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269" r:id="rId5"/>
    <p:sldId id="257" r:id="rId6"/>
    <p:sldId id="258" r:id="rId7"/>
    <p:sldId id="259" r:id="rId8"/>
    <p:sldId id="260" r:id="rId9"/>
    <p:sldId id="261" r:id="rId10"/>
    <p:sldId id="263" r:id="rId11"/>
    <p:sldId id="262" r:id="rId12"/>
    <p:sldId id="264" r:id="rId13"/>
    <p:sldId id="265" r:id="rId14"/>
    <p:sldId id="266" r:id="rId15"/>
    <p:sldId id="267" r:id="rId16"/>
    <p:sldId id="268" r:id="rId17"/>
    <p:sldId id="270" r:id="rId18"/>
    <p:sldId id="272" r:id="rId19"/>
    <p:sldId id="273" r:id="rId20"/>
    <p:sldId id="280" r:id="rId21"/>
    <p:sldId id="281" r:id="rId22"/>
    <p:sldId id="282" r:id="rId23"/>
    <p:sldId id="290" r:id="rId24"/>
    <p:sldId id="298" r:id="rId25"/>
    <p:sldId id="299" r:id="rId26"/>
    <p:sldId id="300" r:id="rId27"/>
    <p:sldId id="292" r:id="rId28"/>
    <p:sldId id="296" r:id="rId29"/>
    <p:sldId id="297" r:id="rId30"/>
    <p:sldId id="287"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88B29F-E001-0000-7F2E-BF5912DA610F}" v="1" dt="2021-03-09T09:52:59.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MMA SAKETH REDDY 19BCN7148" userId="S::saketh.19bcn7148@vitap.ac.in::88a7237e-bd3c-4d78-b10a-afb28767bf8a" providerId="AD" clId="Web-{7A88B29F-E001-0000-7F2E-BF5912DA610F}"/>
    <pc:docChg chg="sldOrd">
      <pc:chgData name="NIMMA SAKETH REDDY 19BCN7148" userId="S::saketh.19bcn7148@vitap.ac.in::88a7237e-bd3c-4d78-b10a-afb28767bf8a" providerId="AD" clId="Web-{7A88B29F-E001-0000-7F2E-BF5912DA610F}" dt="2021-03-09T09:52:59.141" v="0"/>
      <pc:docMkLst>
        <pc:docMk/>
      </pc:docMkLst>
      <pc:sldChg chg="ord">
        <pc:chgData name="NIMMA SAKETH REDDY 19BCN7148" userId="S::saketh.19bcn7148@vitap.ac.in::88a7237e-bd3c-4d78-b10a-afb28767bf8a" providerId="AD" clId="Web-{7A88B29F-E001-0000-7F2E-BF5912DA610F}" dt="2021-03-09T09:52:59.141" v="0"/>
        <pc:sldMkLst>
          <pc:docMk/>
          <pc:sldMk cId="1477074436" sldId="263"/>
        </pc:sldMkLst>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1-02-19T04:52:10.9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0 229,'36'0,"-19"0,1-18,-1 18,19-17,-19 17,19-18,-1 18,-17-18,17 1,0 17,0-18,-17 18,17-18,1 1,-1 17,-17-18,17 18,-18-18,19 18,-19-17,19 17,-19-18,1 18,0 0,-18-17,17 17</inkml:trace>
  <inkml:trace contextRef="#ctx0" brushRef="#br0" timeOffset="134">688 0,'-17'0,"-1"0,0 17,1-17,-19 0,19 18,-1-18,0 17,1-17,-1 0,1 18</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1-02-19T04:52:10.08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158 35,'0'-17,"18"17,-18-18,0 36,-18-1,1-17,-1 0,1 18,-19-18,19 17,-1-17,0 0</inkml:trace>
  <inkml:trace contextRef="#ctx0" brushRef="#br0" timeOffset="273">0 88,'0'-18,"17"18,19-17,-19 17,1-18,17 18,-17-17,17 17</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1-02-19T04:52:10.45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159 20,'0'0,"0"-18,18 18</inkml:trace>
  <inkml:trace contextRef="#ctx0" brushRef="#br0" timeOffset="55">177 2,'-18'18</inkml:trace>
  <inkml:trace contextRef="#ctx0" brushRef="#br0" timeOffset="92">89 37,'0'0,"-36"0,19 18</inkml:trace>
  <inkml:trace contextRef="#ctx0" brushRef="#br0" timeOffset="116">0 72,'0'0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1-02-19T04:52:35.88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0 670,'0'18</inkml:trace>
  <inkml:trace contextRef="#ctx0" brushRef="#br0" timeOffset="2367">2311 17,'0'-17</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1-02-19T04:52:24.35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 70,'0'-17,"0"-1,0 0,0 1,0 34,0 1,0 0,0-1,18 1,-1 0,-17-1,0 1,18 17,-18-17,18 17,-18-17,0 17,17 0,-17-17,18 17,0 1,-18-19,0 18,17-17,1 17,-18-17,17 17,-17-17,18 0,-18-1,18 1,-18-1,17 1,1 0,-18-1,18 1,-18 0,0-36,0 0,0 1,17 17</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1-02-19T06:01:17.70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18 829,'0'0,"-18"0</inkml:trace>
  <inkml:trace contextRef="#ctx0" brushRef="#br0" timeOffset="17765">3034 18,'0'-18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25B8AC-97DB-4DA6-8110-CECFE8BC638E}" type="datetimeFigureOut">
              <a:rPr lang="en-US" smtClean="0"/>
              <a:pPr/>
              <a:t>3/9/2021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F48197-29CC-426A-BC01-E1C87127581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C9E633-FD01-4FA7-A7DD-D30195E63BBE}" type="slidenum">
              <a:rPr lang="en-US" smtClean="0"/>
              <a:pPr/>
              <a:t>15</a:t>
            </a:fld>
            <a:endParaRPr lang="en-US"/>
          </a:p>
        </p:txBody>
      </p:sp>
    </p:spTree>
    <p:extLst>
      <p:ext uri="{BB962C8B-B14F-4D97-AF65-F5344CB8AC3E}">
        <p14:creationId xmlns:p14="http://schemas.microsoft.com/office/powerpoint/2010/main" val="2411777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9263B64-297A-4333-9547-F959E09F57F5}" type="slidenum">
              <a:rPr lang="en-US" altLang="en-US"/>
              <a:pPr/>
              <a:t>20</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C5DB5B-5837-4CEA-9CF3-C1B32120A5E1}" type="datetimeFigureOut">
              <a:rPr lang="en-IN" smtClean="0"/>
              <a:pPr/>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42FD7-DDB6-4BD9-9E7C-6FB41A8079B9}" type="slidenum">
              <a:rPr lang="en-IN" smtClean="0"/>
              <a:pPr/>
              <a:t>‹#›</a:t>
            </a:fld>
            <a:endParaRPr lang="en-IN"/>
          </a:p>
        </p:txBody>
      </p:sp>
    </p:spTree>
    <p:extLst>
      <p:ext uri="{BB962C8B-B14F-4D97-AF65-F5344CB8AC3E}">
        <p14:creationId xmlns:p14="http://schemas.microsoft.com/office/powerpoint/2010/main" val="235958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C5DB5B-5837-4CEA-9CF3-C1B32120A5E1}" type="datetimeFigureOut">
              <a:rPr lang="en-IN" smtClean="0"/>
              <a:pPr/>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42FD7-DDB6-4BD9-9E7C-6FB41A8079B9}" type="slidenum">
              <a:rPr lang="en-IN" smtClean="0"/>
              <a:pPr/>
              <a:t>‹#›</a:t>
            </a:fld>
            <a:endParaRPr lang="en-IN"/>
          </a:p>
        </p:txBody>
      </p:sp>
    </p:spTree>
    <p:extLst>
      <p:ext uri="{BB962C8B-B14F-4D97-AF65-F5344CB8AC3E}">
        <p14:creationId xmlns:p14="http://schemas.microsoft.com/office/powerpoint/2010/main" val="282053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C5DB5B-5837-4CEA-9CF3-C1B32120A5E1}" type="datetimeFigureOut">
              <a:rPr lang="en-IN" smtClean="0"/>
              <a:pPr/>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42FD7-DDB6-4BD9-9E7C-6FB41A8079B9}" type="slidenum">
              <a:rPr lang="en-IN" smtClean="0"/>
              <a:pPr/>
              <a:t>‹#›</a:t>
            </a:fld>
            <a:endParaRPr lang="en-IN"/>
          </a:p>
        </p:txBody>
      </p:sp>
    </p:spTree>
    <p:extLst>
      <p:ext uri="{BB962C8B-B14F-4D97-AF65-F5344CB8AC3E}">
        <p14:creationId xmlns:p14="http://schemas.microsoft.com/office/powerpoint/2010/main" val="419674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C5DB5B-5837-4CEA-9CF3-C1B32120A5E1}" type="datetimeFigureOut">
              <a:rPr lang="en-IN" smtClean="0"/>
              <a:pPr/>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42FD7-DDB6-4BD9-9E7C-6FB41A8079B9}" type="slidenum">
              <a:rPr lang="en-IN" smtClean="0"/>
              <a:pPr/>
              <a:t>‹#›</a:t>
            </a:fld>
            <a:endParaRPr lang="en-IN"/>
          </a:p>
        </p:txBody>
      </p:sp>
    </p:spTree>
    <p:extLst>
      <p:ext uri="{BB962C8B-B14F-4D97-AF65-F5344CB8AC3E}">
        <p14:creationId xmlns:p14="http://schemas.microsoft.com/office/powerpoint/2010/main" val="2668095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C5DB5B-5837-4CEA-9CF3-C1B32120A5E1}" type="datetimeFigureOut">
              <a:rPr lang="en-IN" smtClean="0"/>
              <a:pPr/>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42FD7-DDB6-4BD9-9E7C-6FB41A8079B9}" type="slidenum">
              <a:rPr lang="en-IN" smtClean="0"/>
              <a:pPr/>
              <a:t>‹#›</a:t>
            </a:fld>
            <a:endParaRPr lang="en-IN"/>
          </a:p>
        </p:txBody>
      </p:sp>
    </p:spTree>
    <p:extLst>
      <p:ext uri="{BB962C8B-B14F-4D97-AF65-F5344CB8AC3E}">
        <p14:creationId xmlns:p14="http://schemas.microsoft.com/office/powerpoint/2010/main" val="178817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DC5DB5B-5837-4CEA-9CF3-C1B32120A5E1}" type="datetimeFigureOut">
              <a:rPr lang="en-IN" smtClean="0"/>
              <a:pPr/>
              <a:t>09-03-2021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42FD7-DDB6-4BD9-9E7C-6FB41A8079B9}" type="slidenum">
              <a:rPr lang="en-IN" smtClean="0"/>
              <a:pPr/>
              <a:t>‹#›</a:t>
            </a:fld>
            <a:endParaRPr lang="en-IN"/>
          </a:p>
        </p:txBody>
      </p:sp>
    </p:spTree>
    <p:extLst>
      <p:ext uri="{BB962C8B-B14F-4D97-AF65-F5344CB8AC3E}">
        <p14:creationId xmlns:p14="http://schemas.microsoft.com/office/powerpoint/2010/main" val="100283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DC5DB5B-5837-4CEA-9CF3-C1B32120A5E1}" type="datetimeFigureOut">
              <a:rPr lang="en-IN" smtClean="0"/>
              <a:pPr/>
              <a:t>09-03-2021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142FD7-DDB6-4BD9-9E7C-6FB41A8079B9}" type="slidenum">
              <a:rPr lang="en-IN" smtClean="0"/>
              <a:pPr/>
              <a:t>‹#›</a:t>
            </a:fld>
            <a:endParaRPr lang="en-IN"/>
          </a:p>
        </p:txBody>
      </p:sp>
    </p:spTree>
    <p:extLst>
      <p:ext uri="{BB962C8B-B14F-4D97-AF65-F5344CB8AC3E}">
        <p14:creationId xmlns:p14="http://schemas.microsoft.com/office/powerpoint/2010/main" val="169073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DC5DB5B-5837-4CEA-9CF3-C1B32120A5E1}" type="datetimeFigureOut">
              <a:rPr lang="en-IN" smtClean="0"/>
              <a:pPr/>
              <a:t>09-03-2021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142FD7-DDB6-4BD9-9E7C-6FB41A8079B9}" type="slidenum">
              <a:rPr lang="en-IN" smtClean="0"/>
              <a:pPr/>
              <a:t>‹#›</a:t>
            </a:fld>
            <a:endParaRPr lang="en-IN"/>
          </a:p>
        </p:txBody>
      </p:sp>
    </p:spTree>
    <p:extLst>
      <p:ext uri="{BB962C8B-B14F-4D97-AF65-F5344CB8AC3E}">
        <p14:creationId xmlns:p14="http://schemas.microsoft.com/office/powerpoint/2010/main" val="333777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5DB5B-5837-4CEA-9CF3-C1B32120A5E1}" type="datetimeFigureOut">
              <a:rPr lang="en-IN" smtClean="0"/>
              <a:pPr/>
              <a:t>09-03-2021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142FD7-DDB6-4BD9-9E7C-6FB41A8079B9}" type="slidenum">
              <a:rPr lang="en-IN" smtClean="0"/>
              <a:pPr/>
              <a:t>‹#›</a:t>
            </a:fld>
            <a:endParaRPr lang="en-IN"/>
          </a:p>
        </p:txBody>
      </p:sp>
    </p:spTree>
    <p:extLst>
      <p:ext uri="{BB962C8B-B14F-4D97-AF65-F5344CB8AC3E}">
        <p14:creationId xmlns:p14="http://schemas.microsoft.com/office/powerpoint/2010/main" val="8220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C5DB5B-5837-4CEA-9CF3-C1B32120A5E1}" type="datetimeFigureOut">
              <a:rPr lang="en-IN" smtClean="0"/>
              <a:pPr/>
              <a:t>09-03-2021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42FD7-DDB6-4BD9-9E7C-6FB41A8079B9}" type="slidenum">
              <a:rPr lang="en-IN" smtClean="0"/>
              <a:pPr/>
              <a:t>‹#›</a:t>
            </a:fld>
            <a:endParaRPr lang="en-IN"/>
          </a:p>
        </p:txBody>
      </p:sp>
    </p:spTree>
    <p:extLst>
      <p:ext uri="{BB962C8B-B14F-4D97-AF65-F5344CB8AC3E}">
        <p14:creationId xmlns:p14="http://schemas.microsoft.com/office/powerpoint/2010/main" val="278436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C5DB5B-5837-4CEA-9CF3-C1B32120A5E1}" type="datetimeFigureOut">
              <a:rPr lang="en-IN" smtClean="0"/>
              <a:pPr/>
              <a:t>09-03-2021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42FD7-DDB6-4BD9-9E7C-6FB41A8079B9}" type="slidenum">
              <a:rPr lang="en-IN" smtClean="0"/>
              <a:pPr/>
              <a:t>‹#›</a:t>
            </a:fld>
            <a:endParaRPr lang="en-IN"/>
          </a:p>
        </p:txBody>
      </p:sp>
    </p:spTree>
    <p:extLst>
      <p:ext uri="{BB962C8B-B14F-4D97-AF65-F5344CB8AC3E}">
        <p14:creationId xmlns:p14="http://schemas.microsoft.com/office/powerpoint/2010/main" val="350419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5DB5B-5837-4CEA-9CF3-C1B32120A5E1}" type="datetimeFigureOut">
              <a:rPr lang="en-IN" smtClean="0"/>
              <a:pPr/>
              <a:t>09-03-2021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42FD7-DDB6-4BD9-9E7C-6FB41A8079B9}" type="slidenum">
              <a:rPr lang="en-IN" smtClean="0"/>
              <a:pPr/>
              <a:t>‹#›</a:t>
            </a:fld>
            <a:endParaRPr lang="en-IN"/>
          </a:p>
        </p:txBody>
      </p:sp>
    </p:spTree>
    <p:extLst>
      <p:ext uri="{BB962C8B-B14F-4D97-AF65-F5344CB8AC3E}">
        <p14:creationId xmlns:p14="http://schemas.microsoft.com/office/powerpoint/2010/main" val="2075242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customXml" Target="../ink/ink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3.png"/><Relationship Id="rId10" Type="http://schemas.openxmlformats.org/officeDocument/2006/relationships/customXml" Target="../ink/ink3.xml"/><Relationship Id="rId4" Type="http://schemas.openxmlformats.org/officeDocument/2006/relationships/image" Target="../media/image7.png"/><Relationship Id="rId9" Type="http://schemas.openxmlformats.org/officeDocument/2006/relationships/image" Target="../media/image10.png"/><Relationship Id="rId1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80129" y="4400861"/>
            <a:ext cx="8915399" cy="1126283"/>
          </a:xfrm>
        </p:spPr>
        <p:txBody>
          <a:bodyPr>
            <a:noAutofit/>
          </a:bodyPr>
          <a:lstStyle/>
          <a:p>
            <a:pPr algn="r"/>
            <a:endParaRPr lang="en-IN" altLang="en-US" sz="2400" b="1">
              <a:solidFill>
                <a:schemeClr val="tx1"/>
              </a:solidFill>
              <a:latin typeface="Times New Roman" panose="02020603050405020304" pitchFamily="18" charset="0"/>
              <a:cs typeface="Times New Roman" panose="02020603050405020304" pitchFamily="18" charset="0"/>
            </a:endParaRPr>
          </a:p>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20715" cy="1620715"/>
          </a:xfrm>
          <a:prstGeom prst="rect">
            <a:avLst/>
          </a:prstGeom>
        </p:spPr>
      </p:pic>
      <p:sp>
        <p:nvSpPr>
          <p:cNvPr id="8" name="Rectangle 7"/>
          <p:cNvSpPr/>
          <p:nvPr/>
        </p:nvSpPr>
        <p:spPr>
          <a:xfrm>
            <a:off x="1761564" y="1413766"/>
            <a:ext cx="10049436" cy="1569660"/>
          </a:xfrm>
          <a:prstGeom prst="rect">
            <a:avLst/>
          </a:prstGeom>
        </p:spPr>
        <p:txBody>
          <a:bodyPr wrap="square">
            <a:spAutoFit/>
          </a:bodyPr>
          <a:lstStyle/>
          <a:p>
            <a:r>
              <a:rPr lang="en-IN" sz="3200" b="1">
                <a:solidFill>
                  <a:schemeClr val="tx2">
                    <a:lumMod val="60000"/>
                    <a:lumOff val="40000"/>
                  </a:schemeClr>
                </a:solidFill>
                <a:effectLst/>
                <a:latin typeface="Times New Roman" panose="02020603050405020304" pitchFamily="18" charset="0"/>
                <a:cs typeface="Times New Roman" panose="02020603050405020304" pitchFamily="18" charset="0"/>
              </a:rPr>
              <a:t>Course code: </a:t>
            </a:r>
            <a:r>
              <a:rPr lang="en-US" sz="3200" b="1">
                <a:latin typeface="Baskerville Old Face" panose="02020602080505020303" pitchFamily="18" charset="0"/>
              </a:rPr>
              <a:t>CSE3008</a:t>
            </a:r>
          </a:p>
          <a:p>
            <a:r>
              <a:rPr lang="en-IN" sz="3200" b="1">
                <a:solidFill>
                  <a:schemeClr val="tx2">
                    <a:lumMod val="60000"/>
                    <a:lumOff val="40000"/>
                  </a:schemeClr>
                </a:solidFill>
                <a:latin typeface="Times New Roman" panose="02020603050405020304" pitchFamily="18" charset="0"/>
                <a:cs typeface="Times New Roman" panose="02020603050405020304" pitchFamily="18" charset="0"/>
              </a:rPr>
              <a:t>Course Title: </a:t>
            </a:r>
            <a:r>
              <a:rPr lang="en-US" sz="3200" b="1">
                <a:latin typeface="Baskerville Old Face" panose="02020602080505020303" pitchFamily="18" charset="0"/>
              </a:rPr>
              <a:t>Introduction to Machine Learning</a:t>
            </a:r>
            <a:endParaRPr lang="en-IN" sz="3200" b="1" u="sng">
              <a:latin typeface="Times New Roman" panose="02020603050405020304" pitchFamily="18" charset="0"/>
              <a:cs typeface="Times New Roman" panose="02020603050405020304" pitchFamily="18" charset="0"/>
            </a:endParaRPr>
          </a:p>
          <a:p>
            <a:endParaRPr lang="en-IN" sz="3200" b="1" u="sng">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39E51149-529C-4839-B292-E126EF821B2A}" type="slidenum">
              <a:rPr lang="en-US" smtClean="0"/>
              <a:pPr/>
              <a:t>1</a:t>
            </a:fld>
            <a:endParaRPr lang="en-US"/>
          </a:p>
        </p:txBody>
      </p:sp>
      <p:sp>
        <p:nvSpPr>
          <p:cNvPr id="10" name="Date Placeholder 9"/>
          <p:cNvSpPr>
            <a:spLocks noGrp="1"/>
          </p:cNvSpPr>
          <p:nvPr>
            <p:ph type="dt" sz="half" idx="10"/>
          </p:nvPr>
        </p:nvSpPr>
        <p:spPr/>
        <p:txBody>
          <a:bodyPr/>
          <a:lstStyle/>
          <a:p>
            <a:fld id="{367B1EAA-A2AF-4740-B0DE-0BB1534FC234}" type="datetime1">
              <a:rPr lang="en-US" smtClean="0"/>
              <a:pPr/>
              <a:t>3/9/2021</a:t>
            </a:fld>
            <a:endParaRPr lang="en-US"/>
          </a:p>
        </p:txBody>
      </p:sp>
    </p:spTree>
    <p:extLst>
      <p:ext uri="{BB962C8B-B14F-4D97-AF65-F5344CB8AC3E}">
        <p14:creationId xmlns:p14="http://schemas.microsoft.com/office/powerpoint/2010/main" val="221632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solidFill>
                  <a:schemeClr val="tx2">
                    <a:lumMod val="60000"/>
                    <a:lumOff val="40000"/>
                  </a:schemeClr>
                </a:solidFill>
                <a:latin typeface="Baskerville Old Face" panose="02020602080505020303" pitchFamily="18" charset="0"/>
                <a:ea typeface="+mn-ea"/>
                <a:cs typeface="+mn-cs"/>
              </a:rPr>
              <a:t>Advanced Ensemble Techniques</a:t>
            </a:r>
            <a:endParaRPr lang="en-US" sz="3000" b="1">
              <a:latin typeface="Baskerville Old Face" panose="02020602080505020303" pitchFamily="18" charset="0"/>
              <a:ea typeface="+mn-ea"/>
              <a:cs typeface="+mn-cs"/>
            </a:endParaRPr>
          </a:p>
        </p:txBody>
      </p:sp>
      <p:sp>
        <p:nvSpPr>
          <p:cNvPr id="3" name="Content Placeholder 2"/>
          <p:cNvSpPr>
            <a:spLocks noGrp="1"/>
          </p:cNvSpPr>
          <p:nvPr>
            <p:ph idx="1"/>
          </p:nvPr>
        </p:nvSpPr>
        <p:spPr>
          <a:xfrm>
            <a:off x="609600" y="1641477"/>
            <a:ext cx="10972800" cy="720724"/>
          </a:xfrm>
        </p:spPr>
        <p:txBody>
          <a:bodyPr>
            <a:noAutofit/>
          </a:bodyPr>
          <a:lstStyle/>
          <a:p>
            <a:pPr algn="just"/>
            <a:r>
              <a:rPr lang="en-IN" sz="2400">
                <a:latin typeface="Times New Roman" panose="02020603050405020304" pitchFamily="18" charset="0"/>
                <a:cs typeface="Times New Roman" panose="02020603050405020304" pitchFamily="18" charset="0"/>
              </a:rPr>
              <a:t>A base model (weak model) is created on each of these subsets.</a:t>
            </a:r>
          </a:p>
          <a:p>
            <a:pPr algn="just"/>
            <a:r>
              <a:rPr lang="en-IN" sz="2400">
                <a:latin typeface="Times New Roman" panose="02020603050405020304" pitchFamily="18" charset="0"/>
                <a:cs typeface="Times New Roman" panose="02020603050405020304" pitchFamily="18" charset="0"/>
              </a:rPr>
              <a:t>The models run in parallel and are independent of each other.</a:t>
            </a:r>
          </a:p>
          <a:p>
            <a:pPr algn="just"/>
            <a:r>
              <a:rPr lang="en-IN" sz="2400">
                <a:latin typeface="Times New Roman" panose="02020603050405020304" pitchFamily="18" charset="0"/>
                <a:cs typeface="Times New Roman" panose="02020603050405020304" pitchFamily="18" charset="0"/>
              </a:rPr>
              <a:t>The final predictions are determined by combining the predictions from all the models.</a:t>
            </a:r>
          </a:p>
          <a:p>
            <a:pPr marL="0" indent="0">
              <a:buNone/>
            </a:pPr>
            <a:endParaRPr lang="en-IN" sz="200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39E51149-529C-4839-B292-E126EF821B2A}" type="slidenum">
              <a:rPr lang="en-US" smtClean="0"/>
              <a:pPr/>
              <a:t>10</a:t>
            </a:fld>
            <a:endParaRPr lang="en-US"/>
          </a:p>
        </p:txBody>
      </p:sp>
      <p:sp>
        <p:nvSpPr>
          <p:cNvPr id="10" name="Date Placeholder 9"/>
          <p:cNvSpPr>
            <a:spLocks noGrp="1"/>
          </p:cNvSpPr>
          <p:nvPr>
            <p:ph type="dt" sz="half" idx="10"/>
          </p:nvPr>
        </p:nvSpPr>
        <p:spPr/>
        <p:txBody>
          <a:bodyPr/>
          <a:lstStyle/>
          <a:p>
            <a:fld id="{E2938E1D-4E35-47E1-A697-E6E399A018B4}" type="datetime1">
              <a:rPr lang="en-US" smtClean="0"/>
              <a:pPr/>
              <a:t>3/9/2021</a:t>
            </a:fld>
            <a:endParaRPr lang="en-US"/>
          </a:p>
        </p:txBody>
      </p:sp>
      <p:pic>
        <p:nvPicPr>
          <p:cNvPr id="4" name="Picture 3"/>
          <p:cNvPicPr>
            <a:picLocks noChangeAspect="1"/>
          </p:cNvPicPr>
          <p:nvPr/>
        </p:nvPicPr>
        <p:blipFill>
          <a:blip r:embed="rId2"/>
          <a:stretch>
            <a:fillRect/>
          </a:stretch>
        </p:blipFill>
        <p:spPr>
          <a:xfrm>
            <a:off x="3454400" y="3203558"/>
            <a:ext cx="4267200" cy="3496147"/>
          </a:xfrm>
          <a:prstGeom prst="rect">
            <a:avLst/>
          </a:prstGeom>
        </p:spPr>
      </p:pic>
    </p:spTree>
    <p:extLst>
      <p:ext uri="{BB962C8B-B14F-4D97-AF65-F5344CB8AC3E}">
        <p14:creationId xmlns:p14="http://schemas.microsoft.com/office/powerpoint/2010/main" val="312395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solidFill>
                  <a:schemeClr val="tx2">
                    <a:lumMod val="60000"/>
                    <a:lumOff val="40000"/>
                  </a:schemeClr>
                </a:solidFill>
                <a:latin typeface="Baskerville Old Face" panose="02020602080505020303" pitchFamily="18" charset="0"/>
                <a:ea typeface="+mn-ea"/>
                <a:cs typeface="+mn-cs"/>
              </a:rPr>
              <a:t>Advanced Ensemble Techniques</a:t>
            </a:r>
            <a:endParaRPr lang="en-US" sz="3000" b="1">
              <a:latin typeface="Baskerville Old Face" panose="02020602080505020303" pitchFamily="18" charset="0"/>
              <a:ea typeface="+mn-ea"/>
              <a:cs typeface="+mn-cs"/>
            </a:endParaRPr>
          </a:p>
        </p:txBody>
      </p:sp>
      <p:sp>
        <p:nvSpPr>
          <p:cNvPr id="3" name="Content Placeholder 2"/>
          <p:cNvSpPr>
            <a:spLocks noGrp="1"/>
          </p:cNvSpPr>
          <p:nvPr>
            <p:ph idx="1"/>
          </p:nvPr>
        </p:nvSpPr>
        <p:spPr>
          <a:xfrm>
            <a:off x="609600" y="1641477"/>
            <a:ext cx="10972800" cy="720724"/>
          </a:xfrm>
        </p:spPr>
        <p:txBody>
          <a:bodyPr>
            <a:noAutofit/>
          </a:bodyPr>
          <a:lstStyle/>
          <a:p>
            <a:pPr algn="just"/>
            <a:r>
              <a:rPr lang="en-IN" sz="2200">
                <a:latin typeface="Times New Roman" panose="02020603050405020304" pitchFamily="18" charset="0"/>
                <a:cs typeface="Times New Roman" panose="02020603050405020304" pitchFamily="18" charset="0"/>
              </a:rPr>
              <a:t>If a data point is incorrectly predicted by the first model, and then the next (probably all models), will combining the predictions provide better results? Such situations are taken care of by </a:t>
            </a:r>
            <a:r>
              <a:rPr lang="en-IN" sz="2200" b="1">
                <a:latin typeface="Times New Roman" panose="02020603050405020304" pitchFamily="18" charset="0"/>
                <a:cs typeface="Times New Roman" panose="02020603050405020304" pitchFamily="18" charset="0"/>
              </a:rPr>
              <a:t>boosting.</a:t>
            </a:r>
          </a:p>
          <a:p>
            <a:pPr algn="just"/>
            <a:endParaRPr lang="en-IN" sz="2200" b="1">
              <a:latin typeface="Times New Roman" panose="02020603050405020304" pitchFamily="18" charset="0"/>
              <a:cs typeface="Times New Roman" panose="02020603050405020304" pitchFamily="18" charset="0"/>
            </a:endParaRPr>
          </a:p>
          <a:p>
            <a:pPr algn="just"/>
            <a:r>
              <a:rPr lang="en-IN" sz="2200" b="1">
                <a:latin typeface="Times New Roman" panose="02020603050405020304" pitchFamily="18" charset="0"/>
                <a:cs typeface="Times New Roman" panose="02020603050405020304" pitchFamily="18" charset="0"/>
              </a:rPr>
              <a:t>Boosting: </a:t>
            </a:r>
            <a:r>
              <a:rPr lang="en-IN" sz="2200">
                <a:latin typeface="Times New Roman" panose="02020603050405020304" pitchFamily="18" charset="0"/>
                <a:cs typeface="Times New Roman" panose="02020603050405020304" pitchFamily="18" charset="0"/>
              </a:rPr>
              <a:t>Boosting is a sequential process, where each subsequent model attempts to correct the errors of the previous model. The succeeding models are dependent on the previous model. </a:t>
            </a:r>
          </a:p>
        </p:txBody>
      </p:sp>
      <p:sp>
        <p:nvSpPr>
          <p:cNvPr id="9" name="Slide Number Placeholder 8"/>
          <p:cNvSpPr>
            <a:spLocks noGrp="1"/>
          </p:cNvSpPr>
          <p:nvPr>
            <p:ph type="sldNum" sz="quarter" idx="12"/>
          </p:nvPr>
        </p:nvSpPr>
        <p:spPr/>
        <p:txBody>
          <a:bodyPr/>
          <a:lstStyle/>
          <a:p>
            <a:fld id="{39E51149-529C-4839-B292-E126EF821B2A}" type="slidenum">
              <a:rPr lang="en-US" smtClean="0"/>
              <a:pPr/>
              <a:t>11</a:t>
            </a:fld>
            <a:endParaRPr lang="en-US"/>
          </a:p>
        </p:txBody>
      </p:sp>
      <p:sp>
        <p:nvSpPr>
          <p:cNvPr id="10" name="Date Placeholder 9"/>
          <p:cNvSpPr>
            <a:spLocks noGrp="1"/>
          </p:cNvSpPr>
          <p:nvPr>
            <p:ph type="dt" sz="half" idx="10"/>
          </p:nvPr>
        </p:nvSpPr>
        <p:spPr/>
        <p:txBody>
          <a:bodyPr/>
          <a:lstStyle/>
          <a:p>
            <a:fld id="{E2938E1D-4E35-47E1-A697-E6E399A018B4}" type="datetime1">
              <a:rPr lang="en-US" smtClean="0"/>
              <a:pPr/>
              <a:t>3/9/2021</a:t>
            </a:fld>
            <a:endParaRPr lang="en-US"/>
          </a:p>
        </p:txBody>
      </p:sp>
      <p:sp>
        <p:nvSpPr>
          <p:cNvPr id="7" name="Rectangle 6"/>
          <p:cNvSpPr/>
          <p:nvPr/>
        </p:nvSpPr>
        <p:spPr>
          <a:xfrm>
            <a:off x="1100137" y="4455801"/>
            <a:ext cx="10482263" cy="1631216"/>
          </a:xfrm>
          <a:prstGeom prst="rect">
            <a:avLst/>
          </a:prstGeom>
        </p:spPr>
        <p:txBody>
          <a:bodyPr wrap="square">
            <a:spAutoFit/>
          </a:bodyPr>
          <a:lstStyle/>
          <a:p>
            <a:pPr algn="just"/>
            <a:r>
              <a:rPr lang="en-IN" sz="2000">
                <a:latin typeface="Times New Roman" panose="02020603050405020304" pitchFamily="18" charset="0"/>
                <a:cs typeface="Times New Roman" panose="02020603050405020304" pitchFamily="18" charset="0"/>
              </a:rPr>
              <a:t>1: A subset is created from the original dataset.</a:t>
            </a:r>
          </a:p>
          <a:p>
            <a:pPr algn="just"/>
            <a:r>
              <a:rPr lang="en-IN" sz="2000">
                <a:latin typeface="Times New Roman" panose="02020603050405020304" pitchFamily="18" charset="0"/>
                <a:cs typeface="Times New Roman" panose="02020603050405020304" pitchFamily="18" charset="0"/>
              </a:rPr>
              <a:t>2: Initially, all data points are given equal weights.</a:t>
            </a:r>
          </a:p>
          <a:p>
            <a:pPr algn="just"/>
            <a:r>
              <a:rPr lang="en-IN" sz="2000">
                <a:latin typeface="Times New Roman" panose="02020603050405020304" pitchFamily="18" charset="0"/>
                <a:cs typeface="Times New Roman" panose="02020603050405020304" pitchFamily="18" charset="0"/>
              </a:rPr>
              <a:t>3. A base model is created on this subset.</a:t>
            </a:r>
          </a:p>
          <a:p>
            <a:pPr algn="just"/>
            <a:r>
              <a:rPr lang="en-IN" sz="2000">
                <a:latin typeface="Times New Roman" panose="02020603050405020304" pitchFamily="18" charset="0"/>
                <a:cs typeface="Times New Roman" panose="02020603050405020304" pitchFamily="18" charset="0"/>
              </a:rPr>
              <a:t>4. This model is used to make predictions on the whole dataset.</a:t>
            </a:r>
          </a:p>
          <a:p>
            <a:pPr algn="just"/>
            <a:endParaRPr lang="en-IN" sz="20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8382000" y="3975558"/>
            <a:ext cx="2168525" cy="2111459"/>
          </a:xfrm>
          <a:prstGeom prst="rect">
            <a:avLst/>
          </a:prstGeom>
        </p:spPr>
      </p:pic>
    </p:spTree>
    <p:extLst>
      <p:ext uri="{BB962C8B-B14F-4D97-AF65-F5344CB8AC3E}">
        <p14:creationId xmlns:p14="http://schemas.microsoft.com/office/powerpoint/2010/main" val="883741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solidFill>
                  <a:schemeClr val="tx2">
                    <a:lumMod val="60000"/>
                    <a:lumOff val="40000"/>
                  </a:schemeClr>
                </a:solidFill>
                <a:latin typeface="Baskerville Old Face" panose="02020602080505020303" pitchFamily="18" charset="0"/>
                <a:ea typeface="+mn-ea"/>
                <a:cs typeface="+mn-cs"/>
              </a:rPr>
              <a:t>Advanced Ensemble Techniques</a:t>
            </a:r>
            <a:endParaRPr lang="en-US" sz="3000" b="1">
              <a:latin typeface="Baskerville Old Face" panose="02020602080505020303" pitchFamily="18" charset="0"/>
              <a:ea typeface="+mn-ea"/>
              <a:cs typeface="+mn-cs"/>
            </a:endParaRPr>
          </a:p>
        </p:txBody>
      </p:sp>
      <p:sp>
        <p:nvSpPr>
          <p:cNvPr id="3" name="Content Placeholder 2"/>
          <p:cNvSpPr>
            <a:spLocks noGrp="1"/>
          </p:cNvSpPr>
          <p:nvPr>
            <p:ph idx="1"/>
          </p:nvPr>
        </p:nvSpPr>
        <p:spPr>
          <a:xfrm>
            <a:off x="412559" y="1416342"/>
            <a:ext cx="10972800" cy="720724"/>
          </a:xfrm>
        </p:spPr>
        <p:txBody>
          <a:bodyPr>
            <a:noAutofit/>
          </a:bodyPr>
          <a:lstStyle/>
          <a:p>
            <a:pPr marL="457200" indent="0">
              <a:buNone/>
            </a:pPr>
            <a:r>
              <a:rPr lang="en-IN" sz="2200">
                <a:latin typeface="Times New Roman" panose="02020603050405020304" pitchFamily="18" charset="0"/>
                <a:cs typeface="Times New Roman" panose="02020603050405020304" pitchFamily="18" charset="0"/>
              </a:rPr>
              <a:t>5</a:t>
            </a:r>
            <a:r>
              <a:rPr lang="en-IN" sz="2000">
                <a:latin typeface="Times New Roman" panose="02020603050405020304" pitchFamily="18" charset="0"/>
                <a:cs typeface="Times New Roman" panose="02020603050405020304" pitchFamily="18" charset="0"/>
              </a:rPr>
              <a:t>. Errors are calculated using the actual values and predicted values.</a:t>
            </a:r>
          </a:p>
          <a:p>
            <a:pPr marL="457200" indent="0">
              <a:buNone/>
            </a:pPr>
            <a:r>
              <a:rPr lang="en-IN" sz="2000">
                <a:latin typeface="Times New Roman" panose="02020603050405020304" pitchFamily="18" charset="0"/>
                <a:cs typeface="Times New Roman" panose="02020603050405020304" pitchFamily="18" charset="0"/>
              </a:rPr>
              <a:t>6. The observations which are incorrectly predicted, are given higher weights.</a:t>
            </a:r>
            <a:br>
              <a:rPr lang="en-IN" sz="2000">
                <a:latin typeface="Times New Roman" panose="02020603050405020304" pitchFamily="18" charset="0"/>
                <a:cs typeface="Times New Roman" panose="02020603050405020304" pitchFamily="18" charset="0"/>
              </a:rPr>
            </a:br>
            <a:r>
              <a:rPr lang="en-IN" sz="2000">
                <a:latin typeface="Times New Roman" panose="02020603050405020304" pitchFamily="18" charset="0"/>
                <a:cs typeface="Times New Roman" panose="02020603050405020304" pitchFamily="18" charset="0"/>
              </a:rPr>
              <a:t>   (Here, the three misclassified blue-plus points will be given higher weights)</a:t>
            </a:r>
          </a:p>
          <a:p>
            <a:pPr marL="457200" indent="0">
              <a:buNone/>
            </a:pPr>
            <a:r>
              <a:rPr lang="en-IN" sz="2000">
                <a:latin typeface="Times New Roman" panose="02020603050405020304" pitchFamily="18" charset="0"/>
                <a:cs typeface="Times New Roman" panose="02020603050405020304" pitchFamily="18" charset="0"/>
              </a:rPr>
              <a:t>7. Another model is created and predictions are made on the dataset.</a:t>
            </a:r>
            <a:br>
              <a:rPr lang="en-IN" sz="2000">
                <a:latin typeface="Times New Roman" panose="02020603050405020304" pitchFamily="18" charset="0"/>
                <a:cs typeface="Times New Roman" panose="02020603050405020304" pitchFamily="18" charset="0"/>
              </a:rPr>
            </a:br>
            <a:r>
              <a:rPr lang="en-IN" sz="2000">
                <a:latin typeface="Times New Roman" panose="02020603050405020304" pitchFamily="18" charset="0"/>
                <a:cs typeface="Times New Roman" panose="02020603050405020304" pitchFamily="18" charset="0"/>
              </a:rPr>
              <a:t>   (This model tries to correct the errors from the previous model)</a:t>
            </a:r>
          </a:p>
          <a:p>
            <a:pPr marL="457200" indent="0">
              <a:buNone/>
            </a:pPr>
            <a:endParaRPr lang="en-IN" sz="2000">
              <a:latin typeface="Times New Roman" panose="02020603050405020304" pitchFamily="18" charset="0"/>
              <a:cs typeface="Times New Roman" panose="02020603050405020304" pitchFamily="18" charset="0"/>
            </a:endParaRPr>
          </a:p>
          <a:p>
            <a:pPr marL="457200" indent="0">
              <a:buNone/>
            </a:pPr>
            <a:endParaRPr lang="en-IN" sz="2000">
              <a:latin typeface="Times New Roman" panose="02020603050405020304" pitchFamily="18" charset="0"/>
              <a:cs typeface="Times New Roman" panose="02020603050405020304" pitchFamily="18" charset="0"/>
            </a:endParaRPr>
          </a:p>
          <a:p>
            <a:pPr marL="457200" indent="0">
              <a:buNone/>
            </a:pPr>
            <a:endParaRPr lang="en-IN" sz="2000">
              <a:latin typeface="Times New Roman" panose="02020603050405020304" pitchFamily="18" charset="0"/>
              <a:cs typeface="Times New Roman" panose="02020603050405020304" pitchFamily="18" charset="0"/>
            </a:endParaRPr>
          </a:p>
          <a:p>
            <a:pPr marL="0" indent="0" algn="just">
              <a:buNone/>
            </a:pPr>
            <a:endParaRPr lang="en-IN" sz="220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39E51149-529C-4839-B292-E126EF821B2A}" type="slidenum">
              <a:rPr lang="en-US" smtClean="0"/>
              <a:pPr/>
              <a:t>12</a:t>
            </a:fld>
            <a:endParaRPr lang="en-US"/>
          </a:p>
        </p:txBody>
      </p:sp>
      <p:sp>
        <p:nvSpPr>
          <p:cNvPr id="10" name="Date Placeholder 9"/>
          <p:cNvSpPr>
            <a:spLocks noGrp="1"/>
          </p:cNvSpPr>
          <p:nvPr>
            <p:ph type="dt" sz="half" idx="10"/>
          </p:nvPr>
        </p:nvSpPr>
        <p:spPr/>
        <p:txBody>
          <a:bodyPr/>
          <a:lstStyle/>
          <a:p>
            <a:fld id="{E2938E1D-4E35-47E1-A697-E6E399A018B4}" type="datetime1">
              <a:rPr lang="en-US" smtClean="0"/>
              <a:pPr/>
              <a:t>3/9/2021</a:t>
            </a:fld>
            <a:endParaRPr lang="en-US"/>
          </a:p>
        </p:txBody>
      </p:sp>
      <p:pic>
        <p:nvPicPr>
          <p:cNvPr id="4" name="Picture 3"/>
          <p:cNvPicPr>
            <a:picLocks noChangeAspect="1"/>
          </p:cNvPicPr>
          <p:nvPr/>
        </p:nvPicPr>
        <p:blipFill>
          <a:blip r:embed="rId2"/>
          <a:stretch>
            <a:fillRect/>
          </a:stretch>
        </p:blipFill>
        <p:spPr>
          <a:xfrm>
            <a:off x="9410700" y="1417639"/>
            <a:ext cx="2357855" cy="2239962"/>
          </a:xfrm>
          <a:prstGeom prst="rect">
            <a:avLst/>
          </a:prstGeom>
        </p:spPr>
      </p:pic>
      <p:pic>
        <p:nvPicPr>
          <p:cNvPr id="5" name="Picture 4"/>
          <p:cNvPicPr>
            <a:picLocks noChangeAspect="1"/>
          </p:cNvPicPr>
          <p:nvPr/>
        </p:nvPicPr>
        <p:blipFill>
          <a:blip r:embed="rId3"/>
          <a:stretch>
            <a:fillRect/>
          </a:stretch>
        </p:blipFill>
        <p:spPr>
          <a:xfrm>
            <a:off x="7620000" y="3925252"/>
            <a:ext cx="4114800" cy="2797521"/>
          </a:xfrm>
          <a:prstGeom prst="rect">
            <a:avLst/>
          </a:prstGeom>
        </p:spPr>
      </p:pic>
      <p:sp>
        <p:nvSpPr>
          <p:cNvPr id="6" name="Rectangle 5"/>
          <p:cNvSpPr/>
          <p:nvPr/>
        </p:nvSpPr>
        <p:spPr>
          <a:xfrm>
            <a:off x="412559" y="3487210"/>
            <a:ext cx="6858000" cy="3416320"/>
          </a:xfrm>
          <a:prstGeom prst="rect">
            <a:avLst/>
          </a:prstGeom>
        </p:spPr>
        <p:txBody>
          <a:bodyPr wrap="square">
            <a:spAutoFit/>
          </a:bodyPr>
          <a:lstStyle/>
          <a:p>
            <a:pPr marL="457200" indent="0">
              <a:buNone/>
            </a:pPr>
            <a:r>
              <a:rPr lang="en-IN" sz="2000">
                <a:latin typeface="Times New Roman" panose="02020603050405020304" pitchFamily="18" charset="0"/>
                <a:cs typeface="Times New Roman" panose="02020603050405020304" pitchFamily="18" charset="0"/>
              </a:rPr>
              <a:t>8. Similarly, multiple models are created, each correcting the   errors of the previous model.</a:t>
            </a:r>
          </a:p>
          <a:p>
            <a:pPr marL="457200" indent="0">
              <a:buNone/>
            </a:pPr>
            <a:r>
              <a:rPr lang="en-IN" sz="2000">
                <a:latin typeface="Times New Roman" panose="02020603050405020304" pitchFamily="18" charset="0"/>
                <a:cs typeface="Times New Roman" panose="02020603050405020304" pitchFamily="18" charset="0"/>
              </a:rPr>
              <a:t>9. The final model (strong learner) is the weighted mean of all the models (weak learners)</a:t>
            </a:r>
          </a:p>
          <a:p>
            <a:pPr marL="457200" indent="0">
              <a:buNone/>
            </a:pPr>
            <a:endParaRPr lang="en-IN">
              <a:latin typeface="Times New Roman" panose="02020603050405020304" pitchFamily="18" charset="0"/>
              <a:cs typeface="Times New Roman" panose="02020603050405020304" pitchFamily="18" charset="0"/>
            </a:endParaRPr>
          </a:p>
          <a:p>
            <a:pPr marL="457200" indent="0" algn="just">
              <a:buNone/>
            </a:pPr>
            <a:r>
              <a:rPr lang="en-IN" sz="2000">
                <a:latin typeface="Times New Roman" panose="02020603050405020304" pitchFamily="18" charset="0"/>
                <a:cs typeface="Times New Roman" panose="02020603050405020304" pitchFamily="18" charset="0"/>
              </a:rPr>
              <a:t>Thus, the </a:t>
            </a:r>
            <a:r>
              <a:rPr lang="en-IN" sz="2000" b="1">
                <a:solidFill>
                  <a:srgbClr val="FF0000"/>
                </a:solidFill>
                <a:latin typeface="Times New Roman" panose="02020603050405020304" pitchFamily="18" charset="0"/>
                <a:cs typeface="Times New Roman" panose="02020603050405020304" pitchFamily="18" charset="0"/>
              </a:rPr>
              <a:t>boosting algorithm combines a number of weak learners to form a strong learner</a:t>
            </a:r>
            <a:r>
              <a:rPr lang="en-IN" sz="2000">
                <a:latin typeface="Times New Roman" panose="02020603050405020304" pitchFamily="18" charset="0"/>
                <a:cs typeface="Times New Roman" panose="02020603050405020304" pitchFamily="18" charset="0"/>
              </a:rPr>
              <a:t>. The individual models would not perform well on the entire dataset, but </a:t>
            </a:r>
            <a:r>
              <a:rPr lang="en-IN" sz="2000" b="1">
                <a:solidFill>
                  <a:srgbClr val="FF0000"/>
                </a:solidFill>
                <a:latin typeface="Times New Roman" panose="02020603050405020304" pitchFamily="18" charset="0"/>
                <a:cs typeface="Times New Roman" panose="02020603050405020304" pitchFamily="18" charset="0"/>
              </a:rPr>
              <a:t>they work well for some part of the dataset. Thus, each model actually boosts the performance of the ensemble.</a:t>
            </a:r>
          </a:p>
          <a:p>
            <a:pPr marL="457200" indent="0">
              <a:buNone/>
            </a:pPr>
            <a:endParaRPr lang="en-I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3191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solidFill>
                  <a:schemeClr val="tx2">
                    <a:lumMod val="60000"/>
                    <a:lumOff val="40000"/>
                  </a:schemeClr>
                </a:solidFill>
                <a:latin typeface="Baskerville Old Face" panose="02020602080505020303" pitchFamily="18" charset="0"/>
                <a:ea typeface="+mn-ea"/>
                <a:cs typeface="+mn-cs"/>
              </a:rPr>
              <a:t>Algorithms based on Bagging Boosting</a:t>
            </a:r>
            <a:endParaRPr lang="en-US" sz="3000" b="1">
              <a:latin typeface="Baskerville Old Face" panose="02020602080505020303" pitchFamily="18" charset="0"/>
              <a:ea typeface="+mn-ea"/>
              <a:cs typeface="+mn-cs"/>
            </a:endParaRPr>
          </a:p>
        </p:txBody>
      </p:sp>
      <p:sp>
        <p:nvSpPr>
          <p:cNvPr id="3" name="Content Placeholder 2"/>
          <p:cNvSpPr>
            <a:spLocks noGrp="1"/>
          </p:cNvSpPr>
          <p:nvPr>
            <p:ph idx="1"/>
          </p:nvPr>
        </p:nvSpPr>
        <p:spPr>
          <a:xfrm>
            <a:off x="412559" y="1416342"/>
            <a:ext cx="10972800" cy="720724"/>
          </a:xfrm>
        </p:spPr>
        <p:txBody>
          <a:bodyPr>
            <a:noAutofit/>
          </a:bodyPr>
          <a:lstStyle/>
          <a:p>
            <a:pPr algn="just"/>
            <a:r>
              <a:rPr lang="en-IN" sz="2200" b="1">
                <a:latin typeface="Times New Roman" panose="02020603050405020304" pitchFamily="18" charset="0"/>
                <a:cs typeface="Times New Roman" panose="02020603050405020304" pitchFamily="18" charset="0"/>
              </a:rPr>
              <a:t>Bagging</a:t>
            </a:r>
            <a:r>
              <a:rPr lang="en-IN" sz="2200">
                <a:latin typeface="Times New Roman" panose="02020603050405020304" pitchFamily="18" charset="0"/>
                <a:cs typeface="Times New Roman" panose="02020603050405020304" pitchFamily="18" charset="0"/>
              </a:rPr>
              <a:t> and </a:t>
            </a:r>
            <a:r>
              <a:rPr lang="en-IN" sz="2200" b="1">
                <a:latin typeface="Times New Roman" panose="02020603050405020304" pitchFamily="18" charset="0"/>
                <a:cs typeface="Times New Roman" panose="02020603050405020304" pitchFamily="18" charset="0"/>
              </a:rPr>
              <a:t>Boosting</a:t>
            </a:r>
            <a:r>
              <a:rPr lang="en-IN" sz="2200">
                <a:latin typeface="Times New Roman" panose="02020603050405020304" pitchFamily="18" charset="0"/>
                <a:cs typeface="Times New Roman" panose="02020603050405020304" pitchFamily="18" charset="0"/>
              </a:rPr>
              <a:t> are two of the most commonly used techniques in machine learning. </a:t>
            </a:r>
          </a:p>
          <a:p>
            <a:pPr algn="just"/>
            <a:endParaRPr lang="en-IN" sz="2200">
              <a:latin typeface="Times New Roman" panose="02020603050405020304" pitchFamily="18" charset="0"/>
              <a:cs typeface="Times New Roman" panose="02020603050405020304" pitchFamily="18" charset="0"/>
            </a:endParaRPr>
          </a:p>
          <a:p>
            <a:pPr algn="just"/>
            <a:endParaRPr lang="en-IN" sz="2200">
              <a:latin typeface="Times New Roman" panose="02020603050405020304" pitchFamily="18" charset="0"/>
              <a:cs typeface="Times New Roman" panose="02020603050405020304" pitchFamily="18" charset="0"/>
            </a:endParaRPr>
          </a:p>
          <a:p>
            <a:pPr algn="just"/>
            <a:r>
              <a:rPr lang="en-IN" sz="2400" b="1">
                <a:latin typeface="Times New Roman" panose="02020603050405020304" pitchFamily="18" charset="0"/>
                <a:cs typeface="Times New Roman" panose="02020603050405020304" pitchFamily="18" charset="0"/>
              </a:rPr>
              <a:t>Bagging algorithms:</a:t>
            </a:r>
          </a:p>
          <a:p>
            <a:pPr marL="1349375" indent="0" algn="just">
              <a:buNone/>
            </a:pPr>
            <a:r>
              <a:rPr lang="en-IN" sz="2400">
                <a:latin typeface="Times New Roman" panose="02020603050405020304" pitchFamily="18" charset="0"/>
                <a:cs typeface="Times New Roman" panose="02020603050405020304" pitchFamily="18" charset="0"/>
              </a:rPr>
              <a:t>Bagging meta-estimator</a:t>
            </a:r>
          </a:p>
          <a:p>
            <a:pPr marL="1349375" indent="0" algn="just">
              <a:buNone/>
            </a:pPr>
            <a:r>
              <a:rPr lang="en-IN" sz="2400">
                <a:latin typeface="Times New Roman" panose="02020603050405020304" pitchFamily="18" charset="0"/>
                <a:cs typeface="Times New Roman" panose="02020603050405020304" pitchFamily="18" charset="0"/>
              </a:rPr>
              <a:t>Random forest</a:t>
            </a:r>
          </a:p>
        </p:txBody>
      </p:sp>
      <p:sp>
        <p:nvSpPr>
          <p:cNvPr id="9" name="Slide Number Placeholder 8"/>
          <p:cNvSpPr>
            <a:spLocks noGrp="1"/>
          </p:cNvSpPr>
          <p:nvPr>
            <p:ph type="sldNum" sz="quarter" idx="12"/>
          </p:nvPr>
        </p:nvSpPr>
        <p:spPr/>
        <p:txBody>
          <a:bodyPr/>
          <a:lstStyle/>
          <a:p>
            <a:fld id="{39E51149-529C-4839-B292-E126EF821B2A}" type="slidenum">
              <a:rPr lang="en-US" smtClean="0"/>
              <a:pPr/>
              <a:t>13</a:t>
            </a:fld>
            <a:endParaRPr lang="en-US"/>
          </a:p>
        </p:txBody>
      </p:sp>
      <p:sp>
        <p:nvSpPr>
          <p:cNvPr id="10" name="Date Placeholder 9"/>
          <p:cNvSpPr>
            <a:spLocks noGrp="1"/>
          </p:cNvSpPr>
          <p:nvPr>
            <p:ph type="dt" sz="half" idx="10"/>
          </p:nvPr>
        </p:nvSpPr>
        <p:spPr/>
        <p:txBody>
          <a:bodyPr/>
          <a:lstStyle/>
          <a:p>
            <a:fld id="{E2938E1D-4E35-47E1-A697-E6E399A018B4}" type="datetime1">
              <a:rPr lang="en-US" smtClean="0"/>
              <a:pPr/>
              <a:t>3/9/2021</a:t>
            </a:fld>
            <a:endParaRPr lang="en-US"/>
          </a:p>
        </p:txBody>
      </p:sp>
      <p:sp>
        <p:nvSpPr>
          <p:cNvPr id="7" name="Rectangle 6"/>
          <p:cNvSpPr/>
          <p:nvPr/>
        </p:nvSpPr>
        <p:spPr>
          <a:xfrm>
            <a:off x="7391400" y="2559342"/>
            <a:ext cx="4191000" cy="2308324"/>
          </a:xfrm>
          <a:prstGeom prst="rect">
            <a:avLst/>
          </a:prstGeom>
        </p:spPr>
        <p:txBody>
          <a:bodyPr wrap="square">
            <a:spAutoFit/>
          </a:bodyPr>
          <a:lstStyle/>
          <a:p>
            <a:pPr marL="342900" indent="-342900" algn="just">
              <a:buFont typeface="Arial" panose="020B0604020202020204" pitchFamily="34" charset="0"/>
              <a:buChar char="•"/>
            </a:pPr>
            <a:r>
              <a:rPr lang="en-IN" sz="2400" b="1">
                <a:latin typeface="Times New Roman" panose="02020603050405020304" pitchFamily="18" charset="0"/>
                <a:cs typeface="Times New Roman" panose="02020603050405020304" pitchFamily="18" charset="0"/>
              </a:rPr>
              <a:t>Boosting algorithms</a:t>
            </a:r>
            <a:r>
              <a:rPr lang="en-IN" sz="2400">
                <a:latin typeface="Times New Roman" panose="02020603050405020304" pitchFamily="18" charset="0"/>
                <a:cs typeface="Times New Roman" panose="02020603050405020304" pitchFamily="18" charset="0"/>
              </a:rPr>
              <a:t>:</a:t>
            </a:r>
          </a:p>
          <a:p>
            <a:pPr marL="1349375" indent="-282575" algn="just"/>
            <a:r>
              <a:rPr lang="en-IN" sz="2400">
                <a:latin typeface="Times New Roman" panose="02020603050405020304" pitchFamily="18" charset="0"/>
                <a:cs typeface="Times New Roman" panose="02020603050405020304" pitchFamily="18" charset="0"/>
              </a:rPr>
              <a:t>AdaBoost</a:t>
            </a:r>
          </a:p>
          <a:p>
            <a:pPr marL="1349375" indent="-282575" algn="just"/>
            <a:r>
              <a:rPr lang="en-IN" sz="2400">
                <a:latin typeface="Times New Roman" panose="02020603050405020304" pitchFamily="18" charset="0"/>
                <a:cs typeface="Times New Roman" panose="02020603050405020304" pitchFamily="18" charset="0"/>
              </a:rPr>
              <a:t>GBM</a:t>
            </a:r>
          </a:p>
          <a:p>
            <a:pPr marL="1349375" indent="-282575" algn="just"/>
            <a:r>
              <a:rPr lang="en-IN" sz="2400">
                <a:latin typeface="Times New Roman" panose="02020603050405020304" pitchFamily="18" charset="0"/>
                <a:cs typeface="Times New Roman" panose="02020603050405020304" pitchFamily="18" charset="0"/>
              </a:rPr>
              <a:t>XGBM</a:t>
            </a:r>
          </a:p>
          <a:p>
            <a:pPr marL="1349375" indent="-282575" algn="just"/>
            <a:r>
              <a:rPr lang="en-IN" sz="2400">
                <a:latin typeface="Times New Roman" panose="02020603050405020304" pitchFamily="18" charset="0"/>
                <a:cs typeface="Times New Roman" panose="02020603050405020304" pitchFamily="18" charset="0"/>
              </a:rPr>
              <a:t>Light GBM</a:t>
            </a:r>
          </a:p>
          <a:p>
            <a:pPr marL="1349375" indent="-282575" algn="just"/>
            <a:r>
              <a:rPr lang="en-IN" sz="2400" err="1">
                <a:latin typeface="Times New Roman" panose="02020603050405020304" pitchFamily="18" charset="0"/>
                <a:cs typeface="Times New Roman" panose="02020603050405020304" pitchFamily="18" charset="0"/>
              </a:rPr>
              <a:t>CatBoost</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308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RANDOM FORESTS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84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25" y="624110"/>
            <a:ext cx="8911687" cy="521644"/>
          </a:xfrm>
        </p:spPr>
        <p:txBody>
          <a:bodyPr>
            <a:normAutofit/>
          </a:bodyPr>
          <a:lstStyle/>
          <a:p>
            <a:r>
              <a:rPr lang="en-US" sz="2800" b="1">
                <a:latin typeface="Times New Roman" pitchFamily="18" charset="0"/>
                <a:cs typeface="Times New Roman" pitchFamily="18" charset="0"/>
              </a:rPr>
              <a:t>DEFINITION</a:t>
            </a:r>
          </a:p>
        </p:txBody>
      </p:sp>
      <p:sp>
        <p:nvSpPr>
          <p:cNvPr id="3" name="Content Placeholder 2"/>
          <p:cNvSpPr>
            <a:spLocks noGrp="1"/>
          </p:cNvSpPr>
          <p:nvPr>
            <p:ph idx="1"/>
          </p:nvPr>
        </p:nvSpPr>
        <p:spPr>
          <a:xfrm>
            <a:off x="877455" y="1355075"/>
            <a:ext cx="9814389" cy="4556147"/>
          </a:xfrm>
        </p:spPr>
        <p:txBody>
          <a:bodyPr/>
          <a:lstStyle/>
          <a:p>
            <a:r>
              <a:rPr lang="en-US" sz="2000">
                <a:latin typeface="Times New Roman" pitchFamily="18" charset="0"/>
                <a:cs typeface="Times New Roman" pitchFamily="18" charset="0"/>
              </a:rPr>
              <a:t>Random Forests are an </a:t>
            </a:r>
            <a:r>
              <a:rPr lang="en-US" sz="2000" b="1">
                <a:latin typeface="Times New Roman" pitchFamily="18" charset="0"/>
                <a:cs typeface="Times New Roman" pitchFamily="18" charset="0"/>
              </a:rPr>
              <a:t>ensemble </a:t>
            </a:r>
            <a:r>
              <a:rPr lang="en-US" sz="2000">
                <a:latin typeface="Times New Roman" pitchFamily="18" charset="0"/>
                <a:cs typeface="Times New Roman" pitchFamily="18" charset="0"/>
              </a:rPr>
              <a:t>learning method for classification &amp; regression</a:t>
            </a:r>
          </a:p>
          <a:p>
            <a:pPr lvl="1"/>
            <a:r>
              <a:rPr lang="en-US" sz="2000">
                <a:latin typeface="Times New Roman" pitchFamily="18" charset="0"/>
                <a:cs typeface="Times New Roman" pitchFamily="18" charset="0"/>
              </a:rPr>
              <a:t>Ensemble methods are made up of multiple learning algorithms, which collectively provide better prediction as compared to any single one of them.</a:t>
            </a:r>
          </a:p>
          <a:p>
            <a:pPr marL="457200" lvl="1" indent="0">
              <a:buNone/>
            </a:pPr>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They are made up of multiple decision trees</a:t>
            </a:r>
          </a:p>
          <a:p>
            <a:pPr marL="0" indent="0">
              <a:buNone/>
            </a:pPr>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The output is</a:t>
            </a:r>
          </a:p>
          <a:p>
            <a:pPr lvl="1"/>
            <a:r>
              <a:rPr lang="en-US" sz="2000">
                <a:latin typeface="Times New Roman" pitchFamily="18" charset="0"/>
                <a:cs typeface="Times New Roman" pitchFamily="18" charset="0"/>
              </a:rPr>
              <a:t> the mode of the predicted classes ( in case of classification), and</a:t>
            </a:r>
          </a:p>
          <a:p>
            <a:pPr lvl="1"/>
            <a:r>
              <a:rPr lang="en-US" sz="2000">
                <a:latin typeface="Times New Roman" pitchFamily="18" charset="0"/>
                <a:cs typeface="Times New Roman" pitchFamily="18" charset="0"/>
              </a:rPr>
              <a:t> the mean of the prediction value ( in case of regression) provided by the individual trees.</a:t>
            </a:r>
          </a:p>
          <a:p>
            <a:pPr marL="0" indent="0">
              <a:buNone/>
            </a:pPr>
            <a:endParaRPr lang="en-US">
              <a:latin typeface="Times New Roman" pitchFamily="18" charset="0"/>
              <a:cs typeface="Times New Roman" pitchFamily="18" charset="0"/>
            </a:endParaRPr>
          </a:p>
          <a:p>
            <a:pPr marL="0" indent="0">
              <a:buNone/>
            </a:pPr>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77725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97" y="448626"/>
            <a:ext cx="8911687" cy="653847"/>
          </a:xfrm>
        </p:spPr>
        <p:txBody>
          <a:bodyPr>
            <a:normAutofit/>
          </a:bodyPr>
          <a:lstStyle/>
          <a:p>
            <a:r>
              <a:rPr lang="en-US" sz="2800" b="1">
                <a:latin typeface="Times New Roman" pitchFamily="18" charset="0"/>
                <a:cs typeface="Times New Roman" pitchFamily="18" charset="0"/>
              </a:rPr>
              <a:t>ORIGIN OF RANDOM FORESTS</a:t>
            </a:r>
          </a:p>
        </p:txBody>
      </p:sp>
      <p:sp>
        <p:nvSpPr>
          <p:cNvPr id="3" name="Content Placeholder 2"/>
          <p:cNvSpPr>
            <a:spLocks noGrp="1"/>
          </p:cNvSpPr>
          <p:nvPr>
            <p:ph idx="1"/>
          </p:nvPr>
        </p:nvSpPr>
        <p:spPr>
          <a:xfrm>
            <a:off x="963676" y="1434969"/>
            <a:ext cx="8915400" cy="4633265"/>
          </a:xfrm>
        </p:spPr>
        <p:txBody>
          <a:bodyPr/>
          <a:lstStyle/>
          <a:p>
            <a:r>
              <a:rPr lang="en-US" sz="2000">
                <a:latin typeface="Times New Roman" pitchFamily="18" charset="0"/>
                <a:cs typeface="Times New Roman" pitchFamily="18" charset="0"/>
              </a:rPr>
              <a:t>Algorithm developed by Leo Breiman and Adele Cutler. </a:t>
            </a:r>
          </a:p>
          <a:p>
            <a:pPr lvl="1"/>
            <a:r>
              <a:rPr lang="en-US" sz="2000">
                <a:latin typeface="Times New Roman" pitchFamily="18" charset="0"/>
                <a:cs typeface="Times New Roman" pitchFamily="18" charset="0"/>
              </a:rPr>
              <a:t>Leo Breiman </a:t>
            </a:r>
          </a:p>
          <a:p>
            <a:pPr lvl="2"/>
            <a:r>
              <a:rPr lang="en-US">
                <a:latin typeface="Times New Roman" pitchFamily="18" charset="0"/>
                <a:cs typeface="Times New Roman" pitchFamily="18" charset="0"/>
              </a:rPr>
              <a:t>January 27, 1928 – July 5, 2005</a:t>
            </a:r>
          </a:p>
          <a:p>
            <a:pPr lvl="2"/>
            <a:r>
              <a:rPr lang="en-US">
                <a:latin typeface="Times New Roman" pitchFamily="18" charset="0"/>
                <a:cs typeface="Times New Roman" pitchFamily="18" charset="0"/>
              </a:rPr>
              <a:t>Professor Emeritus of Statistics at University of California, Berkeley.</a:t>
            </a:r>
          </a:p>
          <a:p>
            <a:pPr marL="914400" lvl="2" indent="0">
              <a:buNone/>
            </a:pPr>
            <a:endParaRPr lang="en-US">
              <a:latin typeface="Times New Roman" pitchFamily="18" charset="0"/>
              <a:cs typeface="Times New Roman" pitchFamily="18" charset="0"/>
            </a:endParaRPr>
          </a:p>
          <a:p>
            <a:pPr lvl="1"/>
            <a:r>
              <a:rPr lang="en-US" sz="2000">
                <a:latin typeface="Times New Roman" pitchFamily="18" charset="0"/>
                <a:cs typeface="Times New Roman" pitchFamily="18" charset="0"/>
              </a:rPr>
              <a:t>Adele Cutler is his long-time collaborator and former Ph.D student.</a:t>
            </a:r>
          </a:p>
          <a:p>
            <a:pPr marL="457200" lvl="1" indent="0">
              <a:buNone/>
            </a:pPr>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“Random Forests” is their trademark.</a:t>
            </a:r>
          </a:p>
          <a:p>
            <a:endParaRPr lang="en-US"/>
          </a:p>
          <a:p>
            <a:endParaRPr lang="en-US"/>
          </a:p>
        </p:txBody>
      </p:sp>
    </p:spTree>
    <p:extLst>
      <p:ext uri="{BB962C8B-B14F-4D97-AF65-F5344CB8AC3E}">
        <p14:creationId xmlns:p14="http://schemas.microsoft.com/office/powerpoint/2010/main" val="1872063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533" y="485570"/>
            <a:ext cx="8911687" cy="598762"/>
          </a:xfrm>
        </p:spPr>
        <p:txBody>
          <a:bodyPr>
            <a:normAutofit/>
          </a:bodyPr>
          <a:lstStyle/>
          <a:p>
            <a:r>
              <a:rPr lang="en-US" sz="2800" b="1">
                <a:latin typeface="Times New Roman" pitchFamily="18" charset="0"/>
                <a:cs typeface="Times New Roman" pitchFamily="18" charset="0"/>
              </a:rPr>
              <a:t>ORIGIN OF RANDOM FORESTS</a:t>
            </a:r>
          </a:p>
        </p:txBody>
      </p:sp>
      <p:sp>
        <p:nvSpPr>
          <p:cNvPr id="3" name="Content Placeholder 2"/>
          <p:cNvSpPr>
            <a:spLocks noGrp="1"/>
          </p:cNvSpPr>
          <p:nvPr>
            <p:ph idx="1"/>
          </p:nvPr>
        </p:nvSpPr>
        <p:spPr>
          <a:xfrm>
            <a:off x="1693320" y="1366092"/>
            <a:ext cx="8915400" cy="4545130"/>
          </a:xfrm>
        </p:spPr>
        <p:txBody>
          <a:bodyPr/>
          <a:lstStyle/>
          <a:p>
            <a:r>
              <a:rPr lang="en-US" sz="2000">
                <a:latin typeface="Times New Roman" pitchFamily="18" charset="0"/>
                <a:cs typeface="Times New Roman" pitchFamily="18" charset="0"/>
              </a:rPr>
              <a:t>Bagging (</a:t>
            </a:r>
            <a:r>
              <a:rPr lang="en-US" sz="2000" i="1">
                <a:latin typeface="Times New Roman" pitchFamily="18" charset="0"/>
                <a:cs typeface="Times New Roman" pitchFamily="18" charset="0"/>
              </a:rPr>
              <a:t>also known as ‘bootstrap aggregation’)</a:t>
            </a:r>
          </a:p>
          <a:p>
            <a:pPr marL="0" indent="0">
              <a:buNone/>
            </a:pPr>
            <a:endParaRPr lang="en-US" sz="2000">
              <a:latin typeface="Times New Roman" pitchFamily="18" charset="0"/>
              <a:cs typeface="Times New Roman" pitchFamily="18" charset="0"/>
            </a:endParaRPr>
          </a:p>
          <a:p>
            <a:pPr lvl="1"/>
            <a:r>
              <a:rPr lang="en-US" sz="2000">
                <a:latin typeface="Times New Roman" pitchFamily="18" charset="0"/>
                <a:cs typeface="Times New Roman" pitchFamily="18" charset="0"/>
              </a:rPr>
              <a:t>From your full dataset, take a sample , generate a tree and obtain predictions.</a:t>
            </a:r>
            <a:r>
              <a:rPr lang="en-US" sz="2000" i="1">
                <a:latin typeface="Times New Roman" pitchFamily="18" charset="0"/>
                <a:cs typeface="Times New Roman" pitchFamily="18" charset="0"/>
              </a:rPr>
              <a:t> </a:t>
            </a:r>
          </a:p>
          <a:p>
            <a:pPr marL="457200" lvl="1" indent="0">
              <a:buNone/>
            </a:pPr>
            <a:endParaRPr lang="en-US" sz="2000">
              <a:latin typeface="Times New Roman" pitchFamily="18" charset="0"/>
              <a:cs typeface="Times New Roman" pitchFamily="18" charset="0"/>
            </a:endParaRPr>
          </a:p>
          <a:p>
            <a:pPr lvl="1"/>
            <a:r>
              <a:rPr lang="en-US" sz="2000">
                <a:latin typeface="Times New Roman" pitchFamily="18" charset="0"/>
                <a:cs typeface="Times New Roman" pitchFamily="18" charset="0"/>
              </a:rPr>
              <a:t>Repeat with a different sample, from the same dataset. The new tree will typically make different predictions.</a:t>
            </a:r>
          </a:p>
          <a:p>
            <a:pPr marL="457200" lvl="1" indent="0">
              <a:buNone/>
            </a:pPr>
            <a:endParaRPr lang="en-US" sz="2000">
              <a:latin typeface="Times New Roman" pitchFamily="18" charset="0"/>
              <a:cs typeface="Times New Roman" pitchFamily="18" charset="0"/>
            </a:endParaRPr>
          </a:p>
          <a:p>
            <a:pPr lvl="1"/>
            <a:r>
              <a:rPr lang="en-US" sz="2000">
                <a:latin typeface="Times New Roman" pitchFamily="18" charset="0"/>
                <a:cs typeface="Times New Roman" pitchFamily="18" charset="0"/>
              </a:rPr>
              <a:t>Continue sampling and generating trees in this manner till about  ‘n’ trees are obtained.</a:t>
            </a:r>
          </a:p>
          <a:p>
            <a:pPr marL="457200" lvl="1" indent="0">
              <a:buNone/>
            </a:pPr>
            <a:endParaRPr lang="en-US" sz="2000">
              <a:latin typeface="Times New Roman" pitchFamily="18" charset="0"/>
              <a:cs typeface="Times New Roman" pitchFamily="18" charset="0"/>
            </a:endParaRPr>
          </a:p>
          <a:p>
            <a:pPr lvl="1"/>
            <a:r>
              <a:rPr lang="en-US" sz="2000">
                <a:latin typeface="Times New Roman" pitchFamily="18" charset="0"/>
                <a:cs typeface="Times New Roman" pitchFamily="18" charset="0"/>
              </a:rPr>
              <a:t> This process is called “Bagging”.</a:t>
            </a:r>
          </a:p>
          <a:p>
            <a:pPr marL="457200" lvl="1" indent="0">
              <a:buNone/>
            </a:pPr>
            <a:endParaRPr lang="en-US"/>
          </a:p>
        </p:txBody>
      </p:sp>
    </p:spTree>
    <p:extLst>
      <p:ext uri="{BB962C8B-B14F-4D97-AF65-F5344CB8AC3E}">
        <p14:creationId xmlns:p14="http://schemas.microsoft.com/office/powerpoint/2010/main" val="2023687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433" y="624110"/>
            <a:ext cx="8911687" cy="609779"/>
          </a:xfrm>
        </p:spPr>
        <p:txBody>
          <a:bodyPr>
            <a:normAutofit/>
          </a:bodyPr>
          <a:lstStyle/>
          <a:p>
            <a:r>
              <a:rPr lang="en-US" sz="2800" b="1">
                <a:latin typeface="Times New Roman" pitchFamily="18" charset="0"/>
                <a:cs typeface="Times New Roman" pitchFamily="18" charset="0"/>
              </a:rPr>
              <a:t>ORIGIN OF RANDOM FORESTS</a:t>
            </a:r>
          </a:p>
        </p:txBody>
      </p:sp>
      <p:sp>
        <p:nvSpPr>
          <p:cNvPr id="3" name="Content Placeholder 2"/>
          <p:cNvSpPr>
            <a:spLocks noGrp="1"/>
          </p:cNvSpPr>
          <p:nvPr>
            <p:ph idx="1"/>
          </p:nvPr>
        </p:nvSpPr>
        <p:spPr>
          <a:xfrm>
            <a:off x="1259228" y="1344058"/>
            <a:ext cx="8915400" cy="4567164"/>
          </a:xfrm>
        </p:spPr>
        <p:txBody>
          <a:bodyPr/>
          <a:lstStyle/>
          <a:p>
            <a:r>
              <a:rPr lang="en-US" sz="2000">
                <a:latin typeface="Times New Roman" pitchFamily="18" charset="0"/>
                <a:cs typeface="Times New Roman" pitchFamily="18" charset="0"/>
              </a:rPr>
              <a:t>‘Out of Bag’ (OOB) Data</a:t>
            </a:r>
          </a:p>
          <a:p>
            <a:pPr marL="0" indent="0">
              <a:buNone/>
            </a:pPr>
            <a:endParaRPr lang="en-US" sz="2000">
              <a:latin typeface="Times New Roman" pitchFamily="18" charset="0"/>
              <a:cs typeface="Times New Roman" pitchFamily="18" charset="0"/>
            </a:endParaRPr>
          </a:p>
          <a:p>
            <a:pPr lvl="1"/>
            <a:r>
              <a:rPr lang="en-US" sz="2000">
                <a:latin typeface="Times New Roman" pitchFamily="18" charset="0"/>
                <a:cs typeface="Times New Roman" pitchFamily="18" charset="0"/>
              </a:rPr>
              <a:t>If we sample from available data and build a tree, we already have holdout data available for that tree. This data is referred to as “Out of Bag” data.</a:t>
            </a:r>
          </a:p>
          <a:p>
            <a:pPr marL="457200" lvl="1" indent="0">
              <a:buNone/>
            </a:pPr>
            <a:endParaRPr lang="en-US" sz="2000">
              <a:latin typeface="Times New Roman" pitchFamily="18" charset="0"/>
              <a:cs typeface="Times New Roman" pitchFamily="18" charset="0"/>
            </a:endParaRPr>
          </a:p>
          <a:p>
            <a:pPr lvl="1"/>
            <a:r>
              <a:rPr lang="en-US" sz="2000">
                <a:latin typeface="Times New Roman" pitchFamily="18" charset="0"/>
                <a:cs typeface="Times New Roman" pitchFamily="18" charset="0"/>
              </a:rPr>
              <a:t>Every tree grown has a different holdout sample</a:t>
            </a:r>
          </a:p>
          <a:p>
            <a:pPr marL="457200" lvl="1" indent="0">
              <a:buNone/>
            </a:pPr>
            <a:endParaRPr lang="en-US" sz="2000">
              <a:latin typeface="Times New Roman" pitchFamily="18" charset="0"/>
              <a:cs typeface="Times New Roman" pitchFamily="18" charset="0"/>
            </a:endParaRPr>
          </a:p>
          <a:p>
            <a:pPr lvl="1"/>
            <a:r>
              <a:rPr lang="en-US" sz="2000">
                <a:latin typeface="Times New Roman" pitchFamily="18" charset="0"/>
                <a:cs typeface="Times New Roman" pitchFamily="18" charset="0"/>
              </a:rPr>
              <a:t>Every record in the full dataset is “in bag” for some trees(about 2/3</a:t>
            </a:r>
            <a:r>
              <a:rPr lang="en-US" sz="2000" baseline="30000">
                <a:latin typeface="Times New Roman" pitchFamily="18" charset="0"/>
                <a:cs typeface="Times New Roman" pitchFamily="18" charset="0"/>
              </a:rPr>
              <a:t>rd</a:t>
            </a:r>
            <a:r>
              <a:rPr lang="en-US" sz="2000">
                <a:latin typeface="Times New Roman" pitchFamily="18" charset="0"/>
                <a:cs typeface="Times New Roman" pitchFamily="18" charset="0"/>
              </a:rPr>
              <a:t>) and “out of bag” for the other trees. </a:t>
            </a:r>
          </a:p>
          <a:p>
            <a:pPr lvl="1"/>
            <a:endParaRPr lang="en-US"/>
          </a:p>
          <a:p>
            <a:pPr marL="457200" lvl="1" indent="0">
              <a:buNone/>
            </a:pPr>
            <a:endParaRPr lang="en-US"/>
          </a:p>
          <a:p>
            <a:pPr marL="0" indent="0">
              <a:buNone/>
            </a:pPr>
            <a:endParaRPr lang="en-US"/>
          </a:p>
        </p:txBody>
      </p:sp>
    </p:spTree>
    <p:extLst>
      <p:ext uri="{BB962C8B-B14F-4D97-AF65-F5344CB8AC3E}">
        <p14:creationId xmlns:p14="http://schemas.microsoft.com/office/powerpoint/2010/main" val="4088272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365" y="420918"/>
            <a:ext cx="8911687" cy="499610"/>
          </a:xfrm>
        </p:spPr>
        <p:txBody>
          <a:bodyPr>
            <a:noAutofit/>
          </a:bodyPr>
          <a:lstStyle/>
          <a:p>
            <a:br>
              <a:rPr lang="en-US" sz="2800" b="1"/>
            </a:br>
            <a:r>
              <a:rPr lang="en-US" sz="2800" b="1">
                <a:latin typeface="Times New Roman" pitchFamily="18" charset="0"/>
                <a:cs typeface="Times New Roman" pitchFamily="18" charset="0"/>
              </a:rPr>
              <a:t>ORIGIN OF RANDOM FORESTS</a:t>
            </a:r>
            <a:br>
              <a:rPr lang="en-US" sz="2800" b="1"/>
            </a:br>
            <a:endParaRPr lang="en-US" sz="2800" b="1"/>
          </a:p>
        </p:txBody>
      </p:sp>
      <p:sp>
        <p:nvSpPr>
          <p:cNvPr id="3" name="Content Placeholder 2"/>
          <p:cNvSpPr>
            <a:spLocks noGrp="1"/>
          </p:cNvSpPr>
          <p:nvPr>
            <p:ph idx="1"/>
          </p:nvPr>
        </p:nvSpPr>
        <p:spPr>
          <a:xfrm>
            <a:off x="982148" y="1277957"/>
            <a:ext cx="8915400" cy="4633265"/>
          </a:xfrm>
        </p:spPr>
        <p:txBody>
          <a:bodyPr/>
          <a:lstStyle/>
          <a:p>
            <a:r>
              <a:rPr lang="en-US" sz="2000">
                <a:latin typeface="Times New Roman" pitchFamily="18" charset="0"/>
                <a:cs typeface="Times New Roman" pitchFamily="18" charset="0"/>
              </a:rPr>
              <a:t>‘Out of Bag’ (OOB) Data</a:t>
            </a:r>
          </a:p>
          <a:p>
            <a:pPr marL="0" indent="0">
              <a:buNone/>
            </a:pPr>
            <a:endParaRPr lang="en-US" sz="2000">
              <a:latin typeface="Times New Roman" pitchFamily="18" charset="0"/>
              <a:cs typeface="Times New Roman" pitchFamily="18" charset="0"/>
            </a:endParaRPr>
          </a:p>
          <a:p>
            <a:pPr lvl="1"/>
            <a:r>
              <a:rPr lang="en-US" sz="2000">
                <a:latin typeface="Times New Roman" pitchFamily="18" charset="0"/>
                <a:cs typeface="Times New Roman" pitchFamily="18" charset="0"/>
              </a:rPr>
              <a:t>Suppose a given record was “in bag” for 375 trees and “out of bag” for the remaining 125 trees(total of 500 trees)</a:t>
            </a:r>
          </a:p>
          <a:p>
            <a:pPr marL="457200" lvl="1" indent="0">
              <a:buNone/>
            </a:pPr>
            <a:endParaRPr lang="en-US" sz="2000">
              <a:latin typeface="Times New Roman" pitchFamily="18" charset="0"/>
              <a:cs typeface="Times New Roman" pitchFamily="18" charset="0"/>
            </a:endParaRPr>
          </a:p>
          <a:p>
            <a:pPr lvl="1"/>
            <a:r>
              <a:rPr lang="en-US" sz="2000">
                <a:latin typeface="Times New Roman" pitchFamily="18" charset="0"/>
                <a:cs typeface="Times New Roman" pitchFamily="18" charset="0"/>
              </a:rPr>
              <a:t>Predictions for this record could be generated using just the “out of bag” trees.</a:t>
            </a:r>
          </a:p>
          <a:p>
            <a:pPr marL="457200" lvl="1" indent="0">
              <a:buNone/>
            </a:pPr>
            <a:endParaRPr lang="en-US" sz="2000">
              <a:latin typeface="Times New Roman" pitchFamily="18" charset="0"/>
              <a:cs typeface="Times New Roman" pitchFamily="18" charset="0"/>
            </a:endParaRPr>
          </a:p>
          <a:p>
            <a:pPr lvl="1"/>
            <a:r>
              <a:rPr lang="en-US" sz="2000">
                <a:latin typeface="Times New Roman" pitchFamily="18" charset="0"/>
                <a:cs typeface="Times New Roman" pitchFamily="18" charset="0"/>
              </a:rPr>
              <a:t>Always having OOB data means we can effectively work with relatively small datasets. </a:t>
            </a:r>
          </a:p>
          <a:p>
            <a:pPr marL="0" indent="0">
              <a:buNone/>
            </a:pPr>
            <a:endParaRPr lang="en-US"/>
          </a:p>
        </p:txBody>
      </p:sp>
    </p:spTree>
    <p:extLst>
      <p:ext uri="{BB962C8B-B14F-4D97-AF65-F5344CB8AC3E}">
        <p14:creationId xmlns:p14="http://schemas.microsoft.com/office/powerpoint/2010/main" val="315512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solidFill>
                  <a:schemeClr val="tx2">
                    <a:lumMod val="60000"/>
                    <a:lumOff val="40000"/>
                  </a:schemeClr>
                </a:solidFill>
                <a:latin typeface="Baskerville Old Face" panose="02020602080505020303" pitchFamily="18" charset="0"/>
                <a:ea typeface="+mn-ea"/>
                <a:cs typeface="+mn-cs"/>
              </a:rPr>
              <a:t>Ensemble Learning</a:t>
            </a:r>
          </a:p>
        </p:txBody>
      </p:sp>
      <p:sp>
        <p:nvSpPr>
          <p:cNvPr id="3" name="Content Placeholder 2"/>
          <p:cNvSpPr>
            <a:spLocks noGrp="1"/>
          </p:cNvSpPr>
          <p:nvPr>
            <p:ph idx="1"/>
          </p:nvPr>
        </p:nvSpPr>
        <p:spPr>
          <a:xfrm>
            <a:off x="609600" y="1371600"/>
            <a:ext cx="10972800" cy="4525963"/>
          </a:xfrm>
        </p:spPr>
        <p:txBody>
          <a:bodyPr>
            <a:noAutofit/>
          </a:bodyPr>
          <a:lstStyle/>
          <a:p>
            <a:pPr marL="495300" lvl="1" indent="-495300" algn="just">
              <a:buFont typeface="Arial" panose="020B0604020202020204" pitchFamily="34" charset="0"/>
              <a:buChar char="•"/>
              <a:defRPr/>
            </a:pPr>
            <a:r>
              <a:rPr lang="en-IN" sz="2200">
                <a:latin typeface="Times New Roman" panose="02020603050405020304" pitchFamily="18" charset="0"/>
                <a:cs typeface="Times New Roman" panose="02020603050405020304" pitchFamily="18" charset="0"/>
              </a:rPr>
              <a:t>Suppose you are a movie director and you have created a short movie on a very important and interesting topic. Now, you want to take preliminary feedback (ratings) on the movie before making it public. </a:t>
            </a:r>
          </a:p>
          <a:p>
            <a:pPr marL="495300" lvl="1" indent="-495300" algn="just">
              <a:buFont typeface="Arial" panose="020B0604020202020204" pitchFamily="34" charset="0"/>
              <a:buChar char="•"/>
              <a:defRPr/>
            </a:pPr>
            <a:endParaRPr lang="en-IN" sz="2200">
              <a:latin typeface="Times New Roman" panose="02020603050405020304" pitchFamily="18" charset="0"/>
              <a:cs typeface="Times New Roman" panose="02020603050405020304" pitchFamily="18" charset="0"/>
            </a:endParaRPr>
          </a:p>
          <a:p>
            <a:pPr marL="495300" lvl="1" indent="-495300" algn="just">
              <a:buFont typeface="Arial" panose="020B0604020202020204" pitchFamily="34" charset="0"/>
              <a:buChar char="•"/>
              <a:defRPr/>
            </a:pPr>
            <a:r>
              <a:rPr lang="en-IN" sz="2200" b="1">
                <a:solidFill>
                  <a:srgbClr val="FF0000"/>
                </a:solidFill>
                <a:latin typeface="Times New Roman" panose="02020603050405020304" pitchFamily="18" charset="0"/>
                <a:cs typeface="Times New Roman" panose="02020603050405020304" pitchFamily="18" charset="0"/>
              </a:rPr>
              <a:t>What are the possible ways by which you can do that?</a:t>
            </a:r>
          </a:p>
          <a:p>
            <a:pPr marL="542925" lvl="1" indent="0" algn="just">
              <a:buNone/>
              <a:defRPr/>
            </a:pPr>
            <a:r>
              <a:rPr lang="en-IN" altLang="en-US" sz="2200">
                <a:latin typeface="Times New Roman" panose="02020603050405020304" pitchFamily="18" charset="0"/>
                <a:cs typeface="Times New Roman" panose="02020603050405020304" pitchFamily="18" charset="0"/>
              </a:rPr>
              <a:t>1. </a:t>
            </a:r>
            <a:r>
              <a:rPr lang="en-IN" sz="2200" i="1">
                <a:latin typeface="Times New Roman" panose="02020603050405020304" pitchFamily="18" charset="0"/>
                <a:cs typeface="Times New Roman" panose="02020603050405020304" pitchFamily="18" charset="0"/>
              </a:rPr>
              <a:t>You may ask one of your friends to rate the movie for you.</a:t>
            </a:r>
          </a:p>
          <a:p>
            <a:pPr marL="542925" lvl="1" indent="0" algn="just">
              <a:buNone/>
              <a:defRPr/>
            </a:pPr>
            <a:r>
              <a:rPr lang="en-IN" altLang="en-US" sz="2200" i="1">
                <a:latin typeface="Times New Roman" panose="02020603050405020304" pitchFamily="18" charset="0"/>
                <a:cs typeface="Times New Roman" panose="02020603050405020304" pitchFamily="18" charset="0"/>
              </a:rPr>
              <a:t>2. </a:t>
            </a:r>
            <a:r>
              <a:rPr lang="en-IN" sz="2200" i="1">
                <a:latin typeface="Times New Roman" panose="02020603050405020304" pitchFamily="18" charset="0"/>
                <a:cs typeface="Times New Roman" panose="02020603050405020304" pitchFamily="18" charset="0"/>
              </a:rPr>
              <a:t>Another way could be by asking 5 colleagues of yours to rate the movie.</a:t>
            </a:r>
          </a:p>
          <a:p>
            <a:pPr marL="542925" lvl="1" indent="0" algn="just">
              <a:buNone/>
              <a:defRPr/>
            </a:pPr>
            <a:r>
              <a:rPr lang="en-IN" altLang="en-US" sz="2200" i="1">
                <a:latin typeface="Times New Roman" panose="02020603050405020304" pitchFamily="18" charset="0"/>
                <a:cs typeface="Times New Roman" panose="02020603050405020304" pitchFamily="18" charset="0"/>
              </a:rPr>
              <a:t>3. </a:t>
            </a:r>
            <a:r>
              <a:rPr lang="en-IN" sz="2200" i="1">
                <a:latin typeface="Times New Roman" panose="02020603050405020304" pitchFamily="18" charset="0"/>
                <a:cs typeface="Times New Roman" panose="02020603050405020304" pitchFamily="18" charset="0"/>
              </a:rPr>
              <a:t>How about asking 50 people to rate the movie?</a:t>
            </a:r>
          </a:p>
          <a:p>
            <a:pPr marL="542925" lvl="1" indent="0" algn="just">
              <a:buNone/>
              <a:defRPr/>
            </a:pPr>
            <a:endParaRPr lang="en-IN" altLang="en-US" sz="2200" i="1">
              <a:latin typeface="Times New Roman" panose="02020603050405020304" pitchFamily="18" charset="0"/>
              <a:cs typeface="Times New Roman" panose="02020603050405020304" pitchFamily="18" charset="0"/>
            </a:endParaRPr>
          </a:p>
          <a:p>
            <a:pPr marL="542925" lvl="1" indent="-542925" algn="just">
              <a:buFont typeface="Arial" panose="020B0604020202020204" pitchFamily="34" charset="0"/>
              <a:buChar char="•"/>
              <a:defRPr/>
            </a:pPr>
            <a:r>
              <a:rPr lang="en-IN" sz="2200">
                <a:latin typeface="Times New Roman" panose="02020603050405020304" pitchFamily="18" charset="0"/>
                <a:cs typeface="Times New Roman" panose="02020603050405020304" pitchFamily="18" charset="0"/>
              </a:rPr>
              <a:t>Diverse group of people are likely to make better decisions as compared to individuals. </a:t>
            </a:r>
            <a:r>
              <a:rPr lang="en-IN" sz="2200" b="1">
                <a:solidFill>
                  <a:srgbClr val="FF0000"/>
                </a:solidFill>
                <a:latin typeface="Times New Roman" panose="02020603050405020304" pitchFamily="18" charset="0"/>
                <a:cs typeface="Times New Roman" panose="02020603050405020304" pitchFamily="18" charset="0"/>
              </a:rPr>
              <a:t>Similar is true for a diverse set of models in comparison to single models. This diversification in Machine Learning is achieved by a technique called Ensemble Learning.</a:t>
            </a:r>
            <a:endParaRPr lang="en-US" altLang="en-US" sz="2200" b="1">
              <a:solidFill>
                <a:srgbClr val="FF0000"/>
              </a:solidFill>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39E51149-529C-4839-B292-E126EF821B2A}" type="slidenum">
              <a:rPr lang="en-US" smtClean="0"/>
              <a:pPr/>
              <a:t>2</a:t>
            </a:fld>
            <a:endParaRPr lang="en-US"/>
          </a:p>
        </p:txBody>
      </p:sp>
      <p:sp>
        <p:nvSpPr>
          <p:cNvPr id="10" name="Date Placeholder 9"/>
          <p:cNvSpPr>
            <a:spLocks noGrp="1"/>
          </p:cNvSpPr>
          <p:nvPr>
            <p:ph type="dt" sz="half" idx="10"/>
          </p:nvPr>
        </p:nvSpPr>
        <p:spPr/>
        <p:txBody>
          <a:bodyPr/>
          <a:lstStyle/>
          <a:p>
            <a:fld id="{E2938E1D-4E35-47E1-A697-E6E399A018B4}" type="datetime1">
              <a:rPr lang="en-US" smtClean="0"/>
              <a:pPr/>
              <a:t>3/9/2021</a:t>
            </a:fld>
            <a:endParaRPr lang="en-US"/>
          </a:p>
        </p:txBody>
      </p:sp>
    </p:spTree>
    <p:extLst>
      <p:ext uri="{BB962C8B-B14F-4D97-AF65-F5344CB8AC3E}">
        <p14:creationId xmlns:p14="http://schemas.microsoft.com/office/powerpoint/2010/main" val="933211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061"/>
          <p:cNvSpPr>
            <a:spLocks noGrp="1" noChangeArrowheads="1"/>
          </p:cNvSpPr>
          <p:nvPr>
            <p:ph type="sldNum" sz="quarter" idx="10"/>
          </p:nvPr>
        </p:nvSpPr>
        <p:spPr>
          <a:noFill/>
        </p:spPr>
        <p:txBody>
          <a:bodyPr/>
          <a:lstStyle/>
          <a:p>
            <a:fld id="{4D9CAC20-7FF3-42E3-B658-995F59922CAC}" type="slidenum">
              <a:rPr lang="en-US" altLang="en-US"/>
              <a:pPr/>
              <a:t>20</a:t>
            </a:fld>
            <a:endParaRPr lang="en-US" altLang="en-US"/>
          </a:p>
        </p:txBody>
      </p:sp>
      <p:sp>
        <p:nvSpPr>
          <p:cNvPr id="79875" name="Rectangle 2"/>
          <p:cNvSpPr>
            <a:spLocks noGrp="1" noChangeArrowheads="1"/>
          </p:cNvSpPr>
          <p:nvPr>
            <p:ph type="title"/>
          </p:nvPr>
        </p:nvSpPr>
        <p:spPr>
          <a:xfrm>
            <a:off x="415636" y="152400"/>
            <a:ext cx="12081164" cy="762000"/>
          </a:xfrm>
        </p:spPr>
        <p:txBody>
          <a:bodyPr>
            <a:normAutofit/>
          </a:bodyPr>
          <a:lstStyle/>
          <a:p>
            <a:pPr eaLnBrk="1" hangingPunct="1"/>
            <a:r>
              <a:rPr lang="en-US" altLang="en-US" sz="3200">
                <a:latin typeface="Times New Roman" pitchFamily="18" charset="0"/>
                <a:cs typeface="Times New Roman" pitchFamily="18" charset="0"/>
              </a:rPr>
              <a:t>TYPES OF SAMPLING</a:t>
            </a:r>
          </a:p>
        </p:txBody>
      </p:sp>
      <p:sp>
        <p:nvSpPr>
          <p:cNvPr id="79876" name="Rectangle 3"/>
          <p:cNvSpPr>
            <a:spLocks noGrp="1" noChangeArrowheads="1"/>
          </p:cNvSpPr>
          <p:nvPr>
            <p:ph type="body" idx="1"/>
          </p:nvPr>
        </p:nvSpPr>
        <p:spPr>
          <a:xfrm>
            <a:off x="397164" y="1106068"/>
            <a:ext cx="11379200" cy="5105400"/>
          </a:xfrm>
        </p:spPr>
        <p:txBody>
          <a:bodyPr>
            <a:normAutofit/>
          </a:bodyPr>
          <a:lstStyle/>
          <a:p>
            <a:pPr eaLnBrk="1" hangingPunct="1">
              <a:lnSpc>
                <a:spcPct val="90000"/>
              </a:lnSpc>
            </a:pPr>
            <a:r>
              <a:rPr lang="en-US" altLang="en-US" sz="2000" b="1">
                <a:latin typeface="Times New Roman" pitchFamily="18" charset="0"/>
                <a:cs typeface="Times New Roman" pitchFamily="18" charset="0"/>
              </a:rPr>
              <a:t>Simple random sampling</a:t>
            </a:r>
          </a:p>
          <a:p>
            <a:pPr lvl="1" eaLnBrk="1" hangingPunct="1">
              <a:lnSpc>
                <a:spcPct val="90000"/>
              </a:lnSpc>
            </a:pPr>
            <a:r>
              <a:rPr lang="en-US" altLang="en-US" sz="2000">
                <a:latin typeface="Times New Roman" pitchFamily="18" charset="0"/>
                <a:cs typeface="Times New Roman" pitchFamily="18" charset="0"/>
              </a:rPr>
              <a:t>There is an equal probability of selecting any particular item</a:t>
            </a:r>
          </a:p>
          <a:p>
            <a:pPr eaLnBrk="1" hangingPunct="1">
              <a:lnSpc>
                <a:spcPct val="90000"/>
              </a:lnSpc>
            </a:pPr>
            <a:r>
              <a:rPr lang="en-US" altLang="en-US" sz="2000" b="1">
                <a:latin typeface="Times New Roman" pitchFamily="18" charset="0"/>
                <a:cs typeface="Times New Roman" pitchFamily="18" charset="0"/>
              </a:rPr>
              <a:t>Sampling without replacement</a:t>
            </a:r>
          </a:p>
          <a:p>
            <a:pPr lvl="1" eaLnBrk="1" hangingPunct="1">
              <a:lnSpc>
                <a:spcPct val="90000"/>
              </a:lnSpc>
            </a:pPr>
            <a:r>
              <a:rPr lang="en-US" altLang="en-US" sz="2000">
                <a:latin typeface="Times New Roman" pitchFamily="18" charset="0"/>
                <a:cs typeface="Times New Roman" pitchFamily="18" charset="0"/>
              </a:rPr>
              <a:t>Once an object is selected, it is removed from the population</a:t>
            </a:r>
          </a:p>
          <a:p>
            <a:pPr eaLnBrk="1" hangingPunct="1">
              <a:lnSpc>
                <a:spcPct val="90000"/>
              </a:lnSpc>
            </a:pPr>
            <a:r>
              <a:rPr lang="en-US" altLang="en-US" sz="2000" b="1">
                <a:latin typeface="Times New Roman" pitchFamily="18" charset="0"/>
                <a:cs typeface="Times New Roman" pitchFamily="18" charset="0"/>
              </a:rPr>
              <a:t>Sampling with replacement</a:t>
            </a:r>
          </a:p>
          <a:p>
            <a:pPr lvl="1" eaLnBrk="1" hangingPunct="1">
              <a:lnSpc>
                <a:spcPct val="90000"/>
              </a:lnSpc>
            </a:pPr>
            <a:r>
              <a:rPr lang="en-US" altLang="en-US" sz="2000">
                <a:latin typeface="Times New Roman" pitchFamily="18" charset="0"/>
                <a:cs typeface="Times New Roman" pitchFamily="18" charset="0"/>
              </a:rPr>
              <a:t>A selected object is not removed from the population</a:t>
            </a:r>
          </a:p>
          <a:p>
            <a:pPr eaLnBrk="1" hangingPunct="1">
              <a:lnSpc>
                <a:spcPct val="90000"/>
              </a:lnSpc>
            </a:pPr>
            <a:r>
              <a:rPr lang="en-US" altLang="en-US" sz="2000" b="1">
                <a:latin typeface="Times New Roman" pitchFamily="18" charset="0"/>
                <a:cs typeface="Times New Roman" pitchFamily="18" charset="0"/>
              </a:rPr>
              <a:t>Stratified sampling: </a:t>
            </a:r>
          </a:p>
          <a:p>
            <a:pPr lvl="1" eaLnBrk="1" hangingPunct="1">
              <a:lnSpc>
                <a:spcPct val="90000"/>
              </a:lnSpc>
            </a:pPr>
            <a:r>
              <a:rPr lang="en-US" altLang="en-US" sz="2000">
                <a:latin typeface="Times New Roman" pitchFamily="18" charset="0"/>
                <a:cs typeface="Times New Roman" pitchFamily="18" charset="0"/>
              </a:rPr>
              <a:t>Partition the data set, and draw samples from each partition (proportionally, i.e., approximately the same percentage of the data)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436"/>
            <a:ext cx="9959109" cy="1043710"/>
          </a:xfrm>
        </p:spPr>
        <p:txBody>
          <a:bodyPr>
            <a:normAutofit fontScale="90000"/>
          </a:bodyPr>
          <a:lstStyle/>
          <a:p>
            <a:r>
              <a:rPr lang="en-US" sz="3600">
                <a:latin typeface="Times New Roman" pitchFamily="18" charset="0"/>
                <a:cs typeface="Times New Roman" pitchFamily="18" charset="0"/>
              </a:rPr>
              <a:t>‘Out of Bag’ (OOB) Data example</a:t>
            </a:r>
            <a:br>
              <a:rPr lang="en-US">
                <a:latin typeface="Times New Roman" pitchFamily="18" charset="0"/>
                <a:cs typeface="Times New Roman" pitchFamily="18" charset="0"/>
              </a:rPr>
            </a:br>
            <a:endParaRPr lang="en-US"/>
          </a:p>
        </p:txBody>
      </p:sp>
      <p:pic>
        <p:nvPicPr>
          <p:cNvPr id="25602" name="Picture 2" descr="C:\Users\Lenovo\Downloads\OOB.png"/>
          <p:cNvPicPr>
            <a:picLocks noGrp="1" noChangeAspect="1" noChangeArrowheads="1"/>
          </p:cNvPicPr>
          <p:nvPr>
            <p:ph idx="1"/>
          </p:nvPr>
        </p:nvPicPr>
        <p:blipFill>
          <a:blip r:embed="rId2"/>
          <a:srcRect/>
          <a:stretch>
            <a:fillRect/>
          </a:stretch>
        </p:blipFill>
        <p:spPr bwMode="auto">
          <a:xfrm>
            <a:off x="1413164" y="1126836"/>
            <a:ext cx="9623874" cy="5050127"/>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563" y="365125"/>
            <a:ext cx="9035473" cy="604693"/>
          </a:xfrm>
        </p:spPr>
        <p:txBody>
          <a:bodyPr>
            <a:normAutofit/>
          </a:bodyPr>
          <a:lstStyle/>
          <a:p>
            <a:r>
              <a:rPr lang="en-US" sz="3200">
                <a:latin typeface="Times New Roman" pitchFamily="18" charset="0"/>
                <a:cs typeface="Times New Roman" pitchFamily="18" charset="0"/>
              </a:rPr>
              <a:t>‘Out of Bag’ (OOB) Data example</a:t>
            </a:r>
            <a:endParaRPr lang="en-US" sz="3200"/>
          </a:p>
        </p:txBody>
      </p:sp>
      <p:pic>
        <p:nvPicPr>
          <p:cNvPr id="26626" name="Picture 2" descr="C:\Users\Lenovo\Downloads\data1.png"/>
          <p:cNvPicPr>
            <a:picLocks noGrp="1" noChangeAspect="1" noChangeArrowheads="1"/>
          </p:cNvPicPr>
          <p:nvPr>
            <p:ph idx="1"/>
          </p:nvPr>
        </p:nvPicPr>
        <p:blipFill>
          <a:blip r:embed="rId2"/>
          <a:srcRect/>
          <a:stretch>
            <a:fillRect/>
          </a:stretch>
        </p:blipFill>
        <p:spPr bwMode="auto">
          <a:xfrm>
            <a:off x="1995053" y="1136073"/>
            <a:ext cx="5675443" cy="2623125"/>
          </a:xfrm>
          <a:prstGeom prst="rect">
            <a:avLst/>
          </a:prstGeom>
          <a:noFill/>
        </p:spPr>
      </p:pic>
      <p:pic>
        <p:nvPicPr>
          <p:cNvPr id="26627" name="Picture 3" descr="C:\Users\Lenovo\Downloads\data2.png"/>
          <p:cNvPicPr>
            <a:picLocks noChangeAspect="1" noChangeArrowheads="1"/>
          </p:cNvPicPr>
          <p:nvPr/>
        </p:nvPicPr>
        <p:blipFill>
          <a:blip r:embed="rId3"/>
          <a:srcRect/>
          <a:stretch>
            <a:fillRect/>
          </a:stretch>
        </p:blipFill>
        <p:spPr bwMode="auto">
          <a:xfrm>
            <a:off x="1792721" y="3950566"/>
            <a:ext cx="6648450" cy="276225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896927" cy="789420"/>
          </a:xfrm>
        </p:spPr>
        <p:txBody>
          <a:bodyPr>
            <a:normAutofit/>
          </a:bodyPr>
          <a:lstStyle/>
          <a:p>
            <a:r>
              <a:rPr lang="en-US" sz="3200">
                <a:latin typeface="Times New Roman" pitchFamily="18" charset="0"/>
                <a:cs typeface="Times New Roman" pitchFamily="18" charset="0"/>
              </a:rPr>
              <a:t>‘Out of Bag’ (OOB) Data example</a:t>
            </a:r>
            <a:endParaRPr lang="en-US" sz="3200"/>
          </a:p>
        </p:txBody>
      </p:sp>
      <p:pic>
        <p:nvPicPr>
          <p:cNvPr id="27650" name="Picture 2" descr="C:\Users\Lenovo\Downloads\data3.png"/>
          <p:cNvPicPr>
            <a:picLocks noGrp="1" noChangeAspect="1" noChangeArrowheads="1"/>
          </p:cNvPicPr>
          <p:nvPr>
            <p:ph idx="1"/>
          </p:nvPr>
        </p:nvPicPr>
        <p:blipFill>
          <a:blip r:embed="rId2"/>
          <a:srcRect/>
          <a:stretch>
            <a:fillRect/>
          </a:stretch>
        </p:blipFill>
        <p:spPr bwMode="auto">
          <a:xfrm>
            <a:off x="1357743" y="1219200"/>
            <a:ext cx="7647099" cy="2323162"/>
          </a:xfrm>
          <a:prstGeom prst="rect">
            <a:avLst/>
          </a:prstGeom>
          <a:noFill/>
        </p:spPr>
      </p:pic>
      <p:pic>
        <p:nvPicPr>
          <p:cNvPr id="27651" name="Picture 3" descr="C:\Users\Lenovo\Downloads\data4.png"/>
          <p:cNvPicPr>
            <a:picLocks noChangeAspect="1" noChangeArrowheads="1"/>
          </p:cNvPicPr>
          <p:nvPr/>
        </p:nvPicPr>
        <p:blipFill>
          <a:blip r:embed="rId3"/>
          <a:srcRect/>
          <a:stretch>
            <a:fillRect/>
          </a:stretch>
        </p:blipFill>
        <p:spPr bwMode="auto">
          <a:xfrm>
            <a:off x="2152071" y="3622325"/>
            <a:ext cx="5920511" cy="304612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6" y="78809"/>
            <a:ext cx="10515600" cy="1325563"/>
          </a:xfrm>
        </p:spPr>
        <p:txBody>
          <a:bodyPr>
            <a:normAutofit/>
          </a:bodyPr>
          <a:lstStyle/>
          <a:p>
            <a:r>
              <a:rPr lang="en-GB" sz="3200" b="1">
                <a:latin typeface="Times New Roman" pitchFamily="18" charset="0"/>
                <a:cs typeface="Times New Roman" pitchFamily="18" charset="0"/>
              </a:rPr>
              <a:t>Random Forest</a:t>
            </a:r>
            <a:endParaRPr lang="en-US" sz="3200" b="1">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246783" y="1052946"/>
            <a:ext cx="11819660" cy="553258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20" y="4922"/>
            <a:ext cx="8130280" cy="974134"/>
          </a:xfrm>
        </p:spPr>
        <p:txBody>
          <a:bodyPr>
            <a:normAutofit/>
          </a:bodyPr>
          <a:lstStyle/>
          <a:p>
            <a:r>
              <a:rPr lang="en-GB" sz="3200">
                <a:latin typeface="Times New Roman" pitchFamily="18" charset="0"/>
                <a:cs typeface="Times New Roman" pitchFamily="18" charset="0"/>
              </a:rPr>
              <a:t>Random Forest Algorithm</a:t>
            </a:r>
            <a:endParaRPr lang="en-US" sz="3200">
              <a:latin typeface="Times New Roman" pitchFamily="18" charset="0"/>
              <a:cs typeface="Times New Roman" pitchFamily="18" charset="0"/>
            </a:endParaRPr>
          </a:p>
        </p:txBody>
      </p:sp>
      <p:pic>
        <p:nvPicPr>
          <p:cNvPr id="24579" name="Picture 3"/>
          <p:cNvPicPr>
            <a:picLocks noGrp="1" noChangeAspect="1" noChangeArrowheads="1"/>
          </p:cNvPicPr>
          <p:nvPr>
            <p:ph idx="1"/>
          </p:nvPr>
        </p:nvPicPr>
        <p:blipFill>
          <a:blip r:embed="rId2"/>
          <a:srcRect/>
          <a:stretch>
            <a:fillRect/>
          </a:stretch>
        </p:blipFill>
        <p:spPr bwMode="auto">
          <a:xfrm>
            <a:off x="0" y="862803"/>
            <a:ext cx="12192000" cy="572086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568" y="51101"/>
            <a:ext cx="10515600" cy="1325563"/>
          </a:xfrm>
        </p:spPr>
        <p:txBody>
          <a:bodyPr>
            <a:normAutofit/>
          </a:bodyPr>
          <a:lstStyle/>
          <a:p>
            <a:r>
              <a:rPr lang="en-GB" sz="3200" b="1">
                <a:latin typeface="Times New Roman" pitchFamily="18" charset="0"/>
                <a:cs typeface="Times New Roman" pitchFamily="18" charset="0"/>
              </a:rPr>
              <a:t>Random Forest</a:t>
            </a:r>
            <a:endParaRPr lang="en-US" sz="3200" b="1">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415636" y="1237674"/>
            <a:ext cx="11169886" cy="53848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569" y="476334"/>
            <a:ext cx="8911687" cy="819100"/>
          </a:xfrm>
        </p:spPr>
        <p:txBody>
          <a:bodyPr>
            <a:normAutofit/>
          </a:bodyPr>
          <a:lstStyle/>
          <a:p>
            <a:r>
              <a:rPr lang="en-US" sz="2800" b="1">
                <a:latin typeface="Times New Roman" pitchFamily="18" charset="0"/>
                <a:cs typeface="Times New Roman" pitchFamily="18" charset="0"/>
              </a:rPr>
              <a:t>ADVANTAGES OF RANDOM FORESTS</a:t>
            </a:r>
          </a:p>
        </p:txBody>
      </p:sp>
      <p:sp>
        <p:nvSpPr>
          <p:cNvPr id="3" name="Content Placeholder 2"/>
          <p:cNvSpPr>
            <a:spLocks noGrp="1"/>
          </p:cNvSpPr>
          <p:nvPr>
            <p:ph idx="1"/>
          </p:nvPr>
        </p:nvSpPr>
        <p:spPr>
          <a:xfrm>
            <a:off x="1009856" y="1443210"/>
            <a:ext cx="8915400" cy="4468012"/>
          </a:xfrm>
        </p:spPr>
        <p:txBody>
          <a:bodyPr/>
          <a:lstStyle/>
          <a:p>
            <a:r>
              <a:rPr lang="en-US" sz="2000">
                <a:latin typeface="Times New Roman" pitchFamily="18" charset="0"/>
                <a:cs typeface="Times New Roman" pitchFamily="18" charset="0"/>
              </a:rPr>
              <a:t>Automatic identification of important predictors</a:t>
            </a:r>
          </a:p>
          <a:p>
            <a:pPr marL="0" indent="0">
              <a:buNone/>
            </a:pPr>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Good for wide data; provide good accuracy and generate reliable predictor importance rankings.</a:t>
            </a:r>
          </a:p>
          <a:p>
            <a:pPr marL="0" indent="0">
              <a:buNone/>
            </a:pPr>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Resistant to over training.</a:t>
            </a:r>
          </a:p>
          <a:p>
            <a:pPr marL="0" indent="0">
              <a:buNone/>
            </a:pPr>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Each decision tree is independent. Therefore trees can be grown on different cores or different computers, allowing for quicker analysis. </a:t>
            </a:r>
          </a:p>
          <a:p>
            <a:endParaRPr lang="en-US" sz="2000"/>
          </a:p>
          <a:p>
            <a:pPr marL="0" indent="0">
              <a:buNone/>
            </a:pPr>
            <a:endParaRPr lang="en-US" sz="2000"/>
          </a:p>
          <a:p>
            <a:pPr marL="0" indent="0">
              <a:buNone/>
            </a:pPr>
            <a:endParaRPr lang="en-US"/>
          </a:p>
        </p:txBody>
      </p:sp>
    </p:spTree>
    <p:extLst>
      <p:ext uri="{BB962C8B-B14F-4D97-AF65-F5344CB8AC3E}">
        <p14:creationId xmlns:p14="http://schemas.microsoft.com/office/powerpoint/2010/main" val="2473843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321" y="624110"/>
            <a:ext cx="8911687" cy="819100"/>
          </a:xfrm>
        </p:spPr>
        <p:txBody>
          <a:bodyPr>
            <a:normAutofit/>
          </a:bodyPr>
          <a:lstStyle/>
          <a:p>
            <a:r>
              <a:rPr lang="en-US" sz="2800" b="1">
                <a:latin typeface="Times New Roman" pitchFamily="18" charset="0"/>
                <a:cs typeface="Times New Roman" pitchFamily="18" charset="0"/>
              </a:rPr>
              <a:t>SHORTCOMINGS OF RANDOM FORESTS</a:t>
            </a:r>
          </a:p>
        </p:txBody>
      </p:sp>
      <p:sp>
        <p:nvSpPr>
          <p:cNvPr id="3" name="Content Placeholder 2"/>
          <p:cNvSpPr>
            <a:spLocks noGrp="1"/>
          </p:cNvSpPr>
          <p:nvPr>
            <p:ph idx="1"/>
          </p:nvPr>
        </p:nvSpPr>
        <p:spPr>
          <a:xfrm>
            <a:off x="954440" y="1507862"/>
            <a:ext cx="8915400" cy="4468012"/>
          </a:xfrm>
        </p:spPr>
        <p:txBody>
          <a:bodyPr/>
          <a:lstStyle/>
          <a:p>
            <a:endParaRPr lang="en-US" sz="2000"/>
          </a:p>
          <a:p>
            <a:r>
              <a:rPr lang="en-US" sz="2000">
                <a:latin typeface="Times New Roman" pitchFamily="18" charset="0"/>
                <a:cs typeface="Times New Roman" pitchFamily="18" charset="0"/>
              </a:rPr>
              <a:t>Suited for wide datasets with only a </a:t>
            </a:r>
            <a:r>
              <a:rPr lang="en-US" sz="2000" b="1">
                <a:latin typeface="Times New Roman" pitchFamily="18" charset="0"/>
                <a:cs typeface="Times New Roman" pitchFamily="18" charset="0"/>
              </a:rPr>
              <a:t>moderate number of rows. </a:t>
            </a:r>
            <a:r>
              <a:rPr lang="en-US" sz="2000">
                <a:latin typeface="Times New Roman" pitchFamily="18" charset="0"/>
                <a:cs typeface="Times New Roman" pitchFamily="18" charset="0"/>
              </a:rPr>
              <a:t>Breiman recommends the use of other tools for larger datasets.</a:t>
            </a:r>
          </a:p>
          <a:p>
            <a:pPr marL="0" indent="0">
              <a:buNone/>
            </a:pPr>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Large memory needed to store built models.</a:t>
            </a:r>
          </a:p>
          <a:p>
            <a:pPr marL="0" indent="0">
              <a:buNone/>
            </a:pPr>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Overfitting might be seen with noisy data.</a:t>
            </a:r>
          </a:p>
          <a:p>
            <a:endParaRPr lang="en-US" sz="2000"/>
          </a:p>
          <a:p>
            <a:pPr marL="0" indent="0">
              <a:buNone/>
            </a:pPr>
            <a:endParaRPr lang="en-US"/>
          </a:p>
          <a:p>
            <a:endParaRPr lang="en-US"/>
          </a:p>
          <a:p>
            <a:pPr marL="0" indent="0">
              <a:buNone/>
            </a:pPr>
            <a:endParaRPr lang="en-US"/>
          </a:p>
          <a:p>
            <a:endParaRPr lang="en-US"/>
          </a:p>
        </p:txBody>
      </p:sp>
    </p:spTree>
    <p:extLst>
      <p:ext uri="{BB962C8B-B14F-4D97-AF65-F5344CB8AC3E}">
        <p14:creationId xmlns:p14="http://schemas.microsoft.com/office/powerpoint/2010/main" val="3527757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209" y="624110"/>
            <a:ext cx="8911687" cy="675880"/>
          </a:xfrm>
        </p:spPr>
        <p:txBody>
          <a:bodyPr>
            <a:normAutofit/>
          </a:bodyPr>
          <a:lstStyle/>
          <a:p>
            <a:r>
              <a:rPr lang="en-US" sz="2800" b="1">
                <a:latin typeface="Times New Roman" pitchFamily="18" charset="0"/>
                <a:cs typeface="Times New Roman" pitchFamily="18" charset="0"/>
              </a:rPr>
              <a:t>APPLICATIONS OF RANDOM FORESTS</a:t>
            </a:r>
          </a:p>
        </p:txBody>
      </p:sp>
      <p:sp>
        <p:nvSpPr>
          <p:cNvPr id="3" name="Content Placeholder 2"/>
          <p:cNvSpPr>
            <a:spLocks noGrp="1"/>
          </p:cNvSpPr>
          <p:nvPr>
            <p:ph idx="1"/>
          </p:nvPr>
        </p:nvSpPr>
        <p:spPr>
          <a:xfrm>
            <a:off x="1056036" y="1411608"/>
            <a:ext cx="8915400" cy="4434962"/>
          </a:xfrm>
        </p:spPr>
        <p:txBody>
          <a:bodyPr>
            <a:normAutofit/>
          </a:bodyPr>
          <a:lstStyle/>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Online targeted marketing</a:t>
            </a:r>
          </a:p>
          <a:p>
            <a:r>
              <a:rPr lang="en-US" sz="2000">
                <a:latin typeface="Times New Roman" pitchFamily="18" charset="0"/>
                <a:cs typeface="Times New Roman" pitchFamily="18" charset="0"/>
              </a:rPr>
              <a:t>Credit card fraud detection</a:t>
            </a:r>
          </a:p>
          <a:p>
            <a:r>
              <a:rPr lang="en-US" sz="2000">
                <a:latin typeface="Times New Roman" pitchFamily="18" charset="0"/>
                <a:cs typeface="Times New Roman" pitchFamily="18" charset="0"/>
              </a:rPr>
              <a:t>Text analytics</a:t>
            </a:r>
          </a:p>
          <a:p>
            <a:r>
              <a:rPr lang="en-US" sz="2000">
                <a:latin typeface="Times New Roman" pitchFamily="18" charset="0"/>
                <a:cs typeface="Times New Roman" pitchFamily="18" charset="0"/>
              </a:rPr>
              <a:t>Credit risk and insurance risk</a:t>
            </a:r>
          </a:p>
          <a:p>
            <a:r>
              <a:rPr lang="en-US" sz="2000">
                <a:latin typeface="Times New Roman" pitchFamily="18" charset="0"/>
                <a:cs typeface="Times New Roman" pitchFamily="18" charset="0"/>
              </a:rPr>
              <a:t>Retail Sales prediction</a:t>
            </a:r>
          </a:p>
          <a:p>
            <a:r>
              <a:rPr lang="en-US" sz="2000">
                <a:latin typeface="Times New Roman" pitchFamily="18" charset="0"/>
                <a:cs typeface="Times New Roman" pitchFamily="18" charset="0"/>
              </a:rPr>
              <a:t>Biological &amp; Medical Research</a:t>
            </a:r>
          </a:p>
          <a:p>
            <a:r>
              <a:rPr lang="en-US" sz="2000">
                <a:latin typeface="Times New Roman" pitchFamily="18" charset="0"/>
                <a:cs typeface="Times New Roman" pitchFamily="18" charset="0"/>
              </a:rPr>
              <a:t>Manufacturing Quality Control</a:t>
            </a:r>
          </a:p>
        </p:txBody>
      </p:sp>
    </p:spTree>
    <p:extLst>
      <p:ext uri="{BB962C8B-B14F-4D97-AF65-F5344CB8AC3E}">
        <p14:creationId xmlns:p14="http://schemas.microsoft.com/office/powerpoint/2010/main" val="319345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solidFill>
                  <a:schemeClr val="tx2">
                    <a:lumMod val="60000"/>
                    <a:lumOff val="40000"/>
                  </a:schemeClr>
                </a:solidFill>
                <a:latin typeface="Baskerville Old Face" panose="02020602080505020303" pitchFamily="18" charset="0"/>
                <a:ea typeface="+mn-ea"/>
                <a:cs typeface="+mn-cs"/>
              </a:rPr>
              <a:t>Basic Ensemble Techniques</a:t>
            </a:r>
            <a:br>
              <a:rPr lang="en-US" sz="4000" b="1">
                <a:solidFill>
                  <a:schemeClr val="tx2">
                    <a:lumMod val="60000"/>
                    <a:lumOff val="40000"/>
                  </a:schemeClr>
                </a:solidFill>
                <a:latin typeface="Baskerville Old Face" panose="02020602080505020303" pitchFamily="18" charset="0"/>
                <a:ea typeface="+mn-ea"/>
                <a:cs typeface="+mn-cs"/>
              </a:rPr>
            </a:br>
            <a:r>
              <a:rPr lang="en-US" sz="2700" b="1">
                <a:latin typeface="Baskerville Old Face" panose="02020602080505020303" pitchFamily="18" charset="0"/>
                <a:ea typeface="+mn-ea"/>
                <a:cs typeface="+mn-cs"/>
              </a:rPr>
              <a:t>(Max Voting, Averaging, Weighted average)</a:t>
            </a:r>
          </a:p>
        </p:txBody>
      </p:sp>
      <p:sp>
        <p:nvSpPr>
          <p:cNvPr id="3" name="Content Placeholder 2"/>
          <p:cNvSpPr>
            <a:spLocks noGrp="1"/>
          </p:cNvSpPr>
          <p:nvPr>
            <p:ph idx="1"/>
          </p:nvPr>
        </p:nvSpPr>
        <p:spPr>
          <a:xfrm>
            <a:off x="628650" y="1784351"/>
            <a:ext cx="10972800" cy="4525963"/>
          </a:xfrm>
        </p:spPr>
        <p:txBody>
          <a:bodyPr>
            <a:noAutofit/>
          </a:bodyPr>
          <a:lstStyle/>
          <a:p>
            <a:pPr algn="just"/>
            <a:r>
              <a:rPr lang="en-IN" sz="2200" b="1">
                <a:latin typeface="Times New Roman" panose="02020603050405020304" pitchFamily="18" charset="0"/>
                <a:cs typeface="Times New Roman" panose="02020603050405020304" pitchFamily="18" charset="0"/>
              </a:rPr>
              <a:t>Max Voting: </a:t>
            </a:r>
            <a:r>
              <a:rPr lang="en-IN" sz="2000" b="1">
                <a:solidFill>
                  <a:srgbClr val="FF0000"/>
                </a:solidFill>
                <a:latin typeface="Times New Roman" panose="02020603050405020304" pitchFamily="18" charset="0"/>
                <a:cs typeface="Times New Roman" panose="02020603050405020304" pitchFamily="18" charset="0"/>
              </a:rPr>
              <a:t>The max voting method is generally used for classification problems</a:t>
            </a:r>
            <a:r>
              <a:rPr lang="en-IN" sz="2000">
                <a:latin typeface="Times New Roman" panose="02020603050405020304" pitchFamily="18" charset="0"/>
                <a:cs typeface="Times New Roman" panose="02020603050405020304" pitchFamily="18" charset="0"/>
              </a:rPr>
              <a:t>. In this technique, multiple models are used to make predictions for each data point. The predictions by each model are considered as a ‘vote’. The predictions which we get from the majority of the models are used as the final prediction.</a:t>
            </a:r>
          </a:p>
          <a:p>
            <a:pPr algn="just"/>
            <a:endParaRPr lang="en-IN" sz="2200">
              <a:latin typeface="Times New Roman" panose="02020603050405020304" pitchFamily="18" charset="0"/>
              <a:cs typeface="Times New Roman" panose="02020603050405020304" pitchFamily="18" charset="0"/>
            </a:endParaRPr>
          </a:p>
          <a:p>
            <a:pPr algn="just"/>
            <a:r>
              <a:rPr lang="en-IN" sz="2200" b="1" err="1">
                <a:solidFill>
                  <a:srgbClr val="FF0000"/>
                </a:solidFill>
                <a:latin typeface="Times New Roman" panose="02020603050405020304" pitchFamily="18" charset="0"/>
                <a:cs typeface="Times New Roman" panose="02020603050405020304" pitchFamily="18" charset="0"/>
              </a:rPr>
              <a:t>Eg</a:t>
            </a:r>
            <a:r>
              <a:rPr lang="en-IN" sz="2200">
                <a:latin typeface="Times New Roman" panose="02020603050405020304" pitchFamily="18" charset="0"/>
                <a:cs typeface="Times New Roman" panose="02020603050405020304" pitchFamily="18" charset="0"/>
              </a:rPr>
              <a:t>. when you asked 5 of your colleagues to rate your movie (out of 5); we’ll assume three of them rated it as 4 while two of them gave it a 5. Since the majority gave a rating of 4, the final rating will be taken as 4. </a:t>
            </a:r>
            <a:r>
              <a:rPr lang="en-IN" sz="2200" b="1">
                <a:latin typeface="Times New Roman" panose="02020603050405020304" pitchFamily="18" charset="0"/>
                <a:cs typeface="Times New Roman" panose="02020603050405020304" pitchFamily="18" charset="0"/>
              </a:rPr>
              <a:t>You can consider this as taking the mode of all the predictions.</a:t>
            </a:r>
          </a:p>
        </p:txBody>
      </p:sp>
      <p:sp>
        <p:nvSpPr>
          <p:cNvPr id="9" name="Slide Number Placeholder 8"/>
          <p:cNvSpPr>
            <a:spLocks noGrp="1"/>
          </p:cNvSpPr>
          <p:nvPr>
            <p:ph type="sldNum" sz="quarter" idx="12"/>
          </p:nvPr>
        </p:nvSpPr>
        <p:spPr/>
        <p:txBody>
          <a:bodyPr/>
          <a:lstStyle/>
          <a:p>
            <a:fld id="{39E51149-529C-4839-B292-E126EF821B2A}" type="slidenum">
              <a:rPr lang="en-US" smtClean="0"/>
              <a:pPr/>
              <a:t>3</a:t>
            </a:fld>
            <a:endParaRPr lang="en-US"/>
          </a:p>
        </p:txBody>
      </p:sp>
      <p:sp>
        <p:nvSpPr>
          <p:cNvPr id="10" name="Date Placeholder 9"/>
          <p:cNvSpPr>
            <a:spLocks noGrp="1"/>
          </p:cNvSpPr>
          <p:nvPr>
            <p:ph type="dt" sz="half" idx="10"/>
          </p:nvPr>
        </p:nvSpPr>
        <p:spPr/>
        <p:txBody>
          <a:bodyPr/>
          <a:lstStyle/>
          <a:p>
            <a:fld id="{E2938E1D-4E35-47E1-A697-E6E399A018B4}" type="datetime1">
              <a:rPr lang="en-US" smtClean="0"/>
              <a:pPr/>
              <a:t>3/9/2021</a:t>
            </a:fld>
            <a:endParaRPr lang="en-US"/>
          </a:p>
        </p:txBody>
      </p:sp>
      <p:pic>
        <p:nvPicPr>
          <p:cNvPr id="4" name="Picture 3"/>
          <p:cNvPicPr>
            <a:picLocks noChangeAspect="1"/>
          </p:cNvPicPr>
          <p:nvPr/>
        </p:nvPicPr>
        <p:blipFill>
          <a:blip r:embed="rId2"/>
          <a:stretch>
            <a:fillRect/>
          </a:stretch>
        </p:blipFill>
        <p:spPr>
          <a:xfrm>
            <a:off x="990600" y="5272987"/>
            <a:ext cx="10591800" cy="1037327"/>
          </a:xfrm>
          <a:prstGeom prst="rect">
            <a:avLst/>
          </a:prstGeom>
        </p:spPr>
      </p:pic>
    </p:spTree>
    <p:extLst>
      <p:ext uri="{BB962C8B-B14F-4D97-AF65-F5344CB8AC3E}">
        <p14:creationId xmlns:p14="http://schemas.microsoft.com/office/powerpoint/2010/main" val="2698646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solidFill>
                  <a:schemeClr val="tx2">
                    <a:lumMod val="60000"/>
                    <a:lumOff val="40000"/>
                  </a:schemeClr>
                </a:solidFill>
                <a:latin typeface="Baskerville Old Face" panose="02020602080505020303" pitchFamily="18" charset="0"/>
                <a:ea typeface="+mn-ea"/>
                <a:cs typeface="+mn-cs"/>
              </a:rPr>
              <a:t>Basic Ensemble Techniques</a:t>
            </a:r>
          </a:p>
        </p:txBody>
      </p:sp>
      <p:sp>
        <p:nvSpPr>
          <p:cNvPr id="3" name="Content Placeholder 2"/>
          <p:cNvSpPr>
            <a:spLocks noGrp="1"/>
          </p:cNvSpPr>
          <p:nvPr>
            <p:ph idx="1"/>
          </p:nvPr>
        </p:nvSpPr>
        <p:spPr>
          <a:xfrm>
            <a:off x="609600" y="1371600"/>
            <a:ext cx="10972800" cy="4525963"/>
          </a:xfrm>
        </p:spPr>
        <p:txBody>
          <a:bodyPr>
            <a:noAutofit/>
          </a:bodyPr>
          <a:lstStyle/>
          <a:p>
            <a:pPr algn="just"/>
            <a:r>
              <a:rPr lang="en-IN" sz="2200" b="1">
                <a:latin typeface="Times New Roman" panose="02020603050405020304" pitchFamily="18" charset="0"/>
                <a:cs typeface="Times New Roman" panose="02020603050405020304" pitchFamily="18" charset="0"/>
              </a:rPr>
              <a:t>Averaging: </a:t>
            </a:r>
            <a:r>
              <a:rPr lang="en-IN" sz="2200">
                <a:latin typeface="Times New Roman" panose="02020603050405020304" pitchFamily="18" charset="0"/>
                <a:cs typeface="Times New Roman" panose="02020603050405020304" pitchFamily="18" charset="0"/>
              </a:rPr>
              <a:t>M</a:t>
            </a:r>
            <a:r>
              <a:rPr lang="en-IN" sz="2000">
                <a:latin typeface="Times New Roman" panose="02020603050405020304" pitchFamily="18" charset="0"/>
                <a:cs typeface="Times New Roman" panose="02020603050405020304" pitchFamily="18" charset="0"/>
              </a:rPr>
              <a:t>ultiple predictions are made for each data point in averaging. In this method, </a:t>
            </a:r>
            <a:r>
              <a:rPr lang="en-IN" sz="2000" b="1">
                <a:solidFill>
                  <a:srgbClr val="FF0000"/>
                </a:solidFill>
                <a:latin typeface="Times New Roman" panose="02020603050405020304" pitchFamily="18" charset="0"/>
                <a:cs typeface="Times New Roman" panose="02020603050405020304" pitchFamily="18" charset="0"/>
              </a:rPr>
              <a:t>we take an average of predictions from all the models and use it to make the final prediction</a:t>
            </a:r>
            <a:r>
              <a:rPr lang="en-IN" sz="2000">
                <a:latin typeface="Times New Roman" panose="02020603050405020304" pitchFamily="18" charset="0"/>
                <a:cs typeface="Times New Roman" panose="02020603050405020304" pitchFamily="18" charset="0"/>
              </a:rPr>
              <a:t>. Averaging can be used for making predictions in regression problems or while calculating probabilities for classification problems.</a:t>
            </a:r>
          </a:p>
          <a:p>
            <a:pPr algn="just"/>
            <a:endParaRPr lang="en-IN" sz="2200">
              <a:latin typeface="Times New Roman" panose="02020603050405020304" pitchFamily="18" charset="0"/>
              <a:cs typeface="Times New Roman" panose="02020603050405020304" pitchFamily="18" charset="0"/>
            </a:endParaRPr>
          </a:p>
          <a:p>
            <a:pPr algn="just"/>
            <a:r>
              <a:rPr lang="en-IN" sz="2200" b="1" err="1">
                <a:solidFill>
                  <a:srgbClr val="FF0000"/>
                </a:solidFill>
                <a:latin typeface="Times New Roman" panose="02020603050405020304" pitchFamily="18" charset="0"/>
                <a:cs typeface="Times New Roman" panose="02020603050405020304" pitchFamily="18" charset="0"/>
              </a:rPr>
              <a:t>Eg</a:t>
            </a:r>
            <a:r>
              <a:rPr lang="en-IN" sz="2200">
                <a:latin typeface="Times New Roman" panose="02020603050405020304" pitchFamily="18" charset="0"/>
                <a:cs typeface="Times New Roman" panose="02020603050405020304" pitchFamily="18" charset="0"/>
              </a:rPr>
              <a:t>. </a:t>
            </a:r>
            <a:r>
              <a:rPr lang="en-IN" sz="2000">
                <a:latin typeface="Times New Roman" panose="02020603050405020304" pitchFamily="18" charset="0"/>
                <a:cs typeface="Times New Roman" panose="02020603050405020304" pitchFamily="18" charset="0"/>
              </a:rPr>
              <a:t>when you asked 5 of your colleagues to rate your movie (out of 5); we’ll assume three of them rated it as 4 while two of them gave it a 5. Since the majority gave a rating of 4, the final rating will be taken as 4. </a:t>
            </a:r>
            <a:r>
              <a:rPr lang="en-IN" sz="2000" b="1">
                <a:latin typeface="Times New Roman" panose="02020603050405020304" pitchFamily="18" charset="0"/>
                <a:cs typeface="Times New Roman" panose="02020603050405020304" pitchFamily="18" charset="0"/>
              </a:rPr>
              <a:t>You can consider this as taking the mode of all the predictions.</a:t>
            </a:r>
          </a:p>
          <a:p>
            <a:pPr algn="just"/>
            <a:endParaRPr lang="en-IN" sz="2200" b="1">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39E51149-529C-4839-B292-E126EF821B2A}" type="slidenum">
              <a:rPr lang="en-US" smtClean="0"/>
              <a:pPr/>
              <a:t>4</a:t>
            </a:fld>
            <a:endParaRPr lang="en-US"/>
          </a:p>
        </p:txBody>
      </p:sp>
      <p:sp>
        <p:nvSpPr>
          <p:cNvPr id="10" name="Date Placeholder 9"/>
          <p:cNvSpPr>
            <a:spLocks noGrp="1"/>
          </p:cNvSpPr>
          <p:nvPr>
            <p:ph type="dt" sz="half" idx="10"/>
          </p:nvPr>
        </p:nvSpPr>
        <p:spPr/>
        <p:txBody>
          <a:bodyPr/>
          <a:lstStyle/>
          <a:p>
            <a:fld id="{E2938E1D-4E35-47E1-A697-E6E399A018B4}" type="datetime1">
              <a:rPr lang="en-US" smtClean="0"/>
              <a:pPr/>
              <a:t>3/9/2021</a:t>
            </a:fld>
            <a:endParaRPr lang="en-US"/>
          </a:p>
        </p:txBody>
      </p:sp>
      <p:pic>
        <p:nvPicPr>
          <p:cNvPr id="4" name="Picture 3"/>
          <p:cNvPicPr>
            <a:picLocks noChangeAspect="1"/>
          </p:cNvPicPr>
          <p:nvPr/>
        </p:nvPicPr>
        <p:blipFill>
          <a:blip r:embed="rId2"/>
          <a:stretch>
            <a:fillRect/>
          </a:stretch>
        </p:blipFill>
        <p:spPr>
          <a:xfrm>
            <a:off x="1479931" y="4337050"/>
            <a:ext cx="9232137" cy="2220913"/>
          </a:xfrm>
          <a:prstGeom prst="rect">
            <a:avLst/>
          </a:prstGeom>
        </p:spPr>
      </p:pic>
    </p:spTree>
    <p:extLst>
      <p:ext uri="{BB962C8B-B14F-4D97-AF65-F5344CB8AC3E}">
        <p14:creationId xmlns:p14="http://schemas.microsoft.com/office/powerpoint/2010/main" val="252907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solidFill>
                  <a:schemeClr val="tx2">
                    <a:lumMod val="60000"/>
                    <a:lumOff val="40000"/>
                  </a:schemeClr>
                </a:solidFill>
                <a:latin typeface="Baskerville Old Face" panose="02020602080505020303" pitchFamily="18" charset="0"/>
                <a:ea typeface="+mn-ea"/>
                <a:cs typeface="+mn-cs"/>
              </a:rPr>
              <a:t>Basic Ensemble Techniques</a:t>
            </a:r>
          </a:p>
        </p:txBody>
      </p:sp>
      <p:sp>
        <p:nvSpPr>
          <p:cNvPr id="3" name="Content Placeholder 2"/>
          <p:cNvSpPr>
            <a:spLocks noGrp="1"/>
          </p:cNvSpPr>
          <p:nvPr>
            <p:ph idx="1"/>
          </p:nvPr>
        </p:nvSpPr>
        <p:spPr>
          <a:xfrm>
            <a:off x="609600" y="1371600"/>
            <a:ext cx="11166764" cy="5130800"/>
          </a:xfrm>
        </p:spPr>
        <p:txBody>
          <a:bodyPr>
            <a:noAutofit/>
          </a:bodyPr>
          <a:lstStyle/>
          <a:p>
            <a:pPr algn="just"/>
            <a:r>
              <a:rPr lang="en-IN" sz="2200" b="1">
                <a:latin typeface="Times New Roman" panose="02020603050405020304" pitchFamily="18" charset="0"/>
                <a:cs typeface="Times New Roman" panose="02020603050405020304" pitchFamily="18" charset="0"/>
              </a:rPr>
              <a:t>Weighted Average: </a:t>
            </a:r>
            <a:r>
              <a:rPr lang="en-IN" sz="2000">
                <a:latin typeface="Times New Roman" panose="02020603050405020304" pitchFamily="18" charset="0"/>
                <a:cs typeface="Times New Roman" panose="02020603050405020304" pitchFamily="18" charset="0"/>
              </a:rPr>
              <a:t>This is an </a:t>
            </a:r>
            <a:r>
              <a:rPr lang="en-IN" sz="2000" b="1">
                <a:latin typeface="Times New Roman" panose="02020603050405020304" pitchFamily="18" charset="0"/>
                <a:cs typeface="Times New Roman" panose="02020603050405020304" pitchFamily="18" charset="0"/>
              </a:rPr>
              <a:t>extension of the averaging method</a:t>
            </a:r>
            <a:r>
              <a:rPr lang="en-IN" sz="2000">
                <a:latin typeface="Times New Roman" panose="02020603050405020304" pitchFamily="18" charset="0"/>
                <a:cs typeface="Times New Roman" panose="02020603050405020304" pitchFamily="18" charset="0"/>
              </a:rPr>
              <a:t>. </a:t>
            </a:r>
            <a:r>
              <a:rPr lang="en-IN" sz="2000" b="1">
                <a:solidFill>
                  <a:srgbClr val="FF0000"/>
                </a:solidFill>
                <a:latin typeface="Times New Roman" panose="02020603050405020304" pitchFamily="18" charset="0"/>
                <a:cs typeface="Times New Roman" panose="02020603050405020304" pitchFamily="18" charset="0"/>
              </a:rPr>
              <a:t>All models are assigned different weights defining the importance of each model for prediction. </a:t>
            </a:r>
            <a:r>
              <a:rPr lang="en-IN" sz="2000">
                <a:latin typeface="Times New Roman" panose="02020603050405020304" pitchFamily="18" charset="0"/>
                <a:cs typeface="Times New Roman" panose="02020603050405020304" pitchFamily="18" charset="0"/>
              </a:rPr>
              <a:t>For instance, if two of your colleagues are critics, while others have no prior experience in this field, then the answers by these two friends are given more importance as compared to the other people.</a:t>
            </a:r>
          </a:p>
          <a:p>
            <a:pPr algn="just"/>
            <a:endParaRPr lang="en-IN" sz="2000">
              <a:latin typeface="Times New Roman" panose="02020603050405020304" pitchFamily="18" charset="0"/>
              <a:cs typeface="Times New Roman" panose="02020603050405020304" pitchFamily="18" charset="0"/>
            </a:endParaRPr>
          </a:p>
          <a:p>
            <a:pPr algn="just"/>
            <a:r>
              <a:rPr lang="en-IN" sz="2200" b="1" err="1">
                <a:solidFill>
                  <a:srgbClr val="FF0000"/>
                </a:solidFill>
                <a:latin typeface="Times New Roman" panose="02020603050405020304" pitchFamily="18" charset="0"/>
                <a:cs typeface="Times New Roman" panose="02020603050405020304" pitchFamily="18" charset="0"/>
              </a:rPr>
              <a:t>Eg</a:t>
            </a:r>
            <a:r>
              <a:rPr lang="en-IN" sz="2200">
                <a:latin typeface="Times New Roman" panose="02020603050405020304" pitchFamily="18" charset="0"/>
                <a:cs typeface="Times New Roman" panose="02020603050405020304" pitchFamily="18" charset="0"/>
              </a:rPr>
              <a:t>. </a:t>
            </a:r>
            <a:r>
              <a:rPr lang="en-IN" sz="2000">
                <a:latin typeface="Times New Roman" panose="02020603050405020304" pitchFamily="18" charset="0"/>
                <a:cs typeface="Times New Roman" panose="02020603050405020304" pitchFamily="18" charset="0"/>
              </a:rPr>
              <a:t>when you asked 5 of your colleagues to rate your movie (out of 5); we’ll assume three of them rated it as 4 while two of them gave it a 5. Since the majority gave a rating of 4, the final rating will be taken as 4. </a:t>
            </a:r>
            <a:r>
              <a:rPr lang="en-IN" sz="2000" b="1">
                <a:latin typeface="Times New Roman" panose="02020603050405020304" pitchFamily="18" charset="0"/>
                <a:cs typeface="Times New Roman" panose="02020603050405020304" pitchFamily="18" charset="0"/>
              </a:rPr>
              <a:t>You can consider this as taking the mode of all the predictions.</a:t>
            </a:r>
          </a:p>
          <a:p>
            <a:pPr algn="just"/>
            <a:endParaRPr lang="en-IN" sz="2200" b="1">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39E51149-529C-4839-B292-E126EF821B2A}" type="slidenum">
              <a:rPr lang="en-US" smtClean="0"/>
              <a:pPr/>
              <a:t>5</a:t>
            </a:fld>
            <a:endParaRPr lang="en-US"/>
          </a:p>
        </p:txBody>
      </p:sp>
      <p:sp>
        <p:nvSpPr>
          <p:cNvPr id="10" name="Date Placeholder 9"/>
          <p:cNvSpPr>
            <a:spLocks noGrp="1"/>
          </p:cNvSpPr>
          <p:nvPr>
            <p:ph type="dt" sz="half" idx="10"/>
          </p:nvPr>
        </p:nvSpPr>
        <p:spPr/>
        <p:txBody>
          <a:bodyPr/>
          <a:lstStyle/>
          <a:p>
            <a:fld id="{E2938E1D-4E35-47E1-A697-E6E399A018B4}" type="datetime1">
              <a:rPr lang="en-US" smtClean="0"/>
              <a:pPr/>
              <a:t>3/9/2021</a:t>
            </a:fld>
            <a:endParaRPr lang="en-US"/>
          </a:p>
        </p:txBody>
      </p:sp>
      <p:pic>
        <p:nvPicPr>
          <p:cNvPr id="5" name="Picture 4"/>
          <p:cNvPicPr>
            <a:picLocks noChangeAspect="1"/>
          </p:cNvPicPr>
          <p:nvPr/>
        </p:nvPicPr>
        <p:blipFill>
          <a:blip r:embed="rId2"/>
          <a:stretch>
            <a:fillRect/>
          </a:stretch>
        </p:blipFill>
        <p:spPr>
          <a:xfrm>
            <a:off x="2014163" y="4076420"/>
            <a:ext cx="7515599" cy="2282824"/>
          </a:xfrm>
          <a:prstGeom prst="rect">
            <a:avLst/>
          </a:prstGeom>
        </p:spPr>
      </p:pic>
    </p:spTree>
    <p:extLst>
      <p:ext uri="{BB962C8B-B14F-4D97-AF65-F5344CB8AC3E}">
        <p14:creationId xmlns:p14="http://schemas.microsoft.com/office/powerpoint/2010/main" val="350568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solidFill>
                  <a:schemeClr val="tx2">
                    <a:lumMod val="60000"/>
                    <a:lumOff val="40000"/>
                  </a:schemeClr>
                </a:solidFill>
                <a:latin typeface="Baskerville Old Face" panose="02020602080505020303" pitchFamily="18" charset="0"/>
                <a:ea typeface="+mn-ea"/>
                <a:cs typeface="+mn-cs"/>
              </a:rPr>
              <a:t>Advanced Ensemble Techniques</a:t>
            </a:r>
            <a:br>
              <a:rPr lang="en-US" sz="4000" b="1">
                <a:solidFill>
                  <a:schemeClr val="tx2">
                    <a:lumMod val="60000"/>
                    <a:lumOff val="40000"/>
                  </a:schemeClr>
                </a:solidFill>
                <a:latin typeface="Baskerville Old Face" panose="02020602080505020303" pitchFamily="18" charset="0"/>
                <a:ea typeface="+mn-ea"/>
                <a:cs typeface="+mn-cs"/>
              </a:rPr>
            </a:br>
            <a:r>
              <a:rPr lang="en-US" sz="3000" b="1">
                <a:latin typeface="Baskerville Old Face" panose="02020602080505020303" pitchFamily="18" charset="0"/>
                <a:ea typeface="+mn-ea"/>
                <a:cs typeface="+mn-cs"/>
              </a:rPr>
              <a:t>(Stacking, Blending, Bagging, Boosting)</a:t>
            </a:r>
          </a:p>
        </p:txBody>
      </p:sp>
      <p:sp>
        <p:nvSpPr>
          <p:cNvPr id="3" name="Content Placeholder 2"/>
          <p:cNvSpPr>
            <a:spLocks noGrp="1"/>
          </p:cNvSpPr>
          <p:nvPr>
            <p:ph idx="1"/>
          </p:nvPr>
        </p:nvSpPr>
        <p:spPr>
          <a:xfrm>
            <a:off x="609600" y="1641477"/>
            <a:ext cx="10972800" cy="720724"/>
          </a:xfrm>
        </p:spPr>
        <p:txBody>
          <a:bodyPr>
            <a:noAutofit/>
          </a:bodyPr>
          <a:lstStyle/>
          <a:p>
            <a:pPr algn="just"/>
            <a:r>
              <a:rPr lang="en-IN" sz="2200" b="1">
                <a:latin typeface="Times New Roman" panose="02020603050405020304" pitchFamily="18" charset="0"/>
                <a:cs typeface="Times New Roman" panose="02020603050405020304" pitchFamily="18" charset="0"/>
              </a:rPr>
              <a:t>Stacking: </a:t>
            </a:r>
            <a:r>
              <a:rPr lang="en-IN" sz="2000">
                <a:latin typeface="Times New Roman" panose="02020603050405020304" pitchFamily="18" charset="0"/>
                <a:cs typeface="Times New Roman" panose="02020603050405020304" pitchFamily="18" charset="0"/>
              </a:rPr>
              <a:t>It uses predictions from multiple to build a new model. </a:t>
            </a:r>
            <a:r>
              <a:rPr lang="en-IN" sz="2000" b="1">
                <a:solidFill>
                  <a:srgbClr val="FF0000"/>
                </a:solidFill>
                <a:latin typeface="Times New Roman" panose="02020603050405020304" pitchFamily="18" charset="0"/>
                <a:cs typeface="Times New Roman" panose="02020603050405020304" pitchFamily="18" charset="0"/>
              </a:rPr>
              <a:t>This model is used for making predictions on the test set. </a:t>
            </a:r>
          </a:p>
          <a:p>
            <a:pPr algn="just"/>
            <a:endParaRPr lang="en-IN" sz="200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39E51149-529C-4839-B292-E126EF821B2A}" type="slidenum">
              <a:rPr lang="en-US" smtClean="0"/>
              <a:pPr/>
              <a:t>6</a:t>
            </a:fld>
            <a:endParaRPr lang="en-US"/>
          </a:p>
        </p:txBody>
      </p:sp>
      <p:sp>
        <p:nvSpPr>
          <p:cNvPr id="10" name="Date Placeholder 9"/>
          <p:cNvSpPr>
            <a:spLocks noGrp="1"/>
          </p:cNvSpPr>
          <p:nvPr>
            <p:ph type="dt" sz="half" idx="10"/>
          </p:nvPr>
        </p:nvSpPr>
        <p:spPr/>
        <p:txBody>
          <a:bodyPr/>
          <a:lstStyle/>
          <a:p>
            <a:fld id="{E2938E1D-4E35-47E1-A697-E6E399A018B4}" type="datetime1">
              <a:rPr lang="en-US" smtClean="0"/>
              <a:pPr/>
              <a:t>3/9/2021</a:t>
            </a:fld>
            <a:endParaRPr lang="en-US"/>
          </a:p>
        </p:txBody>
      </p:sp>
      <p:pic>
        <p:nvPicPr>
          <p:cNvPr id="6" name="Picture 5"/>
          <p:cNvPicPr>
            <a:picLocks noChangeAspect="1"/>
          </p:cNvPicPr>
          <p:nvPr/>
        </p:nvPicPr>
        <p:blipFill>
          <a:blip r:embed="rId2"/>
          <a:stretch>
            <a:fillRect/>
          </a:stretch>
        </p:blipFill>
        <p:spPr>
          <a:xfrm>
            <a:off x="838200" y="4289386"/>
            <a:ext cx="1439863" cy="1964559"/>
          </a:xfrm>
          <a:prstGeom prst="rect">
            <a:avLst/>
          </a:prstGeom>
        </p:spPr>
      </p:pic>
      <p:sp>
        <p:nvSpPr>
          <p:cNvPr id="7" name="Rectangle 6"/>
          <p:cNvSpPr/>
          <p:nvPr/>
        </p:nvSpPr>
        <p:spPr>
          <a:xfrm>
            <a:off x="838200" y="2618697"/>
            <a:ext cx="2354263" cy="1754326"/>
          </a:xfrm>
          <a:prstGeom prst="rect">
            <a:avLst/>
          </a:prstGeom>
        </p:spPr>
        <p:txBody>
          <a:bodyPr wrap="square">
            <a:spAutoFit/>
          </a:bodyPr>
          <a:lstStyle/>
          <a:p>
            <a:pPr algn="just"/>
            <a:r>
              <a:rPr lang="en-IN" b="1">
                <a:latin typeface="Times New Roman" panose="02020603050405020304" pitchFamily="18" charset="0"/>
                <a:cs typeface="Times New Roman" panose="02020603050405020304" pitchFamily="18" charset="0"/>
              </a:rPr>
              <a:t>Step 1:</a:t>
            </a:r>
          </a:p>
          <a:p>
            <a:pPr algn="just"/>
            <a:r>
              <a:rPr lang="en-IN">
                <a:latin typeface="Times New Roman" panose="02020603050405020304" pitchFamily="18" charset="0"/>
                <a:cs typeface="Times New Roman" panose="02020603050405020304" pitchFamily="18" charset="0"/>
              </a:rPr>
              <a:t>First Data is divided into train and test set and the train set is further divided into 10 smaller parts.</a:t>
            </a:r>
          </a:p>
        </p:txBody>
      </p:sp>
      <p:sp>
        <p:nvSpPr>
          <p:cNvPr id="11" name="Rectangle 10"/>
          <p:cNvSpPr/>
          <p:nvPr/>
        </p:nvSpPr>
        <p:spPr>
          <a:xfrm>
            <a:off x="3352800" y="2567449"/>
            <a:ext cx="2819400" cy="2031325"/>
          </a:xfrm>
          <a:prstGeom prst="rect">
            <a:avLst/>
          </a:prstGeom>
        </p:spPr>
        <p:txBody>
          <a:bodyPr wrap="square">
            <a:spAutoFit/>
          </a:bodyPr>
          <a:lstStyle/>
          <a:p>
            <a:pPr algn="just"/>
            <a:r>
              <a:rPr lang="en-IN" b="1">
                <a:latin typeface="Times New Roman" panose="02020603050405020304" pitchFamily="18" charset="0"/>
                <a:cs typeface="Times New Roman" panose="02020603050405020304" pitchFamily="18" charset="0"/>
              </a:rPr>
              <a:t>Step 2:</a:t>
            </a:r>
          </a:p>
          <a:p>
            <a:pPr algn="just"/>
            <a:r>
              <a:rPr lang="en-IN">
                <a:latin typeface="Times New Roman" panose="02020603050405020304" pitchFamily="18" charset="0"/>
                <a:cs typeface="Times New Roman" panose="02020603050405020304" pitchFamily="18" charset="0"/>
              </a:rPr>
              <a:t>A base model say: DT is fitted on 9 parts and predictions are made on 10</a:t>
            </a:r>
            <a:r>
              <a:rPr lang="en-IN" baseline="30000">
                <a:latin typeface="Times New Roman" panose="02020603050405020304" pitchFamily="18" charset="0"/>
                <a:cs typeface="Times New Roman" panose="02020603050405020304" pitchFamily="18" charset="0"/>
              </a:rPr>
              <a:t>th</a:t>
            </a:r>
            <a:r>
              <a:rPr lang="en-IN">
                <a:latin typeface="Times New Roman" panose="02020603050405020304" pitchFamily="18" charset="0"/>
                <a:cs typeface="Times New Roman" panose="02020603050405020304" pitchFamily="18" charset="0"/>
              </a:rPr>
              <a:t> part. The same process is repeated for each part of train set.</a:t>
            </a:r>
          </a:p>
        </p:txBody>
      </p:sp>
      <p:pic>
        <p:nvPicPr>
          <p:cNvPr id="8" name="Picture 7"/>
          <p:cNvPicPr>
            <a:picLocks noChangeAspect="1"/>
          </p:cNvPicPr>
          <p:nvPr/>
        </p:nvPicPr>
        <p:blipFill>
          <a:blip r:embed="rId3"/>
          <a:stretch>
            <a:fillRect/>
          </a:stretch>
        </p:blipFill>
        <p:spPr>
          <a:xfrm>
            <a:off x="3320143" y="4547812"/>
            <a:ext cx="1628775" cy="1819275"/>
          </a:xfrm>
          <a:prstGeom prst="rect">
            <a:avLst/>
          </a:prstGeom>
        </p:spPr>
      </p:pic>
      <p:sp>
        <p:nvSpPr>
          <p:cNvPr id="12" name="Rectangle 11"/>
          <p:cNvSpPr/>
          <p:nvPr/>
        </p:nvSpPr>
        <p:spPr>
          <a:xfrm>
            <a:off x="6340929" y="2594979"/>
            <a:ext cx="2819400" cy="1477328"/>
          </a:xfrm>
          <a:prstGeom prst="rect">
            <a:avLst/>
          </a:prstGeom>
        </p:spPr>
        <p:txBody>
          <a:bodyPr wrap="square">
            <a:spAutoFit/>
          </a:bodyPr>
          <a:lstStyle/>
          <a:p>
            <a:pPr algn="just"/>
            <a:r>
              <a:rPr lang="en-IN" b="1">
                <a:latin typeface="Times New Roman" panose="02020603050405020304" pitchFamily="18" charset="0"/>
                <a:cs typeface="Times New Roman" panose="02020603050405020304" pitchFamily="18" charset="0"/>
              </a:rPr>
              <a:t>Step 3:</a:t>
            </a:r>
          </a:p>
          <a:p>
            <a:pPr algn="just"/>
            <a:r>
              <a:rPr lang="en-IN">
                <a:latin typeface="Times New Roman" panose="02020603050405020304" pitchFamily="18" charset="0"/>
                <a:cs typeface="Times New Roman" panose="02020603050405020304" pitchFamily="18" charset="0"/>
              </a:rPr>
              <a:t>Using this model fitted on the whole training set, predictions are made on the test data.</a:t>
            </a:r>
          </a:p>
        </p:txBody>
      </p:sp>
      <p:pic>
        <p:nvPicPr>
          <p:cNvPr id="13" name="Picture 12"/>
          <p:cNvPicPr>
            <a:picLocks noChangeAspect="1"/>
          </p:cNvPicPr>
          <p:nvPr/>
        </p:nvPicPr>
        <p:blipFill>
          <a:blip r:embed="rId4"/>
          <a:stretch>
            <a:fillRect/>
          </a:stretch>
        </p:blipFill>
        <p:spPr>
          <a:xfrm>
            <a:off x="6332537" y="4028086"/>
            <a:ext cx="1371600" cy="1600200"/>
          </a:xfrm>
          <a:prstGeom prst="rect">
            <a:avLst/>
          </a:prstGeom>
        </p:spPr>
      </p:pic>
      <p:sp>
        <p:nvSpPr>
          <p:cNvPr id="14" name="Rectangle 13"/>
          <p:cNvSpPr/>
          <p:nvPr/>
        </p:nvSpPr>
        <p:spPr>
          <a:xfrm>
            <a:off x="9329058" y="2586040"/>
            <a:ext cx="2267856" cy="1200329"/>
          </a:xfrm>
          <a:prstGeom prst="rect">
            <a:avLst/>
          </a:prstGeom>
        </p:spPr>
        <p:txBody>
          <a:bodyPr wrap="square">
            <a:spAutoFit/>
          </a:bodyPr>
          <a:lstStyle/>
          <a:p>
            <a:pPr algn="just"/>
            <a:r>
              <a:rPr lang="en-IN" b="1">
                <a:latin typeface="Times New Roman" panose="02020603050405020304" pitchFamily="18" charset="0"/>
                <a:cs typeface="Times New Roman" panose="02020603050405020304" pitchFamily="18" charset="0"/>
              </a:rPr>
              <a:t>Step 4:</a:t>
            </a:r>
          </a:p>
          <a:p>
            <a:pPr algn="just"/>
            <a:r>
              <a:rPr lang="en-IN">
                <a:latin typeface="Times New Roman" panose="02020603050405020304" pitchFamily="18" charset="0"/>
                <a:cs typeface="Times New Roman" panose="02020603050405020304" pitchFamily="18" charset="0"/>
              </a:rPr>
              <a:t>Steps 2 &amp; 3 are repeated for another base model: Say KNN </a:t>
            </a:r>
          </a:p>
        </p:txBody>
      </p:sp>
      <p:pic>
        <p:nvPicPr>
          <p:cNvPr id="15" name="Picture 14"/>
          <p:cNvPicPr>
            <a:picLocks noChangeAspect="1"/>
          </p:cNvPicPr>
          <p:nvPr/>
        </p:nvPicPr>
        <p:blipFill>
          <a:blip r:embed="rId5"/>
          <a:stretch>
            <a:fillRect/>
          </a:stretch>
        </p:blipFill>
        <p:spPr>
          <a:xfrm>
            <a:off x="9329058" y="3831857"/>
            <a:ext cx="2047875" cy="1628775"/>
          </a:xfrm>
          <a:prstGeom prst="rect">
            <a:avLst/>
          </a:prstGeom>
        </p:spPr>
      </p:pic>
      <mc:AlternateContent xmlns:mc="http://schemas.openxmlformats.org/markup-compatibility/2006">
        <mc:Choice xmlns:p14="http://schemas.microsoft.com/office/powerpoint/2010/main" Requires="p14">
          <p:contentPart p14:bwMode="auto" r:id="rId6">
            <p14:nvContentPartPr>
              <p14:cNvPr id="1027" name="Ink 3"/>
              <p14:cNvContentPartPr>
                <a14:cpLocks xmlns:a14="http://schemas.microsoft.com/office/drawing/2010/main" noRot="1" noChangeAspect="1" noEditPoints="1" noChangeArrowheads="1" noChangeShapeType="1"/>
              </p14:cNvContentPartPr>
              <p14:nvPr/>
            </p14:nvContentPartPr>
            <p14:xfrm>
              <a:off x="7785100" y="3454400"/>
              <a:ext cx="247650" cy="82550"/>
            </p14:xfrm>
          </p:contentPart>
        </mc:Choice>
        <mc:Fallback>
          <p:pic>
            <p:nvPicPr>
              <p:cNvPr id="1027" name="Ink 3"/>
              <p:cNvPicPr>
                <a:picLocks noRot="1" noChangeAspect="1" noEditPoints="1" noChangeArrowheads="1" noChangeShapeType="1"/>
              </p:cNvPicPr>
              <p:nvPr/>
            </p:nvPicPr>
            <p:blipFill>
              <a:blip r:embed="rId7"/>
              <a:stretch>
                <a:fillRect/>
              </a:stretch>
            </p:blipFill>
            <p:spPr>
              <a:xfrm>
                <a:off x="7775755" y="3445068"/>
                <a:ext cx="266341" cy="10121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28" name="Ink 4"/>
              <p14:cNvContentPartPr>
                <a14:cpLocks xmlns:a14="http://schemas.microsoft.com/office/drawing/2010/main" noRot="1" noChangeAspect="1" noEditPoints="1" noChangeArrowheads="1" noChangeShapeType="1"/>
              </p14:cNvContentPartPr>
              <p14:nvPr/>
            </p14:nvContentPartPr>
            <p14:xfrm>
              <a:off x="8077200" y="3079750"/>
              <a:ext cx="63500" cy="31750"/>
            </p14:xfrm>
          </p:contentPart>
        </mc:Choice>
        <mc:Fallback>
          <p:pic>
            <p:nvPicPr>
              <p:cNvPr id="1028" name="Ink 4"/>
              <p:cNvPicPr>
                <a:picLocks noRot="1" noChangeAspect="1" noEditPoints="1" noChangeArrowheads="1" noChangeShapeType="1"/>
              </p:cNvPicPr>
              <p:nvPr/>
            </p:nvPicPr>
            <p:blipFill>
              <a:blip r:embed="rId9"/>
              <a:stretch>
                <a:fillRect/>
              </a:stretch>
            </p:blipFill>
            <p:spPr>
              <a:xfrm>
                <a:off x="8067872" y="3070475"/>
                <a:ext cx="82155" cy="50301"/>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29" name="Ink 5"/>
              <p14:cNvContentPartPr>
                <a14:cpLocks xmlns:a14="http://schemas.microsoft.com/office/drawing/2010/main" noRot="1" noChangeAspect="1" noEditPoints="1" noChangeArrowheads="1" noChangeShapeType="1"/>
              </p14:cNvContentPartPr>
              <p14:nvPr/>
            </p14:nvContentPartPr>
            <p14:xfrm>
              <a:off x="8153400" y="3060700"/>
              <a:ext cx="63500" cy="25400"/>
            </p14:xfrm>
          </p:contentPart>
        </mc:Choice>
        <mc:Fallback>
          <p:pic>
            <p:nvPicPr>
              <p:cNvPr id="1029" name="Ink 5"/>
              <p:cNvPicPr>
                <a:picLocks noRot="1" noChangeAspect="1" noEditPoints="1" noChangeArrowheads="1" noChangeShapeType="1"/>
              </p:cNvPicPr>
              <p:nvPr/>
            </p:nvPicPr>
            <p:blipFill>
              <a:blip r:embed="rId11"/>
              <a:stretch>
                <a:fillRect/>
              </a:stretch>
            </p:blipFill>
            <p:spPr>
              <a:xfrm>
                <a:off x="8144125" y="3051653"/>
                <a:ext cx="82051" cy="43493"/>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32" name="Ink 8"/>
              <p14:cNvContentPartPr>
                <a14:cpLocks xmlns:a14="http://schemas.microsoft.com/office/drawing/2010/main" noRot="1" noChangeAspect="1" noEditPoints="1" noChangeArrowheads="1" noChangeShapeType="1"/>
              </p14:cNvContentPartPr>
              <p14:nvPr/>
            </p14:nvContentPartPr>
            <p14:xfrm>
              <a:off x="9074150" y="1111250"/>
              <a:ext cx="831850" cy="247650"/>
            </p14:xfrm>
          </p:contentPart>
        </mc:Choice>
        <mc:Fallback>
          <p:pic>
            <p:nvPicPr>
              <p:cNvPr id="1032" name="Ink 8"/>
              <p:cNvPicPr>
                <a:picLocks noRot="1" noChangeAspect="1" noEditPoints="1" noChangeArrowheads="1" noChangeShapeType="1"/>
              </p:cNvPicPr>
              <p:nvPr/>
            </p:nvPicPr>
            <p:blipFill>
              <a:blip r:embed="rId13"/>
              <a:stretch>
                <a:fillRect/>
              </a:stretch>
            </p:blipFill>
            <p:spPr>
              <a:xfrm>
                <a:off x="9064795" y="1101905"/>
                <a:ext cx="850559" cy="266341"/>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43" name="Ink 19"/>
              <p14:cNvContentPartPr>
                <a14:cpLocks xmlns:a14="http://schemas.microsoft.com/office/drawing/2010/main" noRot="1" noChangeAspect="1" noEditPoints="1" noChangeArrowheads="1" noChangeShapeType="1"/>
              </p14:cNvContentPartPr>
              <p14:nvPr/>
            </p14:nvContentPartPr>
            <p14:xfrm>
              <a:off x="6769100" y="3009900"/>
              <a:ext cx="101600" cy="266700"/>
            </p14:xfrm>
          </p:contentPart>
        </mc:Choice>
        <mc:Fallback>
          <p:pic>
            <p:nvPicPr>
              <p:cNvPr id="1043" name="Ink 19"/>
              <p:cNvPicPr>
                <a:picLocks noRot="1" noChangeAspect="1" noEditPoints="1" noChangeArrowheads="1" noChangeShapeType="1"/>
              </p:cNvPicPr>
              <p:nvPr/>
            </p:nvPicPr>
            <p:blipFill>
              <a:blip r:embed="rId15"/>
              <a:stretch>
                <a:fillRect/>
              </a:stretch>
            </p:blipFill>
            <p:spPr>
              <a:xfrm>
                <a:off x="6759799" y="3000555"/>
                <a:ext cx="120203" cy="285391"/>
              </a:xfrm>
              <a:prstGeom prst="rect">
                <a:avLst/>
              </a:prstGeom>
            </p:spPr>
          </p:pic>
        </mc:Fallback>
      </mc:AlternateContent>
    </p:spTree>
    <p:extLst>
      <p:ext uri="{BB962C8B-B14F-4D97-AF65-F5344CB8AC3E}">
        <p14:creationId xmlns:p14="http://schemas.microsoft.com/office/powerpoint/2010/main" val="101458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solidFill>
                  <a:schemeClr val="tx2">
                    <a:lumMod val="60000"/>
                    <a:lumOff val="40000"/>
                  </a:schemeClr>
                </a:solidFill>
                <a:latin typeface="Baskerville Old Face" panose="02020602080505020303" pitchFamily="18" charset="0"/>
                <a:ea typeface="+mn-ea"/>
                <a:cs typeface="+mn-cs"/>
              </a:rPr>
              <a:t>Advanced Ensemble Techniques</a:t>
            </a:r>
            <a:endParaRPr lang="en-US" sz="3000" b="1">
              <a:latin typeface="Baskerville Old Face" panose="02020602080505020303" pitchFamily="18" charset="0"/>
              <a:ea typeface="+mn-ea"/>
              <a:cs typeface="+mn-cs"/>
            </a:endParaRPr>
          </a:p>
        </p:txBody>
      </p:sp>
      <p:sp>
        <p:nvSpPr>
          <p:cNvPr id="3" name="Content Placeholder 2"/>
          <p:cNvSpPr>
            <a:spLocks noGrp="1"/>
          </p:cNvSpPr>
          <p:nvPr>
            <p:ph idx="1"/>
          </p:nvPr>
        </p:nvSpPr>
        <p:spPr>
          <a:xfrm>
            <a:off x="609600" y="1641477"/>
            <a:ext cx="10972800" cy="720724"/>
          </a:xfrm>
        </p:spPr>
        <p:txBody>
          <a:bodyPr>
            <a:noAutofit/>
          </a:bodyPr>
          <a:lstStyle/>
          <a:p>
            <a:pPr algn="just"/>
            <a:r>
              <a:rPr lang="en-IN" sz="2200" b="1">
                <a:latin typeface="Times New Roman" panose="02020603050405020304" pitchFamily="18" charset="0"/>
                <a:cs typeface="Times New Roman" panose="02020603050405020304" pitchFamily="18" charset="0"/>
              </a:rPr>
              <a:t>Blending: </a:t>
            </a:r>
            <a:r>
              <a:rPr lang="en-IN" sz="2000">
                <a:latin typeface="Times New Roman" panose="02020603050405020304" pitchFamily="18" charset="0"/>
                <a:cs typeface="Times New Roman" panose="02020603050405020304" pitchFamily="18" charset="0"/>
              </a:rPr>
              <a:t>follows the same approach as stacking but uses only a holdout (validation) set from the train set to make predictions. In other words, unlike stacking, the predictions are made on the holdout set only. The holdout set and the predictions are used to build a model which is run on the test set. </a:t>
            </a:r>
          </a:p>
        </p:txBody>
      </p:sp>
      <p:sp>
        <p:nvSpPr>
          <p:cNvPr id="9" name="Slide Number Placeholder 8"/>
          <p:cNvSpPr>
            <a:spLocks noGrp="1"/>
          </p:cNvSpPr>
          <p:nvPr>
            <p:ph type="sldNum" sz="quarter" idx="12"/>
          </p:nvPr>
        </p:nvSpPr>
        <p:spPr/>
        <p:txBody>
          <a:bodyPr/>
          <a:lstStyle/>
          <a:p>
            <a:fld id="{39E51149-529C-4839-B292-E126EF821B2A}" type="slidenum">
              <a:rPr lang="en-US" smtClean="0"/>
              <a:pPr/>
              <a:t>7</a:t>
            </a:fld>
            <a:endParaRPr lang="en-US"/>
          </a:p>
        </p:txBody>
      </p:sp>
      <p:sp>
        <p:nvSpPr>
          <p:cNvPr id="10" name="Date Placeholder 9"/>
          <p:cNvSpPr>
            <a:spLocks noGrp="1"/>
          </p:cNvSpPr>
          <p:nvPr>
            <p:ph type="dt" sz="half" idx="10"/>
          </p:nvPr>
        </p:nvSpPr>
        <p:spPr/>
        <p:txBody>
          <a:bodyPr/>
          <a:lstStyle/>
          <a:p>
            <a:fld id="{E2938E1D-4E35-47E1-A697-E6E399A018B4}" type="datetime1">
              <a:rPr lang="en-US" smtClean="0"/>
              <a:pPr/>
              <a:t>3/9/2021</a:t>
            </a:fld>
            <a:endParaRPr lang="en-US"/>
          </a:p>
        </p:txBody>
      </p:sp>
      <p:pic>
        <p:nvPicPr>
          <p:cNvPr id="6" name="Picture 5"/>
          <p:cNvPicPr>
            <a:picLocks noChangeAspect="1"/>
          </p:cNvPicPr>
          <p:nvPr/>
        </p:nvPicPr>
        <p:blipFill>
          <a:blip r:embed="rId2"/>
          <a:stretch>
            <a:fillRect/>
          </a:stretch>
        </p:blipFill>
        <p:spPr>
          <a:xfrm>
            <a:off x="838200" y="3982907"/>
            <a:ext cx="1439863" cy="1964559"/>
          </a:xfrm>
          <a:prstGeom prst="rect">
            <a:avLst/>
          </a:prstGeom>
        </p:spPr>
      </p:pic>
      <p:sp>
        <p:nvSpPr>
          <p:cNvPr id="7" name="Rectangle 6"/>
          <p:cNvSpPr/>
          <p:nvPr/>
        </p:nvSpPr>
        <p:spPr>
          <a:xfrm>
            <a:off x="838200" y="2987189"/>
            <a:ext cx="2354263" cy="923330"/>
          </a:xfrm>
          <a:prstGeom prst="rect">
            <a:avLst/>
          </a:prstGeom>
        </p:spPr>
        <p:txBody>
          <a:bodyPr wrap="square">
            <a:spAutoFit/>
          </a:bodyPr>
          <a:lstStyle/>
          <a:p>
            <a:pPr algn="just"/>
            <a:r>
              <a:rPr lang="en-IN" b="1">
                <a:latin typeface="Times New Roman" panose="02020603050405020304" pitchFamily="18" charset="0"/>
                <a:cs typeface="Times New Roman" panose="02020603050405020304" pitchFamily="18" charset="0"/>
              </a:rPr>
              <a:t>Step 1:</a:t>
            </a:r>
          </a:p>
          <a:p>
            <a:pPr algn="just"/>
            <a:r>
              <a:rPr lang="en-IN">
                <a:latin typeface="Times New Roman" panose="02020603050405020304" pitchFamily="18" charset="0"/>
                <a:cs typeface="Times New Roman" panose="02020603050405020304" pitchFamily="18" charset="0"/>
              </a:rPr>
              <a:t>First Data is divided into train and test set.</a:t>
            </a:r>
          </a:p>
        </p:txBody>
      </p:sp>
      <p:sp>
        <p:nvSpPr>
          <p:cNvPr id="11" name="Rectangle 10"/>
          <p:cNvSpPr/>
          <p:nvPr/>
        </p:nvSpPr>
        <p:spPr>
          <a:xfrm>
            <a:off x="3383416" y="2955065"/>
            <a:ext cx="2819400" cy="923330"/>
          </a:xfrm>
          <a:prstGeom prst="rect">
            <a:avLst/>
          </a:prstGeom>
        </p:spPr>
        <p:txBody>
          <a:bodyPr wrap="square">
            <a:spAutoFit/>
          </a:bodyPr>
          <a:lstStyle/>
          <a:p>
            <a:pPr algn="just"/>
            <a:r>
              <a:rPr lang="en-IN" b="1">
                <a:latin typeface="Times New Roman" panose="02020603050405020304" pitchFamily="18" charset="0"/>
                <a:cs typeface="Times New Roman" panose="02020603050405020304" pitchFamily="18" charset="0"/>
              </a:rPr>
              <a:t>Step 2:</a:t>
            </a:r>
          </a:p>
          <a:p>
            <a:pPr algn="just"/>
            <a:r>
              <a:rPr lang="en-IN"/>
              <a:t>The train set is split into training and validation sets.</a:t>
            </a:r>
            <a:endParaRPr lang="en-IN">
              <a:latin typeface="Times New Roman" panose="02020603050405020304" pitchFamily="18" charset="0"/>
              <a:cs typeface="Times New Roman" panose="02020603050405020304" pitchFamily="18" charset="0"/>
            </a:endParaRPr>
          </a:p>
        </p:txBody>
      </p:sp>
      <p:sp>
        <p:nvSpPr>
          <p:cNvPr id="12" name="Rectangle 11"/>
          <p:cNvSpPr/>
          <p:nvPr/>
        </p:nvSpPr>
        <p:spPr>
          <a:xfrm>
            <a:off x="6356237" y="2908728"/>
            <a:ext cx="2819400" cy="1477328"/>
          </a:xfrm>
          <a:prstGeom prst="rect">
            <a:avLst/>
          </a:prstGeom>
        </p:spPr>
        <p:txBody>
          <a:bodyPr wrap="square">
            <a:spAutoFit/>
          </a:bodyPr>
          <a:lstStyle/>
          <a:p>
            <a:pPr algn="just"/>
            <a:r>
              <a:rPr lang="en-IN" b="1">
                <a:latin typeface="Times New Roman" panose="02020603050405020304" pitchFamily="18" charset="0"/>
                <a:cs typeface="Times New Roman" panose="02020603050405020304" pitchFamily="18" charset="0"/>
              </a:rPr>
              <a:t>Step 3:</a:t>
            </a:r>
          </a:p>
          <a:p>
            <a:pPr algn="just"/>
            <a:r>
              <a:rPr lang="en-IN">
                <a:latin typeface="Times New Roman" panose="02020603050405020304" pitchFamily="18" charset="0"/>
                <a:cs typeface="Times New Roman" panose="02020603050405020304" pitchFamily="18" charset="0"/>
              </a:rPr>
              <a:t>Base models are fitted on the training set and predictions are made on the validation set and test set.</a:t>
            </a:r>
          </a:p>
        </p:txBody>
      </p:sp>
      <p:sp>
        <p:nvSpPr>
          <p:cNvPr id="14" name="Rectangle 13"/>
          <p:cNvSpPr/>
          <p:nvPr/>
        </p:nvSpPr>
        <p:spPr>
          <a:xfrm>
            <a:off x="9505574" y="2916025"/>
            <a:ext cx="2267856" cy="2308324"/>
          </a:xfrm>
          <a:prstGeom prst="rect">
            <a:avLst/>
          </a:prstGeom>
        </p:spPr>
        <p:txBody>
          <a:bodyPr wrap="square">
            <a:spAutoFit/>
          </a:bodyPr>
          <a:lstStyle/>
          <a:p>
            <a:pPr algn="just"/>
            <a:r>
              <a:rPr lang="en-IN" b="1">
                <a:latin typeface="Times New Roman" panose="02020603050405020304" pitchFamily="18" charset="0"/>
                <a:cs typeface="Times New Roman" panose="02020603050405020304" pitchFamily="18" charset="0"/>
              </a:rPr>
              <a:t>Step 4:</a:t>
            </a:r>
          </a:p>
          <a:p>
            <a:pPr algn="just"/>
            <a:r>
              <a:rPr lang="en-IN">
                <a:latin typeface="Times New Roman" panose="02020603050405020304" pitchFamily="18" charset="0"/>
                <a:cs typeface="Times New Roman" panose="02020603050405020304" pitchFamily="18" charset="0"/>
              </a:rPr>
              <a:t>The validation set and its predictions are used as features to build a new model and this model is used to make final predictions on the test features.</a:t>
            </a:r>
          </a:p>
        </p:txBody>
      </p:sp>
      <p:pic>
        <p:nvPicPr>
          <p:cNvPr id="4" name="Picture 3"/>
          <p:cNvPicPr>
            <a:picLocks noChangeAspect="1"/>
          </p:cNvPicPr>
          <p:nvPr/>
        </p:nvPicPr>
        <p:blipFill>
          <a:blip r:embed="rId3"/>
          <a:stretch>
            <a:fillRect/>
          </a:stretch>
        </p:blipFill>
        <p:spPr>
          <a:xfrm>
            <a:off x="3383416" y="4014568"/>
            <a:ext cx="2043984" cy="1932898"/>
          </a:xfrm>
          <a:prstGeom prst="rect">
            <a:avLst/>
          </a:prstGeom>
        </p:spPr>
      </p:pic>
      <p:pic>
        <p:nvPicPr>
          <p:cNvPr id="5" name="Picture 4"/>
          <p:cNvPicPr>
            <a:picLocks noChangeAspect="1"/>
          </p:cNvPicPr>
          <p:nvPr/>
        </p:nvPicPr>
        <p:blipFill>
          <a:blip r:embed="rId4"/>
          <a:stretch>
            <a:fillRect/>
          </a:stretch>
        </p:blipFill>
        <p:spPr>
          <a:xfrm>
            <a:off x="6356237" y="4608144"/>
            <a:ext cx="2095500" cy="1704975"/>
          </a:xfrm>
          <a:prstGeom prst="rect">
            <a:avLst/>
          </a:prstGeom>
        </p:spPr>
      </p:pic>
    </p:spTree>
    <p:extLst>
      <p:ext uri="{BB962C8B-B14F-4D97-AF65-F5344CB8AC3E}">
        <p14:creationId xmlns:p14="http://schemas.microsoft.com/office/powerpoint/2010/main" val="1477074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solidFill>
                  <a:schemeClr val="tx2">
                    <a:lumMod val="60000"/>
                    <a:lumOff val="40000"/>
                  </a:schemeClr>
                </a:solidFill>
                <a:latin typeface="Baskerville Old Face" panose="02020602080505020303" pitchFamily="18" charset="0"/>
                <a:ea typeface="+mn-ea"/>
                <a:cs typeface="+mn-cs"/>
              </a:rPr>
              <a:t>Advanced Ensemble Techniques</a:t>
            </a:r>
            <a:endParaRPr lang="en-US" sz="3000" b="1">
              <a:latin typeface="Baskerville Old Face" panose="02020602080505020303" pitchFamily="18" charset="0"/>
              <a:ea typeface="+mn-ea"/>
              <a:cs typeface="+mn-cs"/>
            </a:endParaRPr>
          </a:p>
        </p:txBody>
      </p:sp>
      <p:sp>
        <p:nvSpPr>
          <p:cNvPr id="3" name="Content Placeholder 2"/>
          <p:cNvSpPr>
            <a:spLocks noGrp="1"/>
          </p:cNvSpPr>
          <p:nvPr>
            <p:ph idx="1"/>
          </p:nvPr>
        </p:nvSpPr>
        <p:spPr>
          <a:xfrm>
            <a:off x="609600" y="1722551"/>
            <a:ext cx="9677400" cy="720724"/>
          </a:xfrm>
        </p:spPr>
        <p:txBody>
          <a:bodyPr>
            <a:noAutofit/>
          </a:bodyPr>
          <a:lstStyle/>
          <a:p>
            <a:pPr marL="0" indent="0" algn="just">
              <a:buNone/>
            </a:pPr>
            <a:r>
              <a:rPr lang="en-IN" sz="2200" b="1">
                <a:latin typeface="Times New Roman" panose="02020603050405020304" pitchFamily="18" charset="0"/>
                <a:cs typeface="Times New Roman" panose="02020603050405020304" pitchFamily="18" charset="0"/>
              </a:rPr>
              <a:t>Step 5: </a:t>
            </a:r>
          </a:p>
          <a:p>
            <a:pPr marL="0" indent="0" algn="just">
              <a:buNone/>
            </a:pPr>
            <a:r>
              <a:rPr lang="en-IN" sz="2200">
                <a:latin typeface="Times New Roman" panose="02020603050405020304" pitchFamily="18" charset="0"/>
                <a:cs typeface="Times New Roman" panose="02020603050405020304" pitchFamily="18" charset="0"/>
              </a:rPr>
              <a:t>The predictions from the train set are used as features to build a new model.</a:t>
            </a:r>
            <a:endParaRPr lang="en-IN" sz="200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39E51149-529C-4839-B292-E126EF821B2A}" type="slidenum">
              <a:rPr lang="en-US" smtClean="0"/>
              <a:pPr/>
              <a:t>8</a:t>
            </a:fld>
            <a:endParaRPr lang="en-US"/>
          </a:p>
        </p:txBody>
      </p:sp>
      <p:sp>
        <p:nvSpPr>
          <p:cNvPr id="10" name="Date Placeholder 9"/>
          <p:cNvSpPr>
            <a:spLocks noGrp="1"/>
          </p:cNvSpPr>
          <p:nvPr>
            <p:ph type="dt" sz="half" idx="10"/>
          </p:nvPr>
        </p:nvSpPr>
        <p:spPr/>
        <p:txBody>
          <a:bodyPr/>
          <a:lstStyle/>
          <a:p>
            <a:fld id="{E2938E1D-4E35-47E1-A697-E6E399A018B4}" type="datetime1">
              <a:rPr lang="en-US" smtClean="0"/>
              <a:pPr/>
              <a:t>3/9/2021</a:t>
            </a:fld>
            <a:endParaRPr lang="en-US"/>
          </a:p>
        </p:txBody>
      </p:sp>
      <p:pic>
        <p:nvPicPr>
          <p:cNvPr id="4" name="Picture 3"/>
          <p:cNvPicPr>
            <a:picLocks noChangeAspect="1"/>
          </p:cNvPicPr>
          <p:nvPr/>
        </p:nvPicPr>
        <p:blipFill>
          <a:blip r:embed="rId2"/>
          <a:stretch>
            <a:fillRect/>
          </a:stretch>
        </p:blipFill>
        <p:spPr>
          <a:xfrm>
            <a:off x="9605962" y="1700780"/>
            <a:ext cx="1976438" cy="3252563"/>
          </a:xfrm>
          <a:prstGeom prst="rect">
            <a:avLst/>
          </a:prstGeom>
        </p:spPr>
      </p:pic>
      <p:sp>
        <p:nvSpPr>
          <p:cNvPr id="5" name="Rectangle 4"/>
          <p:cNvSpPr/>
          <p:nvPr/>
        </p:nvSpPr>
        <p:spPr>
          <a:xfrm>
            <a:off x="609600" y="3921175"/>
            <a:ext cx="8686800" cy="769441"/>
          </a:xfrm>
          <a:prstGeom prst="rect">
            <a:avLst/>
          </a:prstGeom>
        </p:spPr>
        <p:txBody>
          <a:bodyPr wrap="square">
            <a:spAutoFit/>
          </a:bodyPr>
          <a:lstStyle/>
          <a:p>
            <a:r>
              <a:rPr lang="en-IN" sz="2200" b="1">
                <a:latin typeface="Times New Roman" panose="02020603050405020304" pitchFamily="18" charset="0"/>
                <a:cs typeface="Times New Roman" panose="02020603050405020304" pitchFamily="18" charset="0"/>
              </a:rPr>
              <a:t>Step 6:</a:t>
            </a:r>
          </a:p>
          <a:p>
            <a:r>
              <a:rPr lang="en-IN" sz="2200">
                <a:latin typeface="Times New Roman" panose="02020603050405020304" pitchFamily="18" charset="0"/>
                <a:cs typeface="Times New Roman" panose="02020603050405020304" pitchFamily="18" charset="0"/>
              </a:rPr>
              <a:t>This model is used to make final predictions on the test prediction set</a:t>
            </a:r>
            <a:r>
              <a:rPr lang="en-IN">
                <a:solidFill>
                  <a:srgbClr val="595858"/>
                </a:solidFill>
                <a:latin typeface="roboto"/>
              </a:rPr>
              <a:t>.</a:t>
            </a:r>
            <a:endParaRPr lang="en-IN" i="0">
              <a:solidFill>
                <a:srgbClr val="595858"/>
              </a:solidFill>
              <a:effectLst/>
              <a:latin typeface="roboto"/>
            </a:endParaRPr>
          </a:p>
        </p:txBody>
      </p:sp>
    </p:spTree>
    <p:extLst>
      <p:ext uri="{BB962C8B-B14F-4D97-AF65-F5344CB8AC3E}">
        <p14:creationId xmlns:p14="http://schemas.microsoft.com/office/powerpoint/2010/main" val="156152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solidFill>
                  <a:schemeClr val="tx2">
                    <a:lumMod val="60000"/>
                    <a:lumOff val="40000"/>
                  </a:schemeClr>
                </a:solidFill>
                <a:latin typeface="Baskerville Old Face" panose="02020602080505020303" pitchFamily="18" charset="0"/>
                <a:ea typeface="+mn-ea"/>
                <a:cs typeface="+mn-cs"/>
              </a:rPr>
              <a:t>Advanced Ensemble Techniques</a:t>
            </a:r>
            <a:endParaRPr lang="en-US" sz="3000" b="1">
              <a:latin typeface="Baskerville Old Face" panose="02020602080505020303" pitchFamily="18" charset="0"/>
              <a:ea typeface="+mn-ea"/>
              <a:cs typeface="+mn-cs"/>
            </a:endParaRPr>
          </a:p>
        </p:txBody>
      </p:sp>
      <p:sp>
        <p:nvSpPr>
          <p:cNvPr id="3" name="Content Placeholder 2"/>
          <p:cNvSpPr>
            <a:spLocks noGrp="1"/>
          </p:cNvSpPr>
          <p:nvPr>
            <p:ph idx="1"/>
          </p:nvPr>
        </p:nvSpPr>
        <p:spPr>
          <a:xfrm>
            <a:off x="609600" y="1641477"/>
            <a:ext cx="10972800" cy="720724"/>
          </a:xfrm>
        </p:spPr>
        <p:txBody>
          <a:bodyPr>
            <a:noAutofit/>
          </a:bodyPr>
          <a:lstStyle/>
          <a:p>
            <a:pPr algn="just"/>
            <a:r>
              <a:rPr lang="en-IN" sz="2200" b="1">
                <a:latin typeface="Times New Roman" panose="02020603050405020304" pitchFamily="18" charset="0"/>
                <a:cs typeface="Times New Roman" panose="02020603050405020304" pitchFamily="18" charset="0"/>
              </a:rPr>
              <a:t>Bagging: </a:t>
            </a:r>
            <a:r>
              <a:rPr lang="en-IN" sz="2000">
                <a:latin typeface="Times New Roman" panose="02020603050405020304" pitchFamily="18" charset="0"/>
                <a:cs typeface="Times New Roman" panose="02020603050405020304" pitchFamily="18" charset="0"/>
              </a:rPr>
              <a:t>The idea behind bagging is combining the results of multiple models (for instance, all decision trees) to get a generalized result.</a:t>
            </a:r>
          </a:p>
          <a:p>
            <a:pPr algn="just"/>
            <a:endParaRPr lang="en-IN" sz="2000">
              <a:latin typeface="Times New Roman" panose="02020603050405020304" pitchFamily="18" charset="0"/>
              <a:cs typeface="Times New Roman" panose="02020603050405020304" pitchFamily="18" charset="0"/>
            </a:endParaRPr>
          </a:p>
          <a:p>
            <a:pPr algn="just"/>
            <a:r>
              <a:rPr lang="en-IN" sz="2000">
                <a:latin typeface="Times New Roman" panose="02020603050405020304" pitchFamily="18" charset="0"/>
                <a:cs typeface="Times New Roman" panose="02020603050405020304" pitchFamily="18" charset="0"/>
              </a:rPr>
              <a:t>If we </a:t>
            </a:r>
            <a:r>
              <a:rPr lang="en-IN" sz="2000" b="1">
                <a:solidFill>
                  <a:srgbClr val="FF0000"/>
                </a:solidFill>
                <a:latin typeface="Times New Roman" panose="02020603050405020304" pitchFamily="18" charset="0"/>
                <a:cs typeface="Times New Roman" panose="02020603050405020304" pitchFamily="18" charset="0"/>
              </a:rPr>
              <a:t>create all the models on the same set of data and combine it</a:t>
            </a:r>
            <a:r>
              <a:rPr lang="en-IN" sz="2000">
                <a:latin typeface="Times New Roman" panose="02020603050405020304" pitchFamily="18" charset="0"/>
                <a:cs typeface="Times New Roman" panose="02020603050405020304" pitchFamily="18" charset="0"/>
              </a:rPr>
              <a:t>, will it be useful? There is a high chance that these models will give the </a:t>
            </a:r>
            <a:r>
              <a:rPr lang="en-IN" sz="2000" b="1">
                <a:solidFill>
                  <a:srgbClr val="FF0000"/>
                </a:solidFill>
                <a:latin typeface="Times New Roman" panose="02020603050405020304" pitchFamily="18" charset="0"/>
                <a:cs typeface="Times New Roman" panose="02020603050405020304" pitchFamily="18" charset="0"/>
              </a:rPr>
              <a:t>same result since they are getting the same input</a:t>
            </a:r>
            <a:r>
              <a:rPr lang="en-IN" sz="2000">
                <a:latin typeface="Times New Roman" panose="02020603050405020304" pitchFamily="18" charset="0"/>
                <a:cs typeface="Times New Roman" panose="02020603050405020304" pitchFamily="18" charset="0"/>
              </a:rPr>
              <a:t>. So how can we solve this problem? One of the techniques is </a:t>
            </a:r>
            <a:r>
              <a:rPr lang="en-IN" sz="2000" b="1">
                <a:solidFill>
                  <a:srgbClr val="FF0000"/>
                </a:solidFill>
                <a:latin typeface="Times New Roman" panose="02020603050405020304" pitchFamily="18" charset="0"/>
                <a:cs typeface="Times New Roman" panose="02020603050405020304" pitchFamily="18" charset="0"/>
              </a:rPr>
              <a:t>bootstrapping</a:t>
            </a:r>
            <a:r>
              <a:rPr lang="en-IN" sz="2000">
                <a:latin typeface="Times New Roman" panose="02020603050405020304" pitchFamily="18" charset="0"/>
                <a:cs typeface="Times New Roman" panose="02020603050405020304" pitchFamily="18" charset="0"/>
              </a:rPr>
              <a:t>.</a:t>
            </a:r>
          </a:p>
          <a:p>
            <a:pPr algn="just"/>
            <a:endParaRPr lang="en-IN" sz="2000">
              <a:latin typeface="Times New Roman" panose="02020603050405020304" pitchFamily="18" charset="0"/>
              <a:cs typeface="Times New Roman" panose="02020603050405020304" pitchFamily="18" charset="0"/>
            </a:endParaRPr>
          </a:p>
          <a:p>
            <a:pPr algn="just"/>
            <a:r>
              <a:rPr lang="en-IN" sz="2000">
                <a:latin typeface="Times New Roman" panose="02020603050405020304" pitchFamily="18" charset="0"/>
                <a:cs typeface="Times New Roman" panose="02020603050405020304" pitchFamily="18" charset="0"/>
              </a:rPr>
              <a:t>In Bootstrapping, </a:t>
            </a:r>
            <a:r>
              <a:rPr lang="en-IN" sz="2000" b="1">
                <a:solidFill>
                  <a:srgbClr val="FF0000"/>
                </a:solidFill>
                <a:latin typeface="Times New Roman" panose="02020603050405020304" pitchFamily="18" charset="0"/>
                <a:cs typeface="Times New Roman" panose="02020603050405020304" pitchFamily="18" charset="0"/>
              </a:rPr>
              <a:t>some subsets of observations are created </a:t>
            </a:r>
            <a:r>
              <a:rPr lang="en-IN" sz="2000">
                <a:latin typeface="Times New Roman" panose="02020603050405020304" pitchFamily="18" charset="0"/>
                <a:cs typeface="Times New Roman" panose="02020603050405020304" pitchFamily="18" charset="0"/>
              </a:rPr>
              <a:t>from the original dataset, with replacement. </a:t>
            </a:r>
            <a:r>
              <a:rPr lang="en-IN" sz="2000" b="1">
                <a:latin typeface="Times New Roman" panose="02020603050405020304" pitchFamily="18" charset="0"/>
                <a:cs typeface="Times New Roman" panose="02020603050405020304" pitchFamily="18" charset="0"/>
              </a:rPr>
              <a:t>Bagging /Bootstrap Aggregating uses</a:t>
            </a:r>
            <a:r>
              <a:rPr lang="en-IN" sz="2000">
                <a:latin typeface="Times New Roman" panose="02020603050405020304" pitchFamily="18" charset="0"/>
                <a:cs typeface="Times New Roman" panose="02020603050405020304" pitchFamily="18" charset="0"/>
              </a:rPr>
              <a:t> these subsets (bags) to get a fair idea of the distribution (complete set). The size of subsets created for bagging may be less than the original set.</a:t>
            </a:r>
          </a:p>
          <a:p>
            <a:pPr marL="0" indent="0">
              <a:buNone/>
            </a:pPr>
            <a:endParaRPr lang="en-IN" sz="200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39E51149-529C-4839-B292-E126EF821B2A}" type="slidenum">
              <a:rPr lang="en-US" smtClean="0"/>
              <a:pPr/>
              <a:t>9</a:t>
            </a:fld>
            <a:endParaRPr lang="en-US"/>
          </a:p>
        </p:txBody>
      </p:sp>
      <p:sp>
        <p:nvSpPr>
          <p:cNvPr id="10" name="Date Placeholder 9"/>
          <p:cNvSpPr>
            <a:spLocks noGrp="1"/>
          </p:cNvSpPr>
          <p:nvPr>
            <p:ph type="dt" sz="half" idx="10"/>
          </p:nvPr>
        </p:nvSpPr>
        <p:spPr/>
        <p:txBody>
          <a:bodyPr/>
          <a:lstStyle/>
          <a:p>
            <a:fld id="{E2938E1D-4E35-47E1-A697-E6E399A018B4}" type="datetime1">
              <a:rPr lang="en-US" smtClean="0"/>
              <a:pPr/>
              <a:t>3/9/2021</a:t>
            </a:fld>
            <a:endParaRPr lang="en-US"/>
          </a:p>
        </p:txBody>
      </p:sp>
      <p:pic>
        <p:nvPicPr>
          <p:cNvPr id="8" name="Picture 7"/>
          <p:cNvPicPr>
            <a:picLocks noChangeAspect="1"/>
          </p:cNvPicPr>
          <p:nvPr/>
        </p:nvPicPr>
        <p:blipFill>
          <a:blip r:embed="rId2"/>
          <a:stretch>
            <a:fillRect/>
          </a:stretch>
        </p:blipFill>
        <p:spPr>
          <a:xfrm>
            <a:off x="4048125" y="5187951"/>
            <a:ext cx="4095750" cy="1533525"/>
          </a:xfrm>
          <a:prstGeom prst="rect">
            <a:avLst/>
          </a:prstGeom>
        </p:spPr>
      </p:pic>
      <mc:AlternateContent xmlns:mc="http://schemas.openxmlformats.org/markup-compatibility/2006">
        <mc:Choice xmlns:p14="http://schemas.microsoft.com/office/powerpoint/2010/main" Requires="p14">
          <p:contentPart p14:bwMode="auto" r:id="rId3">
            <p14:nvContentPartPr>
              <p14:cNvPr id="2057" name="Ink 9"/>
              <p14:cNvContentPartPr>
                <a14:cpLocks xmlns:a14="http://schemas.microsoft.com/office/drawing/2010/main" noRot="1" noChangeAspect="1" noEditPoints="1" noChangeArrowheads="1" noChangeShapeType="1"/>
              </p14:cNvContentPartPr>
              <p14:nvPr/>
            </p14:nvContentPartPr>
            <p14:xfrm>
              <a:off x="8089900" y="965200"/>
              <a:ext cx="1092200" cy="298450"/>
            </p14:xfrm>
          </p:contentPart>
        </mc:Choice>
        <mc:Fallback>
          <p:pic>
            <p:nvPicPr>
              <p:cNvPr id="2057" name="Ink 9"/>
              <p:cNvPicPr>
                <a:picLocks noRot="1" noChangeAspect="1" noEditPoints="1" noChangeArrowheads="1" noChangeShapeType="1"/>
              </p:cNvPicPr>
              <p:nvPr/>
            </p:nvPicPr>
            <p:blipFill>
              <a:blip r:embed="rId4"/>
              <a:stretch>
                <a:fillRect/>
              </a:stretch>
            </p:blipFill>
            <p:spPr>
              <a:xfrm>
                <a:off x="8080543" y="955851"/>
                <a:ext cx="1110913" cy="317148"/>
              </a:xfrm>
              <a:prstGeom prst="rect">
                <a:avLst/>
              </a:prstGeom>
            </p:spPr>
          </p:pic>
        </mc:Fallback>
      </mc:AlternateContent>
    </p:spTree>
    <p:extLst>
      <p:ext uri="{BB962C8B-B14F-4D97-AF65-F5344CB8AC3E}">
        <p14:creationId xmlns:p14="http://schemas.microsoft.com/office/powerpoint/2010/main" val="445476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773CA7B58CB742AE325175108AEBE9" ma:contentTypeVersion="2" ma:contentTypeDescription="Create a new document." ma:contentTypeScope="" ma:versionID="9a16d019ef6c7478527427960c3ca490">
  <xsd:schema xmlns:xsd="http://www.w3.org/2001/XMLSchema" xmlns:xs="http://www.w3.org/2001/XMLSchema" xmlns:p="http://schemas.microsoft.com/office/2006/metadata/properties" xmlns:ns2="01e6aae9-b236-437a-8d13-d697c8e2323c" targetNamespace="http://schemas.microsoft.com/office/2006/metadata/properties" ma:root="true" ma:fieldsID="7340df6993f91029a45b926439a71664" ns2:_="">
    <xsd:import namespace="01e6aae9-b236-437a-8d13-d697c8e2323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aae9-b236-437a-8d13-d697c8e232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7C3C72-3E5D-4DD5-BCDF-39A02A2A8003}">
  <ds:schemaRefs>
    <ds:schemaRef ds:uri="http://schemas.microsoft.com/sharepoint/v3/contenttype/forms"/>
  </ds:schemaRefs>
</ds:datastoreItem>
</file>

<file path=customXml/itemProps2.xml><?xml version="1.0" encoding="utf-8"?>
<ds:datastoreItem xmlns:ds="http://schemas.openxmlformats.org/officeDocument/2006/customXml" ds:itemID="{170468EE-97F9-4537-817D-48E49735280C}">
  <ds:schemaRefs>
    <ds:schemaRef ds:uri="01e6aae9-b236-437a-8d13-d697c8e2323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98783C0-ADB5-48CD-A701-B9D418E5E70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Slides>
  <Notes>2</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Ensemble Learning</vt:lpstr>
      <vt:lpstr>Basic Ensemble Techniques (Max Voting, Averaging, Weighted average)</vt:lpstr>
      <vt:lpstr>Basic Ensemble Techniques</vt:lpstr>
      <vt:lpstr>Basic Ensemble Techniques</vt:lpstr>
      <vt:lpstr>Advanced Ensemble Techniques (Stacking, Blending, Bagging, Boosting)</vt:lpstr>
      <vt:lpstr>Advanced Ensemble Techniques</vt:lpstr>
      <vt:lpstr>Advanced Ensemble Techniques</vt:lpstr>
      <vt:lpstr>Advanced Ensemble Techniques</vt:lpstr>
      <vt:lpstr>Advanced Ensemble Techniques</vt:lpstr>
      <vt:lpstr>Advanced Ensemble Techniques</vt:lpstr>
      <vt:lpstr>Advanced Ensemble Techniques</vt:lpstr>
      <vt:lpstr>Algorithms based on Bagging Boosting</vt:lpstr>
      <vt:lpstr>RANDOM FORESTS</vt:lpstr>
      <vt:lpstr>DEFINITION</vt:lpstr>
      <vt:lpstr>ORIGIN OF RANDOM FORESTS</vt:lpstr>
      <vt:lpstr>ORIGIN OF RANDOM FORESTS</vt:lpstr>
      <vt:lpstr>ORIGIN OF RANDOM FORESTS</vt:lpstr>
      <vt:lpstr> ORIGIN OF RANDOM FORESTS </vt:lpstr>
      <vt:lpstr>TYPES OF SAMPLING</vt:lpstr>
      <vt:lpstr>‘Out of Bag’ (OOB) Data example </vt:lpstr>
      <vt:lpstr>‘Out of Bag’ (OOB) Data example</vt:lpstr>
      <vt:lpstr>‘Out of Bag’ (OOB) Data example</vt:lpstr>
      <vt:lpstr>Random Forest</vt:lpstr>
      <vt:lpstr>Random Forest Algorithm</vt:lpstr>
      <vt:lpstr>Random Forest</vt:lpstr>
      <vt:lpstr>ADVANTAGES OF RANDOM FORESTS</vt:lpstr>
      <vt:lpstr>SHORTCOMINGS OF RANDOM FORESTS</vt:lpstr>
      <vt:lpstr>APPLICATIONS OF RANDOM FORESTS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USHA</dc:creator>
  <cp:revision>1</cp:revision>
  <dcterms:created xsi:type="dcterms:W3CDTF">2021-02-17T04:09:08Z</dcterms:created>
  <dcterms:modified xsi:type="dcterms:W3CDTF">2021-03-09T09:53:38Z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0x01010030773CA7B58CB742AE325175108AEBE9</vt:lpwstr>
  </property>
</Properties>
</file>