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  <p:sldMasterId id="2147483807" r:id="rId5"/>
    <p:sldMasterId id="2147483819" r:id="rId6"/>
    <p:sldMasterId id="2147483832" r:id="rId7"/>
    <p:sldMasterId id="2147483845" r:id="rId8"/>
    <p:sldMasterId id="2147483857" r:id="rId9"/>
  </p:sldMasterIdLst>
  <p:notesMasterIdLst>
    <p:notesMasterId r:id="rId31"/>
  </p:notesMasterIdLst>
  <p:handoutMasterIdLst>
    <p:handoutMasterId r:id="rId32"/>
  </p:handoutMasterIdLst>
  <p:sldIdLst>
    <p:sldId id="627" r:id="rId10"/>
    <p:sldId id="628" r:id="rId11"/>
    <p:sldId id="629" r:id="rId12"/>
    <p:sldId id="553" r:id="rId13"/>
    <p:sldId id="585" r:id="rId14"/>
    <p:sldId id="631" r:id="rId15"/>
    <p:sldId id="557" r:id="rId16"/>
    <p:sldId id="554" r:id="rId17"/>
    <p:sldId id="632" r:id="rId18"/>
    <p:sldId id="558" r:id="rId19"/>
    <p:sldId id="614" r:id="rId20"/>
    <p:sldId id="615" r:id="rId21"/>
    <p:sldId id="616" r:id="rId22"/>
    <p:sldId id="619" r:id="rId23"/>
    <p:sldId id="617" r:id="rId24"/>
    <p:sldId id="620" r:id="rId25"/>
    <p:sldId id="621" r:id="rId26"/>
    <p:sldId id="622" r:id="rId27"/>
    <p:sldId id="623" r:id="rId28"/>
    <p:sldId id="624" r:id="rId29"/>
    <p:sldId id="570" r:id="rId30"/>
  </p:sldIdLst>
  <p:sldSz cx="12192000" cy="6858000"/>
  <p:notesSz cx="7099300" cy="10234613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57071"/>
    <a:srgbClr val="DE68FF"/>
    <a:srgbClr val="FF9786"/>
    <a:srgbClr val="D3000F"/>
    <a:srgbClr val="FFFF00"/>
    <a:srgbClr val="3333FF"/>
    <a:srgbClr val="FF3300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7BDED-EDD6-4E9E-A025-177BC5025FEA}" v="1" dt="2021-03-01T06:40:34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482" autoAdjust="0"/>
  </p:normalViewPr>
  <p:slideViewPr>
    <p:cSldViewPr snapToGrid="0">
      <p:cViewPr varScale="1">
        <p:scale>
          <a:sx n="59" d="100"/>
          <a:sy n="59" d="100"/>
        </p:scale>
        <p:origin x="-9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PONNESWARY VISHNUPRIYA 19BCD7173" userId="S::vishnupriya.19bcd7173@vitap.ac.in::24a25bea-06ac-4249-a32e-465539224c92" providerId="AD" clId="Web-{A2A7BDED-EDD6-4E9E-A025-177BC5025FEA}"/>
    <pc:docChg chg="sldOrd">
      <pc:chgData name="VENKATESH PONNESWARY VISHNUPRIYA 19BCD7173" userId="S::vishnupriya.19bcd7173@vitap.ac.in::24a25bea-06ac-4249-a32e-465539224c92" providerId="AD" clId="Web-{A2A7BDED-EDD6-4E9E-A025-177BC5025FEA}" dt="2021-03-01T06:40:34.827" v="0"/>
      <pc:docMkLst>
        <pc:docMk/>
      </pc:docMkLst>
      <pc:sldChg chg="ord">
        <pc:chgData name="VENKATESH PONNESWARY VISHNUPRIYA 19BCD7173" userId="S::vishnupriya.19bcd7173@vitap.ac.in::24a25bea-06ac-4249-a32e-465539224c92" providerId="AD" clId="Web-{A2A7BDED-EDD6-4E9E-A025-177BC5025FEA}" dt="2021-03-01T06:40:34.827" v="0"/>
        <pc:sldMkLst>
          <pc:docMk/>
          <pc:sldMk cId="4150534752" sldId="61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09411-ABBD-4866-ADD0-EDD610DA630F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B4A2A-F1BB-4530-9E6E-345AB3891C9A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951E0-9FC9-47C4-9D06-75C9394DF7D5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663E5-A2C2-4EDD-9E77-F563241EEF7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146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07031-D20C-4B76-A9AE-1C5E4D18C33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72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955F4-1D56-47E7-877B-20D6505FD8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2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C1528-A49C-435B-97EE-C05E942B6B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50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F776F-B753-4E76-AF0C-FA919236BC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1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8E058-907B-43FC-A0BC-2B3D684821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925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37291-C1BA-4317-9F4A-B7060FBC4B7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987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8B649-34DE-4360-A5DE-D36EC3901C3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37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52744-DABB-4627-8CFE-A39FFDDF2467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65992-E5D1-42E8-8512-793B1A4B21E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264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DB24F-DD0D-4265-B4B4-206A87A1BD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396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0449A-48EC-4FBF-8ED2-19661786924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96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FB7BE8-F8BA-49A6-B1AE-211EE9B783B5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3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B87FE-FF4E-4699-A991-ECB3E2F2C715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229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71621-FE5C-4AB9-8A3C-8C5EFE9ADCC5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241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F8F97-BBB5-4D4E-840C-9AEC02944936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21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E259AC-12B3-4CC0-A0E5-A9279ECAE930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608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3C4427-D57D-498A-866E-205C1BACBBE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960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44B4D-6CB5-4354-9546-39E7E6AE783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6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04378-9C38-49FB-8033-106902B2E814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3A893A-F664-4456-8294-EFCE1F228A7D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50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FF729-ECF1-4A59-B7D8-F35173EFC01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808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97533-D035-40A8-97C2-5541E29269DD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154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4A9F3-40C2-4F98-8ABC-6F17AE5FA63A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582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1BDEE-A02F-4132-912D-1DC3AB5CE64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564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2666B-404A-4D34-ACC3-F007A11182B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894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4360-F663-4FE3-A0E7-14F5FA7DEA97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438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C8D73-F418-4B85-BC1A-117FE27AE65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219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BDDF7-86DB-4A63-8A93-D512A464198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797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0FE54-A9BB-4D9B-BE05-30D9817BDF3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5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A4D8-7F19-4261-95E3-0036FBFF9ADF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3D0DF9-EB11-4747-A739-9E344160000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9112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B8262-9A61-4901-B6C2-D27F4BBAB388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420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6117A0-E822-423A-B266-103EBE56C22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693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C18361-ADB8-4DE7-A32D-5BD7DC6C751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518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D85EEE-6A9C-42DE-8834-77E735EEE66F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6277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1487C3-6125-42FD-B634-BAC6DC0E420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177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CA983-245E-40D1-AFFF-DB4CDD3C7DF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9039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4F92A-65F9-4433-8AF0-65AFC5BA3E7D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2117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F2A22-56B6-4C8D-AD77-E4EFE94373A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4054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0748B-D7D1-4616-858E-1D25A8B8BC51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6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4C74F-6F64-4BC2-99C2-81C46CBA9B74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12CC2-BE34-44B3-B125-0F09E27BC7B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3206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CF405-1C92-47FE-A8AA-6F3404647CF3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902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DE08AA-C7BD-4C17-A2BB-FE976651B52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830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5B2B5-8286-4C1E-B725-DE2CCA9C495F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6286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666786-CDC8-4A42-B72B-30556EE38713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024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4103-7439-426E-977A-8B9982862A7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575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مستطيل مستدير الزوايا 10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مستطيل 11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مستطيل 14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مستطيل 15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11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2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3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1F0D3-6A22-43A4-948E-DC585E2DAE7C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36361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63DF23-79F2-4ED4-BA94-ABB1981EF80A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9626521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مستطيل مستدير الزوايا 10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مستطيل 11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مستطيل 14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مستطيل 15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9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62F87D-84CA-4F33-A009-9FA0C9DA3A5E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881626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B9E69-1E89-472A-B049-A4C6FC7C1064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4550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0E8EF-61E0-4327-A16D-B45730CD8B43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1" name="عنصر نائب للمحتوى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9EAC16-35F8-498C-8648-3CAB39F735B6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155030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03641-30DF-4E16-B9D4-B00EC49BE28F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9060542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392B-A6A5-44CB-BF45-AA704782F1D8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6136817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مستطيل مستدير الزوايا 10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D3746-9B11-4F51-A9EB-58769D38D673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7478352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9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مستطيل 10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مستطيل 11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ar-SA" noProof="0"/>
              <a:t>انقر فوق الرمز لإضافة صورة</a:t>
            </a:r>
            <a:endParaRPr lang="en-US" noProof="0" dirty="0"/>
          </a:p>
        </p:txBody>
      </p:sp>
      <p:sp>
        <p:nvSpPr>
          <p:cNvPr id="8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E3A68F-F299-4B78-AE80-CFED7AA94C14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941124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B1890E-5C88-436F-833A-D3DDEA3014B3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2926993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FDE035-7AC5-4D91-B5AA-D2972BFC0582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853920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عنوان، ونص، واثنان من 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8D32C8-FE6C-4C69-8EB2-467DCF9C982A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2045757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FFA05B-7A5C-499D-AE65-EABC2EF330FB}" type="slidenum">
              <a:rPr lang="ar-SA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5305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34E6B-DA5E-4D23-8BD5-454B8CDF03C0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51D9D-4303-4F58-BE35-80FE3FCD46E2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20A6-2097-44A9-B6BF-2ED35D080F4F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fld id="{0FAF096D-85B6-4AEB-9F5E-7B8900205E39}" type="datetime1">
              <a:rPr lang="en-US" smtClean="0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B5903-3B53-41D9-AD7F-9B979BA97A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9C61-DA70-48B3-8DF6-F8AF6E52F4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63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4F879-7F8A-4BDA-9715-E5FDEF98BEF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BE83F-EBF0-49B7-AB57-11B8BA6288E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89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3BAC5A-AB02-4F76-AF40-F0925EFB773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56594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مستطيل مستدير الزوايا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عنصر نائب للعنوان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JO"/>
              <a:t>انقر لتحرير نمط العنوان الرئيسي</a:t>
            </a:r>
            <a:endParaRPr lang="en-US" altLang="ar-JO"/>
          </a:p>
        </p:txBody>
      </p:sp>
      <p:sp>
        <p:nvSpPr>
          <p:cNvPr id="1029" name="عنصر نائب للنص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JO"/>
              <a:t>انقر لتحرير أنماط النص الرئيسي</a:t>
            </a:r>
            <a:endParaRPr lang="en-US" altLang="ar-JO"/>
          </a:p>
          <a:p>
            <a:pPr lvl="1"/>
            <a:r>
              <a:rPr lang="ar-SA" altLang="ar-JO"/>
              <a:t>المستوى الثاني</a:t>
            </a:r>
            <a:endParaRPr lang="en-US" altLang="ar-JO"/>
          </a:p>
          <a:p>
            <a:pPr lvl="2"/>
            <a:r>
              <a:rPr lang="ar-SA" altLang="ar-JO"/>
              <a:t>المستوى الثالث</a:t>
            </a:r>
            <a:endParaRPr lang="en-US" altLang="ar-JO"/>
          </a:p>
          <a:p>
            <a:pPr lvl="3"/>
            <a:r>
              <a:rPr lang="ar-SA" altLang="ar-JO"/>
              <a:t>المستوى الرابع</a:t>
            </a:r>
            <a:endParaRPr lang="en-US" altLang="ar-JO"/>
          </a:p>
          <a:p>
            <a:pPr lvl="4"/>
            <a:r>
              <a:rPr lang="ar-SA" altLang="ar-JO"/>
              <a:t>المستوى الخامس</a:t>
            </a:r>
            <a:endParaRPr lang="en-US" altLang="ar-JO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94145BEC-EBB7-403B-B53B-1C1A4DDFCDCA}" type="slidenum">
              <a:rPr lang="ar-SA" altLang="ar-JO" smtClean="0"/>
              <a:pPr>
                <a:defRPr/>
              </a:pPr>
              <a:t>‹#›</a:t>
            </a:fld>
            <a:endParaRPr lang="en-US" altLang="ar-JO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cs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/>
              <a:t>Intelligence vs Artificial Intelligence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05790" y="1394460"/>
            <a:ext cx="10641330" cy="45300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Intelligence is a property/ability attributed to people, such as to know, to think, to talk, to learn, to understand.</a:t>
            </a:r>
          </a:p>
          <a:p>
            <a:pPr lvl="1">
              <a:buFontTx/>
              <a:buNone/>
            </a:pPr>
            <a:r>
              <a:rPr lang="en-US" altLang="en-US" sz="2000" dirty="0"/>
              <a:t>   </a:t>
            </a:r>
          </a:p>
          <a:p>
            <a:pPr lvl="1">
              <a:buFontTx/>
              <a:buNone/>
            </a:pPr>
            <a:r>
              <a:rPr lang="en-US" altLang="en-US" sz="2000" dirty="0"/>
              <a:t> Intelligence = Knowledge + ability to perceive, feel, comprehend,  process, communicate, judge, learn.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Artificial Intelligence is an </a:t>
            </a:r>
            <a:r>
              <a:rPr lang="en-US" altLang="en-US" sz="2400" u="sng" dirty="0"/>
              <a:t>interdisciplinary</a:t>
            </a:r>
            <a:r>
              <a:rPr lang="en-US" altLang="en-US" sz="2400" dirty="0"/>
              <a:t> field aiming at developing techniques and tools for solving problems that people at good at. </a:t>
            </a:r>
          </a:p>
          <a:p>
            <a:pPr lvl="1">
              <a:buFontTx/>
              <a:buNone/>
            </a:pPr>
            <a:endParaRPr lang="en-US" altLang="en-US" sz="2000" dirty="0"/>
          </a:p>
        </p:txBody>
      </p:sp>
      <p:sp>
        <p:nvSpPr>
          <p:cNvPr id="6148" name="Line 1028"/>
          <p:cNvSpPr>
            <a:spLocks noChangeShapeType="1"/>
          </p:cNvSpPr>
          <p:nvPr/>
        </p:nvSpPr>
        <p:spPr bwMode="auto">
          <a:xfrm>
            <a:off x="2895600" y="38862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Rectangle 1035"/>
          <p:cNvSpPr>
            <a:spLocks noChangeArrowheads="1"/>
          </p:cNvSpPr>
          <p:nvPr/>
        </p:nvSpPr>
        <p:spPr bwMode="auto">
          <a:xfrm>
            <a:off x="982980" y="2476500"/>
            <a:ext cx="1026414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en-US" altLang="en-US" sz="3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1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81C5-3937-4C3E-94DD-0AAAAABD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EDE3-AB10-47C8-A88C-4888B71D6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7430"/>
            <a:ext cx="2892972" cy="56605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Model Structure</a:t>
            </a:r>
            <a:br>
              <a:rPr lang="en-US" sz="2000" dirty="0"/>
            </a:br>
            <a:r>
              <a:rPr lang="en-US" sz="2000" dirty="0"/>
              <a:t>(Representation)</a:t>
            </a:r>
            <a:br>
              <a:rPr lang="en-US" sz="2000" dirty="0"/>
            </a:br>
            <a:r>
              <a:rPr lang="en-US" sz="2000" dirty="0"/>
              <a:t>Linear Models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2000" dirty="0"/>
              <a:t>Decision trees</a:t>
            </a:r>
          </a:p>
          <a:p>
            <a:pPr lvl="1"/>
            <a:r>
              <a:rPr lang="en-US" sz="2000" dirty="0"/>
              <a:t>Ensembles of models</a:t>
            </a:r>
          </a:p>
          <a:p>
            <a:pPr lvl="1"/>
            <a:r>
              <a:rPr lang="en-US" sz="2000" dirty="0"/>
              <a:t>Instance based methods</a:t>
            </a:r>
          </a:p>
          <a:p>
            <a:pPr lvl="1"/>
            <a:r>
              <a:rPr lang="en-US" sz="2000" dirty="0"/>
              <a:t>Neural networks</a:t>
            </a:r>
          </a:p>
          <a:p>
            <a:pPr lvl="1"/>
            <a:r>
              <a:rPr lang="en-US" sz="2000" dirty="0"/>
              <a:t>Support vector machines</a:t>
            </a:r>
          </a:p>
          <a:p>
            <a:pPr lvl="1"/>
            <a:r>
              <a:rPr lang="en-US" sz="2000" dirty="0"/>
              <a:t>Graphical models (Bayes/Markov nets)</a:t>
            </a:r>
          </a:p>
          <a:p>
            <a:pPr lvl="1"/>
            <a:r>
              <a:rPr lang="en-US" sz="2000" dirty="0"/>
              <a:t>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363F-43EA-4FCF-80FC-E8014CD1E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0828" y="1197430"/>
            <a:ext cx="2892972" cy="48445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/>
              <a:t>Fitting Parameters</a:t>
            </a:r>
            <a:br>
              <a:rPr lang="en-US" sz="2600" dirty="0"/>
            </a:br>
            <a:r>
              <a:rPr lang="en-US" sz="2600" dirty="0"/>
              <a:t>(Optimization)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/>
              <a:t>Greedy search</a:t>
            </a:r>
          </a:p>
          <a:p>
            <a:pPr lvl="1"/>
            <a:r>
              <a:rPr lang="en-US" sz="2600" dirty="0"/>
              <a:t>Gradient Descent</a:t>
            </a:r>
          </a:p>
          <a:p>
            <a:pPr lvl="1"/>
            <a:r>
              <a:rPr lang="en-US" sz="2600" dirty="0"/>
              <a:t>Linear Programming</a:t>
            </a:r>
          </a:p>
          <a:p>
            <a:pPr lvl="1"/>
            <a:r>
              <a:rPr lang="en-US" sz="2600" dirty="0"/>
              <a:t>Many variations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2D8FDEF-D337-4108-BDD4-BF631D1E7A9F}"/>
              </a:ext>
            </a:extLst>
          </p:cNvPr>
          <p:cNvSpPr txBox="1">
            <a:spLocks/>
          </p:cNvSpPr>
          <p:nvPr/>
        </p:nvSpPr>
        <p:spPr>
          <a:xfrm>
            <a:off x="4649514" y="1197431"/>
            <a:ext cx="2892972" cy="5562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(Evaluation)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and recall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Squared error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Posterior probability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Cost / Utility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K-L divergence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EFFF3-2F55-440A-B925-0D2F5AC3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of AI and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42477B-A9D3-4418-BC44-F05E70DDE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Health Care</a:t>
            </a:r>
          </a:p>
          <a:p>
            <a:r>
              <a:rPr lang="en-US" dirty="0"/>
              <a:t>Web search </a:t>
            </a:r>
          </a:p>
          <a:p>
            <a:r>
              <a:rPr lang="en-US" dirty="0"/>
              <a:t>Finance / Trading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Fraud and Security</a:t>
            </a:r>
          </a:p>
          <a:p>
            <a:r>
              <a:rPr lang="en-US" dirty="0"/>
              <a:t>E-commerce</a:t>
            </a:r>
          </a:p>
          <a:p>
            <a:r>
              <a:rPr lang="en-US" dirty="0"/>
              <a:t>Robotics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AF471-6104-4712-9B13-2491234F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578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Social networks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NLP / Digital Assistants</a:t>
            </a:r>
          </a:p>
          <a:p>
            <a:r>
              <a:rPr lang="en-US" dirty="0"/>
              <a:t>‘Self Driving’ Cars</a:t>
            </a:r>
          </a:p>
          <a:p>
            <a:r>
              <a:rPr lang="en-US" dirty="0"/>
              <a:t>[Your favorite area]</a:t>
            </a:r>
          </a:p>
          <a:p>
            <a:endParaRPr lang="en-US" dirty="0"/>
          </a:p>
        </p:txBody>
      </p:sp>
      <p:pic>
        <p:nvPicPr>
          <p:cNvPr id="9218" name="Picture 2" descr="Applications of Machine Learn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21" y="1117600"/>
            <a:ext cx="4785360" cy="53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8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64870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" y="1581150"/>
            <a:ext cx="6960870" cy="4114800"/>
          </a:xfrm>
        </p:spPr>
        <p:txBody>
          <a:bodyPr/>
          <a:lstStyle/>
          <a:p>
            <a:pPr eaLnBrk="1" hangingPunct="1"/>
            <a:r>
              <a:rPr lang="en-US" altLang="ar-JO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Autonomous Planning &amp; Scheduling:</a:t>
            </a:r>
          </a:p>
          <a:p>
            <a:pPr lvl="1" eaLnBrk="1" hangingPunct="1"/>
            <a:r>
              <a:rPr lang="en-US" altLang="ar-JO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Autonomous rovers.</a:t>
            </a:r>
          </a:p>
          <a:p>
            <a:pPr eaLnBrk="1" hangingPunct="1">
              <a:buFontTx/>
              <a:buNone/>
            </a:pPr>
            <a:endParaRPr lang="en-US" altLang="ar-JO" sz="2800" dirty="0"/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83252182"/>
              </p:ext>
            </p:extLst>
          </p:nvPr>
        </p:nvGraphicFramePr>
        <p:xfrm>
          <a:off x="297180" y="3061732"/>
          <a:ext cx="5151120" cy="306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Bitmap Image" r:id="rId3" imgW="1438095" imgH="1057423" progId="PBrush">
                  <p:embed/>
                </p:oleObj>
              </mc:Choice>
              <mc:Fallback>
                <p:oleObj name="Bitmap Image" r:id="rId3" imgW="1438095" imgH="1057423" progId="PBrush">
                  <p:embed/>
                  <p:pic>
                    <p:nvPicPr>
                      <p:cNvPr id="0" name="Picture 8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" y="3061732"/>
                        <a:ext cx="5151120" cy="3065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84350617"/>
              </p:ext>
            </p:extLst>
          </p:nvPr>
        </p:nvGraphicFramePr>
        <p:xfrm>
          <a:off x="5795011" y="3061732"/>
          <a:ext cx="5562549" cy="311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Bitmap Image" r:id="rId5" imgW="1343212" imgH="1104762" progId="PBrush">
                  <p:embed/>
                </p:oleObj>
              </mc:Choice>
              <mc:Fallback>
                <p:oleObj name="Bitmap Image" r:id="rId5" imgW="1343212" imgH="1104762" progId="PBrush">
                  <p:embed/>
                  <p:pic>
                    <p:nvPicPr>
                      <p:cNvPr id="0" name="Picture 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011" y="3061732"/>
                        <a:ext cx="5562549" cy="3115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94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845502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ar-JO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Autonomous Planning &amp; Scheduling:</a:t>
            </a:r>
          </a:p>
          <a:p>
            <a:pPr lvl="1" eaLnBrk="1" hangingPunct="1"/>
            <a:r>
              <a:rPr lang="en-US" altLang="ar-JO" sz="29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Telescope scheduling</a:t>
            </a:r>
          </a:p>
          <a:p>
            <a:pPr lvl="1" eaLnBrk="1" hangingPunct="1"/>
            <a:endParaRPr lang="en-US" altLang="ar-JO" sz="2900" dirty="0">
              <a:latin typeface="TimesNewRomanPSMT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endParaRPr lang="en-US" altLang="ar-JO" sz="2900" dirty="0">
              <a:latin typeface="TimesNewRomanPSMT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endParaRPr lang="en-US" altLang="ar-JO" sz="2900" dirty="0">
              <a:latin typeface="TimesNewRomanPSMT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931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7060"/>
              </p:ext>
            </p:extLst>
          </p:nvPr>
        </p:nvGraphicFramePr>
        <p:xfrm>
          <a:off x="591726" y="2663190"/>
          <a:ext cx="4897533" cy="368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Bitmap Image" r:id="rId3" imgW="1457143" imgH="961905" progId="PBrush">
                  <p:embed/>
                </p:oleObj>
              </mc:Choice>
              <mc:Fallback>
                <p:oleObj name="Bitmap Image" r:id="rId3" imgW="1457143" imgH="961905" progId="PBrush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26" y="2663190"/>
                        <a:ext cx="4897533" cy="3684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77041"/>
              </p:ext>
            </p:extLst>
          </p:nvPr>
        </p:nvGraphicFramePr>
        <p:xfrm>
          <a:off x="6263640" y="2663190"/>
          <a:ext cx="5650258" cy="368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Bitmap Image" r:id="rId5" imgW="1095528" imgH="1295238" progId="PBrush">
                  <p:embed/>
                </p:oleObj>
              </mc:Choice>
              <mc:Fallback>
                <p:oleObj name="Bitmap Image" r:id="rId5" imgW="1095528" imgH="1295238" progId="PBrush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640" y="2663190"/>
                        <a:ext cx="5650258" cy="3684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55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871536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ar-JO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Pattern recognition</a:t>
            </a:r>
          </a:p>
          <a:p>
            <a:pPr lvl="1" eaLnBrk="1" hangingPunct="1"/>
            <a:r>
              <a:rPr lang="en-US" altLang="ar-JO" sz="29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Image analysis and enhancement</a:t>
            </a:r>
          </a:p>
          <a:p>
            <a:pPr eaLnBrk="1" hangingPunct="1">
              <a:buFontTx/>
              <a:buNone/>
            </a:pPr>
            <a:endParaRPr lang="en-US" altLang="ar-JO" dirty="0"/>
          </a:p>
          <a:p>
            <a:pPr eaLnBrk="1" hangingPunct="1">
              <a:buFontTx/>
              <a:buNone/>
            </a:pPr>
            <a:endParaRPr lang="en-US" altLang="ar-JO" dirty="0"/>
          </a:p>
        </p:txBody>
      </p:sp>
      <p:pic>
        <p:nvPicPr>
          <p:cNvPr id="96260" name="Picture 4" descr="Picture 00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53" y="3124200"/>
            <a:ext cx="4311362" cy="200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5551488" y="3755708"/>
            <a:ext cx="944562" cy="500062"/>
          </a:xfrm>
          <a:prstGeom prst="notchedRightArrow">
            <a:avLst>
              <a:gd name="adj1" fmla="val 50000"/>
              <a:gd name="adj2" fmla="val 4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hangingPunct="0"/>
            <a:endParaRPr lang="ar-JO" altLang="ar-JO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96262" name="Picture 6" descr="Picture 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6" y="3124200"/>
            <a:ext cx="2894013" cy="211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7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38" y="304800"/>
            <a:ext cx="10363200" cy="911226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ar-JO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Autonomous Planning &amp; Scheduling:</a:t>
            </a:r>
          </a:p>
          <a:p>
            <a:pPr lvl="1" eaLnBrk="1" hangingPunct="1"/>
            <a:r>
              <a:rPr lang="en-US" altLang="ar-JO" sz="29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Analysis of data:</a:t>
            </a:r>
          </a:p>
          <a:p>
            <a:pPr eaLnBrk="1" hangingPunct="1">
              <a:buFontTx/>
              <a:buNone/>
            </a:pPr>
            <a:endParaRPr lang="en-US" altLang="ar-JO" dirty="0"/>
          </a:p>
          <a:p>
            <a:pPr eaLnBrk="1" hangingPunct="1">
              <a:buFontTx/>
              <a:buNone/>
            </a:pPr>
            <a:endParaRPr lang="en-US" altLang="ar-JO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28763"/>
              </p:ext>
            </p:extLst>
          </p:nvPr>
        </p:nvGraphicFramePr>
        <p:xfrm>
          <a:off x="411480" y="3213101"/>
          <a:ext cx="394462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Bitmap Image" r:id="rId4" imgW="866896" imgH="1104762" progId="PBrush">
                  <p:embed/>
                </p:oleObj>
              </mc:Choice>
              <mc:Fallback>
                <p:oleObj name="Bitmap Image" r:id="rId4" imgW="866896" imgH="1104762" progId="PBrush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" y="3213101"/>
                        <a:ext cx="394462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16169"/>
              </p:ext>
            </p:extLst>
          </p:nvPr>
        </p:nvGraphicFramePr>
        <p:xfrm>
          <a:off x="4503420" y="3206843"/>
          <a:ext cx="3455670" cy="2792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Bitmap Image" r:id="rId6" imgW="1209524" imgH="905001" progId="PBrush">
                  <p:embed/>
                </p:oleObj>
              </mc:Choice>
              <mc:Fallback>
                <p:oleObj name="Bitmap Image" r:id="rId6" imgW="1209524" imgH="905001" progId="PBrush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420" y="3206843"/>
                        <a:ext cx="3455670" cy="2792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29610"/>
              </p:ext>
            </p:extLst>
          </p:nvPr>
        </p:nvGraphicFramePr>
        <p:xfrm>
          <a:off x="8195310" y="3144997"/>
          <a:ext cx="3726180" cy="2874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Bitmap Image" r:id="rId8" imgW="1104762" imgH="1104762" progId="PBrush">
                  <p:embed/>
                </p:oleObj>
              </mc:Choice>
              <mc:Fallback>
                <p:oleObj name="Bitmap Image" r:id="rId8" imgW="1104762" imgH="1104762" progId="PBrush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310" y="3144997"/>
                        <a:ext cx="3726180" cy="2874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53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704850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5460" y="1535430"/>
            <a:ext cx="5871210" cy="1371600"/>
          </a:xfrm>
        </p:spPr>
        <p:txBody>
          <a:bodyPr/>
          <a:lstStyle/>
          <a:p>
            <a:pPr eaLnBrk="1" hangingPunct="1"/>
            <a:r>
              <a:rPr lang="en-US" altLang="ar-JO" sz="2800" b="1" dirty="0">
                <a:latin typeface="TimesNewRomanPS-BoldMT" charset="0"/>
                <a:sym typeface="Wingdings" panose="05000000000000000000" pitchFamily="2" charset="2"/>
              </a:rPr>
              <a:t>Transportation</a:t>
            </a:r>
            <a:r>
              <a:rPr lang="en-US" altLang="ar-JO" sz="2800" dirty="0">
                <a:sym typeface="Wingdings" panose="05000000000000000000" pitchFamily="2" charset="2"/>
              </a:rPr>
              <a:t>:</a:t>
            </a:r>
          </a:p>
          <a:p>
            <a:pPr lvl="1" eaLnBrk="1" hangingPunct="1"/>
            <a:r>
              <a:rPr lang="en-US" altLang="ar-JO" sz="2500" b="1" dirty="0">
                <a:latin typeface="TimesNewRomanPS-BoldMT" charset="0"/>
                <a:cs typeface="Times New Roman" panose="02020603050405020304" pitchFamily="18" charset="0"/>
                <a:sym typeface="Wingdings" panose="05000000000000000000" pitchFamily="2" charset="2"/>
              </a:rPr>
              <a:t>Autonomous vehicle control</a:t>
            </a:r>
          </a:p>
          <a:p>
            <a:pPr lvl="1" eaLnBrk="1" hangingPunct="1">
              <a:buFontTx/>
              <a:buNone/>
            </a:pPr>
            <a:endParaRPr lang="en-US" altLang="ar-JO" sz="2500" b="1" dirty="0">
              <a:latin typeface="TimesNewRomanPS-BoldMT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endParaRPr lang="en-US" altLang="ar-JO" sz="2500" b="1" dirty="0">
              <a:latin typeface="TimesNewRomanPS-BoldMT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ar-JO" sz="2800" dirty="0"/>
          </a:p>
        </p:txBody>
      </p:sp>
      <p:graphicFrame>
        <p:nvGraphicFramePr>
          <p:cNvPr id="97284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730297"/>
              </p:ext>
            </p:extLst>
          </p:nvPr>
        </p:nvGraphicFramePr>
        <p:xfrm>
          <a:off x="1874520" y="2766060"/>
          <a:ext cx="8001000" cy="365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Bitmap Image" r:id="rId3" imgW="1580952" imgH="685714" progId="PBrush">
                  <p:embed/>
                </p:oleObj>
              </mc:Choice>
              <mc:Fallback>
                <p:oleObj name="Bitmap Image" r:id="rId3" imgW="1580952" imgH="685714" progId="PBrush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520" y="2766060"/>
                        <a:ext cx="8001000" cy="3657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75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873124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ar-JO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Transportation</a:t>
            </a:r>
            <a:r>
              <a:rPr lang="en-US" altLang="ar-JO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 eaLnBrk="1" hangingPunct="1"/>
            <a:r>
              <a:rPr lang="en-US" altLang="ar-JO" sz="29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Pedestrian detection:</a:t>
            </a:r>
          </a:p>
          <a:p>
            <a:pPr eaLnBrk="1" hangingPunct="1"/>
            <a:endParaRPr lang="en-US" altLang="ar-JO" dirty="0"/>
          </a:p>
          <a:p>
            <a:pPr eaLnBrk="1" hangingPunct="1"/>
            <a:endParaRPr lang="en-US" altLang="ar-JO" dirty="0"/>
          </a:p>
        </p:txBody>
      </p:sp>
      <p:pic>
        <p:nvPicPr>
          <p:cNvPr id="983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90" y="2708910"/>
            <a:ext cx="736981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59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274638"/>
            <a:ext cx="10850880" cy="811212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085850"/>
            <a:ext cx="10363200" cy="4933950"/>
          </a:xfrm>
        </p:spPr>
        <p:txBody>
          <a:bodyPr/>
          <a:lstStyle/>
          <a:p>
            <a:pPr eaLnBrk="1" hangingPunct="1"/>
            <a:endParaRPr lang="en-US" altLang="ar-JO" dirty="0"/>
          </a:p>
          <a:p>
            <a:pPr eaLnBrk="1" hangingPunct="1"/>
            <a:endParaRPr lang="en-US" altLang="ar-JO" dirty="0"/>
          </a:p>
          <a:p>
            <a:pPr eaLnBrk="1" hangingPunct="1"/>
            <a:endParaRPr lang="en-US" altLang="ar-JO" dirty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1753554"/>
            <a:ext cx="7840980" cy="478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2026920" y="1097281"/>
            <a:ext cx="132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hangingPunct="0"/>
            <a:r>
              <a:rPr kumimoji="1" lang="en-US" altLang="ar-JO" b="1" dirty="0">
                <a:solidFill>
                  <a:prstClr val="black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Games</a:t>
            </a:r>
            <a:r>
              <a:rPr kumimoji="1" lang="en-US" altLang="ar-JO" dirty="0">
                <a:solidFill>
                  <a:prstClr val="black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109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" y="286068"/>
            <a:ext cx="10363200" cy="731202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ar-JO" b="1" dirty="0">
                <a:latin typeface="TimesNewRomanPS-BoldMT" charset="0"/>
                <a:sym typeface="Wingdings" panose="05000000000000000000" pitchFamily="2" charset="2"/>
              </a:rPr>
              <a:t>Games</a:t>
            </a:r>
            <a:r>
              <a:rPr lang="en-US" altLang="ar-JO" dirty="0">
                <a:sym typeface="Wingdings" panose="05000000000000000000" pitchFamily="2" charset="2"/>
              </a:rPr>
              <a:t>:</a:t>
            </a:r>
          </a:p>
          <a:p>
            <a:pPr eaLnBrk="1" hangingPunct="1"/>
            <a:endParaRPr lang="en-US" altLang="ar-JO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ar-JO" dirty="0">
              <a:sym typeface="Wingdings" panose="05000000000000000000" pitchFamily="2" charset="2"/>
            </a:endParaRPr>
          </a:p>
        </p:txBody>
      </p:sp>
      <p:pic>
        <p:nvPicPr>
          <p:cNvPr id="100356" name="Picture 4" descr="ch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1" y="2286001"/>
            <a:ext cx="749808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36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Definition of AI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870" y="1291590"/>
            <a:ext cx="11738610" cy="538353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/>
              <a:t>Existing definitions advocate everything from replicating human intelligence to simply solving knowledge-intensive tasks. </a:t>
            </a:r>
          </a:p>
          <a:p>
            <a:pPr marL="0" indent="0">
              <a:buNone/>
              <a:defRPr/>
            </a:pPr>
            <a:r>
              <a:rPr lang="en-US" altLang="en-US" sz="2800" dirty="0"/>
              <a:t>Examples: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“Artificial Intelligence is the design, study and construction of computer programs that behave intelligently.” -- Tom Dean.</a:t>
            </a:r>
          </a:p>
          <a:p>
            <a:pPr>
              <a:buFontTx/>
              <a:buNone/>
              <a:defRPr/>
            </a:pPr>
            <a:r>
              <a:rPr lang="en-US" altLang="en-US" sz="2800" dirty="0"/>
              <a:t>AI is defined as an </a:t>
            </a:r>
            <a:r>
              <a:rPr lang="en-US" altLang="en-US" sz="2800" u="sng" dirty="0"/>
              <a:t>experimental discipline utilizing the ideas and the methods of computation. </a:t>
            </a:r>
          </a:p>
        </p:txBody>
      </p:sp>
    </p:spTree>
    <p:extLst>
      <p:ext uri="{BB962C8B-B14F-4D97-AF65-F5344CB8AC3E}">
        <p14:creationId xmlns:p14="http://schemas.microsoft.com/office/powerpoint/2010/main" val="225238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7670" y="274638"/>
            <a:ext cx="10363200" cy="845502"/>
          </a:xfrm>
        </p:spPr>
        <p:txBody>
          <a:bodyPr/>
          <a:lstStyle/>
          <a:p>
            <a:pPr eaLnBrk="1" hangingPunct="1"/>
            <a:r>
              <a:rPr lang="en-US" altLang="ar-JO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Applications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ar-JO" b="1" dirty="0">
                <a:latin typeface="TimesNewRomanPS-BoldMT" charset="0"/>
                <a:sym typeface="Wingdings" panose="05000000000000000000" pitchFamily="2" charset="2"/>
              </a:rPr>
              <a:t>Robotic toys</a:t>
            </a:r>
            <a:r>
              <a:rPr lang="en-US" altLang="ar-JO" dirty="0">
                <a:sym typeface="Wingdings" panose="05000000000000000000" pitchFamily="2" charset="2"/>
              </a:rPr>
              <a:t>:</a:t>
            </a:r>
          </a:p>
          <a:p>
            <a:pPr eaLnBrk="1" hangingPunct="1">
              <a:buFontTx/>
              <a:buNone/>
            </a:pPr>
            <a:endParaRPr lang="en-US" altLang="ar-JO" dirty="0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86483"/>
              </p:ext>
            </p:extLst>
          </p:nvPr>
        </p:nvGraphicFramePr>
        <p:xfrm>
          <a:off x="2194560" y="2806700"/>
          <a:ext cx="2885440" cy="207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Bitmap Image" r:id="rId3" imgW="828791" imgH="885949" progId="PBrush">
                  <p:embed/>
                </p:oleObj>
              </mc:Choice>
              <mc:Fallback>
                <p:oleObj name="Bitmap Image" r:id="rId3" imgW="828791" imgH="885949" progId="PBrush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2806700"/>
                        <a:ext cx="2885440" cy="2073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320530"/>
              </p:ext>
            </p:extLst>
          </p:nvPr>
        </p:nvGraphicFramePr>
        <p:xfrm>
          <a:off x="6408739" y="3449639"/>
          <a:ext cx="2129471" cy="30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Bitmap Image" r:id="rId5" imgW="1028844" imgH="1857143" progId="PBrush">
                  <p:embed/>
                </p:oleObj>
              </mc:Choice>
              <mc:Fallback>
                <p:oleObj name="Bitmap Image" r:id="rId5" imgW="1028844" imgH="1857143" progId="PBrush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9" y="3449639"/>
                        <a:ext cx="2129471" cy="30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8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101736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image segmentation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83229"/>
            <a:ext cx="10602686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7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What Does AI Really Do?</a:t>
            </a:r>
            <a:endParaRPr lang="en-US" altLang="en-US" sz="3600" i="1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8590" y="1117600"/>
            <a:ext cx="11864340" cy="5740400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/>
              <a:t>Scientific goal</a:t>
            </a:r>
            <a:r>
              <a:rPr lang="en-US" altLang="en-US" sz="2400" dirty="0"/>
              <a:t>: understand the mechanism behind human intelligence.</a:t>
            </a:r>
          </a:p>
          <a:p>
            <a:pPr>
              <a:defRPr/>
            </a:pPr>
            <a:r>
              <a:rPr lang="en-US" altLang="en-US" sz="2400" b="1" dirty="0"/>
              <a:t>Engineering goal</a:t>
            </a:r>
            <a:r>
              <a:rPr lang="en-US" altLang="en-US" sz="2400" dirty="0"/>
              <a:t>: develop concepts and tools for building intelligent agents capable of solving real world problems. </a:t>
            </a:r>
          </a:p>
          <a:p>
            <a:pPr marL="0" indent="0" algn="just">
              <a:buNone/>
              <a:defRPr/>
            </a:pPr>
            <a:r>
              <a:rPr lang="en-US" altLang="en-US" sz="2400" b="1" dirty="0"/>
              <a:t>Examples:</a:t>
            </a:r>
          </a:p>
          <a:p>
            <a:pPr lvl="1" algn="just">
              <a:defRPr/>
            </a:pPr>
            <a:r>
              <a:rPr lang="en-US" altLang="en-US" sz="1800" b="1" dirty="0">
                <a:latin typeface="Callbri"/>
              </a:rPr>
              <a:t>Knowledge-based systems</a:t>
            </a:r>
            <a:r>
              <a:rPr lang="en-US" altLang="en-US" sz="1800" dirty="0">
                <a:latin typeface="Callbri"/>
              </a:rPr>
              <a:t>: capture expert knowledge and apply them to solve problems in a limited domain(Expert Systems- </a:t>
            </a:r>
            <a:r>
              <a:rPr lang="en-IN" sz="1800" dirty="0">
                <a:latin typeface="Callbri"/>
              </a:rPr>
              <a:t>DENDRAL: </a:t>
            </a:r>
            <a:r>
              <a:rPr lang="en-IN" sz="1800" b="1" dirty="0">
                <a:latin typeface="Callbri"/>
              </a:rPr>
              <a:t>Expert system</a:t>
            </a:r>
            <a:r>
              <a:rPr lang="en-IN" sz="1800" dirty="0">
                <a:latin typeface="Callbri"/>
              </a:rPr>
              <a:t> used for chemical analysis to predict molecular structure)</a:t>
            </a:r>
            <a:endParaRPr lang="en-US" altLang="en-US" sz="1800" dirty="0">
              <a:latin typeface="Callbri"/>
            </a:endParaRPr>
          </a:p>
          <a:p>
            <a:pPr lvl="1" algn="just">
              <a:defRPr/>
            </a:pPr>
            <a:r>
              <a:rPr lang="en-US" altLang="en-US" sz="1800" b="1" dirty="0">
                <a:latin typeface="Callbri"/>
              </a:rPr>
              <a:t>Common sense reasoning systems</a:t>
            </a:r>
            <a:r>
              <a:rPr lang="en-US" altLang="en-US" sz="1800" dirty="0">
                <a:latin typeface="Callbri"/>
              </a:rPr>
              <a:t>: capture and process knowledge that people commonly hold which is not explicitly communicated.</a:t>
            </a:r>
          </a:p>
          <a:p>
            <a:pPr lvl="1" algn="just">
              <a:defRPr/>
            </a:pPr>
            <a:r>
              <a:rPr lang="en-US" altLang="en-US" sz="1800" b="1" dirty="0">
                <a:latin typeface="Callbri"/>
              </a:rPr>
              <a:t>Learning systems</a:t>
            </a:r>
            <a:r>
              <a:rPr lang="en-US" altLang="en-US" sz="1800" dirty="0">
                <a:latin typeface="Callbri"/>
              </a:rPr>
              <a:t>: have the ability to expend their knowledge based on the accumulated experience.</a:t>
            </a:r>
          </a:p>
          <a:p>
            <a:pPr lvl="1" algn="just">
              <a:defRPr/>
            </a:pPr>
            <a:r>
              <a:rPr lang="en-US" altLang="en-US" sz="1800" b="1" dirty="0">
                <a:latin typeface="Callbri"/>
              </a:rPr>
              <a:t>Natural language understanding systems</a:t>
            </a:r>
            <a:r>
              <a:rPr lang="en-US" altLang="en-US" sz="1800" dirty="0">
                <a:latin typeface="Callbri"/>
              </a:rPr>
              <a:t>. </a:t>
            </a:r>
            <a:r>
              <a:rPr lang="en-US" altLang="en-US" sz="1800" b="1" dirty="0">
                <a:latin typeface="Callbri"/>
              </a:rPr>
              <a:t>Intelligent robots, Speech and vision recognition systems.</a:t>
            </a:r>
          </a:p>
          <a:p>
            <a:pPr lvl="1" algn="just">
              <a:defRPr/>
            </a:pPr>
            <a:r>
              <a:rPr lang="en-US" altLang="en-US" sz="1800" b="1" dirty="0">
                <a:latin typeface="Callbri"/>
              </a:rPr>
              <a:t>Game playing- 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the game-playing </a:t>
            </a:r>
            <a:r>
              <a:rPr lang="en-IN" sz="1800" b="1" dirty="0">
                <a:solidFill>
                  <a:srgbClr val="222222"/>
                </a:solidFill>
                <a:latin typeface="Callbri"/>
              </a:rPr>
              <a:t>AI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 created by Google sibling DeepMind, has </a:t>
            </a:r>
            <a:r>
              <a:rPr lang="en-IN" sz="1800" b="1" dirty="0">
                <a:solidFill>
                  <a:srgbClr val="222222"/>
                </a:solidFill>
                <a:latin typeface="Callbri"/>
              </a:rPr>
              <a:t>beaten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 the world's best </a:t>
            </a:r>
            <a:r>
              <a:rPr lang="en-IN" sz="1800" b="1" dirty="0">
                <a:solidFill>
                  <a:srgbClr val="222222"/>
                </a:solidFill>
                <a:latin typeface="Callbri"/>
              </a:rPr>
              <a:t>chess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-playing computer program, having taught itself how to play in under four hours. ... It took just four hours to learn the rules to </a:t>
            </a:r>
            <a:r>
              <a:rPr lang="en-IN" sz="1800" b="1" dirty="0">
                <a:solidFill>
                  <a:srgbClr val="222222"/>
                </a:solidFill>
                <a:latin typeface="Callbri"/>
              </a:rPr>
              <a:t>chess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 before </a:t>
            </a:r>
            <a:r>
              <a:rPr lang="en-IN" sz="1800" b="1" dirty="0">
                <a:solidFill>
                  <a:srgbClr val="222222"/>
                </a:solidFill>
                <a:latin typeface="Callbri"/>
              </a:rPr>
              <a:t>beating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 the world champion </a:t>
            </a:r>
            <a:r>
              <a:rPr lang="en-IN" sz="1800" b="1" dirty="0">
                <a:solidFill>
                  <a:srgbClr val="222222"/>
                </a:solidFill>
                <a:latin typeface="Callbri"/>
              </a:rPr>
              <a:t>chess</a:t>
            </a:r>
            <a:r>
              <a:rPr lang="en-IN" sz="1800" dirty="0">
                <a:solidFill>
                  <a:srgbClr val="222222"/>
                </a:solidFill>
                <a:latin typeface="Callbri"/>
              </a:rPr>
              <a:t> program, </a:t>
            </a:r>
            <a:endParaRPr lang="en-IN" sz="1800" dirty="0">
              <a:latin typeface="Callbri"/>
            </a:endParaRPr>
          </a:p>
          <a:p>
            <a:pPr lvl="1" algn="just">
              <a:defRPr/>
            </a:pPr>
            <a:endParaRPr lang="en-US" altLang="en-US" sz="2400" b="1" dirty="0"/>
          </a:p>
          <a:p>
            <a:pPr marL="457200" lvl="1" indent="0">
              <a:buNone/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37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C2D-E1C6-47AC-84FD-6A0B1899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657F-E658-4A30-B460-4F46167B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89" y="1690688"/>
            <a:ext cx="60472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Machine learning is a branch of artificial intelligence based on the idea that systems can learn from data, identify patterns and make decisions with minimal human intervention.</a:t>
            </a:r>
          </a:p>
          <a:p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 computer program that can learn from experience </a:t>
            </a:r>
            <a:r>
              <a:rPr lang="en-US" sz="2400" b="1" dirty="0"/>
              <a:t>E</a:t>
            </a:r>
            <a:r>
              <a:rPr lang="en-US" sz="2400" dirty="0"/>
              <a:t> with respect to some class of tasks </a:t>
            </a:r>
            <a:r>
              <a:rPr lang="en-US" sz="2400" b="1" dirty="0"/>
              <a:t>T</a:t>
            </a:r>
            <a:r>
              <a:rPr lang="en-US" sz="2400" dirty="0"/>
              <a:t> and performance measure </a:t>
            </a:r>
            <a:r>
              <a:rPr lang="en-US" sz="2400" b="1" dirty="0"/>
              <a:t>P</a:t>
            </a:r>
            <a:r>
              <a:rPr lang="en-US" sz="2400" dirty="0"/>
              <a:t>, so that its performance at tasks in </a:t>
            </a:r>
            <a:r>
              <a:rPr lang="en-US" sz="2400" b="1" dirty="0"/>
              <a:t>T</a:t>
            </a:r>
            <a:r>
              <a:rPr lang="en-US" sz="2400" dirty="0"/>
              <a:t>, as measured by </a:t>
            </a:r>
            <a:r>
              <a:rPr lang="en-US" sz="2400" b="1" dirty="0"/>
              <a:t>P</a:t>
            </a:r>
            <a:r>
              <a:rPr lang="en-US" sz="2400" dirty="0"/>
              <a:t>, improves with experience </a:t>
            </a:r>
            <a:r>
              <a:rPr lang="en-US" sz="2400" b="1" dirty="0"/>
              <a:t>E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34A03-B647-4065-A122-5517AF70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21" y="1243113"/>
            <a:ext cx="571428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dirty="0"/>
              <a:t>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754362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819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1" y="1177290"/>
            <a:ext cx="9715500" cy="60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8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Vs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Machine Learning vs Deep Learn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1397001"/>
            <a:ext cx="11281409" cy="511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0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 descr="artificial intelligence subfiel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6418"/>
            <a:ext cx="12192000" cy="6296932"/>
          </a:xfrm>
          <a:noFill/>
        </p:spPr>
      </p:pic>
    </p:spTree>
    <p:extLst>
      <p:ext uri="{BB962C8B-B14F-4D97-AF65-F5344CB8AC3E}">
        <p14:creationId xmlns:p14="http://schemas.microsoft.com/office/powerpoint/2010/main" val="264105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CA1B-E480-48C8-94D5-433F5DB1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B85C6-93C4-41D0-BF1A-074CBAA6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11379200" cy="53303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Tens of thousands of machine learning algorithms, hundreds new every year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Types of Machine Learning Algorithms:</a:t>
            </a:r>
            <a:br>
              <a:rPr lang="en-US" b="1" dirty="0"/>
            </a:br>
            <a:endParaRPr lang="en-US" dirty="0"/>
          </a:p>
          <a:p>
            <a:pPr lvl="1"/>
            <a:r>
              <a:rPr lang="en-US" b="1" dirty="0"/>
              <a:t>Supervised (inductive) learning</a:t>
            </a:r>
            <a:br>
              <a:rPr lang="en-US" b="1" dirty="0"/>
            </a:br>
            <a:r>
              <a:rPr lang="en-US" dirty="0"/>
              <a:t>Training data includes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Unsupervised learning</a:t>
            </a:r>
            <a:br>
              <a:rPr lang="en-US" b="1" dirty="0"/>
            </a:br>
            <a:r>
              <a:rPr lang="en-US" dirty="0"/>
              <a:t>Training data does not include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Semi-supervised learning</a:t>
            </a:r>
            <a:br>
              <a:rPr lang="en-US" b="1" dirty="0"/>
            </a:br>
            <a:r>
              <a:rPr lang="en-US" dirty="0"/>
              <a:t>Training data includes a few desired outputs(few labelled and few unlabeled)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Reinforcement learning</a:t>
            </a:r>
            <a:br>
              <a:rPr lang="en-US" b="1" dirty="0"/>
            </a:br>
            <a:r>
              <a:rPr lang="en-US" dirty="0"/>
              <a:t>Rewards from sequence of actions(no supervisor and feedback delayed, not instantaneously)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7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450850"/>
          </a:xfrm>
        </p:spPr>
        <p:txBody>
          <a:bodyPr/>
          <a:lstStyle/>
          <a:p>
            <a:r>
              <a:rPr lang="en-IN" altLang="en-US"/>
              <a:t>Classification</a:t>
            </a:r>
          </a:p>
        </p:txBody>
      </p:sp>
      <p:pic>
        <p:nvPicPr>
          <p:cNvPr id="1945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8651" y="908050"/>
            <a:ext cx="11233149" cy="5949950"/>
          </a:xfrm>
        </p:spPr>
      </p:pic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58F9B8-000D-4894-8AD2-E385DDF203C7}" type="slidenum">
              <a:rPr lang="tr-TR" altLang="en-US"/>
              <a:pPr/>
              <a:t>9</a:t>
            </a:fld>
            <a:endParaRPr lang="tr-TR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موازنة">
  <a:themeElements>
    <a:clrScheme name="موازنة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موازنة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وازن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DC267-CBCD-4BCE-AB08-9EFAE542C4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88162A-9CEB-4C0E-A261-7B93081AD2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9E2-1E35-4651-A0F9-F8158F8E82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52940</TotalTime>
  <Words>405</Words>
  <Application>Microsoft Office PowerPoint</Application>
  <PresentationFormat>Widescreen</PresentationFormat>
  <Paragraphs>105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dan-berkeley-nlp-v1</vt:lpstr>
      <vt:lpstr>4_Office Theme</vt:lpstr>
      <vt:lpstr>1_Lecture</vt:lpstr>
      <vt:lpstr>3_Lecture</vt:lpstr>
      <vt:lpstr>4_Lecture</vt:lpstr>
      <vt:lpstr>موازنة</vt:lpstr>
      <vt:lpstr>Intelligence vs Artificial Intelligence</vt:lpstr>
      <vt:lpstr>Definition of AI</vt:lpstr>
      <vt:lpstr>What Does AI Really Do?</vt:lpstr>
      <vt:lpstr>Definitions of Machine Learning</vt:lpstr>
      <vt:lpstr>Machine Learning</vt:lpstr>
      <vt:lpstr>Machine Learning Vs Deep Learning</vt:lpstr>
      <vt:lpstr>PowerPoint Presentation</vt:lpstr>
      <vt:lpstr>Machine Learning Algorithms</vt:lpstr>
      <vt:lpstr>Classification</vt:lpstr>
      <vt:lpstr>Components of a ML Algorithm</vt:lpstr>
      <vt:lpstr>Successes of AI and Machine learning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Medical image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Lenovo</cp:lastModifiedBy>
  <cp:revision>2806</cp:revision>
  <cp:lastPrinted>2014-02-27T08:03:23Z</cp:lastPrinted>
  <dcterms:created xsi:type="dcterms:W3CDTF">2004-08-27T04:16:05Z</dcterms:created>
  <dcterms:modified xsi:type="dcterms:W3CDTF">2021-03-01T06:40:35Z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