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95" r:id="rId2"/>
    <p:sldId id="409" r:id="rId3"/>
    <p:sldId id="394" r:id="rId4"/>
    <p:sldId id="261" r:id="rId5"/>
    <p:sldId id="396" r:id="rId6"/>
    <p:sldId id="399" r:id="rId7"/>
    <p:sldId id="397" r:id="rId8"/>
    <p:sldId id="398" r:id="rId9"/>
    <p:sldId id="400" r:id="rId10"/>
    <p:sldId id="407" r:id="rId11"/>
    <p:sldId id="406" r:id="rId12"/>
    <p:sldId id="408" r:id="rId13"/>
    <p:sldId id="402" r:id="rId14"/>
    <p:sldId id="404" r:id="rId15"/>
    <p:sldId id="403" r:id="rId16"/>
    <p:sldId id="4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C4B82-B9E5-4507-B0D3-1B63853EC58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D48BE-267D-4B59-ADE4-43764D46B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6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0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9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8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1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0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3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A9F2-1FBE-4FC8-AA3B-1FA735F4211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566" y="2378507"/>
            <a:ext cx="9144000" cy="2387600"/>
          </a:xfrm>
        </p:spPr>
        <p:txBody>
          <a:bodyPr>
            <a:noAutofit/>
          </a:bodyPr>
          <a:lstStyle/>
          <a:p>
            <a:r>
              <a:rPr lang="en-US" sz="8000" dirty="0" smtClean="0"/>
              <a:t>Instance Based Learning</a:t>
            </a:r>
            <a:endParaRPr lang="en-US" sz="8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445413" y="6373019"/>
            <a:ext cx="1756612" cy="392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WIN 2019-20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3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473" y="1960562"/>
            <a:ext cx="10515600" cy="4351338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5" y="766618"/>
            <a:ext cx="10335490" cy="55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3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16" y="296562"/>
            <a:ext cx="11640065" cy="6339016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function given by Equation </a:t>
            </a:r>
            <a:r>
              <a:rPr lang="en-IN" dirty="0" smtClean="0"/>
              <a:t>can </a:t>
            </a:r>
            <a:r>
              <a:rPr lang="en-IN" dirty="0"/>
              <a:t>be viewed as describing a </a:t>
            </a:r>
            <a:r>
              <a:rPr lang="en-IN" dirty="0" smtClean="0"/>
              <a:t>two layer network </a:t>
            </a:r>
            <a:r>
              <a:rPr lang="en-IN" dirty="0"/>
              <a:t>where the first layer of units computes the values of the </a:t>
            </a:r>
            <a:r>
              <a:rPr lang="en-IN" dirty="0" smtClean="0"/>
              <a:t>various </a:t>
            </a:r>
            <a:r>
              <a:rPr lang="en-IN" b="1" i="1" dirty="0" smtClean="0"/>
              <a:t>K</a:t>
            </a:r>
            <a:r>
              <a:rPr lang="en-IN" b="1" i="1" baseline="-25000" dirty="0" smtClean="0"/>
              <a:t>u</a:t>
            </a:r>
            <a:r>
              <a:rPr lang="en-IN" b="1" i="1" dirty="0" smtClean="0"/>
              <a:t>(d(x</a:t>
            </a:r>
            <a:r>
              <a:rPr lang="en-IN" b="1" i="1" dirty="0"/>
              <a:t>,, x)) </a:t>
            </a:r>
            <a:r>
              <a:rPr lang="en-IN" dirty="0"/>
              <a:t>and where the second layer computes a linear combination of </a:t>
            </a:r>
            <a:r>
              <a:rPr lang="en-IN" dirty="0" smtClean="0"/>
              <a:t>these first-layer </a:t>
            </a:r>
            <a:r>
              <a:rPr lang="en-IN" dirty="0"/>
              <a:t>unit values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Given </a:t>
            </a:r>
            <a:r>
              <a:rPr lang="en-IN" dirty="0"/>
              <a:t>a set of training examples of the target function, RBF networks </a:t>
            </a:r>
            <a:r>
              <a:rPr lang="en-IN" dirty="0" smtClean="0"/>
              <a:t>are typically </a:t>
            </a:r>
            <a:r>
              <a:rPr lang="en-IN" dirty="0"/>
              <a:t>trained in a two-stage process. </a:t>
            </a:r>
            <a:endParaRPr lang="en-IN" dirty="0" smtClean="0"/>
          </a:p>
          <a:p>
            <a:r>
              <a:rPr lang="en-IN" dirty="0" smtClean="0"/>
              <a:t>First</a:t>
            </a:r>
            <a:r>
              <a:rPr lang="en-IN" dirty="0"/>
              <a:t>, the number k of hidden units </a:t>
            </a:r>
            <a:r>
              <a:rPr lang="en-IN" dirty="0" smtClean="0"/>
              <a:t>is determined </a:t>
            </a:r>
            <a:r>
              <a:rPr lang="en-IN" dirty="0"/>
              <a:t>and each hidden unit </a:t>
            </a:r>
            <a:r>
              <a:rPr lang="en-IN" b="1" i="1" dirty="0"/>
              <a:t>u </a:t>
            </a:r>
            <a:r>
              <a:rPr lang="en-IN" dirty="0"/>
              <a:t>is defined by choosing the values of </a:t>
            </a:r>
            <a:r>
              <a:rPr lang="en-IN" b="1" i="1" dirty="0" err="1"/>
              <a:t>x</a:t>
            </a:r>
            <a:r>
              <a:rPr lang="en-IN" b="1" i="1" baseline="-25000" dirty="0" err="1"/>
              <a:t>u</a:t>
            </a:r>
            <a:r>
              <a:rPr lang="en-IN" b="1" i="1" dirty="0"/>
              <a:t> </a:t>
            </a:r>
            <a:r>
              <a:rPr lang="en-IN" dirty="0"/>
              <a:t>and </a:t>
            </a:r>
            <a:r>
              <a:rPr lang="en-IN" b="1" dirty="0" smtClean="0"/>
              <a:t>a: </a:t>
            </a:r>
            <a:r>
              <a:rPr lang="en-IN" dirty="0" smtClean="0"/>
              <a:t>that </a:t>
            </a:r>
            <a:r>
              <a:rPr lang="en-IN" dirty="0"/>
              <a:t>define its kernel function </a:t>
            </a:r>
            <a:r>
              <a:rPr lang="en-IN" b="1" i="1" dirty="0" smtClean="0"/>
              <a:t>K</a:t>
            </a:r>
            <a:r>
              <a:rPr lang="en-IN" b="1" i="1" baseline="-25000" dirty="0" smtClean="0"/>
              <a:t>u</a:t>
            </a:r>
            <a:r>
              <a:rPr lang="en-IN" b="1" i="1" dirty="0" smtClean="0"/>
              <a:t>(d(x</a:t>
            </a:r>
            <a:r>
              <a:rPr lang="en-IN" b="1" i="1" dirty="0"/>
              <a:t>,, x)). </a:t>
            </a:r>
            <a:endParaRPr lang="en-IN" b="1" i="1" dirty="0" smtClean="0"/>
          </a:p>
          <a:p>
            <a:r>
              <a:rPr lang="en-IN" dirty="0" smtClean="0"/>
              <a:t>Second</a:t>
            </a:r>
            <a:r>
              <a:rPr lang="en-IN" dirty="0"/>
              <a:t>, the weights </a:t>
            </a:r>
            <a:r>
              <a:rPr lang="en-IN" b="1" i="1" dirty="0"/>
              <a:t>w, </a:t>
            </a:r>
            <a:r>
              <a:rPr lang="en-IN" dirty="0"/>
              <a:t>are trained </a:t>
            </a:r>
            <a:r>
              <a:rPr lang="en-IN" dirty="0" smtClean="0"/>
              <a:t>to maximize </a:t>
            </a:r>
            <a:r>
              <a:rPr lang="en-IN" dirty="0"/>
              <a:t>the fit of the network to the training data, using the global error </a:t>
            </a:r>
            <a:r>
              <a:rPr lang="en-IN" dirty="0" smtClean="0"/>
              <a:t>criterion given </a:t>
            </a:r>
            <a:r>
              <a:rPr lang="en-IN" dirty="0"/>
              <a:t>by </a:t>
            </a:r>
            <a:r>
              <a:rPr lang="en-IN" dirty="0" smtClean="0"/>
              <a:t>Equation. </a:t>
            </a:r>
          </a:p>
          <a:p>
            <a:r>
              <a:rPr lang="en-IN" dirty="0" smtClean="0"/>
              <a:t>Because </a:t>
            </a:r>
            <a:r>
              <a:rPr lang="en-IN" dirty="0"/>
              <a:t>the kernel functions are held fixed during </a:t>
            </a:r>
            <a:r>
              <a:rPr lang="en-IN" dirty="0" smtClean="0"/>
              <a:t>this second </a:t>
            </a:r>
            <a:r>
              <a:rPr lang="en-IN" dirty="0"/>
              <a:t>stage, the linear weight values </a:t>
            </a:r>
            <a:r>
              <a:rPr lang="en-IN" b="1" i="1" dirty="0"/>
              <a:t>w, </a:t>
            </a:r>
            <a:r>
              <a:rPr lang="en-IN" dirty="0"/>
              <a:t>can be trained very efficiently</a:t>
            </a:r>
          </a:p>
        </p:txBody>
      </p:sp>
    </p:spTree>
    <p:extLst>
      <p:ext uri="{BB962C8B-B14F-4D97-AF65-F5344CB8AC3E}">
        <p14:creationId xmlns:p14="http://schemas.microsoft.com/office/powerpoint/2010/main" val="2478063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327" y="249382"/>
            <a:ext cx="11434618" cy="5927581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To summarize, radial basis function networks provide a global </a:t>
            </a:r>
            <a:r>
              <a:rPr lang="en-IN" dirty="0" smtClean="0"/>
              <a:t>approximation to </a:t>
            </a:r>
            <a:r>
              <a:rPr lang="en-IN" dirty="0"/>
              <a:t>the target function, represented by a linear combination of many </a:t>
            </a:r>
            <a:r>
              <a:rPr lang="en-IN" dirty="0" smtClean="0"/>
              <a:t>local kernel </a:t>
            </a:r>
            <a:r>
              <a:rPr lang="en-IN" dirty="0"/>
              <a:t>functions.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value for any given kernel function is non-negligible </a:t>
            </a:r>
            <a:r>
              <a:rPr lang="en-IN" dirty="0" smtClean="0"/>
              <a:t>only when </a:t>
            </a:r>
            <a:r>
              <a:rPr lang="en-IN" dirty="0"/>
              <a:t>the input x falls into the region defined by its particular </a:t>
            </a:r>
            <a:r>
              <a:rPr lang="en-IN" dirty="0" err="1"/>
              <a:t>center</a:t>
            </a:r>
            <a:r>
              <a:rPr lang="en-IN" dirty="0"/>
              <a:t> and width.</a:t>
            </a:r>
          </a:p>
          <a:p>
            <a:pPr algn="just"/>
            <a:r>
              <a:rPr lang="en-IN" dirty="0"/>
              <a:t>Thus, the network can be viewed as a smooth linear combination of many </a:t>
            </a:r>
            <a:r>
              <a:rPr lang="en-IN" dirty="0" smtClean="0"/>
              <a:t>local approximations </a:t>
            </a:r>
            <a:r>
              <a:rPr lang="en-IN" dirty="0"/>
              <a:t>to the target function. </a:t>
            </a:r>
            <a:endParaRPr lang="en-IN" dirty="0" smtClean="0"/>
          </a:p>
          <a:p>
            <a:pPr algn="just"/>
            <a:r>
              <a:rPr lang="en-IN" dirty="0" smtClean="0"/>
              <a:t>One </a:t>
            </a:r>
            <a:r>
              <a:rPr lang="en-IN" dirty="0"/>
              <a:t>key advantage to RBF networks is </a:t>
            </a:r>
            <a:r>
              <a:rPr lang="en-IN" dirty="0" smtClean="0"/>
              <a:t>that they </a:t>
            </a:r>
            <a:r>
              <a:rPr lang="en-IN" dirty="0"/>
              <a:t>can be trained much more efficiently than feedforward networks trained </a:t>
            </a:r>
            <a:r>
              <a:rPr lang="en-IN" dirty="0" smtClean="0"/>
              <a:t>with BACK PROPAGATION.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52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24" y="208112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Case based Learning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60582"/>
            <a:ext cx="11252200" cy="554181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Instance-based methods such as </a:t>
            </a:r>
            <a:r>
              <a:rPr lang="en-IN" dirty="0" smtClean="0"/>
              <a:t>k-NEAREST NEIGHBOR and </a:t>
            </a:r>
            <a:r>
              <a:rPr lang="en-IN" dirty="0"/>
              <a:t>locally weighted </a:t>
            </a:r>
            <a:r>
              <a:rPr lang="en-IN" dirty="0" smtClean="0"/>
              <a:t>regression share </a:t>
            </a:r>
            <a:r>
              <a:rPr lang="en-IN" dirty="0"/>
              <a:t>three key properties. </a:t>
            </a:r>
            <a:endParaRPr lang="en-IN" dirty="0" smtClean="0"/>
          </a:p>
          <a:p>
            <a:pPr algn="just"/>
            <a:r>
              <a:rPr lang="en-IN" dirty="0" smtClean="0"/>
              <a:t>First</a:t>
            </a:r>
            <a:r>
              <a:rPr lang="en-IN" dirty="0"/>
              <a:t>, they are lazy learning methods in </a:t>
            </a:r>
            <a:r>
              <a:rPr lang="en-IN" dirty="0" smtClean="0"/>
              <a:t>that they </a:t>
            </a:r>
            <a:r>
              <a:rPr lang="en-IN" dirty="0"/>
              <a:t>defer the decision of how to generalize beyond the training data until a </a:t>
            </a:r>
            <a:r>
              <a:rPr lang="en-IN" dirty="0" smtClean="0"/>
              <a:t>new query </a:t>
            </a:r>
            <a:r>
              <a:rPr lang="en-IN" dirty="0"/>
              <a:t>instance is </a:t>
            </a:r>
            <a:r>
              <a:rPr lang="en-IN" dirty="0" smtClean="0"/>
              <a:t>observed.</a:t>
            </a:r>
          </a:p>
          <a:p>
            <a:pPr algn="just"/>
            <a:r>
              <a:rPr lang="en-IN" dirty="0" smtClean="0"/>
              <a:t>Second</a:t>
            </a:r>
            <a:r>
              <a:rPr lang="en-IN" dirty="0"/>
              <a:t>, they classify new query instances by </a:t>
            </a:r>
            <a:r>
              <a:rPr lang="en-IN" dirty="0" smtClean="0"/>
              <a:t>analysing similar </a:t>
            </a:r>
            <a:r>
              <a:rPr lang="en-IN" dirty="0"/>
              <a:t>instances while ignoring instances that are very different from </a:t>
            </a:r>
            <a:r>
              <a:rPr lang="en-IN" dirty="0" smtClean="0"/>
              <a:t>the query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Third</a:t>
            </a:r>
            <a:r>
              <a:rPr lang="en-IN" dirty="0"/>
              <a:t>, they represent instances as real-valued points in an </a:t>
            </a:r>
            <a:r>
              <a:rPr lang="en-IN" dirty="0" smtClean="0"/>
              <a:t>n-dimensional Euclidean </a:t>
            </a:r>
            <a:r>
              <a:rPr lang="en-IN" dirty="0"/>
              <a:t>space. </a:t>
            </a:r>
            <a:endParaRPr lang="en-IN" dirty="0" smtClean="0"/>
          </a:p>
          <a:p>
            <a:pPr algn="just"/>
            <a:r>
              <a:rPr lang="en-IN" dirty="0" smtClean="0"/>
              <a:t>Case-based </a:t>
            </a:r>
            <a:r>
              <a:rPr lang="en-IN" dirty="0"/>
              <a:t>reasoning (CBR) is a learning paradigm based </a:t>
            </a:r>
            <a:r>
              <a:rPr lang="en-IN" dirty="0" smtClean="0"/>
              <a:t>on the </a:t>
            </a:r>
            <a:r>
              <a:rPr lang="en-IN" dirty="0"/>
              <a:t>first two of these principles, but not the third. </a:t>
            </a:r>
            <a:endParaRPr lang="en-IN" dirty="0" smtClean="0"/>
          </a:p>
          <a:p>
            <a:pPr algn="just"/>
            <a:r>
              <a:rPr lang="en-IN" dirty="0" smtClean="0"/>
              <a:t>In </a:t>
            </a:r>
            <a:r>
              <a:rPr lang="en-IN" dirty="0"/>
              <a:t>CBR, instances are </a:t>
            </a:r>
            <a:r>
              <a:rPr lang="en-IN" dirty="0" smtClean="0"/>
              <a:t>typically  </a:t>
            </a:r>
            <a:r>
              <a:rPr lang="en-IN" dirty="0"/>
              <a:t>represented using more rich symbolic descriptions, and the methods </a:t>
            </a:r>
            <a:r>
              <a:rPr lang="en-IN" dirty="0" smtClean="0"/>
              <a:t>used to </a:t>
            </a:r>
            <a:r>
              <a:rPr lang="en-IN" dirty="0"/>
              <a:t>retrieve similar instances are correspondingly more elaborate. </a:t>
            </a:r>
            <a:endParaRPr lang="en-IN" dirty="0" smtClean="0"/>
          </a:p>
          <a:p>
            <a:pPr algn="just"/>
            <a:r>
              <a:rPr lang="en-IN" dirty="0" smtClean="0"/>
              <a:t>CBR </a:t>
            </a:r>
            <a:r>
              <a:rPr lang="en-IN" dirty="0"/>
              <a:t>has </a:t>
            </a:r>
            <a:r>
              <a:rPr lang="en-IN" dirty="0" smtClean="0"/>
              <a:t>been applied </a:t>
            </a:r>
            <a:r>
              <a:rPr lang="en-IN" dirty="0"/>
              <a:t>to problems such as conceptual design of mechanical devices based </a:t>
            </a:r>
            <a:r>
              <a:rPr lang="en-IN" dirty="0" smtClean="0"/>
              <a:t>on a </a:t>
            </a:r>
            <a:r>
              <a:rPr lang="en-IN" dirty="0"/>
              <a:t>stored library of previous </a:t>
            </a:r>
            <a:r>
              <a:rPr lang="en-IN" dirty="0" smtClean="0"/>
              <a:t>designs reasoning </a:t>
            </a:r>
            <a:r>
              <a:rPr lang="en-IN" dirty="0"/>
              <a:t>about </a:t>
            </a:r>
            <a:r>
              <a:rPr lang="en-IN" dirty="0" smtClean="0"/>
              <a:t>new legal </a:t>
            </a:r>
            <a:r>
              <a:rPr lang="en-IN" dirty="0"/>
              <a:t>cases based on previous rulings </a:t>
            </a:r>
            <a:r>
              <a:rPr lang="en-IN" dirty="0" smtClean="0"/>
              <a:t>, and </a:t>
            </a:r>
            <a:r>
              <a:rPr lang="en-IN" dirty="0"/>
              <a:t>solving planning </a:t>
            </a:r>
            <a:r>
              <a:rPr lang="en-IN" dirty="0" smtClean="0"/>
              <a:t>and </a:t>
            </a:r>
            <a:r>
              <a:rPr lang="en-IN" dirty="0"/>
              <a:t>scheduling problems by reusing and combining portions of previous solutions </a:t>
            </a:r>
            <a:r>
              <a:rPr lang="en-IN" dirty="0" smtClean="0"/>
              <a:t>to similar </a:t>
            </a:r>
            <a:r>
              <a:rPr lang="en-IN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113599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271848"/>
            <a:ext cx="11479427" cy="6351373"/>
          </a:xfrm>
        </p:spPr>
        <p:txBody>
          <a:bodyPr>
            <a:normAutofit/>
          </a:bodyPr>
          <a:lstStyle/>
          <a:p>
            <a:r>
              <a:rPr lang="en-IN" dirty="0"/>
              <a:t>Let us consider a prototypical example of a case-based reasoning system to</a:t>
            </a:r>
          </a:p>
          <a:p>
            <a:pPr marL="0" indent="0">
              <a:buNone/>
            </a:pPr>
            <a:r>
              <a:rPr lang="en-IN" dirty="0" smtClean="0"/>
              <a:t>   ground </a:t>
            </a:r>
            <a:r>
              <a:rPr lang="en-IN" dirty="0"/>
              <a:t>our discussion. </a:t>
            </a:r>
            <a:endParaRPr lang="en-IN" dirty="0" smtClean="0"/>
          </a:p>
          <a:p>
            <a:r>
              <a:rPr lang="en-IN" dirty="0" smtClean="0"/>
              <a:t>The CADET(Case Based Design Tool) </a:t>
            </a:r>
            <a:r>
              <a:rPr lang="en-IN" dirty="0"/>
              <a:t>system </a:t>
            </a:r>
            <a:r>
              <a:rPr lang="en-IN" dirty="0" smtClean="0"/>
              <a:t> </a:t>
            </a:r>
            <a:r>
              <a:rPr lang="en-IN" dirty="0"/>
              <a:t>employs </a:t>
            </a:r>
            <a:r>
              <a:rPr lang="en-IN" dirty="0" err="1" smtClean="0"/>
              <a:t>casebased</a:t>
            </a:r>
            <a:r>
              <a:rPr lang="en-IN" dirty="0" smtClean="0"/>
              <a:t> reasoning </a:t>
            </a:r>
            <a:r>
              <a:rPr lang="en-IN" dirty="0"/>
              <a:t>to assist in the conceptual design of simple mechanical </a:t>
            </a:r>
            <a:r>
              <a:rPr lang="en-IN" dirty="0" smtClean="0"/>
              <a:t>devices such </a:t>
            </a:r>
            <a:r>
              <a:rPr lang="en-IN" dirty="0"/>
              <a:t>as water faucets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It uses a library containing approximately 75 </a:t>
            </a:r>
            <a:r>
              <a:rPr lang="en-IN" dirty="0" smtClean="0"/>
              <a:t>previous designs </a:t>
            </a:r>
            <a:r>
              <a:rPr lang="en-IN" dirty="0"/>
              <a:t>and design fragments to suggest conceptual designs to meet the specifications</a:t>
            </a:r>
          </a:p>
          <a:p>
            <a:pPr marL="0" indent="0">
              <a:buNone/>
            </a:pPr>
            <a:r>
              <a:rPr lang="en-IN" dirty="0" smtClean="0"/>
              <a:t>   of </a:t>
            </a:r>
            <a:r>
              <a:rPr lang="en-IN" dirty="0"/>
              <a:t>new design problems. </a:t>
            </a: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instance stored in memory (e.g., a </a:t>
            </a:r>
            <a:r>
              <a:rPr lang="en-IN" dirty="0" smtClean="0"/>
              <a:t>water pipe</a:t>
            </a:r>
            <a:r>
              <a:rPr lang="en-IN" dirty="0"/>
              <a:t>) is represented by describing both its structure and its qualitative function.</a:t>
            </a:r>
          </a:p>
          <a:p>
            <a:r>
              <a:rPr lang="en-IN" dirty="0"/>
              <a:t>New design problems are then presented by specifying the desired function </a:t>
            </a:r>
            <a:r>
              <a:rPr lang="en-IN" dirty="0" smtClean="0"/>
              <a:t>and requesting </a:t>
            </a:r>
            <a:r>
              <a:rPr lang="en-IN" dirty="0"/>
              <a:t>the corresponding structure</a:t>
            </a:r>
          </a:p>
        </p:txBody>
      </p:sp>
    </p:spTree>
    <p:extLst>
      <p:ext uri="{BB962C8B-B14F-4D97-AF65-F5344CB8AC3E}">
        <p14:creationId xmlns:p14="http://schemas.microsoft.com/office/powerpoint/2010/main" val="374029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82" y="54251"/>
            <a:ext cx="11637818" cy="662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4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210065"/>
            <a:ext cx="11788346" cy="643787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The above sketch of the CADET system illustrates several generic </a:t>
            </a:r>
            <a:r>
              <a:rPr lang="en-IN" dirty="0" smtClean="0"/>
              <a:t>properties of </a:t>
            </a:r>
            <a:r>
              <a:rPr lang="en-IN" dirty="0"/>
              <a:t>case-based reasoning systems that distinguish them from approaches such </a:t>
            </a:r>
            <a:r>
              <a:rPr lang="en-IN" dirty="0" smtClean="0"/>
              <a:t>as k-NEARESNT NEIGHBOR</a:t>
            </a:r>
            <a:r>
              <a:rPr lang="en-IN" dirty="0"/>
              <a:t>.</a:t>
            </a:r>
          </a:p>
          <a:p>
            <a:pPr algn="just"/>
            <a:r>
              <a:rPr lang="en-IN" dirty="0" smtClean="0"/>
              <a:t>Instances </a:t>
            </a:r>
            <a:r>
              <a:rPr lang="en-IN" dirty="0"/>
              <a:t>or cases may be represented by rich symbolic descriptions, </a:t>
            </a:r>
            <a:r>
              <a:rPr lang="en-IN" dirty="0" smtClean="0"/>
              <a:t>such as </a:t>
            </a:r>
            <a:r>
              <a:rPr lang="en-IN" dirty="0"/>
              <a:t>the function graphs used in CADET. This may require a similarity </a:t>
            </a:r>
            <a:r>
              <a:rPr lang="en-IN" dirty="0" smtClean="0"/>
              <a:t>metric different </a:t>
            </a:r>
            <a:r>
              <a:rPr lang="en-IN" dirty="0"/>
              <a:t>from Euclidean distance, such as the size of the largest </a:t>
            </a:r>
            <a:r>
              <a:rPr lang="en-IN" dirty="0" smtClean="0"/>
              <a:t>shared subgraph </a:t>
            </a:r>
            <a:r>
              <a:rPr lang="en-IN" dirty="0"/>
              <a:t>between two function graphs.</a:t>
            </a:r>
          </a:p>
          <a:p>
            <a:pPr algn="just"/>
            <a:r>
              <a:rPr lang="en-IN" b="1" i="1" dirty="0" smtClean="0"/>
              <a:t> </a:t>
            </a:r>
            <a:r>
              <a:rPr lang="en-IN" dirty="0"/>
              <a:t>Multiple retrieved cases may be combined to form the solution to the </a:t>
            </a:r>
            <a:r>
              <a:rPr lang="en-IN" dirty="0" smtClean="0"/>
              <a:t>new problem</a:t>
            </a:r>
            <a:r>
              <a:rPr lang="en-IN" dirty="0"/>
              <a:t>. This is similar to the </a:t>
            </a:r>
            <a:r>
              <a:rPr lang="en-IN" dirty="0" smtClean="0"/>
              <a:t>k-NEAREST NEIGHBOR approach, </a:t>
            </a:r>
            <a:r>
              <a:rPr lang="en-IN" dirty="0"/>
              <a:t>in that </a:t>
            </a:r>
            <a:r>
              <a:rPr lang="en-IN" dirty="0" smtClean="0"/>
              <a:t>multiple similar </a:t>
            </a:r>
            <a:r>
              <a:rPr lang="en-IN" dirty="0"/>
              <a:t>cases are used to construct a response for the new </a:t>
            </a:r>
            <a:r>
              <a:rPr lang="en-IN" dirty="0" smtClean="0"/>
              <a:t>query. However</a:t>
            </a:r>
            <a:r>
              <a:rPr lang="en-IN" dirty="0"/>
              <a:t>, the process for combining these multiple retrieved cases can </a:t>
            </a:r>
            <a:r>
              <a:rPr lang="en-IN" dirty="0" smtClean="0"/>
              <a:t>be very </a:t>
            </a:r>
            <a:r>
              <a:rPr lang="en-IN" dirty="0"/>
              <a:t>different, relying on knowledge-based reasoning rather than </a:t>
            </a:r>
            <a:r>
              <a:rPr lang="en-IN" dirty="0" smtClean="0"/>
              <a:t>statistical methods</a:t>
            </a:r>
            <a:r>
              <a:rPr lang="en-IN" dirty="0"/>
              <a:t>.</a:t>
            </a:r>
          </a:p>
          <a:p>
            <a:pPr algn="just"/>
            <a:r>
              <a:rPr lang="en-IN" dirty="0" smtClean="0"/>
              <a:t>There </a:t>
            </a:r>
            <a:r>
              <a:rPr lang="en-IN" dirty="0"/>
              <a:t>may be a tight coupling between case retrieval, </a:t>
            </a:r>
            <a:r>
              <a:rPr lang="en-IN" dirty="0" smtClean="0"/>
              <a:t>knowledge-based reasoning</a:t>
            </a:r>
            <a:r>
              <a:rPr lang="en-IN" dirty="0"/>
              <a:t>, and problem solving. One simple example of this is found </a:t>
            </a:r>
            <a:r>
              <a:rPr lang="en-IN" dirty="0" smtClean="0"/>
              <a:t>in CADET</a:t>
            </a:r>
            <a:r>
              <a:rPr lang="en-IN" dirty="0"/>
              <a:t>, which uses generic knowledge about influences to rewrite </a:t>
            </a:r>
            <a:r>
              <a:rPr lang="en-IN" dirty="0" smtClean="0"/>
              <a:t>function graphs </a:t>
            </a:r>
            <a:r>
              <a:rPr lang="en-IN" dirty="0"/>
              <a:t>during its attempt to find matching cases.</a:t>
            </a:r>
          </a:p>
        </p:txBody>
      </p:sp>
    </p:spTree>
    <p:extLst>
      <p:ext uri="{BB962C8B-B14F-4D97-AF65-F5344CB8AC3E}">
        <p14:creationId xmlns:p14="http://schemas.microsoft.com/office/powerpoint/2010/main" val="15544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Today’s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Locally weighted Linear Regression</a:t>
            </a:r>
          </a:p>
          <a:p>
            <a:r>
              <a:rPr lang="en-IN" dirty="0" smtClean="0"/>
              <a:t>Radial Basis Functions(RBF)</a:t>
            </a:r>
          </a:p>
          <a:p>
            <a:r>
              <a:rPr lang="en-IN" dirty="0" smtClean="0"/>
              <a:t>Case based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18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Locally Weighted Linear Regression</a:t>
            </a:r>
            <a:endParaRPr lang="en-US" sz="8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445413" y="6373019"/>
            <a:ext cx="1756612" cy="392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WIN 2019-20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32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94" y="-13564"/>
            <a:ext cx="10515600" cy="132556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73" y="1237674"/>
            <a:ext cx="10928927" cy="536632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The nearest-</a:t>
            </a:r>
            <a:r>
              <a:rPr lang="en-IN" dirty="0" err="1"/>
              <a:t>neighbor</a:t>
            </a:r>
            <a:r>
              <a:rPr lang="en-IN" dirty="0"/>
              <a:t> approaches described in the previous section can be thought</a:t>
            </a:r>
          </a:p>
          <a:p>
            <a:pPr marL="0" indent="0" algn="just">
              <a:buNone/>
            </a:pPr>
            <a:r>
              <a:rPr lang="en-IN" dirty="0" smtClean="0"/>
              <a:t>    of </a:t>
            </a:r>
            <a:r>
              <a:rPr lang="en-IN" dirty="0"/>
              <a:t>as approximating the target function </a:t>
            </a:r>
            <a:r>
              <a:rPr lang="en-IN" b="1" dirty="0" smtClean="0"/>
              <a:t>f</a:t>
            </a:r>
            <a:r>
              <a:rPr lang="en-IN" b="1" i="1" dirty="0" smtClean="0"/>
              <a:t>(x</a:t>
            </a:r>
            <a:r>
              <a:rPr lang="en-IN" b="1" i="1" dirty="0"/>
              <a:t>) </a:t>
            </a:r>
            <a:r>
              <a:rPr lang="en-IN" dirty="0"/>
              <a:t>at the single query point </a:t>
            </a:r>
            <a:r>
              <a:rPr lang="en-IN" b="1" i="1" dirty="0"/>
              <a:t>x </a:t>
            </a:r>
            <a:r>
              <a:rPr lang="en-IN" dirty="0"/>
              <a:t>= </a:t>
            </a:r>
            <a:r>
              <a:rPr lang="en-IN" b="1" i="1" dirty="0" err="1" smtClean="0"/>
              <a:t>x</a:t>
            </a:r>
            <a:r>
              <a:rPr lang="en-IN" b="1" i="1" baseline="-25000" dirty="0" err="1" smtClean="0"/>
              <a:t>q</a:t>
            </a:r>
            <a:r>
              <a:rPr lang="en-IN" b="1" i="1" baseline="-25000" dirty="0" smtClean="0"/>
              <a:t> </a:t>
            </a:r>
            <a:r>
              <a:rPr lang="en-IN" b="1" i="1" dirty="0" smtClean="0"/>
              <a:t>.</a:t>
            </a:r>
          </a:p>
          <a:p>
            <a:pPr algn="just"/>
            <a:r>
              <a:rPr lang="en-IN" dirty="0" smtClean="0"/>
              <a:t>Locally </a:t>
            </a:r>
            <a:r>
              <a:rPr lang="en-IN" dirty="0"/>
              <a:t>weighted regression is a generalization of this approach. It constructs an</a:t>
            </a:r>
          </a:p>
          <a:p>
            <a:pPr marL="0" indent="0" algn="just">
              <a:buNone/>
            </a:pPr>
            <a:r>
              <a:rPr lang="en-IN" dirty="0" smtClean="0"/>
              <a:t>    explicit </a:t>
            </a:r>
            <a:r>
              <a:rPr lang="en-IN" dirty="0"/>
              <a:t>approximation to </a:t>
            </a:r>
            <a:r>
              <a:rPr lang="en-IN" b="1" dirty="0"/>
              <a:t>f</a:t>
            </a:r>
            <a:r>
              <a:rPr lang="en-IN" dirty="0"/>
              <a:t> over a local region surrounding </a:t>
            </a:r>
            <a:r>
              <a:rPr lang="en-IN" b="1" i="1" dirty="0" err="1" smtClean="0"/>
              <a:t>x</a:t>
            </a:r>
            <a:r>
              <a:rPr lang="en-IN" b="1" i="1" baseline="-25000" dirty="0" err="1" smtClean="0"/>
              <a:t>q</a:t>
            </a:r>
            <a:r>
              <a:rPr lang="en-IN" b="1" i="1" baseline="-25000" dirty="0" smtClean="0"/>
              <a:t> </a:t>
            </a:r>
            <a:r>
              <a:rPr lang="en-IN" b="1" i="1" dirty="0" smtClean="0"/>
              <a:t>.</a:t>
            </a:r>
          </a:p>
          <a:p>
            <a:pPr algn="just"/>
            <a:r>
              <a:rPr lang="en-IN" dirty="0" smtClean="0"/>
              <a:t>Locally weighted regression </a:t>
            </a:r>
            <a:r>
              <a:rPr lang="en-IN" dirty="0"/>
              <a:t>uses nearby or distance-weighted training examples to form this </a:t>
            </a:r>
            <a:r>
              <a:rPr lang="en-IN" dirty="0" smtClean="0"/>
              <a:t>local approximation </a:t>
            </a:r>
            <a:r>
              <a:rPr lang="en-IN" dirty="0"/>
              <a:t>to f. </a:t>
            </a:r>
            <a:endParaRPr lang="en-IN" dirty="0" smtClean="0"/>
          </a:p>
          <a:p>
            <a:pPr algn="just"/>
            <a:r>
              <a:rPr lang="en-IN" dirty="0" smtClean="0"/>
              <a:t>For </a:t>
            </a:r>
            <a:r>
              <a:rPr lang="en-IN" dirty="0"/>
              <a:t>example, we might approximate the target function </a:t>
            </a:r>
            <a:r>
              <a:rPr lang="en-IN" dirty="0" smtClean="0"/>
              <a:t>in the neighbourhood </a:t>
            </a:r>
            <a:r>
              <a:rPr lang="en-IN" dirty="0"/>
              <a:t>surrounding </a:t>
            </a:r>
            <a:r>
              <a:rPr lang="en-IN" b="1" i="1" dirty="0" err="1"/>
              <a:t>x</a:t>
            </a:r>
            <a:r>
              <a:rPr lang="en-IN" b="1" i="1" baseline="-25000" dirty="0" err="1"/>
              <a:t>q</a:t>
            </a:r>
            <a:r>
              <a:rPr lang="en-IN" b="1" i="1" dirty="0" smtClean="0"/>
              <a:t>, </a:t>
            </a:r>
            <a:r>
              <a:rPr lang="en-IN" dirty="0"/>
              <a:t>using a linear function, a quadratic </a:t>
            </a:r>
            <a:r>
              <a:rPr lang="en-IN" dirty="0" smtClean="0"/>
              <a:t>function, a </a:t>
            </a:r>
            <a:r>
              <a:rPr lang="en-IN" dirty="0"/>
              <a:t>multilayer neural network, or some other functional form.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phrase "</a:t>
            </a:r>
            <a:r>
              <a:rPr lang="en-IN" dirty="0" smtClean="0"/>
              <a:t>locally weighted </a:t>
            </a:r>
            <a:r>
              <a:rPr lang="en-IN" dirty="0"/>
              <a:t>regression" is called </a:t>
            </a:r>
            <a:r>
              <a:rPr lang="en-IN" b="1" i="1" dirty="0"/>
              <a:t>local </a:t>
            </a:r>
            <a:r>
              <a:rPr lang="en-IN" dirty="0"/>
              <a:t>because the function is approximated based </a:t>
            </a:r>
            <a:r>
              <a:rPr lang="en-IN" dirty="0" smtClean="0"/>
              <a:t>only </a:t>
            </a:r>
            <a:r>
              <a:rPr lang="en-IN" dirty="0"/>
              <a:t>on data near the query point, </a:t>
            </a:r>
            <a:r>
              <a:rPr lang="en-IN" b="1" i="1" dirty="0"/>
              <a:t>weighted </a:t>
            </a:r>
            <a:r>
              <a:rPr lang="en-IN" dirty="0"/>
              <a:t>because the contribution of </a:t>
            </a:r>
            <a:r>
              <a:rPr lang="en-IN" dirty="0" smtClean="0"/>
              <a:t>each training </a:t>
            </a:r>
            <a:r>
              <a:rPr lang="en-IN" dirty="0"/>
              <a:t>example is weighted by its distance from the query point, and </a:t>
            </a:r>
            <a:r>
              <a:rPr lang="en-IN" b="1" i="1" dirty="0" smtClean="0"/>
              <a:t>regression </a:t>
            </a:r>
            <a:r>
              <a:rPr lang="en-IN" dirty="0" smtClean="0"/>
              <a:t>because </a:t>
            </a:r>
            <a:r>
              <a:rPr lang="en-IN" dirty="0"/>
              <a:t>this is the term used widely in the statistical learning </a:t>
            </a:r>
            <a:r>
              <a:rPr lang="en-IN" dirty="0" smtClean="0"/>
              <a:t>community </a:t>
            </a:r>
            <a:r>
              <a:rPr lang="en-IN" dirty="0"/>
              <a:t>for </a:t>
            </a:r>
            <a:r>
              <a:rPr lang="en-IN" dirty="0" smtClean="0"/>
              <a:t>the problem </a:t>
            </a:r>
            <a:r>
              <a:rPr lang="en-IN" dirty="0"/>
              <a:t>of approximating real-valued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Locally Weighted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739"/>
          </a:xfrm>
        </p:spPr>
        <p:txBody>
          <a:bodyPr/>
          <a:lstStyle/>
          <a:p>
            <a:r>
              <a:rPr lang="en-IN" dirty="0"/>
              <a:t>Use </a:t>
            </a:r>
            <a:r>
              <a:rPr lang="en-IN" dirty="0" err="1"/>
              <a:t>kNN</a:t>
            </a:r>
            <a:r>
              <a:rPr lang="en-IN" dirty="0"/>
              <a:t> to form a local approximation to </a:t>
            </a:r>
            <a:r>
              <a:rPr lang="en-IN" b="1" dirty="0"/>
              <a:t>f</a:t>
            </a:r>
            <a:r>
              <a:rPr lang="en-IN" dirty="0"/>
              <a:t> for each query point </a:t>
            </a:r>
            <a:r>
              <a:rPr lang="en-IN" b="1" dirty="0" err="1" smtClean="0"/>
              <a:t>x</a:t>
            </a:r>
            <a:r>
              <a:rPr lang="en-IN" sz="1600" b="1" dirty="0" err="1" smtClean="0"/>
              <a:t>q</a:t>
            </a:r>
            <a:r>
              <a:rPr lang="en-IN" sz="1600" b="1" dirty="0" smtClean="0"/>
              <a:t> </a:t>
            </a:r>
            <a:r>
              <a:rPr lang="en-IN" sz="800" dirty="0" smtClean="0"/>
              <a:t> </a:t>
            </a:r>
            <a:r>
              <a:rPr lang="en-IN" dirty="0" smtClean="0"/>
              <a:t>using a </a:t>
            </a:r>
            <a:r>
              <a:rPr lang="en-IN" dirty="0"/>
              <a:t>linear function of the </a:t>
            </a:r>
            <a:r>
              <a:rPr lang="en-IN" dirty="0" smtClean="0"/>
              <a:t>form</a:t>
            </a:r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where </a:t>
            </a:r>
            <a:r>
              <a:rPr lang="en-IN" dirty="0" err="1"/>
              <a:t>a</a:t>
            </a:r>
            <a:r>
              <a:rPr lang="en-IN" sz="1800" dirty="0" err="1"/>
              <a:t>r</a:t>
            </a:r>
            <a:r>
              <a:rPr lang="en-IN" dirty="0"/>
              <a:t>(x) denotes the value of the </a:t>
            </a:r>
            <a:r>
              <a:rPr lang="en-IN" dirty="0" err="1"/>
              <a:t>r</a:t>
            </a:r>
            <a:r>
              <a:rPr lang="en-IN" baseline="30000" dirty="0" err="1"/>
              <a:t>th</a:t>
            </a:r>
            <a:r>
              <a:rPr lang="en-IN" dirty="0"/>
              <a:t> attribute of instance </a:t>
            </a:r>
            <a:r>
              <a:rPr lang="en-IN" dirty="0" smtClean="0"/>
              <a:t>x.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Key </a:t>
            </a:r>
            <a:r>
              <a:rPr lang="en-IN" dirty="0"/>
              <a:t>ideas</a:t>
            </a:r>
            <a:r>
              <a:rPr lang="en-IN" dirty="0" smtClean="0"/>
              <a:t>:</a:t>
            </a:r>
          </a:p>
          <a:p>
            <a:r>
              <a:rPr lang="en-IN" dirty="0"/>
              <a:t>Fit linear function to k nearest neighbours</a:t>
            </a:r>
          </a:p>
          <a:p>
            <a:pPr marL="0" indent="0">
              <a:buNone/>
            </a:pPr>
            <a:r>
              <a:rPr lang="en-IN" dirty="0"/>
              <a:t>• Or quadratic or higher-order polynomial . . .</a:t>
            </a:r>
          </a:p>
          <a:p>
            <a:pPr marL="0" indent="0">
              <a:buNone/>
            </a:pPr>
            <a:r>
              <a:rPr lang="en-IN" dirty="0"/>
              <a:t>• Produces “piecewise approximation” to </a:t>
            </a:r>
            <a:r>
              <a:rPr lang="en-IN" b="1" dirty="0"/>
              <a:t>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4" y="2674107"/>
            <a:ext cx="5965958" cy="88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6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884" y="365125"/>
            <a:ext cx="10954327" cy="658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5836" y="157020"/>
            <a:ext cx="10515599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53" y="5814581"/>
            <a:ext cx="4631146" cy="692491"/>
          </a:xfrm>
          <a:prstGeom prst="rect">
            <a:avLst/>
          </a:prstGeom>
        </p:spPr>
      </p:pic>
      <p:cxnSp>
        <p:nvCxnSpPr>
          <p:cNvPr id="8" name="Curved Connector 7"/>
          <p:cNvCxnSpPr/>
          <p:nvPr/>
        </p:nvCxnSpPr>
        <p:spPr>
          <a:xfrm rot="16200000" flipV="1">
            <a:off x="3710567" y="5396489"/>
            <a:ext cx="900833" cy="92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06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560" y="4275727"/>
            <a:ext cx="10409382" cy="24899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1" y="397166"/>
            <a:ext cx="9827491" cy="387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2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621" y="208109"/>
            <a:ext cx="10515600" cy="63947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Radial Basis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7456"/>
            <a:ext cx="10515600" cy="4763799"/>
          </a:xfrm>
        </p:spPr>
        <p:txBody>
          <a:bodyPr/>
          <a:lstStyle/>
          <a:p>
            <a:r>
              <a:rPr lang="en-IN" dirty="0"/>
              <a:t>One approach to function approximation that is closely related to </a:t>
            </a:r>
            <a:r>
              <a:rPr lang="en-IN" dirty="0" smtClean="0"/>
              <a:t>distance-weighted regression </a:t>
            </a:r>
            <a:r>
              <a:rPr lang="en-IN" dirty="0"/>
              <a:t>and also to artificial neural networks is learning with radial basis </a:t>
            </a:r>
            <a:r>
              <a:rPr lang="en-IN" dirty="0" smtClean="0"/>
              <a:t>functions</a:t>
            </a:r>
          </a:p>
          <a:p>
            <a:r>
              <a:rPr lang="en-IN" dirty="0" smtClean="0"/>
              <a:t>In this </a:t>
            </a:r>
            <a:r>
              <a:rPr lang="en-IN" dirty="0"/>
              <a:t>approach, the learned hypothesis is a function of the </a:t>
            </a:r>
            <a:r>
              <a:rPr lang="en-IN" dirty="0" smtClean="0"/>
              <a:t>form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2844801"/>
            <a:ext cx="10852727" cy="37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35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 := \theta_0 - &#10;\alpha \frac{1}{m} \displaystyle\sum^{m}_{i=1} (h_\theta (x^{(i)}) - y^{(i)})x^{(i)}_0$&#10;&#10;\end{document}"/>
  <p:tag name="IGUANATEXSIZE" val="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3CA7B58CB742AE325175108AEBE9" ma:contentTypeVersion="2" ma:contentTypeDescription="Create a new document." ma:contentTypeScope="" ma:versionID="9a16d019ef6c7478527427960c3ca490">
  <xsd:schema xmlns:xsd="http://www.w3.org/2001/XMLSchema" xmlns:xs="http://www.w3.org/2001/XMLSchema" xmlns:p="http://schemas.microsoft.com/office/2006/metadata/properties" xmlns:ns2="01e6aae9-b236-437a-8d13-d697c8e2323c" targetNamespace="http://schemas.microsoft.com/office/2006/metadata/properties" ma:root="true" ma:fieldsID="7340df6993f91029a45b926439a71664" ns2:_="">
    <xsd:import namespace="01e6aae9-b236-437a-8d13-d697c8e232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aae9-b236-437a-8d13-d697c8e23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A789AD-A361-4262-A572-BDA028FFEB38}"/>
</file>

<file path=customXml/itemProps2.xml><?xml version="1.0" encoding="utf-8"?>
<ds:datastoreItem xmlns:ds="http://schemas.openxmlformats.org/officeDocument/2006/customXml" ds:itemID="{5C6C7233-629B-4015-8BB3-F9E8EA6C9CA0}"/>
</file>

<file path=customXml/itemProps3.xml><?xml version="1.0" encoding="utf-8"?>
<ds:datastoreItem xmlns:ds="http://schemas.openxmlformats.org/officeDocument/2006/customXml" ds:itemID="{80991F87-D9C5-4A65-A0EA-99C410A7CD8E}"/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1020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Instance Based Learning</vt:lpstr>
      <vt:lpstr>Today’s plan</vt:lpstr>
      <vt:lpstr>Locally Weighted Linear Regression</vt:lpstr>
      <vt:lpstr>Introduction</vt:lpstr>
      <vt:lpstr>Locally Weighted Regression</vt:lpstr>
      <vt:lpstr>PowerPoint Presentation</vt:lpstr>
      <vt:lpstr>PowerPoint Presentation</vt:lpstr>
      <vt:lpstr>PowerPoint Presentation</vt:lpstr>
      <vt:lpstr>Radial Basis functions</vt:lpstr>
      <vt:lpstr>PowerPoint Presentation</vt:lpstr>
      <vt:lpstr>PowerPoint Presentation</vt:lpstr>
      <vt:lpstr>PowerPoint Presentation</vt:lpstr>
      <vt:lpstr>Case based Learning</vt:lpstr>
      <vt:lpstr>PowerPoint Presentation</vt:lpstr>
      <vt:lpstr>PowerPoint Presentation</vt:lpstr>
      <vt:lpstr>PowerPoint Presentation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Jia-Bin</dc:creator>
  <cp:lastModifiedBy>Lenovo</cp:lastModifiedBy>
  <cp:revision>94</cp:revision>
  <dcterms:created xsi:type="dcterms:W3CDTF">2019-01-25T06:55:15Z</dcterms:created>
  <dcterms:modified xsi:type="dcterms:W3CDTF">2020-05-16T04:25:04Z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0x01010030773CA7B58CB742AE325175108AEBE9</vt:lpwstr>
  </property>
</Properties>
</file>