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9" r:id="rId5"/>
    <p:sldId id="579" r:id="rId6"/>
    <p:sldId id="583" r:id="rId7"/>
    <p:sldId id="593" r:id="rId8"/>
    <p:sldId id="597" r:id="rId9"/>
    <p:sldId id="598" r:id="rId10"/>
    <p:sldId id="547" r:id="rId11"/>
    <p:sldId id="548" r:id="rId12"/>
    <p:sldId id="549" r:id="rId13"/>
    <p:sldId id="600" r:id="rId14"/>
    <p:sldId id="551" r:id="rId15"/>
    <p:sldId id="552" r:id="rId16"/>
    <p:sldId id="553" r:id="rId17"/>
    <p:sldId id="543" r:id="rId18"/>
    <p:sldId id="557" r:id="rId19"/>
    <p:sldId id="587" r:id="rId20"/>
    <p:sldId id="585" r:id="rId21"/>
    <p:sldId id="559" r:id="rId22"/>
    <p:sldId id="560" r:id="rId23"/>
    <p:sldId id="561" r:id="rId24"/>
    <p:sldId id="566" r:id="rId25"/>
    <p:sldId id="567" r:id="rId26"/>
    <p:sldId id="568" r:id="rId27"/>
    <p:sldId id="544" r:id="rId28"/>
    <p:sldId id="562" r:id="rId29"/>
    <p:sldId id="564" r:id="rId30"/>
    <p:sldId id="565" r:id="rId31"/>
    <p:sldId id="546" r:id="rId32"/>
    <p:sldId id="572" r:id="rId33"/>
    <p:sldId id="573" r:id="rId34"/>
    <p:sldId id="574" r:id="rId35"/>
    <p:sldId id="575" r:id="rId36"/>
    <p:sldId id="57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B9BD5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5FB942-DCB6-4C1E-8300-99055A552B57}" v="5" dt="2021-03-16T18:44:05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7" autoAdjust="0"/>
    <p:restoredTop sz="94694" autoAdjust="0"/>
  </p:normalViewPr>
  <p:slideViewPr>
    <p:cSldViewPr snapToGrid="0">
      <p:cViewPr varScale="1">
        <p:scale>
          <a:sx n="65" d="100"/>
          <a:sy n="65" d="100"/>
        </p:scale>
        <p:origin x="-400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MMA SAKETH REDDY 19BCN7148" userId="S::saketh.19bcn7148@vitap.ac.in::88a7237e-bd3c-4d78-b10a-afb28767bf8a" providerId="AD" clId="Web-{CD5FB942-DCB6-4C1E-8300-99055A552B57}"/>
    <pc:docChg chg="modSld">
      <pc:chgData name="NIMMA SAKETH REDDY 19BCN7148" userId="S::saketh.19bcn7148@vitap.ac.in::88a7237e-bd3c-4d78-b10a-afb28767bf8a" providerId="AD" clId="Web-{CD5FB942-DCB6-4C1E-8300-99055A552B57}" dt="2021-03-16T18:44:05.609" v="4" actId="1076"/>
      <pc:docMkLst>
        <pc:docMk/>
      </pc:docMkLst>
      <pc:sldChg chg="modSp">
        <pc:chgData name="NIMMA SAKETH REDDY 19BCN7148" userId="S::saketh.19bcn7148@vitap.ac.in::88a7237e-bd3c-4d78-b10a-afb28767bf8a" providerId="AD" clId="Web-{CD5FB942-DCB6-4C1E-8300-99055A552B57}" dt="2021-03-16T18:37:41.562" v="1" actId="1076"/>
        <pc:sldMkLst>
          <pc:docMk/>
          <pc:sldMk cId="4239016542" sldId="548"/>
        </pc:sldMkLst>
        <pc:spChg chg="mod">
          <ac:chgData name="NIMMA SAKETH REDDY 19BCN7148" userId="S::saketh.19bcn7148@vitap.ac.in::88a7237e-bd3c-4d78-b10a-afb28767bf8a" providerId="AD" clId="Web-{CD5FB942-DCB6-4C1E-8300-99055A552B57}" dt="2021-03-16T18:37:41.562" v="1" actId="1076"/>
          <ac:spMkLst>
            <pc:docMk/>
            <pc:sldMk cId="4239016542" sldId="548"/>
            <ac:spMk id="3" creationId="{00000000-0000-0000-0000-000000000000}"/>
          </ac:spMkLst>
        </pc:spChg>
      </pc:sldChg>
      <pc:sldChg chg="modSp">
        <pc:chgData name="NIMMA SAKETH REDDY 19BCN7148" userId="S::saketh.19bcn7148@vitap.ac.in::88a7237e-bd3c-4d78-b10a-afb28767bf8a" providerId="AD" clId="Web-{CD5FB942-DCB6-4C1E-8300-99055A552B57}" dt="2021-03-16T18:44:05.609" v="4" actId="1076"/>
        <pc:sldMkLst>
          <pc:docMk/>
          <pc:sldMk cId="1582847566" sldId="565"/>
        </pc:sldMkLst>
        <pc:spChg chg="mod">
          <ac:chgData name="NIMMA SAKETH REDDY 19BCN7148" userId="S::saketh.19bcn7148@vitap.ac.in::88a7237e-bd3c-4d78-b10a-afb28767bf8a" providerId="AD" clId="Web-{CD5FB942-DCB6-4C1E-8300-99055A552B57}" dt="2021-03-16T18:44:05.609" v="4" actId="1076"/>
          <ac:spMkLst>
            <pc:docMk/>
            <pc:sldMk cId="1582847566" sldId="565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1-22T05:04:25.485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DD386D-C811-4789-A7DF-ABB487299C61}" emma:medium="tactile" emma:mode="ink">
          <msink:context xmlns:msink="http://schemas.microsoft.com/ink/2010/main" type="writingRegion" rotatedBoundingBox="15887,6822 15902,6822 15902,6837 15887,6837"/>
        </emma:interpretation>
      </emma:emma>
    </inkml:annotationXML>
    <inkml:traceGroup>
      <inkml:annotationXML>
        <emma:emma xmlns:emma="http://www.w3.org/2003/04/emma" version="1.0">
          <emma:interpretation id="{46153D79-AB31-4C03-A0CF-D0A4E5CA0FA7}" emma:medium="tactile" emma:mode="ink">
            <msink:context xmlns:msink="http://schemas.microsoft.com/ink/2010/main" type="paragraph" rotatedBoundingBox="15887,6822 15902,6822 15902,6837 15887,6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6B11EC-A4EC-4259-8DA8-A9F8E69760FD}" emma:medium="tactile" emma:mode="ink">
              <msink:context xmlns:msink="http://schemas.microsoft.com/ink/2010/main" type="line" rotatedBoundingBox="15887,6822 15902,6822 15902,6837 15887,6837"/>
            </emma:interpretation>
          </emma:emma>
        </inkml:annotationXML>
        <inkml:traceGroup>
          <inkml:annotationXML>
            <emma:emma xmlns:emma="http://www.w3.org/2003/04/emma" version="1.0">
              <emma:interpretation id="{BCE001B9-AEF8-4684-B870-6790FA68BE5C}" emma:medium="tactile" emma:mode="ink">
                <msink:context xmlns:msink="http://schemas.microsoft.com/ink/2010/main" type="inkWord" rotatedBoundingBox="15887,6822 15902,6822 15902,6837 15887,6837"/>
              </emma:interpretation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1-22T05:04:09.130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4E7044-2976-490A-AC50-C950B2EC322A}" emma:medium="tactile" emma:mode="ink">
          <msink:context xmlns:msink="http://schemas.microsoft.com/ink/2010/main" type="inkDrawing" rotatedBoundingBox="4293,9790 17309,16829 15781,19654 2765,12615" semanticType="callout" shapeName="Other"/>
        </emma:interpretation>
      </emma:emma>
    </inkml:annotationXML>
    <inkml:trace contextRef="#ctx0" brushRef="#br0">2042 2142 0,'50'0'94,"0"49"-32,-50 1 48,0 0-110,0 0 15,50 49 17,0-49-1,-50 50 16,0-50 47,0-1-79,0 51 32,49-50-31,-49 0 15,0 49 47,0-49-78,50 0 16,-50 0 46,0 49-31,0-49-15,50-50-16,0 50 16,0 0-1,-50-1 17,0 1-1,0 0-16,49 0-15,1 50 79,-50-51-33,0 1-14,0 50-17,50-50-15,0-1 32,-50 1-17,0 0 1,50 0-1,-50 0 1,0-1 0,0 51-1,0-50 17,0 0-17,0 49 1,49 1-1,101-1 17,-150-49-17,0 0-15,0 0 16,0 0 0,50-1-16,-1 1 15,1 50 16,0-50-31,0-1 47,0 1-47,-1 0 47,1 0-31,-50 0 15,50-50-15,0 49-1,0 51 17,0-50-1,49 49 0,-49-49 0,0 0-15,0 0 46,-50 0-46,49-1 0,1 1-1,0 0 17,0-50-17,-50 50 1,50 0 46,-1 49 1,1-49-48,50 50 17,-50-50 46,-1-1-16,1 1-15,50 0 31,-50 0-62,49-50 46,-49 50-62,-50-1 32,50 1-17,0 0 17,-50 50 171,49-51-188,1 1 1,0 0 15,0 0-15,0 0-1,-1-50-15,-49 49 16,100 1-16,0-50 31,-51 50 16,1-50-16,50 50 16,-1 49-31,-49-49-16,50 0 31,-50-50 0,-1 50 1,1 0-17,0-50 32,0 0-31,0 0-1,0 49 64,-1 1-33,51 0-30,-50 0 0,0 0 15,-1-1 47,-49 1-62,50-50-16,0 50 15,0 0 1,0 0 15,-1-50 0,1 0-31,-50 49 0,50-49 32,0 50-32,0-50 15,-1 0 1,1 50-16,0-50 47,0 0-47,49 50 31,-49-50-15,0 50-1,0-50 1,0 0-16,49 99 16,-49-49-16,0-50 15,0 0 16,-1 50-15,51-50 31,-50 50-47,0-50 16,-50 50-16,49-50 15,1 0 1,0 0 15,0 0 0,0 49-31,-1-49 16,1 0 0,0 50-1,0-50 32,99 50-31,-99-50 31,0 0-47,50 0 31,-1 100 47,1-100-16,-50 0-46,-1 49 0,1-49-1,50 0 1,-1 50-16,1-50 31,-50 0 0,0 0 63,-1 50-94,51-50 31,-50 0 48,-50 50-64,50-50 1,49 0 46,-49 50-46,0-50 0,0 0 30,99 49-30,-99-49 62,49 0-47,-49 0-31,0 50 16,0-50 0,0 0-1,-1 0 17,1 0-1,0 50 16,0 0-32,0-50-15,-1 0 16,101 0 0,-100 0-1,-1 0 1,51 50 31,-50-50-32,0 0 1,0 0 0,49 0-1,-49 0 1,0 0 31,0 0 0,-1 0-32,51 0 1,-50 0-1,49 0-15,-49 0 16,0 0 0,0 0-1,0 0 1,-1 0 0,1 0 15,0 0-31,50 0 31,-1-50-15,-49 50 46,99 0-46,-99 0 15,50 0-31,-50 0 16,-1 0-1,1 0 1,0 0-16,0 0 16,0 0-16,99 0 15,-99 0 1,0 0-1,-1 0-15,1 0 16,0 0-16,0 0 16,0 0-16,49 0 15,-49 0 1,0 0-16,50 0 16,-51 0-1,1 0-15,0 0 16,99 0-16,-99 0 31,50 0-15,-50 0 15,-1 0-15,1 0-16,100-50 15,-1 50 1,-99 0-1,0-50 1,99 50 47,-99 0-48,49-99 79,-49 49-78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1-22T05:04:59.551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B927581-178E-4ADC-A95C-5E29ED9EE2AE}" emma:medium="tactile" emma:mode="ink">
          <msink:context xmlns:msink="http://schemas.microsoft.com/ink/2010/main" type="writingRegion" rotatedBoundingBox="8267,-4134 8282,-4134 8282,-4119 8267,-4119"/>
        </emma:interpretation>
      </emma:emma>
    </inkml:annotationXML>
    <inkml:traceGroup>
      <inkml:annotationXML>
        <emma:emma xmlns:emma="http://www.w3.org/2003/04/emma" version="1.0">
          <emma:interpretation id="{E1DEFAA1-13D7-4E0D-957D-B183F30B1725}" emma:medium="tactile" emma:mode="ink">
            <msink:context xmlns:msink="http://schemas.microsoft.com/ink/2010/main" type="paragraph" rotatedBoundingBox="8267,-4134 8282,-4134 8282,-4119 8267,-41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129FF1-3775-4A17-A50C-85C247A879CA}" emma:medium="tactile" emma:mode="ink">
              <msink:context xmlns:msink="http://schemas.microsoft.com/ink/2010/main" type="line" rotatedBoundingBox="8267,-4134 8282,-4134 8282,-4119 8267,-4119"/>
            </emma:interpretation>
          </emma:emma>
        </inkml:annotationXML>
        <inkml:traceGroup>
          <inkml:annotationXML>
            <emma:emma xmlns:emma="http://www.w3.org/2003/04/emma" version="1.0">
              <emma:interpretation id="{0A9679A8-290A-433B-889A-E940281F967C}" emma:medium="tactile" emma:mode="ink">
                <msink:context xmlns:msink="http://schemas.microsoft.com/ink/2010/main" type="inkWord" rotatedBoundingBox="8267,-4134 8282,-4134 8282,-4119 8267,-4119"/>
              </emma:interpretation>
            </emma:emma>
          </inkml:annotationXML>
          <inkml:trace contextRef="#ctx0" brushRef="#br0">0 0 0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C4B82-B9E5-4507-B0D3-1B63853EC58B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D48BE-267D-4B59-ADE4-43764D46B7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6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57444D-6189-451A-BF11-E6020F1A9692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311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92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25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0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9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684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9DB1D7B-D4DA-411C-9CD4-F4DFE8FD28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8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1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0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3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A9F2-1FBE-4FC8-AA3B-1FA735F4211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.xml"/><Relationship Id="rId7" Type="http://schemas.openxmlformats.org/officeDocument/2006/relationships/image" Target="../media/image1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0.png"/><Relationship Id="rId5" Type="http://schemas.openxmlformats.org/officeDocument/2006/relationships/tags" Target="../tags/tag8.xml"/><Relationship Id="rId10" Type="http://schemas.openxmlformats.org/officeDocument/2006/relationships/image" Target="../media/image19.png"/><Relationship Id="rId4" Type="http://schemas.openxmlformats.org/officeDocument/2006/relationships/tags" Target="../tags/tag7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url?sa=t&amp;rct=j&amp;q=&amp;esrc=s&amp;source=web&amp;cd=9&amp;ved=0ahUKEwjiuPLKhqrKAhUTGo4KHboHA9UQFgg8MAg&amp;url=http://wordinfo.info/unit/2138&amp;usg=AFQjCNGXcIPaykjxarQpa6NRcL0elpZqtg&amp;sig2=U_h53dI1tpmLXT4X4coSgA&amp;bvm=bv.111677986,d.c2E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3.xml"/><Relationship Id="rId3" Type="http://schemas.openxmlformats.org/officeDocument/2006/relationships/tags" Target="../tags/tag11.xml"/><Relationship Id="rId7" Type="http://schemas.openxmlformats.org/officeDocument/2006/relationships/image" Target="../media/image30.png"/><Relationship Id="rId12" Type="http://schemas.openxmlformats.org/officeDocument/2006/relationships/image" Target="../media/image32.e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9.png"/><Relationship Id="rId11" Type="http://schemas.openxmlformats.org/officeDocument/2006/relationships/customXml" Target="../ink/ink2.xml"/><Relationship Id="rId5" Type="http://schemas.openxmlformats.org/officeDocument/2006/relationships/image" Target="../media/image28.png"/><Relationship Id="rId10" Type="http://schemas.openxmlformats.org/officeDocument/2006/relationships/image" Target="../media/image31.emf"/><Relationship Id="rId4" Type="http://schemas.openxmlformats.org/officeDocument/2006/relationships/slideLayout" Target="../slideLayouts/slideLayout12.xml"/><Relationship Id="rId1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Logistic Regression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96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Interpretation of Hypothesis Output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0401" y="1086247"/>
            <a:ext cx="848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estimated probability that y = 1 on input x 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185815"/>
            <a:ext cx="905256" cy="40843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14401" y="3524647"/>
            <a:ext cx="991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Tell patient that 70% chance of tumor being malignant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00" y="1803400"/>
            <a:ext cx="5077968" cy="975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11" y="2958236"/>
            <a:ext cx="1993392" cy="40843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56802" y="1937313"/>
            <a:ext cx="24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Example:  If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27202" y="4422938"/>
            <a:ext cx="5442399" cy="1077219"/>
            <a:chOff x="2319001" y="3405485"/>
            <a:chExt cx="4081799" cy="807914"/>
          </a:xfrm>
        </p:grpSpPr>
        <p:sp>
          <p:nvSpPr>
            <p:cNvPr id="30" name="TextBox 29"/>
            <p:cNvSpPr txBox="1"/>
            <p:nvPr/>
          </p:nvSpPr>
          <p:spPr>
            <a:xfrm>
              <a:off x="2319001" y="3405485"/>
              <a:ext cx="4081799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“probability that y = 1, given x,</a:t>
              </a:r>
            </a:p>
            <a:p>
              <a:r>
                <a:rPr lang="en-US" sz="3200" dirty="0"/>
                <a:t>  parameterized by    ”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984" y="3890900"/>
              <a:ext cx="128016" cy="21717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84" y="5664201"/>
            <a:ext cx="5689600" cy="8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6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Suppose predict “y = 1”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               predict “y = 0”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513" y="502712"/>
            <a:ext cx="4459787" cy="296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730522" y="3202396"/>
                <a:ext cx="177272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522" y="3202396"/>
                <a:ext cx="177272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17502" y="1601008"/>
                <a:ext cx="108189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502" y="1601008"/>
                <a:ext cx="108189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2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48992" y="2465705"/>
                <a:ext cx="7399039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             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=−3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  <a:p>
                <a:r>
                  <a:rPr lang="en-US" sz="3600" dirty="0"/>
                  <a:t>Predict “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600" dirty="0"/>
                  <a:t>” 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−3+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8992" y="2465705"/>
                <a:ext cx="7399039" cy="4351338"/>
              </a:xfrm>
              <a:blipFill>
                <a:blip r:embed="rId2"/>
                <a:stretch>
                  <a:fillRect l="-22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80120" y="1825626"/>
            <a:ext cx="5119019" cy="2956440"/>
            <a:chOff x="380120" y="1825625"/>
            <a:chExt cx="6601068" cy="381238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213434" y="1993507"/>
              <a:ext cx="0" cy="3460652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960215" y="5053232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495352" y="5237898"/>
              <a:ext cx="13171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Tumor Size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0120" y="3268422"/>
              <a:ext cx="5800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Age</a:t>
              </a:r>
            </a:p>
          </p:txBody>
        </p:sp>
        <p:sp>
          <p:nvSpPr>
            <p:cNvPr id="8" name="Multiply 7"/>
            <p:cNvSpPr/>
            <p:nvPr/>
          </p:nvSpPr>
          <p:spPr>
            <a:xfrm>
              <a:off x="2343294" y="223425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2522477" y="4545501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1599124" y="4350829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y 10"/>
            <p:cNvSpPr/>
            <p:nvPr/>
          </p:nvSpPr>
          <p:spPr>
            <a:xfrm>
              <a:off x="3759685" y="2156885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Multiply 11"/>
            <p:cNvSpPr/>
            <p:nvPr/>
          </p:nvSpPr>
          <p:spPr>
            <a:xfrm>
              <a:off x="4390476" y="315312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3904957" y="3392624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4592200" y="2468609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1568400" y="3371997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163351" y="3760474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3068110" y="3887227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1239029" y="2607051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3113842" y="2524122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" name="Multiply 20"/>
            <p:cNvSpPr/>
            <p:nvPr/>
          </p:nvSpPr>
          <p:spPr>
            <a:xfrm>
              <a:off x="4820810" y="3995920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410207" y="3260860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Multiply 22"/>
            <p:cNvSpPr/>
            <p:nvPr/>
          </p:nvSpPr>
          <p:spPr>
            <a:xfrm>
              <a:off x="2964348" y="1825625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480720" y="1993507"/>
              <a:ext cx="4023360" cy="3130061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478042" y="754378"/>
            <a:ext cx="44625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2060"/>
                </a:solidFill>
              </a:rPr>
              <a:t>How to fit (find) Parameter </a:t>
            </a:r>
            <a:r>
              <a:rPr lang="el-GR" sz="1400" b="1" dirty="0">
                <a:solidFill>
                  <a:srgbClr val="002060"/>
                </a:solidFill>
                <a:hlinkClick r:id="rId3"/>
              </a:rPr>
              <a:t>θ</a:t>
            </a:r>
            <a:r>
              <a:rPr lang="en-US" sz="1400" b="1" u="sng" dirty="0">
                <a:solidFill>
                  <a:srgbClr val="002060"/>
                </a:solidFill>
              </a:rPr>
              <a:t> </a:t>
            </a:r>
            <a:br>
              <a:rPr lang="en-US" sz="1400" b="1" u="sng" dirty="0">
                <a:solidFill>
                  <a:srgbClr val="002060"/>
                </a:solidFill>
              </a:rPr>
            </a:br>
            <a:r>
              <a:rPr lang="en-US" sz="1400" b="1" dirty="0">
                <a:solidFill>
                  <a:srgbClr val="002060"/>
                </a:solidFill>
              </a:rPr>
              <a:t>Parameter </a:t>
            </a:r>
            <a:r>
              <a:rPr lang="el-GR" sz="1400" b="1" dirty="0">
                <a:solidFill>
                  <a:srgbClr val="002060"/>
                </a:solidFill>
                <a:hlinkClick r:id="rId3"/>
              </a:rPr>
              <a:t>θ</a:t>
            </a:r>
            <a:r>
              <a:rPr lang="en-US" sz="1400" b="1" dirty="0">
                <a:solidFill>
                  <a:srgbClr val="002060"/>
                </a:solidFill>
              </a:rPr>
              <a:t> (</a:t>
            </a:r>
            <a:r>
              <a:rPr lang="el-GR" sz="1400" b="1" dirty="0">
                <a:solidFill>
                  <a:srgbClr val="002060"/>
                </a:solidFill>
                <a:hlinkClick r:id="rId3"/>
              </a:rPr>
              <a:t>θ</a:t>
            </a:r>
            <a:r>
              <a:rPr lang="en-US" sz="1400" b="1" baseline="-25000" dirty="0">
                <a:solidFill>
                  <a:srgbClr val="002060"/>
                </a:solidFill>
              </a:rPr>
              <a:t>0</a:t>
            </a:r>
            <a:r>
              <a:rPr lang="en-US" sz="1400" b="1" dirty="0">
                <a:solidFill>
                  <a:srgbClr val="002060"/>
                </a:solidFill>
              </a:rPr>
              <a:t>, </a:t>
            </a:r>
            <a:r>
              <a:rPr lang="el-GR" sz="1400" b="1" dirty="0">
                <a:solidFill>
                  <a:srgbClr val="002060"/>
                </a:solidFill>
                <a:hlinkClick r:id="rId3"/>
              </a:rPr>
              <a:t>θ</a:t>
            </a:r>
            <a:r>
              <a:rPr lang="en-US" sz="1400" b="1" baseline="-25000" dirty="0">
                <a:solidFill>
                  <a:srgbClr val="002060"/>
                </a:solidFill>
              </a:rPr>
              <a:t>1</a:t>
            </a:r>
            <a:r>
              <a:rPr lang="en-US" sz="1400" b="1" dirty="0">
                <a:solidFill>
                  <a:srgbClr val="002060"/>
                </a:solidFill>
              </a:rPr>
              <a:t>, </a:t>
            </a:r>
            <a:r>
              <a:rPr lang="el-GR" sz="1400" b="1" dirty="0">
                <a:solidFill>
                  <a:srgbClr val="002060"/>
                </a:solidFill>
                <a:hlinkClick r:id="rId3"/>
              </a:rPr>
              <a:t>θ</a:t>
            </a:r>
            <a:r>
              <a:rPr lang="en-US" sz="1400" b="1" baseline="-25000" dirty="0">
                <a:solidFill>
                  <a:srgbClr val="002060"/>
                </a:solidFill>
              </a:rPr>
              <a:t>2</a:t>
            </a:r>
            <a:r>
              <a:rPr lang="en-US" sz="1400" b="1" dirty="0">
                <a:solidFill>
                  <a:srgbClr val="002060"/>
                </a:solidFill>
              </a:rPr>
              <a:t>) defines the decision boundary </a:t>
            </a:r>
            <a:br>
              <a:rPr lang="en-US" sz="1400" b="1" dirty="0">
                <a:solidFill>
                  <a:srgbClr val="002060"/>
                </a:solidFill>
              </a:rPr>
            </a:br>
            <a:r>
              <a:rPr lang="en-US" sz="1400" b="1" dirty="0">
                <a:solidFill>
                  <a:srgbClr val="002060"/>
                </a:solidFill>
              </a:rPr>
              <a:t>not the training set. Training set may be used to find the </a:t>
            </a:r>
            <a:br>
              <a:rPr lang="en-US" sz="1400" b="1" dirty="0">
                <a:solidFill>
                  <a:srgbClr val="002060"/>
                </a:solidFill>
              </a:rPr>
            </a:br>
            <a:r>
              <a:rPr lang="en-US" sz="1400" b="1" dirty="0">
                <a:solidFill>
                  <a:srgbClr val="002060"/>
                </a:solidFill>
              </a:rPr>
              <a:t>Parameter </a:t>
            </a:r>
            <a:r>
              <a:rPr lang="el-GR" sz="1400" b="1" dirty="0">
                <a:solidFill>
                  <a:srgbClr val="002060"/>
                </a:solidFill>
                <a:hlinkClick r:id="rId3"/>
              </a:rPr>
              <a:t>θ</a:t>
            </a:r>
            <a:endParaRPr lang="el-GR" sz="1400" b="1" dirty="0">
              <a:solidFill>
                <a:srgbClr val="002060"/>
              </a:solidFill>
            </a:endParaRPr>
          </a:p>
          <a:p>
            <a:endParaRPr lang="en-US" sz="1000" i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9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1595" y="378769"/>
                <a:ext cx="7865031" cy="582825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32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                      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Predict “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”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By adding more polynomial terms will give complex boundaries, 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The decision boundary is the property of the hypothesis and the parameters </a:t>
                </a:r>
                <a14:m>
                  <m:oMath xmlns:m="http://schemas.openxmlformats.org/officeDocument/2006/math">
                    <m:r>
                      <a:rPr lang="en-IN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) vector.</a:t>
                </a:r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1595" y="378769"/>
                <a:ext cx="7865031" cy="5828250"/>
              </a:xfrm>
              <a:blipFill>
                <a:blip r:embed="rId3"/>
                <a:stretch>
                  <a:fillRect l="-18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195648" y="237728"/>
            <a:ext cx="3875947" cy="3358089"/>
            <a:chOff x="195648" y="237728"/>
            <a:chExt cx="3875947" cy="335808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33622" y="237728"/>
              <a:ext cx="0" cy="3156813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95648" y="2126283"/>
              <a:ext cx="3875947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Multiply 7"/>
            <p:cNvSpPr/>
            <p:nvPr/>
          </p:nvSpPr>
          <p:spPr>
            <a:xfrm>
              <a:off x="2978668" y="646002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1511997" y="1646103"/>
              <a:ext cx="375805" cy="340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1757817" y="1915034"/>
              <a:ext cx="375805" cy="340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1653788" y="2380868"/>
              <a:ext cx="375805" cy="340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058461" y="1513325"/>
              <a:ext cx="375805" cy="340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306592" y="2058709"/>
              <a:ext cx="375805" cy="340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y 13"/>
            <p:cNvSpPr/>
            <p:nvPr/>
          </p:nvSpPr>
          <p:spPr>
            <a:xfrm>
              <a:off x="998206" y="820778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402858" y="1744346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Multiply 15"/>
            <p:cNvSpPr/>
            <p:nvPr/>
          </p:nvSpPr>
          <p:spPr>
            <a:xfrm>
              <a:off x="3337229" y="1646103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Multiply 16"/>
            <p:cNvSpPr/>
            <p:nvPr/>
          </p:nvSpPr>
          <p:spPr>
            <a:xfrm>
              <a:off x="1965520" y="3255753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8" name="Multiply 17"/>
            <p:cNvSpPr/>
            <p:nvPr/>
          </p:nvSpPr>
          <p:spPr>
            <a:xfrm>
              <a:off x="564949" y="2979496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Multiply 18"/>
            <p:cNvSpPr/>
            <p:nvPr/>
          </p:nvSpPr>
          <p:spPr>
            <a:xfrm>
              <a:off x="1837887" y="662356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Multiply 19"/>
            <p:cNvSpPr/>
            <p:nvPr/>
          </p:nvSpPr>
          <p:spPr>
            <a:xfrm>
              <a:off x="2961424" y="2838725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5648" y="3598766"/>
            <a:ext cx="3875947" cy="3156813"/>
            <a:chOff x="195648" y="3598766"/>
            <a:chExt cx="3875947" cy="3156813"/>
          </a:xfrm>
        </p:grpSpPr>
        <p:grpSp>
          <p:nvGrpSpPr>
            <p:cNvPr id="26" name="Group 25"/>
            <p:cNvGrpSpPr/>
            <p:nvPr/>
          </p:nvGrpSpPr>
          <p:grpSpPr>
            <a:xfrm>
              <a:off x="195648" y="3598766"/>
              <a:ext cx="3875947" cy="3156813"/>
              <a:chOff x="195648" y="3598766"/>
              <a:chExt cx="3875947" cy="3156813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2133622" y="3598766"/>
                <a:ext cx="0" cy="3156813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195648" y="5487321"/>
                <a:ext cx="3875947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Freeform 29"/>
            <p:cNvSpPr/>
            <p:nvPr/>
          </p:nvSpPr>
          <p:spPr>
            <a:xfrm>
              <a:off x="639483" y="3972123"/>
              <a:ext cx="2499528" cy="2234896"/>
            </a:xfrm>
            <a:custGeom>
              <a:avLst/>
              <a:gdLst>
                <a:gd name="connsiteX0" fmla="*/ 0 w 2541363"/>
                <a:gd name="connsiteY0" fmla="*/ 1376818 h 2219826"/>
                <a:gd name="connsiteX1" fmla="*/ 442259 w 2541363"/>
                <a:gd name="connsiteY1" fmla="*/ 689524 h 2219826"/>
                <a:gd name="connsiteX2" fmla="*/ 1374588 w 2541363"/>
                <a:gd name="connsiteY2" fmla="*/ 61995 h 2219826"/>
                <a:gd name="connsiteX3" fmla="*/ 1954306 w 2541363"/>
                <a:gd name="connsiteY3" fmla="*/ 85901 h 2219826"/>
                <a:gd name="connsiteX4" fmla="*/ 2498165 w 2541363"/>
                <a:gd name="connsiteY4" fmla="*/ 617806 h 2219826"/>
                <a:gd name="connsiteX5" fmla="*/ 2372659 w 2541363"/>
                <a:gd name="connsiteY5" fmla="*/ 1305101 h 2219826"/>
                <a:gd name="connsiteX6" fmla="*/ 1308847 w 2541363"/>
                <a:gd name="connsiteY6" fmla="*/ 910653 h 2219826"/>
                <a:gd name="connsiteX7" fmla="*/ 1852706 w 2541363"/>
                <a:gd name="connsiteY7" fmla="*/ 2010324 h 2219826"/>
                <a:gd name="connsiteX8" fmla="*/ 1261035 w 2541363"/>
                <a:gd name="connsiteY8" fmla="*/ 2219501 h 2219826"/>
                <a:gd name="connsiteX9" fmla="*/ 567765 w 2541363"/>
                <a:gd name="connsiteY9" fmla="*/ 2040206 h 2219826"/>
                <a:gd name="connsiteX10" fmla="*/ 23906 w 2541363"/>
                <a:gd name="connsiteY10" fmla="*/ 1424630 h 2219826"/>
                <a:gd name="connsiteX0" fmla="*/ 0 w 2541363"/>
                <a:gd name="connsiteY0" fmla="*/ 1376818 h 2219788"/>
                <a:gd name="connsiteX1" fmla="*/ 442259 w 2541363"/>
                <a:gd name="connsiteY1" fmla="*/ 689524 h 2219788"/>
                <a:gd name="connsiteX2" fmla="*/ 1374588 w 2541363"/>
                <a:gd name="connsiteY2" fmla="*/ 61995 h 2219788"/>
                <a:gd name="connsiteX3" fmla="*/ 1954306 w 2541363"/>
                <a:gd name="connsiteY3" fmla="*/ 85901 h 2219788"/>
                <a:gd name="connsiteX4" fmla="*/ 2498165 w 2541363"/>
                <a:gd name="connsiteY4" fmla="*/ 617806 h 2219788"/>
                <a:gd name="connsiteX5" fmla="*/ 2372659 w 2541363"/>
                <a:gd name="connsiteY5" fmla="*/ 1305101 h 2219788"/>
                <a:gd name="connsiteX6" fmla="*/ 1308847 w 2541363"/>
                <a:gd name="connsiteY6" fmla="*/ 910653 h 2219788"/>
                <a:gd name="connsiteX7" fmla="*/ 1852706 w 2541363"/>
                <a:gd name="connsiteY7" fmla="*/ 2010324 h 2219788"/>
                <a:gd name="connsiteX8" fmla="*/ 1261035 w 2541363"/>
                <a:gd name="connsiteY8" fmla="*/ 2219501 h 2219788"/>
                <a:gd name="connsiteX9" fmla="*/ 567765 w 2541363"/>
                <a:gd name="connsiteY9" fmla="*/ 2040206 h 2219788"/>
                <a:gd name="connsiteX10" fmla="*/ 41835 w 2541363"/>
                <a:gd name="connsiteY10" fmla="*/ 1472442 h 2219788"/>
                <a:gd name="connsiteX0" fmla="*/ 0 w 2499528"/>
                <a:gd name="connsiteY0" fmla="*/ 1508300 h 2219788"/>
                <a:gd name="connsiteX1" fmla="*/ 400424 w 2499528"/>
                <a:gd name="connsiteY1" fmla="*/ 689524 h 2219788"/>
                <a:gd name="connsiteX2" fmla="*/ 1332753 w 2499528"/>
                <a:gd name="connsiteY2" fmla="*/ 61995 h 2219788"/>
                <a:gd name="connsiteX3" fmla="*/ 1912471 w 2499528"/>
                <a:gd name="connsiteY3" fmla="*/ 85901 h 2219788"/>
                <a:gd name="connsiteX4" fmla="*/ 2456330 w 2499528"/>
                <a:gd name="connsiteY4" fmla="*/ 617806 h 2219788"/>
                <a:gd name="connsiteX5" fmla="*/ 2330824 w 2499528"/>
                <a:gd name="connsiteY5" fmla="*/ 1305101 h 2219788"/>
                <a:gd name="connsiteX6" fmla="*/ 1267012 w 2499528"/>
                <a:gd name="connsiteY6" fmla="*/ 910653 h 2219788"/>
                <a:gd name="connsiteX7" fmla="*/ 1810871 w 2499528"/>
                <a:gd name="connsiteY7" fmla="*/ 2010324 h 2219788"/>
                <a:gd name="connsiteX8" fmla="*/ 1219200 w 2499528"/>
                <a:gd name="connsiteY8" fmla="*/ 2219501 h 2219788"/>
                <a:gd name="connsiteX9" fmla="*/ 525930 w 2499528"/>
                <a:gd name="connsiteY9" fmla="*/ 2040206 h 2219788"/>
                <a:gd name="connsiteX10" fmla="*/ 0 w 2499528"/>
                <a:gd name="connsiteY10" fmla="*/ 1472442 h 2219788"/>
                <a:gd name="connsiteX0" fmla="*/ 0 w 2499528"/>
                <a:gd name="connsiteY0" fmla="*/ 1508300 h 2219788"/>
                <a:gd name="connsiteX1" fmla="*/ 400424 w 2499528"/>
                <a:gd name="connsiteY1" fmla="*/ 689524 h 2219788"/>
                <a:gd name="connsiteX2" fmla="*/ 1332753 w 2499528"/>
                <a:gd name="connsiteY2" fmla="*/ 61995 h 2219788"/>
                <a:gd name="connsiteX3" fmla="*/ 1912471 w 2499528"/>
                <a:gd name="connsiteY3" fmla="*/ 85901 h 2219788"/>
                <a:gd name="connsiteX4" fmla="*/ 2456330 w 2499528"/>
                <a:gd name="connsiteY4" fmla="*/ 617806 h 2219788"/>
                <a:gd name="connsiteX5" fmla="*/ 2330824 w 2499528"/>
                <a:gd name="connsiteY5" fmla="*/ 1305101 h 2219788"/>
                <a:gd name="connsiteX6" fmla="*/ 1267012 w 2499528"/>
                <a:gd name="connsiteY6" fmla="*/ 910653 h 2219788"/>
                <a:gd name="connsiteX7" fmla="*/ 1183341 w 2499528"/>
                <a:gd name="connsiteY7" fmla="*/ 1639783 h 2219788"/>
                <a:gd name="connsiteX8" fmla="*/ 1810871 w 2499528"/>
                <a:gd name="connsiteY8" fmla="*/ 2010324 h 2219788"/>
                <a:gd name="connsiteX9" fmla="*/ 1219200 w 2499528"/>
                <a:gd name="connsiteY9" fmla="*/ 2219501 h 2219788"/>
                <a:gd name="connsiteX10" fmla="*/ 525930 w 2499528"/>
                <a:gd name="connsiteY10" fmla="*/ 2040206 h 2219788"/>
                <a:gd name="connsiteX11" fmla="*/ 0 w 2499528"/>
                <a:gd name="connsiteY11" fmla="*/ 1472442 h 2219788"/>
                <a:gd name="connsiteX0" fmla="*/ 0 w 2499528"/>
                <a:gd name="connsiteY0" fmla="*/ 1508300 h 2234896"/>
                <a:gd name="connsiteX1" fmla="*/ 400424 w 2499528"/>
                <a:gd name="connsiteY1" fmla="*/ 689524 h 2234896"/>
                <a:gd name="connsiteX2" fmla="*/ 1332753 w 2499528"/>
                <a:gd name="connsiteY2" fmla="*/ 61995 h 2234896"/>
                <a:gd name="connsiteX3" fmla="*/ 1912471 w 2499528"/>
                <a:gd name="connsiteY3" fmla="*/ 85901 h 2234896"/>
                <a:gd name="connsiteX4" fmla="*/ 2456330 w 2499528"/>
                <a:gd name="connsiteY4" fmla="*/ 617806 h 2234896"/>
                <a:gd name="connsiteX5" fmla="*/ 2330824 w 2499528"/>
                <a:gd name="connsiteY5" fmla="*/ 1305101 h 2234896"/>
                <a:gd name="connsiteX6" fmla="*/ 1267012 w 2499528"/>
                <a:gd name="connsiteY6" fmla="*/ 910653 h 2234896"/>
                <a:gd name="connsiteX7" fmla="*/ 1183341 w 2499528"/>
                <a:gd name="connsiteY7" fmla="*/ 1639783 h 2234896"/>
                <a:gd name="connsiteX8" fmla="*/ 2211294 w 2499528"/>
                <a:gd name="connsiteY8" fmla="*/ 2159736 h 2234896"/>
                <a:gd name="connsiteX9" fmla="*/ 1219200 w 2499528"/>
                <a:gd name="connsiteY9" fmla="*/ 2219501 h 2234896"/>
                <a:gd name="connsiteX10" fmla="*/ 525930 w 2499528"/>
                <a:gd name="connsiteY10" fmla="*/ 2040206 h 2234896"/>
                <a:gd name="connsiteX11" fmla="*/ 0 w 2499528"/>
                <a:gd name="connsiteY11" fmla="*/ 1472442 h 223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99528" h="2234896">
                  <a:moveTo>
                    <a:pt x="0" y="1508300"/>
                  </a:moveTo>
                  <a:cubicBezTo>
                    <a:pt x="106580" y="1274221"/>
                    <a:pt x="178299" y="930575"/>
                    <a:pt x="400424" y="689524"/>
                  </a:cubicBezTo>
                  <a:cubicBezTo>
                    <a:pt x="622550" y="448473"/>
                    <a:pt x="1080745" y="162599"/>
                    <a:pt x="1332753" y="61995"/>
                  </a:cubicBezTo>
                  <a:cubicBezTo>
                    <a:pt x="1584761" y="-38609"/>
                    <a:pt x="1725208" y="-6734"/>
                    <a:pt x="1912471" y="85901"/>
                  </a:cubicBezTo>
                  <a:cubicBezTo>
                    <a:pt x="2099734" y="178536"/>
                    <a:pt x="2386605" y="414606"/>
                    <a:pt x="2456330" y="617806"/>
                  </a:cubicBezTo>
                  <a:cubicBezTo>
                    <a:pt x="2526055" y="821006"/>
                    <a:pt x="2529044" y="1256293"/>
                    <a:pt x="2330824" y="1305101"/>
                  </a:cubicBezTo>
                  <a:cubicBezTo>
                    <a:pt x="2132604" y="1353909"/>
                    <a:pt x="1458259" y="854873"/>
                    <a:pt x="1267012" y="910653"/>
                  </a:cubicBezTo>
                  <a:cubicBezTo>
                    <a:pt x="1075765" y="966433"/>
                    <a:pt x="1092698" y="1456504"/>
                    <a:pt x="1183341" y="1639783"/>
                  </a:cubicBezTo>
                  <a:cubicBezTo>
                    <a:pt x="1273984" y="1823062"/>
                    <a:pt x="2205318" y="2063116"/>
                    <a:pt x="2211294" y="2159736"/>
                  </a:cubicBezTo>
                  <a:cubicBezTo>
                    <a:pt x="2217270" y="2256356"/>
                    <a:pt x="1500094" y="2239423"/>
                    <a:pt x="1219200" y="2219501"/>
                  </a:cubicBezTo>
                  <a:cubicBezTo>
                    <a:pt x="938306" y="2199579"/>
                    <a:pt x="729130" y="2164716"/>
                    <a:pt x="525930" y="2040206"/>
                  </a:cubicBezTo>
                  <a:cubicBezTo>
                    <a:pt x="322730" y="1915696"/>
                    <a:pt x="168835" y="1713991"/>
                    <a:pt x="0" y="1472442"/>
                  </a:cubicBezTo>
                </a:path>
              </a:pathLst>
            </a:custGeom>
            <a:solidFill>
              <a:srgbClr val="00B05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1149128" y="1202026"/>
            <a:ext cx="1876612" cy="1876612"/>
          </a:xfrm>
          <a:prstGeom prst="ellipse">
            <a:avLst/>
          </a:prstGeom>
          <a:solidFill>
            <a:srgbClr val="00B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6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Hypothesis representation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</a:rPr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Logistic regression with gradient descent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Regularization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4335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5416"/>
                <a:ext cx="10515600" cy="646258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Training set with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4000" dirty="0"/>
                  <a:t> examples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⋯,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4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/>
                  <a:t>,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endParaRPr lang="en-US" sz="4000" dirty="0"/>
              </a:p>
              <a:p>
                <a:pPr marL="0" indent="0" algn="ctr">
                  <a:buNone/>
                </a:pPr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 algn="ctr">
                  <a:buNone/>
                </a:pPr>
                <a:r>
                  <a:rPr lang="en-US" sz="4400" dirty="0">
                    <a:solidFill>
                      <a:srgbClr val="FF0000"/>
                    </a:solidFill>
                  </a:rPr>
                  <a:t>How to choose parameters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44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5416"/>
                <a:ext cx="10515600" cy="6462584"/>
              </a:xfrm>
              <a:blipFill>
                <a:blip r:embed="rId2"/>
                <a:stretch>
                  <a:fillRect l="-2087" t="-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53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function for </a:t>
            </a:r>
            <a:r>
              <a:rPr lang="en-US" b="1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72568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5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5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35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50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5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5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5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35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5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35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5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5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5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35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35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5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3500" b="0" i="0" dirty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35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5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35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5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5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5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500" b="0" i="1" dirty="0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sz="35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sz="35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300" b="0" i="0" dirty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43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3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3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3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43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3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3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43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3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3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43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3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43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4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3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4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3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43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72568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809770" y="3519273"/>
            <a:ext cx="7162133" cy="15346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2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5486400" y="2540000"/>
            <a:ext cx="6705600" cy="43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498600"/>
            <a:ext cx="8040624" cy="97536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422401" y="3632202"/>
            <a:ext cx="2639" cy="270130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7601" y="6203188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291682"/>
            <a:ext cx="1086307" cy="49011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286050" y="3219847"/>
            <a:ext cx="1828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y = 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876800" y="6070600"/>
            <a:ext cx="0" cy="3048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3600" y="630546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9200" y="6257692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0" y="3147060"/>
            <a:ext cx="6283960" cy="296164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5" idx="2"/>
          </p:cNvCxnSpPr>
          <p:nvPr/>
        </p:nvCxnSpPr>
        <p:spPr>
          <a:xfrm flipV="1">
            <a:off x="9411018" y="1006772"/>
            <a:ext cx="1390492" cy="78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20938" y="391218"/>
            <a:ext cx="1306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Different </a:t>
            </a:r>
          </a:p>
          <a:p>
            <a:r>
              <a:rPr lang="en-US" sz="1600" i="1" dirty="0">
                <a:solidFill>
                  <a:srgbClr val="FF0000"/>
                </a:solidFill>
              </a:rPr>
              <a:t>Cost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/>
              <p14:cNvContentPartPr/>
              <p14:nvPr/>
            </p14:nvContentPartPr>
            <p14:xfrm>
              <a:off x="5719588" y="2456202"/>
              <a:ext cx="36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00508" y="2437122"/>
                <a:ext cx="385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/>
              <p14:cNvContentPartPr/>
              <p14:nvPr/>
            </p14:nvContentPartPr>
            <p14:xfrm>
              <a:off x="1541788" y="3532242"/>
              <a:ext cx="4680000" cy="265824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22708" y="3513162"/>
                <a:ext cx="4718160" cy="269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Ink 32"/>
              <p14:cNvContentPartPr/>
              <p14:nvPr/>
            </p14:nvContentPartPr>
            <p14:xfrm>
              <a:off x="2976388" y="-1488318"/>
              <a:ext cx="36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57308" y="-1507398"/>
                <a:ext cx="3852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6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3" grpId="0"/>
      <p:bldP spid="21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for </a:t>
            </a:r>
            <a:r>
              <a:rPr lang="en-US" b="1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191171" cy="1473629"/>
              </a:xfrm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dirty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600" b="0" i="0" dirty="0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dirty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191171" cy="1473629"/>
              </a:xfrm>
              <a:blipFill>
                <a:blip r:embed="rId2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808095" y="3611891"/>
            <a:ext cx="0" cy="3156813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414716" y="6210026"/>
            <a:ext cx="3875947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59171" y="6183929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171" y="6183929"/>
                <a:ext cx="51385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794205" y="621002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05" y="6210026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87309" y="3608381"/>
                <a:ext cx="20701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309" y="3608381"/>
                <a:ext cx="2070182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783663" y="6183928"/>
                <a:ext cx="12913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63" y="6183928"/>
                <a:ext cx="129131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1948116" y="3504391"/>
            <a:ext cx="2817341" cy="2683047"/>
          </a:xfrm>
          <a:custGeom>
            <a:avLst/>
            <a:gdLst>
              <a:gd name="connsiteX0" fmla="*/ 2891482 w 2891482"/>
              <a:gd name="connsiteY0" fmla="*/ 2261286 h 2271360"/>
              <a:gd name="connsiteX1" fmla="*/ 642552 w 2891482"/>
              <a:gd name="connsiteY1" fmla="*/ 1927654 h 2271360"/>
              <a:gd name="connsiteX2" fmla="*/ 0 w 2891482"/>
              <a:gd name="connsiteY2" fmla="*/ 0 h 2271360"/>
              <a:gd name="connsiteX0" fmla="*/ 2891482 w 2891482"/>
              <a:gd name="connsiteY0" fmla="*/ 2261286 h 2262529"/>
              <a:gd name="connsiteX1" fmla="*/ 951471 w 2891482"/>
              <a:gd name="connsiteY1" fmla="*/ 1643449 h 2262529"/>
              <a:gd name="connsiteX2" fmla="*/ 0 w 2891482"/>
              <a:gd name="connsiteY2" fmla="*/ 0 h 2262529"/>
              <a:gd name="connsiteX0" fmla="*/ 2817341 w 2817341"/>
              <a:gd name="connsiteY0" fmla="*/ 2681415 h 2683047"/>
              <a:gd name="connsiteX1" fmla="*/ 877330 w 2817341"/>
              <a:gd name="connsiteY1" fmla="*/ 2063578 h 2683047"/>
              <a:gd name="connsiteX2" fmla="*/ 0 w 2817341"/>
              <a:gd name="connsiteY2" fmla="*/ 0 h 268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341" h="2683047">
                <a:moveTo>
                  <a:pt x="2817341" y="2681415"/>
                </a:moveTo>
                <a:cubicBezTo>
                  <a:pt x="1933833" y="2703039"/>
                  <a:pt x="1346887" y="2510480"/>
                  <a:pt x="877330" y="2063578"/>
                </a:cubicBezTo>
                <a:cubicBezTo>
                  <a:pt x="407773" y="1616676"/>
                  <a:pt x="80319" y="775386"/>
                  <a:pt x="0" y="0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418535" y="3608381"/>
            <a:ext cx="0" cy="3156813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025156" y="6206516"/>
            <a:ext cx="3875947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169611" y="6180419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611" y="6180419"/>
                <a:ext cx="5138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404645" y="620651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645" y="6206516"/>
                <a:ext cx="50526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547076" y="3608381"/>
                <a:ext cx="20701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076" y="3608381"/>
                <a:ext cx="2070182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394103" y="6180418"/>
                <a:ext cx="12913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03" y="6180418"/>
                <a:ext cx="129131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 flipH="1">
            <a:off x="7362348" y="3512407"/>
            <a:ext cx="2816352" cy="2683047"/>
          </a:xfrm>
          <a:custGeom>
            <a:avLst/>
            <a:gdLst>
              <a:gd name="connsiteX0" fmla="*/ 2891482 w 2891482"/>
              <a:gd name="connsiteY0" fmla="*/ 2261286 h 2271360"/>
              <a:gd name="connsiteX1" fmla="*/ 642552 w 2891482"/>
              <a:gd name="connsiteY1" fmla="*/ 1927654 h 2271360"/>
              <a:gd name="connsiteX2" fmla="*/ 0 w 2891482"/>
              <a:gd name="connsiteY2" fmla="*/ 0 h 2271360"/>
              <a:gd name="connsiteX0" fmla="*/ 2891482 w 2891482"/>
              <a:gd name="connsiteY0" fmla="*/ 2261286 h 2262529"/>
              <a:gd name="connsiteX1" fmla="*/ 951471 w 2891482"/>
              <a:gd name="connsiteY1" fmla="*/ 1643449 h 2262529"/>
              <a:gd name="connsiteX2" fmla="*/ 0 w 2891482"/>
              <a:gd name="connsiteY2" fmla="*/ 0 h 2262529"/>
              <a:gd name="connsiteX0" fmla="*/ 2817341 w 2817341"/>
              <a:gd name="connsiteY0" fmla="*/ 2681415 h 2683047"/>
              <a:gd name="connsiteX1" fmla="*/ 877330 w 2817341"/>
              <a:gd name="connsiteY1" fmla="*/ 2063578 h 2683047"/>
              <a:gd name="connsiteX2" fmla="*/ 0 w 2817341"/>
              <a:gd name="connsiteY2" fmla="*/ 0 h 268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341" h="2683047">
                <a:moveTo>
                  <a:pt x="2817341" y="2681415"/>
                </a:moveTo>
                <a:cubicBezTo>
                  <a:pt x="1933833" y="2703039"/>
                  <a:pt x="1346887" y="2510480"/>
                  <a:pt x="877330" y="2063578"/>
                </a:cubicBezTo>
                <a:cubicBezTo>
                  <a:pt x="407773" y="1616676"/>
                  <a:pt x="80319" y="775386"/>
                  <a:pt x="0" y="0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38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−(1−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380"/>
              </a:xfrm>
              <a:blipFill>
                <a:blip r:embed="rId3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5511114" y="2940908"/>
            <a:ext cx="0" cy="988541"/>
          </a:xfrm>
          <a:prstGeom prst="straightConnector1">
            <a:avLst/>
          </a:prstGeom>
          <a:ln w="762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5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-37211"/>
            <a:ext cx="11216640" cy="97904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58952"/>
            <a:ext cx="10969752" cy="62910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Linear Regression overview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Introduction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Hypothesis representation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Logistic regression with gradient descent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Regularization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13030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i="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i="1" dirty="0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i="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3600" i="1" dirty="0"/>
              </a:p>
              <a:p>
                <a:endParaRPr lang="en-US" sz="3200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14818" y="4560299"/>
                <a:ext cx="5477182" cy="14721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b="1" dirty="0"/>
                  <a:t>Prediction</a:t>
                </a:r>
                <a:r>
                  <a:rPr lang="en-US" sz="3600" dirty="0"/>
                  <a:t>: given new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600" dirty="0"/>
              </a:p>
              <a:p>
                <a:r>
                  <a:rPr lang="en-US" sz="3600" dirty="0"/>
                  <a:t>    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818" y="4560299"/>
                <a:ext cx="5477182" cy="1472134"/>
              </a:xfrm>
              <a:prstGeom prst="rect">
                <a:avLst/>
              </a:prstGeom>
              <a:blipFill>
                <a:blip r:embed="rId3"/>
                <a:stretch>
                  <a:fillRect l="-3452" t="-6198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4541737"/>
                <a:ext cx="6096000" cy="15092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4000" b="1" dirty="0"/>
                  <a:t>Learning</a:t>
                </a:r>
                <a:r>
                  <a:rPr lang="en-US" sz="4000" dirty="0"/>
                  <a:t>: fit parameter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41737"/>
                <a:ext cx="6096000" cy="1509259"/>
              </a:xfrm>
              <a:prstGeom prst="rect">
                <a:avLst/>
              </a:prstGeom>
              <a:blipFill>
                <a:blip r:embed="rId4"/>
                <a:stretch>
                  <a:fillRect l="-3600" t="-7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48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the </a:t>
            </a:r>
            <a:r>
              <a:rPr lang="en-US" b="1" dirty="0">
                <a:solidFill>
                  <a:srgbClr val="FF0000"/>
                </a:solidFill>
              </a:rPr>
              <a:t>cost</a:t>
            </a:r>
            <a:r>
              <a:rPr lang="en-US" dirty="0"/>
              <a:t> come from?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Training set with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examples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⋯,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sz="3200" dirty="0"/>
                  <a:t>Maximum likelihood estimate for parameter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MLE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 ⋯,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Maximum </a:t>
                </a:r>
                <a:r>
                  <a:rPr lang="en-US" sz="3200" u="sng" dirty="0"/>
                  <a:t>conditional</a:t>
                </a:r>
                <a:r>
                  <a:rPr lang="en-US" sz="3200" dirty="0"/>
                  <a:t> likelihood estimate for parameter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  <a:blipFill>
                <a:blip r:embed="rId2"/>
                <a:stretch>
                  <a:fillRect l="-1235" t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398145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8000"/>
                <a:ext cx="11353800" cy="5668963"/>
              </a:xfrm>
            </p:spPr>
            <p:txBody>
              <a:bodyPr>
                <a:noAutofit/>
              </a:bodyPr>
              <a:lstStyle/>
              <a:p>
                <a:r>
                  <a:rPr lang="en-US" sz="3200" b="1" dirty="0"/>
                  <a:t>Goal</a:t>
                </a:r>
                <a:r>
                  <a:rPr lang="en-US" sz="3200" dirty="0"/>
                  <a:t>: choose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to maximize conditional likelihood of training data</a:t>
                </a: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  <a:p>
                <a:r>
                  <a:rPr lang="en-US" sz="3200" b="1" dirty="0"/>
                  <a:t>Training 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⋯,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r>
                  <a:rPr lang="en-US" sz="3200" b="1" dirty="0"/>
                  <a:t>Data likelihood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3200" dirty="0"/>
              </a:p>
              <a:p>
                <a:r>
                  <a:rPr lang="en-US" sz="3200" b="1" dirty="0"/>
                  <a:t>Data conditional likelihood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8000"/>
                <a:ext cx="11353800" cy="5668963"/>
              </a:xfrm>
              <a:blipFill>
                <a:blip r:embed="rId2"/>
                <a:stretch>
                  <a:fillRect l="-1235" t="-2151" r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07029" y="5368754"/>
                <a:ext cx="8616141" cy="1096903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MCLE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nary>
                        <m:naryPr>
                          <m:chr m:val="∏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029" y="5368754"/>
                <a:ext cx="8616141" cy="10969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243032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conditional log-likelihood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54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546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500414" y="5217456"/>
                <a:ext cx="9191171" cy="1473629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dirty="0" smtClean="0"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600" dirty="0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14" y="5217456"/>
                <a:ext cx="9191171" cy="1473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15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Hypothesis representation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</a:rPr>
              <a:t>Logistic regression with gradient descent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Regularization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1951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i="1" dirty="0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3200" dirty="0"/>
                  <a:t>Goal: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Repeat 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21365" y="4108676"/>
                <a:ext cx="5980851" cy="69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(Simultaneously update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365" y="4108676"/>
                <a:ext cx="5980851" cy="690895"/>
              </a:xfrm>
              <a:prstGeom prst="rect">
                <a:avLst/>
              </a:prstGeom>
              <a:blipFill>
                <a:blip r:embed="rId3"/>
                <a:stretch>
                  <a:fillRect l="-3160" t="-13274" b="-27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21365" y="4798982"/>
                <a:ext cx="6667435" cy="1436675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365" y="4798982"/>
                <a:ext cx="6667435" cy="1436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199704" y="2951680"/>
            <a:ext cx="49090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Good news</a:t>
            </a:r>
            <a:r>
              <a:rPr lang="en-US" sz="2800" dirty="0"/>
              <a:t>: Convex function!</a:t>
            </a:r>
          </a:p>
          <a:p>
            <a:r>
              <a:rPr lang="en-US" sz="2800" b="1" dirty="0"/>
              <a:t>Bad news</a:t>
            </a:r>
            <a:r>
              <a:rPr lang="en-US" sz="2800" dirty="0"/>
              <a:t>: No analytical solution</a:t>
            </a:r>
          </a:p>
        </p:txBody>
      </p:sp>
    </p:spTree>
    <p:extLst>
      <p:ext uri="{BB962C8B-B14F-4D97-AF65-F5344CB8AC3E}">
        <p14:creationId xmlns:p14="http://schemas.microsoft.com/office/powerpoint/2010/main" val="3727665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3008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i="1" dirty="0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3200" dirty="0"/>
                  <a:t>Goal: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Repeat 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300890"/>
              </a:xfrm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21365" y="4108676"/>
                <a:ext cx="5980851" cy="69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(Simultaneously update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365" y="4108676"/>
                <a:ext cx="5980851" cy="690895"/>
              </a:xfrm>
              <a:prstGeom prst="rect">
                <a:avLst/>
              </a:prstGeom>
              <a:blipFill>
                <a:blip r:embed="rId3"/>
                <a:stretch>
                  <a:fillRect l="-3160" t="-13274" b="-27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52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18661"/>
                <a:ext cx="10410371" cy="326344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b="1" dirty="0"/>
                  <a:t>Gradient descent for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Linear Regression</a:t>
                </a:r>
              </a:p>
              <a:p>
                <a:pPr marL="0" indent="0">
                  <a:buNone/>
                </a:pPr>
                <a:r>
                  <a:rPr lang="en-US" sz="3200" dirty="0"/>
                  <a:t>Repeat 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}</a:t>
                </a:r>
              </a:p>
              <a:p>
                <a:pPr marL="0" indent="0" algn="ctr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18661"/>
                <a:ext cx="10410371" cy="3263446"/>
              </a:xfrm>
              <a:blipFill>
                <a:blip r:embed="rId2"/>
                <a:stretch>
                  <a:fillRect l="-1464" t="-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8199" y="3628571"/>
                <a:ext cx="10410371" cy="32634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4000" b="1" dirty="0"/>
                  <a:t>Gradient descent for </a:t>
                </a:r>
                <a:r>
                  <a:rPr lang="en-US" sz="4000" b="1" dirty="0">
                    <a:solidFill>
                      <a:srgbClr val="00B050"/>
                    </a:solidFill>
                  </a:rPr>
                  <a:t>Logistic Regression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/>
                  <a:t>Repeat {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/>
                  <a:t>}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4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628571"/>
                <a:ext cx="10410371" cy="3263446"/>
              </a:xfrm>
              <a:prstGeom prst="rect">
                <a:avLst/>
              </a:prstGeom>
              <a:blipFill>
                <a:blip r:embed="rId3"/>
                <a:stretch>
                  <a:fillRect l="-1464" t="-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08276" y="1788048"/>
                <a:ext cx="3124125" cy="707886"/>
              </a:xfrm>
              <a:prstGeom prst="rect">
                <a:avLst/>
              </a:prstGeom>
              <a:ln w="762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276" y="1788048"/>
                <a:ext cx="312412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08276" y="4604024"/>
                <a:ext cx="4436920" cy="1312539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276" y="4604024"/>
                <a:ext cx="4436920" cy="1312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84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Hypothesis representation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Logistic regression with gradient descent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</a:rPr>
              <a:t>Multi-class classification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Regularization</a:t>
            </a: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499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Email </a:t>
            </a:r>
            <a:r>
              <a:rPr lang="en-US" sz="3200" dirty="0" err="1"/>
              <a:t>foldering</a:t>
            </a:r>
            <a:r>
              <a:rPr lang="en-US" sz="3200" dirty="0"/>
              <a:t> / </a:t>
            </a:r>
            <a:r>
              <a:rPr lang="en-US" sz="3200" dirty="0" err="1"/>
              <a:t>taggning</a:t>
            </a:r>
            <a:r>
              <a:rPr lang="en-US" sz="3200" dirty="0"/>
              <a:t>: Work, Friends, Family, Hobby</a:t>
            </a:r>
          </a:p>
          <a:p>
            <a:endParaRPr lang="en-US" sz="3200" dirty="0"/>
          </a:p>
          <a:p>
            <a:r>
              <a:rPr lang="en-US" sz="3200" dirty="0"/>
              <a:t>Medical diagrams: Not ill, Cold, Flu</a:t>
            </a:r>
          </a:p>
          <a:p>
            <a:endParaRPr lang="en-US" sz="3200" dirty="0"/>
          </a:p>
          <a:p>
            <a:r>
              <a:rPr lang="en-US" sz="3200" dirty="0"/>
              <a:t>Weather: Sunny, Cloudy, Rain, Snow</a:t>
            </a:r>
          </a:p>
        </p:txBody>
      </p:sp>
    </p:spTree>
    <p:extLst>
      <p:ext uri="{BB962C8B-B14F-4D97-AF65-F5344CB8AC3E}">
        <p14:creationId xmlns:p14="http://schemas.microsoft.com/office/powerpoint/2010/main" val="214869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1203015"/>
            <a:ext cx="812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Email: Spam / Not Spam?</a:t>
            </a:r>
          </a:p>
          <a:p>
            <a:r>
              <a:rPr lang="en-US" sz="3200" dirty="0"/>
              <a:t>Online Transactions: Fraudulent (Yes / No)?</a:t>
            </a:r>
          </a:p>
          <a:p>
            <a:r>
              <a:rPr lang="en-US" sz="3200" dirty="0"/>
              <a:t>Tumor: Malignant / Benign ?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2" y="3516378"/>
            <a:ext cx="1989735" cy="4901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50241" y="3124200"/>
            <a:ext cx="7518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0: “Negative Class” (e.g., benign tumor)</a:t>
            </a:r>
          </a:p>
          <a:p>
            <a:r>
              <a:rPr lang="en-US" sz="400" dirty="0"/>
              <a:t> </a:t>
            </a:r>
            <a:endParaRPr lang="en-US" sz="3200" dirty="0"/>
          </a:p>
          <a:p>
            <a:r>
              <a:rPr lang="en-US" sz="3200" dirty="0"/>
              <a:t>1: “Positive Class” (e.g., malignant tumor)</a:t>
            </a:r>
          </a:p>
        </p:txBody>
      </p:sp>
    </p:spTree>
    <p:extLst>
      <p:ext uri="{BB962C8B-B14F-4D97-AF65-F5344CB8AC3E}">
        <p14:creationId xmlns:p14="http://schemas.microsoft.com/office/powerpoint/2010/main" val="98179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0714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Binary classification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3495" y="2844801"/>
            <a:ext cx="4249030" cy="3254597"/>
            <a:chOff x="713495" y="2844801"/>
            <a:chExt cx="4249030" cy="3254597"/>
          </a:xfrm>
        </p:grpSpPr>
        <p:grpSp>
          <p:nvGrpSpPr>
            <p:cNvPr id="4" name="Group 3"/>
            <p:cNvGrpSpPr/>
            <p:nvPr/>
          </p:nvGrpSpPr>
          <p:grpSpPr>
            <a:xfrm>
              <a:off x="713495" y="2844801"/>
              <a:ext cx="4249030" cy="2813868"/>
              <a:chOff x="380120" y="1825625"/>
              <a:chExt cx="5479201" cy="3628534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213434" y="1993507"/>
                <a:ext cx="0" cy="3460652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960215" y="5053234"/>
                <a:ext cx="4899106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380120" y="3268422"/>
                    <a:ext cx="959879" cy="83345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20" y="3268422"/>
                    <a:ext cx="959879" cy="83345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Multiply 8"/>
              <p:cNvSpPr/>
              <p:nvPr/>
            </p:nvSpPr>
            <p:spPr>
              <a:xfrm>
                <a:off x="2343294" y="2234257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2522477" y="4545501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1599124" y="4350829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Multiply 11"/>
              <p:cNvSpPr/>
              <p:nvPr/>
            </p:nvSpPr>
            <p:spPr>
              <a:xfrm>
                <a:off x="3759685" y="2156885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Multiply 12"/>
              <p:cNvSpPr/>
              <p:nvPr/>
            </p:nvSpPr>
            <p:spPr>
              <a:xfrm>
                <a:off x="4390476" y="3153127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Multiply 13"/>
              <p:cNvSpPr/>
              <p:nvPr/>
            </p:nvSpPr>
            <p:spPr>
              <a:xfrm>
                <a:off x="3904957" y="3392624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4592200" y="2468609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1568400" y="3371997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2163351" y="3760474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3068110" y="3887227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1239029" y="2607051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Multiply 19"/>
              <p:cNvSpPr/>
              <p:nvPr/>
            </p:nvSpPr>
            <p:spPr>
              <a:xfrm>
                <a:off x="3113842" y="2524122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Multiply 20"/>
              <p:cNvSpPr/>
              <p:nvPr/>
            </p:nvSpPr>
            <p:spPr>
              <a:xfrm>
                <a:off x="4820810" y="3995920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2410207" y="3260860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Multiply 22"/>
              <p:cNvSpPr/>
              <p:nvPr/>
            </p:nvSpPr>
            <p:spPr>
              <a:xfrm>
                <a:off x="2964348" y="1825625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3497931" y="5453067"/>
                  <a:ext cx="530804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931" y="5453067"/>
                  <a:ext cx="530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6199822" y="1825625"/>
            <a:ext cx="5170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Multiclass classification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6661452" y="2974991"/>
            <a:ext cx="0" cy="2683678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465085" y="5347758"/>
            <a:ext cx="3799176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015231" y="3963666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231" y="3963666"/>
                <a:ext cx="74437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Isosceles Triangle 54"/>
          <p:cNvSpPr/>
          <p:nvPr/>
        </p:nvSpPr>
        <p:spPr>
          <a:xfrm>
            <a:off x="7676594" y="4954020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960548" y="4803055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8636028" y="3101688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Multiply 57"/>
          <p:cNvSpPr/>
          <p:nvPr/>
        </p:nvSpPr>
        <p:spPr>
          <a:xfrm>
            <a:off x="9125196" y="3874257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Multiply 58"/>
          <p:cNvSpPr/>
          <p:nvPr/>
        </p:nvSpPr>
        <p:spPr>
          <a:xfrm>
            <a:off x="9616994" y="3852448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0" name="Multiply 59"/>
          <p:cNvSpPr/>
          <p:nvPr/>
        </p:nvSpPr>
        <p:spPr>
          <a:xfrm>
            <a:off x="9281630" y="3343424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Isosceles Triangle 60"/>
          <p:cNvSpPr/>
          <p:nvPr/>
        </p:nvSpPr>
        <p:spPr>
          <a:xfrm>
            <a:off x="6936723" y="4043987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7398097" y="4345244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8099723" y="4443539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8475601" y="3563352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6" name="Multiply 65"/>
          <p:cNvSpPr/>
          <p:nvPr/>
        </p:nvSpPr>
        <p:spPr>
          <a:xfrm>
            <a:off x="9458913" y="4527829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7589530" y="3957802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8799667" y="5453067"/>
                <a:ext cx="5308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667" y="5453067"/>
                <a:ext cx="53080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6960548" y="2844801"/>
            <a:ext cx="303453" cy="303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410009" y="2661137"/>
            <a:ext cx="303453" cy="303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819815" y="2837622"/>
            <a:ext cx="303453" cy="303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207087" y="3240659"/>
            <a:ext cx="303453" cy="303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1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One-vs-all (one-vs-rest)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39281" y="1690688"/>
            <a:ext cx="5170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4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637834" y="1690688"/>
            <a:ext cx="3827152" cy="2873355"/>
            <a:chOff x="601935" y="1690688"/>
            <a:chExt cx="3827152" cy="2873355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15660" y="1970621"/>
              <a:ext cx="0" cy="2393633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040516" y="4086946"/>
              <a:ext cx="3388571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601935" y="2299235"/>
                  <a:ext cx="663920" cy="5764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35" y="2299235"/>
                  <a:ext cx="663920" cy="5764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Isosceles Triangle 54"/>
            <p:cNvSpPr/>
            <p:nvPr/>
          </p:nvSpPr>
          <p:spPr>
            <a:xfrm>
              <a:off x="2121088" y="3735762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1482431" y="360111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y 56"/>
            <p:cNvSpPr/>
            <p:nvPr/>
          </p:nvSpPr>
          <p:spPr>
            <a:xfrm>
              <a:off x="2976829" y="2083625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8" name="Multiply 57"/>
            <p:cNvSpPr/>
            <p:nvPr/>
          </p:nvSpPr>
          <p:spPr>
            <a:xfrm>
              <a:off x="3413129" y="2772697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9" name="Multiply 58"/>
            <p:cNvSpPr/>
            <p:nvPr/>
          </p:nvSpPr>
          <p:spPr>
            <a:xfrm>
              <a:off x="3851775" y="2753245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0" name="Multiply 59"/>
            <p:cNvSpPr/>
            <p:nvPr/>
          </p:nvSpPr>
          <p:spPr>
            <a:xfrm>
              <a:off x="3552656" y="2299235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1461181" y="292408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1872690" y="3192781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>
              <a:off x="2498487" y="328045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Multiply 64"/>
            <p:cNvSpPr/>
            <p:nvPr/>
          </p:nvSpPr>
          <p:spPr>
            <a:xfrm>
              <a:off x="2833741" y="2495394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6" name="Multiply 65"/>
            <p:cNvSpPr/>
            <p:nvPr/>
          </p:nvSpPr>
          <p:spPr>
            <a:xfrm>
              <a:off x="3710779" y="3355633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2043434" y="284721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113024" y="3987566"/>
                  <a:ext cx="473436" cy="5764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024" y="3987566"/>
                  <a:ext cx="473436" cy="576477"/>
                </a:xfrm>
                <a:prstGeom prst="rect">
                  <a:avLst/>
                </a:prstGeom>
                <a:blipFill>
                  <a:blip r:embed="rId3"/>
                  <a:stretch>
                    <a:fillRect r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ectangle 68"/>
            <p:cNvSpPr/>
            <p:nvPr/>
          </p:nvSpPr>
          <p:spPr>
            <a:xfrm>
              <a:off x="1482431" y="1854502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883315" y="1690688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48830" y="1848099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02324" y="2207577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71241" y="4573511"/>
            <a:ext cx="3652950" cy="1384995"/>
            <a:chOff x="968477" y="4808824"/>
            <a:chExt cx="3652950" cy="1384995"/>
          </a:xfrm>
        </p:grpSpPr>
        <p:sp>
          <p:nvSpPr>
            <p:cNvPr id="49" name="Isosceles Triangle 48"/>
            <p:cNvSpPr/>
            <p:nvPr/>
          </p:nvSpPr>
          <p:spPr>
            <a:xfrm>
              <a:off x="2267041" y="4906255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2238204" y="5764462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59454" y="5388144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8477" y="4808824"/>
              <a:ext cx="365295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/>
                <a:t>Class 1:</a:t>
              </a:r>
            </a:p>
            <a:p>
              <a:r>
                <a:rPr lang="en-US" sz="2800" dirty="0"/>
                <a:t>Class 2: </a:t>
              </a:r>
            </a:p>
            <a:p>
              <a:r>
                <a:rPr lang="en-US" sz="2800" dirty="0"/>
                <a:t>Class 3: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838200" y="5952653"/>
                <a:ext cx="6664197" cy="715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=1, 2, 3)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52653"/>
                <a:ext cx="6664197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/>
          <p:cNvGrpSpPr/>
          <p:nvPr/>
        </p:nvGrpSpPr>
        <p:grpSpPr>
          <a:xfrm>
            <a:off x="8333359" y="360845"/>
            <a:ext cx="3442701" cy="1986130"/>
            <a:chOff x="523996" y="1690688"/>
            <a:chExt cx="4384117" cy="2673566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1215660" y="1970621"/>
              <a:ext cx="0" cy="2393633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040516" y="4086946"/>
              <a:ext cx="3388571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523996" y="2315675"/>
                  <a:ext cx="868308" cy="7871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96" y="2315675"/>
                  <a:ext cx="868308" cy="7871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Isosceles Triangle 122"/>
            <p:cNvSpPr/>
            <p:nvPr/>
          </p:nvSpPr>
          <p:spPr>
            <a:xfrm>
              <a:off x="2121088" y="3735762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4" name="Isosceles Triangle 123"/>
            <p:cNvSpPr/>
            <p:nvPr/>
          </p:nvSpPr>
          <p:spPr>
            <a:xfrm>
              <a:off x="1482431" y="360111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2976829" y="2083625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13129" y="2772697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3851775" y="2753245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3552656" y="2299235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1461181" y="292408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1872690" y="3192781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2498487" y="328045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2" name="Oval 131"/>
            <p:cNvSpPr/>
            <p:nvPr/>
          </p:nvSpPr>
          <p:spPr>
            <a:xfrm>
              <a:off x="2833741" y="2495394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3710779" y="335563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34" name="Isosceles Triangle 133"/>
            <p:cNvSpPr/>
            <p:nvPr/>
          </p:nvSpPr>
          <p:spPr>
            <a:xfrm>
              <a:off x="2043434" y="284721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4434676" y="3569675"/>
                  <a:ext cx="473437" cy="7871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676" y="3569675"/>
                  <a:ext cx="473437" cy="787176"/>
                </a:xfrm>
                <a:prstGeom prst="rect">
                  <a:avLst/>
                </a:prstGeom>
                <a:blipFill>
                  <a:blip r:embed="rId6"/>
                  <a:stretch>
                    <a:fillRect r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Oval 135"/>
            <p:cNvSpPr/>
            <p:nvPr/>
          </p:nvSpPr>
          <p:spPr>
            <a:xfrm>
              <a:off x="1482431" y="1854502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7" name="Oval 136"/>
            <p:cNvSpPr/>
            <p:nvPr/>
          </p:nvSpPr>
          <p:spPr>
            <a:xfrm>
              <a:off x="1883315" y="1690688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8" name="Oval 137"/>
            <p:cNvSpPr/>
            <p:nvPr/>
          </p:nvSpPr>
          <p:spPr>
            <a:xfrm>
              <a:off x="2248830" y="1848099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9" name="Oval 138"/>
            <p:cNvSpPr/>
            <p:nvPr/>
          </p:nvSpPr>
          <p:spPr>
            <a:xfrm>
              <a:off x="1702324" y="2207577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320309" y="2560193"/>
            <a:ext cx="3455801" cy="2002854"/>
            <a:chOff x="522273" y="1690688"/>
            <a:chExt cx="4400799" cy="2696078"/>
          </a:xfrm>
        </p:grpSpPr>
        <p:cxnSp>
          <p:nvCxnSpPr>
            <p:cNvPr id="183" name="Straight Connector 182"/>
            <p:cNvCxnSpPr/>
            <p:nvPr/>
          </p:nvCxnSpPr>
          <p:spPr>
            <a:xfrm>
              <a:off x="1215660" y="1970621"/>
              <a:ext cx="0" cy="2393633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1040516" y="4086946"/>
              <a:ext cx="3388571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22273" y="2265833"/>
                  <a:ext cx="868308" cy="7871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273" y="2265833"/>
                  <a:ext cx="868308" cy="7871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Oval 185"/>
            <p:cNvSpPr/>
            <p:nvPr/>
          </p:nvSpPr>
          <p:spPr>
            <a:xfrm>
              <a:off x="2121088" y="3735762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7" name="Oval 186"/>
            <p:cNvSpPr/>
            <p:nvPr/>
          </p:nvSpPr>
          <p:spPr>
            <a:xfrm>
              <a:off x="1482431" y="360111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8" name="Oval 187"/>
            <p:cNvSpPr/>
            <p:nvPr/>
          </p:nvSpPr>
          <p:spPr>
            <a:xfrm>
              <a:off x="2976829" y="2083625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3413129" y="2772697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>
              <a:off x="3851775" y="2753245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>
              <a:off x="3552656" y="2299235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1461181" y="292408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3" name="Oval 192"/>
            <p:cNvSpPr/>
            <p:nvPr/>
          </p:nvSpPr>
          <p:spPr>
            <a:xfrm>
              <a:off x="1872690" y="3192781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4" name="Oval 193"/>
            <p:cNvSpPr/>
            <p:nvPr/>
          </p:nvSpPr>
          <p:spPr>
            <a:xfrm>
              <a:off x="2498487" y="328045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5" name="Oval 194"/>
            <p:cNvSpPr/>
            <p:nvPr/>
          </p:nvSpPr>
          <p:spPr>
            <a:xfrm>
              <a:off x="2833741" y="2495394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3710779" y="335563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2043434" y="284721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4449635" y="3599590"/>
                  <a:ext cx="473437" cy="7871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635" y="3599590"/>
                  <a:ext cx="473437" cy="787176"/>
                </a:xfrm>
                <a:prstGeom prst="rect">
                  <a:avLst/>
                </a:prstGeom>
                <a:blipFill>
                  <a:blip r:embed="rId8"/>
                  <a:stretch>
                    <a:fillRect r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Rectangle 198"/>
            <p:cNvSpPr/>
            <p:nvPr/>
          </p:nvSpPr>
          <p:spPr>
            <a:xfrm>
              <a:off x="1482431" y="1854502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883315" y="1690688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248830" y="1848099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702324" y="2207577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8399792" y="4677592"/>
            <a:ext cx="3357003" cy="1986130"/>
            <a:chOff x="601935" y="1690688"/>
            <a:chExt cx="4274985" cy="2673566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1215660" y="1970621"/>
              <a:ext cx="0" cy="2393633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1040516" y="4086946"/>
              <a:ext cx="3388571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/>
                <p:cNvSpPr/>
                <p:nvPr/>
              </p:nvSpPr>
              <p:spPr>
                <a:xfrm>
                  <a:off x="601935" y="2299234"/>
                  <a:ext cx="868308" cy="7871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6" name="Rectangle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35" y="2299234"/>
                  <a:ext cx="868308" cy="78717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Oval 206"/>
            <p:cNvSpPr/>
            <p:nvPr/>
          </p:nvSpPr>
          <p:spPr>
            <a:xfrm>
              <a:off x="2121088" y="3735762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82431" y="360111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9" name="Multiply 208"/>
            <p:cNvSpPr/>
            <p:nvPr/>
          </p:nvSpPr>
          <p:spPr>
            <a:xfrm>
              <a:off x="2976829" y="2083625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210" name="Multiply 209"/>
            <p:cNvSpPr/>
            <p:nvPr/>
          </p:nvSpPr>
          <p:spPr>
            <a:xfrm>
              <a:off x="3413129" y="2772697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211" name="Multiply 210"/>
            <p:cNvSpPr/>
            <p:nvPr/>
          </p:nvSpPr>
          <p:spPr>
            <a:xfrm>
              <a:off x="3851775" y="2753245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212" name="Multiply 211"/>
            <p:cNvSpPr/>
            <p:nvPr/>
          </p:nvSpPr>
          <p:spPr>
            <a:xfrm>
              <a:off x="3552656" y="2299235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1461181" y="292408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4" name="Oval 213"/>
            <p:cNvSpPr/>
            <p:nvPr/>
          </p:nvSpPr>
          <p:spPr>
            <a:xfrm>
              <a:off x="1872690" y="3192781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5" name="Oval 214"/>
            <p:cNvSpPr/>
            <p:nvPr/>
          </p:nvSpPr>
          <p:spPr>
            <a:xfrm>
              <a:off x="2498487" y="328045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6" name="Multiply 215"/>
            <p:cNvSpPr/>
            <p:nvPr/>
          </p:nvSpPr>
          <p:spPr>
            <a:xfrm>
              <a:off x="2833741" y="2495394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217" name="Multiply 216"/>
            <p:cNvSpPr/>
            <p:nvPr/>
          </p:nvSpPr>
          <p:spPr>
            <a:xfrm>
              <a:off x="3710779" y="3355633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2043434" y="284721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/>
                <p:cNvSpPr/>
                <p:nvPr/>
              </p:nvSpPr>
              <p:spPr>
                <a:xfrm>
                  <a:off x="4403483" y="3577077"/>
                  <a:ext cx="473437" cy="7871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3483" y="3577077"/>
                  <a:ext cx="473437" cy="787176"/>
                </a:xfrm>
                <a:prstGeom prst="rect">
                  <a:avLst/>
                </a:prstGeom>
                <a:blipFill>
                  <a:blip r:embed="rId10"/>
                  <a:stretch>
                    <a:fillRect r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0" name="Oval 219"/>
            <p:cNvSpPr/>
            <p:nvPr/>
          </p:nvSpPr>
          <p:spPr>
            <a:xfrm>
              <a:off x="1482431" y="1854502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1" name="Oval 220"/>
            <p:cNvSpPr/>
            <p:nvPr/>
          </p:nvSpPr>
          <p:spPr>
            <a:xfrm>
              <a:off x="1883315" y="1690688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248830" y="1848099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3" name="Oval 222"/>
            <p:cNvSpPr/>
            <p:nvPr/>
          </p:nvSpPr>
          <p:spPr>
            <a:xfrm>
              <a:off x="1702324" y="2207577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34" name="Straight Arrow Connector 33"/>
          <p:cNvCxnSpPr>
            <a:stCxn id="27" idx="3"/>
          </p:cNvCxnSpPr>
          <p:nvPr/>
        </p:nvCxnSpPr>
        <p:spPr>
          <a:xfrm flipV="1">
            <a:off x="5809995" y="1597694"/>
            <a:ext cx="2255299" cy="2268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7" idx="3"/>
          </p:cNvCxnSpPr>
          <p:nvPr/>
        </p:nvCxnSpPr>
        <p:spPr>
          <a:xfrm flipV="1">
            <a:off x="5809995" y="3768464"/>
            <a:ext cx="2380797" cy="97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7" idx="3"/>
          </p:cNvCxnSpPr>
          <p:nvPr/>
        </p:nvCxnSpPr>
        <p:spPr>
          <a:xfrm>
            <a:off x="5809995" y="3866357"/>
            <a:ext cx="2267296" cy="1935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661257" y="1413467"/>
                <a:ext cx="1187697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257" y="1413467"/>
                <a:ext cx="1187697" cy="5597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896338" y="3254088"/>
                <a:ext cx="1187697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338" y="3254088"/>
                <a:ext cx="1187697" cy="5597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454064" y="5243592"/>
                <a:ext cx="1187697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064" y="5243592"/>
                <a:ext cx="1187697" cy="5597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8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4000" dirty="0"/>
                  <a:t>Train a logistic regression classifier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4000" dirty="0"/>
                  <a:t> for each class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/>
                  <a:t> to predict the probability that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4000" dirty="0"/>
              </a:p>
              <a:p>
                <a:endParaRPr lang="en-US" sz="4000" dirty="0"/>
              </a:p>
              <a:p>
                <a:r>
                  <a:rPr lang="en-US" sz="4000" dirty="0"/>
                  <a:t>Given a new input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4000" dirty="0"/>
                  <a:t>, pick the class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that maximizes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4000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4000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  <m:sSubSup>
                        <m:sSub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098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09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Hypothesis representation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Logistic regression with gradient descent</a:t>
            </a:r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Multi-class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48376" y="1795244"/>
                <a:ext cx="2735301" cy="824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376" y="1795244"/>
                <a:ext cx="2735301" cy="824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048376" y="2864650"/>
                <a:ext cx="6219825" cy="1000119"/>
              </a:xfrm>
              <a:prstGeom prst="rect">
                <a:avLst/>
              </a:prstGeom>
              <a:ln w="76200"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dirty="0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dirty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376" y="2864650"/>
                <a:ext cx="6219825" cy="1000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48376" y="4322409"/>
                <a:ext cx="5257800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376" y="4322409"/>
                <a:ext cx="5257800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48376" y="5891891"/>
                <a:ext cx="1700337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  <m:sSubSup>
                        <m:sSub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376" y="5891891"/>
                <a:ext cx="1700337" cy="573555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9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Logistic Regression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Regression used to fit a curve to data in which the dependent variable is binary, or dichotomous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Typical application: Medicine</a:t>
            </a:r>
          </a:p>
          <a:p>
            <a:pPr eaLnBrk="1" hangingPunct="1"/>
            <a:r>
              <a:rPr lang="en-GB" altLang="en-US" dirty="0"/>
              <a:t>dichotomous (yes/no, smoker/</a:t>
            </a:r>
            <a:r>
              <a:rPr lang="en-GB" altLang="en-US" dirty="0" err="1"/>
              <a:t>nonsmoker</a:t>
            </a:r>
            <a:r>
              <a:rPr lang="en-GB" altLang="en-US" dirty="0"/>
              <a:t>,…)</a:t>
            </a:r>
            <a:endParaRPr lang="fr-FR" altLang="en-US" dirty="0"/>
          </a:p>
          <a:p>
            <a:pPr eaLnBrk="1" hangingPunct="1"/>
            <a:r>
              <a:rPr lang="en-GB" altLang="en-US" dirty="0"/>
              <a:t>categorical (social class</a:t>
            </a:r>
            <a:r>
              <a:rPr lang="fr-FR" altLang="en-US" dirty="0"/>
              <a:t>, race, </a:t>
            </a:r>
            <a:r>
              <a:rPr lang="en-GB" altLang="en-US" dirty="0"/>
              <a:t>...</a:t>
            </a:r>
            <a:r>
              <a:rPr lang="fr-FR" altLang="en-US" dirty="0"/>
              <a:t> </a:t>
            </a:r>
            <a:r>
              <a:rPr lang="en-GB" altLang="en-US" dirty="0"/>
              <a:t>)</a:t>
            </a:r>
            <a:endParaRPr lang="fr-FR" altLang="en-US" dirty="0"/>
          </a:p>
          <a:p>
            <a:pPr eaLnBrk="1" hangingPunct="1"/>
            <a:r>
              <a:rPr lang="en-GB" altLang="en-US" dirty="0"/>
              <a:t>continuous (age</a:t>
            </a:r>
            <a:r>
              <a:rPr lang="fr-FR" altLang="en-US" dirty="0"/>
              <a:t>, </a:t>
            </a:r>
            <a:r>
              <a:rPr lang="fr-FR" altLang="en-US" dirty="0" err="1"/>
              <a:t>weight</a:t>
            </a:r>
            <a:r>
              <a:rPr lang="fr-FR" altLang="en-US" dirty="0"/>
              <a:t>, </a:t>
            </a:r>
            <a:r>
              <a:rPr lang="fr-FR" altLang="en-US" dirty="0" err="1"/>
              <a:t>gestational</a:t>
            </a:r>
            <a:r>
              <a:rPr lang="fr-FR" altLang="en-US" dirty="0"/>
              <a:t> </a:t>
            </a:r>
            <a:r>
              <a:rPr lang="fr-FR" altLang="en-US" dirty="0" err="1"/>
              <a:t>age</a:t>
            </a:r>
            <a:r>
              <a:rPr lang="fr-FR" altLang="en-US" dirty="0"/>
              <a:t>, </a:t>
            </a:r>
            <a:r>
              <a:rPr lang="en-GB" altLang="en-US" dirty="0"/>
              <a:t>...)</a:t>
            </a:r>
            <a:endParaRPr lang="fr-FR" altLang="en-US" dirty="0"/>
          </a:p>
          <a:p>
            <a:pPr eaLnBrk="1" hangingPunct="1"/>
            <a:r>
              <a:rPr lang="en-GB" altLang="en-US" dirty="0"/>
              <a:t>dichotomous </a:t>
            </a:r>
            <a:r>
              <a:rPr lang="fr-CH" altLang="en-US" dirty="0" err="1"/>
              <a:t>categorical</a:t>
            </a:r>
            <a:r>
              <a:rPr lang="fr-CH" altLang="en-US" dirty="0"/>
              <a:t> </a:t>
            </a:r>
            <a:r>
              <a:rPr lang="fr-CH" altLang="en-US" dirty="0" err="1"/>
              <a:t>response</a:t>
            </a:r>
            <a:r>
              <a:rPr lang="fr-CH" altLang="en-US" dirty="0"/>
              <a:t> </a:t>
            </a:r>
            <a:r>
              <a:rPr lang="en-GB" altLang="en-US" dirty="0"/>
              <a:t>variable </a:t>
            </a:r>
            <a:r>
              <a:rPr lang="fr-FR" altLang="en-US" i="1" dirty="0"/>
              <a:t>Y</a:t>
            </a:r>
            <a:r>
              <a:rPr lang="fr-FR" altLang="en-US" dirty="0"/>
              <a:t> </a:t>
            </a:r>
          </a:p>
          <a:p>
            <a:pPr lvl="1">
              <a:buFontTx/>
              <a:buNone/>
            </a:pPr>
            <a:r>
              <a:rPr lang="en-GB" altLang="en-US" dirty="0"/>
              <a:t>   e.g. Success/Failure, Remission/No Remission        Survived/Died, Low Birth Weight/Normal Birth Weight, etc…</a:t>
            </a:r>
            <a:endParaRPr lang="en-US" altLang="en-US" sz="2000" dirty="0"/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443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712788"/>
          </a:xfrm>
        </p:spPr>
        <p:txBody>
          <a:bodyPr/>
          <a:lstStyle/>
          <a:p>
            <a:r>
              <a:rPr lang="en-US" altLang="en-US" sz="4000"/>
              <a:t>Logistic Regression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990600"/>
            <a:ext cx="89154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Example:  Coronary Heart Disease (CD) and Age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In this study sampled individuals were examined for signs of CD (present = 1 / absent = 0) and the potential relationship between this outcome and their age (yrs.) was considered. 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1639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352800"/>
            <a:ext cx="33528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3352800"/>
            <a:ext cx="2449513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3716339"/>
            <a:ext cx="25146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6" y="3317875"/>
            <a:ext cx="252571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366000" y="4114800"/>
            <a:ext cx="68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 b="1" dirty="0">
                <a:solidFill>
                  <a:srgbClr val="FF0000"/>
                </a:solidFill>
                <a:latin typeface="Garamond" panose="02020404030301010803" pitchFamily="18" charset="0"/>
              </a:rPr>
              <a:t>…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828800" y="5867401"/>
            <a:ext cx="868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This is a portion of the raw data for the 100 subjects who participated in the study.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850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/>
      <p:bldP spid="164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Logistic Regression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1"/>
            <a:ext cx="8229600" cy="4530725"/>
          </a:xfrm>
        </p:spPr>
        <p:txBody>
          <a:bodyPr/>
          <a:lstStyle/>
          <a:p>
            <a:r>
              <a:rPr lang="en-US" altLang="en-US"/>
              <a:t>How can we analyze these data?</a:t>
            </a:r>
          </a:p>
          <a:p>
            <a:pPr>
              <a:buFontTx/>
              <a:buNone/>
            </a:pPr>
            <a:endParaRPr lang="en-US" alt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814514"/>
            <a:ext cx="6096000" cy="330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1828801"/>
            <a:ext cx="2743200" cy="262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752600" y="5334001"/>
            <a:ext cx="8686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The mean age of the individuals with some signs of coronary heart disease is 51.28 years vs. 39.18 years for individuals without signs (t = 5.95, p &lt; .0001).  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8077200" y="4462463"/>
            <a:ext cx="228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</a:rPr>
              <a:t>Non-pooled t-test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98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22310"/>
              </a:xfrm>
            </p:spPr>
            <p:txBody>
              <a:bodyPr>
                <a:normAutofit/>
              </a:bodyPr>
              <a:lstStyle/>
              <a:p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  <a:p>
                <a:r>
                  <a:rPr lang="en-US" sz="3600" dirty="0"/>
                  <a:t>Threshold classifier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600" dirty="0"/>
                  <a:t> at 0.5</a:t>
                </a:r>
              </a:p>
              <a:p>
                <a:pPr lvl="1"/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≥0.5,</m:t>
                    </m:r>
                  </m:oMath>
                </a14:m>
                <a:r>
                  <a:rPr lang="en-US" sz="3200" b="0" dirty="0"/>
                  <a:t> predict </a:t>
                </a:r>
                <a:r>
                  <a:rPr lang="en-US" sz="3200" dirty="0"/>
                  <a:t>“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”</a:t>
                </a:r>
                <a:endParaRPr lang="en-US" sz="3200" b="0" dirty="0"/>
              </a:p>
              <a:p>
                <a:pPr lvl="1"/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sz="3200" dirty="0"/>
                  <a:t>, predict “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22310"/>
              </a:xfrm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662530" y="365125"/>
            <a:ext cx="8866939" cy="3014016"/>
            <a:chOff x="1991669" y="905528"/>
            <a:chExt cx="7334641" cy="249316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58556" y="905528"/>
              <a:ext cx="0" cy="2276622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3305337" y="2781223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91669" y="1859173"/>
              <a:ext cx="1580736" cy="43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Malignant?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02140" y="2596557"/>
              <a:ext cx="900611" cy="43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0 (No)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02139" y="1275167"/>
              <a:ext cx="938959" cy="43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1 (Yes)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40474" y="2965889"/>
              <a:ext cx="1461610" cy="43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Tumor Size</a:t>
              </a:r>
            </a:p>
          </p:txBody>
        </p:sp>
        <p:sp>
          <p:nvSpPr>
            <p:cNvPr id="10" name="Multiply 9"/>
            <p:cNvSpPr/>
            <p:nvPr/>
          </p:nvSpPr>
          <p:spPr>
            <a:xfrm>
              <a:off x="3736213" y="2589876"/>
              <a:ext cx="422031" cy="37279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Multiply 10"/>
            <p:cNvSpPr/>
            <p:nvPr/>
          </p:nvSpPr>
          <p:spPr>
            <a:xfrm>
              <a:off x="6499051" y="2589876"/>
              <a:ext cx="422031" cy="37279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Multiply 11"/>
            <p:cNvSpPr/>
            <p:nvPr/>
          </p:nvSpPr>
          <p:spPr>
            <a:xfrm>
              <a:off x="5539748" y="2589876"/>
              <a:ext cx="422031" cy="37279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Multiply 12"/>
            <p:cNvSpPr/>
            <p:nvPr/>
          </p:nvSpPr>
          <p:spPr>
            <a:xfrm>
              <a:off x="4516265" y="2596557"/>
              <a:ext cx="422031" cy="37279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Multiply 13"/>
            <p:cNvSpPr/>
            <p:nvPr/>
          </p:nvSpPr>
          <p:spPr>
            <a:xfrm>
              <a:off x="4877644" y="2596557"/>
              <a:ext cx="422031" cy="37279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6077020" y="135671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16" name="Multiply 15"/>
            <p:cNvSpPr/>
            <p:nvPr/>
          </p:nvSpPr>
          <p:spPr>
            <a:xfrm>
              <a:off x="6917399" y="135671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17" name="Multiply 16"/>
            <p:cNvSpPr/>
            <p:nvPr/>
          </p:nvSpPr>
          <p:spPr>
            <a:xfrm>
              <a:off x="7663391" y="135671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18" name="Multiply 17"/>
            <p:cNvSpPr/>
            <p:nvPr/>
          </p:nvSpPr>
          <p:spPr>
            <a:xfrm>
              <a:off x="8281930" y="135671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19" name="Multiply 18"/>
            <p:cNvSpPr/>
            <p:nvPr/>
          </p:nvSpPr>
          <p:spPr>
            <a:xfrm>
              <a:off x="8575007" y="135671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>
          <a:xfrm flipV="1">
            <a:off x="3867665" y="365125"/>
            <a:ext cx="6876575" cy="3107125"/>
          </a:xfrm>
          <a:prstGeom prst="line">
            <a:avLst/>
          </a:prstGeom>
          <a:ln w="76200"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Multiply 26"/>
          <p:cNvSpPr/>
          <p:nvPr/>
        </p:nvSpPr>
        <p:spPr>
          <a:xfrm>
            <a:off x="11574709" y="884948"/>
            <a:ext cx="510199" cy="4506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540018" y="617838"/>
            <a:ext cx="8458393" cy="261963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961383" y="3356005"/>
                <a:ext cx="22417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383" y="3356005"/>
                <a:ext cx="224176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39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2444" y="216441"/>
                <a:ext cx="10515600" cy="64928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Classification: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/>
                  <a:t> or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4000" dirty="0"/>
                  <a:t> (from linear regression) </a:t>
                </a:r>
                <a:br>
                  <a:rPr lang="en-US" sz="4000" dirty="0"/>
                </a:br>
                <a:r>
                  <a:rPr lang="en-US" sz="4000" dirty="0"/>
                  <a:t>can be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4000" dirty="0"/>
                  <a:t> or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Logistic regression: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4000" dirty="0"/>
              </a:p>
              <a:p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Logistic regression is actually for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classification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2444" y="216441"/>
                <a:ext cx="10515600" cy="6492875"/>
              </a:xfrm>
              <a:blipFill>
                <a:blip r:embed="rId2"/>
                <a:stretch>
                  <a:fillRect l="-2029" t="-2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01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4029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/>
                  <a:t>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where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:r>
                  <a:rPr lang="en-US" sz="3600" dirty="0"/>
                  <a:t>Sigmoid function</a:t>
                </a:r>
              </a:p>
              <a:p>
                <a:r>
                  <a:rPr lang="en-US" sz="3600" dirty="0"/>
                  <a:t>Logistic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4029"/>
              </a:xfrm>
              <a:blipFill>
                <a:blip r:embed="rId2"/>
                <a:stretch>
                  <a:fillRect l="-1623" t="-3129" b="-9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96000" y="1825624"/>
                <a:ext cx="5292474" cy="1556260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4"/>
                <a:ext cx="5292474" cy="1556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037" y="3666042"/>
            <a:ext cx="4459787" cy="296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532814" y="6396335"/>
                <a:ext cx="4378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814" y="6396335"/>
                <a:ext cx="43786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39026" y="4764338"/>
                <a:ext cx="8572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026" y="4764338"/>
                <a:ext cx="857222" cy="461665"/>
              </a:xfrm>
              <a:prstGeom prst="rect">
                <a:avLst/>
              </a:prstGeom>
              <a:blipFill>
                <a:blip r:embed="rId6"/>
                <a:stretch>
                  <a:fillRect r="-141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05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1890748972,D:\Data\Deppa Documents\STAT 701\Power Points\Deppa Powerpoints\Logistic\Logistic Regression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1890748972,D:\Data\Deppa Documents\STAT 701\Power Points\Deppa Powerpoints\Logistic\Logistic Regression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= \left[ &#10;\begin{array}{c}&#10;x_0 \\&#10;x_1 &#10;\end{array}&#10;\right]&#10;$&#10;$&#10;= \left[ &#10;\begin{array}{c}&#10;1 \\&#10;\mathrm{tumorSize}&#10;\end{array}&#10;\right]&#10;$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0.7&#10;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displaystyle&#10;P(y=0 |x;\theta) + P(y=1 |x;\theta) = 1&#10;$&#10;&#10;&#10;$ \displaystyle&#10;P(y=0 |x;\theta) = 1 - P(y=1 |x;\theta) &#10;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3CA7B58CB742AE325175108AEBE9" ma:contentTypeVersion="2" ma:contentTypeDescription="Create a new document." ma:contentTypeScope="" ma:versionID="9a16d019ef6c7478527427960c3ca490">
  <xsd:schema xmlns:xsd="http://www.w3.org/2001/XMLSchema" xmlns:xs="http://www.w3.org/2001/XMLSchema" xmlns:p="http://schemas.microsoft.com/office/2006/metadata/properties" xmlns:ns2="01e6aae9-b236-437a-8d13-d697c8e2323c" targetNamespace="http://schemas.microsoft.com/office/2006/metadata/properties" ma:root="true" ma:fieldsID="7340df6993f91029a45b926439a71664" ns2:_="">
    <xsd:import namespace="01e6aae9-b236-437a-8d13-d697c8e232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aae9-b236-437a-8d13-d697c8e23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7C34F2-EAA9-49CA-9FAF-E6FAC7466C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950842-3011-4703-82B7-DC801E5ECB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7BE315-C747-44EA-863F-B226311DFF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6aae9-b236-437a-8d13-d697c8e232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14617</TotalTime>
  <Words>496</Words>
  <Application>Microsoft Office PowerPoint</Application>
  <PresentationFormat>Widescreen</PresentationFormat>
  <Paragraphs>169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Logistic Regression</vt:lpstr>
      <vt:lpstr>Logistic Regression</vt:lpstr>
      <vt:lpstr>PowerPoint Presentation</vt:lpstr>
      <vt:lpstr>Logistic Regression</vt:lpstr>
      <vt:lpstr>Logistic Regression</vt:lpstr>
      <vt:lpstr>Logistic Regression</vt:lpstr>
      <vt:lpstr>PowerPoint Presentation</vt:lpstr>
      <vt:lpstr>PowerPoint Presentation</vt:lpstr>
      <vt:lpstr>Hypothesis representation</vt:lpstr>
      <vt:lpstr>PowerPoint Presentation</vt:lpstr>
      <vt:lpstr>Logistic regression</vt:lpstr>
      <vt:lpstr>Decision boundary</vt:lpstr>
      <vt:lpstr>PowerPoint Presentation</vt:lpstr>
      <vt:lpstr>Logistic Regression</vt:lpstr>
      <vt:lpstr>PowerPoint Presentation</vt:lpstr>
      <vt:lpstr>Cost function for Linear Regression</vt:lpstr>
      <vt:lpstr>PowerPoint Presentation</vt:lpstr>
      <vt:lpstr>Cost function for Logistic Regression</vt:lpstr>
      <vt:lpstr>Logistic regression cost function</vt:lpstr>
      <vt:lpstr>Logistic regression</vt:lpstr>
      <vt:lpstr>Where does the cost come from?</vt:lpstr>
      <vt:lpstr>PowerPoint Presentation</vt:lpstr>
      <vt:lpstr>Expressing conditional log-likelihood</vt:lpstr>
      <vt:lpstr>Logistic Regression</vt:lpstr>
      <vt:lpstr>Gradient descent</vt:lpstr>
      <vt:lpstr>Gradient descent</vt:lpstr>
      <vt:lpstr>PowerPoint Presentation</vt:lpstr>
      <vt:lpstr>Logistic Regression</vt:lpstr>
      <vt:lpstr>Multi-class classification</vt:lpstr>
      <vt:lpstr>PowerPoint Presentation</vt:lpstr>
      <vt:lpstr>One-vs-all (one-vs-rest)</vt:lpstr>
      <vt:lpstr>One-vs-all</vt:lpstr>
      <vt:lpstr>Things to remember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Jia-Bin</dc:creator>
  <cp:lastModifiedBy>Lenovo</cp:lastModifiedBy>
  <cp:revision>282</cp:revision>
  <dcterms:created xsi:type="dcterms:W3CDTF">2019-01-25T06:55:15Z</dcterms:created>
  <dcterms:modified xsi:type="dcterms:W3CDTF">2021-03-16T18:44:08Z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0x01010030773CA7B58CB742AE325175108AEBE9</vt:lpwstr>
  </property>
</Properties>
</file>