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603" r:id="rId3"/>
    <p:sldId id="612" r:id="rId4"/>
    <p:sldId id="608" r:id="rId5"/>
    <p:sldId id="611" r:id="rId6"/>
    <p:sldId id="633" r:id="rId7"/>
    <p:sldId id="610" r:id="rId8"/>
    <p:sldId id="609" r:id="rId9"/>
    <p:sldId id="631" r:id="rId10"/>
    <p:sldId id="613" r:id="rId11"/>
    <p:sldId id="605" r:id="rId12"/>
    <p:sldId id="614" r:id="rId13"/>
    <p:sldId id="615" r:id="rId14"/>
    <p:sldId id="616" r:id="rId15"/>
    <p:sldId id="617" r:id="rId16"/>
    <p:sldId id="635" r:id="rId17"/>
    <p:sldId id="606" r:id="rId18"/>
    <p:sldId id="619" r:id="rId19"/>
    <p:sldId id="620" r:id="rId20"/>
    <p:sldId id="636" r:id="rId21"/>
    <p:sldId id="637" r:id="rId22"/>
    <p:sldId id="607" r:id="rId23"/>
    <p:sldId id="623" r:id="rId24"/>
    <p:sldId id="638" r:id="rId25"/>
    <p:sldId id="625" r:id="rId26"/>
    <p:sldId id="641" r:id="rId27"/>
    <p:sldId id="63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050"/>
    <a:srgbClr val="5B9BD5"/>
    <a:srgbClr val="ED7D31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000" autoAdjust="0"/>
    <p:restoredTop sz="94694" autoAdjust="0"/>
  </p:normalViewPr>
  <p:slideViewPr>
    <p:cSldViewPr snapToGrid="0">
      <p:cViewPr varScale="1">
        <p:scale>
          <a:sx n="65" d="100"/>
          <a:sy n="65" d="100"/>
        </p:scale>
        <p:origin x="-31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C4B82-B9E5-4507-B0D3-1B63853EC58B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D48BE-267D-4B59-ADE4-43764D46B7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46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968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42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638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939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408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360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79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28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968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001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330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719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723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514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499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A9F2-1FBE-4FC8-AA3B-1FA735F4211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88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Regularization</a:t>
            </a:r>
            <a:endParaRPr lang="en-US" sz="8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819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Addressing overfitting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736" y="1478604"/>
            <a:ext cx="11130064" cy="4698359"/>
          </a:xfrm>
        </p:spPr>
        <p:txBody>
          <a:bodyPr>
            <a:normAutofit/>
          </a:bodyPr>
          <a:lstStyle/>
          <a:p>
            <a:r>
              <a:rPr lang="en-GB" sz="2400" dirty="0" smtClean="0"/>
              <a:t>How do we deal with this?</a:t>
            </a:r>
          </a:p>
          <a:p>
            <a:pPr lvl="1">
              <a:buNone/>
            </a:pPr>
            <a:r>
              <a:rPr lang="en-GB" dirty="0" smtClean="0"/>
              <a:t>1) </a:t>
            </a:r>
            <a:r>
              <a:rPr lang="en-GB" b="1" dirty="0" smtClean="0"/>
              <a:t>Reduce number of features</a:t>
            </a:r>
            <a:endParaRPr lang="en-GB" dirty="0" smtClean="0"/>
          </a:p>
          <a:p>
            <a:pPr lvl="2"/>
            <a:r>
              <a:rPr lang="en-GB" sz="2400" dirty="0" smtClean="0"/>
              <a:t>Manually select which features to keep</a:t>
            </a:r>
          </a:p>
          <a:p>
            <a:pPr lvl="2"/>
            <a:r>
              <a:rPr lang="en-GB" sz="2400" dirty="0" smtClean="0"/>
              <a:t>But, in reducing the number of features we lose some information</a:t>
            </a:r>
          </a:p>
          <a:p>
            <a:pPr lvl="3"/>
            <a:r>
              <a:rPr lang="en-GB" sz="2400" dirty="0" smtClean="0"/>
              <a:t>Ideally select those features which minimize data loss, but even so, some info is lost</a:t>
            </a:r>
          </a:p>
          <a:p>
            <a:pPr lvl="1">
              <a:buNone/>
            </a:pPr>
            <a:r>
              <a:rPr lang="en-GB" dirty="0" smtClean="0"/>
              <a:t>2) </a:t>
            </a:r>
            <a:r>
              <a:rPr lang="en-GB" b="1" dirty="0" smtClean="0"/>
              <a:t>Regularization</a:t>
            </a:r>
            <a:endParaRPr lang="en-GB" dirty="0" smtClean="0"/>
          </a:p>
          <a:p>
            <a:pPr lvl="2"/>
            <a:r>
              <a:rPr lang="en-GB" sz="2400" dirty="0" smtClean="0"/>
              <a:t>Keep all features, but reduce magnitude of parameters θ</a:t>
            </a:r>
          </a:p>
          <a:p>
            <a:pPr lvl="2"/>
            <a:r>
              <a:rPr lang="en-GB" sz="2400" dirty="0" smtClean="0"/>
              <a:t>Works well when we have a lot of features, each of which contributes a bit to predicting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91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Overfitting</a:t>
            </a:r>
          </a:p>
          <a:p>
            <a:endParaRPr lang="en-US" sz="3200" dirty="0"/>
          </a:p>
          <a:p>
            <a:r>
              <a:rPr lang="en-US" sz="3200" b="1" dirty="0" smtClean="0">
                <a:solidFill>
                  <a:srgbClr val="FF0000"/>
                </a:solidFill>
              </a:rPr>
              <a:t>Cost function</a:t>
            </a:r>
          </a:p>
          <a:p>
            <a:endParaRPr lang="en-US" sz="3200" dirty="0"/>
          </a:p>
          <a:p>
            <a:r>
              <a:rPr lang="en-US" sz="3200" dirty="0" smtClean="0"/>
              <a:t>Regularized linear regression</a:t>
            </a:r>
          </a:p>
          <a:p>
            <a:endParaRPr lang="en-US" sz="3200" dirty="0"/>
          </a:p>
          <a:p>
            <a:r>
              <a:rPr lang="en-US" sz="3200" dirty="0" smtClean="0"/>
              <a:t>Regularized logistic regression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1349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155747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Suppose </a:t>
                </a:r>
                <a:r>
                  <a:rPr lang="en-US" dirty="0"/>
                  <a:t>we penalize and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really small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+1000 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+1000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155747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2" name="Rectangle 51"/>
              <p:cNvSpPr/>
              <p:nvPr/>
            </p:nvSpPr>
            <p:spPr>
              <a:xfrm>
                <a:off x="1095655" y="4264173"/>
                <a:ext cx="39023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655" y="4264173"/>
                <a:ext cx="3902397" cy="461665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3" name="Rectangle 52"/>
              <p:cNvSpPr/>
              <p:nvPr/>
            </p:nvSpPr>
            <p:spPr>
              <a:xfrm>
                <a:off x="6346456" y="4255332"/>
                <a:ext cx="54424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456" y="4255332"/>
                <a:ext cx="5442453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7299450" y="1695380"/>
            <a:ext cx="3774317" cy="2517568"/>
            <a:chOff x="3284511" y="1865600"/>
            <a:chExt cx="6020973" cy="401614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Multiply 82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85122" y="1865600"/>
              <a:ext cx="1394159" cy="888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Price ($)</a:t>
              </a:r>
              <a:br>
                <a:rPr lang="en-US" dirty="0" smtClean="0"/>
              </a:br>
              <a:r>
                <a:rPr lang="en-US" dirty="0" smtClean="0"/>
                <a:t>in 1000’s</a:t>
              </a:r>
              <a:endParaRPr lang="en-US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Multiply 93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5" name="Multiply 94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6" name="Multiply 95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7" name="Multiply 96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8" name="Multiply 97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9" name="Multiply 98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0" name="Multiply 99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1" name="Multiply 100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2" name="Multiply 101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859107" y="5373818"/>
              <a:ext cx="1965579" cy="507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Size in feet^2</a:t>
              </a:r>
              <a:endParaRPr lang="en-US" dirty="0"/>
            </a:p>
          </p:txBody>
        </p:sp>
      </p:grpSp>
      <p:sp>
        <p:nvSpPr>
          <p:cNvPr id="104" name="Freeform 103"/>
          <p:cNvSpPr/>
          <p:nvPr/>
        </p:nvSpPr>
        <p:spPr>
          <a:xfrm>
            <a:off x="7610455" y="2318468"/>
            <a:ext cx="3017723" cy="1456893"/>
          </a:xfrm>
          <a:custGeom>
            <a:avLst/>
            <a:gdLst>
              <a:gd name="connsiteX0" fmla="*/ 0 w 1581665"/>
              <a:gd name="connsiteY0" fmla="*/ 1482811 h 1482811"/>
              <a:gd name="connsiteX1" fmla="*/ 1581665 w 1581665"/>
              <a:gd name="connsiteY1" fmla="*/ 0 h 1482811"/>
              <a:gd name="connsiteX0" fmla="*/ 0 w 1581665"/>
              <a:gd name="connsiteY0" fmla="*/ 1482811 h 1482811"/>
              <a:gd name="connsiteX1" fmla="*/ 678733 w 1581665"/>
              <a:gd name="connsiteY1" fmla="*/ 407471 h 1482811"/>
              <a:gd name="connsiteX2" fmla="*/ 1581665 w 1581665"/>
              <a:gd name="connsiteY2" fmla="*/ 0 h 1482811"/>
              <a:gd name="connsiteX0" fmla="*/ 0 w 2137719"/>
              <a:gd name="connsiteY0" fmla="*/ 1371600 h 1371600"/>
              <a:gd name="connsiteX1" fmla="*/ 678733 w 2137719"/>
              <a:gd name="connsiteY1" fmla="*/ 296260 h 1371600"/>
              <a:gd name="connsiteX2" fmla="*/ 2137719 w 2137719"/>
              <a:gd name="connsiteY2" fmla="*/ 0 h 1371600"/>
              <a:gd name="connsiteX0" fmla="*/ 0 w 2360141"/>
              <a:gd name="connsiteY0" fmla="*/ 1272746 h 1272746"/>
              <a:gd name="connsiteX1" fmla="*/ 901155 w 2360141"/>
              <a:gd name="connsiteY1" fmla="*/ 296260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62939 w 2360141"/>
              <a:gd name="connsiteY1" fmla="*/ 123265 h 1272746"/>
              <a:gd name="connsiteX2" fmla="*/ 2360141 w 2360141"/>
              <a:gd name="connsiteY2" fmla="*/ 0 h 1272746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72746 h 1272746"/>
              <a:gd name="connsiteX1" fmla="*/ 1024722 w 2360141"/>
              <a:gd name="connsiteY1" fmla="*/ 24683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57503 w 2360141"/>
              <a:gd name="connsiteY1" fmla="*/ 36782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957503 w 2360141"/>
              <a:gd name="connsiteY2" fmla="*/ 367823 h 1272746"/>
              <a:gd name="connsiteX3" fmla="*/ 2360141 w 2360141"/>
              <a:gd name="connsiteY3" fmla="*/ 0 h 1272746"/>
              <a:gd name="connsiteX0" fmla="*/ 0 w 2360141"/>
              <a:gd name="connsiteY0" fmla="*/ 1401996 h 1401996"/>
              <a:gd name="connsiteX1" fmla="*/ 289589 w 2360141"/>
              <a:gd name="connsiteY1" fmla="*/ 1011780 h 1401996"/>
              <a:gd name="connsiteX2" fmla="*/ 435032 w 2360141"/>
              <a:gd name="connsiteY2" fmla="*/ 89415 h 1401996"/>
              <a:gd name="connsiteX3" fmla="*/ 2360141 w 2360141"/>
              <a:gd name="connsiteY3" fmla="*/ 129250 h 1401996"/>
              <a:gd name="connsiteX0" fmla="*/ 0 w 2360141"/>
              <a:gd name="connsiteY0" fmla="*/ 1382171 h 1382171"/>
              <a:gd name="connsiteX1" fmla="*/ 289589 w 2360141"/>
              <a:gd name="connsiteY1" fmla="*/ 991955 h 1382171"/>
              <a:gd name="connsiteX2" fmla="*/ 435032 w 2360141"/>
              <a:gd name="connsiteY2" fmla="*/ 69590 h 1382171"/>
              <a:gd name="connsiteX3" fmla="*/ 2360141 w 2360141"/>
              <a:gd name="connsiteY3" fmla="*/ 109425 h 1382171"/>
              <a:gd name="connsiteX0" fmla="*/ 0 w 2360141"/>
              <a:gd name="connsiteY0" fmla="*/ 1338721 h 1338721"/>
              <a:gd name="connsiteX1" fmla="*/ 289589 w 2360141"/>
              <a:gd name="connsiteY1" fmla="*/ 948505 h 1338721"/>
              <a:gd name="connsiteX2" fmla="*/ 435032 w 2360141"/>
              <a:gd name="connsiteY2" fmla="*/ 26140 h 1338721"/>
              <a:gd name="connsiteX3" fmla="*/ 835385 w 2360141"/>
              <a:gd name="connsiteY3" fmla="*/ 535751 h 1338721"/>
              <a:gd name="connsiteX4" fmla="*/ 2360141 w 2360141"/>
              <a:gd name="connsiteY4" fmla="*/ 65975 h 1338721"/>
              <a:gd name="connsiteX0" fmla="*/ 0 w 2360141"/>
              <a:gd name="connsiteY0" fmla="*/ 1273210 h 1273210"/>
              <a:gd name="connsiteX1" fmla="*/ 289589 w 2360141"/>
              <a:gd name="connsiteY1" fmla="*/ 882994 h 1273210"/>
              <a:gd name="connsiteX2" fmla="*/ 565650 w 2360141"/>
              <a:gd name="connsiteY2" fmla="*/ 144075 h 1273210"/>
              <a:gd name="connsiteX3" fmla="*/ 835385 w 2360141"/>
              <a:gd name="connsiteY3" fmla="*/ 470240 h 1273210"/>
              <a:gd name="connsiteX4" fmla="*/ 2360141 w 2360141"/>
              <a:gd name="connsiteY4" fmla="*/ 464 h 1273210"/>
              <a:gd name="connsiteX0" fmla="*/ 0 w 2360141"/>
              <a:gd name="connsiteY0" fmla="*/ 1273508 h 1273508"/>
              <a:gd name="connsiteX1" fmla="*/ 289589 w 2360141"/>
              <a:gd name="connsiteY1" fmla="*/ 883292 h 1273508"/>
              <a:gd name="connsiteX2" fmla="*/ 565650 w 2360141"/>
              <a:gd name="connsiteY2" fmla="*/ 144373 h 1273508"/>
              <a:gd name="connsiteX3" fmla="*/ 826055 w 2360141"/>
              <a:gd name="connsiteY3" fmla="*/ 271805 h 1273508"/>
              <a:gd name="connsiteX4" fmla="*/ 2360141 w 2360141"/>
              <a:gd name="connsiteY4" fmla="*/ 762 h 1273508"/>
              <a:gd name="connsiteX0" fmla="*/ 0 w 2360141"/>
              <a:gd name="connsiteY0" fmla="*/ 1273508 h 1273508"/>
              <a:gd name="connsiteX1" fmla="*/ 289589 w 2360141"/>
              <a:gd name="connsiteY1" fmla="*/ 883292 h 1273508"/>
              <a:gd name="connsiteX2" fmla="*/ 439698 w 2360141"/>
              <a:gd name="connsiteY2" fmla="*/ 231000 h 1273508"/>
              <a:gd name="connsiteX3" fmla="*/ 826055 w 2360141"/>
              <a:gd name="connsiteY3" fmla="*/ 271805 h 1273508"/>
              <a:gd name="connsiteX4" fmla="*/ 2360141 w 2360141"/>
              <a:gd name="connsiteY4" fmla="*/ 762 h 1273508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39698 w 2360141"/>
              <a:gd name="connsiteY2" fmla="*/ 230238 h 1272746"/>
              <a:gd name="connsiteX3" fmla="*/ 826055 w 2360141"/>
              <a:gd name="connsiteY3" fmla="*/ 271043 h 1272746"/>
              <a:gd name="connsiteX4" fmla="*/ 1171259 w 2360141"/>
              <a:gd name="connsiteY4" fmla="*/ 403532 h 1272746"/>
              <a:gd name="connsiteX5" fmla="*/ 2360141 w 2360141"/>
              <a:gd name="connsiteY5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39698 w 2360141"/>
              <a:gd name="connsiteY2" fmla="*/ 230238 h 1272746"/>
              <a:gd name="connsiteX3" fmla="*/ 826055 w 2360141"/>
              <a:gd name="connsiteY3" fmla="*/ 271043 h 1272746"/>
              <a:gd name="connsiteX4" fmla="*/ 1171259 w 2360141"/>
              <a:gd name="connsiteY4" fmla="*/ 403532 h 1272746"/>
              <a:gd name="connsiteX5" fmla="*/ 2360141 w 2360141"/>
              <a:gd name="connsiteY5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2360141 w 2360141"/>
              <a:gd name="connsiteY6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1367185 w 2360141"/>
              <a:gd name="connsiteY6" fmla="*/ 148745 h 1272746"/>
              <a:gd name="connsiteX7" fmla="*/ 2360141 w 2360141"/>
              <a:gd name="connsiteY7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1367185 w 2360141"/>
              <a:gd name="connsiteY6" fmla="*/ 148745 h 1272746"/>
              <a:gd name="connsiteX7" fmla="*/ 2360141 w 2360141"/>
              <a:gd name="connsiteY7" fmla="*/ 0 h 1272746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2252848 w 2252848"/>
              <a:gd name="connsiteY7" fmla="*/ 0 h 1313512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1530458 w 2252848"/>
              <a:gd name="connsiteY7" fmla="*/ 316904 h 1313512"/>
              <a:gd name="connsiteX8" fmla="*/ 2252848 w 2252848"/>
              <a:gd name="connsiteY8" fmla="*/ 0 h 1313512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1530458 w 2252848"/>
              <a:gd name="connsiteY7" fmla="*/ 316904 h 1313512"/>
              <a:gd name="connsiteX8" fmla="*/ 1749709 w 2252848"/>
              <a:gd name="connsiteY8" fmla="*/ 82501 h 1313512"/>
              <a:gd name="connsiteX9" fmla="*/ 2252848 w 2252848"/>
              <a:gd name="connsiteY9" fmla="*/ 0 h 1313512"/>
              <a:gd name="connsiteX0" fmla="*/ 0 w 2280838"/>
              <a:gd name="connsiteY0" fmla="*/ 1237155 h 1237155"/>
              <a:gd name="connsiteX1" fmla="*/ 289589 w 2280838"/>
              <a:gd name="connsiteY1" fmla="*/ 846939 h 1237155"/>
              <a:gd name="connsiteX2" fmla="*/ 448197 w 2280838"/>
              <a:gd name="connsiteY2" fmla="*/ 546291 h 1237155"/>
              <a:gd name="connsiteX3" fmla="*/ 439698 w 2280838"/>
              <a:gd name="connsiteY3" fmla="*/ 194647 h 1237155"/>
              <a:gd name="connsiteX4" fmla="*/ 826055 w 2280838"/>
              <a:gd name="connsiteY4" fmla="*/ 235452 h 1237155"/>
              <a:gd name="connsiteX5" fmla="*/ 1171259 w 2280838"/>
              <a:gd name="connsiteY5" fmla="*/ 367941 h 1237155"/>
              <a:gd name="connsiteX6" fmla="*/ 1367185 w 2280838"/>
              <a:gd name="connsiteY6" fmla="*/ 113154 h 1237155"/>
              <a:gd name="connsiteX7" fmla="*/ 1530458 w 2280838"/>
              <a:gd name="connsiteY7" fmla="*/ 240547 h 1237155"/>
              <a:gd name="connsiteX8" fmla="*/ 1749709 w 2280838"/>
              <a:gd name="connsiteY8" fmla="*/ 6144 h 1237155"/>
              <a:gd name="connsiteX9" fmla="*/ 2280838 w 2280838"/>
              <a:gd name="connsiteY9" fmla="*/ 229387 h 1237155"/>
              <a:gd name="connsiteX0" fmla="*/ 0 w 2355477"/>
              <a:gd name="connsiteY0" fmla="*/ 1242193 h 1242193"/>
              <a:gd name="connsiteX1" fmla="*/ 289589 w 2355477"/>
              <a:gd name="connsiteY1" fmla="*/ 851977 h 1242193"/>
              <a:gd name="connsiteX2" fmla="*/ 448197 w 2355477"/>
              <a:gd name="connsiteY2" fmla="*/ 551329 h 1242193"/>
              <a:gd name="connsiteX3" fmla="*/ 439698 w 2355477"/>
              <a:gd name="connsiteY3" fmla="*/ 199685 h 1242193"/>
              <a:gd name="connsiteX4" fmla="*/ 826055 w 2355477"/>
              <a:gd name="connsiteY4" fmla="*/ 240490 h 1242193"/>
              <a:gd name="connsiteX5" fmla="*/ 1171259 w 2355477"/>
              <a:gd name="connsiteY5" fmla="*/ 372979 h 1242193"/>
              <a:gd name="connsiteX6" fmla="*/ 1367185 w 2355477"/>
              <a:gd name="connsiteY6" fmla="*/ 118192 h 1242193"/>
              <a:gd name="connsiteX7" fmla="*/ 1530458 w 2355477"/>
              <a:gd name="connsiteY7" fmla="*/ 245585 h 1242193"/>
              <a:gd name="connsiteX8" fmla="*/ 1749709 w 2355477"/>
              <a:gd name="connsiteY8" fmla="*/ 11182 h 1242193"/>
              <a:gd name="connsiteX9" fmla="*/ 2355477 w 2355477"/>
              <a:gd name="connsiteY9" fmla="*/ 81553 h 124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5477" h="1242193">
                <a:moveTo>
                  <a:pt x="0" y="1242193"/>
                </a:moveTo>
                <a:cubicBezTo>
                  <a:pt x="64592" y="1171212"/>
                  <a:pt x="130005" y="1002797"/>
                  <a:pt x="289589" y="851977"/>
                </a:cubicBezTo>
                <a:cubicBezTo>
                  <a:pt x="354959" y="743627"/>
                  <a:pt x="423179" y="660044"/>
                  <a:pt x="448197" y="551329"/>
                </a:cubicBezTo>
                <a:cubicBezTo>
                  <a:pt x="473215" y="442614"/>
                  <a:pt x="367392" y="258286"/>
                  <a:pt x="439698" y="199685"/>
                </a:cubicBezTo>
                <a:cubicBezTo>
                  <a:pt x="512004" y="141084"/>
                  <a:pt x="711903" y="241333"/>
                  <a:pt x="826055" y="240490"/>
                </a:cubicBezTo>
                <a:cubicBezTo>
                  <a:pt x="940207" y="239647"/>
                  <a:pt x="1066298" y="383171"/>
                  <a:pt x="1171259" y="372979"/>
                </a:cubicBezTo>
                <a:cubicBezTo>
                  <a:pt x="1276220" y="362787"/>
                  <a:pt x="1299544" y="160656"/>
                  <a:pt x="1367185" y="118192"/>
                </a:cubicBezTo>
                <a:cubicBezTo>
                  <a:pt x="1434826" y="75728"/>
                  <a:pt x="1451932" y="247284"/>
                  <a:pt x="1530458" y="245585"/>
                </a:cubicBezTo>
                <a:cubicBezTo>
                  <a:pt x="1608984" y="243886"/>
                  <a:pt x="1629311" y="63999"/>
                  <a:pt x="1749709" y="11182"/>
                </a:cubicBezTo>
                <a:cubicBezTo>
                  <a:pt x="1870107" y="-41635"/>
                  <a:pt x="2286393" y="111439"/>
                  <a:pt x="2355477" y="81553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945222" y="1695380"/>
            <a:ext cx="3774317" cy="2517568"/>
            <a:chOff x="3284511" y="1865600"/>
            <a:chExt cx="6020973" cy="4016147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Multiply 107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385122" y="1865600"/>
              <a:ext cx="1394159" cy="888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Price ($)</a:t>
              </a:r>
              <a:br>
                <a:rPr lang="en-US" dirty="0" smtClean="0"/>
              </a:br>
              <a:r>
                <a:rPr lang="en-US" dirty="0" smtClean="0"/>
                <a:t>in 1000’s</a:t>
              </a:r>
              <a:endParaRPr lang="en-US" dirty="0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Multiply 118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0" name="Multiply 119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1" name="Multiply 120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2" name="Multiply 121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859107" y="5373818"/>
              <a:ext cx="1965579" cy="507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Size in feet^2</a:t>
              </a:r>
              <a:endParaRPr lang="en-US" dirty="0"/>
            </a:p>
          </p:txBody>
        </p:sp>
      </p:grpSp>
      <p:sp>
        <p:nvSpPr>
          <p:cNvPr id="129" name="Freeform 128"/>
          <p:cNvSpPr/>
          <p:nvPr/>
        </p:nvSpPr>
        <p:spPr>
          <a:xfrm>
            <a:off x="1269200" y="2278690"/>
            <a:ext cx="3023699" cy="1492727"/>
          </a:xfrm>
          <a:custGeom>
            <a:avLst/>
            <a:gdLst>
              <a:gd name="connsiteX0" fmla="*/ 0 w 1581665"/>
              <a:gd name="connsiteY0" fmla="*/ 1482811 h 1482811"/>
              <a:gd name="connsiteX1" fmla="*/ 1581665 w 1581665"/>
              <a:gd name="connsiteY1" fmla="*/ 0 h 1482811"/>
              <a:gd name="connsiteX0" fmla="*/ 0 w 1581665"/>
              <a:gd name="connsiteY0" fmla="*/ 1482811 h 1482811"/>
              <a:gd name="connsiteX1" fmla="*/ 678733 w 1581665"/>
              <a:gd name="connsiteY1" fmla="*/ 407471 h 1482811"/>
              <a:gd name="connsiteX2" fmla="*/ 1581665 w 1581665"/>
              <a:gd name="connsiteY2" fmla="*/ 0 h 1482811"/>
              <a:gd name="connsiteX0" fmla="*/ 0 w 2137719"/>
              <a:gd name="connsiteY0" fmla="*/ 1371600 h 1371600"/>
              <a:gd name="connsiteX1" fmla="*/ 678733 w 2137719"/>
              <a:gd name="connsiteY1" fmla="*/ 296260 h 1371600"/>
              <a:gd name="connsiteX2" fmla="*/ 2137719 w 2137719"/>
              <a:gd name="connsiteY2" fmla="*/ 0 h 1371600"/>
              <a:gd name="connsiteX0" fmla="*/ 0 w 2360141"/>
              <a:gd name="connsiteY0" fmla="*/ 1272746 h 1272746"/>
              <a:gd name="connsiteX1" fmla="*/ 901155 w 2360141"/>
              <a:gd name="connsiteY1" fmla="*/ 296260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62939 w 2360141"/>
              <a:gd name="connsiteY1" fmla="*/ 123265 h 1272746"/>
              <a:gd name="connsiteX2" fmla="*/ 2360141 w 2360141"/>
              <a:gd name="connsiteY2" fmla="*/ 0 h 1272746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72746 h 1272746"/>
              <a:gd name="connsiteX1" fmla="*/ 1024722 w 2360141"/>
              <a:gd name="connsiteY1" fmla="*/ 24683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57503 w 2360141"/>
              <a:gd name="connsiteY1" fmla="*/ 367823 h 1272746"/>
              <a:gd name="connsiteX2" fmla="*/ 2360141 w 2360141"/>
              <a:gd name="connsiteY2" fmla="*/ 0 h 1272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141" h="1272746">
                <a:moveTo>
                  <a:pt x="0" y="1272746"/>
                </a:moveTo>
                <a:cubicBezTo>
                  <a:pt x="271552" y="1017272"/>
                  <a:pt x="451173" y="660367"/>
                  <a:pt x="957503" y="367823"/>
                </a:cubicBezTo>
                <a:cubicBezTo>
                  <a:pt x="1410880" y="129027"/>
                  <a:pt x="1894407" y="41088"/>
                  <a:pt x="2360141" y="0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916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 smtClean="0"/>
                  <a:t>Small values for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4000" b="0" dirty="0" smtClean="0"/>
              </a:p>
              <a:p>
                <a:pPr lvl="1"/>
                <a:r>
                  <a:rPr lang="en-US" sz="3600" dirty="0" smtClean="0"/>
                  <a:t>“</a:t>
                </a:r>
                <a:r>
                  <a:rPr lang="en-US" sz="3600" dirty="0"/>
                  <a:t>Simpler” </a:t>
                </a:r>
                <a:r>
                  <a:rPr lang="en-US" sz="3600" dirty="0" smtClean="0"/>
                  <a:t>hypothesis</a:t>
                </a:r>
              </a:p>
              <a:p>
                <a:pPr lvl="1"/>
                <a:r>
                  <a:rPr lang="en-US" sz="3600" dirty="0" smtClean="0"/>
                  <a:t>Less </a:t>
                </a:r>
                <a:r>
                  <a:rPr lang="en-US" sz="3600" dirty="0"/>
                  <a:t>prone to overfitting</a:t>
                </a:r>
              </a:p>
              <a:p>
                <a:r>
                  <a:rPr lang="en-US" sz="4000" dirty="0" smtClean="0"/>
                  <a:t>Housing:</a:t>
                </a:r>
              </a:p>
              <a:p>
                <a:pPr lvl="1"/>
                <a:r>
                  <a:rPr lang="en-US" sz="3600" dirty="0" smtClean="0"/>
                  <a:t>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n-US" sz="3600" b="0" dirty="0" smtClean="0"/>
              </a:p>
              <a:p>
                <a:pPr lvl="1"/>
                <a:r>
                  <a:rPr lang="en-US" sz="3600" dirty="0" smtClean="0"/>
                  <a:t>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i="1" dirty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2610511" y="5450255"/>
                <a:ext cx="6970978" cy="1266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4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511" y="5450255"/>
                <a:ext cx="6970978" cy="1266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2340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2672"/>
                <a:ext cx="10515600" cy="2930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36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6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3600" i="1" dirty="0" smtClean="0">
                  <a:latin typeface="Cambria Math" panose="02040503050406030204" pitchFamily="18" charset="0"/>
                </a:endParaRPr>
              </a:p>
              <a:p>
                <a:endParaRPr lang="en-US" sz="3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2672"/>
                <a:ext cx="10515600" cy="2930739"/>
              </a:xfrm>
              <a:prstGeom prst="rect">
                <a:avLst/>
              </a:prstGeom>
              <a:blipFill>
                <a:blip r:embed="rId2"/>
                <a:stretch>
                  <a:fillRect t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259659" y="3315361"/>
            <a:ext cx="5104379" cy="3404754"/>
            <a:chOff x="3284511" y="1865600"/>
            <a:chExt cx="6020973" cy="401614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Multiply 8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85122" y="1865600"/>
              <a:ext cx="1394159" cy="888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Price ($)</a:t>
              </a:r>
              <a:br>
                <a:rPr lang="en-US" dirty="0" smtClean="0"/>
              </a:br>
              <a:r>
                <a:rPr lang="en-US" dirty="0" smtClean="0"/>
                <a:t>in 1000’s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Multiply 19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" name="Multiply 20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" name="Multiply 21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" name="Multiply 22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" name="Multiply 23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" name="Multiply 24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" name="Multiply 25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" name="Multiply 26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Multiply 27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59107" y="5373818"/>
              <a:ext cx="1965579" cy="507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Size in feet^2</a:t>
              </a:r>
              <a:endParaRPr lang="en-US" dirty="0"/>
            </a:p>
          </p:txBody>
        </p:sp>
      </p:grpSp>
      <p:sp>
        <p:nvSpPr>
          <p:cNvPr id="30" name="Freeform 29"/>
          <p:cNvSpPr/>
          <p:nvPr/>
        </p:nvSpPr>
        <p:spPr>
          <a:xfrm>
            <a:off x="3748710" y="4190827"/>
            <a:ext cx="3943861" cy="1913921"/>
          </a:xfrm>
          <a:custGeom>
            <a:avLst/>
            <a:gdLst>
              <a:gd name="connsiteX0" fmla="*/ 0 w 1581665"/>
              <a:gd name="connsiteY0" fmla="*/ 1482811 h 1482811"/>
              <a:gd name="connsiteX1" fmla="*/ 1581665 w 1581665"/>
              <a:gd name="connsiteY1" fmla="*/ 0 h 1482811"/>
              <a:gd name="connsiteX0" fmla="*/ 0 w 1581665"/>
              <a:gd name="connsiteY0" fmla="*/ 1482811 h 1482811"/>
              <a:gd name="connsiteX1" fmla="*/ 678733 w 1581665"/>
              <a:gd name="connsiteY1" fmla="*/ 407471 h 1482811"/>
              <a:gd name="connsiteX2" fmla="*/ 1581665 w 1581665"/>
              <a:gd name="connsiteY2" fmla="*/ 0 h 1482811"/>
              <a:gd name="connsiteX0" fmla="*/ 0 w 2137719"/>
              <a:gd name="connsiteY0" fmla="*/ 1371600 h 1371600"/>
              <a:gd name="connsiteX1" fmla="*/ 678733 w 2137719"/>
              <a:gd name="connsiteY1" fmla="*/ 296260 h 1371600"/>
              <a:gd name="connsiteX2" fmla="*/ 2137719 w 2137719"/>
              <a:gd name="connsiteY2" fmla="*/ 0 h 1371600"/>
              <a:gd name="connsiteX0" fmla="*/ 0 w 2360141"/>
              <a:gd name="connsiteY0" fmla="*/ 1272746 h 1272746"/>
              <a:gd name="connsiteX1" fmla="*/ 901155 w 2360141"/>
              <a:gd name="connsiteY1" fmla="*/ 296260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62939 w 2360141"/>
              <a:gd name="connsiteY1" fmla="*/ 123265 h 1272746"/>
              <a:gd name="connsiteX2" fmla="*/ 2360141 w 2360141"/>
              <a:gd name="connsiteY2" fmla="*/ 0 h 1272746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72746 h 1272746"/>
              <a:gd name="connsiteX1" fmla="*/ 1024722 w 2360141"/>
              <a:gd name="connsiteY1" fmla="*/ 24683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57503 w 2360141"/>
              <a:gd name="connsiteY1" fmla="*/ 36782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957503 w 2360141"/>
              <a:gd name="connsiteY2" fmla="*/ 367823 h 1272746"/>
              <a:gd name="connsiteX3" fmla="*/ 2360141 w 2360141"/>
              <a:gd name="connsiteY3" fmla="*/ 0 h 1272746"/>
              <a:gd name="connsiteX0" fmla="*/ 0 w 2360141"/>
              <a:gd name="connsiteY0" fmla="*/ 1401996 h 1401996"/>
              <a:gd name="connsiteX1" fmla="*/ 289589 w 2360141"/>
              <a:gd name="connsiteY1" fmla="*/ 1011780 h 1401996"/>
              <a:gd name="connsiteX2" fmla="*/ 435032 w 2360141"/>
              <a:gd name="connsiteY2" fmla="*/ 89415 h 1401996"/>
              <a:gd name="connsiteX3" fmla="*/ 2360141 w 2360141"/>
              <a:gd name="connsiteY3" fmla="*/ 129250 h 1401996"/>
              <a:gd name="connsiteX0" fmla="*/ 0 w 2360141"/>
              <a:gd name="connsiteY0" fmla="*/ 1382171 h 1382171"/>
              <a:gd name="connsiteX1" fmla="*/ 289589 w 2360141"/>
              <a:gd name="connsiteY1" fmla="*/ 991955 h 1382171"/>
              <a:gd name="connsiteX2" fmla="*/ 435032 w 2360141"/>
              <a:gd name="connsiteY2" fmla="*/ 69590 h 1382171"/>
              <a:gd name="connsiteX3" fmla="*/ 2360141 w 2360141"/>
              <a:gd name="connsiteY3" fmla="*/ 109425 h 1382171"/>
              <a:gd name="connsiteX0" fmla="*/ 0 w 2360141"/>
              <a:gd name="connsiteY0" fmla="*/ 1338721 h 1338721"/>
              <a:gd name="connsiteX1" fmla="*/ 289589 w 2360141"/>
              <a:gd name="connsiteY1" fmla="*/ 948505 h 1338721"/>
              <a:gd name="connsiteX2" fmla="*/ 435032 w 2360141"/>
              <a:gd name="connsiteY2" fmla="*/ 26140 h 1338721"/>
              <a:gd name="connsiteX3" fmla="*/ 835385 w 2360141"/>
              <a:gd name="connsiteY3" fmla="*/ 535751 h 1338721"/>
              <a:gd name="connsiteX4" fmla="*/ 2360141 w 2360141"/>
              <a:gd name="connsiteY4" fmla="*/ 65975 h 1338721"/>
              <a:gd name="connsiteX0" fmla="*/ 0 w 2360141"/>
              <a:gd name="connsiteY0" fmla="*/ 1273210 h 1273210"/>
              <a:gd name="connsiteX1" fmla="*/ 289589 w 2360141"/>
              <a:gd name="connsiteY1" fmla="*/ 882994 h 1273210"/>
              <a:gd name="connsiteX2" fmla="*/ 565650 w 2360141"/>
              <a:gd name="connsiteY2" fmla="*/ 144075 h 1273210"/>
              <a:gd name="connsiteX3" fmla="*/ 835385 w 2360141"/>
              <a:gd name="connsiteY3" fmla="*/ 470240 h 1273210"/>
              <a:gd name="connsiteX4" fmla="*/ 2360141 w 2360141"/>
              <a:gd name="connsiteY4" fmla="*/ 464 h 1273210"/>
              <a:gd name="connsiteX0" fmla="*/ 0 w 2360141"/>
              <a:gd name="connsiteY0" fmla="*/ 1273508 h 1273508"/>
              <a:gd name="connsiteX1" fmla="*/ 289589 w 2360141"/>
              <a:gd name="connsiteY1" fmla="*/ 883292 h 1273508"/>
              <a:gd name="connsiteX2" fmla="*/ 565650 w 2360141"/>
              <a:gd name="connsiteY2" fmla="*/ 144373 h 1273508"/>
              <a:gd name="connsiteX3" fmla="*/ 826055 w 2360141"/>
              <a:gd name="connsiteY3" fmla="*/ 271805 h 1273508"/>
              <a:gd name="connsiteX4" fmla="*/ 2360141 w 2360141"/>
              <a:gd name="connsiteY4" fmla="*/ 762 h 1273508"/>
              <a:gd name="connsiteX0" fmla="*/ 0 w 2360141"/>
              <a:gd name="connsiteY0" fmla="*/ 1273508 h 1273508"/>
              <a:gd name="connsiteX1" fmla="*/ 289589 w 2360141"/>
              <a:gd name="connsiteY1" fmla="*/ 883292 h 1273508"/>
              <a:gd name="connsiteX2" fmla="*/ 439698 w 2360141"/>
              <a:gd name="connsiteY2" fmla="*/ 231000 h 1273508"/>
              <a:gd name="connsiteX3" fmla="*/ 826055 w 2360141"/>
              <a:gd name="connsiteY3" fmla="*/ 271805 h 1273508"/>
              <a:gd name="connsiteX4" fmla="*/ 2360141 w 2360141"/>
              <a:gd name="connsiteY4" fmla="*/ 762 h 1273508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39698 w 2360141"/>
              <a:gd name="connsiteY2" fmla="*/ 230238 h 1272746"/>
              <a:gd name="connsiteX3" fmla="*/ 826055 w 2360141"/>
              <a:gd name="connsiteY3" fmla="*/ 271043 h 1272746"/>
              <a:gd name="connsiteX4" fmla="*/ 1171259 w 2360141"/>
              <a:gd name="connsiteY4" fmla="*/ 403532 h 1272746"/>
              <a:gd name="connsiteX5" fmla="*/ 2360141 w 2360141"/>
              <a:gd name="connsiteY5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39698 w 2360141"/>
              <a:gd name="connsiteY2" fmla="*/ 230238 h 1272746"/>
              <a:gd name="connsiteX3" fmla="*/ 826055 w 2360141"/>
              <a:gd name="connsiteY3" fmla="*/ 271043 h 1272746"/>
              <a:gd name="connsiteX4" fmla="*/ 1171259 w 2360141"/>
              <a:gd name="connsiteY4" fmla="*/ 403532 h 1272746"/>
              <a:gd name="connsiteX5" fmla="*/ 2360141 w 2360141"/>
              <a:gd name="connsiteY5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2360141 w 2360141"/>
              <a:gd name="connsiteY6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1367185 w 2360141"/>
              <a:gd name="connsiteY6" fmla="*/ 148745 h 1272746"/>
              <a:gd name="connsiteX7" fmla="*/ 2360141 w 2360141"/>
              <a:gd name="connsiteY7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1367185 w 2360141"/>
              <a:gd name="connsiteY6" fmla="*/ 148745 h 1272746"/>
              <a:gd name="connsiteX7" fmla="*/ 2360141 w 2360141"/>
              <a:gd name="connsiteY7" fmla="*/ 0 h 1272746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2252848 w 2252848"/>
              <a:gd name="connsiteY7" fmla="*/ 0 h 1313512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1530458 w 2252848"/>
              <a:gd name="connsiteY7" fmla="*/ 316904 h 1313512"/>
              <a:gd name="connsiteX8" fmla="*/ 2252848 w 2252848"/>
              <a:gd name="connsiteY8" fmla="*/ 0 h 1313512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1530458 w 2252848"/>
              <a:gd name="connsiteY7" fmla="*/ 316904 h 1313512"/>
              <a:gd name="connsiteX8" fmla="*/ 1749709 w 2252848"/>
              <a:gd name="connsiteY8" fmla="*/ 82501 h 1313512"/>
              <a:gd name="connsiteX9" fmla="*/ 2252848 w 2252848"/>
              <a:gd name="connsiteY9" fmla="*/ 0 h 1313512"/>
              <a:gd name="connsiteX0" fmla="*/ 0 w 2280838"/>
              <a:gd name="connsiteY0" fmla="*/ 1237155 h 1237155"/>
              <a:gd name="connsiteX1" fmla="*/ 289589 w 2280838"/>
              <a:gd name="connsiteY1" fmla="*/ 846939 h 1237155"/>
              <a:gd name="connsiteX2" fmla="*/ 448197 w 2280838"/>
              <a:gd name="connsiteY2" fmla="*/ 546291 h 1237155"/>
              <a:gd name="connsiteX3" fmla="*/ 439698 w 2280838"/>
              <a:gd name="connsiteY3" fmla="*/ 194647 h 1237155"/>
              <a:gd name="connsiteX4" fmla="*/ 826055 w 2280838"/>
              <a:gd name="connsiteY4" fmla="*/ 235452 h 1237155"/>
              <a:gd name="connsiteX5" fmla="*/ 1171259 w 2280838"/>
              <a:gd name="connsiteY5" fmla="*/ 367941 h 1237155"/>
              <a:gd name="connsiteX6" fmla="*/ 1367185 w 2280838"/>
              <a:gd name="connsiteY6" fmla="*/ 113154 h 1237155"/>
              <a:gd name="connsiteX7" fmla="*/ 1530458 w 2280838"/>
              <a:gd name="connsiteY7" fmla="*/ 240547 h 1237155"/>
              <a:gd name="connsiteX8" fmla="*/ 1749709 w 2280838"/>
              <a:gd name="connsiteY8" fmla="*/ 6144 h 1237155"/>
              <a:gd name="connsiteX9" fmla="*/ 2280838 w 2280838"/>
              <a:gd name="connsiteY9" fmla="*/ 229387 h 1237155"/>
              <a:gd name="connsiteX0" fmla="*/ 0 w 2355477"/>
              <a:gd name="connsiteY0" fmla="*/ 1242193 h 1242193"/>
              <a:gd name="connsiteX1" fmla="*/ 289589 w 2355477"/>
              <a:gd name="connsiteY1" fmla="*/ 851977 h 1242193"/>
              <a:gd name="connsiteX2" fmla="*/ 448197 w 2355477"/>
              <a:gd name="connsiteY2" fmla="*/ 551329 h 1242193"/>
              <a:gd name="connsiteX3" fmla="*/ 439698 w 2355477"/>
              <a:gd name="connsiteY3" fmla="*/ 199685 h 1242193"/>
              <a:gd name="connsiteX4" fmla="*/ 826055 w 2355477"/>
              <a:gd name="connsiteY4" fmla="*/ 240490 h 1242193"/>
              <a:gd name="connsiteX5" fmla="*/ 1171259 w 2355477"/>
              <a:gd name="connsiteY5" fmla="*/ 372979 h 1242193"/>
              <a:gd name="connsiteX6" fmla="*/ 1367185 w 2355477"/>
              <a:gd name="connsiteY6" fmla="*/ 118192 h 1242193"/>
              <a:gd name="connsiteX7" fmla="*/ 1530458 w 2355477"/>
              <a:gd name="connsiteY7" fmla="*/ 245585 h 1242193"/>
              <a:gd name="connsiteX8" fmla="*/ 1749709 w 2355477"/>
              <a:gd name="connsiteY8" fmla="*/ 11182 h 1242193"/>
              <a:gd name="connsiteX9" fmla="*/ 2355477 w 2355477"/>
              <a:gd name="connsiteY9" fmla="*/ 81553 h 124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5477" h="1242193">
                <a:moveTo>
                  <a:pt x="0" y="1242193"/>
                </a:moveTo>
                <a:cubicBezTo>
                  <a:pt x="64592" y="1171212"/>
                  <a:pt x="130005" y="1002797"/>
                  <a:pt x="289589" y="851977"/>
                </a:cubicBezTo>
                <a:cubicBezTo>
                  <a:pt x="354959" y="743627"/>
                  <a:pt x="423179" y="660044"/>
                  <a:pt x="448197" y="551329"/>
                </a:cubicBezTo>
                <a:cubicBezTo>
                  <a:pt x="473215" y="442614"/>
                  <a:pt x="367392" y="258286"/>
                  <a:pt x="439698" y="199685"/>
                </a:cubicBezTo>
                <a:cubicBezTo>
                  <a:pt x="512004" y="141084"/>
                  <a:pt x="711903" y="241333"/>
                  <a:pt x="826055" y="240490"/>
                </a:cubicBezTo>
                <a:cubicBezTo>
                  <a:pt x="940207" y="239647"/>
                  <a:pt x="1066298" y="383171"/>
                  <a:pt x="1171259" y="372979"/>
                </a:cubicBezTo>
                <a:cubicBezTo>
                  <a:pt x="1276220" y="362787"/>
                  <a:pt x="1299544" y="160656"/>
                  <a:pt x="1367185" y="118192"/>
                </a:cubicBezTo>
                <a:cubicBezTo>
                  <a:pt x="1434826" y="75728"/>
                  <a:pt x="1451932" y="247284"/>
                  <a:pt x="1530458" y="245585"/>
                </a:cubicBezTo>
                <a:cubicBezTo>
                  <a:pt x="1608984" y="243886"/>
                  <a:pt x="1629311" y="63999"/>
                  <a:pt x="1749709" y="11182"/>
                </a:cubicBezTo>
                <a:cubicBezTo>
                  <a:pt x="1870107" y="-41635"/>
                  <a:pt x="2286393" y="111439"/>
                  <a:pt x="2355477" y="81553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3771292" y="4235440"/>
            <a:ext cx="3921279" cy="1784449"/>
          </a:xfrm>
          <a:custGeom>
            <a:avLst/>
            <a:gdLst>
              <a:gd name="connsiteX0" fmla="*/ 0 w 1581665"/>
              <a:gd name="connsiteY0" fmla="*/ 1482811 h 1482811"/>
              <a:gd name="connsiteX1" fmla="*/ 1581665 w 1581665"/>
              <a:gd name="connsiteY1" fmla="*/ 0 h 1482811"/>
              <a:gd name="connsiteX0" fmla="*/ 0 w 1581665"/>
              <a:gd name="connsiteY0" fmla="*/ 1482811 h 1482811"/>
              <a:gd name="connsiteX1" fmla="*/ 678733 w 1581665"/>
              <a:gd name="connsiteY1" fmla="*/ 407471 h 1482811"/>
              <a:gd name="connsiteX2" fmla="*/ 1581665 w 1581665"/>
              <a:gd name="connsiteY2" fmla="*/ 0 h 1482811"/>
              <a:gd name="connsiteX0" fmla="*/ 0 w 2137719"/>
              <a:gd name="connsiteY0" fmla="*/ 1371600 h 1371600"/>
              <a:gd name="connsiteX1" fmla="*/ 678733 w 2137719"/>
              <a:gd name="connsiteY1" fmla="*/ 296260 h 1371600"/>
              <a:gd name="connsiteX2" fmla="*/ 2137719 w 2137719"/>
              <a:gd name="connsiteY2" fmla="*/ 0 h 1371600"/>
              <a:gd name="connsiteX0" fmla="*/ 0 w 2360141"/>
              <a:gd name="connsiteY0" fmla="*/ 1272746 h 1272746"/>
              <a:gd name="connsiteX1" fmla="*/ 901155 w 2360141"/>
              <a:gd name="connsiteY1" fmla="*/ 296260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62939 w 2360141"/>
              <a:gd name="connsiteY1" fmla="*/ 123265 h 1272746"/>
              <a:gd name="connsiteX2" fmla="*/ 2360141 w 2360141"/>
              <a:gd name="connsiteY2" fmla="*/ 0 h 1272746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72746 h 1272746"/>
              <a:gd name="connsiteX1" fmla="*/ 1024722 w 2360141"/>
              <a:gd name="connsiteY1" fmla="*/ 24683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57503 w 2360141"/>
              <a:gd name="connsiteY1" fmla="*/ 367823 h 1272746"/>
              <a:gd name="connsiteX2" fmla="*/ 2360141 w 2360141"/>
              <a:gd name="connsiteY2" fmla="*/ 0 h 1272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141" h="1272746">
                <a:moveTo>
                  <a:pt x="0" y="1272746"/>
                </a:moveTo>
                <a:cubicBezTo>
                  <a:pt x="271552" y="1017272"/>
                  <a:pt x="451173" y="660367"/>
                  <a:pt x="957503" y="367823"/>
                </a:cubicBezTo>
                <a:cubicBezTo>
                  <a:pt x="1410880" y="129027"/>
                  <a:pt x="1894407" y="41088"/>
                  <a:pt x="2360141" y="0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Rectangle 31"/>
              <p:cNvSpPr/>
              <p:nvPr/>
            </p:nvSpPr>
            <p:spPr>
              <a:xfrm>
                <a:off x="6311299" y="3321130"/>
                <a:ext cx="539410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600" dirty="0" smtClean="0"/>
                  <a:t>: Regularization parameter</a:t>
                </a:r>
                <a:endParaRPr lang="en-US" sz="36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99" y="3321130"/>
                <a:ext cx="5394105" cy="646331"/>
              </a:xfrm>
              <a:prstGeom prst="rect">
                <a:avLst/>
              </a:prstGeom>
              <a:blipFill>
                <a:blip r:embed="rId3"/>
                <a:stretch>
                  <a:fillRect t="-15094" r="-237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52611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86143" cy="50323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 smtClean="0"/>
                  <a:t>What </a:t>
                </a: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set to an extremely large value </a:t>
                </a:r>
                <a:r>
                  <a:rPr lang="en-US" sz="3200" dirty="0" smtClean="0"/>
                  <a:t>(say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3200" dirty="0" smtClean="0"/>
                  <a:t>)?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Algorithm </a:t>
                </a:r>
                <a:r>
                  <a:rPr lang="en-US" dirty="0"/>
                  <a:t>works fine; setting to be very large can’t hurt </a:t>
                </a:r>
                <a:r>
                  <a:rPr lang="en-US" dirty="0" smtClean="0"/>
                  <a:t>it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Algorithm </a:t>
                </a:r>
                <a:r>
                  <a:rPr lang="en-US" dirty="0"/>
                  <a:t>fails to eliminate </a:t>
                </a:r>
                <a:r>
                  <a:rPr lang="en-US" dirty="0" smtClean="0"/>
                  <a:t>overfitting.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</a:t>
                </a:r>
                <a:r>
                  <a:rPr lang="en-US" dirty="0" smtClean="0"/>
                  <a:t>lgorithm </a:t>
                </a:r>
                <a:r>
                  <a:rPr lang="en-US" dirty="0"/>
                  <a:t>results in </a:t>
                </a:r>
                <a:r>
                  <a:rPr lang="en-US" dirty="0" err="1"/>
                  <a:t>underfitting</a:t>
                </a:r>
                <a:r>
                  <a:rPr lang="en-US" dirty="0"/>
                  <a:t>. (Fails to fit even training </a:t>
                </a:r>
                <a:r>
                  <a:rPr lang="en-US" dirty="0" smtClean="0"/>
                  <a:t>data well).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Gradient </a:t>
                </a:r>
                <a:r>
                  <a:rPr lang="en-US" dirty="0"/>
                  <a:t>descent will fail to converge.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86143" cy="5032375"/>
              </a:xfrm>
              <a:blipFill>
                <a:blip r:embed="rId2"/>
                <a:stretch>
                  <a:fillRect l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8558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86143" cy="50323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 smtClean="0"/>
                  <a:t>What </a:t>
                </a: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set to an extremely large value </a:t>
                </a:r>
                <a:r>
                  <a:rPr lang="en-US" sz="3200" dirty="0" smtClean="0"/>
                  <a:t>(say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3200" dirty="0" smtClean="0"/>
                  <a:t>)?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86143" cy="5032375"/>
              </a:xfrm>
              <a:blipFill>
                <a:blip r:embed="rId2"/>
                <a:stretch>
                  <a:fillRect l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208841" y="3562105"/>
            <a:ext cx="3774317" cy="2517568"/>
            <a:chOff x="3284511" y="1865600"/>
            <a:chExt cx="6020973" cy="4016147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Multiply 30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85122" y="1865600"/>
              <a:ext cx="1394159" cy="888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Price ($)</a:t>
              </a:r>
              <a:br>
                <a:rPr lang="en-US" dirty="0" smtClean="0"/>
              </a:br>
              <a:r>
                <a:rPr lang="en-US" dirty="0" smtClean="0"/>
                <a:t>in 1000’s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Multiply 41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3" name="Multiply 42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4" name="Multiply 43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5" name="Multiply 44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6" name="Multiply 45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7" name="Multiply 46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8" name="Multiply 47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9" name="Multiply 48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0" name="Multiply 49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59107" y="5373818"/>
              <a:ext cx="1965579" cy="507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Size in feet^2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2" name="Rectangle 51"/>
              <p:cNvSpPr/>
              <p:nvPr/>
            </p:nvSpPr>
            <p:spPr>
              <a:xfrm>
                <a:off x="838199" y="6190515"/>
                <a:ext cx="72142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trike="sngStrike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trike="sngStrike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 strike="sngStrike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trike="sngStrike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trike="sngStrike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strike="sngStrike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strike="sngStrike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trike="sngStrike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trike="sngStrike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 strike="sngStrike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 strike="sngStrike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trike="sngStrike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strike="sngStrike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strike="sngStrike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i="1" strike="sngStrike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trike="sngStrike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 strike="sngStrike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i="1" strike="sngStrike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trike="sngStrike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strike="sngStrike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6190515"/>
                <a:ext cx="721428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>
            <a:off x="4463238" y="4836775"/>
            <a:ext cx="309870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921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Overfitting</a:t>
            </a:r>
          </a:p>
          <a:p>
            <a:endParaRPr lang="en-US" sz="3200" dirty="0"/>
          </a:p>
          <a:p>
            <a:r>
              <a:rPr lang="en-US" sz="3200" dirty="0" smtClean="0"/>
              <a:t>Cost function</a:t>
            </a:r>
          </a:p>
          <a:p>
            <a:endParaRPr lang="en-US" sz="3200" dirty="0"/>
          </a:p>
          <a:p>
            <a:r>
              <a:rPr lang="en-US" sz="3200" b="1" dirty="0" smtClean="0">
                <a:solidFill>
                  <a:srgbClr val="FF0000"/>
                </a:solidFill>
              </a:rPr>
              <a:t>Regularized linear regression</a:t>
            </a:r>
          </a:p>
          <a:p>
            <a:endParaRPr lang="en-US" sz="3200" dirty="0"/>
          </a:p>
          <a:p>
            <a:r>
              <a:rPr lang="en-US" sz="3200" dirty="0" smtClean="0"/>
              <a:t>Regularized logistic regression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631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linear </a:t>
            </a:r>
            <a:r>
              <a:rPr lang="en-US" dirty="0" smtClean="0"/>
              <a:t>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82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4000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4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4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4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000" dirty="0" smtClean="0"/>
              </a:p>
              <a:p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dirty="0" smtClean="0"/>
                  <a:t>: Number of features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000" dirty="0" smtClean="0"/>
                  <a:t> is not panelized</a:t>
                </a:r>
                <a:endParaRPr lang="en-US" sz="4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82088"/>
              </a:xfrm>
              <a:prstGeom prst="rect">
                <a:avLst/>
              </a:prstGeom>
              <a:blipFill>
                <a:blip r:embed="rId2"/>
                <a:stretch>
                  <a:fillRect t="-399" b="-5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9168882" y="3116424"/>
            <a:ext cx="1082351" cy="7091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615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(Previously)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Repeat {</a:t>
                </a:r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}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80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8270351" y="4361934"/>
                <a:ext cx="32646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=1, 2, 3,⋯,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351" y="4361934"/>
                <a:ext cx="326461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8270351" y="2711689"/>
                <a:ext cx="15337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351" y="2711689"/>
                <a:ext cx="153375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816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Overfitting</a:t>
            </a:r>
          </a:p>
          <a:p>
            <a:endParaRPr lang="en-US" sz="3200" dirty="0"/>
          </a:p>
          <a:p>
            <a:r>
              <a:rPr lang="en-US" sz="3200" dirty="0" smtClean="0"/>
              <a:t>Cost function</a:t>
            </a:r>
          </a:p>
          <a:p>
            <a:endParaRPr lang="en-US" sz="3200" dirty="0"/>
          </a:p>
          <a:p>
            <a:r>
              <a:rPr lang="en-US" sz="3200" dirty="0" smtClean="0"/>
              <a:t>Regularized linear regression</a:t>
            </a:r>
          </a:p>
          <a:p>
            <a:endParaRPr lang="en-US" sz="3200" dirty="0"/>
          </a:p>
          <a:p>
            <a:r>
              <a:rPr lang="en-US" sz="3200" dirty="0" smtClean="0"/>
              <a:t>Regularized logistic regression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2371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(Regularized)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Repeat {</a:t>
                </a:r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2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32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  <m:sSubSup>
                            <m:sSub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}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80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2089550" y="5396190"/>
                <a:ext cx="8012899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8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550" y="5396190"/>
                <a:ext cx="8012899" cy="146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7292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Regularized linear regression</a:t>
                </a:r>
                <a:endParaRPr lang="en-US" sz="32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200" b="1" dirty="0" smtClean="0"/>
                  <a:t>Un-regularized </a:t>
                </a:r>
                <a:r>
                  <a:rPr lang="en-US" sz="3200" b="1" dirty="0"/>
                  <a:t>linear regression</a:t>
                </a:r>
                <a:endParaRPr lang="en-US" sz="32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6593114" y="874759"/>
                <a:ext cx="4760686" cy="815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3200" dirty="0" smtClean="0"/>
                  <a:t>: Weight decay</a:t>
                </a:r>
                <a:endParaRPr lang="en-US" sz="3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114" y="874759"/>
                <a:ext cx="4760686" cy="815929"/>
              </a:xfrm>
              <a:prstGeom prst="rect">
                <a:avLst/>
              </a:prstGeom>
              <a:blipFill>
                <a:blip r:embed="rId3"/>
                <a:stretch>
                  <a:fillRect r="-1536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4581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Overfitting</a:t>
            </a:r>
          </a:p>
          <a:p>
            <a:endParaRPr lang="en-US" sz="3200" dirty="0"/>
          </a:p>
          <a:p>
            <a:r>
              <a:rPr lang="en-US" sz="3200" dirty="0" smtClean="0"/>
              <a:t>Cost function</a:t>
            </a:r>
          </a:p>
          <a:p>
            <a:endParaRPr lang="en-US" sz="3200" dirty="0"/>
          </a:p>
          <a:p>
            <a:r>
              <a:rPr lang="en-US" sz="3200" dirty="0" smtClean="0"/>
              <a:t>Regularized linear regression</a:t>
            </a:r>
          </a:p>
          <a:p>
            <a:endParaRPr lang="en-US" sz="3200" dirty="0"/>
          </a:p>
          <a:p>
            <a:r>
              <a:rPr lang="en-US" sz="3200" b="1" dirty="0" smtClean="0">
                <a:solidFill>
                  <a:srgbClr val="FF0000"/>
                </a:solidFill>
              </a:rPr>
              <a:t>Regularized logistic regression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6110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logistic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func>
                                <m:func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4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81646" y="1825625"/>
            <a:ext cx="3615097" cy="3013661"/>
            <a:chOff x="812606" y="2302716"/>
            <a:chExt cx="5018351" cy="418345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45920" y="2841674"/>
              <a:ext cx="0" cy="3460652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392701" y="5901400"/>
              <a:ext cx="4438256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3927838" y="6086065"/>
              <a:ext cx="13171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Tumor Size</a:t>
              </a:r>
              <a:endParaRPr lang="en-US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2606" y="4116589"/>
              <a:ext cx="5800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Age</a:t>
              </a:r>
              <a:endParaRPr lang="en-US" sz="2000" dirty="0"/>
            </a:p>
          </p:txBody>
        </p:sp>
        <p:sp>
          <p:nvSpPr>
            <p:cNvPr id="9" name="Multiply 8"/>
            <p:cNvSpPr/>
            <p:nvPr/>
          </p:nvSpPr>
          <p:spPr>
            <a:xfrm>
              <a:off x="2901848" y="3211917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954963" y="5393668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031610" y="5198996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y 11"/>
            <p:cNvSpPr/>
            <p:nvPr/>
          </p:nvSpPr>
          <p:spPr>
            <a:xfrm>
              <a:off x="4192171" y="3005052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4822962" y="4001294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3855561" y="4185823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5024686" y="3316776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000886" y="4220164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595837" y="4608641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500596" y="4735394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1671515" y="3455218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3834747" y="3648560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Multiply 20"/>
            <p:cNvSpPr/>
            <p:nvPr/>
          </p:nvSpPr>
          <p:spPr>
            <a:xfrm>
              <a:off x="3546328" y="3372289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" name="Multiply 21"/>
            <p:cNvSpPr/>
            <p:nvPr/>
          </p:nvSpPr>
          <p:spPr>
            <a:xfrm>
              <a:off x="4224374" y="3914802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842693" y="4109027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ultiply 23"/>
            <p:cNvSpPr/>
            <p:nvPr/>
          </p:nvSpPr>
          <p:spPr>
            <a:xfrm>
              <a:off x="3396834" y="2673792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" name="Multiply 24"/>
            <p:cNvSpPr/>
            <p:nvPr/>
          </p:nvSpPr>
          <p:spPr>
            <a:xfrm>
              <a:off x="4872543" y="4536762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" name="Multiply 25"/>
            <p:cNvSpPr/>
            <p:nvPr/>
          </p:nvSpPr>
          <p:spPr>
            <a:xfrm>
              <a:off x="2743946" y="2302716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893705" y="2655276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4646405" y="4891910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3230265" y="3893778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2207876" y="3066341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4101272" y="5155012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2806852" y="3671898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Rectangle 32"/>
              <p:cNvSpPr/>
              <p:nvPr/>
            </p:nvSpPr>
            <p:spPr>
              <a:xfrm>
                <a:off x="5053538" y="2035534"/>
                <a:ext cx="6318699" cy="1585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+⋯)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538" y="2035534"/>
                <a:ext cx="6318699" cy="15854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33"/>
          <p:cNvSpPr/>
          <p:nvPr/>
        </p:nvSpPr>
        <p:spPr>
          <a:xfrm>
            <a:off x="1915720" y="1879223"/>
            <a:ext cx="2307771" cy="2126734"/>
          </a:xfrm>
          <a:custGeom>
            <a:avLst/>
            <a:gdLst>
              <a:gd name="connsiteX0" fmla="*/ 0 w 2540000"/>
              <a:gd name="connsiteY0" fmla="*/ 0 h 2068286"/>
              <a:gd name="connsiteX1" fmla="*/ 493486 w 2540000"/>
              <a:gd name="connsiteY1" fmla="*/ 1211943 h 2068286"/>
              <a:gd name="connsiteX2" fmla="*/ 2540000 w 2540000"/>
              <a:gd name="connsiteY2" fmla="*/ 2068286 h 2068286"/>
              <a:gd name="connsiteX0" fmla="*/ 0 w 2540000"/>
              <a:gd name="connsiteY0" fmla="*/ 0 h 2068286"/>
              <a:gd name="connsiteX1" fmla="*/ 870858 w 2540000"/>
              <a:gd name="connsiteY1" fmla="*/ 1444172 h 2068286"/>
              <a:gd name="connsiteX2" fmla="*/ 2540000 w 2540000"/>
              <a:gd name="connsiteY2" fmla="*/ 2068286 h 2068286"/>
              <a:gd name="connsiteX0" fmla="*/ 0 w 2264228"/>
              <a:gd name="connsiteY0" fmla="*/ 0 h 2046515"/>
              <a:gd name="connsiteX1" fmla="*/ 595086 w 2264228"/>
              <a:gd name="connsiteY1" fmla="*/ 1422401 h 2046515"/>
              <a:gd name="connsiteX2" fmla="*/ 2264228 w 2264228"/>
              <a:gd name="connsiteY2" fmla="*/ 2046515 h 2046515"/>
              <a:gd name="connsiteX0" fmla="*/ 0 w 2264228"/>
              <a:gd name="connsiteY0" fmla="*/ 0 h 2046515"/>
              <a:gd name="connsiteX1" fmla="*/ 595086 w 2264228"/>
              <a:gd name="connsiteY1" fmla="*/ 1465944 h 2046515"/>
              <a:gd name="connsiteX2" fmla="*/ 2264228 w 2264228"/>
              <a:gd name="connsiteY2" fmla="*/ 2046515 h 2046515"/>
              <a:gd name="connsiteX0" fmla="*/ 0 w 2344057"/>
              <a:gd name="connsiteY0" fmla="*/ 0 h 2053772"/>
              <a:gd name="connsiteX1" fmla="*/ 595086 w 2344057"/>
              <a:gd name="connsiteY1" fmla="*/ 1465944 h 2053772"/>
              <a:gd name="connsiteX2" fmla="*/ 2344057 w 2344057"/>
              <a:gd name="connsiteY2" fmla="*/ 2053772 h 2053772"/>
              <a:gd name="connsiteX0" fmla="*/ 0 w 2344057"/>
              <a:gd name="connsiteY0" fmla="*/ 0 h 2053772"/>
              <a:gd name="connsiteX1" fmla="*/ 116114 w 2344057"/>
              <a:gd name="connsiteY1" fmla="*/ 1045028 h 2053772"/>
              <a:gd name="connsiteX2" fmla="*/ 595086 w 2344057"/>
              <a:gd name="connsiteY2" fmla="*/ 1465944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16114 w 2344057"/>
              <a:gd name="connsiteY1" fmla="*/ 1045028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16114 w 2344057"/>
              <a:gd name="connsiteY1" fmla="*/ 7329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16114 w 2344057"/>
              <a:gd name="connsiteY1" fmla="*/ 7329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16114 w 2344057"/>
              <a:gd name="connsiteY1" fmla="*/ 7329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16114 w 2344057"/>
              <a:gd name="connsiteY1" fmla="*/ 7329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841828 w 2344057"/>
              <a:gd name="connsiteY3" fmla="*/ 1560287 h 2053772"/>
              <a:gd name="connsiteX4" fmla="*/ 2344057 w 2344057"/>
              <a:gd name="connsiteY4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841828 w 2344057"/>
              <a:gd name="connsiteY3" fmla="*/ 1560287 h 2053772"/>
              <a:gd name="connsiteX4" fmla="*/ 2344057 w 2344057"/>
              <a:gd name="connsiteY4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41828 w 2344057"/>
              <a:gd name="connsiteY4" fmla="*/ 1560287 h 2053772"/>
              <a:gd name="connsiteX5" fmla="*/ 2344057 w 2344057"/>
              <a:gd name="connsiteY5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2344057 w 2344057"/>
              <a:gd name="connsiteY5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2344057 w 2344057"/>
              <a:gd name="connsiteY5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2344057 w 2344057"/>
              <a:gd name="connsiteY6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313708 w 2344057"/>
              <a:gd name="connsiteY6" fmla="*/ 1553406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313708 w 2344057"/>
              <a:gd name="connsiteY6" fmla="*/ 1553406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226623 w 2344057"/>
              <a:gd name="connsiteY6" fmla="*/ 1313920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226623 w 2344057"/>
              <a:gd name="connsiteY6" fmla="*/ 1313920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132280 w 2344057"/>
              <a:gd name="connsiteY6" fmla="*/ 1386491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132280 w 2344057"/>
              <a:gd name="connsiteY6" fmla="*/ 1386491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132280 w 2344057"/>
              <a:gd name="connsiteY6" fmla="*/ 1386491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936337 w 2344057"/>
              <a:gd name="connsiteY6" fmla="*/ 1430034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936337 w 2344057"/>
              <a:gd name="connsiteY6" fmla="*/ 1430034 h 2053772"/>
              <a:gd name="connsiteX7" fmla="*/ 1400794 w 2344057"/>
              <a:gd name="connsiteY7" fmla="*/ 1459063 h 2053772"/>
              <a:gd name="connsiteX8" fmla="*/ 2344057 w 2344057"/>
              <a:gd name="connsiteY8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936337 w 2344057"/>
              <a:gd name="connsiteY6" fmla="*/ 1430034 h 2053772"/>
              <a:gd name="connsiteX7" fmla="*/ 1400794 w 2344057"/>
              <a:gd name="connsiteY7" fmla="*/ 1459063 h 2053772"/>
              <a:gd name="connsiteX8" fmla="*/ 2344057 w 2344057"/>
              <a:gd name="connsiteY8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936337 w 2344057"/>
              <a:gd name="connsiteY6" fmla="*/ 1430034 h 2053772"/>
              <a:gd name="connsiteX7" fmla="*/ 1400794 w 2344057"/>
              <a:gd name="connsiteY7" fmla="*/ 1459063 h 2053772"/>
              <a:gd name="connsiteX8" fmla="*/ 2344057 w 2344057"/>
              <a:gd name="connsiteY8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212108 w 2344057"/>
              <a:gd name="connsiteY6" fmla="*/ 1212320 h 2053772"/>
              <a:gd name="connsiteX7" fmla="*/ 936337 w 2344057"/>
              <a:gd name="connsiteY7" fmla="*/ 1430034 h 2053772"/>
              <a:gd name="connsiteX8" fmla="*/ 1400794 w 2344057"/>
              <a:gd name="connsiteY8" fmla="*/ 1459063 h 2053772"/>
              <a:gd name="connsiteX9" fmla="*/ 2344057 w 2344057"/>
              <a:gd name="connsiteY9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212108 w 2344057"/>
              <a:gd name="connsiteY6" fmla="*/ 1212320 h 2053772"/>
              <a:gd name="connsiteX7" fmla="*/ 936337 w 2344057"/>
              <a:gd name="connsiteY7" fmla="*/ 1430034 h 2053772"/>
              <a:gd name="connsiteX8" fmla="*/ 1400794 w 2344057"/>
              <a:gd name="connsiteY8" fmla="*/ 1459063 h 2053772"/>
              <a:gd name="connsiteX9" fmla="*/ 1582223 w 2344057"/>
              <a:gd name="connsiteY9" fmla="*/ 1379234 h 2053772"/>
              <a:gd name="connsiteX10" fmla="*/ 2344057 w 2344057"/>
              <a:gd name="connsiteY10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212108 w 2344057"/>
              <a:gd name="connsiteY6" fmla="*/ 1212320 h 2053772"/>
              <a:gd name="connsiteX7" fmla="*/ 936337 w 2344057"/>
              <a:gd name="connsiteY7" fmla="*/ 1430034 h 2053772"/>
              <a:gd name="connsiteX8" fmla="*/ 1400794 w 2344057"/>
              <a:gd name="connsiteY8" fmla="*/ 1459063 h 2053772"/>
              <a:gd name="connsiteX9" fmla="*/ 1582223 w 2344057"/>
              <a:gd name="connsiteY9" fmla="*/ 1379234 h 2053772"/>
              <a:gd name="connsiteX10" fmla="*/ 1241137 w 2344057"/>
              <a:gd name="connsiteY10" fmla="*/ 1785634 h 2053772"/>
              <a:gd name="connsiteX11" fmla="*/ 2344057 w 2344057"/>
              <a:gd name="connsiteY11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212108 w 2344057"/>
              <a:gd name="connsiteY6" fmla="*/ 1212320 h 2053772"/>
              <a:gd name="connsiteX7" fmla="*/ 936337 w 2344057"/>
              <a:gd name="connsiteY7" fmla="*/ 1430034 h 2053772"/>
              <a:gd name="connsiteX8" fmla="*/ 1400794 w 2344057"/>
              <a:gd name="connsiteY8" fmla="*/ 1459063 h 2053772"/>
              <a:gd name="connsiteX9" fmla="*/ 1582223 w 2344057"/>
              <a:gd name="connsiteY9" fmla="*/ 1379234 h 2053772"/>
              <a:gd name="connsiteX10" fmla="*/ 1241137 w 2344057"/>
              <a:gd name="connsiteY10" fmla="*/ 1785634 h 2053772"/>
              <a:gd name="connsiteX11" fmla="*/ 1683823 w 2344057"/>
              <a:gd name="connsiteY11" fmla="*/ 1800148 h 2053772"/>
              <a:gd name="connsiteX12" fmla="*/ 2344057 w 2344057"/>
              <a:gd name="connsiteY12" fmla="*/ 2053772 h 2053772"/>
              <a:gd name="connsiteX0" fmla="*/ 0 w 2307771"/>
              <a:gd name="connsiteY0" fmla="*/ 0 h 1821958"/>
              <a:gd name="connsiteX1" fmla="*/ 188685 w 2307771"/>
              <a:gd name="connsiteY1" fmla="*/ 428170 h 1821958"/>
              <a:gd name="connsiteX2" fmla="*/ 203366 w 2307771"/>
              <a:gd name="connsiteY2" fmla="*/ 1197806 h 1821958"/>
              <a:gd name="connsiteX3" fmla="*/ 653308 w 2307771"/>
              <a:gd name="connsiteY3" fmla="*/ 1437291 h 1821958"/>
              <a:gd name="connsiteX4" fmla="*/ 878113 w 2307771"/>
              <a:gd name="connsiteY4" fmla="*/ 1023258 h 1821958"/>
              <a:gd name="connsiteX5" fmla="*/ 1291937 w 2307771"/>
              <a:gd name="connsiteY5" fmla="*/ 914777 h 1821958"/>
              <a:gd name="connsiteX6" fmla="*/ 1212108 w 2307771"/>
              <a:gd name="connsiteY6" fmla="*/ 1212320 h 1821958"/>
              <a:gd name="connsiteX7" fmla="*/ 936337 w 2307771"/>
              <a:gd name="connsiteY7" fmla="*/ 1430034 h 1821958"/>
              <a:gd name="connsiteX8" fmla="*/ 1400794 w 2307771"/>
              <a:gd name="connsiteY8" fmla="*/ 1459063 h 1821958"/>
              <a:gd name="connsiteX9" fmla="*/ 1582223 w 2307771"/>
              <a:gd name="connsiteY9" fmla="*/ 1379234 h 1821958"/>
              <a:gd name="connsiteX10" fmla="*/ 1241137 w 2307771"/>
              <a:gd name="connsiteY10" fmla="*/ 1785634 h 1821958"/>
              <a:gd name="connsiteX11" fmla="*/ 1683823 w 2307771"/>
              <a:gd name="connsiteY11" fmla="*/ 1800148 h 1821958"/>
              <a:gd name="connsiteX12" fmla="*/ 2307771 w 2307771"/>
              <a:gd name="connsiteY12" fmla="*/ 1785258 h 1821958"/>
              <a:gd name="connsiteX0" fmla="*/ 0 w 2307771"/>
              <a:gd name="connsiteY0" fmla="*/ 0 h 2126734"/>
              <a:gd name="connsiteX1" fmla="*/ 188685 w 2307771"/>
              <a:gd name="connsiteY1" fmla="*/ 428170 h 2126734"/>
              <a:gd name="connsiteX2" fmla="*/ 203366 w 2307771"/>
              <a:gd name="connsiteY2" fmla="*/ 1197806 h 2126734"/>
              <a:gd name="connsiteX3" fmla="*/ 653308 w 2307771"/>
              <a:gd name="connsiteY3" fmla="*/ 1437291 h 2126734"/>
              <a:gd name="connsiteX4" fmla="*/ 878113 w 2307771"/>
              <a:gd name="connsiteY4" fmla="*/ 1023258 h 2126734"/>
              <a:gd name="connsiteX5" fmla="*/ 1291937 w 2307771"/>
              <a:gd name="connsiteY5" fmla="*/ 914777 h 2126734"/>
              <a:gd name="connsiteX6" fmla="*/ 1212108 w 2307771"/>
              <a:gd name="connsiteY6" fmla="*/ 1212320 h 2126734"/>
              <a:gd name="connsiteX7" fmla="*/ 936337 w 2307771"/>
              <a:gd name="connsiteY7" fmla="*/ 1430034 h 2126734"/>
              <a:gd name="connsiteX8" fmla="*/ 1400794 w 2307771"/>
              <a:gd name="connsiteY8" fmla="*/ 1459063 h 2126734"/>
              <a:gd name="connsiteX9" fmla="*/ 1582223 w 2307771"/>
              <a:gd name="connsiteY9" fmla="*/ 1379234 h 2126734"/>
              <a:gd name="connsiteX10" fmla="*/ 1241137 w 2307771"/>
              <a:gd name="connsiteY10" fmla="*/ 1785634 h 2126734"/>
              <a:gd name="connsiteX11" fmla="*/ 1683823 w 2307771"/>
              <a:gd name="connsiteY11" fmla="*/ 1800148 h 2126734"/>
              <a:gd name="connsiteX12" fmla="*/ 1995880 w 2307771"/>
              <a:gd name="connsiteY12" fmla="*/ 2126720 h 2126734"/>
              <a:gd name="connsiteX13" fmla="*/ 2307771 w 2307771"/>
              <a:gd name="connsiteY13" fmla="*/ 1785258 h 2126734"/>
              <a:gd name="connsiteX0" fmla="*/ 0 w 2307771"/>
              <a:gd name="connsiteY0" fmla="*/ 0 h 2126734"/>
              <a:gd name="connsiteX1" fmla="*/ 188685 w 2307771"/>
              <a:gd name="connsiteY1" fmla="*/ 428170 h 2126734"/>
              <a:gd name="connsiteX2" fmla="*/ 203366 w 2307771"/>
              <a:gd name="connsiteY2" fmla="*/ 1197806 h 2126734"/>
              <a:gd name="connsiteX3" fmla="*/ 653308 w 2307771"/>
              <a:gd name="connsiteY3" fmla="*/ 1437291 h 2126734"/>
              <a:gd name="connsiteX4" fmla="*/ 878113 w 2307771"/>
              <a:gd name="connsiteY4" fmla="*/ 1023258 h 2126734"/>
              <a:gd name="connsiteX5" fmla="*/ 1291937 w 2307771"/>
              <a:gd name="connsiteY5" fmla="*/ 914777 h 2126734"/>
              <a:gd name="connsiteX6" fmla="*/ 1212108 w 2307771"/>
              <a:gd name="connsiteY6" fmla="*/ 1212320 h 2126734"/>
              <a:gd name="connsiteX7" fmla="*/ 936337 w 2307771"/>
              <a:gd name="connsiteY7" fmla="*/ 1430034 h 2126734"/>
              <a:gd name="connsiteX8" fmla="*/ 1400794 w 2307771"/>
              <a:gd name="connsiteY8" fmla="*/ 1459063 h 2126734"/>
              <a:gd name="connsiteX9" fmla="*/ 1683823 w 2307771"/>
              <a:gd name="connsiteY9" fmla="*/ 1473577 h 2126734"/>
              <a:gd name="connsiteX10" fmla="*/ 1241137 w 2307771"/>
              <a:gd name="connsiteY10" fmla="*/ 1785634 h 2126734"/>
              <a:gd name="connsiteX11" fmla="*/ 1683823 w 2307771"/>
              <a:gd name="connsiteY11" fmla="*/ 1800148 h 2126734"/>
              <a:gd name="connsiteX12" fmla="*/ 1995880 w 2307771"/>
              <a:gd name="connsiteY12" fmla="*/ 2126720 h 2126734"/>
              <a:gd name="connsiteX13" fmla="*/ 2307771 w 2307771"/>
              <a:gd name="connsiteY13" fmla="*/ 1785258 h 2126734"/>
              <a:gd name="connsiteX0" fmla="*/ 0 w 2307771"/>
              <a:gd name="connsiteY0" fmla="*/ 0 h 2126734"/>
              <a:gd name="connsiteX1" fmla="*/ 188685 w 2307771"/>
              <a:gd name="connsiteY1" fmla="*/ 428170 h 2126734"/>
              <a:gd name="connsiteX2" fmla="*/ 203366 w 2307771"/>
              <a:gd name="connsiteY2" fmla="*/ 1197806 h 2126734"/>
              <a:gd name="connsiteX3" fmla="*/ 653308 w 2307771"/>
              <a:gd name="connsiteY3" fmla="*/ 1437291 h 2126734"/>
              <a:gd name="connsiteX4" fmla="*/ 878113 w 2307771"/>
              <a:gd name="connsiteY4" fmla="*/ 1023258 h 2126734"/>
              <a:gd name="connsiteX5" fmla="*/ 1291937 w 2307771"/>
              <a:gd name="connsiteY5" fmla="*/ 914777 h 2126734"/>
              <a:gd name="connsiteX6" fmla="*/ 1212108 w 2307771"/>
              <a:gd name="connsiteY6" fmla="*/ 1212320 h 2126734"/>
              <a:gd name="connsiteX7" fmla="*/ 936337 w 2307771"/>
              <a:gd name="connsiteY7" fmla="*/ 1430034 h 2126734"/>
              <a:gd name="connsiteX8" fmla="*/ 1444337 w 2307771"/>
              <a:gd name="connsiteY8" fmla="*/ 1437291 h 2126734"/>
              <a:gd name="connsiteX9" fmla="*/ 1683823 w 2307771"/>
              <a:gd name="connsiteY9" fmla="*/ 1473577 h 2126734"/>
              <a:gd name="connsiteX10" fmla="*/ 1241137 w 2307771"/>
              <a:gd name="connsiteY10" fmla="*/ 1785634 h 2126734"/>
              <a:gd name="connsiteX11" fmla="*/ 1683823 w 2307771"/>
              <a:gd name="connsiteY11" fmla="*/ 1800148 h 2126734"/>
              <a:gd name="connsiteX12" fmla="*/ 1995880 w 2307771"/>
              <a:gd name="connsiteY12" fmla="*/ 2126720 h 2126734"/>
              <a:gd name="connsiteX13" fmla="*/ 2307771 w 2307771"/>
              <a:gd name="connsiteY13" fmla="*/ 1785258 h 2126734"/>
              <a:gd name="connsiteX0" fmla="*/ 0 w 2307771"/>
              <a:gd name="connsiteY0" fmla="*/ 0 h 2126734"/>
              <a:gd name="connsiteX1" fmla="*/ 188685 w 2307771"/>
              <a:gd name="connsiteY1" fmla="*/ 428170 h 2126734"/>
              <a:gd name="connsiteX2" fmla="*/ 203366 w 2307771"/>
              <a:gd name="connsiteY2" fmla="*/ 1197806 h 2126734"/>
              <a:gd name="connsiteX3" fmla="*/ 653308 w 2307771"/>
              <a:gd name="connsiteY3" fmla="*/ 1437291 h 2126734"/>
              <a:gd name="connsiteX4" fmla="*/ 878113 w 2307771"/>
              <a:gd name="connsiteY4" fmla="*/ 1023258 h 2126734"/>
              <a:gd name="connsiteX5" fmla="*/ 1291937 w 2307771"/>
              <a:gd name="connsiteY5" fmla="*/ 914777 h 2126734"/>
              <a:gd name="connsiteX6" fmla="*/ 1212108 w 2307771"/>
              <a:gd name="connsiteY6" fmla="*/ 1212320 h 2126734"/>
              <a:gd name="connsiteX7" fmla="*/ 936337 w 2307771"/>
              <a:gd name="connsiteY7" fmla="*/ 1430034 h 2126734"/>
              <a:gd name="connsiteX8" fmla="*/ 1146794 w 2307771"/>
              <a:gd name="connsiteY8" fmla="*/ 1604206 h 2126734"/>
              <a:gd name="connsiteX9" fmla="*/ 1444337 w 2307771"/>
              <a:gd name="connsiteY9" fmla="*/ 1437291 h 2126734"/>
              <a:gd name="connsiteX10" fmla="*/ 1683823 w 2307771"/>
              <a:gd name="connsiteY10" fmla="*/ 1473577 h 2126734"/>
              <a:gd name="connsiteX11" fmla="*/ 1241137 w 2307771"/>
              <a:gd name="connsiteY11" fmla="*/ 1785634 h 2126734"/>
              <a:gd name="connsiteX12" fmla="*/ 1683823 w 2307771"/>
              <a:gd name="connsiteY12" fmla="*/ 1800148 h 2126734"/>
              <a:gd name="connsiteX13" fmla="*/ 1995880 w 2307771"/>
              <a:gd name="connsiteY13" fmla="*/ 2126720 h 2126734"/>
              <a:gd name="connsiteX14" fmla="*/ 2307771 w 2307771"/>
              <a:gd name="connsiteY14" fmla="*/ 1785258 h 212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07771" h="2126734">
                <a:moveTo>
                  <a:pt x="0" y="0"/>
                </a:moveTo>
                <a:cubicBezTo>
                  <a:pt x="42333" y="158448"/>
                  <a:pt x="140304" y="220132"/>
                  <a:pt x="188685" y="428170"/>
                </a:cubicBezTo>
                <a:cubicBezTo>
                  <a:pt x="267332" y="637480"/>
                  <a:pt x="94509" y="1009120"/>
                  <a:pt x="203366" y="1197806"/>
                </a:cubicBezTo>
                <a:cubicBezTo>
                  <a:pt x="280803" y="1374459"/>
                  <a:pt x="546898" y="1376878"/>
                  <a:pt x="653308" y="1437291"/>
                </a:cubicBezTo>
                <a:cubicBezTo>
                  <a:pt x="759718" y="1497704"/>
                  <a:pt x="771675" y="1110344"/>
                  <a:pt x="878113" y="1023258"/>
                </a:cubicBezTo>
                <a:cubicBezTo>
                  <a:pt x="984551" y="936172"/>
                  <a:pt x="1245947" y="891733"/>
                  <a:pt x="1291937" y="914777"/>
                </a:cubicBezTo>
                <a:cubicBezTo>
                  <a:pt x="1337927" y="937821"/>
                  <a:pt x="1271375" y="1126444"/>
                  <a:pt x="1212108" y="1212320"/>
                </a:cubicBezTo>
                <a:cubicBezTo>
                  <a:pt x="1152841" y="1298196"/>
                  <a:pt x="943594" y="1390120"/>
                  <a:pt x="936337" y="1430034"/>
                </a:cubicBezTo>
                <a:cubicBezTo>
                  <a:pt x="929080" y="1469948"/>
                  <a:pt x="1062127" y="1602996"/>
                  <a:pt x="1146794" y="1604206"/>
                </a:cubicBezTo>
                <a:cubicBezTo>
                  <a:pt x="1231461" y="1605416"/>
                  <a:pt x="1358461" y="1433663"/>
                  <a:pt x="1444337" y="1437291"/>
                </a:cubicBezTo>
                <a:cubicBezTo>
                  <a:pt x="1530213" y="1440919"/>
                  <a:pt x="1600366" y="1439710"/>
                  <a:pt x="1683823" y="1473577"/>
                </a:cubicBezTo>
                <a:cubicBezTo>
                  <a:pt x="1767280" y="1507444"/>
                  <a:pt x="1202432" y="1691291"/>
                  <a:pt x="1241137" y="1785634"/>
                </a:cubicBezTo>
                <a:cubicBezTo>
                  <a:pt x="1279842" y="1879977"/>
                  <a:pt x="1555614" y="1795310"/>
                  <a:pt x="1683823" y="1800148"/>
                </a:cubicBezTo>
                <a:cubicBezTo>
                  <a:pt x="1812032" y="1804986"/>
                  <a:pt x="1891889" y="2129202"/>
                  <a:pt x="1995880" y="2126720"/>
                </a:cubicBezTo>
                <a:cubicBezTo>
                  <a:pt x="2099871" y="2124238"/>
                  <a:pt x="2258208" y="1790159"/>
                  <a:pt x="2307771" y="1785258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18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(Regularized)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Repeat {</a:t>
                </a:r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3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32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  <m:sSubSup>
                            <m:sSubSupPr>
                              <m:ctrlPr>
                                <a:rPr lang="en-US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 smtClean="0"/>
                  <a:t>}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80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8417964" y="2228673"/>
                <a:ext cx="3584636" cy="1068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964" y="2228673"/>
                <a:ext cx="3584636" cy="1068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5255898" y="5593149"/>
                <a:ext cx="1680204" cy="1167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898" y="5593149"/>
                <a:ext cx="1680204" cy="1167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8322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Lasso </a:t>
                </a:r>
                <a:r>
                  <a:rPr lang="en-US" dirty="0" smtClean="0"/>
                  <a:t>regularization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6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3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TW" sz="32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32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3200" dirty="0"/>
                  <a:t>LASSO: </a:t>
                </a:r>
                <a:r>
                  <a:rPr lang="en-US" sz="3200" dirty="0" smtClean="0"/>
                  <a:t>Least Absolute Shrinkage </a:t>
                </a:r>
                <a:r>
                  <a:rPr lang="en-US" sz="3200" dirty="0"/>
                  <a:t>and </a:t>
                </a:r>
                <a:r>
                  <a:rPr lang="en-US" sz="3200" dirty="0" smtClean="0"/>
                  <a:t>Selection Operator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71722" y="2214465"/>
            <a:ext cx="1293845" cy="15613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881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6574565"/>
                  </p:ext>
                </p:extLst>
              </p:nvPr>
            </p:nvGraphicFramePr>
            <p:xfrm>
              <a:off x="838200" y="1611085"/>
              <a:ext cx="10515600" cy="426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3432830738"/>
                        </a:ext>
                      </a:extLst>
                    </a:gridCol>
                    <a:gridCol w="3937000">
                      <a:extLst>
                        <a:ext uri="{9D8B030D-6E8A-4147-A177-3AD203B41FA5}">
                          <a16:colId xmlns:a16="http://schemas.microsoft.com/office/drawing/2014/main" val="2845313059"/>
                        </a:ext>
                      </a:extLst>
                    </a:gridCol>
                    <a:gridCol w="3073400">
                      <a:extLst>
                        <a:ext uri="{9D8B030D-6E8A-4147-A177-3AD203B41FA5}">
                          <a16:colId xmlns:a16="http://schemas.microsoft.com/office/drawing/2014/main" val="118099202"/>
                        </a:ext>
                      </a:extLst>
                    </a:gridCol>
                  </a:tblGrid>
                  <a:tr h="89985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b="1" dirty="0" smtClean="0"/>
                            <a:t>Regularization function</a:t>
                          </a:r>
                          <a:endParaRPr lang="en-US" sz="3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3200" b="1" dirty="0" smtClean="0"/>
                            <a:t>Name</a:t>
                          </a:r>
                          <a:endParaRPr lang="en-US" sz="3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dirty="0" smtClean="0"/>
                            <a:t>Solver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0305294"/>
                      </a:ext>
                    </a:extLst>
                  </a:tr>
                  <a:tr h="102443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Tikhonov regularization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Ridge regression</a:t>
                          </a:r>
                        </a:p>
                        <a:p>
                          <a:pPr algn="l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Close form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6918433"/>
                      </a:ext>
                    </a:extLst>
                  </a:tr>
                  <a:tr h="100269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LASSO regression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Proximal gradient descent, least angle regression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6354792"/>
                      </a:ext>
                    </a:extLst>
                  </a:tr>
                  <a:tr h="69417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Elastic net regularization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Proximal gradient descent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56221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916574565"/>
                  </p:ext>
                </p:extLst>
              </p:nvPr>
            </p:nvGraphicFramePr>
            <p:xfrm>
              <a:off x="838200" y="1611085"/>
              <a:ext cx="10515600" cy="426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432830738"/>
                        </a:ext>
                      </a:extLst>
                    </a:gridCol>
                    <a:gridCol w="3937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845313059"/>
                        </a:ext>
                      </a:extLst>
                    </a:gridCol>
                    <a:gridCol w="30734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18099202"/>
                        </a:ext>
                      </a:extLst>
                    </a:gridCol>
                  </a:tblGrid>
                  <a:tr h="1066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b="1" dirty="0" smtClean="0"/>
                            <a:t>Regularization function</a:t>
                          </a:r>
                          <a:endParaRPr lang="en-US" sz="3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3200" b="1" dirty="0" smtClean="0"/>
                            <a:t>Name</a:t>
                          </a:r>
                          <a:endParaRPr lang="en-US" sz="3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dirty="0" smtClean="0"/>
                            <a:t>Solver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190305294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blipFill>
                          <a:blip r:embed="rId2"/>
                          <a:stretch>
                            <a:fillRect t="-95918" r="-200174" b="-179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Tikhonov regularization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Ridge regression</a:t>
                          </a:r>
                        </a:p>
                        <a:p>
                          <a:pPr algn="l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Close form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15691843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96923" r="-200174" b="-805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LASSO regression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Proximal gradient descent, least angle regression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63635479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28889" r="-200174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Elastic net regularization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Proximal gradient descent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1356221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24081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Overfitting</a:t>
            </a:r>
          </a:p>
          <a:p>
            <a:endParaRPr lang="en-US" sz="3200" dirty="0"/>
          </a:p>
          <a:p>
            <a:r>
              <a:rPr lang="en-US" sz="3200" b="1" dirty="0" smtClean="0"/>
              <a:t>Cost function</a:t>
            </a:r>
          </a:p>
          <a:p>
            <a:endParaRPr lang="en-US" sz="3200" dirty="0"/>
          </a:p>
          <a:p>
            <a:r>
              <a:rPr lang="en-US" sz="3200" b="1" dirty="0" smtClean="0"/>
              <a:t>Regularized linear regression</a:t>
            </a:r>
          </a:p>
          <a:p>
            <a:endParaRPr lang="en-US" sz="3200" dirty="0"/>
          </a:p>
          <a:p>
            <a:r>
              <a:rPr lang="en-US" sz="3200" b="1" dirty="0" smtClean="0"/>
              <a:t>Regularized logistic regression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5898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Overfitting</a:t>
            </a:r>
          </a:p>
          <a:p>
            <a:endParaRPr lang="en-US" sz="3200" dirty="0"/>
          </a:p>
          <a:p>
            <a:r>
              <a:rPr lang="en-US" sz="3200" dirty="0" smtClean="0"/>
              <a:t>Cost function</a:t>
            </a:r>
          </a:p>
          <a:p>
            <a:endParaRPr lang="en-US" sz="3200" dirty="0"/>
          </a:p>
          <a:p>
            <a:r>
              <a:rPr lang="en-US" sz="3200" dirty="0" smtClean="0"/>
              <a:t>Regularized linear regression</a:t>
            </a:r>
          </a:p>
          <a:p>
            <a:endParaRPr lang="en-US" sz="3200" dirty="0"/>
          </a:p>
          <a:p>
            <a:r>
              <a:rPr lang="en-US" sz="3200" dirty="0" smtClean="0"/>
              <a:t>Regularized logistic regression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0208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Linear regression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3995" y="1690688"/>
            <a:ext cx="3774317" cy="2517568"/>
            <a:chOff x="3284511" y="1865600"/>
            <a:chExt cx="6020973" cy="401614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Multiply 6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85122" y="1865600"/>
              <a:ext cx="1394159" cy="888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Price ($)</a:t>
              </a:r>
              <a:br>
                <a:rPr lang="en-US" dirty="0" smtClean="0"/>
              </a:br>
              <a:r>
                <a:rPr lang="en-US" dirty="0" smtClean="0"/>
                <a:t>in 1000’s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Multiply 26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Multiply 27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" name="Multiply 28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Multiply 29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Multiply 30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" name="Multiply 31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3" name="Multiply 32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" name="Multiply 33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5" name="Multiply 34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59107" y="5373818"/>
              <a:ext cx="1965579" cy="507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Size in feet^2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22413" y="1690688"/>
            <a:ext cx="3774317" cy="2517568"/>
            <a:chOff x="3284511" y="1865600"/>
            <a:chExt cx="6020973" cy="4016147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Multiply 64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85122" y="1865600"/>
              <a:ext cx="1394159" cy="888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Price ($)</a:t>
              </a:r>
              <a:br>
                <a:rPr lang="en-US" dirty="0" smtClean="0"/>
              </a:br>
              <a:r>
                <a:rPr lang="en-US" dirty="0" smtClean="0"/>
                <a:t>in 1000’s</a:t>
              </a:r>
              <a:endParaRPr lang="en-US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Multiply 75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7" name="Multiply 76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8" name="Multiply 77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9" name="Multiply 78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0" name="Multiply 79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1" name="Multiply 80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2" name="Multiply 81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3" name="Multiply 82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4" name="Multiply 83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59107" y="5373818"/>
              <a:ext cx="1965579" cy="507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Size in feet^2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318552" y="1706574"/>
            <a:ext cx="3774317" cy="2517568"/>
            <a:chOff x="3284511" y="1865600"/>
            <a:chExt cx="6020973" cy="401614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Multiply 88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385122" y="1865600"/>
              <a:ext cx="1394159" cy="888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Price ($)</a:t>
              </a:r>
              <a:br>
                <a:rPr lang="en-US" dirty="0" smtClean="0"/>
              </a:br>
              <a:r>
                <a:rPr lang="en-US" dirty="0" smtClean="0"/>
                <a:t>in 1000’s</a:t>
              </a:r>
              <a:endParaRPr lang="en-US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Multiply 99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1" name="Multiply 100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2" name="Multiply 101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3" name="Multiply 102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4" name="Multiply 103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5" name="Multiply 104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6" name="Multiply 105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7" name="Multiply 106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859107" y="5373818"/>
              <a:ext cx="1965579" cy="507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Size in feet^2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0" name="Rectangle 109"/>
              <p:cNvSpPr/>
              <p:nvPr/>
            </p:nvSpPr>
            <p:spPr>
              <a:xfrm>
                <a:off x="489598" y="4292716"/>
                <a:ext cx="29350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98" y="4292716"/>
                <a:ext cx="2935047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1" name="Rectangle 110"/>
              <p:cNvSpPr/>
              <p:nvPr/>
            </p:nvSpPr>
            <p:spPr>
              <a:xfrm>
                <a:off x="4144801" y="4292204"/>
                <a:ext cx="39023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801" y="4292204"/>
                <a:ext cx="3902397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3" name="Rectangle 112"/>
              <p:cNvSpPr/>
              <p:nvPr/>
            </p:nvSpPr>
            <p:spPr>
              <a:xfrm>
                <a:off x="7970480" y="4292662"/>
                <a:ext cx="390239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480" y="4292662"/>
                <a:ext cx="3902397" cy="830997"/>
              </a:xfrm>
              <a:prstGeom prst="rect">
                <a:avLst/>
              </a:prstGeom>
              <a:blipFill>
                <a:blip r:embed="rId5"/>
                <a:stretch>
                  <a:fillRect b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 113"/>
          <p:cNvSpPr/>
          <p:nvPr/>
        </p:nvSpPr>
        <p:spPr>
          <a:xfrm>
            <a:off x="1110414" y="5024692"/>
            <a:ext cx="2221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Underfitting</a:t>
            </a:r>
            <a:endParaRPr lang="en-US" sz="3200" dirty="0"/>
          </a:p>
        </p:txBody>
      </p:sp>
      <p:sp>
        <p:nvSpPr>
          <p:cNvPr id="115" name="Rectangle 114"/>
          <p:cNvSpPr/>
          <p:nvPr/>
        </p:nvSpPr>
        <p:spPr>
          <a:xfrm>
            <a:off x="9271130" y="5024692"/>
            <a:ext cx="1979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Overfitting</a:t>
            </a:r>
            <a:endParaRPr lang="en-US" sz="3200" dirty="0"/>
          </a:p>
        </p:txBody>
      </p:sp>
      <p:sp>
        <p:nvSpPr>
          <p:cNvPr id="116" name="Rectangle 115"/>
          <p:cNvSpPr/>
          <p:nvPr/>
        </p:nvSpPr>
        <p:spPr>
          <a:xfrm>
            <a:off x="5437773" y="5029365"/>
            <a:ext cx="1700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Just right</a:t>
            </a:r>
            <a:endParaRPr lang="en-US" sz="3200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353995" y="1999333"/>
            <a:ext cx="3267834" cy="17673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reeform 122"/>
          <p:cNvSpPr/>
          <p:nvPr/>
        </p:nvSpPr>
        <p:spPr>
          <a:xfrm>
            <a:off x="4746391" y="2273998"/>
            <a:ext cx="3023699" cy="1492727"/>
          </a:xfrm>
          <a:custGeom>
            <a:avLst/>
            <a:gdLst>
              <a:gd name="connsiteX0" fmla="*/ 0 w 1581665"/>
              <a:gd name="connsiteY0" fmla="*/ 1482811 h 1482811"/>
              <a:gd name="connsiteX1" fmla="*/ 1581665 w 1581665"/>
              <a:gd name="connsiteY1" fmla="*/ 0 h 1482811"/>
              <a:gd name="connsiteX0" fmla="*/ 0 w 1581665"/>
              <a:gd name="connsiteY0" fmla="*/ 1482811 h 1482811"/>
              <a:gd name="connsiteX1" fmla="*/ 678733 w 1581665"/>
              <a:gd name="connsiteY1" fmla="*/ 407471 h 1482811"/>
              <a:gd name="connsiteX2" fmla="*/ 1581665 w 1581665"/>
              <a:gd name="connsiteY2" fmla="*/ 0 h 1482811"/>
              <a:gd name="connsiteX0" fmla="*/ 0 w 2137719"/>
              <a:gd name="connsiteY0" fmla="*/ 1371600 h 1371600"/>
              <a:gd name="connsiteX1" fmla="*/ 678733 w 2137719"/>
              <a:gd name="connsiteY1" fmla="*/ 296260 h 1371600"/>
              <a:gd name="connsiteX2" fmla="*/ 2137719 w 2137719"/>
              <a:gd name="connsiteY2" fmla="*/ 0 h 1371600"/>
              <a:gd name="connsiteX0" fmla="*/ 0 w 2360141"/>
              <a:gd name="connsiteY0" fmla="*/ 1272746 h 1272746"/>
              <a:gd name="connsiteX1" fmla="*/ 901155 w 2360141"/>
              <a:gd name="connsiteY1" fmla="*/ 296260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62939 w 2360141"/>
              <a:gd name="connsiteY1" fmla="*/ 123265 h 1272746"/>
              <a:gd name="connsiteX2" fmla="*/ 2360141 w 2360141"/>
              <a:gd name="connsiteY2" fmla="*/ 0 h 1272746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72746 h 1272746"/>
              <a:gd name="connsiteX1" fmla="*/ 1024722 w 2360141"/>
              <a:gd name="connsiteY1" fmla="*/ 24683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57503 w 2360141"/>
              <a:gd name="connsiteY1" fmla="*/ 36782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533914 w 2360141"/>
              <a:gd name="connsiteY1" fmla="*/ 601598 h 1272746"/>
              <a:gd name="connsiteX2" fmla="*/ 957503 w 2360141"/>
              <a:gd name="connsiteY2" fmla="*/ 367823 h 1272746"/>
              <a:gd name="connsiteX3" fmla="*/ 2360141 w 2360141"/>
              <a:gd name="connsiteY3" fmla="*/ 0 h 1272746"/>
              <a:gd name="connsiteX0" fmla="*/ 0 w 2360141"/>
              <a:gd name="connsiteY0" fmla="*/ 1272746 h 1272746"/>
              <a:gd name="connsiteX1" fmla="*/ 533914 w 2360141"/>
              <a:gd name="connsiteY1" fmla="*/ 601598 h 1272746"/>
              <a:gd name="connsiteX2" fmla="*/ 972069 w 2360141"/>
              <a:gd name="connsiteY2" fmla="*/ 282964 h 1272746"/>
              <a:gd name="connsiteX3" fmla="*/ 2360141 w 2360141"/>
              <a:gd name="connsiteY3" fmla="*/ 0 h 1272746"/>
              <a:gd name="connsiteX0" fmla="*/ 0 w 2360141"/>
              <a:gd name="connsiteY0" fmla="*/ 1272746 h 1272746"/>
              <a:gd name="connsiteX1" fmla="*/ 533914 w 2360141"/>
              <a:gd name="connsiteY1" fmla="*/ 601598 h 1272746"/>
              <a:gd name="connsiteX2" fmla="*/ 972069 w 2360141"/>
              <a:gd name="connsiteY2" fmla="*/ 320089 h 1272746"/>
              <a:gd name="connsiteX3" fmla="*/ 2360141 w 2360141"/>
              <a:gd name="connsiteY3" fmla="*/ 0 h 1272746"/>
              <a:gd name="connsiteX0" fmla="*/ 0 w 2360141"/>
              <a:gd name="connsiteY0" fmla="*/ 1272746 h 1272746"/>
              <a:gd name="connsiteX1" fmla="*/ 533914 w 2360141"/>
              <a:gd name="connsiteY1" fmla="*/ 601598 h 1272746"/>
              <a:gd name="connsiteX2" fmla="*/ 972069 w 2360141"/>
              <a:gd name="connsiteY2" fmla="*/ 320089 h 1272746"/>
              <a:gd name="connsiteX3" fmla="*/ 1636073 w 2360141"/>
              <a:gd name="connsiteY3" fmla="*/ 134871 h 1272746"/>
              <a:gd name="connsiteX4" fmla="*/ 2360141 w 2360141"/>
              <a:gd name="connsiteY4" fmla="*/ 0 h 1272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0141" h="1272746">
                <a:moveTo>
                  <a:pt x="0" y="1272746"/>
                </a:moveTo>
                <a:cubicBezTo>
                  <a:pt x="94650" y="1167076"/>
                  <a:pt x="374330" y="752418"/>
                  <a:pt x="533914" y="601598"/>
                </a:cubicBezTo>
                <a:cubicBezTo>
                  <a:pt x="693498" y="450778"/>
                  <a:pt x="790804" y="403181"/>
                  <a:pt x="972069" y="320089"/>
                </a:cubicBezTo>
                <a:cubicBezTo>
                  <a:pt x="1153334" y="236997"/>
                  <a:pt x="1404728" y="188219"/>
                  <a:pt x="1636073" y="134871"/>
                </a:cubicBezTo>
                <a:cubicBezTo>
                  <a:pt x="1867418" y="81523"/>
                  <a:pt x="2237035" y="17175"/>
                  <a:pt x="2360141" y="0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8629557" y="2329662"/>
            <a:ext cx="3017723" cy="1456893"/>
          </a:xfrm>
          <a:custGeom>
            <a:avLst/>
            <a:gdLst>
              <a:gd name="connsiteX0" fmla="*/ 0 w 1581665"/>
              <a:gd name="connsiteY0" fmla="*/ 1482811 h 1482811"/>
              <a:gd name="connsiteX1" fmla="*/ 1581665 w 1581665"/>
              <a:gd name="connsiteY1" fmla="*/ 0 h 1482811"/>
              <a:gd name="connsiteX0" fmla="*/ 0 w 1581665"/>
              <a:gd name="connsiteY0" fmla="*/ 1482811 h 1482811"/>
              <a:gd name="connsiteX1" fmla="*/ 678733 w 1581665"/>
              <a:gd name="connsiteY1" fmla="*/ 407471 h 1482811"/>
              <a:gd name="connsiteX2" fmla="*/ 1581665 w 1581665"/>
              <a:gd name="connsiteY2" fmla="*/ 0 h 1482811"/>
              <a:gd name="connsiteX0" fmla="*/ 0 w 2137719"/>
              <a:gd name="connsiteY0" fmla="*/ 1371600 h 1371600"/>
              <a:gd name="connsiteX1" fmla="*/ 678733 w 2137719"/>
              <a:gd name="connsiteY1" fmla="*/ 296260 h 1371600"/>
              <a:gd name="connsiteX2" fmla="*/ 2137719 w 2137719"/>
              <a:gd name="connsiteY2" fmla="*/ 0 h 1371600"/>
              <a:gd name="connsiteX0" fmla="*/ 0 w 2360141"/>
              <a:gd name="connsiteY0" fmla="*/ 1272746 h 1272746"/>
              <a:gd name="connsiteX1" fmla="*/ 901155 w 2360141"/>
              <a:gd name="connsiteY1" fmla="*/ 296260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62939 w 2360141"/>
              <a:gd name="connsiteY1" fmla="*/ 123265 h 1272746"/>
              <a:gd name="connsiteX2" fmla="*/ 2360141 w 2360141"/>
              <a:gd name="connsiteY2" fmla="*/ 0 h 1272746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72746 h 1272746"/>
              <a:gd name="connsiteX1" fmla="*/ 1024722 w 2360141"/>
              <a:gd name="connsiteY1" fmla="*/ 24683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57503 w 2360141"/>
              <a:gd name="connsiteY1" fmla="*/ 36782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957503 w 2360141"/>
              <a:gd name="connsiteY2" fmla="*/ 367823 h 1272746"/>
              <a:gd name="connsiteX3" fmla="*/ 2360141 w 2360141"/>
              <a:gd name="connsiteY3" fmla="*/ 0 h 1272746"/>
              <a:gd name="connsiteX0" fmla="*/ 0 w 2360141"/>
              <a:gd name="connsiteY0" fmla="*/ 1401996 h 1401996"/>
              <a:gd name="connsiteX1" fmla="*/ 289589 w 2360141"/>
              <a:gd name="connsiteY1" fmla="*/ 1011780 h 1401996"/>
              <a:gd name="connsiteX2" fmla="*/ 435032 w 2360141"/>
              <a:gd name="connsiteY2" fmla="*/ 89415 h 1401996"/>
              <a:gd name="connsiteX3" fmla="*/ 2360141 w 2360141"/>
              <a:gd name="connsiteY3" fmla="*/ 129250 h 1401996"/>
              <a:gd name="connsiteX0" fmla="*/ 0 w 2360141"/>
              <a:gd name="connsiteY0" fmla="*/ 1382171 h 1382171"/>
              <a:gd name="connsiteX1" fmla="*/ 289589 w 2360141"/>
              <a:gd name="connsiteY1" fmla="*/ 991955 h 1382171"/>
              <a:gd name="connsiteX2" fmla="*/ 435032 w 2360141"/>
              <a:gd name="connsiteY2" fmla="*/ 69590 h 1382171"/>
              <a:gd name="connsiteX3" fmla="*/ 2360141 w 2360141"/>
              <a:gd name="connsiteY3" fmla="*/ 109425 h 1382171"/>
              <a:gd name="connsiteX0" fmla="*/ 0 w 2360141"/>
              <a:gd name="connsiteY0" fmla="*/ 1338721 h 1338721"/>
              <a:gd name="connsiteX1" fmla="*/ 289589 w 2360141"/>
              <a:gd name="connsiteY1" fmla="*/ 948505 h 1338721"/>
              <a:gd name="connsiteX2" fmla="*/ 435032 w 2360141"/>
              <a:gd name="connsiteY2" fmla="*/ 26140 h 1338721"/>
              <a:gd name="connsiteX3" fmla="*/ 835385 w 2360141"/>
              <a:gd name="connsiteY3" fmla="*/ 535751 h 1338721"/>
              <a:gd name="connsiteX4" fmla="*/ 2360141 w 2360141"/>
              <a:gd name="connsiteY4" fmla="*/ 65975 h 1338721"/>
              <a:gd name="connsiteX0" fmla="*/ 0 w 2360141"/>
              <a:gd name="connsiteY0" fmla="*/ 1273210 h 1273210"/>
              <a:gd name="connsiteX1" fmla="*/ 289589 w 2360141"/>
              <a:gd name="connsiteY1" fmla="*/ 882994 h 1273210"/>
              <a:gd name="connsiteX2" fmla="*/ 565650 w 2360141"/>
              <a:gd name="connsiteY2" fmla="*/ 144075 h 1273210"/>
              <a:gd name="connsiteX3" fmla="*/ 835385 w 2360141"/>
              <a:gd name="connsiteY3" fmla="*/ 470240 h 1273210"/>
              <a:gd name="connsiteX4" fmla="*/ 2360141 w 2360141"/>
              <a:gd name="connsiteY4" fmla="*/ 464 h 1273210"/>
              <a:gd name="connsiteX0" fmla="*/ 0 w 2360141"/>
              <a:gd name="connsiteY0" fmla="*/ 1273508 h 1273508"/>
              <a:gd name="connsiteX1" fmla="*/ 289589 w 2360141"/>
              <a:gd name="connsiteY1" fmla="*/ 883292 h 1273508"/>
              <a:gd name="connsiteX2" fmla="*/ 565650 w 2360141"/>
              <a:gd name="connsiteY2" fmla="*/ 144373 h 1273508"/>
              <a:gd name="connsiteX3" fmla="*/ 826055 w 2360141"/>
              <a:gd name="connsiteY3" fmla="*/ 271805 h 1273508"/>
              <a:gd name="connsiteX4" fmla="*/ 2360141 w 2360141"/>
              <a:gd name="connsiteY4" fmla="*/ 762 h 1273508"/>
              <a:gd name="connsiteX0" fmla="*/ 0 w 2360141"/>
              <a:gd name="connsiteY0" fmla="*/ 1273508 h 1273508"/>
              <a:gd name="connsiteX1" fmla="*/ 289589 w 2360141"/>
              <a:gd name="connsiteY1" fmla="*/ 883292 h 1273508"/>
              <a:gd name="connsiteX2" fmla="*/ 439698 w 2360141"/>
              <a:gd name="connsiteY2" fmla="*/ 231000 h 1273508"/>
              <a:gd name="connsiteX3" fmla="*/ 826055 w 2360141"/>
              <a:gd name="connsiteY3" fmla="*/ 271805 h 1273508"/>
              <a:gd name="connsiteX4" fmla="*/ 2360141 w 2360141"/>
              <a:gd name="connsiteY4" fmla="*/ 762 h 1273508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39698 w 2360141"/>
              <a:gd name="connsiteY2" fmla="*/ 230238 h 1272746"/>
              <a:gd name="connsiteX3" fmla="*/ 826055 w 2360141"/>
              <a:gd name="connsiteY3" fmla="*/ 271043 h 1272746"/>
              <a:gd name="connsiteX4" fmla="*/ 1171259 w 2360141"/>
              <a:gd name="connsiteY4" fmla="*/ 403532 h 1272746"/>
              <a:gd name="connsiteX5" fmla="*/ 2360141 w 2360141"/>
              <a:gd name="connsiteY5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39698 w 2360141"/>
              <a:gd name="connsiteY2" fmla="*/ 230238 h 1272746"/>
              <a:gd name="connsiteX3" fmla="*/ 826055 w 2360141"/>
              <a:gd name="connsiteY3" fmla="*/ 271043 h 1272746"/>
              <a:gd name="connsiteX4" fmla="*/ 1171259 w 2360141"/>
              <a:gd name="connsiteY4" fmla="*/ 403532 h 1272746"/>
              <a:gd name="connsiteX5" fmla="*/ 2360141 w 2360141"/>
              <a:gd name="connsiteY5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2360141 w 2360141"/>
              <a:gd name="connsiteY6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1367185 w 2360141"/>
              <a:gd name="connsiteY6" fmla="*/ 148745 h 1272746"/>
              <a:gd name="connsiteX7" fmla="*/ 2360141 w 2360141"/>
              <a:gd name="connsiteY7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1367185 w 2360141"/>
              <a:gd name="connsiteY6" fmla="*/ 148745 h 1272746"/>
              <a:gd name="connsiteX7" fmla="*/ 2360141 w 2360141"/>
              <a:gd name="connsiteY7" fmla="*/ 0 h 1272746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2252848 w 2252848"/>
              <a:gd name="connsiteY7" fmla="*/ 0 h 1313512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1530458 w 2252848"/>
              <a:gd name="connsiteY7" fmla="*/ 316904 h 1313512"/>
              <a:gd name="connsiteX8" fmla="*/ 2252848 w 2252848"/>
              <a:gd name="connsiteY8" fmla="*/ 0 h 1313512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1530458 w 2252848"/>
              <a:gd name="connsiteY7" fmla="*/ 316904 h 1313512"/>
              <a:gd name="connsiteX8" fmla="*/ 1749709 w 2252848"/>
              <a:gd name="connsiteY8" fmla="*/ 82501 h 1313512"/>
              <a:gd name="connsiteX9" fmla="*/ 2252848 w 2252848"/>
              <a:gd name="connsiteY9" fmla="*/ 0 h 1313512"/>
              <a:gd name="connsiteX0" fmla="*/ 0 w 2280838"/>
              <a:gd name="connsiteY0" fmla="*/ 1237155 h 1237155"/>
              <a:gd name="connsiteX1" fmla="*/ 289589 w 2280838"/>
              <a:gd name="connsiteY1" fmla="*/ 846939 h 1237155"/>
              <a:gd name="connsiteX2" fmla="*/ 448197 w 2280838"/>
              <a:gd name="connsiteY2" fmla="*/ 546291 h 1237155"/>
              <a:gd name="connsiteX3" fmla="*/ 439698 w 2280838"/>
              <a:gd name="connsiteY3" fmla="*/ 194647 h 1237155"/>
              <a:gd name="connsiteX4" fmla="*/ 826055 w 2280838"/>
              <a:gd name="connsiteY4" fmla="*/ 235452 h 1237155"/>
              <a:gd name="connsiteX5" fmla="*/ 1171259 w 2280838"/>
              <a:gd name="connsiteY5" fmla="*/ 367941 h 1237155"/>
              <a:gd name="connsiteX6" fmla="*/ 1367185 w 2280838"/>
              <a:gd name="connsiteY6" fmla="*/ 113154 h 1237155"/>
              <a:gd name="connsiteX7" fmla="*/ 1530458 w 2280838"/>
              <a:gd name="connsiteY7" fmla="*/ 240547 h 1237155"/>
              <a:gd name="connsiteX8" fmla="*/ 1749709 w 2280838"/>
              <a:gd name="connsiteY8" fmla="*/ 6144 h 1237155"/>
              <a:gd name="connsiteX9" fmla="*/ 2280838 w 2280838"/>
              <a:gd name="connsiteY9" fmla="*/ 229387 h 1237155"/>
              <a:gd name="connsiteX0" fmla="*/ 0 w 2355477"/>
              <a:gd name="connsiteY0" fmla="*/ 1242193 h 1242193"/>
              <a:gd name="connsiteX1" fmla="*/ 289589 w 2355477"/>
              <a:gd name="connsiteY1" fmla="*/ 851977 h 1242193"/>
              <a:gd name="connsiteX2" fmla="*/ 448197 w 2355477"/>
              <a:gd name="connsiteY2" fmla="*/ 551329 h 1242193"/>
              <a:gd name="connsiteX3" fmla="*/ 439698 w 2355477"/>
              <a:gd name="connsiteY3" fmla="*/ 199685 h 1242193"/>
              <a:gd name="connsiteX4" fmla="*/ 826055 w 2355477"/>
              <a:gd name="connsiteY4" fmla="*/ 240490 h 1242193"/>
              <a:gd name="connsiteX5" fmla="*/ 1171259 w 2355477"/>
              <a:gd name="connsiteY5" fmla="*/ 372979 h 1242193"/>
              <a:gd name="connsiteX6" fmla="*/ 1367185 w 2355477"/>
              <a:gd name="connsiteY6" fmla="*/ 118192 h 1242193"/>
              <a:gd name="connsiteX7" fmla="*/ 1530458 w 2355477"/>
              <a:gd name="connsiteY7" fmla="*/ 245585 h 1242193"/>
              <a:gd name="connsiteX8" fmla="*/ 1749709 w 2355477"/>
              <a:gd name="connsiteY8" fmla="*/ 11182 h 1242193"/>
              <a:gd name="connsiteX9" fmla="*/ 2355477 w 2355477"/>
              <a:gd name="connsiteY9" fmla="*/ 81553 h 124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5477" h="1242193">
                <a:moveTo>
                  <a:pt x="0" y="1242193"/>
                </a:moveTo>
                <a:cubicBezTo>
                  <a:pt x="64592" y="1171212"/>
                  <a:pt x="130005" y="1002797"/>
                  <a:pt x="289589" y="851977"/>
                </a:cubicBezTo>
                <a:cubicBezTo>
                  <a:pt x="354959" y="743627"/>
                  <a:pt x="423179" y="660044"/>
                  <a:pt x="448197" y="551329"/>
                </a:cubicBezTo>
                <a:cubicBezTo>
                  <a:pt x="473215" y="442614"/>
                  <a:pt x="367392" y="258286"/>
                  <a:pt x="439698" y="199685"/>
                </a:cubicBezTo>
                <a:cubicBezTo>
                  <a:pt x="512004" y="141084"/>
                  <a:pt x="711903" y="241333"/>
                  <a:pt x="826055" y="240490"/>
                </a:cubicBezTo>
                <a:cubicBezTo>
                  <a:pt x="940207" y="239647"/>
                  <a:pt x="1066298" y="383171"/>
                  <a:pt x="1171259" y="372979"/>
                </a:cubicBezTo>
                <a:cubicBezTo>
                  <a:pt x="1276220" y="362787"/>
                  <a:pt x="1299544" y="160656"/>
                  <a:pt x="1367185" y="118192"/>
                </a:cubicBezTo>
                <a:cubicBezTo>
                  <a:pt x="1434826" y="75728"/>
                  <a:pt x="1451932" y="247284"/>
                  <a:pt x="1530458" y="245585"/>
                </a:cubicBezTo>
                <a:cubicBezTo>
                  <a:pt x="1608984" y="243886"/>
                  <a:pt x="1629311" y="63999"/>
                  <a:pt x="1749709" y="11182"/>
                </a:cubicBezTo>
                <a:cubicBezTo>
                  <a:pt x="1870107" y="-41635"/>
                  <a:pt x="2286393" y="111439"/>
                  <a:pt x="2355477" y="81553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085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116" grpId="0"/>
      <p:bldP spid="123" grpId="0" animBg="1"/>
      <p:bldP spid="1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If we have too many features (i.e. complex model), the learned hypothesis may </a:t>
                </a:r>
                <a:r>
                  <a:rPr lang="en-US" sz="3200" dirty="0"/>
                  <a:t>fit the training set very </a:t>
                </a:r>
                <a:r>
                  <a:rPr lang="en-US" sz="3200" dirty="0" smtClean="0"/>
                  <a:t>well</a:t>
                </a:r>
                <a:br>
                  <a:rPr lang="en-US" sz="3200" dirty="0" smtClean="0"/>
                </a:b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but fail to </a:t>
                </a:r>
                <a:r>
                  <a:rPr lang="en-US" sz="3200" dirty="0"/>
                  <a:t>generalize to new examples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(</a:t>
                </a:r>
                <a:r>
                  <a:rPr lang="en-US" sz="3200" dirty="0"/>
                  <a:t>predict prices on new examples).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898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Linear regression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3995" y="1690688"/>
            <a:ext cx="3774317" cy="2517568"/>
            <a:chOff x="3284511" y="1865600"/>
            <a:chExt cx="6020973" cy="401614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Multiply 6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85122" y="1865600"/>
              <a:ext cx="1394159" cy="888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Price ($)</a:t>
              </a:r>
              <a:br>
                <a:rPr lang="en-US" dirty="0" smtClean="0"/>
              </a:br>
              <a:r>
                <a:rPr lang="en-US" dirty="0" smtClean="0"/>
                <a:t>in 1000’s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Multiply 26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Multiply 27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" name="Multiply 28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Multiply 29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Multiply 30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" name="Multiply 31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3" name="Multiply 32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" name="Multiply 33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5" name="Multiply 34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59107" y="5373818"/>
              <a:ext cx="1965579" cy="507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Size in feet^2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22413" y="1690688"/>
            <a:ext cx="3774317" cy="2517568"/>
            <a:chOff x="3284511" y="1865600"/>
            <a:chExt cx="6020973" cy="4016147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Multiply 64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85122" y="1865600"/>
              <a:ext cx="1394159" cy="888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Price ($)</a:t>
              </a:r>
              <a:br>
                <a:rPr lang="en-US" dirty="0" smtClean="0"/>
              </a:br>
              <a:r>
                <a:rPr lang="en-US" dirty="0" smtClean="0"/>
                <a:t>in 1000’s</a:t>
              </a:r>
              <a:endParaRPr lang="en-US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Multiply 75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7" name="Multiply 76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8" name="Multiply 77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9" name="Multiply 78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0" name="Multiply 79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1" name="Multiply 80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2" name="Multiply 81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3" name="Multiply 82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4" name="Multiply 83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59107" y="5373818"/>
              <a:ext cx="1965579" cy="507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Size in feet^2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318552" y="1706574"/>
            <a:ext cx="3774317" cy="2517568"/>
            <a:chOff x="3284511" y="1865600"/>
            <a:chExt cx="6020973" cy="401614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Multiply 88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385122" y="1865600"/>
              <a:ext cx="1394159" cy="888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Price ($)</a:t>
              </a:r>
              <a:br>
                <a:rPr lang="en-US" dirty="0" smtClean="0"/>
              </a:br>
              <a:r>
                <a:rPr lang="en-US" dirty="0" smtClean="0"/>
                <a:t>in 1000’s</a:t>
              </a:r>
              <a:endParaRPr lang="en-US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Multiply 99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1" name="Multiply 100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2" name="Multiply 101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3" name="Multiply 102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4" name="Multiply 103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5" name="Multiply 104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6" name="Multiply 105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7" name="Multiply 106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859107" y="5373818"/>
              <a:ext cx="1965579" cy="507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Size in feet^2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0" name="Rectangle 109"/>
              <p:cNvSpPr/>
              <p:nvPr/>
            </p:nvSpPr>
            <p:spPr>
              <a:xfrm>
                <a:off x="489598" y="4292716"/>
                <a:ext cx="29350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98" y="4292716"/>
                <a:ext cx="2935047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1" name="Rectangle 110"/>
              <p:cNvSpPr/>
              <p:nvPr/>
            </p:nvSpPr>
            <p:spPr>
              <a:xfrm>
                <a:off x="4144801" y="4292204"/>
                <a:ext cx="39023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801" y="4292204"/>
                <a:ext cx="3902397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3" name="Rectangle 112"/>
              <p:cNvSpPr/>
              <p:nvPr/>
            </p:nvSpPr>
            <p:spPr>
              <a:xfrm>
                <a:off x="7970480" y="4292662"/>
                <a:ext cx="390239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480" y="4292662"/>
                <a:ext cx="3902397" cy="830997"/>
              </a:xfrm>
              <a:prstGeom prst="rect">
                <a:avLst/>
              </a:prstGeom>
              <a:blipFill>
                <a:blip r:embed="rId5"/>
                <a:stretch>
                  <a:fillRect b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 113"/>
          <p:cNvSpPr/>
          <p:nvPr/>
        </p:nvSpPr>
        <p:spPr>
          <a:xfrm>
            <a:off x="1110414" y="5024692"/>
            <a:ext cx="2221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Underfitting</a:t>
            </a:r>
            <a:endParaRPr lang="en-US" sz="3200" dirty="0"/>
          </a:p>
        </p:txBody>
      </p:sp>
      <p:sp>
        <p:nvSpPr>
          <p:cNvPr id="115" name="Rectangle 114"/>
          <p:cNvSpPr/>
          <p:nvPr/>
        </p:nvSpPr>
        <p:spPr>
          <a:xfrm>
            <a:off x="9271130" y="5024692"/>
            <a:ext cx="1979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Overfitting</a:t>
            </a:r>
            <a:endParaRPr lang="en-US" sz="3200" dirty="0"/>
          </a:p>
        </p:txBody>
      </p:sp>
      <p:sp>
        <p:nvSpPr>
          <p:cNvPr id="116" name="Rectangle 115"/>
          <p:cNvSpPr/>
          <p:nvPr/>
        </p:nvSpPr>
        <p:spPr>
          <a:xfrm>
            <a:off x="5437773" y="5029365"/>
            <a:ext cx="1700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Just right</a:t>
            </a:r>
            <a:endParaRPr lang="en-US" sz="3200" dirty="0"/>
          </a:p>
        </p:txBody>
      </p:sp>
      <p:sp>
        <p:nvSpPr>
          <p:cNvPr id="117" name="Rectangle 116"/>
          <p:cNvSpPr/>
          <p:nvPr/>
        </p:nvSpPr>
        <p:spPr>
          <a:xfrm>
            <a:off x="922556" y="5838519"/>
            <a:ext cx="2130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High bias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629557" y="5838519"/>
            <a:ext cx="30689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High variance</a:t>
            </a:r>
            <a:endParaRPr lang="en-US" sz="4000" b="1" dirty="0">
              <a:solidFill>
                <a:srgbClr val="00B050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353995" y="1999333"/>
            <a:ext cx="3267834" cy="17673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reeform 122"/>
          <p:cNvSpPr/>
          <p:nvPr/>
        </p:nvSpPr>
        <p:spPr>
          <a:xfrm>
            <a:off x="4746391" y="2273998"/>
            <a:ext cx="3023699" cy="1492727"/>
          </a:xfrm>
          <a:custGeom>
            <a:avLst/>
            <a:gdLst>
              <a:gd name="connsiteX0" fmla="*/ 0 w 1581665"/>
              <a:gd name="connsiteY0" fmla="*/ 1482811 h 1482811"/>
              <a:gd name="connsiteX1" fmla="*/ 1581665 w 1581665"/>
              <a:gd name="connsiteY1" fmla="*/ 0 h 1482811"/>
              <a:gd name="connsiteX0" fmla="*/ 0 w 1581665"/>
              <a:gd name="connsiteY0" fmla="*/ 1482811 h 1482811"/>
              <a:gd name="connsiteX1" fmla="*/ 678733 w 1581665"/>
              <a:gd name="connsiteY1" fmla="*/ 407471 h 1482811"/>
              <a:gd name="connsiteX2" fmla="*/ 1581665 w 1581665"/>
              <a:gd name="connsiteY2" fmla="*/ 0 h 1482811"/>
              <a:gd name="connsiteX0" fmla="*/ 0 w 2137719"/>
              <a:gd name="connsiteY0" fmla="*/ 1371600 h 1371600"/>
              <a:gd name="connsiteX1" fmla="*/ 678733 w 2137719"/>
              <a:gd name="connsiteY1" fmla="*/ 296260 h 1371600"/>
              <a:gd name="connsiteX2" fmla="*/ 2137719 w 2137719"/>
              <a:gd name="connsiteY2" fmla="*/ 0 h 1371600"/>
              <a:gd name="connsiteX0" fmla="*/ 0 w 2360141"/>
              <a:gd name="connsiteY0" fmla="*/ 1272746 h 1272746"/>
              <a:gd name="connsiteX1" fmla="*/ 901155 w 2360141"/>
              <a:gd name="connsiteY1" fmla="*/ 296260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62939 w 2360141"/>
              <a:gd name="connsiteY1" fmla="*/ 123265 h 1272746"/>
              <a:gd name="connsiteX2" fmla="*/ 2360141 w 2360141"/>
              <a:gd name="connsiteY2" fmla="*/ 0 h 1272746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72746 h 1272746"/>
              <a:gd name="connsiteX1" fmla="*/ 1024722 w 2360141"/>
              <a:gd name="connsiteY1" fmla="*/ 24683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57503 w 2360141"/>
              <a:gd name="connsiteY1" fmla="*/ 367823 h 1272746"/>
              <a:gd name="connsiteX2" fmla="*/ 2360141 w 2360141"/>
              <a:gd name="connsiteY2" fmla="*/ 0 h 1272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141" h="1272746">
                <a:moveTo>
                  <a:pt x="0" y="1272746"/>
                </a:moveTo>
                <a:cubicBezTo>
                  <a:pt x="271552" y="1017272"/>
                  <a:pt x="451173" y="660367"/>
                  <a:pt x="957503" y="367823"/>
                </a:cubicBezTo>
                <a:cubicBezTo>
                  <a:pt x="1410880" y="129027"/>
                  <a:pt x="1894407" y="41088"/>
                  <a:pt x="2360141" y="0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8629557" y="2329662"/>
            <a:ext cx="3017723" cy="1456893"/>
          </a:xfrm>
          <a:custGeom>
            <a:avLst/>
            <a:gdLst>
              <a:gd name="connsiteX0" fmla="*/ 0 w 1581665"/>
              <a:gd name="connsiteY0" fmla="*/ 1482811 h 1482811"/>
              <a:gd name="connsiteX1" fmla="*/ 1581665 w 1581665"/>
              <a:gd name="connsiteY1" fmla="*/ 0 h 1482811"/>
              <a:gd name="connsiteX0" fmla="*/ 0 w 1581665"/>
              <a:gd name="connsiteY0" fmla="*/ 1482811 h 1482811"/>
              <a:gd name="connsiteX1" fmla="*/ 678733 w 1581665"/>
              <a:gd name="connsiteY1" fmla="*/ 407471 h 1482811"/>
              <a:gd name="connsiteX2" fmla="*/ 1581665 w 1581665"/>
              <a:gd name="connsiteY2" fmla="*/ 0 h 1482811"/>
              <a:gd name="connsiteX0" fmla="*/ 0 w 2137719"/>
              <a:gd name="connsiteY0" fmla="*/ 1371600 h 1371600"/>
              <a:gd name="connsiteX1" fmla="*/ 678733 w 2137719"/>
              <a:gd name="connsiteY1" fmla="*/ 296260 h 1371600"/>
              <a:gd name="connsiteX2" fmla="*/ 2137719 w 2137719"/>
              <a:gd name="connsiteY2" fmla="*/ 0 h 1371600"/>
              <a:gd name="connsiteX0" fmla="*/ 0 w 2360141"/>
              <a:gd name="connsiteY0" fmla="*/ 1272746 h 1272746"/>
              <a:gd name="connsiteX1" fmla="*/ 901155 w 2360141"/>
              <a:gd name="connsiteY1" fmla="*/ 296260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62939 w 2360141"/>
              <a:gd name="connsiteY1" fmla="*/ 123265 h 1272746"/>
              <a:gd name="connsiteX2" fmla="*/ 2360141 w 2360141"/>
              <a:gd name="connsiteY2" fmla="*/ 0 h 1272746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72746 h 1272746"/>
              <a:gd name="connsiteX1" fmla="*/ 1024722 w 2360141"/>
              <a:gd name="connsiteY1" fmla="*/ 24683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57503 w 2360141"/>
              <a:gd name="connsiteY1" fmla="*/ 36782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957503 w 2360141"/>
              <a:gd name="connsiteY2" fmla="*/ 367823 h 1272746"/>
              <a:gd name="connsiteX3" fmla="*/ 2360141 w 2360141"/>
              <a:gd name="connsiteY3" fmla="*/ 0 h 1272746"/>
              <a:gd name="connsiteX0" fmla="*/ 0 w 2360141"/>
              <a:gd name="connsiteY0" fmla="*/ 1401996 h 1401996"/>
              <a:gd name="connsiteX1" fmla="*/ 289589 w 2360141"/>
              <a:gd name="connsiteY1" fmla="*/ 1011780 h 1401996"/>
              <a:gd name="connsiteX2" fmla="*/ 435032 w 2360141"/>
              <a:gd name="connsiteY2" fmla="*/ 89415 h 1401996"/>
              <a:gd name="connsiteX3" fmla="*/ 2360141 w 2360141"/>
              <a:gd name="connsiteY3" fmla="*/ 129250 h 1401996"/>
              <a:gd name="connsiteX0" fmla="*/ 0 w 2360141"/>
              <a:gd name="connsiteY0" fmla="*/ 1382171 h 1382171"/>
              <a:gd name="connsiteX1" fmla="*/ 289589 w 2360141"/>
              <a:gd name="connsiteY1" fmla="*/ 991955 h 1382171"/>
              <a:gd name="connsiteX2" fmla="*/ 435032 w 2360141"/>
              <a:gd name="connsiteY2" fmla="*/ 69590 h 1382171"/>
              <a:gd name="connsiteX3" fmla="*/ 2360141 w 2360141"/>
              <a:gd name="connsiteY3" fmla="*/ 109425 h 1382171"/>
              <a:gd name="connsiteX0" fmla="*/ 0 w 2360141"/>
              <a:gd name="connsiteY0" fmla="*/ 1338721 h 1338721"/>
              <a:gd name="connsiteX1" fmla="*/ 289589 w 2360141"/>
              <a:gd name="connsiteY1" fmla="*/ 948505 h 1338721"/>
              <a:gd name="connsiteX2" fmla="*/ 435032 w 2360141"/>
              <a:gd name="connsiteY2" fmla="*/ 26140 h 1338721"/>
              <a:gd name="connsiteX3" fmla="*/ 835385 w 2360141"/>
              <a:gd name="connsiteY3" fmla="*/ 535751 h 1338721"/>
              <a:gd name="connsiteX4" fmla="*/ 2360141 w 2360141"/>
              <a:gd name="connsiteY4" fmla="*/ 65975 h 1338721"/>
              <a:gd name="connsiteX0" fmla="*/ 0 w 2360141"/>
              <a:gd name="connsiteY0" fmla="*/ 1273210 h 1273210"/>
              <a:gd name="connsiteX1" fmla="*/ 289589 w 2360141"/>
              <a:gd name="connsiteY1" fmla="*/ 882994 h 1273210"/>
              <a:gd name="connsiteX2" fmla="*/ 565650 w 2360141"/>
              <a:gd name="connsiteY2" fmla="*/ 144075 h 1273210"/>
              <a:gd name="connsiteX3" fmla="*/ 835385 w 2360141"/>
              <a:gd name="connsiteY3" fmla="*/ 470240 h 1273210"/>
              <a:gd name="connsiteX4" fmla="*/ 2360141 w 2360141"/>
              <a:gd name="connsiteY4" fmla="*/ 464 h 1273210"/>
              <a:gd name="connsiteX0" fmla="*/ 0 w 2360141"/>
              <a:gd name="connsiteY0" fmla="*/ 1273508 h 1273508"/>
              <a:gd name="connsiteX1" fmla="*/ 289589 w 2360141"/>
              <a:gd name="connsiteY1" fmla="*/ 883292 h 1273508"/>
              <a:gd name="connsiteX2" fmla="*/ 565650 w 2360141"/>
              <a:gd name="connsiteY2" fmla="*/ 144373 h 1273508"/>
              <a:gd name="connsiteX3" fmla="*/ 826055 w 2360141"/>
              <a:gd name="connsiteY3" fmla="*/ 271805 h 1273508"/>
              <a:gd name="connsiteX4" fmla="*/ 2360141 w 2360141"/>
              <a:gd name="connsiteY4" fmla="*/ 762 h 1273508"/>
              <a:gd name="connsiteX0" fmla="*/ 0 w 2360141"/>
              <a:gd name="connsiteY0" fmla="*/ 1273508 h 1273508"/>
              <a:gd name="connsiteX1" fmla="*/ 289589 w 2360141"/>
              <a:gd name="connsiteY1" fmla="*/ 883292 h 1273508"/>
              <a:gd name="connsiteX2" fmla="*/ 439698 w 2360141"/>
              <a:gd name="connsiteY2" fmla="*/ 231000 h 1273508"/>
              <a:gd name="connsiteX3" fmla="*/ 826055 w 2360141"/>
              <a:gd name="connsiteY3" fmla="*/ 271805 h 1273508"/>
              <a:gd name="connsiteX4" fmla="*/ 2360141 w 2360141"/>
              <a:gd name="connsiteY4" fmla="*/ 762 h 1273508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39698 w 2360141"/>
              <a:gd name="connsiteY2" fmla="*/ 230238 h 1272746"/>
              <a:gd name="connsiteX3" fmla="*/ 826055 w 2360141"/>
              <a:gd name="connsiteY3" fmla="*/ 271043 h 1272746"/>
              <a:gd name="connsiteX4" fmla="*/ 1171259 w 2360141"/>
              <a:gd name="connsiteY4" fmla="*/ 403532 h 1272746"/>
              <a:gd name="connsiteX5" fmla="*/ 2360141 w 2360141"/>
              <a:gd name="connsiteY5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39698 w 2360141"/>
              <a:gd name="connsiteY2" fmla="*/ 230238 h 1272746"/>
              <a:gd name="connsiteX3" fmla="*/ 826055 w 2360141"/>
              <a:gd name="connsiteY3" fmla="*/ 271043 h 1272746"/>
              <a:gd name="connsiteX4" fmla="*/ 1171259 w 2360141"/>
              <a:gd name="connsiteY4" fmla="*/ 403532 h 1272746"/>
              <a:gd name="connsiteX5" fmla="*/ 2360141 w 2360141"/>
              <a:gd name="connsiteY5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2360141 w 2360141"/>
              <a:gd name="connsiteY6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1367185 w 2360141"/>
              <a:gd name="connsiteY6" fmla="*/ 148745 h 1272746"/>
              <a:gd name="connsiteX7" fmla="*/ 2360141 w 2360141"/>
              <a:gd name="connsiteY7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1367185 w 2360141"/>
              <a:gd name="connsiteY6" fmla="*/ 148745 h 1272746"/>
              <a:gd name="connsiteX7" fmla="*/ 2360141 w 2360141"/>
              <a:gd name="connsiteY7" fmla="*/ 0 h 1272746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2252848 w 2252848"/>
              <a:gd name="connsiteY7" fmla="*/ 0 h 1313512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1530458 w 2252848"/>
              <a:gd name="connsiteY7" fmla="*/ 316904 h 1313512"/>
              <a:gd name="connsiteX8" fmla="*/ 2252848 w 2252848"/>
              <a:gd name="connsiteY8" fmla="*/ 0 h 1313512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1530458 w 2252848"/>
              <a:gd name="connsiteY7" fmla="*/ 316904 h 1313512"/>
              <a:gd name="connsiteX8" fmla="*/ 1749709 w 2252848"/>
              <a:gd name="connsiteY8" fmla="*/ 82501 h 1313512"/>
              <a:gd name="connsiteX9" fmla="*/ 2252848 w 2252848"/>
              <a:gd name="connsiteY9" fmla="*/ 0 h 1313512"/>
              <a:gd name="connsiteX0" fmla="*/ 0 w 2280838"/>
              <a:gd name="connsiteY0" fmla="*/ 1237155 h 1237155"/>
              <a:gd name="connsiteX1" fmla="*/ 289589 w 2280838"/>
              <a:gd name="connsiteY1" fmla="*/ 846939 h 1237155"/>
              <a:gd name="connsiteX2" fmla="*/ 448197 w 2280838"/>
              <a:gd name="connsiteY2" fmla="*/ 546291 h 1237155"/>
              <a:gd name="connsiteX3" fmla="*/ 439698 w 2280838"/>
              <a:gd name="connsiteY3" fmla="*/ 194647 h 1237155"/>
              <a:gd name="connsiteX4" fmla="*/ 826055 w 2280838"/>
              <a:gd name="connsiteY4" fmla="*/ 235452 h 1237155"/>
              <a:gd name="connsiteX5" fmla="*/ 1171259 w 2280838"/>
              <a:gd name="connsiteY5" fmla="*/ 367941 h 1237155"/>
              <a:gd name="connsiteX6" fmla="*/ 1367185 w 2280838"/>
              <a:gd name="connsiteY6" fmla="*/ 113154 h 1237155"/>
              <a:gd name="connsiteX7" fmla="*/ 1530458 w 2280838"/>
              <a:gd name="connsiteY7" fmla="*/ 240547 h 1237155"/>
              <a:gd name="connsiteX8" fmla="*/ 1749709 w 2280838"/>
              <a:gd name="connsiteY8" fmla="*/ 6144 h 1237155"/>
              <a:gd name="connsiteX9" fmla="*/ 2280838 w 2280838"/>
              <a:gd name="connsiteY9" fmla="*/ 229387 h 1237155"/>
              <a:gd name="connsiteX0" fmla="*/ 0 w 2355477"/>
              <a:gd name="connsiteY0" fmla="*/ 1242193 h 1242193"/>
              <a:gd name="connsiteX1" fmla="*/ 289589 w 2355477"/>
              <a:gd name="connsiteY1" fmla="*/ 851977 h 1242193"/>
              <a:gd name="connsiteX2" fmla="*/ 448197 w 2355477"/>
              <a:gd name="connsiteY2" fmla="*/ 551329 h 1242193"/>
              <a:gd name="connsiteX3" fmla="*/ 439698 w 2355477"/>
              <a:gd name="connsiteY3" fmla="*/ 199685 h 1242193"/>
              <a:gd name="connsiteX4" fmla="*/ 826055 w 2355477"/>
              <a:gd name="connsiteY4" fmla="*/ 240490 h 1242193"/>
              <a:gd name="connsiteX5" fmla="*/ 1171259 w 2355477"/>
              <a:gd name="connsiteY5" fmla="*/ 372979 h 1242193"/>
              <a:gd name="connsiteX6" fmla="*/ 1367185 w 2355477"/>
              <a:gd name="connsiteY6" fmla="*/ 118192 h 1242193"/>
              <a:gd name="connsiteX7" fmla="*/ 1530458 w 2355477"/>
              <a:gd name="connsiteY7" fmla="*/ 245585 h 1242193"/>
              <a:gd name="connsiteX8" fmla="*/ 1749709 w 2355477"/>
              <a:gd name="connsiteY8" fmla="*/ 11182 h 1242193"/>
              <a:gd name="connsiteX9" fmla="*/ 2355477 w 2355477"/>
              <a:gd name="connsiteY9" fmla="*/ 81553 h 124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5477" h="1242193">
                <a:moveTo>
                  <a:pt x="0" y="1242193"/>
                </a:moveTo>
                <a:cubicBezTo>
                  <a:pt x="64592" y="1171212"/>
                  <a:pt x="130005" y="1002797"/>
                  <a:pt x="289589" y="851977"/>
                </a:cubicBezTo>
                <a:cubicBezTo>
                  <a:pt x="354959" y="743627"/>
                  <a:pt x="423179" y="660044"/>
                  <a:pt x="448197" y="551329"/>
                </a:cubicBezTo>
                <a:cubicBezTo>
                  <a:pt x="473215" y="442614"/>
                  <a:pt x="367392" y="258286"/>
                  <a:pt x="439698" y="199685"/>
                </a:cubicBezTo>
                <a:cubicBezTo>
                  <a:pt x="512004" y="141084"/>
                  <a:pt x="711903" y="241333"/>
                  <a:pt x="826055" y="240490"/>
                </a:cubicBezTo>
                <a:cubicBezTo>
                  <a:pt x="940207" y="239647"/>
                  <a:pt x="1066298" y="383171"/>
                  <a:pt x="1171259" y="372979"/>
                </a:cubicBezTo>
                <a:cubicBezTo>
                  <a:pt x="1276220" y="362787"/>
                  <a:pt x="1299544" y="160656"/>
                  <a:pt x="1367185" y="118192"/>
                </a:cubicBezTo>
                <a:cubicBezTo>
                  <a:pt x="1434826" y="75728"/>
                  <a:pt x="1451932" y="247284"/>
                  <a:pt x="1530458" y="245585"/>
                </a:cubicBezTo>
                <a:cubicBezTo>
                  <a:pt x="1608984" y="243886"/>
                  <a:pt x="1629311" y="63999"/>
                  <a:pt x="1749709" y="11182"/>
                </a:cubicBezTo>
                <a:cubicBezTo>
                  <a:pt x="1870107" y="-41635"/>
                  <a:pt x="2286393" y="111439"/>
                  <a:pt x="2355477" y="81553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79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4000" b="1" dirty="0"/>
              <a:t>Bias</a:t>
            </a:r>
            <a:r>
              <a:rPr lang="en-US" sz="3200" b="1" dirty="0"/>
              <a:t>: </a:t>
            </a:r>
            <a:r>
              <a:rPr lang="en-US" sz="3200" dirty="0"/>
              <a:t>difference between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rgbClr val="00B050"/>
                </a:solidFill>
              </a:rPr>
              <a:t>what </a:t>
            </a:r>
            <a:r>
              <a:rPr lang="en-US" sz="3200" b="1" dirty="0">
                <a:solidFill>
                  <a:srgbClr val="00B050"/>
                </a:solidFill>
              </a:rPr>
              <a:t>you expect to learn </a:t>
            </a:r>
            <a:r>
              <a:rPr lang="en-US" sz="3200" dirty="0"/>
              <a:t>and </a:t>
            </a:r>
            <a:r>
              <a:rPr lang="en-US" sz="3200" b="1" dirty="0" smtClean="0">
                <a:solidFill>
                  <a:srgbClr val="0070C0"/>
                </a:solidFill>
              </a:rPr>
              <a:t>truth</a:t>
            </a:r>
            <a:endParaRPr lang="en-US" sz="3200" b="1" dirty="0">
              <a:solidFill>
                <a:srgbClr val="0070C0"/>
              </a:solidFill>
            </a:endParaRPr>
          </a:p>
          <a:p>
            <a:pPr lvl="1"/>
            <a:r>
              <a:rPr lang="en-US" sz="2800" dirty="0"/>
              <a:t>Measures how well you expect to represent true solution</a:t>
            </a:r>
          </a:p>
          <a:p>
            <a:pPr lvl="1"/>
            <a:r>
              <a:rPr lang="en-US" sz="2800" dirty="0"/>
              <a:t>Decreases with more complex model </a:t>
            </a:r>
            <a:endParaRPr lang="en-US" sz="3200" dirty="0" smtClean="0"/>
          </a:p>
          <a:p>
            <a:endParaRPr lang="en-US" sz="3200" b="1" dirty="0" smtClean="0"/>
          </a:p>
          <a:p>
            <a:r>
              <a:rPr lang="en-US" sz="4000" b="1" dirty="0" smtClean="0"/>
              <a:t>Variance</a:t>
            </a:r>
            <a:r>
              <a:rPr lang="en-US" sz="3200" b="1" dirty="0"/>
              <a:t>: </a:t>
            </a:r>
            <a:r>
              <a:rPr lang="en-US" sz="3200" dirty="0"/>
              <a:t>difference between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rgbClr val="00B050"/>
                </a:solidFill>
              </a:rPr>
              <a:t>what </a:t>
            </a:r>
            <a:r>
              <a:rPr lang="en-US" sz="3200" b="1" dirty="0">
                <a:solidFill>
                  <a:srgbClr val="00B050"/>
                </a:solidFill>
              </a:rPr>
              <a:t>you expect to learn </a:t>
            </a:r>
            <a:r>
              <a:rPr lang="en-US" sz="3200" dirty="0"/>
              <a:t>and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rgbClr val="0070C0"/>
                </a:solidFill>
              </a:rPr>
              <a:t>what </a:t>
            </a:r>
            <a:r>
              <a:rPr lang="en-US" sz="3200" b="1" dirty="0">
                <a:solidFill>
                  <a:srgbClr val="0070C0"/>
                </a:solidFill>
              </a:rPr>
              <a:t>you learn from a </a:t>
            </a:r>
            <a:r>
              <a:rPr lang="en-US" sz="3200" b="1" dirty="0" smtClean="0">
                <a:solidFill>
                  <a:srgbClr val="0070C0"/>
                </a:solidFill>
              </a:rPr>
              <a:t>particular </a:t>
            </a:r>
            <a:r>
              <a:rPr lang="en-US" sz="3200" b="1" dirty="0">
                <a:solidFill>
                  <a:srgbClr val="0070C0"/>
                </a:solidFill>
              </a:rPr>
              <a:t>dataset </a:t>
            </a:r>
          </a:p>
          <a:p>
            <a:pPr lvl="1"/>
            <a:r>
              <a:rPr lang="en-US" sz="2800" dirty="0"/>
              <a:t>Measures how sensitive learner is to specific dataset</a:t>
            </a:r>
          </a:p>
          <a:p>
            <a:pPr lvl="1"/>
            <a:r>
              <a:rPr lang="en-US" sz="2800" dirty="0"/>
              <a:t>Increases with more complex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35140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51766" y="1834352"/>
            <a:ext cx="3615097" cy="3013661"/>
            <a:chOff x="812606" y="2302716"/>
            <a:chExt cx="5018351" cy="418345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45920" y="2841674"/>
              <a:ext cx="0" cy="3460652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392701" y="5901400"/>
              <a:ext cx="4438256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3927838" y="6086065"/>
              <a:ext cx="13171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Tumor Size</a:t>
              </a:r>
              <a:endParaRPr lang="en-US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2606" y="4116589"/>
              <a:ext cx="5800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Age</a:t>
              </a:r>
              <a:endParaRPr lang="en-US" sz="2000" dirty="0"/>
            </a:p>
          </p:txBody>
        </p:sp>
        <p:sp>
          <p:nvSpPr>
            <p:cNvPr id="9" name="Multiply 8"/>
            <p:cNvSpPr/>
            <p:nvPr/>
          </p:nvSpPr>
          <p:spPr>
            <a:xfrm>
              <a:off x="2901848" y="3211917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954963" y="5393668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031610" y="5198996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y 11"/>
            <p:cNvSpPr/>
            <p:nvPr/>
          </p:nvSpPr>
          <p:spPr>
            <a:xfrm>
              <a:off x="4192171" y="3005052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4822962" y="4001294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3855561" y="4185823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5024686" y="3316776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000886" y="4220164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595837" y="4608641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500596" y="4735394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1671515" y="3455218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3834747" y="3648560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Multiply 20"/>
            <p:cNvSpPr/>
            <p:nvPr/>
          </p:nvSpPr>
          <p:spPr>
            <a:xfrm>
              <a:off x="3546328" y="3372289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" name="Multiply 21"/>
            <p:cNvSpPr/>
            <p:nvPr/>
          </p:nvSpPr>
          <p:spPr>
            <a:xfrm>
              <a:off x="4224374" y="3914802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842693" y="4109027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ultiply 23"/>
            <p:cNvSpPr/>
            <p:nvPr/>
          </p:nvSpPr>
          <p:spPr>
            <a:xfrm>
              <a:off x="3396834" y="2673792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" name="Multiply 26"/>
            <p:cNvSpPr/>
            <p:nvPr/>
          </p:nvSpPr>
          <p:spPr>
            <a:xfrm>
              <a:off x="4872543" y="4536762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2" name="Multiply 51"/>
            <p:cNvSpPr/>
            <p:nvPr/>
          </p:nvSpPr>
          <p:spPr>
            <a:xfrm>
              <a:off x="2743946" y="2302716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1893705" y="2655276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4646405" y="4891910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3230265" y="3893778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2207876" y="3066341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4101272" y="5155012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Multiply 84"/>
            <p:cNvSpPr/>
            <p:nvPr/>
          </p:nvSpPr>
          <p:spPr>
            <a:xfrm>
              <a:off x="2806852" y="3671898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400262" y="1825625"/>
            <a:ext cx="3615097" cy="3013661"/>
            <a:chOff x="812606" y="2302716"/>
            <a:chExt cx="5018351" cy="4183459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645920" y="2841674"/>
              <a:ext cx="0" cy="3460652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1392701" y="5901399"/>
              <a:ext cx="4438256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3927838" y="6086065"/>
              <a:ext cx="13171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Tumor Size</a:t>
              </a:r>
              <a:endParaRPr lang="en-US" sz="20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12606" y="4116589"/>
              <a:ext cx="5800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Age</a:t>
              </a:r>
              <a:endParaRPr lang="en-US" sz="2000" dirty="0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2901848" y="3211917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2954963" y="5393668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031610" y="5198996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4192171" y="3005052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5" name="Multiply 94"/>
            <p:cNvSpPr/>
            <p:nvPr/>
          </p:nvSpPr>
          <p:spPr>
            <a:xfrm>
              <a:off x="4822962" y="4001294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6" name="Multiply 95"/>
            <p:cNvSpPr/>
            <p:nvPr/>
          </p:nvSpPr>
          <p:spPr>
            <a:xfrm>
              <a:off x="3855561" y="4185823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7" name="Multiply 96"/>
            <p:cNvSpPr/>
            <p:nvPr/>
          </p:nvSpPr>
          <p:spPr>
            <a:xfrm>
              <a:off x="5024686" y="3316776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2000886" y="4220164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/>
          </p:nvSpPr>
          <p:spPr>
            <a:xfrm>
              <a:off x="2595837" y="4608641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3500596" y="4735394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1671515" y="3455218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3834747" y="3648560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Multiply 102"/>
            <p:cNvSpPr/>
            <p:nvPr/>
          </p:nvSpPr>
          <p:spPr>
            <a:xfrm>
              <a:off x="3546328" y="3372289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4" name="Multiply 103"/>
            <p:cNvSpPr/>
            <p:nvPr/>
          </p:nvSpPr>
          <p:spPr>
            <a:xfrm>
              <a:off x="4224374" y="3914802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5" name="Isosceles Triangle 104"/>
            <p:cNvSpPr/>
            <p:nvPr/>
          </p:nvSpPr>
          <p:spPr>
            <a:xfrm>
              <a:off x="2842693" y="4109027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Multiply 105"/>
            <p:cNvSpPr/>
            <p:nvPr/>
          </p:nvSpPr>
          <p:spPr>
            <a:xfrm>
              <a:off x="3396834" y="2673792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7" name="Multiply 106"/>
            <p:cNvSpPr/>
            <p:nvPr/>
          </p:nvSpPr>
          <p:spPr>
            <a:xfrm>
              <a:off x="4872543" y="4536762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2743946" y="2302716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9" name="Isosceles Triangle 108"/>
            <p:cNvSpPr/>
            <p:nvPr/>
          </p:nvSpPr>
          <p:spPr>
            <a:xfrm>
              <a:off x="1893705" y="2655276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4646405" y="4891910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Multiply 110"/>
            <p:cNvSpPr/>
            <p:nvPr/>
          </p:nvSpPr>
          <p:spPr>
            <a:xfrm>
              <a:off x="3230265" y="3893778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2" name="Isosceles Triangle 111"/>
            <p:cNvSpPr/>
            <p:nvPr/>
          </p:nvSpPr>
          <p:spPr>
            <a:xfrm>
              <a:off x="2207876" y="3066341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/>
          </p:nvSpPr>
          <p:spPr>
            <a:xfrm>
              <a:off x="4101272" y="5155012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ultiply 113"/>
            <p:cNvSpPr/>
            <p:nvPr/>
          </p:nvSpPr>
          <p:spPr>
            <a:xfrm>
              <a:off x="2806852" y="3671898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8243589" y="1825625"/>
            <a:ext cx="3615097" cy="3013661"/>
            <a:chOff x="812606" y="2302716"/>
            <a:chExt cx="5018351" cy="4183459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1645920" y="2841674"/>
              <a:ext cx="0" cy="3460652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1392701" y="5901400"/>
              <a:ext cx="4438256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3927838" y="6086065"/>
              <a:ext cx="13171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Tumor Size</a:t>
              </a:r>
              <a:endParaRPr lang="en-US" sz="20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812606" y="4116589"/>
              <a:ext cx="5800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Age</a:t>
              </a:r>
              <a:endParaRPr lang="en-US" sz="2000" dirty="0"/>
            </a:p>
          </p:txBody>
        </p:sp>
        <p:sp>
          <p:nvSpPr>
            <p:cNvPr id="150" name="Multiply 149"/>
            <p:cNvSpPr/>
            <p:nvPr/>
          </p:nvSpPr>
          <p:spPr>
            <a:xfrm>
              <a:off x="2901848" y="3211917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1" name="Isosceles Triangle 150"/>
            <p:cNvSpPr/>
            <p:nvPr/>
          </p:nvSpPr>
          <p:spPr>
            <a:xfrm>
              <a:off x="2954963" y="5393668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/>
          </p:nvSpPr>
          <p:spPr>
            <a:xfrm>
              <a:off x="2031610" y="5198996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Multiply 152"/>
            <p:cNvSpPr/>
            <p:nvPr/>
          </p:nvSpPr>
          <p:spPr>
            <a:xfrm>
              <a:off x="4192171" y="3005052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4" name="Multiply 153"/>
            <p:cNvSpPr/>
            <p:nvPr/>
          </p:nvSpPr>
          <p:spPr>
            <a:xfrm>
              <a:off x="4822962" y="4001294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5" name="Multiply 154"/>
            <p:cNvSpPr/>
            <p:nvPr/>
          </p:nvSpPr>
          <p:spPr>
            <a:xfrm>
              <a:off x="3855561" y="4185823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6" name="Multiply 155"/>
            <p:cNvSpPr/>
            <p:nvPr/>
          </p:nvSpPr>
          <p:spPr>
            <a:xfrm>
              <a:off x="5024686" y="3316776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2000886" y="4220164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/>
          </p:nvSpPr>
          <p:spPr>
            <a:xfrm>
              <a:off x="2595837" y="4608641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/>
            <p:cNvSpPr/>
            <p:nvPr/>
          </p:nvSpPr>
          <p:spPr>
            <a:xfrm>
              <a:off x="3500596" y="4735394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/>
          </p:nvSpPr>
          <p:spPr>
            <a:xfrm>
              <a:off x="1671515" y="3455218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/>
          </p:nvSpPr>
          <p:spPr>
            <a:xfrm>
              <a:off x="3834747" y="3648560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Multiply 161"/>
            <p:cNvSpPr/>
            <p:nvPr/>
          </p:nvSpPr>
          <p:spPr>
            <a:xfrm>
              <a:off x="3546328" y="3372289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3" name="Multiply 162"/>
            <p:cNvSpPr/>
            <p:nvPr/>
          </p:nvSpPr>
          <p:spPr>
            <a:xfrm>
              <a:off x="4224374" y="3914802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4" name="Isosceles Triangle 163"/>
            <p:cNvSpPr/>
            <p:nvPr/>
          </p:nvSpPr>
          <p:spPr>
            <a:xfrm>
              <a:off x="2842693" y="4109027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Multiply 164"/>
            <p:cNvSpPr/>
            <p:nvPr/>
          </p:nvSpPr>
          <p:spPr>
            <a:xfrm>
              <a:off x="3396834" y="2673792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6" name="Multiply 165"/>
            <p:cNvSpPr/>
            <p:nvPr/>
          </p:nvSpPr>
          <p:spPr>
            <a:xfrm>
              <a:off x="4872543" y="4536762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7" name="Multiply 166"/>
            <p:cNvSpPr/>
            <p:nvPr/>
          </p:nvSpPr>
          <p:spPr>
            <a:xfrm>
              <a:off x="2743946" y="2302716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8" name="Isosceles Triangle 167"/>
            <p:cNvSpPr/>
            <p:nvPr/>
          </p:nvSpPr>
          <p:spPr>
            <a:xfrm>
              <a:off x="1893705" y="2655276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4646405" y="4891910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Multiply 169"/>
            <p:cNvSpPr/>
            <p:nvPr/>
          </p:nvSpPr>
          <p:spPr>
            <a:xfrm>
              <a:off x="3230265" y="3893778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1" name="Isosceles Triangle 170"/>
            <p:cNvSpPr/>
            <p:nvPr/>
          </p:nvSpPr>
          <p:spPr>
            <a:xfrm>
              <a:off x="2207876" y="3066341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Isosceles Triangle 171"/>
            <p:cNvSpPr/>
            <p:nvPr/>
          </p:nvSpPr>
          <p:spPr>
            <a:xfrm>
              <a:off x="4101272" y="5155012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Multiply 172"/>
            <p:cNvSpPr/>
            <p:nvPr/>
          </p:nvSpPr>
          <p:spPr>
            <a:xfrm>
              <a:off x="2806852" y="3671898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4" name="Rectangle 173"/>
              <p:cNvSpPr/>
              <p:nvPr/>
            </p:nvSpPr>
            <p:spPr>
              <a:xfrm>
                <a:off x="945069" y="5018630"/>
                <a:ext cx="30406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4" name="Rectangle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69" y="5018630"/>
                <a:ext cx="304064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5" name="Rectangle 174"/>
              <p:cNvSpPr/>
              <p:nvPr/>
            </p:nvSpPr>
            <p:spPr>
              <a:xfrm>
                <a:off x="4880313" y="5018630"/>
                <a:ext cx="3167277" cy="650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5" name="Rectangle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13" y="5018630"/>
                <a:ext cx="3167277" cy="650050"/>
              </a:xfrm>
              <a:prstGeom prst="rect">
                <a:avLst/>
              </a:prstGeom>
              <a:blipFill>
                <a:blip r:embed="rId4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6" name="Rectangle 175"/>
              <p:cNvSpPr/>
              <p:nvPr/>
            </p:nvSpPr>
            <p:spPr>
              <a:xfrm>
                <a:off x="8660322" y="5018630"/>
                <a:ext cx="3167277" cy="932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+⋯)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322" y="5018630"/>
                <a:ext cx="3167277" cy="932178"/>
              </a:xfrm>
              <a:prstGeom prst="rect">
                <a:avLst/>
              </a:prstGeom>
              <a:blipFill>
                <a:blip r:embed="rId5"/>
                <a:stretch>
                  <a:fillRect b="-5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ectangle 176"/>
          <p:cNvSpPr/>
          <p:nvPr/>
        </p:nvSpPr>
        <p:spPr>
          <a:xfrm>
            <a:off x="1119671" y="6056609"/>
            <a:ext cx="2221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Underfitting</a:t>
            </a:r>
            <a:endParaRPr lang="en-US" sz="3200" dirty="0"/>
          </a:p>
        </p:txBody>
      </p:sp>
      <p:sp>
        <p:nvSpPr>
          <p:cNvPr id="178" name="Rectangle 177"/>
          <p:cNvSpPr/>
          <p:nvPr/>
        </p:nvSpPr>
        <p:spPr>
          <a:xfrm>
            <a:off x="9280387" y="6056609"/>
            <a:ext cx="1979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Overfitting</a:t>
            </a:r>
            <a:endParaRPr lang="en-US" sz="3200" dirty="0"/>
          </a:p>
        </p:txBody>
      </p:sp>
      <p:cxnSp>
        <p:nvCxnSpPr>
          <p:cNvPr id="180" name="Straight Connector 179"/>
          <p:cNvCxnSpPr/>
          <p:nvPr/>
        </p:nvCxnSpPr>
        <p:spPr>
          <a:xfrm>
            <a:off x="1461429" y="1928130"/>
            <a:ext cx="2123708" cy="245002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reeform 180"/>
          <p:cNvSpPr/>
          <p:nvPr/>
        </p:nvSpPr>
        <p:spPr>
          <a:xfrm>
            <a:off x="5660572" y="1850572"/>
            <a:ext cx="2344057" cy="2053772"/>
          </a:xfrm>
          <a:custGeom>
            <a:avLst/>
            <a:gdLst>
              <a:gd name="connsiteX0" fmla="*/ 0 w 2540000"/>
              <a:gd name="connsiteY0" fmla="*/ 0 h 2068286"/>
              <a:gd name="connsiteX1" fmla="*/ 493486 w 2540000"/>
              <a:gd name="connsiteY1" fmla="*/ 1211943 h 2068286"/>
              <a:gd name="connsiteX2" fmla="*/ 2540000 w 2540000"/>
              <a:gd name="connsiteY2" fmla="*/ 2068286 h 2068286"/>
              <a:gd name="connsiteX0" fmla="*/ 0 w 2540000"/>
              <a:gd name="connsiteY0" fmla="*/ 0 h 2068286"/>
              <a:gd name="connsiteX1" fmla="*/ 870858 w 2540000"/>
              <a:gd name="connsiteY1" fmla="*/ 1444172 h 2068286"/>
              <a:gd name="connsiteX2" fmla="*/ 2540000 w 2540000"/>
              <a:gd name="connsiteY2" fmla="*/ 2068286 h 2068286"/>
              <a:gd name="connsiteX0" fmla="*/ 0 w 2264228"/>
              <a:gd name="connsiteY0" fmla="*/ 0 h 2046515"/>
              <a:gd name="connsiteX1" fmla="*/ 595086 w 2264228"/>
              <a:gd name="connsiteY1" fmla="*/ 1422401 h 2046515"/>
              <a:gd name="connsiteX2" fmla="*/ 2264228 w 2264228"/>
              <a:gd name="connsiteY2" fmla="*/ 2046515 h 2046515"/>
              <a:gd name="connsiteX0" fmla="*/ 0 w 2264228"/>
              <a:gd name="connsiteY0" fmla="*/ 0 h 2046515"/>
              <a:gd name="connsiteX1" fmla="*/ 595086 w 2264228"/>
              <a:gd name="connsiteY1" fmla="*/ 1465944 h 2046515"/>
              <a:gd name="connsiteX2" fmla="*/ 2264228 w 2264228"/>
              <a:gd name="connsiteY2" fmla="*/ 2046515 h 2046515"/>
              <a:gd name="connsiteX0" fmla="*/ 0 w 2344057"/>
              <a:gd name="connsiteY0" fmla="*/ 0 h 2053772"/>
              <a:gd name="connsiteX1" fmla="*/ 595086 w 2344057"/>
              <a:gd name="connsiteY1" fmla="*/ 1465944 h 2053772"/>
              <a:gd name="connsiteX2" fmla="*/ 2344057 w 2344057"/>
              <a:gd name="connsiteY2" fmla="*/ 2053772 h 2053772"/>
              <a:gd name="connsiteX0" fmla="*/ 0 w 2344057"/>
              <a:gd name="connsiteY0" fmla="*/ 0 h 2053772"/>
              <a:gd name="connsiteX1" fmla="*/ 116114 w 2344057"/>
              <a:gd name="connsiteY1" fmla="*/ 1045028 h 2053772"/>
              <a:gd name="connsiteX2" fmla="*/ 595086 w 2344057"/>
              <a:gd name="connsiteY2" fmla="*/ 1465944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16114 w 2344057"/>
              <a:gd name="connsiteY1" fmla="*/ 1045028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16114 w 2344057"/>
              <a:gd name="connsiteY1" fmla="*/ 7329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16114 w 2344057"/>
              <a:gd name="connsiteY1" fmla="*/ 7329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16114 w 2344057"/>
              <a:gd name="connsiteY1" fmla="*/ 7329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16114 w 2344057"/>
              <a:gd name="connsiteY1" fmla="*/ 7329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7" h="2053772">
                <a:moveTo>
                  <a:pt x="0" y="0"/>
                </a:moveTo>
                <a:cubicBezTo>
                  <a:pt x="42333" y="158448"/>
                  <a:pt x="67733" y="524932"/>
                  <a:pt x="116114" y="732970"/>
                </a:cubicBezTo>
                <a:cubicBezTo>
                  <a:pt x="193523" y="1274836"/>
                  <a:pt x="470504" y="1340153"/>
                  <a:pt x="841828" y="1560287"/>
                </a:cubicBezTo>
                <a:cubicBezTo>
                  <a:pt x="1213152" y="1780421"/>
                  <a:pt x="1532466" y="1797957"/>
                  <a:pt x="2344057" y="2053772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1"/>
          <p:cNvSpPr/>
          <p:nvPr/>
        </p:nvSpPr>
        <p:spPr>
          <a:xfrm>
            <a:off x="9477663" y="1879223"/>
            <a:ext cx="2307771" cy="2126734"/>
          </a:xfrm>
          <a:custGeom>
            <a:avLst/>
            <a:gdLst>
              <a:gd name="connsiteX0" fmla="*/ 0 w 2540000"/>
              <a:gd name="connsiteY0" fmla="*/ 0 h 2068286"/>
              <a:gd name="connsiteX1" fmla="*/ 493486 w 2540000"/>
              <a:gd name="connsiteY1" fmla="*/ 1211943 h 2068286"/>
              <a:gd name="connsiteX2" fmla="*/ 2540000 w 2540000"/>
              <a:gd name="connsiteY2" fmla="*/ 2068286 h 2068286"/>
              <a:gd name="connsiteX0" fmla="*/ 0 w 2540000"/>
              <a:gd name="connsiteY0" fmla="*/ 0 h 2068286"/>
              <a:gd name="connsiteX1" fmla="*/ 870858 w 2540000"/>
              <a:gd name="connsiteY1" fmla="*/ 1444172 h 2068286"/>
              <a:gd name="connsiteX2" fmla="*/ 2540000 w 2540000"/>
              <a:gd name="connsiteY2" fmla="*/ 2068286 h 2068286"/>
              <a:gd name="connsiteX0" fmla="*/ 0 w 2264228"/>
              <a:gd name="connsiteY0" fmla="*/ 0 h 2046515"/>
              <a:gd name="connsiteX1" fmla="*/ 595086 w 2264228"/>
              <a:gd name="connsiteY1" fmla="*/ 1422401 h 2046515"/>
              <a:gd name="connsiteX2" fmla="*/ 2264228 w 2264228"/>
              <a:gd name="connsiteY2" fmla="*/ 2046515 h 2046515"/>
              <a:gd name="connsiteX0" fmla="*/ 0 w 2264228"/>
              <a:gd name="connsiteY0" fmla="*/ 0 h 2046515"/>
              <a:gd name="connsiteX1" fmla="*/ 595086 w 2264228"/>
              <a:gd name="connsiteY1" fmla="*/ 1465944 h 2046515"/>
              <a:gd name="connsiteX2" fmla="*/ 2264228 w 2264228"/>
              <a:gd name="connsiteY2" fmla="*/ 2046515 h 2046515"/>
              <a:gd name="connsiteX0" fmla="*/ 0 w 2344057"/>
              <a:gd name="connsiteY0" fmla="*/ 0 h 2053772"/>
              <a:gd name="connsiteX1" fmla="*/ 595086 w 2344057"/>
              <a:gd name="connsiteY1" fmla="*/ 1465944 h 2053772"/>
              <a:gd name="connsiteX2" fmla="*/ 2344057 w 2344057"/>
              <a:gd name="connsiteY2" fmla="*/ 2053772 h 2053772"/>
              <a:gd name="connsiteX0" fmla="*/ 0 w 2344057"/>
              <a:gd name="connsiteY0" fmla="*/ 0 h 2053772"/>
              <a:gd name="connsiteX1" fmla="*/ 116114 w 2344057"/>
              <a:gd name="connsiteY1" fmla="*/ 1045028 h 2053772"/>
              <a:gd name="connsiteX2" fmla="*/ 595086 w 2344057"/>
              <a:gd name="connsiteY2" fmla="*/ 1465944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16114 w 2344057"/>
              <a:gd name="connsiteY1" fmla="*/ 1045028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16114 w 2344057"/>
              <a:gd name="connsiteY1" fmla="*/ 7329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16114 w 2344057"/>
              <a:gd name="connsiteY1" fmla="*/ 7329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16114 w 2344057"/>
              <a:gd name="connsiteY1" fmla="*/ 7329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16114 w 2344057"/>
              <a:gd name="connsiteY1" fmla="*/ 7329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841828 w 2344057"/>
              <a:gd name="connsiteY3" fmla="*/ 1560287 h 2053772"/>
              <a:gd name="connsiteX4" fmla="*/ 2344057 w 2344057"/>
              <a:gd name="connsiteY4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841828 w 2344057"/>
              <a:gd name="connsiteY3" fmla="*/ 1560287 h 2053772"/>
              <a:gd name="connsiteX4" fmla="*/ 2344057 w 2344057"/>
              <a:gd name="connsiteY4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41828 w 2344057"/>
              <a:gd name="connsiteY4" fmla="*/ 1560287 h 2053772"/>
              <a:gd name="connsiteX5" fmla="*/ 2344057 w 2344057"/>
              <a:gd name="connsiteY5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2344057 w 2344057"/>
              <a:gd name="connsiteY5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2344057 w 2344057"/>
              <a:gd name="connsiteY5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2344057 w 2344057"/>
              <a:gd name="connsiteY6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313708 w 2344057"/>
              <a:gd name="connsiteY6" fmla="*/ 1553406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313708 w 2344057"/>
              <a:gd name="connsiteY6" fmla="*/ 1553406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226623 w 2344057"/>
              <a:gd name="connsiteY6" fmla="*/ 1313920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226623 w 2344057"/>
              <a:gd name="connsiteY6" fmla="*/ 1313920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132280 w 2344057"/>
              <a:gd name="connsiteY6" fmla="*/ 1386491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132280 w 2344057"/>
              <a:gd name="connsiteY6" fmla="*/ 1386491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132280 w 2344057"/>
              <a:gd name="connsiteY6" fmla="*/ 1386491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936337 w 2344057"/>
              <a:gd name="connsiteY6" fmla="*/ 1430034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936337 w 2344057"/>
              <a:gd name="connsiteY6" fmla="*/ 1430034 h 2053772"/>
              <a:gd name="connsiteX7" fmla="*/ 1400794 w 2344057"/>
              <a:gd name="connsiteY7" fmla="*/ 1459063 h 2053772"/>
              <a:gd name="connsiteX8" fmla="*/ 2344057 w 2344057"/>
              <a:gd name="connsiteY8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936337 w 2344057"/>
              <a:gd name="connsiteY6" fmla="*/ 1430034 h 2053772"/>
              <a:gd name="connsiteX7" fmla="*/ 1400794 w 2344057"/>
              <a:gd name="connsiteY7" fmla="*/ 1459063 h 2053772"/>
              <a:gd name="connsiteX8" fmla="*/ 2344057 w 2344057"/>
              <a:gd name="connsiteY8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936337 w 2344057"/>
              <a:gd name="connsiteY6" fmla="*/ 1430034 h 2053772"/>
              <a:gd name="connsiteX7" fmla="*/ 1400794 w 2344057"/>
              <a:gd name="connsiteY7" fmla="*/ 1459063 h 2053772"/>
              <a:gd name="connsiteX8" fmla="*/ 2344057 w 2344057"/>
              <a:gd name="connsiteY8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212108 w 2344057"/>
              <a:gd name="connsiteY6" fmla="*/ 1212320 h 2053772"/>
              <a:gd name="connsiteX7" fmla="*/ 936337 w 2344057"/>
              <a:gd name="connsiteY7" fmla="*/ 1430034 h 2053772"/>
              <a:gd name="connsiteX8" fmla="*/ 1400794 w 2344057"/>
              <a:gd name="connsiteY8" fmla="*/ 1459063 h 2053772"/>
              <a:gd name="connsiteX9" fmla="*/ 2344057 w 2344057"/>
              <a:gd name="connsiteY9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212108 w 2344057"/>
              <a:gd name="connsiteY6" fmla="*/ 1212320 h 2053772"/>
              <a:gd name="connsiteX7" fmla="*/ 936337 w 2344057"/>
              <a:gd name="connsiteY7" fmla="*/ 1430034 h 2053772"/>
              <a:gd name="connsiteX8" fmla="*/ 1400794 w 2344057"/>
              <a:gd name="connsiteY8" fmla="*/ 1459063 h 2053772"/>
              <a:gd name="connsiteX9" fmla="*/ 1582223 w 2344057"/>
              <a:gd name="connsiteY9" fmla="*/ 1379234 h 2053772"/>
              <a:gd name="connsiteX10" fmla="*/ 2344057 w 2344057"/>
              <a:gd name="connsiteY10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212108 w 2344057"/>
              <a:gd name="connsiteY6" fmla="*/ 1212320 h 2053772"/>
              <a:gd name="connsiteX7" fmla="*/ 936337 w 2344057"/>
              <a:gd name="connsiteY7" fmla="*/ 1430034 h 2053772"/>
              <a:gd name="connsiteX8" fmla="*/ 1400794 w 2344057"/>
              <a:gd name="connsiteY8" fmla="*/ 1459063 h 2053772"/>
              <a:gd name="connsiteX9" fmla="*/ 1582223 w 2344057"/>
              <a:gd name="connsiteY9" fmla="*/ 1379234 h 2053772"/>
              <a:gd name="connsiteX10" fmla="*/ 1241137 w 2344057"/>
              <a:gd name="connsiteY10" fmla="*/ 1785634 h 2053772"/>
              <a:gd name="connsiteX11" fmla="*/ 2344057 w 2344057"/>
              <a:gd name="connsiteY11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212108 w 2344057"/>
              <a:gd name="connsiteY6" fmla="*/ 1212320 h 2053772"/>
              <a:gd name="connsiteX7" fmla="*/ 936337 w 2344057"/>
              <a:gd name="connsiteY7" fmla="*/ 1430034 h 2053772"/>
              <a:gd name="connsiteX8" fmla="*/ 1400794 w 2344057"/>
              <a:gd name="connsiteY8" fmla="*/ 1459063 h 2053772"/>
              <a:gd name="connsiteX9" fmla="*/ 1582223 w 2344057"/>
              <a:gd name="connsiteY9" fmla="*/ 1379234 h 2053772"/>
              <a:gd name="connsiteX10" fmla="*/ 1241137 w 2344057"/>
              <a:gd name="connsiteY10" fmla="*/ 1785634 h 2053772"/>
              <a:gd name="connsiteX11" fmla="*/ 1683823 w 2344057"/>
              <a:gd name="connsiteY11" fmla="*/ 1800148 h 2053772"/>
              <a:gd name="connsiteX12" fmla="*/ 2344057 w 2344057"/>
              <a:gd name="connsiteY12" fmla="*/ 2053772 h 2053772"/>
              <a:gd name="connsiteX0" fmla="*/ 0 w 2307771"/>
              <a:gd name="connsiteY0" fmla="*/ 0 h 1821958"/>
              <a:gd name="connsiteX1" fmla="*/ 188685 w 2307771"/>
              <a:gd name="connsiteY1" fmla="*/ 428170 h 1821958"/>
              <a:gd name="connsiteX2" fmla="*/ 203366 w 2307771"/>
              <a:gd name="connsiteY2" fmla="*/ 1197806 h 1821958"/>
              <a:gd name="connsiteX3" fmla="*/ 653308 w 2307771"/>
              <a:gd name="connsiteY3" fmla="*/ 1437291 h 1821958"/>
              <a:gd name="connsiteX4" fmla="*/ 878113 w 2307771"/>
              <a:gd name="connsiteY4" fmla="*/ 1023258 h 1821958"/>
              <a:gd name="connsiteX5" fmla="*/ 1291937 w 2307771"/>
              <a:gd name="connsiteY5" fmla="*/ 914777 h 1821958"/>
              <a:gd name="connsiteX6" fmla="*/ 1212108 w 2307771"/>
              <a:gd name="connsiteY6" fmla="*/ 1212320 h 1821958"/>
              <a:gd name="connsiteX7" fmla="*/ 936337 w 2307771"/>
              <a:gd name="connsiteY7" fmla="*/ 1430034 h 1821958"/>
              <a:gd name="connsiteX8" fmla="*/ 1400794 w 2307771"/>
              <a:gd name="connsiteY8" fmla="*/ 1459063 h 1821958"/>
              <a:gd name="connsiteX9" fmla="*/ 1582223 w 2307771"/>
              <a:gd name="connsiteY9" fmla="*/ 1379234 h 1821958"/>
              <a:gd name="connsiteX10" fmla="*/ 1241137 w 2307771"/>
              <a:gd name="connsiteY10" fmla="*/ 1785634 h 1821958"/>
              <a:gd name="connsiteX11" fmla="*/ 1683823 w 2307771"/>
              <a:gd name="connsiteY11" fmla="*/ 1800148 h 1821958"/>
              <a:gd name="connsiteX12" fmla="*/ 2307771 w 2307771"/>
              <a:gd name="connsiteY12" fmla="*/ 1785258 h 1821958"/>
              <a:gd name="connsiteX0" fmla="*/ 0 w 2307771"/>
              <a:gd name="connsiteY0" fmla="*/ 0 h 2126734"/>
              <a:gd name="connsiteX1" fmla="*/ 188685 w 2307771"/>
              <a:gd name="connsiteY1" fmla="*/ 428170 h 2126734"/>
              <a:gd name="connsiteX2" fmla="*/ 203366 w 2307771"/>
              <a:gd name="connsiteY2" fmla="*/ 1197806 h 2126734"/>
              <a:gd name="connsiteX3" fmla="*/ 653308 w 2307771"/>
              <a:gd name="connsiteY3" fmla="*/ 1437291 h 2126734"/>
              <a:gd name="connsiteX4" fmla="*/ 878113 w 2307771"/>
              <a:gd name="connsiteY4" fmla="*/ 1023258 h 2126734"/>
              <a:gd name="connsiteX5" fmla="*/ 1291937 w 2307771"/>
              <a:gd name="connsiteY5" fmla="*/ 914777 h 2126734"/>
              <a:gd name="connsiteX6" fmla="*/ 1212108 w 2307771"/>
              <a:gd name="connsiteY6" fmla="*/ 1212320 h 2126734"/>
              <a:gd name="connsiteX7" fmla="*/ 936337 w 2307771"/>
              <a:gd name="connsiteY7" fmla="*/ 1430034 h 2126734"/>
              <a:gd name="connsiteX8" fmla="*/ 1400794 w 2307771"/>
              <a:gd name="connsiteY8" fmla="*/ 1459063 h 2126734"/>
              <a:gd name="connsiteX9" fmla="*/ 1582223 w 2307771"/>
              <a:gd name="connsiteY9" fmla="*/ 1379234 h 2126734"/>
              <a:gd name="connsiteX10" fmla="*/ 1241137 w 2307771"/>
              <a:gd name="connsiteY10" fmla="*/ 1785634 h 2126734"/>
              <a:gd name="connsiteX11" fmla="*/ 1683823 w 2307771"/>
              <a:gd name="connsiteY11" fmla="*/ 1800148 h 2126734"/>
              <a:gd name="connsiteX12" fmla="*/ 1995880 w 2307771"/>
              <a:gd name="connsiteY12" fmla="*/ 2126720 h 2126734"/>
              <a:gd name="connsiteX13" fmla="*/ 2307771 w 2307771"/>
              <a:gd name="connsiteY13" fmla="*/ 1785258 h 2126734"/>
              <a:gd name="connsiteX0" fmla="*/ 0 w 2307771"/>
              <a:gd name="connsiteY0" fmla="*/ 0 h 2126734"/>
              <a:gd name="connsiteX1" fmla="*/ 188685 w 2307771"/>
              <a:gd name="connsiteY1" fmla="*/ 428170 h 2126734"/>
              <a:gd name="connsiteX2" fmla="*/ 203366 w 2307771"/>
              <a:gd name="connsiteY2" fmla="*/ 1197806 h 2126734"/>
              <a:gd name="connsiteX3" fmla="*/ 653308 w 2307771"/>
              <a:gd name="connsiteY3" fmla="*/ 1437291 h 2126734"/>
              <a:gd name="connsiteX4" fmla="*/ 878113 w 2307771"/>
              <a:gd name="connsiteY4" fmla="*/ 1023258 h 2126734"/>
              <a:gd name="connsiteX5" fmla="*/ 1291937 w 2307771"/>
              <a:gd name="connsiteY5" fmla="*/ 914777 h 2126734"/>
              <a:gd name="connsiteX6" fmla="*/ 1212108 w 2307771"/>
              <a:gd name="connsiteY6" fmla="*/ 1212320 h 2126734"/>
              <a:gd name="connsiteX7" fmla="*/ 936337 w 2307771"/>
              <a:gd name="connsiteY7" fmla="*/ 1430034 h 2126734"/>
              <a:gd name="connsiteX8" fmla="*/ 1400794 w 2307771"/>
              <a:gd name="connsiteY8" fmla="*/ 1459063 h 2126734"/>
              <a:gd name="connsiteX9" fmla="*/ 1683823 w 2307771"/>
              <a:gd name="connsiteY9" fmla="*/ 1473577 h 2126734"/>
              <a:gd name="connsiteX10" fmla="*/ 1241137 w 2307771"/>
              <a:gd name="connsiteY10" fmla="*/ 1785634 h 2126734"/>
              <a:gd name="connsiteX11" fmla="*/ 1683823 w 2307771"/>
              <a:gd name="connsiteY11" fmla="*/ 1800148 h 2126734"/>
              <a:gd name="connsiteX12" fmla="*/ 1995880 w 2307771"/>
              <a:gd name="connsiteY12" fmla="*/ 2126720 h 2126734"/>
              <a:gd name="connsiteX13" fmla="*/ 2307771 w 2307771"/>
              <a:gd name="connsiteY13" fmla="*/ 1785258 h 2126734"/>
              <a:gd name="connsiteX0" fmla="*/ 0 w 2307771"/>
              <a:gd name="connsiteY0" fmla="*/ 0 h 2126734"/>
              <a:gd name="connsiteX1" fmla="*/ 188685 w 2307771"/>
              <a:gd name="connsiteY1" fmla="*/ 428170 h 2126734"/>
              <a:gd name="connsiteX2" fmla="*/ 203366 w 2307771"/>
              <a:gd name="connsiteY2" fmla="*/ 1197806 h 2126734"/>
              <a:gd name="connsiteX3" fmla="*/ 653308 w 2307771"/>
              <a:gd name="connsiteY3" fmla="*/ 1437291 h 2126734"/>
              <a:gd name="connsiteX4" fmla="*/ 878113 w 2307771"/>
              <a:gd name="connsiteY4" fmla="*/ 1023258 h 2126734"/>
              <a:gd name="connsiteX5" fmla="*/ 1291937 w 2307771"/>
              <a:gd name="connsiteY5" fmla="*/ 914777 h 2126734"/>
              <a:gd name="connsiteX6" fmla="*/ 1212108 w 2307771"/>
              <a:gd name="connsiteY6" fmla="*/ 1212320 h 2126734"/>
              <a:gd name="connsiteX7" fmla="*/ 936337 w 2307771"/>
              <a:gd name="connsiteY7" fmla="*/ 1430034 h 2126734"/>
              <a:gd name="connsiteX8" fmla="*/ 1444337 w 2307771"/>
              <a:gd name="connsiteY8" fmla="*/ 1437291 h 2126734"/>
              <a:gd name="connsiteX9" fmla="*/ 1683823 w 2307771"/>
              <a:gd name="connsiteY9" fmla="*/ 1473577 h 2126734"/>
              <a:gd name="connsiteX10" fmla="*/ 1241137 w 2307771"/>
              <a:gd name="connsiteY10" fmla="*/ 1785634 h 2126734"/>
              <a:gd name="connsiteX11" fmla="*/ 1683823 w 2307771"/>
              <a:gd name="connsiteY11" fmla="*/ 1800148 h 2126734"/>
              <a:gd name="connsiteX12" fmla="*/ 1995880 w 2307771"/>
              <a:gd name="connsiteY12" fmla="*/ 2126720 h 2126734"/>
              <a:gd name="connsiteX13" fmla="*/ 2307771 w 2307771"/>
              <a:gd name="connsiteY13" fmla="*/ 1785258 h 2126734"/>
              <a:gd name="connsiteX0" fmla="*/ 0 w 2307771"/>
              <a:gd name="connsiteY0" fmla="*/ 0 h 2126734"/>
              <a:gd name="connsiteX1" fmla="*/ 188685 w 2307771"/>
              <a:gd name="connsiteY1" fmla="*/ 428170 h 2126734"/>
              <a:gd name="connsiteX2" fmla="*/ 203366 w 2307771"/>
              <a:gd name="connsiteY2" fmla="*/ 1197806 h 2126734"/>
              <a:gd name="connsiteX3" fmla="*/ 653308 w 2307771"/>
              <a:gd name="connsiteY3" fmla="*/ 1437291 h 2126734"/>
              <a:gd name="connsiteX4" fmla="*/ 878113 w 2307771"/>
              <a:gd name="connsiteY4" fmla="*/ 1023258 h 2126734"/>
              <a:gd name="connsiteX5" fmla="*/ 1291937 w 2307771"/>
              <a:gd name="connsiteY5" fmla="*/ 914777 h 2126734"/>
              <a:gd name="connsiteX6" fmla="*/ 1212108 w 2307771"/>
              <a:gd name="connsiteY6" fmla="*/ 1212320 h 2126734"/>
              <a:gd name="connsiteX7" fmla="*/ 936337 w 2307771"/>
              <a:gd name="connsiteY7" fmla="*/ 1430034 h 2126734"/>
              <a:gd name="connsiteX8" fmla="*/ 1146794 w 2307771"/>
              <a:gd name="connsiteY8" fmla="*/ 1604206 h 2126734"/>
              <a:gd name="connsiteX9" fmla="*/ 1444337 w 2307771"/>
              <a:gd name="connsiteY9" fmla="*/ 1437291 h 2126734"/>
              <a:gd name="connsiteX10" fmla="*/ 1683823 w 2307771"/>
              <a:gd name="connsiteY10" fmla="*/ 1473577 h 2126734"/>
              <a:gd name="connsiteX11" fmla="*/ 1241137 w 2307771"/>
              <a:gd name="connsiteY11" fmla="*/ 1785634 h 2126734"/>
              <a:gd name="connsiteX12" fmla="*/ 1683823 w 2307771"/>
              <a:gd name="connsiteY12" fmla="*/ 1800148 h 2126734"/>
              <a:gd name="connsiteX13" fmla="*/ 1995880 w 2307771"/>
              <a:gd name="connsiteY13" fmla="*/ 2126720 h 2126734"/>
              <a:gd name="connsiteX14" fmla="*/ 2307771 w 2307771"/>
              <a:gd name="connsiteY14" fmla="*/ 1785258 h 212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07771" h="2126734">
                <a:moveTo>
                  <a:pt x="0" y="0"/>
                </a:moveTo>
                <a:cubicBezTo>
                  <a:pt x="42333" y="158448"/>
                  <a:pt x="140304" y="220132"/>
                  <a:pt x="188685" y="428170"/>
                </a:cubicBezTo>
                <a:cubicBezTo>
                  <a:pt x="267332" y="637480"/>
                  <a:pt x="94509" y="1009120"/>
                  <a:pt x="203366" y="1197806"/>
                </a:cubicBezTo>
                <a:cubicBezTo>
                  <a:pt x="280803" y="1374459"/>
                  <a:pt x="546898" y="1376878"/>
                  <a:pt x="653308" y="1437291"/>
                </a:cubicBezTo>
                <a:cubicBezTo>
                  <a:pt x="759718" y="1497704"/>
                  <a:pt x="771675" y="1110344"/>
                  <a:pt x="878113" y="1023258"/>
                </a:cubicBezTo>
                <a:cubicBezTo>
                  <a:pt x="984551" y="936172"/>
                  <a:pt x="1245947" y="891733"/>
                  <a:pt x="1291937" y="914777"/>
                </a:cubicBezTo>
                <a:cubicBezTo>
                  <a:pt x="1337927" y="937821"/>
                  <a:pt x="1271375" y="1126444"/>
                  <a:pt x="1212108" y="1212320"/>
                </a:cubicBezTo>
                <a:cubicBezTo>
                  <a:pt x="1152841" y="1298196"/>
                  <a:pt x="943594" y="1390120"/>
                  <a:pt x="936337" y="1430034"/>
                </a:cubicBezTo>
                <a:cubicBezTo>
                  <a:pt x="929080" y="1469948"/>
                  <a:pt x="1062127" y="1602996"/>
                  <a:pt x="1146794" y="1604206"/>
                </a:cubicBezTo>
                <a:cubicBezTo>
                  <a:pt x="1231461" y="1605416"/>
                  <a:pt x="1358461" y="1433663"/>
                  <a:pt x="1444337" y="1437291"/>
                </a:cubicBezTo>
                <a:cubicBezTo>
                  <a:pt x="1530213" y="1440919"/>
                  <a:pt x="1600366" y="1439710"/>
                  <a:pt x="1683823" y="1473577"/>
                </a:cubicBezTo>
                <a:cubicBezTo>
                  <a:pt x="1767280" y="1507444"/>
                  <a:pt x="1202432" y="1691291"/>
                  <a:pt x="1241137" y="1785634"/>
                </a:cubicBezTo>
                <a:cubicBezTo>
                  <a:pt x="1279842" y="1879977"/>
                  <a:pt x="1555614" y="1795310"/>
                  <a:pt x="1683823" y="1800148"/>
                </a:cubicBezTo>
                <a:cubicBezTo>
                  <a:pt x="1812032" y="1804986"/>
                  <a:pt x="1891889" y="2129202"/>
                  <a:pt x="1995880" y="2126720"/>
                </a:cubicBezTo>
                <a:cubicBezTo>
                  <a:pt x="2099871" y="2124238"/>
                  <a:pt x="2258208" y="1790159"/>
                  <a:pt x="2307771" y="1785258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498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8" grpId="0"/>
      <p:bldP spid="181" grpId="0" animBg="1"/>
      <p:bldP spid="1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</a:t>
            </a:r>
            <a:r>
              <a:rPr lang="en-US" dirty="0" smtClean="0"/>
              <a:t>overfitting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size </a:t>
                </a:r>
                <a:r>
                  <a:rPr lang="en-US" dirty="0"/>
                  <a:t>of house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/>
                </a:r>
                <a:r>
                  <a:rPr lang="en-US" dirty="0"/>
                  <a:t>no. of bedrooms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/>
                </a:r>
                <a:r>
                  <a:rPr lang="en-US" dirty="0"/>
                  <a:t>no. of floors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age of house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average income in neighborhood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/>
                </a:r>
                <a:r>
                  <a:rPr lang="en-US" dirty="0"/>
                  <a:t>kitchen </a:t>
                </a:r>
                <a:r>
                  <a:rPr lang="en-US" dirty="0" smtClean="0"/>
                  <a:t>size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8318552" y="1706574"/>
            <a:ext cx="3774317" cy="2517568"/>
            <a:chOff x="3284511" y="1865600"/>
            <a:chExt cx="6020973" cy="4016147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Multiply 30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85122" y="1865600"/>
              <a:ext cx="1394159" cy="888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Price ($)</a:t>
              </a:r>
              <a:br>
                <a:rPr lang="en-US" dirty="0" smtClean="0"/>
              </a:br>
              <a:r>
                <a:rPr lang="en-US" dirty="0" smtClean="0"/>
                <a:t>in 1000’s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Multiply 41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3" name="Multiply 42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4" name="Multiply 43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5" name="Multiply 44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6" name="Multiply 45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7" name="Multiply 46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8" name="Multiply 47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9" name="Multiply 48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0" name="Multiply 49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59107" y="5373818"/>
              <a:ext cx="1965579" cy="507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Size in feet^2</a:t>
              </a:r>
              <a:endParaRPr lang="en-US" dirty="0"/>
            </a:p>
          </p:txBody>
        </p:sp>
      </p:grpSp>
      <p:sp>
        <p:nvSpPr>
          <p:cNvPr id="52" name="Freeform 51"/>
          <p:cNvSpPr/>
          <p:nvPr/>
        </p:nvSpPr>
        <p:spPr>
          <a:xfrm>
            <a:off x="8629557" y="2329662"/>
            <a:ext cx="3017723" cy="1456893"/>
          </a:xfrm>
          <a:custGeom>
            <a:avLst/>
            <a:gdLst>
              <a:gd name="connsiteX0" fmla="*/ 0 w 1581665"/>
              <a:gd name="connsiteY0" fmla="*/ 1482811 h 1482811"/>
              <a:gd name="connsiteX1" fmla="*/ 1581665 w 1581665"/>
              <a:gd name="connsiteY1" fmla="*/ 0 h 1482811"/>
              <a:gd name="connsiteX0" fmla="*/ 0 w 1581665"/>
              <a:gd name="connsiteY0" fmla="*/ 1482811 h 1482811"/>
              <a:gd name="connsiteX1" fmla="*/ 678733 w 1581665"/>
              <a:gd name="connsiteY1" fmla="*/ 407471 h 1482811"/>
              <a:gd name="connsiteX2" fmla="*/ 1581665 w 1581665"/>
              <a:gd name="connsiteY2" fmla="*/ 0 h 1482811"/>
              <a:gd name="connsiteX0" fmla="*/ 0 w 2137719"/>
              <a:gd name="connsiteY0" fmla="*/ 1371600 h 1371600"/>
              <a:gd name="connsiteX1" fmla="*/ 678733 w 2137719"/>
              <a:gd name="connsiteY1" fmla="*/ 296260 h 1371600"/>
              <a:gd name="connsiteX2" fmla="*/ 2137719 w 2137719"/>
              <a:gd name="connsiteY2" fmla="*/ 0 h 1371600"/>
              <a:gd name="connsiteX0" fmla="*/ 0 w 2360141"/>
              <a:gd name="connsiteY0" fmla="*/ 1272746 h 1272746"/>
              <a:gd name="connsiteX1" fmla="*/ 901155 w 2360141"/>
              <a:gd name="connsiteY1" fmla="*/ 296260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62939 w 2360141"/>
              <a:gd name="connsiteY1" fmla="*/ 123265 h 1272746"/>
              <a:gd name="connsiteX2" fmla="*/ 2360141 w 2360141"/>
              <a:gd name="connsiteY2" fmla="*/ 0 h 1272746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72746 h 1272746"/>
              <a:gd name="connsiteX1" fmla="*/ 1024722 w 2360141"/>
              <a:gd name="connsiteY1" fmla="*/ 24683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57503 w 2360141"/>
              <a:gd name="connsiteY1" fmla="*/ 36782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957503 w 2360141"/>
              <a:gd name="connsiteY2" fmla="*/ 367823 h 1272746"/>
              <a:gd name="connsiteX3" fmla="*/ 2360141 w 2360141"/>
              <a:gd name="connsiteY3" fmla="*/ 0 h 1272746"/>
              <a:gd name="connsiteX0" fmla="*/ 0 w 2360141"/>
              <a:gd name="connsiteY0" fmla="*/ 1401996 h 1401996"/>
              <a:gd name="connsiteX1" fmla="*/ 289589 w 2360141"/>
              <a:gd name="connsiteY1" fmla="*/ 1011780 h 1401996"/>
              <a:gd name="connsiteX2" fmla="*/ 435032 w 2360141"/>
              <a:gd name="connsiteY2" fmla="*/ 89415 h 1401996"/>
              <a:gd name="connsiteX3" fmla="*/ 2360141 w 2360141"/>
              <a:gd name="connsiteY3" fmla="*/ 129250 h 1401996"/>
              <a:gd name="connsiteX0" fmla="*/ 0 w 2360141"/>
              <a:gd name="connsiteY0" fmla="*/ 1382171 h 1382171"/>
              <a:gd name="connsiteX1" fmla="*/ 289589 w 2360141"/>
              <a:gd name="connsiteY1" fmla="*/ 991955 h 1382171"/>
              <a:gd name="connsiteX2" fmla="*/ 435032 w 2360141"/>
              <a:gd name="connsiteY2" fmla="*/ 69590 h 1382171"/>
              <a:gd name="connsiteX3" fmla="*/ 2360141 w 2360141"/>
              <a:gd name="connsiteY3" fmla="*/ 109425 h 1382171"/>
              <a:gd name="connsiteX0" fmla="*/ 0 w 2360141"/>
              <a:gd name="connsiteY0" fmla="*/ 1338721 h 1338721"/>
              <a:gd name="connsiteX1" fmla="*/ 289589 w 2360141"/>
              <a:gd name="connsiteY1" fmla="*/ 948505 h 1338721"/>
              <a:gd name="connsiteX2" fmla="*/ 435032 w 2360141"/>
              <a:gd name="connsiteY2" fmla="*/ 26140 h 1338721"/>
              <a:gd name="connsiteX3" fmla="*/ 835385 w 2360141"/>
              <a:gd name="connsiteY3" fmla="*/ 535751 h 1338721"/>
              <a:gd name="connsiteX4" fmla="*/ 2360141 w 2360141"/>
              <a:gd name="connsiteY4" fmla="*/ 65975 h 1338721"/>
              <a:gd name="connsiteX0" fmla="*/ 0 w 2360141"/>
              <a:gd name="connsiteY0" fmla="*/ 1273210 h 1273210"/>
              <a:gd name="connsiteX1" fmla="*/ 289589 w 2360141"/>
              <a:gd name="connsiteY1" fmla="*/ 882994 h 1273210"/>
              <a:gd name="connsiteX2" fmla="*/ 565650 w 2360141"/>
              <a:gd name="connsiteY2" fmla="*/ 144075 h 1273210"/>
              <a:gd name="connsiteX3" fmla="*/ 835385 w 2360141"/>
              <a:gd name="connsiteY3" fmla="*/ 470240 h 1273210"/>
              <a:gd name="connsiteX4" fmla="*/ 2360141 w 2360141"/>
              <a:gd name="connsiteY4" fmla="*/ 464 h 1273210"/>
              <a:gd name="connsiteX0" fmla="*/ 0 w 2360141"/>
              <a:gd name="connsiteY0" fmla="*/ 1273508 h 1273508"/>
              <a:gd name="connsiteX1" fmla="*/ 289589 w 2360141"/>
              <a:gd name="connsiteY1" fmla="*/ 883292 h 1273508"/>
              <a:gd name="connsiteX2" fmla="*/ 565650 w 2360141"/>
              <a:gd name="connsiteY2" fmla="*/ 144373 h 1273508"/>
              <a:gd name="connsiteX3" fmla="*/ 826055 w 2360141"/>
              <a:gd name="connsiteY3" fmla="*/ 271805 h 1273508"/>
              <a:gd name="connsiteX4" fmla="*/ 2360141 w 2360141"/>
              <a:gd name="connsiteY4" fmla="*/ 762 h 1273508"/>
              <a:gd name="connsiteX0" fmla="*/ 0 w 2360141"/>
              <a:gd name="connsiteY0" fmla="*/ 1273508 h 1273508"/>
              <a:gd name="connsiteX1" fmla="*/ 289589 w 2360141"/>
              <a:gd name="connsiteY1" fmla="*/ 883292 h 1273508"/>
              <a:gd name="connsiteX2" fmla="*/ 439698 w 2360141"/>
              <a:gd name="connsiteY2" fmla="*/ 231000 h 1273508"/>
              <a:gd name="connsiteX3" fmla="*/ 826055 w 2360141"/>
              <a:gd name="connsiteY3" fmla="*/ 271805 h 1273508"/>
              <a:gd name="connsiteX4" fmla="*/ 2360141 w 2360141"/>
              <a:gd name="connsiteY4" fmla="*/ 762 h 1273508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39698 w 2360141"/>
              <a:gd name="connsiteY2" fmla="*/ 230238 h 1272746"/>
              <a:gd name="connsiteX3" fmla="*/ 826055 w 2360141"/>
              <a:gd name="connsiteY3" fmla="*/ 271043 h 1272746"/>
              <a:gd name="connsiteX4" fmla="*/ 1171259 w 2360141"/>
              <a:gd name="connsiteY4" fmla="*/ 403532 h 1272746"/>
              <a:gd name="connsiteX5" fmla="*/ 2360141 w 2360141"/>
              <a:gd name="connsiteY5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39698 w 2360141"/>
              <a:gd name="connsiteY2" fmla="*/ 230238 h 1272746"/>
              <a:gd name="connsiteX3" fmla="*/ 826055 w 2360141"/>
              <a:gd name="connsiteY3" fmla="*/ 271043 h 1272746"/>
              <a:gd name="connsiteX4" fmla="*/ 1171259 w 2360141"/>
              <a:gd name="connsiteY4" fmla="*/ 403532 h 1272746"/>
              <a:gd name="connsiteX5" fmla="*/ 2360141 w 2360141"/>
              <a:gd name="connsiteY5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2360141 w 2360141"/>
              <a:gd name="connsiteY6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1367185 w 2360141"/>
              <a:gd name="connsiteY6" fmla="*/ 148745 h 1272746"/>
              <a:gd name="connsiteX7" fmla="*/ 2360141 w 2360141"/>
              <a:gd name="connsiteY7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1367185 w 2360141"/>
              <a:gd name="connsiteY6" fmla="*/ 148745 h 1272746"/>
              <a:gd name="connsiteX7" fmla="*/ 2360141 w 2360141"/>
              <a:gd name="connsiteY7" fmla="*/ 0 h 1272746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2252848 w 2252848"/>
              <a:gd name="connsiteY7" fmla="*/ 0 h 1313512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1530458 w 2252848"/>
              <a:gd name="connsiteY7" fmla="*/ 316904 h 1313512"/>
              <a:gd name="connsiteX8" fmla="*/ 2252848 w 2252848"/>
              <a:gd name="connsiteY8" fmla="*/ 0 h 1313512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1530458 w 2252848"/>
              <a:gd name="connsiteY7" fmla="*/ 316904 h 1313512"/>
              <a:gd name="connsiteX8" fmla="*/ 1749709 w 2252848"/>
              <a:gd name="connsiteY8" fmla="*/ 82501 h 1313512"/>
              <a:gd name="connsiteX9" fmla="*/ 2252848 w 2252848"/>
              <a:gd name="connsiteY9" fmla="*/ 0 h 1313512"/>
              <a:gd name="connsiteX0" fmla="*/ 0 w 2280838"/>
              <a:gd name="connsiteY0" fmla="*/ 1237155 h 1237155"/>
              <a:gd name="connsiteX1" fmla="*/ 289589 w 2280838"/>
              <a:gd name="connsiteY1" fmla="*/ 846939 h 1237155"/>
              <a:gd name="connsiteX2" fmla="*/ 448197 w 2280838"/>
              <a:gd name="connsiteY2" fmla="*/ 546291 h 1237155"/>
              <a:gd name="connsiteX3" fmla="*/ 439698 w 2280838"/>
              <a:gd name="connsiteY3" fmla="*/ 194647 h 1237155"/>
              <a:gd name="connsiteX4" fmla="*/ 826055 w 2280838"/>
              <a:gd name="connsiteY4" fmla="*/ 235452 h 1237155"/>
              <a:gd name="connsiteX5" fmla="*/ 1171259 w 2280838"/>
              <a:gd name="connsiteY5" fmla="*/ 367941 h 1237155"/>
              <a:gd name="connsiteX6" fmla="*/ 1367185 w 2280838"/>
              <a:gd name="connsiteY6" fmla="*/ 113154 h 1237155"/>
              <a:gd name="connsiteX7" fmla="*/ 1530458 w 2280838"/>
              <a:gd name="connsiteY7" fmla="*/ 240547 h 1237155"/>
              <a:gd name="connsiteX8" fmla="*/ 1749709 w 2280838"/>
              <a:gd name="connsiteY8" fmla="*/ 6144 h 1237155"/>
              <a:gd name="connsiteX9" fmla="*/ 2280838 w 2280838"/>
              <a:gd name="connsiteY9" fmla="*/ 229387 h 1237155"/>
              <a:gd name="connsiteX0" fmla="*/ 0 w 2355477"/>
              <a:gd name="connsiteY0" fmla="*/ 1242193 h 1242193"/>
              <a:gd name="connsiteX1" fmla="*/ 289589 w 2355477"/>
              <a:gd name="connsiteY1" fmla="*/ 851977 h 1242193"/>
              <a:gd name="connsiteX2" fmla="*/ 448197 w 2355477"/>
              <a:gd name="connsiteY2" fmla="*/ 551329 h 1242193"/>
              <a:gd name="connsiteX3" fmla="*/ 439698 w 2355477"/>
              <a:gd name="connsiteY3" fmla="*/ 199685 h 1242193"/>
              <a:gd name="connsiteX4" fmla="*/ 826055 w 2355477"/>
              <a:gd name="connsiteY4" fmla="*/ 240490 h 1242193"/>
              <a:gd name="connsiteX5" fmla="*/ 1171259 w 2355477"/>
              <a:gd name="connsiteY5" fmla="*/ 372979 h 1242193"/>
              <a:gd name="connsiteX6" fmla="*/ 1367185 w 2355477"/>
              <a:gd name="connsiteY6" fmla="*/ 118192 h 1242193"/>
              <a:gd name="connsiteX7" fmla="*/ 1530458 w 2355477"/>
              <a:gd name="connsiteY7" fmla="*/ 245585 h 1242193"/>
              <a:gd name="connsiteX8" fmla="*/ 1749709 w 2355477"/>
              <a:gd name="connsiteY8" fmla="*/ 11182 h 1242193"/>
              <a:gd name="connsiteX9" fmla="*/ 2355477 w 2355477"/>
              <a:gd name="connsiteY9" fmla="*/ 81553 h 124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5477" h="1242193">
                <a:moveTo>
                  <a:pt x="0" y="1242193"/>
                </a:moveTo>
                <a:cubicBezTo>
                  <a:pt x="64592" y="1171212"/>
                  <a:pt x="130005" y="1002797"/>
                  <a:pt x="289589" y="851977"/>
                </a:cubicBezTo>
                <a:cubicBezTo>
                  <a:pt x="354959" y="743627"/>
                  <a:pt x="423179" y="660044"/>
                  <a:pt x="448197" y="551329"/>
                </a:cubicBezTo>
                <a:cubicBezTo>
                  <a:pt x="473215" y="442614"/>
                  <a:pt x="367392" y="258286"/>
                  <a:pt x="439698" y="199685"/>
                </a:cubicBezTo>
                <a:cubicBezTo>
                  <a:pt x="512004" y="141084"/>
                  <a:pt x="711903" y="241333"/>
                  <a:pt x="826055" y="240490"/>
                </a:cubicBezTo>
                <a:cubicBezTo>
                  <a:pt x="940207" y="239647"/>
                  <a:pt x="1066298" y="383171"/>
                  <a:pt x="1171259" y="372979"/>
                </a:cubicBezTo>
                <a:cubicBezTo>
                  <a:pt x="1276220" y="362787"/>
                  <a:pt x="1299544" y="160656"/>
                  <a:pt x="1367185" y="118192"/>
                </a:cubicBezTo>
                <a:cubicBezTo>
                  <a:pt x="1434826" y="75728"/>
                  <a:pt x="1451932" y="247284"/>
                  <a:pt x="1530458" y="245585"/>
                </a:cubicBezTo>
                <a:cubicBezTo>
                  <a:pt x="1608984" y="243886"/>
                  <a:pt x="1629311" y="63999"/>
                  <a:pt x="1749709" y="11182"/>
                </a:cubicBezTo>
                <a:cubicBezTo>
                  <a:pt x="1870107" y="-41635"/>
                  <a:pt x="2286393" y="111439"/>
                  <a:pt x="2355477" y="81553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22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3CA7B58CB742AE325175108AEBE9" ma:contentTypeVersion="2" ma:contentTypeDescription="Create a new document." ma:contentTypeScope="" ma:versionID="9a16d019ef6c7478527427960c3ca490">
  <xsd:schema xmlns:xsd="http://www.w3.org/2001/XMLSchema" xmlns:xs="http://www.w3.org/2001/XMLSchema" xmlns:p="http://schemas.microsoft.com/office/2006/metadata/properties" xmlns:ns2="01e6aae9-b236-437a-8d13-d697c8e2323c" targetNamespace="http://schemas.microsoft.com/office/2006/metadata/properties" ma:root="true" ma:fieldsID="7340df6993f91029a45b926439a71664" ns2:_="">
    <xsd:import namespace="01e6aae9-b236-437a-8d13-d697c8e232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aae9-b236-437a-8d13-d697c8e23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AC8F3B-19F1-4B83-B599-81BB8393B324}"/>
</file>

<file path=customXml/itemProps2.xml><?xml version="1.0" encoding="utf-8"?>
<ds:datastoreItem xmlns:ds="http://schemas.openxmlformats.org/officeDocument/2006/customXml" ds:itemID="{3AF04BCE-301E-42C5-B2EB-B61450DA3304}"/>
</file>

<file path=customXml/itemProps3.xml><?xml version="1.0" encoding="utf-8"?>
<ds:datastoreItem xmlns:ds="http://schemas.openxmlformats.org/officeDocument/2006/customXml" ds:itemID="{71166D10-830C-43FB-B1E2-9C635E94E2C5}"/>
</file>

<file path=docProps/app.xml><?xml version="1.0" encoding="utf-8"?>
<Properties xmlns="http://schemas.openxmlformats.org/officeDocument/2006/extended-properties" xmlns:vt="http://schemas.openxmlformats.org/officeDocument/2006/docPropsVTypes">
  <TotalTime>17998</TotalTime>
  <Words>236</Words>
  <Application>Microsoft Office PowerPoint</Application>
  <PresentationFormat>Custom</PresentationFormat>
  <Paragraphs>174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Regularization</vt:lpstr>
      <vt:lpstr>Regularization</vt:lpstr>
      <vt:lpstr>Regularization</vt:lpstr>
      <vt:lpstr>Example: Linear regression</vt:lpstr>
      <vt:lpstr>Overfitting</vt:lpstr>
      <vt:lpstr>Example: Linear regression</vt:lpstr>
      <vt:lpstr>Bias-Variance Tradeoff</vt:lpstr>
      <vt:lpstr>Overfitting</vt:lpstr>
      <vt:lpstr>Addressing overfitting</vt:lpstr>
      <vt:lpstr>Addressing overfitting</vt:lpstr>
      <vt:lpstr>Regularization</vt:lpstr>
      <vt:lpstr>Intuition</vt:lpstr>
      <vt:lpstr>Regularization.</vt:lpstr>
      <vt:lpstr>Regularization</vt:lpstr>
      <vt:lpstr>Question</vt:lpstr>
      <vt:lpstr>Question</vt:lpstr>
      <vt:lpstr>Regularization</vt:lpstr>
      <vt:lpstr>Regularized linear regression</vt:lpstr>
      <vt:lpstr>Gradient descent (Previously)</vt:lpstr>
      <vt:lpstr>Gradient descent (Regularized)</vt:lpstr>
      <vt:lpstr>Comparison</vt:lpstr>
      <vt:lpstr>Regularization</vt:lpstr>
      <vt:lpstr>Regularized logistic regression</vt:lpstr>
      <vt:lpstr>Gradient descent (Regularized)</vt:lpstr>
      <vt:lpstr> </vt:lpstr>
      <vt:lpstr>Terminology</vt:lpstr>
      <vt:lpstr>Things to remember</vt:lpstr>
    </vt:vector>
  </TitlesOfParts>
  <Company>Virginia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Jia-Bin</dc:creator>
  <cp:lastModifiedBy>Lenovo</cp:lastModifiedBy>
  <cp:revision>285</cp:revision>
  <dcterms:created xsi:type="dcterms:W3CDTF">2019-01-25T06:55:15Z</dcterms:created>
  <dcterms:modified xsi:type="dcterms:W3CDTF">2021-03-05T06:31:31Z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0x01010030773CA7B58CB742AE325175108AEBE9</vt:lpwstr>
  </property>
</Properties>
</file>