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9" r:id="rId5"/>
    <p:sldId id="646" r:id="rId6"/>
    <p:sldId id="647" r:id="rId7"/>
    <p:sldId id="652" r:id="rId8"/>
    <p:sldId id="654" r:id="rId9"/>
    <p:sldId id="655" r:id="rId10"/>
    <p:sldId id="660" r:id="rId11"/>
    <p:sldId id="661" r:id="rId12"/>
    <p:sldId id="662" r:id="rId13"/>
    <p:sldId id="687" r:id="rId14"/>
    <p:sldId id="688" r:id="rId15"/>
    <p:sldId id="689" r:id="rId16"/>
    <p:sldId id="659" r:id="rId17"/>
    <p:sldId id="663" r:id="rId18"/>
    <p:sldId id="664" r:id="rId19"/>
    <p:sldId id="665" r:id="rId20"/>
    <p:sldId id="656" r:id="rId21"/>
    <p:sldId id="666" r:id="rId22"/>
    <p:sldId id="667" r:id="rId23"/>
    <p:sldId id="668" r:id="rId24"/>
    <p:sldId id="669" r:id="rId25"/>
    <p:sldId id="670" r:id="rId26"/>
    <p:sldId id="672" r:id="rId27"/>
    <p:sldId id="673" r:id="rId28"/>
    <p:sldId id="674" r:id="rId29"/>
    <p:sldId id="657" r:id="rId30"/>
    <p:sldId id="690" r:id="rId31"/>
    <p:sldId id="691" r:id="rId32"/>
    <p:sldId id="699" r:id="rId33"/>
    <p:sldId id="693" r:id="rId34"/>
    <p:sldId id="692" r:id="rId35"/>
    <p:sldId id="700" r:id="rId36"/>
    <p:sldId id="701" r:id="rId37"/>
    <p:sldId id="710" r:id="rId38"/>
    <p:sldId id="712" r:id="rId39"/>
    <p:sldId id="702" r:id="rId40"/>
    <p:sldId id="703" r:id="rId41"/>
    <p:sldId id="711" r:id="rId42"/>
    <p:sldId id="705" r:id="rId43"/>
    <p:sldId id="706" r:id="rId44"/>
    <p:sldId id="697" r:id="rId45"/>
    <p:sldId id="658" r:id="rId46"/>
    <p:sldId id="681" r:id="rId47"/>
    <p:sldId id="682" r:id="rId48"/>
    <p:sldId id="683" r:id="rId49"/>
    <p:sldId id="709" r:id="rId50"/>
    <p:sldId id="713" r:id="rId51"/>
    <p:sldId id="716" r:id="rId52"/>
    <p:sldId id="714" r:id="rId53"/>
    <p:sldId id="715" r:id="rId54"/>
    <p:sldId id="684" r:id="rId55"/>
    <p:sldId id="64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B050"/>
    <a:srgbClr val="ED7D3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7E99F-3DC3-4AA8-927D-3A8B150F00FB}" v="5" dt="2021-04-26T08:46:41.554"/>
    <p1510:client id="{533C4BEB-4F32-4E12-A6EF-E72C969DADEC}" v="35" dt="2021-06-10T09:44:18.638"/>
    <p1510:client id="{5B2FCF33-269A-4FBE-8EBD-79E5408B7BFD}" v="1" dt="2021-06-08T14:40:02.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autoAdjust="0"/>
    <p:restoredTop sz="94694" autoAdjust="0"/>
  </p:normalViewPr>
  <p:slideViewPr>
    <p:cSldViewPr snapToGrid="0">
      <p:cViewPr varScale="1">
        <p:scale>
          <a:sx n="65" d="100"/>
          <a:sy n="65" d="100"/>
        </p:scale>
        <p:origin x="-316" y="-64"/>
      </p:cViewPr>
      <p:guideLst>
        <p:guide orient="horz" pos="2160"/>
        <p:guide pos="3840"/>
      </p:guideLst>
    </p:cSldViewPr>
  </p:slideViewPr>
  <p:notesTextViewPr>
    <p:cViewPr>
      <p:scale>
        <a:sx n="1" d="1"/>
        <a:sy n="1" d="1"/>
      </p:scale>
      <p:origin x="0" y="0"/>
    </p:cViewPr>
  </p:notesTextViewPr>
  <p:sorterViewPr>
    <p:cViewPr>
      <p:scale>
        <a:sx n="100" d="100"/>
        <a:sy n="100" d="100"/>
      </p:scale>
      <p:origin x="0" y="-42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thi Bhojanapalli  18BCE7150" userId="S::revathi.18bce7150@vitap.ac.in::ca67fefa-89ec-4a82-b876-cd4b529b1579" providerId="AD" clId="Web-{17F7E99F-3DC3-4AA8-927D-3A8B150F00FB}"/>
    <pc:docChg chg="modSld">
      <pc:chgData name="Revathi Bhojanapalli  18BCE7150" userId="S::revathi.18bce7150@vitap.ac.in::ca67fefa-89ec-4a82-b876-cd4b529b1579" providerId="AD" clId="Web-{17F7E99F-3DC3-4AA8-927D-3A8B150F00FB}" dt="2021-04-26T08:46:41.554" v="4" actId="14100"/>
      <pc:docMkLst>
        <pc:docMk/>
      </pc:docMkLst>
      <pc:sldChg chg="modSp">
        <pc:chgData name="Revathi Bhojanapalli  18BCE7150" userId="S::revathi.18bce7150@vitap.ac.in::ca67fefa-89ec-4a82-b876-cd4b529b1579" providerId="AD" clId="Web-{17F7E99F-3DC3-4AA8-927D-3A8B150F00FB}" dt="2021-04-26T08:46:41.554" v="4" actId="14100"/>
        <pc:sldMkLst>
          <pc:docMk/>
          <pc:sldMk cId="2116434464" sldId="667"/>
        </pc:sldMkLst>
        <pc:spChg chg="mod">
          <ac:chgData name="Revathi Bhojanapalli  18BCE7150" userId="S::revathi.18bce7150@vitap.ac.in::ca67fefa-89ec-4a82-b876-cd4b529b1579" providerId="AD" clId="Web-{17F7E99F-3DC3-4AA8-927D-3A8B150F00FB}" dt="2021-04-26T08:46:41.554" v="4" actId="14100"/>
          <ac:spMkLst>
            <pc:docMk/>
            <pc:sldMk cId="2116434464" sldId="667"/>
            <ac:spMk id="4" creationId="{00000000-0000-0000-0000-000000000000}"/>
          </ac:spMkLst>
        </pc:spChg>
      </pc:sldChg>
    </pc:docChg>
  </pc:docChgLst>
  <pc:docChgLst>
    <pc:chgData name="KAVURI ANIL KUMAR 19BCI7051" userId="S::anil.19bci7051@vitap.ac.in::6749fc82-a250-4587-94e8-0a4dfddaaa6b" providerId="AD" clId="Web-{5B2FCF33-269A-4FBE-8EBD-79E5408B7BFD}"/>
    <pc:docChg chg="sldOrd">
      <pc:chgData name="KAVURI ANIL KUMAR 19BCI7051" userId="S::anil.19bci7051@vitap.ac.in::6749fc82-a250-4587-94e8-0a4dfddaaa6b" providerId="AD" clId="Web-{5B2FCF33-269A-4FBE-8EBD-79E5408B7BFD}" dt="2021-06-08T14:40:02.403" v="0"/>
      <pc:docMkLst>
        <pc:docMk/>
      </pc:docMkLst>
      <pc:sldChg chg="ord">
        <pc:chgData name="KAVURI ANIL KUMAR 19BCI7051" userId="S::anil.19bci7051@vitap.ac.in::6749fc82-a250-4587-94e8-0a4dfddaaa6b" providerId="AD" clId="Web-{5B2FCF33-269A-4FBE-8EBD-79E5408B7BFD}" dt="2021-06-08T14:40:02.403" v="0"/>
        <pc:sldMkLst>
          <pc:docMk/>
          <pc:sldMk cId="2914765387" sldId="692"/>
        </pc:sldMkLst>
      </pc:sldChg>
    </pc:docChg>
  </pc:docChgLst>
  <pc:docChgLst>
    <pc:chgData name="ALUR SAMEER ALI KHAN 19BCN7130" userId="S::sameer.19bcn7130@vitap.ac.in::d2b0f294-081a-4034-8021-e77a422be3fa" providerId="AD" clId="Web-{533C4BEB-4F32-4E12-A6EF-E72C969DADEC}"/>
    <pc:docChg chg="modSld sldOrd">
      <pc:chgData name="ALUR SAMEER ALI KHAN 19BCN7130" userId="S::sameer.19bcn7130@vitap.ac.in::d2b0f294-081a-4034-8021-e77a422be3fa" providerId="AD" clId="Web-{533C4BEB-4F32-4E12-A6EF-E72C969DADEC}" dt="2021-06-10T09:44:18.638" v="32" actId="1076"/>
      <pc:docMkLst>
        <pc:docMk/>
      </pc:docMkLst>
      <pc:sldChg chg="modSp">
        <pc:chgData name="ALUR SAMEER ALI KHAN 19BCN7130" userId="S::sameer.19bcn7130@vitap.ac.in::d2b0f294-081a-4034-8021-e77a422be3fa" providerId="AD" clId="Web-{533C4BEB-4F32-4E12-A6EF-E72C969DADEC}" dt="2021-06-10T09:03:12.894" v="8" actId="1076"/>
        <pc:sldMkLst>
          <pc:docMk/>
          <pc:sldMk cId="2116434464" sldId="667"/>
        </pc:sldMkLst>
        <pc:spChg chg="mod">
          <ac:chgData name="ALUR SAMEER ALI KHAN 19BCN7130" userId="S::sameer.19bcn7130@vitap.ac.in::d2b0f294-081a-4034-8021-e77a422be3fa" providerId="AD" clId="Web-{533C4BEB-4F32-4E12-A6EF-E72C969DADEC}" dt="2021-06-10T09:01:47.562" v="5" actId="1076"/>
          <ac:spMkLst>
            <pc:docMk/>
            <pc:sldMk cId="2116434464" sldId="667"/>
            <ac:spMk id="3" creationId="{00000000-0000-0000-0000-000000000000}"/>
          </ac:spMkLst>
        </pc:spChg>
        <pc:spChg chg="mod">
          <ac:chgData name="ALUR SAMEER ALI KHAN 19BCN7130" userId="S::sameer.19bcn7130@vitap.ac.in::d2b0f294-081a-4034-8021-e77a422be3fa" providerId="AD" clId="Web-{533C4BEB-4F32-4E12-A6EF-E72C969DADEC}" dt="2021-06-10T09:03:12.894" v="8" actId="1076"/>
          <ac:spMkLst>
            <pc:docMk/>
            <pc:sldMk cId="2116434464" sldId="667"/>
            <ac:spMk id="4" creationId="{00000000-0000-0000-0000-000000000000}"/>
          </ac:spMkLst>
        </pc:spChg>
      </pc:sldChg>
      <pc:sldChg chg="modSp">
        <pc:chgData name="ALUR SAMEER ALI KHAN 19BCN7130" userId="S::sameer.19bcn7130@vitap.ac.in::d2b0f294-081a-4034-8021-e77a422be3fa" providerId="AD" clId="Web-{533C4BEB-4F32-4E12-A6EF-E72C969DADEC}" dt="2021-06-10T09:09:19.050" v="10" actId="1076"/>
        <pc:sldMkLst>
          <pc:docMk/>
          <pc:sldMk cId="963425858" sldId="673"/>
        </pc:sldMkLst>
        <pc:spChg chg="mod">
          <ac:chgData name="ALUR SAMEER ALI KHAN 19BCN7130" userId="S::sameer.19bcn7130@vitap.ac.in::d2b0f294-081a-4034-8021-e77a422be3fa" providerId="AD" clId="Web-{533C4BEB-4F32-4E12-A6EF-E72C969DADEC}" dt="2021-06-10T09:09:11.753" v="9" actId="1076"/>
          <ac:spMkLst>
            <pc:docMk/>
            <pc:sldMk cId="963425858" sldId="673"/>
            <ac:spMk id="3" creationId="{00000000-0000-0000-0000-000000000000}"/>
          </ac:spMkLst>
        </pc:spChg>
        <pc:spChg chg="mod">
          <ac:chgData name="ALUR SAMEER ALI KHAN 19BCN7130" userId="S::sameer.19bcn7130@vitap.ac.in::d2b0f294-081a-4034-8021-e77a422be3fa" providerId="AD" clId="Web-{533C4BEB-4F32-4E12-A6EF-E72C969DADEC}" dt="2021-06-10T09:09:19.050" v="10" actId="1076"/>
          <ac:spMkLst>
            <pc:docMk/>
            <pc:sldMk cId="963425858" sldId="673"/>
            <ac:spMk id="4" creationId="{00000000-0000-0000-0000-000000000000}"/>
          </ac:spMkLst>
        </pc:spChg>
      </pc:sldChg>
      <pc:sldChg chg="modSp">
        <pc:chgData name="ALUR SAMEER ALI KHAN 19BCN7130" userId="S::sameer.19bcn7130@vitap.ac.in::d2b0f294-081a-4034-8021-e77a422be3fa" providerId="AD" clId="Web-{533C4BEB-4F32-4E12-A6EF-E72C969DADEC}" dt="2021-06-10T09:44:18.638" v="32" actId="1076"/>
        <pc:sldMkLst>
          <pc:docMk/>
          <pc:sldMk cId="1559738916" sldId="684"/>
        </pc:sldMkLst>
        <pc:spChg chg="mod">
          <ac:chgData name="ALUR SAMEER ALI KHAN 19BCN7130" userId="S::sameer.19bcn7130@vitap.ac.in::d2b0f294-081a-4034-8021-e77a422be3fa" providerId="AD" clId="Web-{533C4BEB-4F32-4E12-A6EF-E72C969DADEC}" dt="2021-06-10T09:44:18.638" v="32" actId="1076"/>
          <ac:spMkLst>
            <pc:docMk/>
            <pc:sldMk cId="1559738916" sldId="684"/>
            <ac:spMk id="3" creationId="{00000000-0000-0000-0000-000000000000}"/>
          </ac:spMkLst>
        </pc:spChg>
      </pc:sldChg>
      <pc:sldChg chg="modSp">
        <pc:chgData name="ALUR SAMEER ALI KHAN 19BCN7130" userId="S::sameer.19bcn7130@vitap.ac.in::d2b0f294-081a-4034-8021-e77a422be3fa" providerId="AD" clId="Web-{533C4BEB-4F32-4E12-A6EF-E72C969DADEC}" dt="2021-06-10T09:33:53.299" v="26" actId="1076"/>
        <pc:sldMkLst>
          <pc:docMk/>
          <pc:sldMk cId="3869914745" sldId="697"/>
        </pc:sldMkLst>
        <pc:picChg chg="mod">
          <ac:chgData name="ALUR SAMEER ALI KHAN 19BCN7130" userId="S::sameer.19bcn7130@vitap.ac.in::d2b0f294-081a-4034-8021-e77a422be3fa" providerId="AD" clId="Web-{533C4BEB-4F32-4E12-A6EF-E72C969DADEC}" dt="2021-06-10T09:33:53.299" v="26" actId="1076"/>
          <ac:picMkLst>
            <pc:docMk/>
            <pc:sldMk cId="3869914745" sldId="697"/>
            <ac:picMk id="32769" creationId="{00000000-0000-0000-0000-000000000000}"/>
          </ac:picMkLst>
        </pc:picChg>
      </pc:sldChg>
      <pc:sldChg chg="addSp delSp modSp">
        <pc:chgData name="ALUR SAMEER ALI KHAN 19BCN7130" userId="S::sameer.19bcn7130@vitap.ac.in::d2b0f294-081a-4034-8021-e77a422be3fa" providerId="AD" clId="Web-{533C4BEB-4F32-4E12-A6EF-E72C969DADEC}" dt="2021-06-10T09:17:19.617" v="23"/>
        <pc:sldMkLst>
          <pc:docMk/>
          <pc:sldMk cId="3162343319" sldId="699"/>
        </pc:sldMkLst>
        <pc:spChg chg="add del mod">
          <ac:chgData name="ALUR SAMEER ALI KHAN 19BCN7130" userId="S::sameer.19bcn7130@vitap.ac.in::d2b0f294-081a-4034-8021-e77a422be3fa" providerId="AD" clId="Web-{533C4BEB-4F32-4E12-A6EF-E72C969DADEC}" dt="2021-06-10T09:17:19.617" v="23"/>
          <ac:spMkLst>
            <pc:docMk/>
            <pc:sldMk cId="3162343319" sldId="699"/>
            <ac:spMk id="2" creationId="{19606391-517E-4196-B08C-BC34C22759E9}"/>
          </ac:spMkLst>
        </pc:spChg>
      </pc:sldChg>
      <pc:sldChg chg="modSp">
        <pc:chgData name="ALUR SAMEER ALI KHAN 19BCN7130" userId="S::sameer.19bcn7130@vitap.ac.in::d2b0f294-081a-4034-8021-e77a422be3fa" providerId="AD" clId="Web-{533C4BEB-4F32-4E12-A6EF-E72C969DADEC}" dt="2021-06-10T09:17:17.226" v="22" actId="1076"/>
        <pc:sldMkLst>
          <pc:docMk/>
          <pc:sldMk cId="4035112626" sldId="701"/>
        </pc:sldMkLst>
        <pc:grpChg chg="mod">
          <ac:chgData name="ALUR SAMEER ALI KHAN 19BCN7130" userId="S::sameer.19bcn7130@vitap.ac.in::d2b0f294-081a-4034-8021-e77a422be3fa" providerId="AD" clId="Web-{533C4BEB-4F32-4E12-A6EF-E72C969DADEC}" dt="2021-06-10T09:17:17.226" v="22" actId="1076"/>
          <ac:grpSpMkLst>
            <pc:docMk/>
            <pc:sldMk cId="4035112626" sldId="701"/>
            <ac:grpSpMk id="9" creationId="{00000000-0000-0000-0000-000000000000}"/>
          </ac:grpSpMkLst>
        </pc:grpChg>
        <pc:cxnChg chg="mod">
          <ac:chgData name="ALUR SAMEER ALI KHAN 19BCN7130" userId="S::sameer.19bcn7130@vitap.ac.in::d2b0f294-081a-4034-8021-e77a422be3fa" providerId="AD" clId="Web-{533C4BEB-4F32-4E12-A6EF-E72C969DADEC}" dt="2021-06-10T09:17:11.616" v="21" actId="1076"/>
          <ac:cxnSpMkLst>
            <pc:docMk/>
            <pc:sldMk cId="4035112626" sldId="701"/>
            <ac:cxnSpMk id="6" creationId="{00000000-0000-0000-0000-000000000000}"/>
          </ac:cxnSpMkLst>
        </pc:cxnChg>
      </pc:sldChg>
      <pc:sldChg chg="modSp">
        <pc:chgData name="ALUR SAMEER ALI KHAN 19BCN7130" userId="S::sameer.19bcn7130@vitap.ac.in::d2b0f294-081a-4034-8021-e77a422be3fa" providerId="AD" clId="Web-{533C4BEB-4F32-4E12-A6EF-E72C969DADEC}" dt="2021-06-10T09:21:40.659" v="24" actId="1076"/>
        <pc:sldMkLst>
          <pc:docMk/>
          <pc:sldMk cId="4119261398" sldId="712"/>
        </pc:sldMkLst>
        <pc:spChg chg="mod">
          <ac:chgData name="ALUR SAMEER ALI KHAN 19BCN7130" userId="S::sameer.19bcn7130@vitap.ac.in::d2b0f294-081a-4034-8021-e77a422be3fa" providerId="AD" clId="Web-{533C4BEB-4F32-4E12-A6EF-E72C969DADEC}" dt="2021-06-10T09:21:40.659" v="24" actId="1076"/>
          <ac:spMkLst>
            <pc:docMk/>
            <pc:sldMk cId="4119261398" sldId="712"/>
            <ac:spMk id="2" creationId="{00000000-0000-0000-0000-000000000000}"/>
          </ac:spMkLst>
        </pc:spChg>
      </pc:sldChg>
      <pc:sldChg chg="addSp delSp modSp ord">
        <pc:chgData name="ALUR SAMEER ALI KHAN 19BCN7130" userId="S::sameer.19bcn7130@vitap.ac.in::d2b0f294-081a-4034-8021-e77a422be3fa" providerId="AD" clId="Web-{533C4BEB-4F32-4E12-A6EF-E72C969DADEC}" dt="2021-06-10T09:41:13.115" v="30"/>
        <pc:sldMkLst>
          <pc:docMk/>
          <pc:sldMk cId="0" sldId="713"/>
        </pc:sldMkLst>
        <pc:spChg chg="add del">
          <ac:chgData name="ALUR SAMEER ALI KHAN 19BCN7130" userId="S::sameer.19bcn7130@vitap.ac.in::d2b0f294-081a-4034-8021-e77a422be3fa" providerId="AD" clId="Web-{533C4BEB-4F32-4E12-A6EF-E72C969DADEC}" dt="2021-06-10T09:39:21.844" v="29"/>
          <ac:spMkLst>
            <pc:docMk/>
            <pc:sldMk cId="0" sldId="713"/>
            <ac:spMk id="4" creationId="{15ACE468-81CC-4902-82ED-E0C59BFB9FF6}"/>
          </ac:spMkLst>
        </pc:spChg>
        <pc:picChg chg="mod">
          <ac:chgData name="ALUR SAMEER ALI KHAN 19BCN7130" userId="S::sameer.19bcn7130@vitap.ac.in::d2b0f294-081a-4034-8021-e77a422be3fa" providerId="AD" clId="Web-{533C4BEB-4F32-4E12-A6EF-E72C969DADEC}" dt="2021-06-10T09:38:44.765" v="27" actId="1076"/>
          <ac:picMkLst>
            <pc:docMk/>
            <pc:sldMk cId="0" sldId="713"/>
            <ac:picMk id="1026" creationId="{00000000-0000-0000-0000-000000000000}"/>
          </ac:picMkLst>
        </pc:picChg>
      </pc:sldChg>
      <pc:sldChg chg="ord">
        <pc:chgData name="ALUR SAMEER ALI KHAN 19BCN7130" userId="S::sameer.19bcn7130@vitap.ac.in::d2b0f294-081a-4034-8021-e77a422be3fa" providerId="AD" clId="Web-{533C4BEB-4F32-4E12-A6EF-E72C969DADEC}" dt="2021-06-10T09:41:20.380" v="31"/>
        <pc:sldMkLst>
          <pc:docMk/>
          <pc:sldMk cId="0" sldId="7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C4B82-B9E5-4507-B0D3-1B63853EC58B}" type="datetimeFigureOut">
              <a:rPr lang="en-US" smtClean="0"/>
              <a:pPr/>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D48BE-267D-4B59-ADE4-43764D46B7C8}" type="slidenum">
              <a:rPr lang="en-US" smtClean="0"/>
              <a:pPr/>
              <a:t>‹#›</a:t>
            </a:fld>
            <a:endParaRPr lang="en-US"/>
          </a:p>
        </p:txBody>
      </p:sp>
    </p:spTree>
    <p:extLst>
      <p:ext uri="{BB962C8B-B14F-4D97-AF65-F5344CB8AC3E}">
        <p14:creationId xmlns:p14="http://schemas.microsoft.com/office/powerpoint/2010/main" val="1822461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pPr/>
              <a:t>13</a:t>
            </a:fld>
            <a:endParaRPr lang="en-US"/>
          </a:p>
        </p:txBody>
      </p:sp>
    </p:spTree>
    <p:extLst>
      <p:ext uri="{BB962C8B-B14F-4D97-AF65-F5344CB8AC3E}">
        <p14:creationId xmlns:p14="http://schemas.microsoft.com/office/powerpoint/2010/main" val="273058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pPr/>
              <a:t>14</a:t>
            </a:fld>
            <a:endParaRPr lang="en-US"/>
          </a:p>
        </p:txBody>
      </p:sp>
    </p:spTree>
    <p:extLst>
      <p:ext uri="{BB962C8B-B14F-4D97-AF65-F5344CB8AC3E}">
        <p14:creationId xmlns:p14="http://schemas.microsoft.com/office/powerpoint/2010/main" val="236448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pPr/>
              <a:t>40</a:t>
            </a:fld>
            <a:endParaRPr lang="en-US"/>
          </a:p>
        </p:txBody>
      </p:sp>
    </p:spTree>
    <p:extLst>
      <p:ext uri="{BB962C8B-B14F-4D97-AF65-F5344CB8AC3E}">
        <p14:creationId xmlns:p14="http://schemas.microsoft.com/office/powerpoint/2010/main" val="3741690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88A9F2-1FBE-4FC8-AA3B-1FA735F4211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299408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88A9F2-1FBE-4FC8-AA3B-1FA735F4211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244360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88A9F2-1FBE-4FC8-AA3B-1FA735F4211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74579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88A9F2-1FBE-4FC8-AA3B-1FA735F4211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15228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88A9F2-1FBE-4FC8-AA3B-1FA735F42119}"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137968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88A9F2-1FBE-4FC8-AA3B-1FA735F42119}"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224001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88A9F2-1FBE-4FC8-AA3B-1FA735F42119}"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350330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88A9F2-1FBE-4FC8-AA3B-1FA735F42119}"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86719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8A9F2-1FBE-4FC8-AA3B-1FA735F42119}"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279723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88A9F2-1FBE-4FC8-AA3B-1FA735F42119}"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92514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88A9F2-1FBE-4FC8-AA3B-1FA735F42119}"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8D9C61-DA70-48B3-8DF6-F8AF6E52F45E}" type="slidenum">
              <a:rPr lang="en-US" smtClean="0"/>
              <a:pPr/>
              <a:t>‹#›</a:t>
            </a:fld>
            <a:endParaRPr lang="en-US"/>
          </a:p>
        </p:txBody>
      </p:sp>
    </p:spTree>
    <p:extLst>
      <p:ext uri="{BB962C8B-B14F-4D97-AF65-F5344CB8AC3E}">
        <p14:creationId xmlns:p14="http://schemas.microsoft.com/office/powerpoint/2010/main" val="292499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8A9F2-1FBE-4FC8-AA3B-1FA735F42119}" type="datetimeFigureOut">
              <a:rPr lang="en-US" smtClean="0"/>
              <a:pPr/>
              <a:t>6/10/2021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D9C61-DA70-48B3-8DF6-F8AF6E52F45E}" type="slidenum">
              <a:rPr lang="en-US" smtClean="0"/>
              <a:pPr/>
              <a:t>‹#›</a:t>
            </a:fld>
            <a:endParaRPr lang="en-US"/>
          </a:p>
        </p:txBody>
      </p:sp>
    </p:spTree>
    <p:extLst>
      <p:ext uri="{BB962C8B-B14F-4D97-AF65-F5344CB8AC3E}">
        <p14:creationId xmlns:p14="http://schemas.microsoft.com/office/powerpoint/2010/main" val="18688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1.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2.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29.png"/><Relationship Id="rId5" Type="http://schemas.openxmlformats.org/officeDocument/2006/relationships/image" Target="../media/image25.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3.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2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8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2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33.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tags" Target="../tags/tag3.xml"/><Relationship Id="rId7" Type="http://schemas.openxmlformats.org/officeDocument/2006/relationships/image" Target="../media/image10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1.png"/><Relationship Id="rId5" Type="http://schemas.openxmlformats.org/officeDocument/2006/relationships/slideLayout" Target="../slideLayouts/slideLayout2.xml"/><Relationship Id="rId10" Type="http://schemas.openxmlformats.org/officeDocument/2006/relationships/image" Target="../media/image113.png"/><Relationship Id="rId4" Type="http://schemas.openxmlformats.org/officeDocument/2006/relationships/tags" Target="../tags/tag4.xml"/><Relationship Id="rId9" Type="http://schemas.openxmlformats.org/officeDocument/2006/relationships/image" Target="../media/image112.png"/></Relationships>
</file>

<file path=ppt/slides/_rels/slide35.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tags" Target="../tags/tag7.xml"/><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slideLayout" Target="../slideLayouts/slideLayout2.xml"/><Relationship Id="rId15" Type="http://schemas.openxmlformats.org/officeDocument/2006/relationships/image" Target="../media/image123.png"/><Relationship Id="rId10" Type="http://schemas.openxmlformats.org/officeDocument/2006/relationships/image" Target="../media/image118.png"/><Relationship Id="rId4" Type="http://schemas.openxmlformats.org/officeDocument/2006/relationships/tags" Target="../tags/tag8.xml"/><Relationship Id="rId9" Type="http://schemas.openxmlformats.org/officeDocument/2006/relationships/image" Target="../media/image117.png"/><Relationship Id="rId14" Type="http://schemas.openxmlformats.org/officeDocument/2006/relationships/image" Target="../media/image122.png"/></Relationships>
</file>

<file path=ppt/slides/_rels/slide36.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5" Type="http://schemas.openxmlformats.org/officeDocument/2006/relationships/image" Target="../media/image136.png"/><Relationship Id="rId4" Type="http://schemas.openxmlformats.org/officeDocument/2006/relationships/image" Target="../media/image135.png"/></Relationships>
</file>

<file path=ppt/slides/_rels/slide3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42.png"/><Relationship Id="rId5" Type="http://schemas.openxmlformats.org/officeDocument/2006/relationships/tags" Target="../tags/tag13.xml"/><Relationship Id="rId10" Type="http://schemas.openxmlformats.org/officeDocument/2006/relationships/image" Target="../media/image141.png"/><Relationship Id="rId4" Type="http://schemas.openxmlformats.org/officeDocument/2006/relationships/tags" Target="../tags/tag12.xml"/><Relationship Id="rId9" Type="http://schemas.openxmlformats.org/officeDocument/2006/relationships/image" Target="../media/image1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8.png"/></Relationships>
</file>

<file path=ppt/slides/_rels/slide4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159" y="1122363"/>
            <a:ext cx="10781680" cy="2387600"/>
          </a:xfrm>
        </p:spPr>
        <p:txBody>
          <a:bodyPr>
            <a:noAutofit/>
          </a:bodyPr>
          <a:lstStyle/>
          <a:p>
            <a:r>
              <a:rPr lang="en-US" sz="8000" dirty="0"/>
              <a:t>Support Vector Machines</a:t>
            </a:r>
          </a:p>
        </p:txBody>
      </p:sp>
      <p:sp>
        <p:nvSpPr>
          <p:cNvPr id="6" name="Subtitle 5"/>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8196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1"/>
            <a:ext cx="10515600" cy="1325563"/>
          </a:xfrm>
        </p:spPr>
        <p:txBody>
          <a:bodyPr/>
          <a:lstStyle/>
          <a:p>
            <a:r>
              <a:rPr lang="en-IN" dirty="0"/>
              <a:t>Margins: Intuition</a:t>
            </a:r>
          </a:p>
        </p:txBody>
      </p:sp>
      <p:pic>
        <p:nvPicPr>
          <p:cNvPr id="4" name="Content Placeholder 3"/>
          <p:cNvPicPr>
            <a:picLocks noGrp="1" noChangeAspect="1"/>
          </p:cNvPicPr>
          <p:nvPr>
            <p:ph idx="1"/>
          </p:nvPr>
        </p:nvPicPr>
        <p:blipFill>
          <a:blip r:embed="rId2"/>
          <a:stretch>
            <a:fillRect/>
          </a:stretch>
        </p:blipFill>
        <p:spPr>
          <a:xfrm>
            <a:off x="1976284" y="1245793"/>
            <a:ext cx="7364361" cy="4177563"/>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94969" y="5341664"/>
                <a:ext cx="11611896" cy="1569660"/>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Consider the following figure, in which x’s represent positive training examples, o’s denote negative training examples, a decision boundary (this is the line given by the equation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𝜃</m:t>
                        </m:r>
                      </m:e>
                      <m:sup>
                        <m:r>
                          <a:rPr lang="en-US" sz="2400" i="1" dirty="0">
                            <a:latin typeface="Cambria Math" panose="02040503050406030204" pitchFamily="18" charset="0"/>
                          </a:rPr>
                          <m:t>⊤</m:t>
                        </m:r>
                      </m:sup>
                    </m:sSup>
                  </m:oMath>
                </a14:m>
                <a:r>
                  <a:rPr lang="en-IN" sz="2400" dirty="0">
                    <a:latin typeface="Times New Roman" panose="02020603050405020304" pitchFamily="18" charset="0"/>
                    <a:cs typeface="Times New Roman" panose="02020603050405020304" pitchFamily="18" charset="0"/>
                  </a:rPr>
                  <a:t>x = 0, and is also called the separating hyperplane) is also shown, and three points have also been labelled A, B and C.</a:t>
                </a:r>
              </a:p>
            </p:txBody>
          </p:sp>
        </mc:Choice>
        <mc:Fallback xmlns="">
          <p:sp>
            <p:nvSpPr>
              <p:cNvPr id="5" name="Rectangle 4"/>
              <p:cNvSpPr>
                <a:spLocks noRot="1" noChangeAspect="1" noMove="1" noResize="1" noEditPoints="1" noAdjustHandles="1" noChangeArrowheads="1" noChangeShapeType="1" noTextEdit="1"/>
              </p:cNvSpPr>
              <p:nvPr/>
            </p:nvSpPr>
            <p:spPr>
              <a:xfrm>
                <a:off x="294969" y="5341664"/>
                <a:ext cx="11611896" cy="1569660"/>
              </a:xfrm>
              <a:prstGeom prst="rect">
                <a:avLst/>
              </a:prstGeom>
              <a:blipFill>
                <a:blip r:embed="rId3"/>
                <a:stretch>
                  <a:fillRect l="-787" t="-3101" r="-1102" b="-7752"/>
                </a:stretch>
              </a:blipFill>
            </p:spPr>
            <p:txBody>
              <a:bodyPr/>
              <a:lstStyle/>
              <a:p>
                <a:r>
                  <a:rPr lang="en-IN">
                    <a:noFill/>
                  </a:rPr>
                  <a:t> </a:t>
                </a:r>
              </a:p>
            </p:txBody>
          </p:sp>
        </mc:Fallback>
      </mc:AlternateContent>
    </p:spTree>
    <p:extLst>
      <p:ext uri="{BB962C8B-B14F-4D97-AF65-F5344CB8AC3E}">
        <p14:creationId xmlns:p14="http://schemas.microsoft.com/office/powerpoint/2010/main" val="384654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 y="98324"/>
            <a:ext cx="11818374" cy="6577780"/>
          </a:xfrm>
        </p:spPr>
        <p:txBody>
          <a:bodyPr>
            <a:normAutofit/>
          </a:bodyPr>
          <a:lstStyle/>
          <a:p>
            <a:r>
              <a:rPr lang="en-IN" dirty="0"/>
              <a:t>Notice that the point A is very far from the decision boundary. If we are</a:t>
            </a:r>
          </a:p>
          <a:p>
            <a:pPr marL="0" indent="0">
              <a:buNone/>
            </a:pPr>
            <a:r>
              <a:rPr lang="en-IN" dirty="0"/>
              <a:t>asked to make a prediction for the value of y at A, it seems we should be</a:t>
            </a:r>
          </a:p>
          <a:p>
            <a:pPr marL="0" indent="0">
              <a:buNone/>
            </a:pPr>
            <a:r>
              <a:rPr lang="en-IN" dirty="0"/>
              <a:t>quite confident that y = 1 there. </a:t>
            </a:r>
          </a:p>
          <a:p>
            <a:pPr marL="0" indent="0">
              <a:buNone/>
            </a:pPr>
            <a:endParaRPr lang="en-IN" dirty="0"/>
          </a:p>
          <a:p>
            <a:r>
              <a:rPr lang="en-IN" dirty="0"/>
              <a:t>Conversely, the point C is very close to the decision boundary, and while it’s on the side of the decision boundary on which we would predict y = 1, it seems likely that just a small change to the decision boundary could easily have caused out prediction to be y = 0.</a:t>
            </a:r>
          </a:p>
          <a:p>
            <a:endParaRPr lang="en-IN" dirty="0"/>
          </a:p>
          <a:p>
            <a:r>
              <a:rPr lang="en-IN" dirty="0"/>
              <a:t>Hence, we’re much more confident about our prediction at A than at C. </a:t>
            </a:r>
          </a:p>
          <a:p>
            <a:endParaRPr lang="en-IN" dirty="0"/>
          </a:p>
          <a:p>
            <a:r>
              <a:rPr lang="en-IN" dirty="0"/>
              <a:t>The point B lies in-between these two cases, and more broadly, we see that if a point is far from the separating hyperplane, then we may be significantly more confident in our predictions. </a:t>
            </a:r>
          </a:p>
          <a:p>
            <a:endParaRPr lang="en-IN" dirty="0"/>
          </a:p>
        </p:txBody>
      </p:sp>
    </p:spTree>
    <p:extLst>
      <p:ext uri="{BB962C8B-B14F-4D97-AF65-F5344CB8AC3E}">
        <p14:creationId xmlns:p14="http://schemas.microsoft.com/office/powerpoint/2010/main" val="224521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25" y="138983"/>
            <a:ext cx="10515600" cy="913069"/>
          </a:xfrm>
        </p:spPr>
        <p:txBody>
          <a:bodyPr/>
          <a:lstStyle/>
          <a:p>
            <a:r>
              <a:rPr lang="en-IN" dirty="0"/>
              <a:t>Notation</a:t>
            </a:r>
          </a:p>
        </p:txBody>
      </p:sp>
      <p:sp>
        <p:nvSpPr>
          <p:cNvPr id="3" name="Content Placeholder 2"/>
          <p:cNvSpPr>
            <a:spLocks noGrp="1"/>
          </p:cNvSpPr>
          <p:nvPr>
            <p:ph idx="1"/>
          </p:nvPr>
        </p:nvSpPr>
        <p:spPr>
          <a:xfrm>
            <a:off x="297425" y="934066"/>
            <a:ext cx="11402962" cy="5732206"/>
          </a:xfrm>
        </p:spPr>
        <p:txBody>
          <a:bodyPr>
            <a:normAutofit fontScale="85000" lnSpcReduction="20000"/>
          </a:bodyPr>
          <a:lstStyle/>
          <a:p>
            <a:r>
              <a:rPr lang="en-IN" dirty="0"/>
              <a:t>For SVM we will be considering a linear classifier for a binary classification problem with labels y and features x.</a:t>
            </a:r>
          </a:p>
          <a:p>
            <a:r>
              <a:rPr lang="en-IN" dirty="0"/>
              <a:t>We’ll use y ∈ {−1, 1} (instead of {0, 1}) to denote the class labels.</a:t>
            </a:r>
          </a:p>
          <a:p>
            <a:r>
              <a:rPr lang="en-IN" dirty="0"/>
              <a:t>Also, rather than parameterizing our linear classifier with the vector θ, we will use parameters w, b, and write our classifier as </a:t>
            </a:r>
          </a:p>
          <a:p>
            <a:endParaRPr lang="en-IN" dirty="0"/>
          </a:p>
          <a:p>
            <a:pPr marL="0" indent="0">
              <a:buNone/>
            </a:pPr>
            <a:r>
              <a:rPr lang="en-IN" dirty="0"/>
              <a:t>			</a:t>
            </a:r>
            <a:r>
              <a:rPr lang="en-IN" dirty="0" err="1"/>
              <a:t>h</a:t>
            </a:r>
            <a:r>
              <a:rPr lang="en-IN" baseline="-25000" dirty="0" err="1"/>
              <a:t>w,b</a:t>
            </a:r>
            <a:r>
              <a:rPr lang="en-IN" dirty="0"/>
              <a:t>(x) = g(</a:t>
            </a:r>
            <a:r>
              <a:rPr lang="en-IN" dirty="0" err="1"/>
              <a:t>w</a:t>
            </a:r>
            <a:r>
              <a:rPr lang="en-IN" baseline="30000" dirty="0" err="1"/>
              <a:t>T</a:t>
            </a:r>
            <a:r>
              <a:rPr lang="en-IN" dirty="0"/>
              <a:t> x + b).</a:t>
            </a:r>
          </a:p>
          <a:p>
            <a:pPr marL="457200" lvl="1" indent="0">
              <a:buNone/>
            </a:pPr>
            <a:r>
              <a:rPr lang="en-IN" dirty="0"/>
              <a:t>			Here, g(z) = 1 if z ≥ 0, </a:t>
            </a:r>
          </a:p>
          <a:p>
            <a:pPr marL="457200" lvl="1" indent="0">
              <a:buNone/>
            </a:pPr>
            <a:r>
              <a:rPr lang="en-IN" dirty="0"/>
              <a:t>			and g(z) = −1 otherwise. </a:t>
            </a:r>
          </a:p>
          <a:p>
            <a:pPr marL="457200" lvl="1" indent="0">
              <a:buNone/>
            </a:pPr>
            <a:endParaRPr lang="en-IN" dirty="0"/>
          </a:p>
          <a:p>
            <a:r>
              <a:rPr lang="en-IN" dirty="0"/>
              <a:t>This “w, b” notation allows us to explicitly treat the intercept term b separately from the other</a:t>
            </a:r>
          </a:p>
          <a:p>
            <a:r>
              <a:rPr lang="en-IN" dirty="0"/>
              <a:t>parameters. (We also drop the convention we had previously of letting x</a:t>
            </a:r>
            <a:r>
              <a:rPr lang="en-IN" baseline="-25000" dirty="0"/>
              <a:t>0</a:t>
            </a:r>
            <a:r>
              <a:rPr lang="en-IN" dirty="0"/>
              <a:t> = 1 be an extra coordinate in the input feature vector.) </a:t>
            </a:r>
          </a:p>
          <a:p>
            <a:r>
              <a:rPr lang="en-IN" dirty="0"/>
              <a:t>Thus, b takes the role of what was previously θ</a:t>
            </a:r>
            <a:r>
              <a:rPr lang="en-IN" baseline="-25000" dirty="0"/>
              <a:t>0</a:t>
            </a:r>
            <a:r>
              <a:rPr lang="en-IN" dirty="0"/>
              <a:t>, and w takes the role of [θ</a:t>
            </a:r>
            <a:r>
              <a:rPr lang="en-IN" baseline="-25000" dirty="0"/>
              <a:t>1</a:t>
            </a:r>
            <a:r>
              <a:rPr lang="en-IN" dirty="0"/>
              <a:t> . . . </a:t>
            </a:r>
            <a:r>
              <a:rPr lang="en-IN" dirty="0" err="1"/>
              <a:t>θ</a:t>
            </a:r>
            <a:r>
              <a:rPr lang="en-IN" baseline="-25000" dirty="0" err="1"/>
              <a:t>n</a:t>
            </a:r>
            <a:r>
              <a:rPr lang="en-IN" dirty="0"/>
              <a:t>]</a:t>
            </a:r>
            <a:r>
              <a:rPr lang="en-IN" baseline="30000" dirty="0"/>
              <a:t>T</a:t>
            </a:r>
            <a:r>
              <a:rPr lang="en-IN" dirty="0"/>
              <a:t> </a:t>
            </a:r>
          </a:p>
          <a:p>
            <a:r>
              <a:rPr lang="en-IN" dirty="0"/>
              <a:t>From our definition of g above, our classifier will directly predict either 1 or -1.</a:t>
            </a:r>
          </a:p>
        </p:txBody>
      </p:sp>
    </p:spTree>
    <p:extLst>
      <p:ext uri="{BB962C8B-B14F-4D97-AF65-F5344CB8AC3E}">
        <p14:creationId xmlns:p14="http://schemas.microsoft.com/office/powerpoint/2010/main" val="207509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view of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dirty="0" smtClean="0">
                        <a:latin typeface="Cambria Math" panose="02040503050406030204" pitchFamily="18" charset="0"/>
                      </a:rPr>
                      <m:t>Cost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𝑦</m:t>
                        </m:r>
                      </m:e>
                    </m:d>
                    <m:r>
                      <a:rPr lang="en-US" i="1" dirty="0">
                        <a:latin typeface="Cambria Math" panose="02040503050406030204" pitchFamily="18" charset="0"/>
                      </a:rPr>
                      <m:t>=−</m:t>
                    </m:r>
                    <m:r>
                      <a:rPr lang="en-US" b="0" i="1" dirty="0" smtClean="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m:rPr>
                                <m:sty m:val="p"/>
                              </m:rPr>
                              <a:rPr lang="en-US" dirty="0">
                                <a:latin typeface="Cambria Math" panose="02040503050406030204" pitchFamily="18" charset="0"/>
                              </a:rPr>
                              <m:t>x</m:t>
                            </m:r>
                          </m:e>
                        </m:d>
                      </m:e>
                    </m:d>
                    <m:r>
                      <a:rPr lang="en-US" dirty="0">
                        <a:latin typeface="Cambria Math" panose="02040503050406030204" pitchFamily="18" charset="0"/>
                      </a:rPr>
                      <m:t>−(1−</m:t>
                    </m:r>
                    <m:r>
                      <m:rPr>
                        <m:sty m:val="p"/>
                      </m:rPr>
                      <a:rPr lang="en-US" dirty="0">
                        <a:latin typeface="Cambria Math" panose="02040503050406030204" pitchFamily="18" charset="0"/>
                      </a:rPr>
                      <m:t>y</m:t>
                    </m:r>
                    <m:r>
                      <a:rPr lang="en-US" dirty="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1−</m:t>
                            </m:r>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oMath>
                </a14:m>
                <a:br>
                  <a:rPr lang="en-US" dirty="0"/>
                </a:b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d>
                      <m:dPr>
                        <m:ctrlPr>
                          <a:rPr lang="en-US" b="0" i="1" dirty="0" smtClean="0">
                            <a:latin typeface="Cambria Math" panose="02040503050406030204" pitchFamily="18" charset="0"/>
                          </a:rPr>
                        </m:ctrlPr>
                      </m:dPr>
                      <m:e>
                        <m:r>
                          <a:rPr lang="en-US" i="1" dirty="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r>
                                      <a:rPr lang="en-US" i="1" dirty="0">
                                        <a:latin typeface="Cambria Math" panose="02040503050406030204" pitchFamily="18" charset="0"/>
                                      </a:rPr>
                                      <m:t>𝑥</m:t>
                                    </m:r>
                                  </m:sup>
                                </m:sSup>
                              </m:den>
                            </m:f>
                          </m:e>
                        </m:d>
                      </m:e>
                    </m:d>
                    <m:r>
                      <a:rPr lang="en-US" b="0" i="0" dirty="0" smtClean="0">
                        <a:latin typeface="Cambria Math" panose="02040503050406030204" pitchFamily="18" charset="0"/>
                      </a:rPr>
                      <m:t>+</m:t>
                    </m:r>
                    <m:d>
                      <m:dPr>
                        <m:ctrlPr>
                          <a:rPr lang="en-US" i="1" dirty="0">
                            <a:latin typeface="Cambria Math" panose="02040503050406030204" pitchFamily="18" charset="0"/>
                          </a:rPr>
                        </m:ctrlPr>
                      </m:dPr>
                      <m:e>
                        <m:r>
                          <a:rPr lang="en-US" dirty="0">
                            <a:latin typeface="Cambria Math" panose="02040503050406030204" pitchFamily="18" charset="0"/>
                          </a:rPr>
                          <m:t>1−</m:t>
                        </m:r>
                        <m:r>
                          <m:rPr>
                            <m:sty m:val="p"/>
                          </m:rPr>
                          <a:rPr lang="en-US" dirty="0">
                            <a:latin typeface="Cambria Math" panose="02040503050406030204" pitchFamily="18" charset="0"/>
                          </a:rPr>
                          <m:t>y</m:t>
                        </m:r>
                      </m:e>
                    </m:d>
                    <m:r>
                      <m:rPr>
                        <m:nor/>
                      </m:rPr>
                      <a:rPr lang="en-US" b="0" i="0"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r>
                                      <a:rPr lang="en-US" i="1" dirty="0">
                                        <a:latin typeface="Cambria Math" panose="02040503050406030204" pitchFamily="18" charset="0"/>
                                      </a:rPr>
                                      <m:t>𝑥</m:t>
                                    </m:r>
                                  </m:sup>
                                </m:sSup>
                              </m:den>
                            </m:f>
                          </m:e>
                        </m:d>
                      </m:e>
                    </m: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cxnSp>
        <p:nvCxnSpPr>
          <p:cNvPr id="5" name="Straight Connector 4"/>
          <p:cNvCxnSpPr/>
          <p:nvPr/>
        </p:nvCxnSpPr>
        <p:spPr>
          <a:xfrm flipV="1">
            <a:off x="1414716" y="6210026"/>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3810865"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810865" y="6280953"/>
                <a:ext cx="51385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108908" y="6275245"/>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3108908" y="6275245"/>
                <a:ext cx="50526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32247" y="6176963"/>
                <a:ext cx="98764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dirty="0" smtClean="0">
                              <a:solidFill>
                                <a:srgbClr val="FF0000"/>
                              </a:solidFill>
                              <a:latin typeface="Cambria Math" panose="02040503050406030204" pitchFamily="18" charset="0"/>
                            </a:rPr>
                          </m:ctrlPr>
                        </m:sSupPr>
                        <m:e>
                          <m:r>
                            <a:rPr lang="en-US" sz="3200" i="1" dirty="0">
                              <a:solidFill>
                                <a:srgbClr val="FF0000"/>
                              </a:solidFill>
                              <a:latin typeface="Cambria Math" panose="02040503050406030204" pitchFamily="18" charset="0"/>
                            </a:rPr>
                            <m:t>𝜃</m:t>
                          </m:r>
                        </m:e>
                        <m:sup>
                          <m:r>
                            <a:rPr lang="en-US" sz="3200" i="1" dirty="0">
                              <a:solidFill>
                                <a:srgbClr val="FF0000"/>
                              </a:solidFill>
                              <a:latin typeface="Cambria Math" panose="02040503050406030204" pitchFamily="18" charset="0"/>
                            </a:rPr>
                            <m:t>⊤</m:t>
                          </m:r>
                        </m:sup>
                      </m:sSup>
                      <m:r>
                        <a:rPr lang="en-US" sz="3200" i="1" dirty="0">
                          <a:solidFill>
                            <a:srgbClr val="FF0000"/>
                          </a:solidFill>
                          <a:latin typeface="Cambria Math" panose="02040503050406030204" pitchFamily="18" charset="0"/>
                        </a:rPr>
                        <m:t>𝑥</m:t>
                      </m:r>
                    </m:oMath>
                  </m:oMathPara>
                </a14:m>
                <a:endParaRPr lang="en-US" sz="32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5132247" y="6176963"/>
                <a:ext cx="987643" cy="584775"/>
              </a:xfrm>
              <a:prstGeom prst="rect">
                <a:avLst/>
              </a:prstGeom>
              <a:blipFill>
                <a:blip r:embed="rId6"/>
                <a:stretch>
                  <a:fillRect/>
                </a:stretch>
              </a:blipFill>
            </p:spPr>
            <p:txBody>
              <a:bodyPr/>
              <a:lstStyle/>
              <a:p>
                <a:r>
                  <a:rPr lang="en-US">
                    <a:noFill/>
                  </a:rPr>
                  <a:t> </a:t>
                </a:r>
              </a:p>
            </p:txBody>
          </p:sp>
        </mc:Fallback>
      </mc:AlternateContent>
      <p:sp>
        <p:nvSpPr>
          <p:cNvPr id="10" name="Freeform 9"/>
          <p:cNvSpPr/>
          <p:nvPr/>
        </p:nvSpPr>
        <p:spPr>
          <a:xfrm>
            <a:off x="1221970" y="3891108"/>
            <a:ext cx="3924215" cy="2207915"/>
          </a:xfrm>
          <a:custGeom>
            <a:avLst/>
            <a:gdLst>
              <a:gd name="connsiteX0" fmla="*/ 2891482 w 2891482"/>
              <a:gd name="connsiteY0" fmla="*/ 2261286 h 2271360"/>
              <a:gd name="connsiteX1" fmla="*/ 642552 w 2891482"/>
              <a:gd name="connsiteY1" fmla="*/ 1927654 h 2271360"/>
              <a:gd name="connsiteX2" fmla="*/ 0 w 2891482"/>
              <a:gd name="connsiteY2" fmla="*/ 0 h 2271360"/>
              <a:gd name="connsiteX0" fmla="*/ 2891482 w 2891482"/>
              <a:gd name="connsiteY0" fmla="*/ 2261286 h 2262529"/>
              <a:gd name="connsiteX1" fmla="*/ 951471 w 2891482"/>
              <a:gd name="connsiteY1" fmla="*/ 1643449 h 2262529"/>
              <a:gd name="connsiteX2" fmla="*/ 0 w 2891482"/>
              <a:gd name="connsiteY2" fmla="*/ 0 h 2262529"/>
              <a:gd name="connsiteX0" fmla="*/ 2817341 w 2817341"/>
              <a:gd name="connsiteY0" fmla="*/ 2681415 h 2683047"/>
              <a:gd name="connsiteX1" fmla="*/ 877330 w 2817341"/>
              <a:gd name="connsiteY1" fmla="*/ 2063578 h 2683047"/>
              <a:gd name="connsiteX2" fmla="*/ 0 w 2817341"/>
              <a:gd name="connsiteY2" fmla="*/ 0 h 2683047"/>
              <a:gd name="connsiteX0" fmla="*/ 2817341 w 2817341"/>
              <a:gd name="connsiteY0" fmla="*/ 2681415 h 2682345"/>
              <a:gd name="connsiteX1" fmla="*/ 920220 w 2817341"/>
              <a:gd name="connsiteY1" fmla="*/ 1898011 h 2682345"/>
              <a:gd name="connsiteX2" fmla="*/ 0 w 2817341"/>
              <a:gd name="connsiteY2" fmla="*/ 0 h 2682345"/>
              <a:gd name="connsiteX0" fmla="*/ 2817341 w 2817341"/>
              <a:gd name="connsiteY0" fmla="*/ 2681415 h 2682309"/>
              <a:gd name="connsiteX1" fmla="*/ 952388 w 2817341"/>
              <a:gd name="connsiteY1" fmla="*/ 1882959 h 2682309"/>
              <a:gd name="connsiteX2" fmla="*/ 0 w 2817341"/>
              <a:gd name="connsiteY2" fmla="*/ 0 h 2682309"/>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924566 w 2924566"/>
              <a:gd name="connsiteY0" fmla="*/ 2608722 h 2609616"/>
              <a:gd name="connsiteX1" fmla="*/ 1059613 w 2924566"/>
              <a:gd name="connsiteY1" fmla="*/ 1810266 h 2609616"/>
              <a:gd name="connsiteX2" fmla="*/ 0 w 2924566"/>
              <a:gd name="connsiteY2" fmla="*/ 0 h 2609616"/>
              <a:gd name="connsiteX0" fmla="*/ 2924566 w 2924566"/>
              <a:gd name="connsiteY0" fmla="*/ 2608722 h 2609616"/>
              <a:gd name="connsiteX1" fmla="*/ 1059613 w 2924566"/>
              <a:gd name="connsiteY1" fmla="*/ 1810266 h 2609616"/>
              <a:gd name="connsiteX2" fmla="*/ 0 w 2924566"/>
              <a:gd name="connsiteY2" fmla="*/ 0 h 2609616"/>
              <a:gd name="connsiteX0" fmla="*/ 3056215 w 3056215"/>
              <a:gd name="connsiteY0" fmla="*/ 2526335 h 2527229"/>
              <a:gd name="connsiteX1" fmla="*/ 1191262 w 3056215"/>
              <a:gd name="connsiteY1" fmla="*/ 1727879 h 2527229"/>
              <a:gd name="connsiteX2" fmla="*/ 0 w 3056215"/>
              <a:gd name="connsiteY2" fmla="*/ 0 h 2527229"/>
              <a:gd name="connsiteX0" fmla="*/ 3056215 w 3056215"/>
              <a:gd name="connsiteY0" fmla="*/ 2526335 h 2527229"/>
              <a:gd name="connsiteX1" fmla="*/ 1191262 w 3056215"/>
              <a:gd name="connsiteY1" fmla="*/ 1727879 h 2527229"/>
              <a:gd name="connsiteX2" fmla="*/ 0 w 3056215"/>
              <a:gd name="connsiteY2" fmla="*/ 0 h 2527229"/>
              <a:gd name="connsiteX0" fmla="*/ 3129128 w 3129128"/>
              <a:gd name="connsiteY0" fmla="*/ 2386278 h 2387172"/>
              <a:gd name="connsiteX1" fmla="*/ 1264175 w 3129128"/>
              <a:gd name="connsiteY1" fmla="*/ 1587822 h 2387172"/>
              <a:gd name="connsiteX2" fmla="*/ 0 w 3129128"/>
              <a:gd name="connsiteY2" fmla="*/ 0 h 2387172"/>
              <a:gd name="connsiteX0" fmla="*/ 3129128 w 3129128"/>
              <a:gd name="connsiteY0" fmla="*/ 2386278 h 2387172"/>
              <a:gd name="connsiteX1" fmla="*/ 1264175 w 3129128"/>
              <a:gd name="connsiteY1" fmla="*/ 1587822 h 2387172"/>
              <a:gd name="connsiteX2" fmla="*/ 0 w 3129128"/>
              <a:gd name="connsiteY2" fmla="*/ 0 h 2387172"/>
            </a:gdLst>
            <a:ahLst/>
            <a:cxnLst>
              <a:cxn ang="0">
                <a:pos x="connsiteX0" y="connsiteY0"/>
              </a:cxn>
              <a:cxn ang="0">
                <a:pos x="connsiteX1" y="connsiteY1"/>
              </a:cxn>
              <a:cxn ang="0">
                <a:pos x="connsiteX2" y="connsiteY2"/>
              </a:cxn>
            </a:cxnLst>
            <a:rect l="l" t="t" r="r" b="b"/>
            <a:pathLst>
              <a:path w="3129128" h="2387172">
                <a:moveTo>
                  <a:pt x="3129128" y="2386278"/>
                </a:moveTo>
                <a:cubicBezTo>
                  <a:pt x="2245620" y="2407902"/>
                  <a:pt x="1733732" y="2034724"/>
                  <a:pt x="1264175" y="1587822"/>
                </a:cubicBezTo>
                <a:cubicBezTo>
                  <a:pt x="794618" y="1140920"/>
                  <a:pt x="529831" y="852441"/>
                  <a:pt x="0"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025156" y="6206516"/>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10814728" y="6176962"/>
                <a:ext cx="98764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dirty="0" smtClean="0">
                              <a:solidFill>
                                <a:srgbClr val="FF0000"/>
                              </a:solidFill>
                              <a:latin typeface="Cambria Math" panose="02040503050406030204" pitchFamily="18" charset="0"/>
                            </a:rPr>
                          </m:ctrlPr>
                        </m:sSupPr>
                        <m:e>
                          <m:r>
                            <a:rPr lang="en-US" sz="3200" i="1" dirty="0">
                              <a:solidFill>
                                <a:srgbClr val="FF0000"/>
                              </a:solidFill>
                              <a:latin typeface="Cambria Math" panose="02040503050406030204" pitchFamily="18" charset="0"/>
                            </a:rPr>
                            <m:t>𝜃</m:t>
                          </m:r>
                        </m:e>
                        <m:sup>
                          <m:r>
                            <a:rPr lang="en-US" sz="3200" i="1" dirty="0">
                              <a:solidFill>
                                <a:srgbClr val="FF0000"/>
                              </a:solidFill>
                              <a:latin typeface="Cambria Math" panose="02040503050406030204" pitchFamily="18" charset="0"/>
                            </a:rPr>
                            <m:t>⊤</m:t>
                          </m:r>
                        </m:sup>
                      </m:sSup>
                      <m:r>
                        <a:rPr lang="en-US" sz="3200" i="1" dirty="0">
                          <a:solidFill>
                            <a:srgbClr val="FF0000"/>
                          </a:solidFill>
                          <a:latin typeface="Cambria Math" panose="02040503050406030204" pitchFamily="18" charset="0"/>
                        </a:rPr>
                        <m:t>𝑥</m:t>
                      </m:r>
                    </m:oMath>
                  </m:oMathPara>
                </a14:m>
                <a:endParaRPr lang="en-US" sz="3200"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10814728" y="6176962"/>
                <a:ext cx="987643"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166209" y="6273225"/>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18" name="Rectangle 17"/>
              <p:cNvSpPr>
                <a:spLocks noRot="1" noChangeAspect="1" noMove="1" noResize="1" noEditPoints="1" noAdjustHandles="1" noChangeArrowheads="1" noChangeShapeType="1" noTextEdit="1"/>
              </p:cNvSpPr>
              <p:nvPr/>
            </p:nvSpPr>
            <p:spPr>
              <a:xfrm>
                <a:off x="2166209" y="6273225"/>
                <a:ext cx="811441"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521414"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19" name="Rectangle 18"/>
              <p:cNvSpPr>
                <a:spLocks noRot="1" noChangeAspect="1" noMove="1" noResize="1" noEditPoints="1" noAdjustHandles="1" noChangeArrowheads="1" noChangeShapeType="1" noTextEdit="1"/>
              </p:cNvSpPr>
              <p:nvPr/>
            </p:nvSpPr>
            <p:spPr>
              <a:xfrm>
                <a:off x="4521414" y="6280953"/>
                <a:ext cx="513859"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340601" y="6280953"/>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20" name="Rectangle 19"/>
              <p:cNvSpPr>
                <a:spLocks noRot="1" noChangeAspect="1" noMove="1" noResize="1" noEditPoints="1" noAdjustHandles="1" noChangeArrowheads="1" noChangeShapeType="1" noTextEdit="1"/>
              </p:cNvSpPr>
              <p:nvPr/>
            </p:nvSpPr>
            <p:spPr>
              <a:xfrm>
                <a:off x="1340601" y="6280953"/>
                <a:ext cx="811441" cy="584775"/>
              </a:xfrm>
              <a:prstGeom prst="rect">
                <a:avLst/>
              </a:prstGeom>
              <a:blipFill>
                <a:blip r:embed="rId10"/>
                <a:stretch>
                  <a:fillRect/>
                </a:stretch>
              </a:blipFill>
            </p:spPr>
            <p:txBody>
              <a:bodyPr/>
              <a:lstStyle/>
              <a:p>
                <a:r>
                  <a:rPr lang="en-US">
                    <a:noFill/>
                  </a:rPr>
                  <a:t> </a:t>
                </a:r>
              </a:p>
            </p:txBody>
          </p:sp>
        </mc:Fallback>
      </mc:AlternateContent>
      <p:cxnSp>
        <p:nvCxnSpPr>
          <p:cNvPr id="22" name="Straight Connector 21"/>
          <p:cNvCxnSpPr/>
          <p:nvPr/>
        </p:nvCxnSpPr>
        <p:spPr>
          <a:xfrm>
            <a:off x="3361542"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67794" y="6118405"/>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44069" y="6132692"/>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00957"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53244"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044013"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750265" y="6118405"/>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426540" y="6123167"/>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373902"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35715"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9459061"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39" name="Rectangle 38"/>
              <p:cNvSpPr>
                <a:spLocks noRot="1" noChangeAspect="1" noMove="1" noResize="1" noEditPoints="1" noAdjustHandles="1" noChangeArrowheads="1" noChangeShapeType="1" noTextEdit="1"/>
              </p:cNvSpPr>
              <p:nvPr/>
            </p:nvSpPr>
            <p:spPr>
              <a:xfrm>
                <a:off x="9459061" y="6280953"/>
                <a:ext cx="513859"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8757104" y="6275245"/>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40" name="Rectangle 39"/>
              <p:cNvSpPr>
                <a:spLocks noRot="1" noChangeAspect="1" noMove="1" noResize="1" noEditPoints="1" noAdjustHandles="1" noChangeArrowheads="1" noChangeShapeType="1" noTextEdit="1"/>
              </p:cNvSpPr>
              <p:nvPr/>
            </p:nvSpPr>
            <p:spPr>
              <a:xfrm>
                <a:off x="8757104" y="6275245"/>
                <a:ext cx="505267" cy="5847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814405" y="6273225"/>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41" name="Rectangle 40"/>
              <p:cNvSpPr>
                <a:spLocks noRot="1" noChangeAspect="1" noMove="1" noResize="1" noEditPoints="1" noAdjustHandles="1" noChangeArrowheads="1" noChangeShapeType="1" noTextEdit="1"/>
              </p:cNvSpPr>
              <p:nvPr/>
            </p:nvSpPr>
            <p:spPr>
              <a:xfrm>
                <a:off x="7814405" y="6273225"/>
                <a:ext cx="811441" cy="58477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0169610"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42" name="Rectangle 41"/>
              <p:cNvSpPr>
                <a:spLocks noRot="1" noChangeAspect="1" noMove="1" noResize="1" noEditPoints="1" noAdjustHandles="1" noChangeArrowheads="1" noChangeShapeType="1" noTextEdit="1"/>
              </p:cNvSpPr>
              <p:nvPr/>
            </p:nvSpPr>
            <p:spPr>
              <a:xfrm>
                <a:off x="10169610" y="6280953"/>
                <a:ext cx="513859" cy="58477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988797" y="6280953"/>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43" name="Rectangle 42"/>
              <p:cNvSpPr>
                <a:spLocks noRot="1" noChangeAspect="1" noMove="1" noResize="1" noEditPoints="1" noAdjustHandles="1" noChangeArrowheads="1" noChangeShapeType="1" noTextEdit="1"/>
              </p:cNvSpPr>
              <p:nvPr/>
            </p:nvSpPr>
            <p:spPr>
              <a:xfrm>
                <a:off x="6988797" y="6280953"/>
                <a:ext cx="811441" cy="58477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3108908" y="4143284"/>
                <a:ext cx="200266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r>
                                    <a:rPr lang="en-US" i="1" dirty="0">
                                      <a:latin typeface="Cambria Math" panose="02040503050406030204" pitchFamily="18" charset="0"/>
                                    </a:rPr>
                                    <m:t>𝑥</m:t>
                                  </m:r>
                                </m:sup>
                              </m:sSup>
                            </m:den>
                          </m:f>
                        </m:e>
                      </m:d>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3108908" y="4143284"/>
                <a:ext cx="2002664" cy="71468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052440" y="4143283"/>
                <a:ext cx="2406621"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r>
                                    <a:rPr lang="en-US" i="1" dirty="0">
                                      <a:latin typeface="Cambria Math" panose="02040503050406030204" pitchFamily="18" charset="0"/>
                                    </a:rPr>
                                    <m:t>𝑥</m:t>
                                  </m:r>
                                </m:sup>
                              </m:sSup>
                            </m:den>
                          </m:f>
                        </m:e>
                      </m:d>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7052440" y="4143283"/>
                <a:ext cx="2406621" cy="714683"/>
              </a:xfrm>
              <a:prstGeom prst="rect">
                <a:avLst/>
              </a:prstGeom>
              <a:blipFill>
                <a:blip r:embed="rId17"/>
                <a:stretch>
                  <a:fillRect/>
                </a:stretch>
              </a:blipFill>
            </p:spPr>
            <p:txBody>
              <a:bodyPr/>
              <a:lstStyle/>
              <a:p>
                <a:r>
                  <a:rPr lang="en-US">
                    <a:noFill/>
                  </a:rPr>
                  <a:t> </a:t>
                </a:r>
              </a:p>
            </p:txBody>
          </p:sp>
        </mc:Fallback>
      </mc:AlternateContent>
      <p:grpSp>
        <p:nvGrpSpPr>
          <p:cNvPr id="60" name="Group 59"/>
          <p:cNvGrpSpPr/>
          <p:nvPr/>
        </p:nvGrpSpPr>
        <p:grpSpPr>
          <a:xfrm>
            <a:off x="938148" y="4382695"/>
            <a:ext cx="4122008" cy="1859411"/>
            <a:chOff x="938148" y="4500624"/>
            <a:chExt cx="4122008" cy="1754929"/>
          </a:xfrm>
        </p:grpSpPr>
        <p:cxnSp>
          <p:nvCxnSpPr>
            <p:cNvPr id="48" name="Straight Connector 47"/>
            <p:cNvCxnSpPr/>
            <p:nvPr/>
          </p:nvCxnSpPr>
          <p:spPr>
            <a:xfrm>
              <a:off x="938148" y="4500624"/>
              <a:ext cx="3129647" cy="175492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39876" y="6247889"/>
              <a:ext cx="10202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58" name="Freeform 57"/>
          <p:cNvSpPr/>
          <p:nvPr/>
        </p:nvSpPr>
        <p:spPr>
          <a:xfrm flipH="1">
            <a:off x="7190201" y="3889778"/>
            <a:ext cx="3922776" cy="2207915"/>
          </a:xfrm>
          <a:custGeom>
            <a:avLst/>
            <a:gdLst>
              <a:gd name="connsiteX0" fmla="*/ 2891482 w 2891482"/>
              <a:gd name="connsiteY0" fmla="*/ 2261286 h 2271360"/>
              <a:gd name="connsiteX1" fmla="*/ 642552 w 2891482"/>
              <a:gd name="connsiteY1" fmla="*/ 1927654 h 2271360"/>
              <a:gd name="connsiteX2" fmla="*/ 0 w 2891482"/>
              <a:gd name="connsiteY2" fmla="*/ 0 h 2271360"/>
              <a:gd name="connsiteX0" fmla="*/ 2891482 w 2891482"/>
              <a:gd name="connsiteY0" fmla="*/ 2261286 h 2262529"/>
              <a:gd name="connsiteX1" fmla="*/ 951471 w 2891482"/>
              <a:gd name="connsiteY1" fmla="*/ 1643449 h 2262529"/>
              <a:gd name="connsiteX2" fmla="*/ 0 w 2891482"/>
              <a:gd name="connsiteY2" fmla="*/ 0 h 2262529"/>
              <a:gd name="connsiteX0" fmla="*/ 2817341 w 2817341"/>
              <a:gd name="connsiteY0" fmla="*/ 2681415 h 2683047"/>
              <a:gd name="connsiteX1" fmla="*/ 877330 w 2817341"/>
              <a:gd name="connsiteY1" fmla="*/ 2063578 h 2683047"/>
              <a:gd name="connsiteX2" fmla="*/ 0 w 2817341"/>
              <a:gd name="connsiteY2" fmla="*/ 0 h 2683047"/>
              <a:gd name="connsiteX0" fmla="*/ 2817341 w 2817341"/>
              <a:gd name="connsiteY0" fmla="*/ 2681415 h 2682345"/>
              <a:gd name="connsiteX1" fmla="*/ 920220 w 2817341"/>
              <a:gd name="connsiteY1" fmla="*/ 1898011 h 2682345"/>
              <a:gd name="connsiteX2" fmla="*/ 0 w 2817341"/>
              <a:gd name="connsiteY2" fmla="*/ 0 h 2682345"/>
              <a:gd name="connsiteX0" fmla="*/ 2817341 w 2817341"/>
              <a:gd name="connsiteY0" fmla="*/ 2681415 h 2682309"/>
              <a:gd name="connsiteX1" fmla="*/ 952388 w 2817341"/>
              <a:gd name="connsiteY1" fmla="*/ 1882959 h 2682309"/>
              <a:gd name="connsiteX2" fmla="*/ 0 w 2817341"/>
              <a:gd name="connsiteY2" fmla="*/ 0 h 2682309"/>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924566 w 2924566"/>
              <a:gd name="connsiteY0" fmla="*/ 2608722 h 2609616"/>
              <a:gd name="connsiteX1" fmla="*/ 1059613 w 2924566"/>
              <a:gd name="connsiteY1" fmla="*/ 1810266 h 2609616"/>
              <a:gd name="connsiteX2" fmla="*/ 0 w 2924566"/>
              <a:gd name="connsiteY2" fmla="*/ 0 h 2609616"/>
              <a:gd name="connsiteX0" fmla="*/ 2924566 w 2924566"/>
              <a:gd name="connsiteY0" fmla="*/ 2608722 h 2609616"/>
              <a:gd name="connsiteX1" fmla="*/ 1059613 w 2924566"/>
              <a:gd name="connsiteY1" fmla="*/ 1810266 h 2609616"/>
              <a:gd name="connsiteX2" fmla="*/ 0 w 2924566"/>
              <a:gd name="connsiteY2" fmla="*/ 0 h 2609616"/>
              <a:gd name="connsiteX0" fmla="*/ 3056215 w 3056215"/>
              <a:gd name="connsiteY0" fmla="*/ 2526335 h 2527229"/>
              <a:gd name="connsiteX1" fmla="*/ 1191262 w 3056215"/>
              <a:gd name="connsiteY1" fmla="*/ 1727879 h 2527229"/>
              <a:gd name="connsiteX2" fmla="*/ 0 w 3056215"/>
              <a:gd name="connsiteY2" fmla="*/ 0 h 2527229"/>
              <a:gd name="connsiteX0" fmla="*/ 3056215 w 3056215"/>
              <a:gd name="connsiteY0" fmla="*/ 2526335 h 2527229"/>
              <a:gd name="connsiteX1" fmla="*/ 1191262 w 3056215"/>
              <a:gd name="connsiteY1" fmla="*/ 1727879 h 2527229"/>
              <a:gd name="connsiteX2" fmla="*/ 0 w 3056215"/>
              <a:gd name="connsiteY2" fmla="*/ 0 h 2527229"/>
              <a:gd name="connsiteX0" fmla="*/ 3129128 w 3129128"/>
              <a:gd name="connsiteY0" fmla="*/ 2386278 h 2387172"/>
              <a:gd name="connsiteX1" fmla="*/ 1264175 w 3129128"/>
              <a:gd name="connsiteY1" fmla="*/ 1587822 h 2387172"/>
              <a:gd name="connsiteX2" fmla="*/ 0 w 3129128"/>
              <a:gd name="connsiteY2" fmla="*/ 0 h 2387172"/>
              <a:gd name="connsiteX0" fmla="*/ 3129128 w 3129128"/>
              <a:gd name="connsiteY0" fmla="*/ 2386278 h 2387172"/>
              <a:gd name="connsiteX1" fmla="*/ 1264175 w 3129128"/>
              <a:gd name="connsiteY1" fmla="*/ 1587822 h 2387172"/>
              <a:gd name="connsiteX2" fmla="*/ 0 w 3129128"/>
              <a:gd name="connsiteY2" fmla="*/ 0 h 2387172"/>
            </a:gdLst>
            <a:ahLst/>
            <a:cxnLst>
              <a:cxn ang="0">
                <a:pos x="connsiteX0" y="connsiteY0"/>
              </a:cxn>
              <a:cxn ang="0">
                <a:pos x="connsiteX1" y="connsiteY1"/>
              </a:cxn>
              <a:cxn ang="0">
                <a:pos x="connsiteX2" y="connsiteY2"/>
              </a:cxn>
            </a:cxnLst>
            <a:rect l="l" t="t" r="r" b="b"/>
            <a:pathLst>
              <a:path w="3129128" h="2387172">
                <a:moveTo>
                  <a:pt x="3129128" y="2386278"/>
                </a:moveTo>
                <a:cubicBezTo>
                  <a:pt x="2245620" y="2407902"/>
                  <a:pt x="1733732" y="2034724"/>
                  <a:pt x="1264175" y="1587822"/>
                </a:cubicBezTo>
                <a:cubicBezTo>
                  <a:pt x="794618" y="1140920"/>
                  <a:pt x="529831" y="852441"/>
                  <a:pt x="0"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nvGrpSpPr>
          <p:cNvPr id="67" name="Group 66"/>
          <p:cNvGrpSpPr/>
          <p:nvPr/>
        </p:nvGrpSpPr>
        <p:grpSpPr>
          <a:xfrm flipH="1">
            <a:off x="7314295" y="4356847"/>
            <a:ext cx="4123944" cy="1859411"/>
            <a:chOff x="938148" y="4500624"/>
            <a:chExt cx="4122008" cy="1754929"/>
          </a:xfrm>
        </p:grpSpPr>
        <p:cxnSp>
          <p:nvCxnSpPr>
            <p:cNvPr id="68" name="Straight Connector 67"/>
            <p:cNvCxnSpPr/>
            <p:nvPr/>
          </p:nvCxnSpPr>
          <p:spPr>
            <a:xfrm>
              <a:off x="938148" y="4500624"/>
              <a:ext cx="3129647" cy="175492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39876" y="6247889"/>
              <a:ext cx="10202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0" name="Rectangle 69"/>
              <p:cNvSpPr/>
              <p:nvPr/>
            </p:nvSpPr>
            <p:spPr>
              <a:xfrm>
                <a:off x="115986" y="5412695"/>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=1</m:t>
                      </m:r>
                    </m:oMath>
                  </m:oMathPara>
                </a14:m>
                <a:endParaRPr lang="en-US" sz="4000" dirty="0"/>
              </a:p>
            </p:txBody>
          </p:sp>
        </mc:Choice>
        <mc:Fallback xmlns="">
          <p:sp>
            <p:nvSpPr>
              <p:cNvPr id="70" name="Rectangle 69"/>
              <p:cNvSpPr>
                <a:spLocks noRot="1" noChangeAspect="1" noMove="1" noResize="1" noEditPoints="1" noAdjustHandles="1" noChangeArrowheads="1" noChangeShapeType="1" noTextEdit="1"/>
              </p:cNvSpPr>
              <p:nvPr/>
            </p:nvSpPr>
            <p:spPr>
              <a:xfrm>
                <a:off x="115986" y="5412695"/>
                <a:ext cx="2070182" cy="707886"/>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10004822" y="5413741"/>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smtClean="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=0</m:t>
                      </m:r>
                    </m:oMath>
                  </m:oMathPara>
                </a14:m>
                <a:endParaRPr lang="en-US" sz="4000" dirty="0"/>
              </a:p>
            </p:txBody>
          </p:sp>
        </mc:Choice>
        <mc:Fallback xmlns="">
          <p:sp>
            <p:nvSpPr>
              <p:cNvPr id="71" name="Rectangle 70"/>
              <p:cNvSpPr>
                <a:spLocks noRot="1" noChangeAspect="1" noMove="1" noResize="1" noEditPoints="1" noAdjustHandles="1" noChangeArrowheads="1" noChangeShapeType="1" noTextEdit="1"/>
              </p:cNvSpPr>
              <p:nvPr/>
            </p:nvSpPr>
            <p:spPr>
              <a:xfrm>
                <a:off x="10004822" y="5413741"/>
                <a:ext cx="2070182" cy="707886"/>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40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4812" y="174812"/>
                <a:ext cx="11833412" cy="6002151"/>
              </a:xfrm>
            </p:spPr>
            <p:txBody>
              <a:bodyPr>
                <a:normAutofit/>
              </a:bodyPr>
              <a:lstStyle/>
              <a:p>
                <a:pPr marL="0" indent="0">
                  <a:buNone/>
                </a:pPr>
                <a:r>
                  <a:rPr lang="en-US" sz="3600" dirty="0"/>
                  <a:t>Logistic regression (logistic loss)</a:t>
                </a:r>
              </a:p>
              <a:p>
                <a:pPr marL="0" indent="0">
                  <a:buNone/>
                </a:pPr>
                <a14:m>
                  <m:oMathPara xmlns:m="http://schemas.openxmlformats.org/officeDocument/2006/math">
                    <m:oMathParaPr>
                      <m:jc m:val="centerGroup"/>
                    </m:oMathParaPr>
                    <m:oMath xmlns:m="http://schemas.openxmlformats.org/officeDocument/2006/math">
                      <m:limLow>
                        <m:limLowPr>
                          <m:ctrlPr>
                            <a:rPr lang="en-US" sz="2400" b="0" i="1" dirty="0" smtClean="0">
                              <a:latin typeface="Cambria Math" panose="02040503050406030204" pitchFamily="18" charset="0"/>
                            </a:rPr>
                          </m:ctrlPr>
                        </m:limLowPr>
                        <m:e>
                          <m:r>
                            <m:rPr>
                              <m:sty m:val="p"/>
                            </m:rPr>
                            <a:rPr lang="en-US" sz="2400" b="0" i="0" dirty="0" smtClean="0">
                              <a:latin typeface="Cambria Math" panose="02040503050406030204" pitchFamily="18" charset="0"/>
                            </a:rPr>
                            <m:t>min</m:t>
                          </m:r>
                        </m:e>
                        <m:lim>
                          <m:r>
                            <a:rPr lang="en-US" sz="2400" b="0" i="1" dirty="0" smtClean="0">
                              <a:latin typeface="Cambria Math" panose="02040503050406030204" pitchFamily="18" charset="0"/>
                            </a:rPr>
                            <m:t>𝜃</m:t>
                          </m:r>
                        </m:lim>
                      </m:limLow>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𝑚</m:t>
                          </m:r>
                        </m:den>
                      </m:f>
                      <m:d>
                        <m:dPr>
                          <m:begChr m:val="["/>
                          <m:endChr m:val="]"/>
                          <m:ctrlPr>
                            <a:rPr lang="en-US" sz="2400" i="1" dirty="0">
                              <a:latin typeface="Cambria Math" panose="02040503050406030204" pitchFamily="18" charset="0"/>
                            </a:rPr>
                          </m:ctrlPr>
                        </m:dPr>
                        <m:e>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d>
                                <m:dPr>
                                  <m:ctrlPr>
                                    <a:rPr lang="en-US" sz="2400" b="0" i="1" dirty="0" smtClean="0">
                                      <a:solidFill>
                                        <a:srgbClr val="0070C0"/>
                                      </a:solidFill>
                                      <a:latin typeface="Cambria Math" panose="02040503050406030204" pitchFamily="18" charset="0"/>
                                    </a:rPr>
                                  </m:ctrlPr>
                                </m:dPr>
                                <m:e>
                                  <m:r>
                                    <a:rPr lang="en-US" sz="2400" b="0" i="1" dirty="0" smtClean="0">
                                      <a:solidFill>
                                        <a:srgbClr val="0070C0"/>
                                      </a:solidFill>
                                      <a:latin typeface="Cambria Math" panose="02040503050406030204" pitchFamily="18" charset="0"/>
                                    </a:rPr>
                                    <m:t>−</m:t>
                                  </m:r>
                                  <m:r>
                                    <m:rPr>
                                      <m:sty m:val="p"/>
                                    </m:rPr>
                                    <a:rPr lang="en-US" sz="2400" dirty="0">
                                      <a:solidFill>
                                        <a:srgbClr val="0070C0"/>
                                      </a:solidFill>
                                      <a:latin typeface="Cambria Math" panose="02040503050406030204" pitchFamily="18" charset="0"/>
                                    </a:rPr>
                                    <m:t>log</m:t>
                                  </m:r>
                                  <m:d>
                                    <m:dPr>
                                      <m:ctrlPr>
                                        <a:rPr lang="en-US" sz="2400" i="1" dirty="0">
                                          <a:solidFill>
                                            <a:srgbClr val="0070C0"/>
                                          </a:solidFill>
                                          <a:latin typeface="Cambria Math" panose="02040503050406030204" pitchFamily="18" charset="0"/>
                                        </a:rPr>
                                      </m:ctrlPr>
                                    </m:dPr>
                                    <m:e>
                                      <m:sSub>
                                        <m:sSubPr>
                                          <m:ctrlPr>
                                            <a:rPr lang="en-US" sz="2400" i="1" dirty="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h</m:t>
                                          </m:r>
                                        </m:e>
                                        <m:sub>
                                          <m:r>
                                            <a:rPr lang="en-US" sz="2400" i="1" dirty="0">
                                              <a:solidFill>
                                                <a:srgbClr val="0070C0"/>
                                              </a:solidFill>
                                              <a:latin typeface="Cambria Math" panose="02040503050406030204" pitchFamily="18" charset="0"/>
                                            </a:rPr>
                                            <m:t>𝜃</m:t>
                                          </m:r>
                                        </m:sub>
                                      </m:sSub>
                                      <m:d>
                                        <m:dPr>
                                          <m:ctrlPr>
                                            <a:rPr lang="en-US" sz="2400" i="1" dirty="0">
                                              <a:solidFill>
                                                <a:srgbClr val="0070C0"/>
                                              </a:solidFill>
                                              <a:latin typeface="Cambria Math" panose="02040503050406030204" pitchFamily="18" charset="0"/>
                                            </a:rPr>
                                          </m:ctrlPr>
                                        </m:dPr>
                                        <m:e>
                                          <m:sSup>
                                            <m:sSupPr>
                                              <m:ctrlPr>
                                                <a:rPr lang="en-US" sz="2400" i="1" dirty="0">
                                                  <a:solidFill>
                                                    <a:srgbClr val="0070C0"/>
                                                  </a:solidFill>
                                                  <a:latin typeface="Cambria Math" panose="02040503050406030204" pitchFamily="18" charset="0"/>
                                                </a:rPr>
                                              </m:ctrlPr>
                                            </m:sSupPr>
                                            <m:e>
                                              <m:r>
                                                <a:rPr lang="en-US" sz="2400" i="1" dirty="0">
                                                  <a:solidFill>
                                                    <a:srgbClr val="0070C0"/>
                                                  </a:solidFill>
                                                  <a:latin typeface="Cambria Math" panose="02040503050406030204" pitchFamily="18" charset="0"/>
                                                </a:rPr>
                                                <m:t>𝑥</m:t>
                                              </m:r>
                                            </m:e>
                                            <m:sup>
                                              <m:r>
                                                <a:rPr lang="en-US" sz="2400" i="1" dirty="0">
                                                  <a:solidFill>
                                                    <a:srgbClr val="0070C0"/>
                                                  </a:solidFill>
                                                  <a:latin typeface="Cambria Math" panose="02040503050406030204" pitchFamily="18" charset="0"/>
                                                </a:rPr>
                                                <m:t>(</m:t>
                                              </m:r>
                                              <m:r>
                                                <a:rPr lang="en-US" sz="2400" i="1" dirty="0">
                                                  <a:solidFill>
                                                    <a:srgbClr val="0070C0"/>
                                                  </a:solidFill>
                                                  <a:latin typeface="Cambria Math" panose="02040503050406030204" pitchFamily="18" charset="0"/>
                                                </a:rPr>
                                                <m:t>𝑖</m:t>
                                              </m:r>
                                              <m:r>
                                                <a:rPr lang="en-US" sz="2400" i="1" dirty="0">
                                                  <a:solidFill>
                                                    <a:srgbClr val="0070C0"/>
                                                  </a:solidFill>
                                                  <a:latin typeface="Cambria Math" panose="02040503050406030204" pitchFamily="18" charset="0"/>
                                                </a:rPr>
                                                <m:t>)</m:t>
                                              </m:r>
                                            </m:sup>
                                          </m:sSup>
                                        </m:e>
                                      </m:d>
                                    </m:e>
                                  </m:d>
                                </m:e>
                              </m:d>
                              <m:r>
                                <a:rPr lang="en-US" sz="2400" i="1" dirty="0">
                                  <a:latin typeface="Cambria Math" panose="02040503050406030204" pitchFamily="18" charset="0"/>
                                </a:rPr>
                                <m:t>+(1−</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r>
                                <m:rPr>
                                  <m:nor/>
                                </m:rPr>
                                <a:rPr lang="en-US" sz="2400" b="0" i="0" dirty="0" smtClean="0">
                                  <a:latin typeface="Cambria Math" panose="02040503050406030204" pitchFamily="18" charset="0"/>
                                </a:rPr>
                                <m:t>)</m:t>
                              </m:r>
                              <m:d>
                                <m:dPr>
                                  <m:ctrlPr>
                                    <a:rPr lang="en-US" sz="2400" b="0" i="1" dirty="0" smtClean="0">
                                      <a:solidFill>
                                        <a:srgbClr val="0070C0"/>
                                      </a:solidFill>
                                      <a:latin typeface="Cambria Math" panose="02040503050406030204" pitchFamily="18" charset="0"/>
                                    </a:rPr>
                                  </m:ctrlPr>
                                </m:dPr>
                                <m:e>
                                  <m:r>
                                    <a:rPr lang="en-US" sz="2400" b="0" i="0" dirty="0" smtClean="0">
                                      <a:solidFill>
                                        <a:srgbClr val="0070C0"/>
                                      </a:solidFill>
                                      <a:latin typeface="Cambria Math" panose="02040503050406030204" pitchFamily="18" charset="0"/>
                                    </a:rPr>
                                    <m:t>−</m:t>
                                  </m:r>
                                  <m:r>
                                    <m:rPr>
                                      <m:sty m:val="p"/>
                                    </m:rPr>
                                    <a:rPr lang="en-US" sz="2400" dirty="0">
                                      <a:solidFill>
                                        <a:srgbClr val="0070C0"/>
                                      </a:solidFill>
                                      <a:latin typeface="Cambria Math" panose="02040503050406030204" pitchFamily="18" charset="0"/>
                                    </a:rPr>
                                    <m:t>log</m:t>
                                  </m:r>
                                  <m:d>
                                    <m:dPr>
                                      <m:ctrlPr>
                                        <a:rPr lang="en-US" sz="2400" i="1" dirty="0">
                                          <a:solidFill>
                                            <a:srgbClr val="0070C0"/>
                                          </a:solidFill>
                                          <a:latin typeface="Cambria Math" panose="02040503050406030204" pitchFamily="18" charset="0"/>
                                        </a:rPr>
                                      </m:ctrlPr>
                                    </m:dPr>
                                    <m:e>
                                      <m:sSub>
                                        <m:sSubPr>
                                          <m:ctrlPr>
                                            <a:rPr lang="en-US" sz="2400" i="1" dirty="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1−</m:t>
                                          </m:r>
                                          <m:r>
                                            <a:rPr lang="en-US" sz="2400" i="1" dirty="0">
                                              <a:solidFill>
                                                <a:srgbClr val="0070C0"/>
                                              </a:solidFill>
                                              <a:latin typeface="Cambria Math" panose="02040503050406030204" pitchFamily="18" charset="0"/>
                                            </a:rPr>
                                            <m:t>h</m:t>
                                          </m:r>
                                        </m:e>
                                        <m:sub>
                                          <m:r>
                                            <a:rPr lang="en-US" sz="2400" i="1" dirty="0">
                                              <a:solidFill>
                                                <a:srgbClr val="0070C0"/>
                                              </a:solidFill>
                                              <a:latin typeface="Cambria Math" panose="02040503050406030204" pitchFamily="18" charset="0"/>
                                            </a:rPr>
                                            <m:t>𝜃</m:t>
                                          </m:r>
                                        </m:sub>
                                      </m:sSub>
                                      <m:d>
                                        <m:dPr>
                                          <m:ctrlPr>
                                            <a:rPr lang="en-US" sz="2400" i="1" dirty="0">
                                              <a:solidFill>
                                                <a:srgbClr val="0070C0"/>
                                              </a:solidFill>
                                              <a:latin typeface="Cambria Math" panose="02040503050406030204" pitchFamily="18" charset="0"/>
                                            </a:rPr>
                                          </m:ctrlPr>
                                        </m:dPr>
                                        <m:e>
                                          <m:sSup>
                                            <m:sSupPr>
                                              <m:ctrlPr>
                                                <a:rPr lang="en-US" sz="2400" i="1" dirty="0">
                                                  <a:solidFill>
                                                    <a:srgbClr val="0070C0"/>
                                                  </a:solidFill>
                                                  <a:latin typeface="Cambria Math" panose="02040503050406030204" pitchFamily="18" charset="0"/>
                                                </a:rPr>
                                              </m:ctrlPr>
                                            </m:sSupPr>
                                            <m:e>
                                              <m:r>
                                                <a:rPr lang="en-US" sz="2400" i="1" dirty="0">
                                                  <a:solidFill>
                                                    <a:srgbClr val="0070C0"/>
                                                  </a:solidFill>
                                                  <a:latin typeface="Cambria Math" panose="02040503050406030204" pitchFamily="18" charset="0"/>
                                                </a:rPr>
                                                <m:t>𝑥</m:t>
                                              </m:r>
                                            </m:e>
                                            <m:sup>
                                              <m:r>
                                                <a:rPr lang="en-US" sz="2400" i="1" dirty="0">
                                                  <a:solidFill>
                                                    <a:srgbClr val="0070C0"/>
                                                  </a:solidFill>
                                                  <a:latin typeface="Cambria Math" panose="02040503050406030204" pitchFamily="18" charset="0"/>
                                                </a:rPr>
                                                <m:t>(</m:t>
                                              </m:r>
                                              <m:r>
                                                <a:rPr lang="en-US" sz="2400" i="1" dirty="0">
                                                  <a:solidFill>
                                                    <a:srgbClr val="0070C0"/>
                                                  </a:solidFill>
                                                  <a:latin typeface="Cambria Math" panose="02040503050406030204" pitchFamily="18" charset="0"/>
                                                </a:rPr>
                                                <m:t>𝑖</m:t>
                                              </m:r>
                                              <m:r>
                                                <a:rPr lang="en-US" sz="2400" i="1" dirty="0">
                                                  <a:solidFill>
                                                    <a:srgbClr val="0070C0"/>
                                                  </a:solidFill>
                                                  <a:latin typeface="Cambria Math" panose="02040503050406030204" pitchFamily="18" charset="0"/>
                                                </a:rPr>
                                                <m:t>)</m:t>
                                              </m:r>
                                            </m:sup>
                                          </m:sSup>
                                        </m:e>
                                      </m:d>
                                    </m:e>
                                  </m:d>
                                </m:e>
                              </m:d>
                              <m:r>
                                <m:rPr>
                                  <m:nor/>
                                </m:rPr>
                                <a:rPr lang="en-US" sz="2400" b="0" dirty="0" smtClean="0">
                                  <a:latin typeface="Cambria Math" panose="02040503050406030204" pitchFamily="18" charset="0"/>
                                </a:rPr>
                                <m:t> </m:t>
                              </m:r>
                            </m:e>
                          </m:nary>
                        </m:e>
                      </m:d>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𝜆</m:t>
                          </m:r>
                        </m:num>
                        <m:den>
                          <m:r>
                            <a:rPr lang="en-US" sz="2400" b="0" i="1" dirty="0" smtClean="0">
                              <a:latin typeface="Cambria Math" panose="02040503050406030204" pitchFamily="18" charset="0"/>
                            </a:rPr>
                            <m:t>2</m:t>
                          </m:r>
                          <m:r>
                            <a:rPr lang="en-US" sz="2400" b="0" i="1" dirty="0" smtClean="0">
                              <a:latin typeface="Cambria Math" panose="02040503050406030204" pitchFamily="18" charset="0"/>
                            </a:rPr>
                            <m:t>𝑚</m:t>
                          </m:r>
                          <m:r>
                            <a:rPr lang="en-US" sz="2400" b="0" i="1" dirty="0" smtClean="0">
                              <a:latin typeface="Cambria Math" panose="02040503050406030204" pitchFamily="18" charset="0"/>
                            </a:rPr>
                            <m:t> </m:t>
                          </m:r>
                        </m:den>
                      </m:f>
                      <m:nary>
                        <m:naryPr>
                          <m:chr m:val="∑"/>
                          <m:ctrlPr>
                            <a:rPr lang="en-US" sz="2400" b="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𝑗</m:t>
                          </m:r>
                          <m:r>
                            <a:rPr lang="en-US" sz="2400" b="0" i="1" dirty="0" smtClean="0">
                              <a:latin typeface="Cambria Math" panose="02040503050406030204" pitchFamily="18" charset="0"/>
                            </a:rPr>
                            <m:t>=1</m:t>
                          </m:r>
                        </m:sub>
                        <m:sup>
                          <m:r>
                            <a:rPr lang="en-US" sz="2400" b="0" i="1" dirty="0" smtClean="0">
                              <a:latin typeface="Cambria Math" panose="02040503050406030204" pitchFamily="18" charset="0"/>
                            </a:rPr>
                            <m:t>𝑛</m:t>
                          </m:r>
                        </m:sup>
                        <m:e>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𝜃</m:t>
                              </m:r>
                            </m:e>
                            <m:sub>
                              <m:r>
                                <a:rPr lang="en-US" sz="2400" b="0" i="1" dirty="0" smtClean="0">
                                  <a:latin typeface="Cambria Math" panose="02040503050406030204" pitchFamily="18" charset="0"/>
                                </a:rPr>
                                <m:t>𝑗</m:t>
                              </m:r>
                            </m:sub>
                            <m:sup>
                              <m:r>
                                <a:rPr lang="en-US" sz="2400" b="0" i="1" dirty="0" smtClean="0">
                                  <a:latin typeface="Cambria Math" panose="02040503050406030204" pitchFamily="18" charset="0"/>
                                </a:rPr>
                                <m:t>2</m:t>
                              </m:r>
                            </m:sup>
                          </m:sSubSup>
                        </m:e>
                      </m:nary>
                    </m:oMath>
                  </m:oMathPara>
                </a14:m>
                <a:endParaRPr lang="en-US" sz="2400" dirty="0"/>
              </a:p>
              <a:p>
                <a:pPr marL="0" indent="0">
                  <a:buNone/>
                </a:pPr>
                <a:endParaRPr lang="en-US" sz="2400" dirty="0"/>
              </a:p>
              <a:p>
                <a:pPr marL="0" indent="0">
                  <a:buNone/>
                </a:pPr>
                <a:r>
                  <a:rPr lang="en-US" sz="3600" dirty="0"/>
                  <a:t>Support vector machine (hinge loss)</a:t>
                </a:r>
              </a:p>
              <a:p>
                <a:pPr marL="0" indent="0">
                  <a:buNone/>
                </a:pPr>
                <a14:m>
                  <m:oMathPara xmlns:m="http://schemas.openxmlformats.org/officeDocument/2006/math">
                    <m:oMathParaPr>
                      <m:jc m:val="centerGroup"/>
                    </m:oMathParaPr>
                    <m:oMath xmlns:m="http://schemas.openxmlformats.org/officeDocument/2006/math">
                      <m:limLow>
                        <m:limLowPr>
                          <m:ctrlPr>
                            <a:rPr lang="en-US" sz="2400" i="1" dirty="0">
                              <a:latin typeface="Cambria Math" panose="02040503050406030204" pitchFamily="18" charset="0"/>
                            </a:rPr>
                          </m:ctrlPr>
                        </m:limLowPr>
                        <m:e>
                          <m:r>
                            <m:rPr>
                              <m:sty m:val="p"/>
                            </m:rPr>
                            <a:rPr lang="en-US" sz="2400" dirty="0">
                              <a:latin typeface="Cambria Math" panose="02040503050406030204" pitchFamily="18" charset="0"/>
                            </a:rPr>
                            <m:t>min</m:t>
                          </m:r>
                        </m:e>
                        <m:lim>
                          <m:r>
                            <a:rPr lang="en-US" sz="2400" i="1" dirty="0">
                              <a:latin typeface="Cambria Math" panose="02040503050406030204" pitchFamily="18" charset="0"/>
                            </a:rPr>
                            <m:t>𝜃</m:t>
                          </m:r>
                        </m:lim>
                      </m:limLow>
                      <m:r>
                        <a:rPr lang="en-US" sz="2400" i="1" dirty="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𝑚</m:t>
                          </m:r>
                        </m:den>
                      </m:f>
                      <m:d>
                        <m:dPr>
                          <m:begChr m:val="["/>
                          <m:endChr m:val="]"/>
                          <m:ctrlPr>
                            <a:rPr lang="en-US" sz="2400" i="1" dirty="0">
                              <a:latin typeface="Cambria Math" panose="02040503050406030204" pitchFamily="18" charset="0"/>
                            </a:rPr>
                          </m:ctrlPr>
                        </m:dPr>
                        <m:e>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r>
                                <a:rPr lang="en-US" sz="2400" dirty="0">
                                  <a:latin typeface="Cambria Math" panose="02040503050406030204" pitchFamily="18" charset="0"/>
                                </a:rPr>
                                <m:t>  </m:t>
                              </m:r>
                              <m:r>
                                <m:rPr>
                                  <m:sty m:val="p"/>
                                </m:rPr>
                                <a:rPr lang="en-US" sz="2400" b="0" i="0" dirty="0" smtClean="0">
                                  <a:solidFill>
                                    <a:srgbClr val="00B050"/>
                                  </a:solidFill>
                                  <a:latin typeface="Cambria Math" panose="02040503050406030204" pitchFamily="18" charset="0"/>
                                </a:rPr>
                                <m:t>cos</m:t>
                              </m:r>
                              <m:sSub>
                                <m:sSubPr>
                                  <m:ctrlPr>
                                    <a:rPr lang="en-US" sz="2400" b="0" i="1" dirty="0" smtClean="0">
                                      <a:solidFill>
                                        <a:srgbClr val="00B050"/>
                                      </a:solidFill>
                                      <a:latin typeface="Cambria Math" panose="02040503050406030204" pitchFamily="18" charset="0"/>
                                    </a:rPr>
                                  </m:ctrlPr>
                                </m:sSubPr>
                                <m:e>
                                  <m:r>
                                    <m:rPr>
                                      <m:sty m:val="p"/>
                                    </m:rPr>
                                    <a:rPr lang="en-US" sz="2400" b="0" i="0" dirty="0" smtClean="0">
                                      <a:solidFill>
                                        <a:srgbClr val="00B050"/>
                                      </a:solidFill>
                                      <a:latin typeface="Cambria Math" panose="02040503050406030204" pitchFamily="18" charset="0"/>
                                    </a:rPr>
                                    <m:t>t</m:t>
                                  </m:r>
                                </m:e>
                                <m:sub>
                                  <m:r>
                                    <a:rPr lang="en-US" sz="2400" b="0" i="0" dirty="0" smtClean="0">
                                      <a:solidFill>
                                        <a:srgbClr val="00B050"/>
                                      </a:solidFill>
                                      <a:latin typeface="Cambria Math" panose="02040503050406030204" pitchFamily="18" charset="0"/>
                                    </a:rPr>
                                    <m:t>1</m:t>
                                  </m:r>
                                </m:sub>
                              </m:sSub>
                              <m:d>
                                <m:dPr>
                                  <m:ctrlPr>
                                    <a:rPr lang="en-US" sz="2400" b="0" i="1" dirty="0" smtClean="0">
                                      <a:solidFill>
                                        <a:srgbClr val="00B050"/>
                                      </a:solidFill>
                                      <a:latin typeface="Cambria Math" panose="02040503050406030204" pitchFamily="18" charset="0"/>
                                    </a:rPr>
                                  </m:ctrlPr>
                                </m:dPr>
                                <m:e>
                                  <m:sSup>
                                    <m:sSupPr>
                                      <m:ctrlPr>
                                        <a:rPr lang="en-US" sz="2400" b="0" i="1" dirty="0" smtClean="0">
                                          <a:solidFill>
                                            <a:srgbClr val="00B050"/>
                                          </a:solidFill>
                                          <a:latin typeface="Cambria Math" panose="02040503050406030204" pitchFamily="18" charset="0"/>
                                        </a:rPr>
                                      </m:ctrlPr>
                                    </m:sSupPr>
                                    <m:e>
                                      <m:r>
                                        <a:rPr lang="en-US" sz="2400" b="0" i="1" dirty="0" smtClean="0">
                                          <a:solidFill>
                                            <a:srgbClr val="00B050"/>
                                          </a:solidFill>
                                          <a:latin typeface="Cambria Math" panose="02040503050406030204" pitchFamily="18" charset="0"/>
                                        </a:rPr>
                                        <m:t>𝜃</m:t>
                                      </m:r>
                                    </m:e>
                                    <m:sup>
                                      <m:r>
                                        <a:rPr lang="en-US" sz="2400" b="0" i="1" dirty="0" smtClean="0">
                                          <a:solidFill>
                                            <a:srgbClr val="00B050"/>
                                          </a:solidFill>
                                          <a:latin typeface="Cambria Math" panose="02040503050406030204" pitchFamily="18" charset="0"/>
                                        </a:rPr>
                                        <m:t>⊤</m:t>
                                      </m:r>
                                    </m:sup>
                                  </m:sSup>
                                  <m:sSup>
                                    <m:sSupPr>
                                      <m:ctrlPr>
                                        <a:rPr lang="en-US" sz="2400" b="0" i="1" dirty="0" smtClean="0">
                                          <a:solidFill>
                                            <a:srgbClr val="00B050"/>
                                          </a:solidFill>
                                          <a:latin typeface="Cambria Math" panose="02040503050406030204" pitchFamily="18" charset="0"/>
                                        </a:rPr>
                                      </m:ctrlPr>
                                    </m:sSupPr>
                                    <m:e>
                                      <m:r>
                                        <a:rPr lang="en-US" sz="2400" b="0" i="1" dirty="0" smtClean="0">
                                          <a:solidFill>
                                            <a:srgbClr val="00B050"/>
                                          </a:solidFill>
                                          <a:latin typeface="Cambria Math" panose="02040503050406030204" pitchFamily="18" charset="0"/>
                                        </a:rPr>
                                        <m:t>𝑥</m:t>
                                      </m:r>
                                    </m:e>
                                    <m:sup>
                                      <m:d>
                                        <m:dPr>
                                          <m:ctrlPr>
                                            <a:rPr lang="en-US" sz="2400" b="0" i="1" dirty="0" smtClean="0">
                                              <a:solidFill>
                                                <a:srgbClr val="00B050"/>
                                              </a:solidFill>
                                              <a:latin typeface="Cambria Math" panose="02040503050406030204" pitchFamily="18" charset="0"/>
                                            </a:rPr>
                                          </m:ctrlPr>
                                        </m:dPr>
                                        <m:e>
                                          <m:r>
                                            <a:rPr lang="en-US" sz="2400" b="0" i="1" dirty="0" smtClean="0">
                                              <a:solidFill>
                                                <a:srgbClr val="00B050"/>
                                              </a:solidFill>
                                              <a:latin typeface="Cambria Math" panose="02040503050406030204" pitchFamily="18" charset="0"/>
                                            </a:rPr>
                                            <m:t>𝑖</m:t>
                                          </m:r>
                                        </m:e>
                                      </m:d>
                                    </m:sup>
                                  </m:sSup>
                                </m:e>
                              </m:d>
                              <m:r>
                                <a:rPr lang="en-US" sz="2400" i="1" dirty="0">
                                  <a:latin typeface="Cambria Math" panose="02040503050406030204" pitchFamily="18" charset="0"/>
                                </a:rPr>
                                <m:t>+(1−</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r>
                                <m:rPr>
                                  <m:nor/>
                                </m:rPr>
                                <a:rPr lang="en-US" sz="2400" b="0" i="0" dirty="0" smtClean="0">
                                  <a:latin typeface="Cambria Math" panose="02040503050406030204" pitchFamily="18" charset="0"/>
                                </a:rPr>
                                <m:t>)</m:t>
                              </m:r>
                              <m:r>
                                <a:rPr lang="en-US" sz="2400" b="0" i="1" dirty="0" smtClean="0">
                                  <a:latin typeface="Cambria Math" panose="02040503050406030204" pitchFamily="18" charset="0"/>
                                </a:rPr>
                                <m:t> </m:t>
                              </m:r>
                              <m:r>
                                <m:rPr>
                                  <m:sty m:val="p"/>
                                </m:rPr>
                                <a:rPr lang="en-US" sz="2400" i="0" dirty="0" smtClean="0">
                                  <a:solidFill>
                                    <a:srgbClr val="00B050"/>
                                  </a:solidFill>
                                  <a:latin typeface="Cambria Math" panose="02040503050406030204" pitchFamily="18" charset="0"/>
                                </a:rPr>
                                <m:t>cos</m:t>
                              </m:r>
                              <m:sSub>
                                <m:sSubPr>
                                  <m:ctrlPr>
                                    <a:rPr lang="en-US" sz="2400" i="1" dirty="0">
                                      <a:solidFill>
                                        <a:srgbClr val="00B050"/>
                                      </a:solidFill>
                                      <a:latin typeface="Cambria Math" panose="02040503050406030204" pitchFamily="18" charset="0"/>
                                    </a:rPr>
                                  </m:ctrlPr>
                                </m:sSubPr>
                                <m:e>
                                  <m:r>
                                    <m:rPr>
                                      <m:sty m:val="p"/>
                                    </m:rPr>
                                    <a:rPr lang="en-US" sz="2400" i="0" dirty="0">
                                      <a:solidFill>
                                        <a:srgbClr val="00B050"/>
                                      </a:solidFill>
                                      <a:latin typeface="Cambria Math" panose="02040503050406030204" pitchFamily="18" charset="0"/>
                                    </a:rPr>
                                    <m:t>t</m:t>
                                  </m:r>
                                </m:e>
                                <m:sub>
                                  <m:r>
                                    <a:rPr lang="en-US" sz="2400" b="0" i="0" dirty="0" smtClean="0">
                                      <a:solidFill>
                                        <a:srgbClr val="00B050"/>
                                      </a:solidFill>
                                      <a:latin typeface="Cambria Math" panose="02040503050406030204" pitchFamily="18" charset="0"/>
                                    </a:rPr>
                                    <m:t>0</m:t>
                                  </m:r>
                                </m:sub>
                              </m:sSub>
                              <m:d>
                                <m:dPr>
                                  <m:ctrlPr>
                                    <a:rPr lang="en-US" sz="2400" i="1" dirty="0">
                                      <a:solidFill>
                                        <a:srgbClr val="00B050"/>
                                      </a:solidFill>
                                      <a:latin typeface="Cambria Math" panose="02040503050406030204" pitchFamily="18" charset="0"/>
                                    </a:rPr>
                                  </m:ctrlPr>
                                </m:dPr>
                                <m:e>
                                  <m:sSup>
                                    <m:sSupPr>
                                      <m:ctrlPr>
                                        <a:rPr lang="en-US" sz="2400" i="1" dirty="0">
                                          <a:solidFill>
                                            <a:srgbClr val="00B050"/>
                                          </a:solidFill>
                                          <a:latin typeface="Cambria Math" panose="02040503050406030204" pitchFamily="18" charset="0"/>
                                        </a:rPr>
                                      </m:ctrlPr>
                                    </m:sSupPr>
                                    <m:e>
                                      <m:r>
                                        <a:rPr lang="en-US" sz="2400" i="1" dirty="0">
                                          <a:solidFill>
                                            <a:srgbClr val="00B050"/>
                                          </a:solidFill>
                                          <a:latin typeface="Cambria Math" panose="02040503050406030204" pitchFamily="18" charset="0"/>
                                        </a:rPr>
                                        <m:t>𝜃</m:t>
                                      </m:r>
                                    </m:e>
                                    <m:sup>
                                      <m:r>
                                        <a:rPr lang="en-US" sz="2400" i="1" dirty="0">
                                          <a:solidFill>
                                            <a:srgbClr val="00B050"/>
                                          </a:solidFill>
                                          <a:latin typeface="Cambria Math" panose="02040503050406030204" pitchFamily="18" charset="0"/>
                                        </a:rPr>
                                        <m:t>⊤</m:t>
                                      </m:r>
                                    </m:sup>
                                  </m:sSup>
                                  <m:sSup>
                                    <m:sSupPr>
                                      <m:ctrlPr>
                                        <a:rPr lang="en-US" sz="2400" i="1" dirty="0">
                                          <a:solidFill>
                                            <a:srgbClr val="00B050"/>
                                          </a:solidFill>
                                          <a:latin typeface="Cambria Math" panose="02040503050406030204" pitchFamily="18" charset="0"/>
                                        </a:rPr>
                                      </m:ctrlPr>
                                    </m:sSupPr>
                                    <m:e>
                                      <m:r>
                                        <a:rPr lang="en-US" sz="2400" i="1" dirty="0">
                                          <a:solidFill>
                                            <a:srgbClr val="00B050"/>
                                          </a:solidFill>
                                          <a:latin typeface="Cambria Math" panose="02040503050406030204" pitchFamily="18" charset="0"/>
                                        </a:rPr>
                                        <m:t>𝑥</m:t>
                                      </m:r>
                                    </m:e>
                                    <m:sup>
                                      <m:d>
                                        <m:dPr>
                                          <m:ctrlPr>
                                            <a:rPr lang="en-US" sz="2400" i="1" dirty="0">
                                              <a:solidFill>
                                                <a:srgbClr val="00B050"/>
                                              </a:solidFill>
                                              <a:latin typeface="Cambria Math" panose="02040503050406030204" pitchFamily="18" charset="0"/>
                                            </a:rPr>
                                          </m:ctrlPr>
                                        </m:dPr>
                                        <m:e>
                                          <m:r>
                                            <a:rPr lang="en-US" sz="2400" i="1" dirty="0">
                                              <a:solidFill>
                                                <a:srgbClr val="00B050"/>
                                              </a:solidFill>
                                              <a:latin typeface="Cambria Math" panose="02040503050406030204" pitchFamily="18" charset="0"/>
                                            </a:rPr>
                                            <m:t>𝑖</m:t>
                                          </m:r>
                                        </m:e>
                                      </m:d>
                                    </m:sup>
                                  </m:sSup>
                                </m:e>
                              </m:d>
                            </m:e>
                          </m:nary>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𝜆</m:t>
                          </m:r>
                        </m:num>
                        <m:den>
                          <m:r>
                            <a:rPr lang="en-US" sz="2400" i="1" dirty="0">
                              <a:latin typeface="Cambria Math" panose="02040503050406030204" pitchFamily="18" charset="0"/>
                            </a:rPr>
                            <m:t>2</m:t>
                          </m:r>
                          <m:r>
                            <a:rPr lang="en-US" sz="2400" i="1" dirty="0">
                              <a:latin typeface="Cambria Math" panose="02040503050406030204" pitchFamily="18" charset="0"/>
                            </a:rPr>
                            <m:t>𝑚</m:t>
                          </m:r>
                          <m:r>
                            <a:rPr lang="en-US" sz="2400" i="1" dirty="0">
                              <a:latin typeface="Cambria Math" panose="02040503050406030204" pitchFamily="18" charset="0"/>
                            </a:rPr>
                            <m:t> </m:t>
                          </m:r>
                        </m:den>
                      </m:f>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𝑗</m:t>
                          </m:r>
                          <m:r>
                            <a:rPr lang="en-US" sz="2400" i="1" dirty="0">
                              <a:latin typeface="Cambria Math" panose="02040503050406030204" pitchFamily="18" charset="0"/>
                            </a:rPr>
                            <m:t>=1</m:t>
                          </m:r>
                        </m:sub>
                        <m:sup>
                          <m:r>
                            <a:rPr lang="en-US" sz="2400" i="1" dirty="0">
                              <a:latin typeface="Cambria Math" panose="02040503050406030204" pitchFamily="18" charset="0"/>
                            </a:rPr>
                            <m:t>𝑛</m:t>
                          </m:r>
                        </m:sup>
                        <m:e>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𝑗</m:t>
                              </m:r>
                            </m:sub>
                            <m:sup>
                              <m:r>
                                <a:rPr lang="en-US" sz="2400" i="1" dirty="0">
                                  <a:latin typeface="Cambria Math" panose="02040503050406030204" pitchFamily="18" charset="0"/>
                                </a:rPr>
                                <m:t>2</m:t>
                              </m:r>
                            </m:sup>
                          </m:sSubSup>
                        </m:e>
                      </m:nary>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4812" y="174812"/>
                <a:ext cx="11833412" cy="6002151"/>
              </a:xfrm>
              <a:blipFill>
                <a:blip r:embed="rId3"/>
                <a:stretch>
                  <a:fillRect l="-1597" t="-2541"/>
                </a:stretch>
              </a:blipFill>
            </p:spPr>
            <p:txBody>
              <a:bodyPr/>
              <a:lstStyle/>
              <a:p>
                <a:r>
                  <a:rPr lang="en-US">
                    <a:noFill/>
                  </a:rPr>
                  <a:t> </a:t>
                </a:r>
              </a:p>
            </p:txBody>
          </p:sp>
        </mc:Fallback>
      </mc:AlternateContent>
      <p:cxnSp>
        <p:nvCxnSpPr>
          <p:cNvPr id="5" name="Straight Connector 4"/>
          <p:cNvCxnSpPr/>
          <p:nvPr/>
        </p:nvCxnSpPr>
        <p:spPr>
          <a:xfrm flipV="1">
            <a:off x="1414716" y="6210026"/>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3810865"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810865" y="6280953"/>
                <a:ext cx="51385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108908" y="6275245"/>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3108908" y="6275245"/>
                <a:ext cx="50526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5986" y="5412695"/>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=1</m:t>
                      </m:r>
                    </m:oMath>
                  </m:oMathPara>
                </a14:m>
                <a:endParaRPr lang="en-US" sz="4000" dirty="0"/>
              </a:p>
            </p:txBody>
          </p:sp>
        </mc:Choice>
        <mc:Fallback xmlns="">
          <p:sp>
            <p:nvSpPr>
              <p:cNvPr id="8" name="Rectangle 7"/>
              <p:cNvSpPr>
                <a:spLocks noRot="1" noChangeAspect="1" noMove="1" noResize="1" noEditPoints="1" noAdjustHandles="1" noChangeArrowheads="1" noChangeShapeType="1" noTextEdit="1"/>
              </p:cNvSpPr>
              <p:nvPr/>
            </p:nvSpPr>
            <p:spPr>
              <a:xfrm>
                <a:off x="115986" y="5412695"/>
                <a:ext cx="2070182" cy="70788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32247" y="6176963"/>
                <a:ext cx="98764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dirty="0" smtClean="0">
                              <a:solidFill>
                                <a:srgbClr val="FF0000"/>
                              </a:solidFill>
                              <a:latin typeface="Cambria Math" panose="02040503050406030204" pitchFamily="18" charset="0"/>
                            </a:rPr>
                          </m:ctrlPr>
                        </m:sSupPr>
                        <m:e>
                          <m:r>
                            <a:rPr lang="en-US" sz="3200" i="1" dirty="0">
                              <a:solidFill>
                                <a:srgbClr val="FF0000"/>
                              </a:solidFill>
                              <a:latin typeface="Cambria Math" panose="02040503050406030204" pitchFamily="18" charset="0"/>
                            </a:rPr>
                            <m:t>𝜃</m:t>
                          </m:r>
                        </m:e>
                        <m:sup>
                          <m:r>
                            <a:rPr lang="en-US" sz="3200" i="1" dirty="0">
                              <a:solidFill>
                                <a:srgbClr val="FF0000"/>
                              </a:solidFill>
                              <a:latin typeface="Cambria Math" panose="02040503050406030204" pitchFamily="18" charset="0"/>
                            </a:rPr>
                            <m:t>⊤</m:t>
                          </m:r>
                        </m:sup>
                      </m:sSup>
                      <m:r>
                        <a:rPr lang="en-US" sz="3200" i="1" dirty="0">
                          <a:solidFill>
                            <a:srgbClr val="FF0000"/>
                          </a:solidFill>
                          <a:latin typeface="Cambria Math" panose="02040503050406030204" pitchFamily="18" charset="0"/>
                        </a:rPr>
                        <m:t>𝑥</m:t>
                      </m:r>
                    </m:oMath>
                  </m:oMathPara>
                </a14:m>
                <a:endParaRPr lang="en-US" sz="32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5132247" y="6176963"/>
                <a:ext cx="987643" cy="584775"/>
              </a:xfrm>
              <a:prstGeom prst="rect">
                <a:avLst/>
              </a:prstGeom>
              <a:blipFill>
                <a:blip r:embed="rId7"/>
                <a:stretch>
                  <a:fillRect/>
                </a:stretch>
              </a:blipFill>
            </p:spPr>
            <p:txBody>
              <a:bodyPr/>
              <a:lstStyle/>
              <a:p>
                <a:r>
                  <a:rPr lang="en-US">
                    <a:noFill/>
                  </a:rPr>
                  <a:t> </a:t>
                </a:r>
              </a:p>
            </p:txBody>
          </p:sp>
        </mc:Fallback>
      </mc:AlternateContent>
      <p:sp>
        <p:nvSpPr>
          <p:cNvPr id="10" name="Freeform 9"/>
          <p:cNvSpPr/>
          <p:nvPr/>
        </p:nvSpPr>
        <p:spPr>
          <a:xfrm>
            <a:off x="1221970" y="3891108"/>
            <a:ext cx="3924215" cy="2207915"/>
          </a:xfrm>
          <a:custGeom>
            <a:avLst/>
            <a:gdLst>
              <a:gd name="connsiteX0" fmla="*/ 2891482 w 2891482"/>
              <a:gd name="connsiteY0" fmla="*/ 2261286 h 2271360"/>
              <a:gd name="connsiteX1" fmla="*/ 642552 w 2891482"/>
              <a:gd name="connsiteY1" fmla="*/ 1927654 h 2271360"/>
              <a:gd name="connsiteX2" fmla="*/ 0 w 2891482"/>
              <a:gd name="connsiteY2" fmla="*/ 0 h 2271360"/>
              <a:gd name="connsiteX0" fmla="*/ 2891482 w 2891482"/>
              <a:gd name="connsiteY0" fmla="*/ 2261286 h 2262529"/>
              <a:gd name="connsiteX1" fmla="*/ 951471 w 2891482"/>
              <a:gd name="connsiteY1" fmla="*/ 1643449 h 2262529"/>
              <a:gd name="connsiteX2" fmla="*/ 0 w 2891482"/>
              <a:gd name="connsiteY2" fmla="*/ 0 h 2262529"/>
              <a:gd name="connsiteX0" fmla="*/ 2817341 w 2817341"/>
              <a:gd name="connsiteY0" fmla="*/ 2681415 h 2683047"/>
              <a:gd name="connsiteX1" fmla="*/ 877330 w 2817341"/>
              <a:gd name="connsiteY1" fmla="*/ 2063578 h 2683047"/>
              <a:gd name="connsiteX2" fmla="*/ 0 w 2817341"/>
              <a:gd name="connsiteY2" fmla="*/ 0 h 2683047"/>
              <a:gd name="connsiteX0" fmla="*/ 2817341 w 2817341"/>
              <a:gd name="connsiteY0" fmla="*/ 2681415 h 2682345"/>
              <a:gd name="connsiteX1" fmla="*/ 920220 w 2817341"/>
              <a:gd name="connsiteY1" fmla="*/ 1898011 h 2682345"/>
              <a:gd name="connsiteX2" fmla="*/ 0 w 2817341"/>
              <a:gd name="connsiteY2" fmla="*/ 0 h 2682345"/>
              <a:gd name="connsiteX0" fmla="*/ 2817341 w 2817341"/>
              <a:gd name="connsiteY0" fmla="*/ 2681415 h 2682309"/>
              <a:gd name="connsiteX1" fmla="*/ 952388 w 2817341"/>
              <a:gd name="connsiteY1" fmla="*/ 1882959 h 2682309"/>
              <a:gd name="connsiteX2" fmla="*/ 0 w 2817341"/>
              <a:gd name="connsiteY2" fmla="*/ 0 h 2682309"/>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924566 w 2924566"/>
              <a:gd name="connsiteY0" fmla="*/ 2608722 h 2609616"/>
              <a:gd name="connsiteX1" fmla="*/ 1059613 w 2924566"/>
              <a:gd name="connsiteY1" fmla="*/ 1810266 h 2609616"/>
              <a:gd name="connsiteX2" fmla="*/ 0 w 2924566"/>
              <a:gd name="connsiteY2" fmla="*/ 0 h 2609616"/>
              <a:gd name="connsiteX0" fmla="*/ 2924566 w 2924566"/>
              <a:gd name="connsiteY0" fmla="*/ 2608722 h 2609616"/>
              <a:gd name="connsiteX1" fmla="*/ 1059613 w 2924566"/>
              <a:gd name="connsiteY1" fmla="*/ 1810266 h 2609616"/>
              <a:gd name="connsiteX2" fmla="*/ 0 w 2924566"/>
              <a:gd name="connsiteY2" fmla="*/ 0 h 2609616"/>
              <a:gd name="connsiteX0" fmla="*/ 3056215 w 3056215"/>
              <a:gd name="connsiteY0" fmla="*/ 2526335 h 2527229"/>
              <a:gd name="connsiteX1" fmla="*/ 1191262 w 3056215"/>
              <a:gd name="connsiteY1" fmla="*/ 1727879 h 2527229"/>
              <a:gd name="connsiteX2" fmla="*/ 0 w 3056215"/>
              <a:gd name="connsiteY2" fmla="*/ 0 h 2527229"/>
              <a:gd name="connsiteX0" fmla="*/ 3056215 w 3056215"/>
              <a:gd name="connsiteY0" fmla="*/ 2526335 h 2527229"/>
              <a:gd name="connsiteX1" fmla="*/ 1191262 w 3056215"/>
              <a:gd name="connsiteY1" fmla="*/ 1727879 h 2527229"/>
              <a:gd name="connsiteX2" fmla="*/ 0 w 3056215"/>
              <a:gd name="connsiteY2" fmla="*/ 0 h 2527229"/>
              <a:gd name="connsiteX0" fmla="*/ 3129128 w 3129128"/>
              <a:gd name="connsiteY0" fmla="*/ 2386278 h 2387172"/>
              <a:gd name="connsiteX1" fmla="*/ 1264175 w 3129128"/>
              <a:gd name="connsiteY1" fmla="*/ 1587822 h 2387172"/>
              <a:gd name="connsiteX2" fmla="*/ 0 w 3129128"/>
              <a:gd name="connsiteY2" fmla="*/ 0 h 2387172"/>
              <a:gd name="connsiteX0" fmla="*/ 3129128 w 3129128"/>
              <a:gd name="connsiteY0" fmla="*/ 2386278 h 2387172"/>
              <a:gd name="connsiteX1" fmla="*/ 1264175 w 3129128"/>
              <a:gd name="connsiteY1" fmla="*/ 1587822 h 2387172"/>
              <a:gd name="connsiteX2" fmla="*/ 0 w 3129128"/>
              <a:gd name="connsiteY2" fmla="*/ 0 h 2387172"/>
            </a:gdLst>
            <a:ahLst/>
            <a:cxnLst>
              <a:cxn ang="0">
                <a:pos x="connsiteX0" y="connsiteY0"/>
              </a:cxn>
              <a:cxn ang="0">
                <a:pos x="connsiteX1" y="connsiteY1"/>
              </a:cxn>
              <a:cxn ang="0">
                <a:pos x="connsiteX2" y="connsiteY2"/>
              </a:cxn>
            </a:cxnLst>
            <a:rect l="l" t="t" r="r" b="b"/>
            <a:pathLst>
              <a:path w="3129128" h="2387172">
                <a:moveTo>
                  <a:pt x="3129128" y="2386278"/>
                </a:moveTo>
                <a:cubicBezTo>
                  <a:pt x="2245620" y="2407902"/>
                  <a:pt x="1733732" y="2034724"/>
                  <a:pt x="1264175" y="1587822"/>
                </a:cubicBezTo>
                <a:cubicBezTo>
                  <a:pt x="794618" y="1140920"/>
                  <a:pt x="529831" y="852441"/>
                  <a:pt x="0"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025156" y="6206516"/>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10004822" y="5413741"/>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smtClean="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=0</m:t>
                      </m:r>
                    </m:oMath>
                  </m:oMathPara>
                </a14:m>
                <a:endParaRPr lang="en-US" sz="4000" dirty="0"/>
              </a:p>
            </p:txBody>
          </p:sp>
        </mc:Choice>
        <mc:Fallback xmlns="">
          <p:sp>
            <p:nvSpPr>
              <p:cNvPr id="15" name="Rectangle 14"/>
              <p:cNvSpPr>
                <a:spLocks noRot="1" noChangeAspect="1" noMove="1" noResize="1" noEditPoints="1" noAdjustHandles="1" noChangeArrowheads="1" noChangeShapeType="1" noTextEdit="1"/>
              </p:cNvSpPr>
              <p:nvPr/>
            </p:nvSpPr>
            <p:spPr>
              <a:xfrm>
                <a:off x="10004822" y="5413741"/>
                <a:ext cx="2070182" cy="7078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0814728" y="6176962"/>
                <a:ext cx="98764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dirty="0" smtClean="0">
                              <a:solidFill>
                                <a:srgbClr val="FF0000"/>
                              </a:solidFill>
                              <a:latin typeface="Cambria Math" panose="02040503050406030204" pitchFamily="18" charset="0"/>
                            </a:rPr>
                          </m:ctrlPr>
                        </m:sSupPr>
                        <m:e>
                          <m:r>
                            <a:rPr lang="en-US" sz="3200" i="1" dirty="0">
                              <a:solidFill>
                                <a:srgbClr val="FF0000"/>
                              </a:solidFill>
                              <a:latin typeface="Cambria Math" panose="02040503050406030204" pitchFamily="18" charset="0"/>
                            </a:rPr>
                            <m:t>𝜃</m:t>
                          </m:r>
                        </m:e>
                        <m:sup>
                          <m:r>
                            <a:rPr lang="en-US" sz="3200" i="1" dirty="0">
                              <a:solidFill>
                                <a:srgbClr val="FF0000"/>
                              </a:solidFill>
                              <a:latin typeface="Cambria Math" panose="02040503050406030204" pitchFamily="18" charset="0"/>
                            </a:rPr>
                            <m:t>⊤</m:t>
                          </m:r>
                        </m:sup>
                      </m:sSup>
                      <m:r>
                        <a:rPr lang="en-US" sz="3200" i="1" dirty="0">
                          <a:solidFill>
                            <a:srgbClr val="FF0000"/>
                          </a:solidFill>
                          <a:latin typeface="Cambria Math" panose="02040503050406030204" pitchFamily="18" charset="0"/>
                        </a:rPr>
                        <m:t>𝑥</m:t>
                      </m:r>
                    </m:oMath>
                  </m:oMathPara>
                </a14:m>
                <a:endParaRPr lang="en-US" sz="3200"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10814728" y="6176962"/>
                <a:ext cx="987643"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166209" y="6273225"/>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18" name="Rectangle 17"/>
              <p:cNvSpPr>
                <a:spLocks noRot="1" noChangeAspect="1" noMove="1" noResize="1" noEditPoints="1" noAdjustHandles="1" noChangeArrowheads="1" noChangeShapeType="1" noTextEdit="1"/>
              </p:cNvSpPr>
              <p:nvPr/>
            </p:nvSpPr>
            <p:spPr>
              <a:xfrm>
                <a:off x="2166209" y="6273225"/>
                <a:ext cx="811441"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521414"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19" name="Rectangle 18"/>
              <p:cNvSpPr>
                <a:spLocks noRot="1" noChangeAspect="1" noMove="1" noResize="1" noEditPoints="1" noAdjustHandles="1" noChangeArrowheads="1" noChangeShapeType="1" noTextEdit="1"/>
              </p:cNvSpPr>
              <p:nvPr/>
            </p:nvSpPr>
            <p:spPr>
              <a:xfrm>
                <a:off x="4521414" y="6280953"/>
                <a:ext cx="513859"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340601" y="6280953"/>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20" name="Rectangle 19"/>
              <p:cNvSpPr>
                <a:spLocks noRot="1" noChangeAspect="1" noMove="1" noResize="1" noEditPoints="1" noAdjustHandles="1" noChangeArrowheads="1" noChangeShapeType="1" noTextEdit="1"/>
              </p:cNvSpPr>
              <p:nvPr/>
            </p:nvSpPr>
            <p:spPr>
              <a:xfrm>
                <a:off x="1340601" y="6280953"/>
                <a:ext cx="811441" cy="584775"/>
              </a:xfrm>
              <a:prstGeom prst="rect">
                <a:avLst/>
              </a:prstGeom>
              <a:blipFill>
                <a:blip r:embed="rId12"/>
                <a:stretch>
                  <a:fillRect/>
                </a:stretch>
              </a:blipFill>
            </p:spPr>
            <p:txBody>
              <a:bodyPr/>
              <a:lstStyle/>
              <a:p>
                <a:r>
                  <a:rPr lang="en-US">
                    <a:noFill/>
                  </a:rPr>
                  <a:t> </a:t>
                </a:r>
              </a:p>
            </p:txBody>
          </p:sp>
        </mc:Fallback>
      </mc:AlternateContent>
      <p:cxnSp>
        <p:nvCxnSpPr>
          <p:cNvPr id="22" name="Straight Connector 21"/>
          <p:cNvCxnSpPr/>
          <p:nvPr/>
        </p:nvCxnSpPr>
        <p:spPr>
          <a:xfrm>
            <a:off x="3361542"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67794" y="6118405"/>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44069" y="6132692"/>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00957"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53244"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044013"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750265" y="6118405"/>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426540" y="6123167"/>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373902"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35715" y="611247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9459061"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39" name="Rectangle 38"/>
              <p:cNvSpPr>
                <a:spLocks noRot="1" noChangeAspect="1" noMove="1" noResize="1" noEditPoints="1" noAdjustHandles="1" noChangeArrowheads="1" noChangeShapeType="1" noTextEdit="1"/>
              </p:cNvSpPr>
              <p:nvPr/>
            </p:nvSpPr>
            <p:spPr>
              <a:xfrm>
                <a:off x="9459061" y="6280953"/>
                <a:ext cx="513859" cy="58477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8757104" y="6275245"/>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40" name="Rectangle 39"/>
              <p:cNvSpPr>
                <a:spLocks noRot="1" noChangeAspect="1" noMove="1" noResize="1" noEditPoints="1" noAdjustHandles="1" noChangeArrowheads="1" noChangeShapeType="1" noTextEdit="1"/>
              </p:cNvSpPr>
              <p:nvPr/>
            </p:nvSpPr>
            <p:spPr>
              <a:xfrm>
                <a:off x="8757104" y="6275245"/>
                <a:ext cx="505267" cy="58477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814405" y="6273225"/>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41" name="Rectangle 40"/>
              <p:cNvSpPr>
                <a:spLocks noRot="1" noChangeAspect="1" noMove="1" noResize="1" noEditPoints="1" noAdjustHandles="1" noChangeArrowheads="1" noChangeShapeType="1" noTextEdit="1"/>
              </p:cNvSpPr>
              <p:nvPr/>
            </p:nvSpPr>
            <p:spPr>
              <a:xfrm>
                <a:off x="7814405" y="6273225"/>
                <a:ext cx="811441" cy="58477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0169610" y="6280953"/>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42" name="Rectangle 41"/>
              <p:cNvSpPr>
                <a:spLocks noRot="1" noChangeAspect="1" noMove="1" noResize="1" noEditPoints="1" noAdjustHandles="1" noChangeArrowheads="1" noChangeShapeType="1" noTextEdit="1"/>
              </p:cNvSpPr>
              <p:nvPr/>
            </p:nvSpPr>
            <p:spPr>
              <a:xfrm>
                <a:off x="10169610" y="6280953"/>
                <a:ext cx="513859"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988797" y="6280953"/>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43" name="Rectangle 42"/>
              <p:cNvSpPr>
                <a:spLocks noRot="1" noChangeAspect="1" noMove="1" noResize="1" noEditPoints="1" noAdjustHandles="1" noChangeArrowheads="1" noChangeShapeType="1" noTextEdit="1"/>
              </p:cNvSpPr>
              <p:nvPr/>
            </p:nvSpPr>
            <p:spPr>
              <a:xfrm>
                <a:off x="6988797" y="6280953"/>
                <a:ext cx="811441" cy="58477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3108908" y="4143284"/>
                <a:ext cx="200266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r>
                                    <a:rPr lang="en-US" i="1" dirty="0">
                                      <a:latin typeface="Cambria Math" panose="02040503050406030204" pitchFamily="18" charset="0"/>
                                    </a:rPr>
                                    <m:t>𝑥</m:t>
                                  </m:r>
                                </m:sup>
                              </m:sSup>
                            </m:den>
                          </m:f>
                        </m:e>
                      </m:d>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3108908" y="4143284"/>
                <a:ext cx="2002664" cy="714683"/>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052440" y="4143283"/>
                <a:ext cx="2406621"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r>
                                    <a:rPr lang="en-US" i="1" dirty="0">
                                      <a:latin typeface="Cambria Math" panose="02040503050406030204" pitchFamily="18" charset="0"/>
                                    </a:rPr>
                                    <m:t>𝑥</m:t>
                                  </m:r>
                                </m:sup>
                              </m:sSup>
                            </m:den>
                          </m:f>
                        </m:e>
                      </m:d>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7052440" y="4143283"/>
                <a:ext cx="2406621" cy="714683"/>
              </a:xfrm>
              <a:prstGeom prst="rect">
                <a:avLst/>
              </a:prstGeom>
              <a:blipFill>
                <a:blip r:embed="rId19"/>
                <a:stretch>
                  <a:fillRect/>
                </a:stretch>
              </a:blipFill>
            </p:spPr>
            <p:txBody>
              <a:bodyPr/>
              <a:lstStyle/>
              <a:p>
                <a:r>
                  <a:rPr lang="en-US">
                    <a:noFill/>
                  </a:rPr>
                  <a:t> </a:t>
                </a:r>
              </a:p>
            </p:txBody>
          </p:sp>
        </mc:Fallback>
      </mc:AlternateContent>
      <p:grpSp>
        <p:nvGrpSpPr>
          <p:cNvPr id="60" name="Group 59"/>
          <p:cNvGrpSpPr/>
          <p:nvPr/>
        </p:nvGrpSpPr>
        <p:grpSpPr>
          <a:xfrm>
            <a:off x="938148" y="4382695"/>
            <a:ext cx="4122008" cy="1859411"/>
            <a:chOff x="938148" y="4500624"/>
            <a:chExt cx="4122008" cy="1754929"/>
          </a:xfrm>
        </p:grpSpPr>
        <p:cxnSp>
          <p:nvCxnSpPr>
            <p:cNvPr id="48" name="Straight Connector 47"/>
            <p:cNvCxnSpPr/>
            <p:nvPr/>
          </p:nvCxnSpPr>
          <p:spPr>
            <a:xfrm>
              <a:off x="938148" y="4500624"/>
              <a:ext cx="3129647" cy="175492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39876" y="6247889"/>
              <a:ext cx="10202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58" name="Freeform 57"/>
          <p:cNvSpPr/>
          <p:nvPr/>
        </p:nvSpPr>
        <p:spPr>
          <a:xfrm flipH="1">
            <a:off x="7190201" y="3889778"/>
            <a:ext cx="3922776" cy="2207915"/>
          </a:xfrm>
          <a:custGeom>
            <a:avLst/>
            <a:gdLst>
              <a:gd name="connsiteX0" fmla="*/ 2891482 w 2891482"/>
              <a:gd name="connsiteY0" fmla="*/ 2261286 h 2271360"/>
              <a:gd name="connsiteX1" fmla="*/ 642552 w 2891482"/>
              <a:gd name="connsiteY1" fmla="*/ 1927654 h 2271360"/>
              <a:gd name="connsiteX2" fmla="*/ 0 w 2891482"/>
              <a:gd name="connsiteY2" fmla="*/ 0 h 2271360"/>
              <a:gd name="connsiteX0" fmla="*/ 2891482 w 2891482"/>
              <a:gd name="connsiteY0" fmla="*/ 2261286 h 2262529"/>
              <a:gd name="connsiteX1" fmla="*/ 951471 w 2891482"/>
              <a:gd name="connsiteY1" fmla="*/ 1643449 h 2262529"/>
              <a:gd name="connsiteX2" fmla="*/ 0 w 2891482"/>
              <a:gd name="connsiteY2" fmla="*/ 0 h 2262529"/>
              <a:gd name="connsiteX0" fmla="*/ 2817341 w 2817341"/>
              <a:gd name="connsiteY0" fmla="*/ 2681415 h 2683047"/>
              <a:gd name="connsiteX1" fmla="*/ 877330 w 2817341"/>
              <a:gd name="connsiteY1" fmla="*/ 2063578 h 2683047"/>
              <a:gd name="connsiteX2" fmla="*/ 0 w 2817341"/>
              <a:gd name="connsiteY2" fmla="*/ 0 h 2683047"/>
              <a:gd name="connsiteX0" fmla="*/ 2817341 w 2817341"/>
              <a:gd name="connsiteY0" fmla="*/ 2681415 h 2682345"/>
              <a:gd name="connsiteX1" fmla="*/ 920220 w 2817341"/>
              <a:gd name="connsiteY1" fmla="*/ 1898011 h 2682345"/>
              <a:gd name="connsiteX2" fmla="*/ 0 w 2817341"/>
              <a:gd name="connsiteY2" fmla="*/ 0 h 2682345"/>
              <a:gd name="connsiteX0" fmla="*/ 2817341 w 2817341"/>
              <a:gd name="connsiteY0" fmla="*/ 2681415 h 2682309"/>
              <a:gd name="connsiteX1" fmla="*/ 952388 w 2817341"/>
              <a:gd name="connsiteY1" fmla="*/ 1882959 h 2682309"/>
              <a:gd name="connsiteX2" fmla="*/ 0 w 2817341"/>
              <a:gd name="connsiteY2" fmla="*/ 0 h 2682309"/>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870953 w 2870953"/>
              <a:gd name="connsiteY0" fmla="*/ 2652338 h 2653232"/>
              <a:gd name="connsiteX1" fmla="*/ 1006000 w 2870953"/>
              <a:gd name="connsiteY1" fmla="*/ 1853882 h 2653232"/>
              <a:gd name="connsiteX2" fmla="*/ 0 w 2870953"/>
              <a:gd name="connsiteY2" fmla="*/ 0 h 2653232"/>
              <a:gd name="connsiteX0" fmla="*/ 2924566 w 2924566"/>
              <a:gd name="connsiteY0" fmla="*/ 2608722 h 2609616"/>
              <a:gd name="connsiteX1" fmla="*/ 1059613 w 2924566"/>
              <a:gd name="connsiteY1" fmla="*/ 1810266 h 2609616"/>
              <a:gd name="connsiteX2" fmla="*/ 0 w 2924566"/>
              <a:gd name="connsiteY2" fmla="*/ 0 h 2609616"/>
              <a:gd name="connsiteX0" fmla="*/ 2924566 w 2924566"/>
              <a:gd name="connsiteY0" fmla="*/ 2608722 h 2609616"/>
              <a:gd name="connsiteX1" fmla="*/ 1059613 w 2924566"/>
              <a:gd name="connsiteY1" fmla="*/ 1810266 h 2609616"/>
              <a:gd name="connsiteX2" fmla="*/ 0 w 2924566"/>
              <a:gd name="connsiteY2" fmla="*/ 0 h 2609616"/>
              <a:gd name="connsiteX0" fmla="*/ 3056215 w 3056215"/>
              <a:gd name="connsiteY0" fmla="*/ 2526335 h 2527229"/>
              <a:gd name="connsiteX1" fmla="*/ 1191262 w 3056215"/>
              <a:gd name="connsiteY1" fmla="*/ 1727879 h 2527229"/>
              <a:gd name="connsiteX2" fmla="*/ 0 w 3056215"/>
              <a:gd name="connsiteY2" fmla="*/ 0 h 2527229"/>
              <a:gd name="connsiteX0" fmla="*/ 3056215 w 3056215"/>
              <a:gd name="connsiteY0" fmla="*/ 2526335 h 2527229"/>
              <a:gd name="connsiteX1" fmla="*/ 1191262 w 3056215"/>
              <a:gd name="connsiteY1" fmla="*/ 1727879 h 2527229"/>
              <a:gd name="connsiteX2" fmla="*/ 0 w 3056215"/>
              <a:gd name="connsiteY2" fmla="*/ 0 h 2527229"/>
              <a:gd name="connsiteX0" fmla="*/ 3129128 w 3129128"/>
              <a:gd name="connsiteY0" fmla="*/ 2386278 h 2387172"/>
              <a:gd name="connsiteX1" fmla="*/ 1264175 w 3129128"/>
              <a:gd name="connsiteY1" fmla="*/ 1587822 h 2387172"/>
              <a:gd name="connsiteX2" fmla="*/ 0 w 3129128"/>
              <a:gd name="connsiteY2" fmla="*/ 0 h 2387172"/>
              <a:gd name="connsiteX0" fmla="*/ 3129128 w 3129128"/>
              <a:gd name="connsiteY0" fmla="*/ 2386278 h 2387172"/>
              <a:gd name="connsiteX1" fmla="*/ 1264175 w 3129128"/>
              <a:gd name="connsiteY1" fmla="*/ 1587822 h 2387172"/>
              <a:gd name="connsiteX2" fmla="*/ 0 w 3129128"/>
              <a:gd name="connsiteY2" fmla="*/ 0 h 2387172"/>
            </a:gdLst>
            <a:ahLst/>
            <a:cxnLst>
              <a:cxn ang="0">
                <a:pos x="connsiteX0" y="connsiteY0"/>
              </a:cxn>
              <a:cxn ang="0">
                <a:pos x="connsiteX1" y="connsiteY1"/>
              </a:cxn>
              <a:cxn ang="0">
                <a:pos x="connsiteX2" y="connsiteY2"/>
              </a:cxn>
            </a:cxnLst>
            <a:rect l="l" t="t" r="r" b="b"/>
            <a:pathLst>
              <a:path w="3129128" h="2387172">
                <a:moveTo>
                  <a:pt x="3129128" y="2386278"/>
                </a:moveTo>
                <a:cubicBezTo>
                  <a:pt x="2245620" y="2407902"/>
                  <a:pt x="1733732" y="2034724"/>
                  <a:pt x="1264175" y="1587822"/>
                </a:cubicBezTo>
                <a:cubicBezTo>
                  <a:pt x="794618" y="1140920"/>
                  <a:pt x="529831" y="852441"/>
                  <a:pt x="0"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nvGrpSpPr>
          <p:cNvPr id="67" name="Group 66"/>
          <p:cNvGrpSpPr/>
          <p:nvPr/>
        </p:nvGrpSpPr>
        <p:grpSpPr>
          <a:xfrm flipH="1">
            <a:off x="7314295" y="4356847"/>
            <a:ext cx="4123944" cy="1859411"/>
            <a:chOff x="938148" y="4500624"/>
            <a:chExt cx="4122008" cy="1754929"/>
          </a:xfrm>
        </p:grpSpPr>
        <p:cxnSp>
          <p:nvCxnSpPr>
            <p:cNvPr id="68" name="Straight Connector 67"/>
            <p:cNvCxnSpPr/>
            <p:nvPr/>
          </p:nvCxnSpPr>
          <p:spPr>
            <a:xfrm>
              <a:off x="938148" y="4500624"/>
              <a:ext cx="3129647" cy="175492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39876" y="6247889"/>
              <a:ext cx="10202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35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Optimization objective for 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1329" y="1825625"/>
                <a:ext cx="11201399" cy="4351338"/>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limLow>
                        <m:limLowPr>
                          <m:ctrlPr>
                            <a:rPr lang="en-US" sz="3000" i="1" dirty="0" smtClean="0">
                              <a:solidFill>
                                <a:schemeClr val="tx1"/>
                              </a:solidFill>
                              <a:latin typeface="Cambria Math" panose="02040503050406030204" pitchFamily="18" charset="0"/>
                            </a:rPr>
                          </m:ctrlPr>
                        </m:limLowPr>
                        <m:e>
                          <m:r>
                            <m:rPr>
                              <m:sty m:val="p"/>
                            </m:rPr>
                            <a:rPr lang="en-US" sz="3000" dirty="0">
                              <a:solidFill>
                                <a:schemeClr val="tx1"/>
                              </a:solidFill>
                              <a:latin typeface="Cambria Math" panose="02040503050406030204" pitchFamily="18" charset="0"/>
                            </a:rPr>
                            <m:t>min</m:t>
                          </m:r>
                        </m:e>
                        <m:lim>
                          <m:r>
                            <a:rPr lang="en-US" sz="3000" i="1" dirty="0">
                              <a:solidFill>
                                <a:schemeClr val="tx1"/>
                              </a:solidFill>
                              <a:latin typeface="Cambria Math" panose="02040503050406030204" pitchFamily="18" charset="0"/>
                            </a:rPr>
                            <m:t>𝜃</m:t>
                          </m:r>
                        </m:lim>
                      </m:limLow>
                      <m:r>
                        <a:rPr lang="en-US" sz="3000" i="1" dirty="0">
                          <a:solidFill>
                            <a:schemeClr val="tx1"/>
                          </a:solidFill>
                          <a:latin typeface="Cambria Math" panose="02040503050406030204" pitchFamily="18" charset="0"/>
                        </a:rPr>
                        <m:t> </m:t>
                      </m:r>
                      <m:f>
                        <m:fPr>
                          <m:ctrlPr>
                            <a:rPr lang="en-US" sz="3000" i="1" dirty="0">
                              <a:solidFill>
                                <a:schemeClr val="tx1"/>
                              </a:solidFill>
                              <a:latin typeface="Cambria Math" panose="02040503050406030204" pitchFamily="18" charset="0"/>
                            </a:rPr>
                          </m:ctrlPr>
                        </m:fPr>
                        <m:num>
                          <m:r>
                            <a:rPr lang="en-US" sz="3000" i="1" dirty="0">
                              <a:solidFill>
                                <a:schemeClr val="tx1"/>
                              </a:solidFill>
                              <a:latin typeface="Cambria Math" panose="02040503050406030204" pitchFamily="18" charset="0"/>
                            </a:rPr>
                            <m:t>1</m:t>
                          </m:r>
                        </m:num>
                        <m:den>
                          <m:r>
                            <a:rPr lang="en-US" sz="3000" i="1" dirty="0">
                              <a:solidFill>
                                <a:schemeClr val="tx1"/>
                              </a:solidFill>
                              <a:latin typeface="Cambria Math" panose="02040503050406030204" pitchFamily="18" charset="0"/>
                            </a:rPr>
                            <m:t>𝑚</m:t>
                          </m:r>
                        </m:den>
                      </m:f>
                      <m:d>
                        <m:dPr>
                          <m:begChr m:val="["/>
                          <m:endChr m:val="]"/>
                          <m:ctrlPr>
                            <a:rPr lang="en-US" sz="3000" i="1" dirty="0">
                              <a:solidFill>
                                <a:schemeClr val="tx1"/>
                              </a:solidFill>
                              <a:latin typeface="Cambria Math" panose="02040503050406030204" pitchFamily="18" charset="0"/>
                            </a:rPr>
                          </m:ctrlPr>
                        </m:dPr>
                        <m:e>
                          <m:nary>
                            <m:naryPr>
                              <m:chr m:val="∑"/>
                              <m:ctrlPr>
                                <a:rPr lang="en-US" sz="3000" i="1" dirty="0">
                                  <a:solidFill>
                                    <a:schemeClr val="tx1"/>
                                  </a:solidFill>
                                  <a:latin typeface="Cambria Math" panose="02040503050406030204" pitchFamily="18" charset="0"/>
                                </a:rPr>
                              </m:ctrlPr>
                            </m:naryPr>
                            <m:sub>
                              <m:r>
                                <m:rPr>
                                  <m:brk m:alnAt="23"/>
                                </m:rPr>
                                <a:rPr lang="en-US" sz="3000" i="1" dirty="0">
                                  <a:solidFill>
                                    <a:schemeClr val="tx1"/>
                                  </a:solidFill>
                                  <a:latin typeface="Cambria Math" panose="02040503050406030204" pitchFamily="18" charset="0"/>
                                </a:rPr>
                                <m:t>𝑖</m:t>
                              </m:r>
                              <m:r>
                                <a:rPr lang="en-US" sz="3000" i="1" dirty="0">
                                  <a:solidFill>
                                    <a:schemeClr val="tx1"/>
                                  </a:solidFill>
                                  <a:latin typeface="Cambria Math" panose="02040503050406030204" pitchFamily="18" charset="0"/>
                                </a:rPr>
                                <m:t>=1</m:t>
                              </m:r>
                            </m:sub>
                            <m:sup>
                              <m:r>
                                <a:rPr lang="en-US" sz="3000" i="1" dirty="0">
                                  <a:solidFill>
                                    <a:schemeClr val="tx1"/>
                                  </a:solidFill>
                                  <a:latin typeface="Cambria Math" panose="02040503050406030204" pitchFamily="18" charset="0"/>
                                </a:rPr>
                                <m:t>𝑚</m:t>
                              </m:r>
                            </m:sup>
                            <m:e>
                              <m:sSup>
                                <m:sSupPr>
                                  <m:ctrlPr>
                                    <a:rPr lang="en-US" sz="3000" i="1" dirty="0">
                                      <a:solidFill>
                                        <a:schemeClr val="tx1"/>
                                      </a:solidFill>
                                      <a:latin typeface="Cambria Math" panose="02040503050406030204" pitchFamily="18" charset="0"/>
                                    </a:rPr>
                                  </m:ctrlPr>
                                </m:sSupPr>
                                <m:e>
                                  <m:r>
                                    <a:rPr lang="en-US" sz="3000" i="1" dirty="0">
                                      <a:solidFill>
                                        <a:schemeClr val="tx1"/>
                                      </a:solidFill>
                                      <a:latin typeface="Cambria Math" panose="02040503050406030204" pitchFamily="18" charset="0"/>
                                    </a:rPr>
                                    <m:t>𝑦</m:t>
                                  </m:r>
                                </m:e>
                                <m:sup>
                                  <m:r>
                                    <a:rPr lang="en-US" sz="3000" i="1" dirty="0">
                                      <a:solidFill>
                                        <a:schemeClr val="tx1"/>
                                      </a:solidFill>
                                      <a:latin typeface="Cambria Math" panose="02040503050406030204" pitchFamily="18" charset="0"/>
                                    </a:rPr>
                                    <m:t>(</m:t>
                                  </m:r>
                                  <m:r>
                                    <a:rPr lang="en-US" sz="3000" i="1" dirty="0">
                                      <a:solidFill>
                                        <a:schemeClr val="tx1"/>
                                      </a:solidFill>
                                      <a:latin typeface="Cambria Math" panose="02040503050406030204" pitchFamily="18" charset="0"/>
                                    </a:rPr>
                                    <m:t>𝑖</m:t>
                                  </m:r>
                                  <m:r>
                                    <a:rPr lang="en-US" sz="3000" i="1" dirty="0">
                                      <a:solidFill>
                                        <a:schemeClr val="tx1"/>
                                      </a:solidFill>
                                      <a:latin typeface="Cambria Math" panose="02040503050406030204" pitchFamily="18" charset="0"/>
                                    </a:rPr>
                                    <m:t>)</m:t>
                                  </m:r>
                                </m:sup>
                              </m:sSup>
                              <m:r>
                                <a:rPr lang="en-US" sz="3000" dirty="0">
                                  <a:solidFill>
                                    <a:schemeClr val="tx1"/>
                                  </a:solidFill>
                                  <a:latin typeface="Cambria Math" panose="02040503050406030204" pitchFamily="18" charset="0"/>
                                </a:rPr>
                                <m:t>  </m:t>
                              </m:r>
                              <m:r>
                                <m:rPr>
                                  <m:sty m:val="p"/>
                                </m:rPr>
                                <a:rPr lang="en-US" sz="3000" dirty="0">
                                  <a:solidFill>
                                    <a:schemeClr val="tx1"/>
                                  </a:solidFill>
                                  <a:latin typeface="Cambria Math" panose="02040503050406030204" pitchFamily="18" charset="0"/>
                                </a:rPr>
                                <m:t>cos</m:t>
                              </m:r>
                              <m:sSub>
                                <m:sSubPr>
                                  <m:ctrlPr>
                                    <a:rPr lang="en-US" sz="3000" i="1" dirty="0">
                                      <a:solidFill>
                                        <a:schemeClr val="tx1"/>
                                      </a:solidFill>
                                      <a:latin typeface="Cambria Math" panose="02040503050406030204" pitchFamily="18" charset="0"/>
                                    </a:rPr>
                                  </m:ctrlPr>
                                </m:sSubPr>
                                <m:e>
                                  <m:r>
                                    <m:rPr>
                                      <m:sty m:val="p"/>
                                    </m:rPr>
                                    <a:rPr lang="en-US" sz="3000" dirty="0">
                                      <a:solidFill>
                                        <a:schemeClr val="tx1"/>
                                      </a:solidFill>
                                      <a:latin typeface="Cambria Math" panose="02040503050406030204" pitchFamily="18" charset="0"/>
                                    </a:rPr>
                                    <m:t>t</m:t>
                                  </m:r>
                                </m:e>
                                <m:sub>
                                  <m:r>
                                    <a:rPr lang="en-US" sz="3000" dirty="0">
                                      <a:solidFill>
                                        <a:schemeClr val="tx1"/>
                                      </a:solidFill>
                                      <a:latin typeface="Cambria Math" panose="02040503050406030204" pitchFamily="18" charset="0"/>
                                    </a:rPr>
                                    <m:t>1</m:t>
                                  </m:r>
                                </m:sub>
                              </m:sSub>
                              <m:d>
                                <m:dPr>
                                  <m:ctrlPr>
                                    <a:rPr lang="en-US" sz="3000" i="1" dirty="0">
                                      <a:solidFill>
                                        <a:schemeClr val="tx1"/>
                                      </a:solidFill>
                                      <a:latin typeface="Cambria Math" panose="02040503050406030204" pitchFamily="18" charset="0"/>
                                    </a:rPr>
                                  </m:ctrlPr>
                                </m:dPr>
                                <m:e>
                                  <m:sSup>
                                    <m:sSupPr>
                                      <m:ctrlPr>
                                        <a:rPr lang="en-US" sz="3000" i="1" dirty="0">
                                          <a:solidFill>
                                            <a:schemeClr val="tx1"/>
                                          </a:solidFill>
                                          <a:latin typeface="Cambria Math" panose="02040503050406030204" pitchFamily="18" charset="0"/>
                                        </a:rPr>
                                      </m:ctrlPr>
                                    </m:sSupPr>
                                    <m:e>
                                      <m:r>
                                        <a:rPr lang="en-US" sz="3000" i="1" dirty="0">
                                          <a:solidFill>
                                            <a:schemeClr val="tx1"/>
                                          </a:solidFill>
                                          <a:latin typeface="Cambria Math" panose="02040503050406030204" pitchFamily="18" charset="0"/>
                                        </a:rPr>
                                        <m:t>𝜃</m:t>
                                      </m:r>
                                    </m:e>
                                    <m:sup>
                                      <m:r>
                                        <a:rPr lang="en-US" sz="3000" i="1" dirty="0">
                                          <a:solidFill>
                                            <a:schemeClr val="tx1"/>
                                          </a:solidFill>
                                          <a:latin typeface="Cambria Math" panose="02040503050406030204" pitchFamily="18" charset="0"/>
                                        </a:rPr>
                                        <m:t>⊤</m:t>
                                      </m:r>
                                    </m:sup>
                                  </m:sSup>
                                  <m:sSup>
                                    <m:sSupPr>
                                      <m:ctrlPr>
                                        <a:rPr lang="en-US" sz="3000" i="1" dirty="0">
                                          <a:solidFill>
                                            <a:schemeClr val="tx1"/>
                                          </a:solidFill>
                                          <a:latin typeface="Cambria Math" panose="02040503050406030204" pitchFamily="18" charset="0"/>
                                        </a:rPr>
                                      </m:ctrlPr>
                                    </m:sSupPr>
                                    <m:e>
                                      <m:r>
                                        <a:rPr lang="en-US" sz="3000" i="1" dirty="0">
                                          <a:solidFill>
                                            <a:schemeClr val="tx1"/>
                                          </a:solidFill>
                                          <a:latin typeface="Cambria Math" panose="02040503050406030204" pitchFamily="18" charset="0"/>
                                        </a:rPr>
                                        <m:t>𝑥</m:t>
                                      </m:r>
                                    </m:e>
                                    <m:sup>
                                      <m:d>
                                        <m:dPr>
                                          <m:ctrlPr>
                                            <a:rPr lang="en-US" sz="3000" i="1" dirty="0">
                                              <a:solidFill>
                                                <a:schemeClr val="tx1"/>
                                              </a:solidFill>
                                              <a:latin typeface="Cambria Math" panose="02040503050406030204" pitchFamily="18" charset="0"/>
                                            </a:rPr>
                                          </m:ctrlPr>
                                        </m:dPr>
                                        <m:e>
                                          <m:r>
                                            <a:rPr lang="en-US" sz="3000" i="1" dirty="0">
                                              <a:solidFill>
                                                <a:schemeClr val="tx1"/>
                                              </a:solidFill>
                                              <a:latin typeface="Cambria Math" panose="02040503050406030204" pitchFamily="18" charset="0"/>
                                            </a:rPr>
                                            <m:t>𝑖</m:t>
                                          </m:r>
                                        </m:e>
                                      </m:d>
                                    </m:sup>
                                  </m:sSup>
                                </m:e>
                              </m:d>
                              <m:r>
                                <a:rPr lang="en-US" sz="3000" i="1" dirty="0">
                                  <a:solidFill>
                                    <a:schemeClr val="tx1"/>
                                  </a:solidFill>
                                  <a:latin typeface="Cambria Math" panose="02040503050406030204" pitchFamily="18" charset="0"/>
                                </a:rPr>
                                <m:t>+(1−</m:t>
                              </m:r>
                              <m:sSup>
                                <m:sSupPr>
                                  <m:ctrlPr>
                                    <a:rPr lang="en-US" sz="3000" i="1" dirty="0">
                                      <a:solidFill>
                                        <a:schemeClr val="tx1"/>
                                      </a:solidFill>
                                      <a:latin typeface="Cambria Math" panose="02040503050406030204" pitchFamily="18" charset="0"/>
                                    </a:rPr>
                                  </m:ctrlPr>
                                </m:sSupPr>
                                <m:e>
                                  <m:r>
                                    <a:rPr lang="en-US" sz="3000" i="1" dirty="0">
                                      <a:solidFill>
                                        <a:schemeClr val="tx1"/>
                                      </a:solidFill>
                                      <a:latin typeface="Cambria Math" panose="02040503050406030204" pitchFamily="18" charset="0"/>
                                    </a:rPr>
                                    <m:t>𝑦</m:t>
                                  </m:r>
                                </m:e>
                                <m:sup>
                                  <m:d>
                                    <m:dPr>
                                      <m:ctrlPr>
                                        <a:rPr lang="en-US" sz="3000" i="1" dirty="0">
                                          <a:solidFill>
                                            <a:schemeClr val="tx1"/>
                                          </a:solidFill>
                                          <a:latin typeface="Cambria Math" panose="02040503050406030204" pitchFamily="18" charset="0"/>
                                        </a:rPr>
                                      </m:ctrlPr>
                                    </m:dPr>
                                    <m:e>
                                      <m:r>
                                        <a:rPr lang="en-US" sz="3000" i="1" dirty="0">
                                          <a:solidFill>
                                            <a:schemeClr val="tx1"/>
                                          </a:solidFill>
                                          <a:latin typeface="Cambria Math" panose="02040503050406030204" pitchFamily="18" charset="0"/>
                                        </a:rPr>
                                        <m:t>𝑖</m:t>
                                      </m:r>
                                    </m:e>
                                  </m:d>
                                </m:sup>
                              </m:sSup>
                              <m:r>
                                <m:rPr>
                                  <m:nor/>
                                </m:rPr>
                                <a:rPr lang="en-US" sz="3000" dirty="0">
                                  <a:solidFill>
                                    <a:schemeClr val="tx1"/>
                                  </a:solidFill>
                                  <a:latin typeface="Cambria Math" panose="02040503050406030204" pitchFamily="18" charset="0"/>
                                </a:rPr>
                                <m:t>)</m:t>
                              </m:r>
                              <m:r>
                                <a:rPr lang="en-US" sz="3000" i="1" dirty="0">
                                  <a:solidFill>
                                    <a:schemeClr val="tx1"/>
                                  </a:solidFill>
                                  <a:latin typeface="Cambria Math" panose="02040503050406030204" pitchFamily="18" charset="0"/>
                                </a:rPr>
                                <m:t> </m:t>
                              </m:r>
                              <m:r>
                                <m:rPr>
                                  <m:sty m:val="p"/>
                                </m:rPr>
                                <a:rPr lang="en-US" sz="3000" dirty="0">
                                  <a:solidFill>
                                    <a:schemeClr val="tx1"/>
                                  </a:solidFill>
                                  <a:latin typeface="Cambria Math" panose="02040503050406030204" pitchFamily="18" charset="0"/>
                                </a:rPr>
                                <m:t>cos</m:t>
                              </m:r>
                              <m:sSub>
                                <m:sSubPr>
                                  <m:ctrlPr>
                                    <a:rPr lang="en-US" sz="3000" i="1" dirty="0">
                                      <a:solidFill>
                                        <a:schemeClr val="tx1"/>
                                      </a:solidFill>
                                      <a:latin typeface="Cambria Math" panose="02040503050406030204" pitchFamily="18" charset="0"/>
                                    </a:rPr>
                                  </m:ctrlPr>
                                </m:sSubPr>
                                <m:e>
                                  <m:r>
                                    <m:rPr>
                                      <m:sty m:val="p"/>
                                    </m:rPr>
                                    <a:rPr lang="en-US" sz="3000" dirty="0">
                                      <a:solidFill>
                                        <a:schemeClr val="tx1"/>
                                      </a:solidFill>
                                      <a:latin typeface="Cambria Math" panose="02040503050406030204" pitchFamily="18" charset="0"/>
                                    </a:rPr>
                                    <m:t>t</m:t>
                                  </m:r>
                                </m:e>
                                <m:sub>
                                  <m:r>
                                    <a:rPr lang="en-US" sz="3000" dirty="0">
                                      <a:solidFill>
                                        <a:schemeClr val="tx1"/>
                                      </a:solidFill>
                                      <a:latin typeface="Cambria Math" panose="02040503050406030204" pitchFamily="18" charset="0"/>
                                    </a:rPr>
                                    <m:t>0</m:t>
                                  </m:r>
                                </m:sub>
                              </m:sSub>
                              <m:d>
                                <m:dPr>
                                  <m:ctrlPr>
                                    <a:rPr lang="en-US" sz="3000" i="1" dirty="0">
                                      <a:solidFill>
                                        <a:schemeClr val="tx1"/>
                                      </a:solidFill>
                                      <a:latin typeface="Cambria Math" panose="02040503050406030204" pitchFamily="18" charset="0"/>
                                    </a:rPr>
                                  </m:ctrlPr>
                                </m:dPr>
                                <m:e>
                                  <m:sSup>
                                    <m:sSupPr>
                                      <m:ctrlPr>
                                        <a:rPr lang="en-US" sz="3000" i="1" dirty="0">
                                          <a:solidFill>
                                            <a:schemeClr val="tx1"/>
                                          </a:solidFill>
                                          <a:latin typeface="Cambria Math" panose="02040503050406030204" pitchFamily="18" charset="0"/>
                                        </a:rPr>
                                      </m:ctrlPr>
                                    </m:sSupPr>
                                    <m:e>
                                      <m:r>
                                        <a:rPr lang="en-US" sz="3000" i="1" dirty="0">
                                          <a:solidFill>
                                            <a:schemeClr val="tx1"/>
                                          </a:solidFill>
                                          <a:latin typeface="Cambria Math" panose="02040503050406030204" pitchFamily="18" charset="0"/>
                                        </a:rPr>
                                        <m:t>𝜃</m:t>
                                      </m:r>
                                    </m:e>
                                    <m:sup>
                                      <m:r>
                                        <a:rPr lang="en-US" sz="3000" i="1" dirty="0">
                                          <a:solidFill>
                                            <a:schemeClr val="tx1"/>
                                          </a:solidFill>
                                          <a:latin typeface="Cambria Math" panose="02040503050406030204" pitchFamily="18" charset="0"/>
                                        </a:rPr>
                                        <m:t>⊤</m:t>
                                      </m:r>
                                    </m:sup>
                                  </m:sSup>
                                  <m:sSup>
                                    <m:sSupPr>
                                      <m:ctrlPr>
                                        <a:rPr lang="en-US" sz="3000" i="1" dirty="0">
                                          <a:solidFill>
                                            <a:schemeClr val="tx1"/>
                                          </a:solidFill>
                                          <a:latin typeface="Cambria Math" panose="02040503050406030204" pitchFamily="18" charset="0"/>
                                        </a:rPr>
                                      </m:ctrlPr>
                                    </m:sSupPr>
                                    <m:e>
                                      <m:r>
                                        <a:rPr lang="en-US" sz="3000" i="1" dirty="0">
                                          <a:solidFill>
                                            <a:schemeClr val="tx1"/>
                                          </a:solidFill>
                                          <a:latin typeface="Cambria Math" panose="02040503050406030204" pitchFamily="18" charset="0"/>
                                        </a:rPr>
                                        <m:t>𝑥</m:t>
                                      </m:r>
                                    </m:e>
                                    <m:sup>
                                      <m:d>
                                        <m:dPr>
                                          <m:ctrlPr>
                                            <a:rPr lang="en-US" sz="3000" i="1" dirty="0">
                                              <a:solidFill>
                                                <a:schemeClr val="tx1"/>
                                              </a:solidFill>
                                              <a:latin typeface="Cambria Math" panose="02040503050406030204" pitchFamily="18" charset="0"/>
                                            </a:rPr>
                                          </m:ctrlPr>
                                        </m:dPr>
                                        <m:e>
                                          <m:r>
                                            <a:rPr lang="en-US" sz="3000" i="1" dirty="0">
                                              <a:solidFill>
                                                <a:schemeClr val="tx1"/>
                                              </a:solidFill>
                                              <a:latin typeface="Cambria Math" panose="02040503050406030204" pitchFamily="18" charset="0"/>
                                            </a:rPr>
                                            <m:t>𝑖</m:t>
                                          </m:r>
                                        </m:e>
                                      </m:d>
                                    </m:sup>
                                  </m:sSup>
                                </m:e>
                              </m:d>
                            </m:e>
                          </m:nary>
                        </m:e>
                      </m:d>
                      <m:r>
                        <a:rPr lang="en-US" sz="3000" i="1" dirty="0">
                          <a:solidFill>
                            <a:schemeClr val="tx1"/>
                          </a:solidFill>
                          <a:latin typeface="Cambria Math" panose="02040503050406030204" pitchFamily="18" charset="0"/>
                        </a:rPr>
                        <m:t>+</m:t>
                      </m:r>
                      <m:f>
                        <m:fPr>
                          <m:ctrlPr>
                            <a:rPr lang="en-US" sz="3000" i="1" dirty="0">
                              <a:solidFill>
                                <a:schemeClr val="tx1"/>
                              </a:solidFill>
                              <a:latin typeface="Cambria Math" panose="02040503050406030204" pitchFamily="18" charset="0"/>
                            </a:rPr>
                          </m:ctrlPr>
                        </m:fPr>
                        <m:num>
                          <m:r>
                            <a:rPr lang="en-US" sz="3000" i="1" dirty="0">
                              <a:solidFill>
                                <a:schemeClr val="tx1"/>
                              </a:solidFill>
                              <a:latin typeface="Cambria Math" panose="02040503050406030204" pitchFamily="18" charset="0"/>
                            </a:rPr>
                            <m:t>𝜆</m:t>
                          </m:r>
                        </m:num>
                        <m:den>
                          <m:r>
                            <a:rPr lang="en-US" sz="3000" i="1" dirty="0">
                              <a:solidFill>
                                <a:schemeClr val="tx1"/>
                              </a:solidFill>
                              <a:latin typeface="Cambria Math" panose="02040503050406030204" pitchFamily="18" charset="0"/>
                            </a:rPr>
                            <m:t>2</m:t>
                          </m:r>
                          <m:r>
                            <a:rPr lang="en-US" sz="3000" i="1" dirty="0">
                              <a:solidFill>
                                <a:schemeClr val="tx1"/>
                              </a:solidFill>
                              <a:latin typeface="Cambria Math" panose="02040503050406030204" pitchFamily="18" charset="0"/>
                            </a:rPr>
                            <m:t>𝑚</m:t>
                          </m:r>
                          <m:r>
                            <a:rPr lang="en-US" sz="3000" i="1" dirty="0">
                              <a:solidFill>
                                <a:schemeClr val="tx1"/>
                              </a:solidFill>
                              <a:latin typeface="Cambria Math" panose="02040503050406030204" pitchFamily="18" charset="0"/>
                            </a:rPr>
                            <m:t> </m:t>
                          </m:r>
                        </m:den>
                      </m:f>
                      <m:nary>
                        <m:naryPr>
                          <m:chr m:val="∑"/>
                          <m:ctrlPr>
                            <a:rPr lang="en-US" sz="3000" i="1" dirty="0">
                              <a:solidFill>
                                <a:schemeClr val="tx1"/>
                              </a:solidFill>
                              <a:latin typeface="Cambria Math" panose="02040503050406030204" pitchFamily="18" charset="0"/>
                            </a:rPr>
                          </m:ctrlPr>
                        </m:naryPr>
                        <m:sub>
                          <m:r>
                            <m:rPr>
                              <m:brk m:alnAt="23"/>
                            </m:rPr>
                            <a:rPr lang="en-US" sz="3000" i="1" dirty="0">
                              <a:solidFill>
                                <a:schemeClr val="tx1"/>
                              </a:solidFill>
                              <a:latin typeface="Cambria Math" panose="02040503050406030204" pitchFamily="18" charset="0"/>
                            </a:rPr>
                            <m:t>𝑗</m:t>
                          </m:r>
                          <m:r>
                            <a:rPr lang="en-US" sz="3000" i="1" dirty="0">
                              <a:solidFill>
                                <a:schemeClr val="tx1"/>
                              </a:solidFill>
                              <a:latin typeface="Cambria Math" panose="02040503050406030204" pitchFamily="18" charset="0"/>
                            </a:rPr>
                            <m:t>=1</m:t>
                          </m:r>
                        </m:sub>
                        <m:sup>
                          <m:r>
                            <a:rPr lang="en-US" sz="3000" i="1" dirty="0">
                              <a:solidFill>
                                <a:schemeClr val="tx1"/>
                              </a:solidFill>
                              <a:latin typeface="Cambria Math" panose="02040503050406030204" pitchFamily="18" charset="0"/>
                            </a:rPr>
                            <m:t>𝑛</m:t>
                          </m:r>
                        </m:sup>
                        <m:e>
                          <m:sSubSup>
                            <m:sSubSupPr>
                              <m:ctrlPr>
                                <a:rPr lang="en-US" sz="3000" i="1" dirty="0">
                                  <a:solidFill>
                                    <a:schemeClr val="tx1"/>
                                  </a:solidFill>
                                  <a:latin typeface="Cambria Math" panose="02040503050406030204" pitchFamily="18" charset="0"/>
                                </a:rPr>
                              </m:ctrlPr>
                            </m:sSubSupPr>
                            <m:e>
                              <m:r>
                                <a:rPr lang="en-US" sz="3000" i="1" dirty="0">
                                  <a:solidFill>
                                    <a:schemeClr val="tx1"/>
                                  </a:solidFill>
                                  <a:latin typeface="Cambria Math" panose="02040503050406030204" pitchFamily="18" charset="0"/>
                                </a:rPr>
                                <m:t>𝜃</m:t>
                              </m:r>
                            </m:e>
                            <m:sub>
                              <m:r>
                                <a:rPr lang="en-US" sz="3000" i="1" dirty="0">
                                  <a:solidFill>
                                    <a:schemeClr val="tx1"/>
                                  </a:solidFill>
                                  <a:latin typeface="Cambria Math" panose="02040503050406030204" pitchFamily="18" charset="0"/>
                                </a:rPr>
                                <m:t>𝑗</m:t>
                              </m:r>
                            </m:sub>
                            <m:sup>
                              <m:r>
                                <a:rPr lang="en-US" sz="3000" i="1" dirty="0">
                                  <a:solidFill>
                                    <a:schemeClr val="tx1"/>
                                  </a:solidFill>
                                  <a:latin typeface="Cambria Math" panose="02040503050406030204" pitchFamily="18" charset="0"/>
                                </a:rPr>
                                <m:t>2</m:t>
                              </m:r>
                            </m:sup>
                          </m:sSubSup>
                        </m:e>
                      </m:nary>
                    </m:oMath>
                  </m:oMathPara>
                </a14:m>
                <a:endParaRPr lang="en-US" sz="3000" dirty="0">
                  <a:solidFill>
                    <a:schemeClr val="tx1"/>
                  </a:solidFill>
                </a:endParaRPr>
              </a:p>
              <a:p>
                <a:endParaRPr lang="en-US" dirty="0"/>
              </a:p>
              <a:p>
                <a:pPr marL="0" indent="0">
                  <a:buNone/>
                </a:pPr>
                <a:r>
                  <a:rPr lang="en-US" dirty="0"/>
                  <a:t>1) </a:t>
                </a:r>
                <a14:m>
                  <m:oMath xmlns:m="http://schemas.openxmlformats.org/officeDocument/2006/math">
                    <m:r>
                      <m:rPr>
                        <m:sty m:val="p"/>
                      </m:rPr>
                      <a:rPr lang="en-IN" b="0" i="0" dirty="0" smtClean="0">
                        <a:latin typeface="Cambria Math" panose="02040503050406030204" pitchFamily="18" charset="0"/>
                      </a:rPr>
                      <m:t>Remove</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𝑚</m:t>
                        </m:r>
                      </m:den>
                    </m:f>
                  </m:oMath>
                </a14:m>
                <a:endParaRPr lang="en-US" dirty="0"/>
              </a:p>
              <a:p>
                <a:pPr marL="0" indent="0">
                  <a:buNone/>
                </a:pPr>
                <a:r>
                  <a:rPr lang="en-US" dirty="0"/>
                  <a:t>2) Multiply </a:t>
                </a:r>
                <a14:m>
                  <m:oMath xmlns:m="http://schemas.openxmlformats.org/officeDocument/2006/math">
                    <m:r>
                      <m:rPr>
                        <m:sty m:val="p"/>
                      </m:rPr>
                      <a:rPr lang="en-US" b="0" i="0" dirty="0" smtClean="0">
                        <a:latin typeface="Cambria Math" panose="02040503050406030204" pitchFamily="18" charset="0"/>
                      </a:rPr>
                      <m:t>C</m:t>
                    </m:r>
                    <m:r>
                      <a:rPr lang="en-US" b="0" i="0" dirty="0" smtClean="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b="0" i="1" dirty="0" smtClean="0">
                            <a:latin typeface="Cambria Math" panose="02040503050406030204" pitchFamily="18" charset="0"/>
                          </a:rPr>
                          <m:t>𝜆</m:t>
                        </m:r>
                      </m:den>
                    </m:f>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limLow>
                        <m:limLowPr>
                          <m:ctrlPr>
                            <a:rPr lang="en-US" sz="3000" i="1" dirty="0">
                              <a:latin typeface="Cambria Math" panose="02040503050406030204" pitchFamily="18" charset="0"/>
                            </a:rPr>
                          </m:ctrlPr>
                        </m:limLowPr>
                        <m:e>
                          <m:r>
                            <m:rPr>
                              <m:sty m:val="p"/>
                            </m:rPr>
                            <a:rPr lang="en-US" sz="3000" dirty="0">
                              <a:latin typeface="Cambria Math" panose="02040503050406030204" pitchFamily="18" charset="0"/>
                            </a:rPr>
                            <m:t>min</m:t>
                          </m:r>
                        </m:e>
                        <m:lim>
                          <m:r>
                            <a:rPr lang="en-US" sz="3000" i="1" dirty="0">
                              <a:latin typeface="Cambria Math" panose="02040503050406030204" pitchFamily="18" charset="0"/>
                            </a:rPr>
                            <m:t>𝜃</m:t>
                          </m:r>
                        </m:lim>
                      </m:limLow>
                      <m:r>
                        <a:rPr lang="en-US" sz="3000" i="1" dirty="0">
                          <a:latin typeface="Cambria Math" panose="02040503050406030204" pitchFamily="18" charset="0"/>
                        </a:rPr>
                        <m:t> </m:t>
                      </m:r>
                      <m:r>
                        <a:rPr lang="en-US" sz="3000" b="0" i="1" dirty="0" smtClean="0">
                          <a:latin typeface="Cambria Math" panose="02040503050406030204" pitchFamily="18" charset="0"/>
                        </a:rPr>
                        <m:t>𝐶</m:t>
                      </m:r>
                      <m:d>
                        <m:dPr>
                          <m:begChr m:val="["/>
                          <m:endChr m:val="]"/>
                          <m:ctrlPr>
                            <a:rPr lang="en-US" sz="3000" i="1" dirty="0">
                              <a:latin typeface="Cambria Math" panose="02040503050406030204" pitchFamily="18" charset="0"/>
                            </a:rPr>
                          </m:ctrlPr>
                        </m:dPr>
                        <m:e>
                          <m:nary>
                            <m:naryPr>
                              <m:chr m:val="∑"/>
                              <m:ctrlPr>
                                <a:rPr lang="en-US" sz="3000" i="1" dirty="0">
                                  <a:latin typeface="Cambria Math" panose="02040503050406030204" pitchFamily="18" charset="0"/>
                                </a:rPr>
                              </m:ctrlPr>
                            </m:naryPr>
                            <m:sub>
                              <m:r>
                                <m:rPr>
                                  <m:brk m:alnAt="23"/>
                                </m:rPr>
                                <a:rPr lang="en-US" sz="3000" i="1" dirty="0">
                                  <a:latin typeface="Cambria Math" panose="02040503050406030204" pitchFamily="18" charset="0"/>
                                </a:rPr>
                                <m:t>𝑖</m:t>
                              </m:r>
                              <m:r>
                                <a:rPr lang="en-US" sz="3000" i="1" dirty="0">
                                  <a:latin typeface="Cambria Math" panose="02040503050406030204" pitchFamily="18" charset="0"/>
                                </a:rPr>
                                <m:t>=1</m:t>
                              </m:r>
                            </m:sub>
                            <m:sup>
                              <m:r>
                                <a:rPr lang="en-US" sz="3000" i="1" dirty="0">
                                  <a:latin typeface="Cambria Math" panose="02040503050406030204" pitchFamily="18" charset="0"/>
                                </a:rPr>
                                <m:t>𝑚</m:t>
                              </m:r>
                            </m:sup>
                            <m:e>
                              <m:sSup>
                                <m:sSupPr>
                                  <m:ctrlPr>
                                    <a:rPr lang="en-US" sz="3000" i="1" dirty="0">
                                      <a:latin typeface="Cambria Math" panose="02040503050406030204" pitchFamily="18" charset="0"/>
                                    </a:rPr>
                                  </m:ctrlPr>
                                </m:sSupPr>
                                <m:e>
                                  <m:r>
                                    <a:rPr lang="en-US" sz="3000" i="1" dirty="0">
                                      <a:latin typeface="Cambria Math" panose="02040503050406030204" pitchFamily="18" charset="0"/>
                                    </a:rPr>
                                    <m:t>𝑦</m:t>
                                  </m:r>
                                </m:e>
                                <m:sup>
                                  <m:r>
                                    <a:rPr lang="en-US" sz="3000" i="1" dirty="0">
                                      <a:latin typeface="Cambria Math" panose="02040503050406030204" pitchFamily="18" charset="0"/>
                                    </a:rPr>
                                    <m:t>(</m:t>
                                  </m:r>
                                  <m:r>
                                    <a:rPr lang="en-US" sz="3000" i="1" dirty="0">
                                      <a:latin typeface="Cambria Math" panose="02040503050406030204" pitchFamily="18" charset="0"/>
                                    </a:rPr>
                                    <m:t>𝑖</m:t>
                                  </m:r>
                                  <m:r>
                                    <a:rPr lang="en-US" sz="3000" i="1" dirty="0">
                                      <a:latin typeface="Cambria Math" panose="02040503050406030204" pitchFamily="18" charset="0"/>
                                    </a:rPr>
                                    <m:t>)</m:t>
                                  </m:r>
                                </m:sup>
                              </m:sSup>
                              <m:r>
                                <a:rPr lang="en-US" sz="3000" dirty="0">
                                  <a:latin typeface="Cambria Math" panose="02040503050406030204" pitchFamily="18" charset="0"/>
                                </a:rPr>
                                <m:t>  </m:t>
                              </m:r>
                              <m:r>
                                <m:rPr>
                                  <m:sty m:val="p"/>
                                </m:rPr>
                                <a:rPr lang="en-US" sz="3000" dirty="0">
                                  <a:latin typeface="Cambria Math" panose="02040503050406030204" pitchFamily="18" charset="0"/>
                                </a:rPr>
                                <m:t>cos</m:t>
                              </m:r>
                              <m:sSub>
                                <m:sSubPr>
                                  <m:ctrlPr>
                                    <a:rPr lang="en-US" sz="3000" i="1" dirty="0">
                                      <a:latin typeface="Cambria Math" panose="02040503050406030204" pitchFamily="18" charset="0"/>
                                    </a:rPr>
                                  </m:ctrlPr>
                                </m:sSubPr>
                                <m:e>
                                  <m:r>
                                    <m:rPr>
                                      <m:sty m:val="p"/>
                                    </m:rPr>
                                    <a:rPr lang="en-US" sz="3000" dirty="0">
                                      <a:latin typeface="Cambria Math" panose="02040503050406030204" pitchFamily="18" charset="0"/>
                                    </a:rPr>
                                    <m:t>t</m:t>
                                  </m:r>
                                </m:e>
                                <m:sub>
                                  <m:r>
                                    <a:rPr lang="en-US" sz="3000" dirty="0">
                                      <a:latin typeface="Cambria Math" panose="02040503050406030204" pitchFamily="18" charset="0"/>
                                    </a:rPr>
                                    <m:t>1</m:t>
                                  </m:r>
                                </m:sub>
                              </m:sSub>
                              <m:d>
                                <m:dPr>
                                  <m:ctrlPr>
                                    <a:rPr lang="en-US" sz="3000" i="1" dirty="0">
                                      <a:latin typeface="Cambria Math" panose="02040503050406030204" pitchFamily="18" charset="0"/>
                                    </a:rPr>
                                  </m:ctrlPr>
                                </m:dPr>
                                <m:e>
                                  <m:sSup>
                                    <m:sSupPr>
                                      <m:ctrlPr>
                                        <a:rPr lang="en-US" sz="3000" i="1" dirty="0">
                                          <a:latin typeface="Cambria Math" panose="02040503050406030204" pitchFamily="18" charset="0"/>
                                        </a:rPr>
                                      </m:ctrlPr>
                                    </m:sSupPr>
                                    <m:e>
                                      <m:r>
                                        <a:rPr lang="en-US" sz="3000" i="1" dirty="0">
                                          <a:latin typeface="Cambria Math" panose="02040503050406030204" pitchFamily="18" charset="0"/>
                                        </a:rPr>
                                        <m:t>𝜃</m:t>
                                      </m:r>
                                    </m:e>
                                    <m:sup>
                                      <m:r>
                                        <a:rPr lang="en-US" sz="3000" i="1" dirty="0">
                                          <a:latin typeface="Cambria Math" panose="02040503050406030204" pitchFamily="18" charset="0"/>
                                        </a:rPr>
                                        <m:t>⊤</m:t>
                                      </m:r>
                                    </m:sup>
                                  </m:sSup>
                                  <m:sSup>
                                    <m:sSupPr>
                                      <m:ctrlPr>
                                        <a:rPr lang="en-US" sz="3000" i="1" dirty="0">
                                          <a:latin typeface="Cambria Math" panose="02040503050406030204" pitchFamily="18" charset="0"/>
                                        </a:rPr>
                                      </m:ctrlPr>
                                    </m:sSupPr>
                                    <m:e>
                                      <m:r>
                                        <a:rPr lang="en-US" sz="3000" i="1" dirty="0">
                                          <a:latin typeface="Cambria Math" panose="02040503050406030204" pitchFamily="18" charset="0"/>
                                        </a:rPr>
                                        <m:t>𝑥</m:t>
                                      </m:r>
                                    </m:e>
                                    <m:sup>
                                      <m:d>
                                        <m:dPr>
                                          <m:ctrlPr>
                                            <a:rPr lang="en-US" sz="3000" i="1" dirty="0">
                                              <a:latin typeface="Cambria Math" panose="02040503050406030204" pitchFamily="18" charset="0"/>
                                            </a:rPr>
                                          </m:ctrlPr>
                                        </m:dPr>
                                        <m:e>
                                          <m:r>
                                            <a:rPr lang="en-US" sz="3000" i="1" dirty="0">
                                              <a:latin typeface="Cambria Math" panose="02040503050406030204" pitchFamily="18" charset="0"/>
                                            </a:rPr>
                                            <m:t>𝑖</m:t>
                                          </m:r>
                                        </m:e>
                                      </m:d>
                                    </m:sup>
                                  </m:sSup>
                                </m:e>
                              </m:d>
                              <m:r>
                                <a:rPr lang="en-US" sz="3000" i="1" dirty="0">
                                  <a:latin typeface="Cambria Math" panose="02040503050406030204" pitchFamily="18" charset="0"/>
                                </a:rPr>
                                <m:t>+(1−</m:t>
                              </m:r>
                              <m:sSup>
                                <m:sSupPr>
                                  <m:ctrlPr>
                                    <a:rPr lang="en-US" sz="3000" i="1" dirty="0">
                                      <a:latin typeface="Cambria Math" panose="02040503050406030204" pitchFamily="18" charset="0"/>
                                    </a:rPr>
                                  </m:ctrlPr>
                                </m:sSupPr>
                                <m:e>
                                  <m:r>
                                    <a:rPr lang="en-US" sz="3000" i="1" dirty="0">
                                      <a:latin typeface="Cambria Math" panose="02040503050406030204" pitchFamily="18" charset="0"/>
                                    </a:rPr>
                                    <m:t>𝑦</m:t>
                                  </m:r>
                                </m:e>
                                <m:sup>
                                  <m:d>
                                    <m:dPr>
                                      <m:ctrlPr>
                                        <a:rPr lang="en-US" sz="3000" i="1" dirty="0">
                                          <a:latin typeface="Cambria Math" panose="02040503050406030204" pitchFamily="18" charset="0"/>
                                        </a:rPr>
                                      </m:ctrlPr>
                                    </m:dPr>
                                    <m:e>
                                      <m:r>
                                        <a:rPr lang="en-US" sz="3000" i="1" dirty="0">
                                          <a:latin typeface="Cambria Math" panose="02040503050406030204" pitchFamily="18" charset="0"/>
                                        </a:rPr>
                                        <m:t>𝑖</m:t>
                                      </m:r>
                                    </m:e>
                                  </m:d>
                                </m:sup>
                              </m:sSup>
                              <m:r>
                                <m:rPr>
                                  <m:nor/>
                                </m:rPr>
                                <a:rPr lang="en-US" sz="3000" dirty="0">
                                  <a:latin typeface="Cambria Math" panose="02040503050406030204" pitchFamily="18" charset="0"/>
                                </a:rPr>
                                <m:t>)</m:t>
                              </m:r>
                              <m:r>
                                <a:rPr lang="en-US" sz="3000" i="1" dirty="0">
                                  <a:latin typeface="Cambria Math" panose="02040503050406030204" pitchFamily="18" charset="0"/>
                                </a:rPr>
                                <m:t> </m:t>
                              </m:r>
                              <m:r>
                                <m:rPr>
                                  <m:sty m:val="p"/>
                                </m:rPr>
                                <a:rPr lang="en-US" sz="3000" dirty="0">
                                  <a:latin typeface="Cambria Math" panose="02040503050406030204" pitchFamily="18" charset="0"/>
                                </a:rPr>
                                <m:t>cos</m:t>
                              </m:r>
                              <m:sSub>
                                <m:sSubPr>
                                  <m:ctrlPr>
                                    <a:rPr lang="en-US" sz="3000" i="1" dirty="0">
                                      <a:latin typeface="Cambria Math" panose="02040503050406030204" pitchFamily="18" charset="0"/>
                                    </a:rPr>
                                  </m:ctrlPr>
                                </m:sSubPr>
                                <m:e>
                                  <m:r>
                                    <m:rPr>
                                      <m:sty m:val="p"/>
                                    </m:rPr>
                                    <a:rPr lang="en-US" sz="3000" dirty="0">
                                      <a:latin typeface="Cambria Math" panose="02040503050406030204" pitchFamily="18" charset="0"/>
                                    </a:rPr>
                                    <m:t>t</m:t>
                                  </m:r>
                                </m:e>
                                <m:sub>
                                  <m:r>
                                    <a:rPr lang="en-US" sz="3000" dirty="0">
                                      <a:latin typeface="Cambria Math" panose="02040503050406030204" pitchFamily="18" charset="0"/>
                                    </a:rPr>
                                    <m:t>0</m:t>
                                  </m:r>
                                </m:sub>
                              </m:sSub>
                              <m:d>
                                <m:dPr>
                                  <m:ctrlPr>
                                    <a:rPr lang="en-US" sz="3000" i="1" dirty="0">
                                      <a:latin typeface="Cambria Math" panose="02040503050406030204" pitchFamily="18" charset="0"/>
                                    </a:rPr>
                                  </m:ctrlPr>
                                </m:dPr>
                                <m:e>
                                  <m:sSup>
                                    <m:sSupPr>
                                      <m:ctrlPr>
                                        <a:rPr lang="en-US" sz="3000" i="1" dirty="0">
                                          <a:latin typeface="Cambria Math" panose="02040503050406030204" pitchFamily="18" charset="0"/>
                                        </a:rPr>
                                      </m:ctrlPr>
                                    </m:sSupPr>
                                    <m:e>
                                      <m:r>
                                        <a:rPr lang="en-US" sz="3000" i="1" dirty="0">
                                          <a:latin typeface="Cambria Math" panose="02040503050406030204" pitchFamily="18" charset="0"/>
                                        </a:rPr>
                                        <m:t>𝜃</m:t>
                                      </m:r>
                                    </m:e>
                                    <m:sup>
                                      <m:r>
                                        <a:rPr lang="en-US" sz="3000" i="1" dirty="0">
                                          <a:latin typeface="Cambria Math" panose="02040503050406030204" pitchFamily="18" charset="0"/>
                                        </a:rPr>
                                        <m:t>⊤</m:t>
                                      </m:r>
                                    </m:sup>
                                  </m:sSup>
                                  <m:sSup>
                                    <m:sSupPr>
                                      <m:ctrlPr>
                                        <a:rPr lang="en-US" sz="3000" i="1" dirty="0">
                                          <a:latin typeface="Cambria Math" panose="02040503050406030204" pitchFamily="18" charset="0"/>
                                        </a:rPr>
                                      </m:ctrlPr>
                                    </m:sSupPr>
                                    <m:e>
                                      <m:r>
                                        <a:rPr lang="en-US" sz="3000" i="1" dirty="0">
                                          <a:latin typeface="Cambria Math" panose="02040503050406030204" pitchFamily="18" charset="0"/>
                                        </a:rPr>
                                        <m:t>𝑥</m:t>
                                      </m:r>
                                    </m:e>
                                    <m:sup>
                                      <m:d>
                                        <m:dPr>
                                          <m:ctrlPr>
                                            <a:rPr lang="en-US" sz="3000" i="1" dirty="0">
                                              <a:latin typeface="Cambria Math" panose="02040503050406030204" pitchFamily="18" charset="0"/>
                                            </a:rPr>
                                          </m:ctrlPr>
                                        </m:dPr>
                                        <m:e>
                                          <m:r>
                                            <a:rPr lang="en-US" sz="3000" i="1" dirty="0">
                                              <a:latin typeface="Cambria Math" panose="02040503050406030204" pitchFamily="18" charset="0"/>
                                            </a:rPr>
                                            <m:t>𝑖</m:t>
                                          </m:r>
                                        </m:e>
                                      </m:d>
                                    </m:sup>
                                  </m:sSup>
                                </m:e>
                              </m:d>
                            </m:e>
                          </m:nary>
                        </m:e>
                      </m:d>
                      <m:r>
                        <a:rPr lang="en-US" sz="3000" i="1" dirty="0">
                          <a:latin typeface="Cambria Math" panose="02040503050406030204" pitchFamily="18" charset="0"/>
                        </a:rPr>
                        <m:t>+</m:t>
                      </m:r>
                      <m:nary>
                        <m:naryPr>
                          <m:chr m:val="∑"/>
                          <m:ctrlPr>
                            <a:rPr lang="en-US" sz="3000" i="1" dirty="0">
                              <a:latin typeface="Cambria Math" panose="02040503050406030204" pitchFamily="18" charset="0"/>
                            </a:rPr>
                          </m:ctrlPr>
                        </m:naryPr>
                        <m:sub>
                          <m:r>
                            <m:rPr>
                              <m:brk m:alnAt="23"/>
                            </m:rPr>
                            <a:rPr lang="en-US" sz="3000" i="1" dirty="0">
                              <a:latin typeface="Cambria Math" panose="02040503050406030204" pitchFamily="18" charset="0"/>
                            </a:rPr>
                            <m:t>𝑗</m:t>
                          </m:r>
                          <m:r>
                            <a:rPr lang="en-US" sz="3000" i="1" dirty="0">
                              <a:latin typeface="Cambria Math" panose="02040503050406030204" pitchFamily="18" charset="0"/>
                            </a:rPr>
                            <m:t>=1</m:t>
                          </m:r>
                        </m:sub>
                        <m:sup>
                          <m:r>
                            <a:rPr lang="en-US" sz="3000" i="1" dirty="0">
                              <a:latin typeface="Cambria Math" panose="02040503050406030204" pitchFamily="18" charset="0"/>
                            </a:rPr>
                            <m:t>𝑛</m:t>
                          </m:r>
                        </m:sup>
                        <m:e>
                          <m:sSubSup>
                            <m:sSubSupPr>
                              <m:ctrlPr>
                                <a:rPr lang="en-US" sz="3000" i="1" dirty="0">
                                  <a:latin typeface="Cambria Math" panose="02040503050406030204" pitchFamily="18" charset="0"/>
                                </a:rPr>
                              </m:ctrlPr>
                            </m:sSubSupPr>
                            <m:e>
                              <m:r>
                                <a:rPr lang="en-US" sz="3000" i="1" dirty="0">
                                  <a:latin typeface="Cambria Math" panose="02040503050406030204" pitchFamily="18" charset="0"/>
                                </a:rPr>
                                <m:t>𝜃</m:t>
                              </m:r>
                            </m:e>
                            <m:sub>
                              <m:r>
                                <a:rPr lang="en-US" sz="3000" i="1" dirty="0">
                                  <a:latin typeface="Cambria Math" panose="02040503050406030204" pitchFamily="18" charset="0"/>
                                </a:rPr>
                                <m:t>𝑗</m:t>
                              </m:r>
                            </m:sub>
                            <m:sup>
                              <m:r>
                                <a:rPr lang="en-US" sz="3000" i="1" dirty="0">
                                  <a:latin typeface="Cambria Math" panose="02040503050406030204" pitchFamily="18" charset="0"/>
                                </a:rPr>
                                <m:t>2</m:t>
                              </m:r>
                            </m:sup>
                          </m:sSubSup>
                        </m:e>
                      </m:nary>
                    </m:oMath>
                  </m:oMathPara>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1329" y="1825625"/>
                <a:ext cx="11201399" cy="4351338"/>
              </a:xfrm>
              <a:blipFill>
                <a:blip r:embed="rId2"/>
                <a:stretch>
                  <a:fillRect l="-979"/>
                </a:stretch>
              </a:blipFill>
            </p:spPr>
            <p:txBody>
              <a:bodyPr/>
              <a:lstStyle/>
              <a:p>
                <a:r>
                  <a:rPr lang="en-IN">
                    <a:noFill/>
                  </a:rPr>
                  <a:t> </a:t>
                </a:r>
              </a:p>
            </p:txBody>
          </p:sp>
        </mc:Fallback>
      </mc:AlternateContent>
      <p:cxnSp>
        <p:nvCxnSpPr>
          <p:cNvPr id="5" name="Straight Arrow Connector 4"/>
          <p:cNvCxnSpPr/>
          <p:nvPr/>
        </p:nvCxnSpPr>
        <p:spPr>
          <a:xfrm>
            <a:off x="5916707" y="3146612"/>
            <a:ext cx="0" cy="19094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44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of 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limLow>
                        <m:limLowPr>
                          <m:ctrlPr>
                            <a:rPr lang="en-US" i="1" dirty="0" smtClean="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𝜃</m:t>
                          </m:r>
                        </m:lim>
                      </m:limLow>
                      <m:r>
                        <a:rPr lang="en-US" i="1" dirty="0">
                          <a:latin typeface="Cambria Math" panose="02040503050406030204" pitchFamily="18" charset="0"/>
                        </a:rPr>
                        <m:t> </m:t>
                      </m:r>
                      <m:r>
                        <a:rPr lang="en-US" i="1" dirty="0">
                          <a:latin typeface="Cambria Math" panose="02040503050406030204" pitchFamily="18" charset="0"/>
                        </a:rPr>
                        <m:t>𝐶</m:t>
                      </m:r>
                      <m:d>
                        <m:dPr>
                          <m:begChr m:val="["/>
                          <m:endChr m:val="]"/>
                          <m:ctrlPr>
                            <a:rPr lang="en-US" i="1" dirty="0">
                              <a:latin typeface="Cambria Math" panose="02040503050406030204" pitchFamily="18" charset="0"/>
                            </a:rPr>
                          </m:ctrlPr>
                        </m:dPr>
                        <m:e>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𝑚</m:t>
                              </m:r>
                            </m:sup>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1</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m:rPr>
                                  <m:nor/>
                                </m:rPr>
                                <a:rPr lang="en-US" dirty="0">
                                  <a:latin typeface="Cambria Math" panose="02040503050406030204" pitchFamily="18" charset="0"/>
                                </a:rPr>
                                <m:t>)</m:t>
                              </m:r>
                              <m:r>
                                <a:rPr lang="en-US" i="1"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0</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e>
                          </m:nary>
                        </m:e>
                      </m:d>
                      <m:r>
                        <a:rPr lang="en-US" i="1"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𝑛</m:t>
                          </m:r>
                        </m:sup>
                        <m:e>
                          <m:sSubSup>
                            <m:sSubSupPr>
                              <m:ctrlPr>
                                <a:rPr lang="en-US" i="1" dirty="0">
                                  <a:latin typeface="Cambria Math" panose="02040503050406030204" pitchFamily="18" charset="0"/>
                                </a:rPr>
                              </m:ctrlPr>
                            </m:sSubSupPr>
                            <m:e>
                              <m:r>
                                <a:rPr lang="en-US" i="1" dirty="0">
                                  <a:latin typeface="Cambria Math" panose="02040503050406030204" pitchFamily="18" charset="0"/>
                                </a:rPr>
                                <m:t>𝜃</m:t>
                              </m:r>
                            </m:e>
                            <m:sub>
                              <m:r>
                                <a:rPr lang="en-US" i="1" dirty="0">
                                  <a:latin typeface="Cambria Math" panose="02040503050406030204" pitchFamily="18" charset="0"/>
                                </a:rPr>
                                <m:t>𝑗</m:t>
                              </m:r>
                            </m:sub>
                            <m:sup>
                              <m:r>
                                <a:rPr lang="en-US" i="1" dirty="0">
                                  <a:latin typeface="Cambria Math" panose="02040503050406030204" pitchFamily="18" charset="0"/>
                                </a:rPr>
                                <m:t>2</m:t>
                              </m:r>
                            </m:sup>
                          </m:sSubSup>
                        </m:e>
                      </m:nary>
                    </m:oMath>
                  </m:oMathPara>
                </a14:m>
                <a:endParaRPr lang="en-US" dirty="0"/>
              </a:p>
              <a:p>
                <a:endParaRPr lang="en-US" dirty="0"/>
              </a:p>
              <a:p>
                <a:r>
                  <a:rPr lang="en-US" dirty="0"/>
                  <a:t>Hypothesis</a:t>
                </a:r>
              </a:p>
              <a:p>
                <a:pPr marL="0" indent="0">
                  <a:buNone/>
                </a:pPr>
                <a14:m>
                  <m:oMathPara xmlns:m="http://schemas.openxmlformats.org/officeDocument/2006/math">
                    <m:oMathParaPr>
                      <m:jc m:val="centerGroup"/>
                    </m:oMathParaPr>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𝜃</m:t>
                          </m:r>
                        </m:sub>
                      </m:sSub>
                      <m:d>
                        <m:dPr>
                          <m:ctrlPr>
                            <a:rPr lang="en-US" sz="3600" i="1" dirty="0">
                              <a:latin typeface="Cambria Math" panose="02040503050406030204" pitchFamily="18" charset="0"/>
                            </a:rPr>
                          </m:ctrlPr>
                        </m:dPr>
                        <m:e>
                          <m:r>
                            <a:rPr lang="en-US" sz="3600" i="1" dirty="0">
                              <a:latin typeface="Cambria Math" panose="02040503050406030204" pitchFamily="18" charset="0"/>
                            </a:rPr>
                            <m:t>𝑥</m:t>
                          </m:r>
                        </m:e>
                      </m:d>
                      <m:r>
                        <a:rPr lang="en-US" sz="3600" b="0" i="1" dirty="0" smtClean="0">
                          <a:latin typeface="Cambria Math" panose="02040503050406030204" pitchFamily="18" charset="0"/>
                        </a:rPr>
                        <m:t>=</m:t>
                      </m:r>
                      <m:d>
                        <m:dPr>
                          <m:begChr m:val="{"/>
                          <m:endChr m:val=""/>
                          <m:ctrlPr>
                            <a:rPr lang="en-US" sz="3600" i="1" dirty="0">
                              <a:latin typeface="Cambria Math" panose="02040503050406030204" pitchFamily="18" charset="0"/>
                            </a:rPr>
                          </m:ctrlPr>
                        </m:dPr>
                        <m:e>
                          <m:r>
                            <a:rPr lang="en-US" sz="3600" b="0" i="1" dirty="0" smtClean="0">
                              <a:latin typeface="Cambria Math" panose="02040503050406030204" pitchFamily="18" charset="0"/>
                            </a:rPr>
                            <m:t>    </m:t>
                          </m:r>
                          <m:eqArr>
                            <m:eqArrPr>
                              <m:ctrlPr>
                                <a:rPr lang="en-US" sz="3600" i="1" dirty="0">
                                  <a:latin typeface="Cambria Math" panose="02040503050406030204" pitchFamily="18" charset="0"/>
                                </a:rPr>
                              </m:ctrlPr>
                            </m:eqArrPr>
                            <m:e>
                              <m:r>
                                <a:rPr lang="en-US" sz="3600" b="0" i="1" dirty="0" smtClean="0">
                                  <a:latin typeface="Cambria Math" panose="02040503050406030204" pitchFamily="18" charset="0"/>
                                </a:rPr>
                                <m:t>1</m:t>
                              </m:r>
                              <m:r>
                                <a:rPr lang="en-US" sz="3600" dirty="0">
                                  <a:latin typeface="Cambria Math" panose="02040503050406030204" pitchFamily="18" charset="0"/>
                                </a:rPr>
                                <m:t> </m:t>
                              </m:r>
                              <m:r>
                                <a:rPr lang="en-US" sz="3600" b="0" i="0" dirty="0" smtClean="0">
                                  <a:latin typeface="Cambria Math" panose="02040503050406030204" pitchFamily="18" charset="0"/>
                                </a:rPr>
                                <m:t>   </m:t>
                              </m:r>
                              <m:r>
                                <m:rPr>
                                  <m:sty m:val="p"/>
                                </m:rPr>
                                <a:rPr lang="en-US" sz="3600" dirty="0">
                                  <a:latin typeface="Cambria Math" panose="02040503050406030204" pitchFamily="18" charset="0"/>
                                </a:rPr>
                                <m:t>if</m:t>
                              </m:r>
                              <m:r>
                                <a:rPr lang="en-US" sz="3600" i="1" dirty="0">
                                  <a:latin typeface="Cambria Math" panose="02040503050406030204" pitchFamily="18" charset="0"/>
                                </a:rPr>
                                <m:t>  </m:t>
                              </m:r>
                              <m:sSup>
                                <m:sSupPr>
                                  <m:ctrlPr>
                                    <a:rPr lang="en-US" sz="3600" b="0" i="1" dirty="0" smtClean="0">
                                      <a:latin typeface="Cambria Math" panose="02040503050406030204" pitchFamily="18" charset="0"/>
                                    </a:rPr>
                                  </m:ctrlPr>
                                </m:sSupPr>
                                <m:e>
                                  <m:r>
                                    <a:rPr lang="en-US" sz="3600" b="0" i="1" dirty="0" smtClean="0">
                                      <a:latin typeface="Cambria Math" panose="02040503050406030204" pitchFamily="18" charset="0"/>
                                    </a:rPr>
                                    <m:t>𝜃</m:t>
                                  </m:r>
                                </m:e>
                                <m:sup>
                                  <m:r>
                                    <a:rPr lang="en-US" sz="3600" b="0" i="1" dirty="0" smtClean="0">
                                      <a:latin typeface="Cambria Math" panose="02040503050406030204" pitchFamily="18" charset="0"/>
                                    </a:rPr>
                                    <m:t>⊤</m:t>
                                  </m:r>
                                </m:sup>
                              </m:sSup>
                              <m:r>
                                <a:rPr lang="en-US" sz="3600" b="0" i="1" dirty="0" smtClean="0">
                                  <a:latin typeface="Cambria Math" panose="02040503050406030204" pitchFamily="18" charset="0"/>
                                </a:rPr>
                                <m:t>𝑥</m:t>
                              </m:r>
                              <m:r>
                                <a:rPr lang="en-US" sz="3600" b="0" i="1" dirty="0" smtClean="0">
                                  <a:latin typeface="Cambria Math" panose="02040503050406030204" pitchFamily="18" charset="0"/>
                                </a:rPr>
                                <m:t>≥0</m:t>
                              </m:r>
                            </m:e>
                            <m:e>
                              <m:r>
                                <a:rPr lang="en-US" sz="3600" b="0" i="1" dirty="0" smtClean="0">
                                  <a:latin typeface="Cambria Math" panose="02040503050406030204" pitchFamily="18" charset="0"/>
                                </a:rPr>
                                <m:t>0</m:t>
                              </m:r>
                              <m:r>
                                <a:rPr lang="en-US" sz="3600" i="1" dirty="0">
                                  <a:latin typeface="Cambria Math" panose="02040503050406030204" pitchFamily="18" charset="0"/>
                                </a:rPr>
                                <m:t>    </m:t>
                              </m:r>
                              <m:r>
                                <m:rPr>
                                  <m:sty m:val="p"/>
                                </m:rPr>
                                <a:rPr lang="en-US" sz="3600" dirty="0">
                                  <a:latin typeface="Cambria Math" panose="02040503050406030204" pitchFamily="18" charset="0"/>
                                </a:rPr>
                                <m:t>if</m:t>
                              </m:r>
                              <m:sSup>
                                <m:sSupPr>
                                  <m:ctrlPr>
                                    <a:rPr lang="en-US" sz="3600" i="1" dirty="0">
                                      <a:latin typeface="Cambria Math" panose="02040503050406030204" pitchFamily="18" charset="0"/>
                                    </a:rPr>
                                  </m:ctrlPr>
                                </m:sSupPr>
                                <m:e>
                                  <m:r>
                                    <a:rPr lang="en-US" sz="3600" b="0" i="1" dirty="0" smtClean="0">
                                      <a:latin typeface="Cambria Math" panose="02040503050406030204" pitchFamily="18" charset="0"/>
                                    </a:rPr>
                                    <m:t>  </m:t>
                                  </m:r>
                                  <m:r>
                                    <a:rPr lang="en-US" sz="3600" i="1" dirty="0">
                                      <a:latin typeface="Cambria Math" panose="02040503050406030204" pitchFamily="18" charset="0"/>
                                    </a:rPr>
                                    <m:t>𝜃</m:t>
                                  </m:r>
                                </m:e>
                                <m:sup>
                                  <m:r>
                                    <a:rPr lang="en-US" sz="3600" i="1" dirty="0">
                                      <a:latin typeface="Cambria Math" panose="02040503050406030204" pitchFamily="18" charset="0"/>
                                    </a:rPr>
                                    <m:t>⊤</m:t>
                                  </m:r>
                                </m:sup>
                              </m:sSup>
                              <m:r>
                                <a:rPr lang="en-US" sz="3600" i="1" dirty="0">
                                  <a:latin typeface="Cambria Math" panose="02040503050406030204" pitchFamily="18" charset="0"/>
                                </a:rPr>
                                <m:t>𝑥</m:t>
                              </m:r>
                              <m:r>
                                <a:rPr lang="en-US" sz="3600" b="0" i="1" dirty="0" smtClean="0">
                                  <a:latin typeface="Cambria Math" panose="02040503050406030204" pitchFamily="18" charset="0"/>
                                </a:rPr>
                                <m:t>&lt;</m:t>
                              </m:r>
                              <m:r>
                                <a:rPr lang="en-US" sz="3600" i="1" dirty="0">
                                  <a:latin typeface="Cambria Math" panose="02040503050406030204" pitchFamily="18" charset="0"/>
                                </a:rPr>
                                <m:t>0</m:t>
                              </m:r>
                            </m:e>
                          </m:eqArr>
                        </m:e>
                      </m:d>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5026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idx="1"/>
          </p:nvPr>
        </p:nvSpPr>
        <p:spPr/>
        <p:txBody>
          <a:bodyPr>
            <a:normAutofit/>
          </a:bodyPr>
          <a:lstStyle/>
          <a:p>
            <a:r>
              <a:rPr lang="en-US" sz="3600" dirty="0"/>
              <a:t>Cost function</a:t>
            </a:r>
          </a:p>
          <a:p>
            <a:endParaRPr lang="en-US" sz="3600" dirty="0"/>
          </a:p>
          <a:p>
            <a:r>
              <a:rPr lang="en-US" sz="3600" b="1" dirty="0">
                <a:solidFill>
                  <a:srgbClr val="FF0000"/>
                </a:solidFill>
              </a:rPr>
              <a:t>Large margin classification</a:t>
            </a:r>
          </a:p>
          <a:p>
            <a:endParaRPr lang="en-US" sz="3600" dirty="0"/>
          </a:p>
          <a:p>
            <a:r>
              <a:rPr lang="en-US" sz="3600" dirty="0"/>
              <a:t>Kernels</a:t>
            </a:r>
          </a:p>
          <a:p>
            <a:endParaRPr lang="en-US" sz="3600" dirty="0"/>
          </a:p>
          <a:p>
            <a:r>
              <a:rPr lang="en-US" sz="3600" dirty="0"/>
              <a:t>Using an SVM</a:t>
            </a:r>
          </a:p>
        </p:txBody>
      </p:sp>
    </p:spTree>
    <p:extLst>
      <p:ext uri="{BB962C8B-B14F-4D97-AF65-F5344CB8AC3E}">
        <p14:creationId xmlns:p14="http://schemas.microsoft.com/office/powerpoint/2010/main" val="248048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9965" y="1586754"/>
                <a:ext cx="11412406" cy="5271246"/>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limLow>
                        <m:limLowPr>
                          <m:ctrlPr>
                            <a:rPr lang="en-US" sz="3200" i="1" dirty="0">
                              <a:latin typeface="Cambria Math" panose="02040503050406030204" pitchFamily="18" charset="0"/>
                            </a:rPr>
                          </m:ctrlPr>
                        </m:limLowPr>
                        <m:e>
                          <m:r>
                            <m:rPr>
                              <m:sty m:val="p"/>
                            </m:rPr>
                            <a:rPr lang="en-US" sz="3200" dirty="0">
                              <a:latin typeface="Cambria Math" panose="02040503050406030204" pitchFamily="18" charset="0"/>
                            </a:rPr>
                            <m:t>min</m:t>
                          </m:r>
                        </m:e>
                        <m:lim>
                          <m:r>
                            <a:rPr lang="en-US" sz="3200" i="1" dirty="0">
                              <a:latin typeface="Cambria Math" panose="02040503050406030204" pitchFamily="18" charset="0"/>
                            </a:rPr>
                            <m:t>𝜃</m:t>
                          </m:r>
                        </m:lim>
                      </m:limLow>
                      <m:r>
                        <a:rPr lang="en-US" sz="3200" i="1" dirty="0">
                          <a:latin typeface="Cambria Math" panose="02040503050406030204" pitchFamily="18" charset="0"/>
                        </a:rPr>
                        <m:t> </m:t>
                      </m:r>
                      <m:r>
                        <a:rPr lang="en-US" sz="3200" i="1" dirty="0">
                          <a:latin typeface="Cambria Math" panose="02040503050406030204" pitchFamily="18" charset="0"/>
                        </a:rPr>
                        <m:t>𝐶</m:t>
                      </m:r>
                      <m:d>
                        <m:dPr>
                          <m:begChr m:val="["/>
                          <m:endChr m:val="]"/>
                          <m:ctrlPr>
                            <a:rPr lang="en-US" sz="3200" i="1" dirty="0">
                              <a:latin typeface="Cambria Math" panose="02040503050406030204" pitchFamily="18" charset="0"/>
                            </a:rPr>
                          </m:ctrlPr>
                        </m:dPr>
                        <m:e>
                          <m:nary>
                            <m:naryPr>
                              <m:chr m:val="∑"/>
                              <m:ctrlPr>
                                <a:rPr lang="en-US" sz="3200" i="1" dirty="0">
                                  <a:latin typeface="Cambria Math" panose="02040503050406030204" pitchFamily="18" charset="0"/>
                                </a:rPr>
                              </m:ctrlPr>
                            </m:naryPr>
                            <m:sub>
                              <m:r>
                                <m:rPr>
                                  <m:brk m:alnAt="23"/>
                                </m:rPr>
                                <a:rPr lang="en-US" sz="3200" i="1" dirty="0">
                                  <a:latin typeface="Cambria Math" panose="02040503050406030204" pitchFamily="18" charset="0"/>
                                </a:rPr>
                                <m:t>𝑖</m:t>
                              </m:r>
                              <m:r>
                                <a:rPr lang="en-US" sz="3200" i="1" dirty="0">
                                  <a:latin typeface="Cambria Math" panose="02040503050406030204" pitchFamily="18" charset="0"/>
                                </a:rPr>
                                <m:t>=1</m:t>
                              </m:r>
                            </m:sub>
                            <m:sup>
                              <m:r>
                                <a:rPr lang="en-US" sz="3200" i="1" dirty="0">
                                  <a:latin typeface="Cambria Math" panose="02040503050406030204" pitchFamily="18" charset="0"/>
                                </a:rPr>
                                <m:t>𝑚</m:t>
                              </m:r>
                            </m:sup>
                            <m:e>
                              <m:sSup>
                                <m:sSupPr>
                                  <m:ctrlPr>
                                    <a:rPr lang="en-US" sz="3200" i="1" dirty="0">
                                      <a:latin typeface="Cambria Math" panose="02040503050406030204" pitchFamily="18" charset="0"/>
                                    </a:rPr>
                                  </m:ctrlPr>
                                </m:sSupPr>
                                <m:e>
                                  <m:r>
                                    <a:rPr lang="en-US" sz="3200" i="1" dirty="0">
                                      <a:latin typeface="Cambria Math" panose="02040503050406030204" pitchFamily="18" charset="0"/>
                                    </a:rPr>
                                    <m:t>𝑦</m:t>
                                  </m:r>
                                </m:e>
                                <m:sup>
                                  <m:r>
                                    <a:rPr lang="en-US" sz="3200" i="1" dirty="0">
                                      <a:latin typeface="Cambria Math" panose="02040503050406030204" pitchFamily="18" charset="0"/>
                                    </a:rPr>
                                    <m:t>(</m:t>
                                  </m:r>
                                  <m:r>
                                    <a:rPr lang="en-US" sz="3200" i="1" dirty="0">
                                      <a:latin typeface="Cambria Math" panose="02040503050406030204" pitchFamily="18" charset="0"/>
                                    </a:rPr>
                                    <m:t>𝑖</m:t>
                                  </m:r>
                                  <m:r>
                                    <a:rPr lang="en-US" sz="3200" i="1" dirty="0">
                                      <a:latin typeface="Cambria Math" panose="02040503050406030204" pitchFamily="18" charset="0"/>
                                    </a:rPr>
                                    <m:t>)</m:t>
                                  </m:r>
                                </m:sup>
                              </m:sSup>
                              <m:r>
                                <a:rPr lang="en-US" sz="3200" dirty="0">
                                  <a:latin typeface="Cambria Math" panose="02040503050406030204" pitchFamily="18" charset="0"/>
                                </a:rPr>
                                <m:t>  </m:t>
                              </m:r>
                              <m:r>
                                <m:rPr>
                                  <m:sty m:val="p"/>
                                </m:rPr>
                                <a:rPr lang="en-US" sz="3200" dirty="0">
                                  <a:latin typeface="Cambria Math" panose="02040503050406030204" pitchFamily="18" charset="0"/>
                                </a:rPr>
                                <m:t>cos</m:t>
                              </m:r>
                              <m:sSub>
                                <m:sSubPr>
                                  <m:ctrlPr>
                                    <a:rPr lang="en-US" sz="3200" i="1" dirty="0">
                                      <a:latin typeface="Cambria Math" panose="02040503050406030204" pitchFamily="18" charset="0"/>
                                    </a:rPr>
                                  </m:ctrlPr>
                                </m:sSubPr>
                                <m:e>
                                  <m:r>
                                    <m:rPr>
                                      <m:sty m:val="p"/>
                                    </m:rPr>
                                    <a:rPr lang="en-US" sz="3200" dirty="0">
                                      <a:latin typeface="Cambria Math" panose="02040503050406030204" pitchFamily="18" charset="0"/>
                                    </a:rPr>
                                    <m:t>t</m:t>
                                  </m:r>
                                </m:e>
                                <m:sub>
                                  <m:r>
                                    <a:rPr lang="en-US" sz="3200" dirty="0">
                                      <a:latin typeface="Cambria Math" panose="02040503050406030204" pitchFamily="18" charset="0"/>
                                    </a:rPr>
                                    <m:t>1</m:t>
                                  </m:r>
                                </m:sub>
                              </m:sSub>
                              <m:d>
                                <m:dPr>
                                  <m:ctrlPr>
                                    <a:rPr lang="en-US" sz="3200" i="1" dirty="0">
                                      <a:latin typeface="Cambria Math" panose="02040503050406030204" pitchFamily="18" charset="0"/>
                                    </a:rPr>
                                  </m:ctrlPr>
                                </m:dPr>
                                <m:e>
                                  <m:sSup>
                                    <m:sSupPr>
                                      <m:ctrlPr>
                                        <a:rPr lang="en-US" sz="3200" i="1" dirty="0">
                                          <a:latin typeface="Cambria Math" panose="02040503050406030204" pitchFamily="18" charset="0"/>
                                        </a:rPr>
                                      </m:ctrlPr>
                                    </m:sSupPr>
                                    <m:e>
                                      <m:r>
                                        <a:rPr lang="en-US" sz="3200" i="1" dirty="0">
                                          <a:latin typeface="Cambria Math" panose="02040503050406030204" pitchFamily="18" charset="0"/>
                                        </a:rPr>
                                        <m:t>𝜃</m:t>
                                      </m:r>
                                    </m:e>
                                    <m:sup>
                                      <m:r>
                                        <a:rPr lang="en-US" sz="3200" i="1" dirty="0">
                                          <a:latin typeface="Cambria Math" panose="02040503050406030204" pitchFamily="18" charset="0"/>
                                        </a:rPr>
                                        <m:t>⊤</m:t>
                                      </m:r>
                                    </m:sup>
                                  </m:sSup>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d>
                                        <m:dPr>
                                          <m:ctrlPr>
                                            <a:rPr lang="en-US" sz="3200" i="1" dirty="0">
                                              <a:latin typeface="Cambria Math" panose="02040503050406030204" pitchFamily="18" charset="0"/>
                                            </a:rPr>
                                          </m:ctrlPr>
                                        </m:dPr>
                                        <m:e>
                                          <m:r>
                                            <a:rPr lang="en-US" sz="3200" i="1" dirty="0">
                                              <a:latin typeface="Cambria Math" panose="02040503050406030204" pitchFamily="18" charset="0"/>
                                            </a:rPr>
                                            <m:t>𝑖</m:t>
                                          </m:r>
                                        </m:e>
                                      </m:d>
                                    </m:sup>
                                  </m:sSup>
                                </m:e>
                              </m:d>
                              <m:r>
                                <a:rPr lang="en-US" sz="3200" i="1" dirty="0">
                                  <a:latin typeface="Cambria Math" panose="02040503050406030204" pitchFamily="18" charset="0"/>
                                </a:rPr>
                                <m:t>+(1−</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𝑦</m:t>
                                  </m:r>
                                </m:e>
                                <m:sup>
                                  <m:d>
                                    <m:dPr>
                                      <m:ctrlPr>
                                        <a:rPr lang="en-US" sz="3200" i="1" dirty="0">
                                          <a:latin typeface="Cambria Math" panose="02040503050406030204" pitchFamily="18" charset="0"/>
                                        </a:rPr>
                                      </m:ctrlPr>
                                    </m:dPr>
                                    <m:e>
                                      <m:r>
                                        <a:rPr lang="en-US" sz="3200" i="1" dirty="0">
                                          <a:latin typeface="Cambria Math" panose="02040503050406030204" pitchFamily="18" charset="0"/>
                                        </a:rPr>
                                        <m:t>𝑖</m:t>
                                      </m:r>
                                    </m:e>
                                  </m:d>
                                </m:sup>
                              </m:sSup>
                              <m:r>
                                <m:rPr>
                                  <m:nor/>
                                </m:rPr>
                                <a:rPr lang="en-US" sz="3200" dirty="0">
                                  <a:latin typeface="Cambria Math" panose="02040503050406030204" pitchFamily="18" charset="0"/>
                                </a:rPr>
                                <m:t>)</m:t>
                              </m:r>
                              <m:r>
                                <a:rPr lang="en-US" sz="3200" i="1" dirty="0">
                                  <a:latin typeface="Cambria Math" panose="02040503050406030204" pitchFamily="18" charset="0"/>
                                </a:rPr>
                                <m:t> </m:t>
                              </m:r>
                              <m:r>
                                <m:rPr>
                                  <m:sty m:val="p"/>
                                </m:rPr>
                                <a:rPr lang="en-US" sz="3200" dirty="0">
                                  <a:latin typeface="Cambria Math" panose="02040503050406030204" pitchFamily="18" charset="0"/>
                                </a:rPr>
                                <m:t>cos</m:t>
                              </m:r>
                              <m:sSub>
                                <m:sSubPr>
                                  <m:ctrlPr>
                                    <a:rPr lang="en-US" sz="3200" i="1" dirty="0">
                                      <a:latin typeface="Cambria Math" panose="02040503050406030204" pitchFamily="18" charset="0"/>
                                    </a:rPr>
                                  </m:ctrlPr>
                                </m:sSubPr>
                                <m:e>
                                  <m:r>
                                    <m:rPr>
                                      <m:sty m:val="p"/>
                                    </m:rPr>
                                    <a:rPr lang="en-US" sz="3200" dirty="0">
                                      <a:latin typeface="Cambria Math" panose="02040503050406030204" pitchFamily="18" charset="0"/>
                                    </a:rPr>
                                    <m:t>t</m:t>
                                  </m:r>
                                </m:e>
                                <m:sub>
                                  <m:r>
                                    <a:rPr lang="en-US" sz="3200" dirty="0">
                                      <a:latin typeface="Cambria Math" panose="02040503050406030204" pitchFamily="18" charset="0"/>
                                    </a:rPr>
                                    <m:t>0</m:t>
                                  </m:r>
                                </m:sub>
                              </m:sSub>
                              <m:d>
                                <m:dPr>
                                  <m:ctrlPr>
                                    <a:rPr lang="en-US" sz="3200" i="1" dirty="0">
                                      <a:latin typeface="Cambria Math" panose="02040503050406030204" pitchFamily="18" charset="0"/>
                                    </a:rPr>
                                  </m:ctrlPr>
                                </m:dPr>
                                <m:e>
                                  <m:sSup>
                                    <m:sSupPr>
                                      <m:ctrlPr>
                                        <a:rPr lang="en-US" sz="3200" i="1" dirty="0">
                                          <a:latin typeface="Cambria Math" panose="02040503050406030204" pitchFamily="18" charset="0"/>
                                        </a:rPr>
                                      </m:ctrlPr>
                                    </m:sSupPr>
                                    <m:e>
                                      <m:r>
                                        <a:rPr lang="en-US" sz="3200" i="1" dirty="0">
                                          <a:latin typeface="Cambria Math" panose="02040503050406030204" pitchFamily="18" charset="0"/>
                                        </a:rPr>
                                        <m:t>𝜃</m:t>
                                      </m:r>
                                    </m:e>
                                    <m:sup>
                                      <m:r>
                                        <a:rPr lang="en-US" sz="3200" i="1" dirty="0">
                                          <a:latin typeface="Cambria Math" panose="02040503050406030204" pitchFamily="18" charset="0"/>
                                        </a:rPr>
                                        <m:t>⊤</m:t>
                                      </m:r>
                                    </m:sup>
                                  </m:sSup>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d>
                                        <m:dPr>
                                          <m:ctrlPr>
                                            <a:rPr lang="en-US" sz="3200" i="1" dirty="0">
                                              <a:latin typeface="Cambria Math" panose="02040503050406030204" pitchFamily="18" charset="0"/>
                                            </a:rPr>
                                          </m:ctrlPr>
                                        </m:dPr>
                                        <m:e>
                                          <m:r>
                                            <a:rPr lang="en-US" sz="3200" i="1" dirty="0">
                                              <a:latin typeface="Cambria Math" panose="02040503050406030204" pitchFamily="18" charset="0"/>
                                            </a:rPr>
                                            <m:t>𝑖</m:t>
                                          </m:r>
                                        </m:e>
                                      </m:d>
                                    </m:sup>
                                  </m:sSup>
                                </m:e>
                              </m:d>
                            </m:e>
                          </m:nary>
                        </m:e>
                      </m:d>
                      <m:r>
                        <a:rPr lang="en-US" sz="3200" i="1" dirty="0">
                          <a:latin typeface="Cambria Math" panose="02040503050406030204" pitchFamily="18" charset="0"/>
                        </a:rPr>
                        <m:t>+</m:t>
                      </m:r>
                      <m:nary>
                        <m:naryPr>
                          <m:chr m:val="∑"/>
                          <m:ctrlPr>
                            <a:rPr lang="en-US" sz="3200" i="1" dirty="0">
                              <a:latin typeface="Cambria Math" panose="02040503050406030204" pitchFamily="18" charset="0"/>
                            </a:rPr>
                          </m:ctrlPr>
                        </m:naryPr>
                        <m:sub>
                          <m:r>
                            <m:rPr>
                              <m:brk m:alnAt="23"/>
                            </m:rPr>
                            <a:rPr lang="en-US" sz="3200" i="1" dirty="0">
                              <a:latin typeface="Cambria Math" panose="02040503050406030204" pitchFamily="18" charset="0"/>
                            </a:rPr>
                            <m:t>𝑗</m:t>
                          </m:r>
                          <m:r>
                            <a:rPr lang="en-US" sz="3200" i="1" dirty="0">
                              <a:latin typeface="Cambria Math" panose="02040503050406030204" pitchFamily="18" charset="0"/>
                            </a:rPr>
                            <m:t>=1</m:t>
                          </m:r>
                        </m:sub>
                        <m:sup>
                          <m:r>
                            <a:rPr lang="en-US" sz="3200" i="1" dirty="0">
                              <a:latin typeface="Cambria Math" panose="02040503050406030204" pitchFamily="18" charset="0"/>
                            </a:rPr>
                            <m:t>𝑛</m:t>
                          </m:r>
                        </m:sup>
                        <m:e>
                          <m:sSubSup>
                            <m:sSubSupPr>
                              <m:ctrlPr>
                                <a:rPr lang="en-US" sz="3200" i="1" dirty="0">
                                  <a:latin typeface="Cambria Math" panose="02040503050406030204" pitchFamily="18" charset="0"/>
                                </a:rPr>
                              </m:ctrlPr>
                            </m:sSubSupPr>
                            <m:e>
                              <m:r>
                                <a:rPr lang="en-US" sz="3200" i="1" dirty="0">
                                  <a:latin typeface="Cambria Math" panose="02040503050406030204" pitchFamily="18" charset="0"/>
                                </a:rPr>
                                <m:t>𝜃</m:t>
                              </m:r>
                            </m:e>
                            <m:sub>
                              <m:r>
                                <a:rPr lang="en-US" sz="3200" i="1" dirty="0">
                                  <a:latin typeface="Cambria Math" panose="02040503050406030204" pitchFamily="18" charset="0"/>
                                </a:rPr>
                                <m:t>𝑗</m:t>
                              </m:r>
                            </m:sub>
                            <m:sup>
                              <m:r>
                                <a:rPr lang="en-US" sz="3200" i="1" dirty="0">
                                  <a:latin typeface="Cambria Math" panose="02040503050406030204" pitchFamily="18" charset="0"/>
                                </a:rPr>
                                <m:t>2</m:t>
                              </m:r>
                            </m:sup>
                          </m:sSubSup>
                        </m:e>
                      </m:nary>
                    </m:oMath>
                  </m:oMathPara>
                </a14:m>
                <a:endParaRPr lang="en-US" sz="3200" dirty="0"/>
              </a:p>
              <a:p>
                <a:pPr marL="0" indent="0">
                  <a:buNone/>
                </a:pPr>
                <a:endParaRPr lang="en-US" dirty="0"/>
              </a:p>
              <a:p>
                <a:pPr marL="0" indent="0">
                  <a:buNone/>
                </a:pPr>
                <a:endParaRPr lang="en-US" dirty="0">
                  <a:solidFill>
                    <a:schemeClr val="tx1"/>
                  </a:solidFill>
                </a:endParaRPr>
              </a:p>
              <a:p>
                <a:pPr marL="0" indent="0">
                  <a:buNone/>
                </a:pPr>
                <a:endParaRPr lang="en-US" dirty="0"/>
              </a:p>
              <a:p>
                <a:pPr marL="0" indent="0">
                  <a:buNone/>
                </a:pPr>
                <a:endParaRPr lang="en-US" dirty="0">
                  <a:solidFill>
                    <a:schemeClr val="tx1"/>
                  </a:solidFill>
                </a:endParaRPr>
              </a:p>
              <a:p>
                <a:pPr marL="0" indent="0">
                  <a:buNone/>
                </a:pPr>
                <a:endParaRPr lang="en-US" dirty="0"/>
              </a:p>
              <a:p>
                <a:pPr marL="0" indent="0">
                  <a:buNone/>
                </a:pPr>
                <a:endParaRPr lang="en-US" dirty="0"/>
              </a:p>
              <a:p>
                <a:pPr marL="0" indent="0">
                  <a:buNone/>
                </a:pPr>
                <a:r>
                  <a:rPr lang="en-US" sz="3600" dirty="0">
                    <a:solidFill>
                      <a:schemeClr val="tx1"/>
                    </a:solidFill>
                  </a:rPr>
                  <a:t>If “y = 1”, we want </a:t>
                </a:r>
                <a14:m>
                  <m:oMath xmlns:m="http://schemas.openxmlformats.org/officeDocument/2006/math">
                    <m:sSup>
                      <m:sSupPr>
                        <m:ctrlPr>
                          <a:rPr lang="en-US" sz="3600" i="1" dirty="0">
                            <a:solidFill>
                              <a:schemeClr val="tx1"/>
                            </a:solidFill>
                            <a:latin typeface="Cambria Math" panose="02040503050406030204" pitchFamily="18" charset="0"/>
                          </a:rPr>
                        </m:ctrlPr>
                      </m:sSupPr>
                      <m:e>
                        <m:r>
                          <a:rPr lang="en-US" sz="3600" i="1" dirty="0">
                            <a:solidFill>
                              <a:schemeClr val="tx1"/>
                            </a:solidFill>
                            <a:latin typeface="Cambria Math" panose="02040503050406030204" pitchFamily="18" charset="0"/>
                          </a:rPr>
                          <m:t>𝜃</m:t>
                        </m:r>
                      </m:e>
                      <m:sup>
                        <m:r>
                          <a:rPr lang="en-US" sz="3600" i="1" dirty="0">
                            <a:solidFill>
                              <a:schemeClr val="tx1"/>
                            </a:solidFill>
                            <a:latin typeface="Cambria Math" panose="02040503050406030204" pitchFamily="18" charset="0"/>
                          </a:rPr>
                          <m:t>⊤</m:t>
                        </m:r>
                      </m:sup>
                    </m:sSup>
                    <m:r>
                      <a:rPr lang="en-US" sz="3600" i="1" dirty="0">
                        <a:solidFill>
                          <a:schemeClr val="tx1"/>
                        </a:solidFill>
                        <a:latin typeface="Cambria Math" panose="02040503050406030204" pitchFamily="18" charset="0"/>
                      </a:rPr>
                      <m:t>𝑥</m:t>
                    </m:r>
                    <m:r>
                      <a:rPr lang="en-US" sz="3600" b="0" i="1" dirty="0" smtClean="0">
                        <a:solidFill>
                          <a:schemeClr val="tx1"/>
                        </a:solidFill>
                        <a:latin typeface="Cambria Math" panose="02040503050406030204" pitchFamily="18" charset="0"/>
                      </a:rPr>
                      <m:t>≥   1</m:t>
                    </m:r>
                  </m:oMath>
                </a14:m>
                <a:r>
                  <a:rPr lang="en-US" sz="3600" dirty="0">
                    <a:solidFill>
                      <a:schemeClr val="tx1"/>
                    </a:solidFill>
                    <a:latin typeface="+mj-lt"/>
                  </a:rPr>
                  <a:t>(</a:t>
                </a:r>
                <a14:m>
                  <m:oMath xmlns:m="http://schemas.openxmlformats.org/officeDocument/2006/math">
                    <m:r>
                      <m:rPr>
                        <m:sty m:val="p"/>
                      </m:rPr>
                      <a:rPr lang="en-US" sz="3600" b="0" i="0" dirty="0" smtClean="0">
                        <a:solidFill>
                          <a:schemeClr val="tx1"/>
                        </a:solidFill>
                        <a:latin typeface="Cambria Math" panose="02040503050406030204" pitchFamily="18" charset="0"/>
                      </a:rPr>
                      <m:t>not</m:t>
                    </m:r>
                    <m:r>
                      <a:rPr lang="en-US" sz="3600" b="0" i="0" dirty="0" smtClean="0">
                        <a:solidFill>
                          <a:schemeClr val="tx1"/>
                        </a:solidFill>
                        <a:latin typeface="Cambria Math" panose="02040503050406030204" pitchFamily="18" charset="0"/>
                      </a:rPr>
                      <m:t> </m:t>
                    </m:r>
                    <m:r>
                      <m:rPr>
                        <m:sty m:val="p"/>
                      </m:rPr>
                      <a:rPr lang="en-US" sz="3600" b="0" i="0" dirty="0" smtClean="0">
                        <a:solidFill>
                          <a:schemeClr val="tx1"/>
                        </a:solidFill>
                        <a:latin typeface="Cambria Math" panose="02040503050406030204" pitchFamily="18" charset="0"/>
                      </a:rPr>
                      <m:t>just</m:t>
                    </m:r>
                    <m:r>
                      <a:rPr lang="en-US" sz="3600" b="0" i="0" dirty="0" smtClean="0">
                        <a:solidFill>
                          <a:schemeClr val="tx1"/>
                        </a:solidFill>
                        <a:latin typeface="Cambria Math" panose="02040503050406030204" pitchFamily="18" charset="0"/>
                      </a:rPr>
                      <m:t> </m:t>
                    </m:r>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0)</m:t>
                    </m:r>
                  </m:oMath>
                </a14:m>
                <a:endParaRPr lang="en-US" sz="3600" dirty="0">
                  <a:solidFill>
                    <a:schemeClr val="tx1"/>
                  </a:solidFill>
                  <a:latin typeface="+mj-lt"/>
                </a:endParaRPr>
              </a:p>
              <a:p>
                <a:pPr marL="0" indent="0">
                  <a:buNone/>
                </a:pPr>
                <a:r>
                  <a:rPr lang="en-US" sz="3600" dirty="0">
                    <a:solidFill>
                      <a:schemeClr val="tx1"/>
                    </a:solidFill>
                  </a:rPr>
                  <a:t>If “y = 0”, we want</a:t>
                </a:r>
                <a14:m>
                  <m:oMath xmlns:m="http://schemas.openxmlformats.org/officeDocument/2006/math">
                    <m:sSup>
                      <m:sSupPr>
                        <m:ctrlPr>
                          <a:rPr lang="en-US" sz="3600" i="1" dirty="0">
                            <a:solidFill>
                              <a:schemeClr val="tx1"/>
                            </a:solidFill>
                            <a:latin typeface="Cambria Math" panose="02040503050406030204" pitchFamily="18" charset="0"/>
                          </a:rPr>
                        </m:ctrlPr>
                      </m:sSupPr>
                      <m:e>
                        <m:r>
                          <a:rPr lang="en-US" sz="3600" b="0" i="1" dirty="0" smtClean="0">
                            <a:solidFill>
                              <a:schemeClr val="tx1"/>
                            </a:solidFill>
                            <a:latin typeface="Cambria Math" panose="02040503050406030204" pitchFamily="18" charset="0"/>
                          </a:rPr>
                          <m:t> </m:t>
                        </m:r>
                        <m:r>
                          <a:rPr lang="en-US" sz="3600" i="1" dirty="0">
                            <a:solidFill>
                              <a:schemeClr val="tx1"/>
                            </a:solidFill>
                            <a:latin typeface="Cambria Math" panose="02040503050406030204" pitchFamily="18" charset="0"/>
                          </a:rPr>
                          <m:t>𝜃</m:t>
                        </m:r>
                      </m:e>
                      <m:sup>
                        <m:r>
                          <a:rPr lang="en-US" sz="3600" i="1" dirty="0">
                            <a:solidFill>
                              <a:schemeClr val="tx1"/>
                            </a:solidFill>
                            <a:latin typeface="Cambria Math" panose="02040503050406030204" pitchFamily="18" charset="0"/>
                          </a:rPr>
                          <m:t>⊤</m:t>
                        </m:r>
                      </m:sup>
                    </m:sSup>
                    <m:r>
                      <a:rPr lang="en-US" sz="3600" i="1" dirty="0">
                        <a:solidFill>
                          <a:schemeClr val="tx1"/>
                        </a:solidFill>
                        <a:latin typeface="Cambria Math" panose="02040503050406030204" pitchFamily="18" charset="0"/>
                      </a:rPr>
                      <m:t>𝑥</m:t>
                    </m:r>
                    <m:r>
                      <a:rPr lang="en-US" sz="3600" b="0" i="1" dirty="0" smtClean="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oMath>
                </a14:m>
                <a:r>
                  <a:rPr lang="en-US" sz="3600" dirty="0">
                    <a:solidFill>
                      <a:schemeClr val="tx1"/>
                    </a:solidFill>
                    <a:latin typeface="+mj-lt"/>
                  </a:rPr>
                  <a:t>(</a:t>
                </a:r>
                <a14:m>
                  <m:oMath xmlns:m="http://schemas.openxmlformats.org/officeDocument/2006/math">
                    <m:r>
                      <m:rPr>
                        <m:sty m:val="p"/>
                      </m:rPr>
                      <a:rPr lang="en-US" sz="3600" dirty="0">
                        <a:solidFill>
                          <a:schemeClr val="tx1"/>
                        </a:solidFill>
                        <a:latin typeface="Cambria Math" panose="02040503050406030204" pitchFamily="18" charset="0"/>
                      </a:rPr>
                      <m:t>not</m:t>
                    </m:r>
                    <m:r>
                      <a:rPr lang="en-US" sz="3600" dirty="0">
                        <a:solidFill>
                          <a:schemeClr val="tx1"/>
                        </a:solidFill>
                        <a:latin typeface="Cambria Math" panose="02040503050406030204" pitchFamily="18" charset="0"/>
                      </a:rPr>
                      <m:t> </m:t>
                    </m:r>
                    <m:r>
                      <m:rPr>
                        <m:sty m:val="p"/>
                      </m:rPr>
                      <a:rPr lang="en-US" sz="3600" dirty="0">
                        <a:solidFill>
                          <a:schemeClr val="tx1"/>
                        </a:solidFill>
                        <a:latin typeface="Cambria Math" panose="02040503050406030204" pitchFamily="18" charset="0"/>
                      </a:rPr>
                      <m:t>just</m:t>
                    </m:r>
                    <m:r>
                      <a:rPr lang="en-US" sz="3600" b="0" i="0" dirty="0" smtClean="0">
                        <a:solidFill>
                          <a:schemeClr val="tx1"/>
                        </a:solidFill>
                        <a:latin typeface="Cambria Math" panose="02040503050406030204" pitchFamily="18" charset="0"/>
                      </a:rPr>
                      <m:t> </m:t>
                    </m:r>
                    <m:r>
                      <a:rPr lang="en-US" sz="3600" b="0" i="1" dirty="0" smtClean="0">
                        <a:solidFill>
                          <a:schemeClr val="tx1"/>
                        </a:solidFill>
                        <a:latin typeface="Cambria Math" panose="02040503050406030204" pitchFamily="18" charset="0"/>
                      </a:rPr>
                      <m:t>&lt;</m:t>
                    </m:r>
                    <m:r>
                      <a:rPr lang="en-US" sz="3600" i="1" dirty="0">
                        <a:solidFill>
                          <a:schemeClr val="tx1"/>
                        </a:solidFill>
                        <a:latin typeface="Cambria Math" panose="02040503050406030204" pitchFamily="18" charset="0"/>
                      </a:rPr>
                      <m:t>0)</m:t>
                    </m:r>
                  </m:oMath>
                </a14:m>
                <a:endParaRPr lang="en-US" sz="3600" dirty="0">
                  <a:solidFill>
                    <a:schemeClr val="tx1"/>
                  </a:solidFill>
                  <a:latin typeface="+mj-lt"/>
                </a:endParaRPr>
              </a:p>
              <a:p>
                <a:pPr marL="0"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9965" y="1586754"/>
                <a:ext cx="11412406" cy="5271246"/>
              </a:xfrm>
              <a:blipFill>
                <a:blip r:embed="rId2"/>
                <a:stretch>
                  <a:fillRect l="-1442" t="-116"/>
                </a:stretch>
              </a:blipFill>
            </p:spPr>
            <p:txBody>
              <a:bodyPr/>
              <a:lstStyle/>
              <a:p>
                <a:r>
                  <a:rPr lang="en-US">
                    <a:noFill/>
                  </a:rPr>
                  <a:t> </a:t>
                </a:r>
              </a:p>
            </p:txBody>
          </p:sp>
        </mc:Fallback>
      </mc:AlternateContent>
      <p:cxnSp>
        <p:nvCxnSpPr>
          <p:cNvPr id="4" name="Straight Connector 3"/>
          <p:cNvCxnSpPr/>
          <p:nvPr/>
        </p:nvCxnSpPr>
        <p:spPr>
          <a:xfrm flipV="1">
            <a:off x="1414716" y="4878769"/>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Rectangle 4"/>
              <p:cNvSpPr/>
              <p:nvPr/>
            </p:nvSpPr>
            <p:spPr>
              <a:xfrm>
                <a:off x="3810865" y="4949696"/>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3810865" y="4949696"/>
                <a:ext cx="513859"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08908" y="4943988"/>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108908" y="4943988"/>
                <a:ext cx="5052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5986" y="4081438"/>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=1</m:t>
                      </m:r>
                    </m:oMath>
                  </m:oMathPara>
                </a14:m>
                <a:endParaRPr lang="en-US" sz="4000" dirty="0"/>
              </a:p>
            </p:txBody>
          </p:sp>
        </mc:Choice>
        <mc:Fallback xmlns="">
          <p:sp>
            <p:nvSpPr>
              <p:cNvPr id="7" name="Rectangle 6"/>
              <p:cNvSpPr>
                <a:spLocks noRot="1" noChangeAspect="1" noMove="1" noResize="1" noEditPoints="1" noAdjustHandles="1" noChangeArrowheads="1" noChangeShapeType="1" noTextEdit="1"/>
              </p:cNvSpPr>
              <p:nvPr/>
            </p:nvSpPr>
            <p:spPr>
              <a:xfrm>
                <a:off x="115986" y="4081438"/>
                <a:ext cx="2070182" cy="7078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132247" y="4845706"/>
                <a:ext cx="98764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dirty="0" smtClean="0">
                              <a:solidFill>
                                <a:srgbClr val="FF0000"/>
                              </a:solidFill>
                              <a:latin typeface="Cambria Math" panose="02040503050406030204" pitchFamily="18" charset="0"/>
                            </a:rPr>
                          </m:ctrlPr>
                        </m:sSupPr>
                        <m:e>
                          <m:r>
                            <a:rPr lang="en-US" sz="3200" i="1" dirty="0">
                              <a:solidFill>
                                <a:srgbClr val="FF0000"/>
                              </a:solidFill>
                              <a:latin typeface="Cambria Math" panose="02040503050406030204" pitchFamily="18" charset="0"/>
                            </a:rPr>
                            <m:t>𝜃</m:t>
                          </m:r>
                        </m:e>
                        <m:sup>
                          <m:r>
                            <a:rPr lang="en-US" sz="3200" i="1" dirty="0">
                              <a:solidFill>
                                <a:srgbClr val="FF0000"/>
                              </a:solidFill>
                              <a:latin typeface="Cambria Math" panose="02040503050406030204" pitchFamily="18" charset="0"/>
                            </a:rPr>
                            <m:t>⊤</m:t>
                          </m:r>
                        </m:sup>
                      </m:sSup>
                      <m:r>
                        <a:rPr lang="en-US" sz="3200" i="1" dirty="0">
                          <a:solidFill>
                            <a:srgbClr val="FF0000"/>
                          </a:solidFill>
                          <a:latin typeface="Cambria Math" panose="02040503050406030204" pitchFamily="18" charset="0"/>
                        </a:rPr>
                        <m:t>𝑥</m:t>
                      </m:r>
                    </m:oMath>
                  </m:oMathPara>
                </a14:m>
                <a:endParaRPr lang="en-US" sz="32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132247" y="4845706"/>
                <a:ext cx="987643" cy="584775"/>
              </a:xfrm>
              <a:prstGeom prst="rect">
                <a:avLst/>
              </a:prstGeom>
              <a:blipFill>
                <a:blip r:embed="rId6"/>
                <a:stretch>
                  <a:fillRect/>
                </a:stretch>
              </a:blipFill>
            </p:spPr>
            <p:txBody>
              <a:bodyPr/>
              <a:lstStyle/>
              <a:p>
                <a:r>
                  <a:rPr lang="en-US">
                    <a:noFill/>
                  </a:rPr>
                  <a:t> </a:t>
                </a:r>
              </a:p>
            </p:txBody>
          </p:sp>
        </mc:Fallback>
      </mc:AlternateContent>
      <p:cxnSp>
        <p:nvCxnSpPr>
          <p:cNvPr id="10" name="Straight Connector 9"/>
          <p:cNvCxnSpPr/>
          <p:nvPr/>
        </p:nvCxnSpPr>
        <p:spPr>
          <a:xfrm flipV="1">
            <a:off x="7025156" y="4875259"/>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0004822" y="4082484"/>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smtClean="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=0</m:t>
                      </m:r>
                    </m:oMath>
                  </m:oMathPara>
                </a14:m>
                <a:endParaRPr lang="en-US" sz="4000" dirty="0"/>
              </a:p>
            </p:txBody>
          </p:sp>
        </mc:Choice>
        <mc:Fallback xmlns="">
          <p:sp>
            <p:nvSpPr>
              <p:cNvPr id="11" name="Rectangle 10"/>
              <p:cNvSpPr>
                <a:spLocks noRot="1" noChangeAspect="1" noMove="1" noResize="1" noEditPoints="1" noAdjustHandles="1" noChangeArrowheads="1" noChangeShapeType="1" noTextEdit="1"/>
              </p:cNvSpPr>
              <p:nvPr/>
            </p:nvSpPr>
            <p:spPr>
              <a:xfrm>
                <a:off x="10004822" y="4082484"/>
                <a:ext cx="2070182"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814728" y="4845705"/>
                <a:ext cx="98764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dirty="0" smtClean="0">
                              <a:solidFill>
                                <a:srgbClr val="FF0000"/>
                              </a:solidFill>
                              <a:latin typeface="Cambria Math" panose="02040503050406030204" pitchFamily="18" charset="0"/>
                            </a:rPr>
                          </m:ctrlPr>
                        </m:sSupPr>
                        <m:e>
                          <m:r>
                            <a:rPr lang="en-US" sz="3200" i="1" dirty="0">
                              <a:solidFill>
                                <a:srgbClr val="FF0000"/>
                              </a:solidFill>
                              <a:latin typeface="Cambria Math" panose="02040503050406030204" pitchFamily="18" charset="0"/>
                            </a:rPr>
                            <m:t>𝜃</m:t>
                          </m:r>
                        </m:e>
                        <m:sup>
                          <m:r>
                            <a:rPr lang="en-US" sz="3200" i="1" dirty="0">
                              <a:solidFill>
                                <a:srgbClr val="FF0000"/>
                              </a:solidFill>
                              <a:latin typeface="Cambria Math" panose="02040503050406030204" pitchFamily="18" charset="0"/>
                            </a:rPr>
                            <m:t>⊤</m:t>
                          </m:r>
                        </m:sup>
                      </m:sSup>
                      <m:r>
                        <a:rPr lang="en-US" sz="3200" i="1" dirty="0">
                          <a:solidFill>
                            <a:srgbClr val="FF0000"/>
                          </a:solidFill>
                          <a:latin typeface="Cambria Math" panose="02040503050406030204" pitchFamily="18" charset="0"/>
                        </a:rPr>
                        <m:t>𝑥</m:t>
                      </m:r>
                    </m:oMath>
                  </m:oMathPara>
                </a14:m>
                <a:endParaRPr lang="en-US" sz="3200" dirty="0">
                  <a:solidFill>
                    <a:srgbClr val="FF000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10814728" y="4845705"/>
                <a:ext cx="987643"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166209" y="4941968"/>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13" name="Rectangle 12"/>
              <p:cNvSpPr>
                <a:spLocks noRot="1" noChangeAspect="1" noMove="1" noResize="1" noEditPoints="1" noAdjustHandles="1" noChangeArrowheads="1" noChangeShapeType="1" noTextEdit="1"/>
              </p:cNvSpPr>
              <p:nvPr/>
            </p:nvSpPr>
            <p:spPr>
              <a:xfrm>
                <a:off x="2166209" y="4941968"/>
                <a:ext cx="811441"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521414" y="4949696"/>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14" name="Rectangle 13"/>
              <p:cNvSpPr>
                <a:spLocks noRot="1" noChangeAspect="1" noMove="1" noResize="1" noEditPoints="1" noAdjustHandles="1" noChangeArrowheads="1" noChangeShapeType="1" noTextEdit="1"/>
              </p:cNvSpPr>
              <p:nvPr/>
            </p:nvSpPr>
            <p:spPr>
              <a:xfrm>
                <a:off x="4521414" y="4949696"/>
                <a:ext cx="513859"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340601" y="4949696"/>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15" name="Rectangle 14"/>
              <p:cNvSpPr>
                <a:spLocks noRot="1" noChangeAspect="1" noMove="1" noResize="1" noEditPoints="1" noAdjustHandles="1" noChangeArrowheads="1" noChangeShapeType="1" noTextEdit="1"/>
              </p:cNvSpPr>
              <p:nvPr/>
            </p:nvSpPr>
            <p:spPr>
              <a:xfrm>
                <a:off x="1340601" y="4949696"/>
                <a:ext cx="811441" cy="584775"/>
              </a:xfrm>
              <a:prstGeom prst="rect">
                <a:avLst/>
              </a:prstGeom>
              <a:blipFill>
                <a:blip r:embed="rId11"/>
                <a:stretch>
                  <a:fillRect/>
                </a:stretch>
              </a:blipFill>
            </p:spPr>
            <p:txBody>
              <a:bodyPr/>
              <a:lstStyle/>
              <a:p>
                <a:r>
                  <a:rPr lang="en-US">
                    <a:noFill/>
                  </a:rPr>
                  <a:t> </a:t>
                </a:r>
              </a:p>
            </p:txBody>
          </p:sp>
        </mc:Fallback>
      </mc:AlternateContent>
      <p:cxnSp>
        <p:nvCxnSpPr>
          <p:cNvPr id="16" name="Straight Connector 15"/>
          <p:cNvCxnSpPr/>
          <p:nvPr/>
        </p:nvCxnSpPr>
        <p:spPr>
          <a:xfrm>
            <a:off x="3361542" y="4781213"/>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67794" y="4787148"/>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44069" y="4801435"/>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00957" y="4781213"/>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53244" y="4781213"/>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044013" y="4781213"/>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750265" y="4787148"/>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426540" y="4791910"/>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73902" y="4781213"/>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35715" y="4781213"/>
            <a:ext cx="0" cy="17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9459061" y="4949696"/>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26" name="Rectangle 25"/>
              <p:cNvSpPr>
                <a:spLocks noRot="1" noChangeAspect="1" noMove="1" noResize="1" noEditPoints="1" noAdjustHandles="1" noChangeArrowheads="1" noChangeShapeType="1" noTextEdit="1"/>
              </p:cNvSpPr>
              <p:nvPr/>
            </p:nvSpPr>
            <p:spPr>
              <a:xfrm>
                <a:off x="9459061" y="4949696"/>
                <a:ext cx="513859" cy="5847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8757104" y="4943988"/>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27" name="Rectangle 26"/>
              <p:cNvSpPr>
                <a:spLocks noRot="1" noChangeAspect="1" noMove="1" noResize="1" noEditPoints="1" noAdjustHandles="1" noChangeArrowheads="1" noChangeShapeType="1" noTextEdit="1"/>
              </p:cNvSpPr>
              <p:nvPr/>
            </p:nvSpPr>
            <p:spPr>
              <a:xfrm>
                <a:off x="8757104" y="4943988"/>
                <a:ext cx="505267" cy="58477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814405" y="4941968"/>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28" name="Rectangle 27"/>
              <p:cNvSpPr>
                <a:spLocks noRot="1" noChangeAspect="1" noMove="1" noResize="1" noEditPoints="1" noAdjustHandles="1" noChangeArrowheads="1" noChangeShapeType="1" noTextEdit="1"/>
              </p:cNvSpPr>
              <p:nvPr/>
            </p:nvSpPr>
            <p:spPr>
              <a:xfrm>
                <a:off x="7814405" y="4941968"/>
                <a:ext cx="811441" cy="58477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0169610" y="4949696"/>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29" name="Rectangle 28"/>
              <p:cNvSpPr>
                <a:spLocks noRot="1" noChangeAspect="1" noMove="1" noResize="1" noEditPoints="1" noAdjustHandles="1" noChangeArrowheads="1" noChangeShapeType="1" noTextEdit="1"/>
              </p:cNvSpPr>
              <p:nvPr/>
            </p:nvSpPr>
            <p:spPr>
              <a:xfrm>
                <a:off x="10169610" y="4949696"/>
                <a:ext cx="513859" cy="58477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988797" y="4949696"/>
                <a:ext cx="8114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−2</m:t>
                      </m:r>
                    </m:oMath>
                  </m:oMathPara>
                </a14:m>
                <a:endParaRPr lang="en-US" sz="3200" dirty="0"/>
              </a:p>
            </p:txBody>
          </p:sp>
        </mc:Choice>
        <mc:Fallback xmlns="">
          <p:sp>
            <p:nvSpPr>
              <p:cNvPr id="30" name="Rectangle 29"/>
              <p:cNvSpPr>
                <a:spLocks noRot="1" noChangeAspect="1" noMove="1" noResize="1" noEditPoints="1" noAdjustHandles="1" noChangeArrowheads="1" noChangeShapeType="1" noTextEdit="1"/>
              </p:cNvSpPr>
              <p:nvPr/>
            </p:nvSpPr>
            <p:spPr>
              <a:xfrm>
                <a:off x="6988797" y="4949696"/>
                <a:ext cx="811441" cy="584775"/>
              </a:xfrm>
              <a:prstGeom prst="rect">
                <a:avLst/>
              </a:prstGeom>
              <a:blipFill>
                <a:blip r:embed="rId16"/>
                <a:stretch>
                  <a:fillRect/>
                </a:stretch>
              </a:blipFill>
            </p:spPr>
            <p:txBody>
              <a:bodyPr/>
              <a:lstStyle/>
              <a:p>
                <a:r>
                  <a:rPr lang="en-US">
                    <a:noFill/>
                  </a:rPr>
                  <a:t> </a:t>
                </a:r>
              </a:p>
            </p:txBody>
          </p:sp>
        </mc:Fallback>
      </mc:AlternateContent>
      <p:grpSp>
        <p:nvGrpSpPr>
          <p:cNvPr id="33" name="Group 32"/>
          <p:cNvGrpSpPr/>
          <p:nvPr/>
        </p:nvGrpSpPr>
        <p:grpSpPr>
          <a:xfrm>
            <a:off x="938148" y="3051438"/>
            <a:ext cx="4122008" cy="1859411"/>
            <a:chOff x="938148" y="4500624"/>
            <a:chExt cx="4122008" cy="1754929"/>
          </a:xfrm>
        </p:grpSpPr>
        <p:cxnSp>
          <p:nvCxnSpPr>
            <p:cNvPr id="34" name="Straight Connector 33"/>
            <p:cNvCxnSpPr/>
            <p:nvPr/>
          </p:nvCxnSpPr>
          <p:spPr>
            <a:xfrm>
              <a:off x="938148" y="4500624"/>
              <a:ext cx="3129647" cy="175492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39876" y="6247889"/>
              <a:ext cx="10202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H="1">
            <a:off x="7314295" y="3025590"/>
            <a:ext cx="4123944" cy="1859411"/>
            <a:chOff x="938148" y="4500624"/>
            <a:chExt cx="4122008" cy="1754929"/>
          </a:xfrm>
        </p:grpSpPr>
        <p:cxnSp>
          <p:nvCxnSpPr>
            <p:cNvPr id="38" name="Straight Connector 37"/>
            <p:cNvCxnSpPr/>
            <p:nvPr/>
          </p:nvCxnSpPr>
          <p:spPr>
            <a:xfrm>
              <a:off x="938148" y="4500624"/>
              <a:ext cx="3129647" cy="175492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039876" y="6247889"/>
              <a:ext cx="10202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Rectangle 39"/>
              <p:cNvSpPr/>
              <p:nvPr/>
            </p:nvSpPr>
            <p:spPr>
              <a:xfrm>
                <a:off x="3039393" y="3483020"/>
                <a:ext cx="17260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dirty="0" smtClean="0">
                          <a:latin typeface="Cambria Math" panose="02040503050406030204" pitchFamily="18" charset="0"/>
                        </a:rPr>
                        <m:t>cos</m:t>
                      </m:r>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t</m:t>
                          </m:r>
                        </m:e>
                        <m:sub>
                          <m:r>
                            <a:rPr lang="en-US" sz="2400" dirty="0">
                              <a:latin typeface="Cambria Math" panose="02040503050406030204" pitchFamily="18" charset="0"/>
                            </a:rPr>
                            <m:t>1</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𝜃</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𝑥</m:t>
                          </m:r>
                        </m:e>
                      </m:d>
                    </m:oMath>
                  </m:oMathPara>
                </a14:m>
                <a:endParaRPr lang="en-US" sz="2400" dirty="0"/>
              </a:p>
            </p:txBody>
          </p:sp>
        </mc:Choice>
        <mc:Fallback xmlns="">
          <p:sp>
            <p:nvSpPr>
              <p:cNvPr id="40" name="Rectangle 39"/>
              <p:cNvSpPr>
                <a:spLocks noRot="1" noChangeAspect="1" noMove="1" noResize="1" noEditPoints="1" noAdjustHandles="1" noChangeArrowheads="1" noChangeShapeType="1" noTextEdit="1"/>
              </p:cNvSpPr>
              <p:nvPr/>
            </p:nvSpPr>
            <p:spPr>
              <a:xfrm>
                <a:off x="3039393" y="3483020"/>
                <a:ext cx="1726050" cy="461665"/>
              </a:xfrm>
              <a:prstGeom prst="rect">
                <a:avLst/>
              </a:prstGeom>
              <a:blipFill>
                <a:blip r:embed="rId1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510877" y="3481132"/>
                <a:ext cx="17331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dirty="0" smtClean="0">
                          <a:latin typeface="Cambria Math" panose="02040503050406030204" pitchFamily="18" charset="0"/>
                        </a:rPr>
                        <m:t>cos</m:t>
                      </m:r>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t</m:t>
                          </m:r>
                        </m:e>
                        <m:sub>
                          <m:r>
                            <a:rPr lang="en-US" sz="2400" b="0" i="0" dirty="0" smtClean="0">
                              <a:latin typeface="Cambria Math" panose="02040503050406030204" pitchFamily="18" charset="0"/>
                            </a:rPr>
                            <m:t>0</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𝜃</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𝑥</m:t>
                          </m:r>
                        </m:e>
                      </m:d>
                    </m:oMath>
                  </m:oMathPara>
                </a14:m>
                <a:endParaRPr lang="en-US" sz="2400" dirty="0"/>
              </a:p>
            </p:txBody>
          </p:sp>
        </mc:Choice>
        <mc:Fallback xmlns="">
          <p:sp>
            <p:nvSpPr>
              <p:cNvPr id="41" name="Rectangle 40"/>
              <p:cNvSpPr>
                <a:spLocks noRot="1" noChangeAspect="1" noMove="1" noResize="1" noEditPoints="1" noAdjustHandles="1" noChangeArrowheads="1" noChangeShapeType="1" noTextEdit="1"/>
              </p:cNvSpPr>
              <p:nvPr/>
            </p:nvSpPr>
            <p:spPr>
              <a:xfrm>
                <a:off x="7510877" y="3481132"/>
                <a:ext cx="1733167" cy="461665"/>
              </a:xfrm>
              <a:prstGeom prst="rect">
                <a:avLst/>
              </a:prstGeom>
              <a:blipFill>
                <a:blip r:embed="rId18"/>
                <a:stretch>
                  <a:fillRect b="-1316"/>
                </a:stretch>
              </a:blipFill>
            </p:spPr>
            <p:txBody>
              <a:bodyPr/>
              <a:lstStyle/>
              <a:p>
                <a:r>
                  <a:rPr lang="en-US">
                    <a:noFill/>
                  </a:rPr>
                  <a:t> </a:t>
                </a:r>
              </a:p>
            </p:txBody>
          </p:sp>
        </mc:Fallback>
      </mc:AlternateContent>
    </p:spTree>
    <p:extLst>
      <p:ext uri="{BB962C8B-B14F-4D97-AF65-F5344CB8AC3E}">
        <p14:creationId xmlns:p14="http://schemas.microsoft.com/office/powerpoint/2010/main" val="92481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decision boundary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82" y="1368424"/>
                <a:ext cx="1051560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limLow>
                        <m:limLowPr>
                          <m:ctrlPr>
                            <a:rPr lang="en-US" i="1" dirty="0" smtClean="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𝜃</m:t>
                          </m:r>
                        </m:lim>
                      </m:limLow>
                      <m:r>
                        <a:rPr lang="en-US" i="1" dirty="0">
                          <a:latin typeface="Cambria Math" panose="02040503050406030204" pitchFamily="18" charset="0"/>
                        </a:rPr>
                        <m:t> </m:t>
                      </m:r>
                      <m:r>
                        <a:rPr lang="en-US" i="1" dirty="0">
                          <a:latin typeface="Cambria Math" panose="02040503050406030204" pitchFamily="18" charset="0"/>
                        </a:rPr>
                        <m:t>𝐶</m:t>
                      </m:r>
                      <m:d>
                        <m:dPr>
                          <m:begChr m:val="["/>
                          <m:endChr m:val="]"/>
                          <m:ctrlPr>
                            <a:rPr lang="en-US" i="1" dirty="0">
                              <a:latin typeface="Cambria Math" panose="02040503050406030204" pitchFamily="18" charset="0"/>
                            </a:rPr>
                          </m:ctrlPr>
                        </m:dPr>
                        <m:e>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𝑚</m:t>
                              </m:r>
                            </m:sup>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1</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m:rPr>
                                  <m:nor/>
                                </m:rPr>
                                <a:rPr lang="en-US" dirty="0">
                                  <a:latin typeface="Cambria Math" panose="02040503050406030204" pitchFamily="18" charset="0"/>
                                </a:rPr>
                                <m:t>)</m:t>
                              </m:r>
                              <m:r>
                                <a:rPr lang="en-US" i="1"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0</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e>
                          </m:nary>
                        </m:e>
                      </m:d>
                      <m:r>
                        <a:rPr lang="en-US" i="1" dirty="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𝑛</m:t>
                          </m:r>
                        </m:sup>
                        <m:e>
                          <m:sSubSup>
                            <m:sSubSupPr>
                              <m:ctrlPr>
                                <a:rPr lang="en-US" i="1" dirty="0">
                                  <a:latin typeface="Cambria Math" panose="02040503050406030204" pitchFamily="18" charset="0"/>
                                </a:rPr>
                              </m:ctrlPr>
                            </m:sSubSupPr>
                            <m:e>
                              <m:r>
                                <a:rPr lang="en-US" i="1" dirty="0">
                                  <a:latin typeface="Cambria Math" panose="02040503050406030204" pitchFamily="18" charset="0"/>
                                </a:rPr>
                                <m:t>𝜃</m:t>
                              </m:r>
                            </m:e>
                            <m:sub>
                              <m:r>
                                <a:rPr lang="en-US" i="1" dirty="0">
                                  <a:latin typeface="Cambria Math" panose="02040503050406030204" pitchFamily="18" charset="0"/>
                                </a:rPr>
                                <m:t>𝑗</m:t>
                              </m:r>
                            </m:sub>
                            <m:sup>
                              <m:r>
                                <a:rPr lang="en-US" i="1" dirty="0">
                                  <a:latin typeface="Cambria Math" panose="02040503050406030204" pitchFamily="18" charset="0"/>
                                </a:rPr>
                                <m:t>2</m:t>
                              </m:r>
                            </m:sup>
                          </m:sSubSup>
                        </m:e>
                      </m:nary>
                    </m:oMath>
                  </m:oMathPara>
                </a14:m>
                <a:endParaRPr lang="en-US" dirty="0"/>
              </a:p>
              <a:p>
                <a:r>
                  <a:rPr lang="en-US" dirty="0"/>
                  <a:t>Let’s say we have a very large </a:t>
                </a:r>
                <a14:m>
                  <m:oMath xmlns:m="http://schemas.openxmlformats.org/officeDocument/2006/math">
                    <m:r>
                      <a:rPr lang="en-US" i="1" dirty="0">
                        <a:latin typeface="Cambria Math" panose="02040503050406030204" pitchFamily="18" charset="0"/>
                      </a:rPr>
                      <m:t>𝐶</m:t>
                    </m:r>
                    <m:r>
                      <a:rPr lang="en-US" b="0" i="1" dirty="0" smtClean="0">
                        <a:latin typeface="Cambria Math" panose="02040503050406030204" pitchFamily="18" charset="0"/>
                      </a:rPr>
                      <m:t>…</m:t>
                    </m:r>
                  </m:oMath>
                </a14:m>
                <a:endParaRPr lang="en-US" dirty="0"/>
              </a:p>
              <a:p>
                <a:endParaRPr lang="en-US" dirty="0"/>
              </a:p>
              <a:p>
                <a:r>
                  <a:rPr lang="en-US" dirty="0"/>
                  <a:t>Whenever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b="0" i="1" dirty="0" smtClean="0">
                        <a:latin typeface="Cambria Math" panose="02040503050406030204" pitchFamily="18" charset="0"/>
                      </a:rPr>
                      <m:t>=1:</m:t>
                    </m:r>
                  </m:oMath>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b="0" i="1" dirty="0" smtClean="0">
                          <a:latin typeface="Cambria Math" panose="02040503050406030204" pitchFamily="18" charset="0"/>
                        </a:rPr>
                        <m:t>≥1</m:t>
                      </m:r>
                    </m:oMath>
                  </m:oMathPara>
                </a14:m>
                <a:endParaRPr lang="en-US" dirty="0"/>
              </a:p>
              <a:p>
                <a:r>
                  <a:rPr lang="en-US" dirty="0"/>
                  <a:t>Whenever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m:t>
                    </m:r>
                    <m:r>
                      <a:rPr lang="en-US" b="0" i="1" dirty="0" smtClean="0">
                        <a:latin typeface="Cambria Math" panose="02040503050406030204" pitchFamily="18" charset="0"/>
                      </a:rPr>
                      <m:t>0</m:t>
                    </m:r>
                    <m:r>
                      <a:rPr lang="en-US" i="1" dirty="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b="0" i="1" dirty="0" smtClean="0">
                          <a:latin typeface="Cambria Math" panose="02040503050406030204" pitchFamily="18" charset="0"/>
                        </a:rPr>
                        <m:t>≤−</m:t>
                      </m:r>
                      <m:r>
                        <a:rPr lang="en-US" i="1" dirty="0">
                          <a:latin typeface="Cambria Math" panose="02040503050406030204" pitchFamily="18" charset="0"/>
                        </a:rPr>
                        <m:t>1</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82" y="1368424"/>
                <a:ext cx="10515600" cy="5032375"/>
              </a:xfrm>
              <a:blipFill>
                <a:blip r:embed="rId2"/>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5391274" y="2621221"/>
                <a:ext cx="6436659" cy="2850460"/>
              </a:xfrm>
              <a:prstGeom prst="rect">
                <a:avLst/>
              </a:prstGeom>
              <a:ln w="76200">
                <a:solidFill>
                  <a:srgbClr val="00B050"/>
                </a:solidFill>
              </a:ln>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sz="3600" i="1" dirty="0" smtClean="0">
                              <a:latin typeface="Cambria Math" panose="02040503050406030204" pitchFamily="18" charset="0"/>
                            </a:rPr>
                          </m:ctrlPr>
                        </m:limLowPr>
                        <m:e>
                          <m:r>
                            <m:rPr>
                              <m:sty m:val="p"/>
                            </m:rPr>
                            <a:rPr lang="en-US" sz="3600" dirty="0">
                              <a:latin typeface="Cambria Math" panose="02040503050406030204" pitchFamily="18" charset="0"/>
                            </a:rPr>
                            <m:t>min</m:t>
                          </m:r>
                        </m:e>
                        <m:lim>
                          <m:r>
                            <a:rPr lang="en-US" sz="3600" i="1" dirty="0">
                              <a:latin typeface="Cambria Math" panose="02040503050406030204" pitchFamily="18" charset="0"/>
                            </a:rPr>
                            <m:t>𝜃</m:t>
                          </m:r>
                        </m:lim>
                      </m:limLow>
                      <m:f>
                        <m:fPr>
                          <m:ctrlPr>
                            <a:rPr lang="en-US" sz="3600" b="0" i="1" dirty="0" smtClean="0">
                              <a:latin typeface="Cambria Math" panose="02040503050406030204" pitchFamily="18" charset="0"/>
                            </a:rPr>
                          </m:ctrlPr>
                        </m:fPr>
                        <m:num>
                          <m:r>
                            <a:rPr lang="en-US" sz="3600" b="0" i="0" dirty="0" smtClean="0">
                              <a:latin typeface="Cambria Math" panose="02040503050406030204" pitchFamily="18" charset="0"/>
                            </a:rPr>
                            <m:t>1</m:t>
                          </m:r>
                        </m:num>
                        <m:den>
                          <m:r>
                            <a:rPr lang="en-US" sz="3600" b="0" i="0" dirty="0" smtClean="0">
                              <a:latin typeface="Cambria Math" panose="02040503050406030204" pitchFamily="18" charset="0"/>
                            </a:rPr>
                            <m:t>2</m:t>
                          </m:r>
                        </m:den>
                      </m:f>
                      <m:nary>
                        <m:naryPr>
                          <m:chr m:val="∑"/>
                          <m:ctrlPr>
                            <a:rPr lang="en-US" sz="3600" i="1" dirty="0">
                              <a:latin typeface="Cambria Math" panose="02040503050406030204" pitchFamily="18" charset="0"/>
                            </a:rPr>
                          </m:ctrlPr>
                        </m:naryPr>
                        <m:sub>
                          <m:r>
                            <m:rPr>
                              <m:brk m:alnAt="23"/>
                            </m:rPr>
                            <a:rPr lang="en-US" sz="3600" i="1" dirty="0">
                              <a:latin typeface="Cambria Math" panose="02040503050406030204" pitchFamily="18" charset="0"/>
                            </a:rPr>
                            <m:t>𝑗</m:t>
                          </m:r>
                          <m:r>
                            <a:rPr lang="en-US" sz="3600" i="1" dirty="0">
                              <a:latin typeface="Cambria Math" panose="02040503050406030204" pitchFamily="18" charset="0"/>
                            </a:rPr>
                            <m:t>=1</m:t>
                          </m:r>
                        </m:sub>
                        <m:sup>
                          <m:r>
                            <a:rPr lang="en-US" sz="3600" i="1" dirty="0">
                              <a:latin typeface="Cambria Math" panose="02040503050406030204" pitchFamily="18" charset="0"/>
                            </a:rPr>
                            <m:t>𝑛</m:t>
                          </m:r>
                        </m:sup>
                        <m:e>
                          <m:sSubSup>
                            <m:sSubSupPr>
                              <m:ctrlPr>
                                <a:rPr lang="en-US" sz="3600" i="1" dirty="0">
                                  <a:latin typeface="Cambria Math" panose="02040503050406030204" pitchFamily="18" charset="0"/>
                                </a:rPr>
                              </m:ctrlPr>
                            </m:sSubSupPr>
                            <m:e>
                              <m:r>
                                <a:rPr lang="en-US" sz="3600" i="1" dirty="0">
                                  <a:latin typeface="Cambria Math" panose="02040503050406030204" pitchFamily="18" charset="0"/>
                                </a:rPr>
                                <m:t>𝜃</m:t>
                              </m:r>
                            </m:e>
                            <m:sub>
                              <m:r>
                                <a:rPr lang="en-US" sz="3600" i="1" dirty="0">
                                  <a:latin typeface="Cambria Math" panose="02040503050406030204" pitchFamily="18" charset="0"/>
                                </a:rPr>
                                <m:t>𝑗</m:t>
                              </m:r>
                            </m:sub>
                            <m:sup>
                              <m:r>
                                <a:rPr lang="en-US" sz="3600" i="1" dirty="0">
                                  <a:latin typeface="Cambria Math" panose="02040503050406030204" pitchFamily="18" charset="0"/>
                                </a:rPr>
                                <m:t>2</m:t>
                              </m:r>
                            </m:sup>
                          </m:sSubSup>
                        </m:e>
                      </m:nary>
                    </m:oMath>
                    <m:oMath xmlns:m="http://schemas.openxmlformats.org/officeDocument/2006/math">
                      <m:r>
                        <m:rPr>
                          <m:sty m:val="p"/>
                        </m:rPr>
                        <a:rPr lang="en-US" sz="3600" b="0" i="0" smtClean="0">
                          <a:latin typeface="Cambria Math" panose="02040503050406030204" pitchFamily="18" charset="0"/>
                        </a:rPr>
                        <m:t>s</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t</m:t>
                      </m:r>
                      <m:r>
                        <a:rPr lang="en-US" sz="3600" b="0" i="0" smtClean="0">
                          <a:latin typeface="Cambria Math" panose="02040503050406030204" pitchFamily="18" charset="0"/>
                        </a:rPr>
                        <m:t>.</m:t>
                      </m:r>
                      <m:sSup>
                        <m:sSupPr>
                          <m:ctrlPr>
                            <a:rPr lang="en-US" sz="3600" i="1" dirty="0">
                              <a:latin typeface="Cambria Math" panose="02040503050406030204" pitchFamily="18" charset="0"/>
                            </a:rPr>
                          </m:ctrlPr>
                        </m:sSupPr>
                        <m:e>
                          <m:r>
                            <a:rPr lang="en-US" sz="3600" b="0" i="1" dirty="0" smtClean="0">
                              <a:latin typeface="Cambria Math" panose="02040503050406030204" pitchFamily="18" charset="0"/>
                            </a:rPr>
                            <m:t>     </m:t>
                          </m:r>
                          <m:r>
                            <a:rPr lang="en-US" sz="3600" i="1" dirty="0">
                              <a:latin typeface="Cambria Math" panose="02040503050406030204" pitchFamily="18" charset="0"/>
                            </a:rPr>
                            <m:t>𝜃</m:t>
                          </m:r>
                        </m:e>
                        <m:sup>
                          <m:r>
                            <a:rPr lang="en-US" sz="3600" i="1" dirty="0">
                              <a:latin typeface="Cambria Math" panose="02040503050406030204" pitchFamily="18" charset="0"/>
                            </a:rPr>
                            <m:t>⊤</m:t>
                          </m:r>
                        </m:sup>
                      </m:sSup>
                      <m:sSup>
                        <m:sSupPr>
                          <m:ctrlPr>
                            <a:rPr lang="en-US" sz="3600" i="1" dirty="0">
                              <a:latin typeface="Cambria Math" panose="02040503050406030204" pitchFamily="18" charset="0"/>
                            </a:rPr>
                          </m:ctrlPr>
                        </m:sSupPr>
                        <m:e>
                          <m:r>
                            <a:rPr lang="en-US" sz="3600" i="1" dirty="0">
                              <a:latin typeface="Cambria Math" panose="02040503050406030204" pitchFamily="18" charset="0"/>
                            </a:rPr>
                            <m:t>𝑥</m:t>
                          </m:r>
                        </m:e>
                        <m:sup>
                          <m:d>
                            <m:dPr>
                              <m:ctrlPr>
                                <a:rPr lang="en-US" sz="3600" i="1" dirty="0">
                                  <a:latin typeface="Cambria Math" panose="02040503050406030204" pitchFamily="18" charset="0"/>
                                </a:rPr>
                              </m:ctrlPr>
                            </m:dPr>
                            <m:e>
                              <m:r>
                                <a:rPr lang="en-US" sz="3600" i="1" dirty="0">
                                  <a:latin typeface="Cambria Math" panose="02040503050406030204" pitchFamily="18" charset="0"/>
                                </a:rPr>
                                <m:t>𝑖</m:t>
                              </m:r>
                            </m:e>
                          </m:d>
                        </m:sup>
                      </m:sSup>
                      <m:r>
                        <a:rPr lang="en-US" sz="3600" i="1" dirty="0">
                          <a:latin typeface="Cambria Math" panose="02040503050406030204" pitchFamily="18" charset="0"/>
                        </a:rPr>
                        <m:t>≥1</m:t>
                      </m:r>
                      <m:r>
                        <a:rPr lang="en-US" sz="3600" b="0" i="1" dirty="0" smtClean="0">
                          <a:latin typeface="Cambria Math" panose="02040503050406030204" pitchFamily="18" charset="0"/>
                        </a:rPr>
                        <m:t>      </m:t>
                      </m:r>
                      <m:r>
                        <m:rPr>
                          <m:sty m:val="p"/>
                        </m:rPr>
                        <a:rPr lang="en-US" sz="3600" b="0" i="0" dirty="0" smtClean="0">
                          <a:latin typeface="Cambria Math" panose="02040503050406030204" pitchFamily="18" charset="0"/>
                        </a:rPr>
                        <m:t>if</m:t>
                      </m:r>
                      <m:r>
                        <a:rPr lang="en-US" sz="3600" b="0" i="0" dirty="0" smtClean="0">
                          <a:latin typeface="Cambria Math" panose="02040503050406030204" pitchFamily="18" charset="0"/>
                        </a:rPr>
                        <m:t>    </m:t>
                      </m:r>
                      <m:sSup>
                        <m:sSupPr>
                          <m:ctrlPr>
                            <a:rPr lang="en-US" sz="3600" b="0" i="1" dirty="0" smtClean="0">
                              <a:latin typeface="Cambria Math" panose="02040503050406030204" pitchFamily="18" charset="0"/>
                            </a:rPr>
                          </m:ctrlPr>
                        </m:sSupPr>
                        <m:e>
                          <m:r>
                            <m:rPr>
                              <m:sty m:val="p"/>
                            </m:rPr>
                            <a:rPr lang="en-US" sz="3600" b="0" i="0" dirty="0" smtClean="0">
                              <a:latin typeface="Cambria Math" panose="02040503050406030204" pitchFamily="18" charset="0"/>
                            </a:rPr>
                            <m:t>y</m:t>
                          </m:r>
                        </m:e>
                        <m:sup>
                          <m:d>
                            <m:dPr>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𝑖</m:t>
                              </m:r>
                            </m:e>
                          </m:d>
                        </m:sup>
                      </m:sSup>
                      <m:r>
                        <a:rPr lang="en-US" sz="3600" b="0" i="1" dirty="0" smtClean="0">
                          <a:latin typeface="Cambria Math" panose="02040503050406030204" pitchFamily="18" charset="0"/>
                        </a:rPr>
                        <m:t>=1</m:t>
                      </m:r>
                    </m:oMath>
                  </m:oMathPara>
                </a14:m>
                <a:endParaRPr lang="en-US" sz="3600" dirty="0"/>
              </a:p>
              <a:p>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rPr>
                        <m:t>       </m:t>
                      </m:r>
                      <m:sSup>
                        <m:sSupPr>
                          <m:ctrlPr>
                            <a:rPr lang="en-US" sz="3600" i="1" dirty="0">
                              <a:latin typeface="Cambria Math" panose="02040503050406030204" pitchFamily="18" charset="0"/>
                            </a:rPr>
                          </m:ctrlPr>
                        </m:sSupPr>
                        <m:e>
                          <m:r>
                            <a:rPr lang="en-US" sz="3600" i="1" dirty="0">
                              <a:latin typeface="Cambria Math" panose="02040503050406030204" pitchFamily="18" charset="0"/>
                            </a:rPr>
                            <m:t>     </m:t>
                          </m:r>
                          <m:r>
                            <a:rPr lang="en-US" sz="3600" i="1" dirty="0">
                              <a:latin typeface="Cambria Math" panose="02040503050406030204" pitchFamily="18" charset="0"/>
                            </a:rPr>
                            <m:t>𝜃</m:t>
                          </m:r>
                        </m:e>
                        <m:sup>
                          <m:r>
                            <a:rPr lang="en-US" sz="3600" i="1" dirty="0">
                              <a:latin typeface="Cambria Math" panose="02040503050406030204" pitchFamily="18" charset="0"/>
                            </a:rPr>
                            <m:t>⊤</m:t>
                          </m:r>
                        </m:sup>
                      </m:sSup>
                      <m:sSup>
                        <m:sSupPr>
                          <m:ctrlPr>
                            <a:rPr lang="en-US" sz="3600" i="1" dirty="0">
                              <a:latin typeface="Cambria Math" panose="02040503050406030204" pitchFamily="18" charset="0"/>
                            </a:rPr>
                          </m:ctrlPr>
                        </m:sSupPr>
                        <m:e>
                          <m:r>
                            <a:rPr lang="en-US" sz="3600" i="1" dirty="0">
                              <a:latin typeface="Cambria Math" panose="02040503050406030204" pitchFamily="18" charset="0"/>
                            </a:rPr>
                            <m:t>𝑥</m:t>
                          </m:r>
                        </m:e>
                        <m:sup>
                          <m:d>
                            <m:dPr>
                              <m:ctrlPr>
                                <a:rPr lang="en-US" sz="3600" i="1" dirty="0">
                                  <a:latin typeface="Cambria Math" panose="02040503050406030204" pitchFamily="18" charset="0"/>
                                </a:rPr>
                              </m:ctrlPr>
                            </m:dPr>
                            <m:e>
                              <m:r>
                                <a:rPr lang="en-US" sz="3600" i="1" dirty="0">
                                  <a:latin typeface="Cambria Math" panose="02040503050406030204" pitchFamily="18" charset="0"/>
                                </a:rPr>
                                <m:t>𝑖</m:t>
                              </m:r>
                            </m:e>
                          </m:d>
                        </m:sup>
                      </m:sSup>
                      <m:r>
                        <a:rPr lang="en-US" sz="3600" b="0" i="1" dirty="0" smtClean="0">
                          <a:latin typeface="Cambria Math" panose="02040503050406030204" pitchFamily="18" charset="0"/>
                        </a:rPr>
                        <m:t>≤−</m:t>
                      </m:r>
                      <m:r>
                        <a:rPr lang="en-US" sz="3600" i="1" dirty="0">
                          <a:latin typeface="Cambria Math" panose="02040503050406030204" pitchFamily="18" charset="0"/>
                        </a:rPr>
                        <m:t>1   </m:t>
                      </m:r>
                      <m:r>
                        <m:rPr>
                          <m:sty m:val="p"/>
                        </m:rPr>
                        <a:rPr lang="en-US" sz="3600" dirty="0">
                          <a:latin typeface="Cambria Math" panose="02040503050406030204" pitchFamily="18" charset="0"/>
                        </a:rPr>
                        <m:t>if</m:t>
                      </m:r>
                      <m:r>
                        <a:rPr lang="en-US" sz="3600" dirty="0">
                          <a:latin typeface="Cambria Math" panose="02040503050406030204" pitchFamily="18" charset="0"/>
                        </a:rPr>
                        <m:t>    </m:t>
                      </m:r>
                      <m:sSup>
                        <m:sSupPr>
                          <m:ctrlPr>
                            <a:rPr lang="en-US" sz="3600" i="1" dirty="0">
                              <a:latin typeface="Cambria Math" panose="02040503050406030204" pitchFamily="18" charset="0"/>
                            </a:rPr>
                          </m:ctrlPr>
                        </m:sSupPr>
                        <m:e>
                          <m:r>
                            <m:rPr>
                              <m:sty m:val="p"/>
                            </m:rPr>
                            <a:rPr lang="en-US" sz="3600" dirty="0">
                              <a:latin typeface="Cambria Math" panose="02040503050406030204" pitchFamily="18" charset="0"/>
                            </a:rPr>
                            <m:t>y</m:t>
                          </m:r>
                        </m:e>
                        <m:sup>
                          <m:d>
                            <m:dPr>
                              <m:ctrlPr>
                                <a:rPr lang="en-US" sz="3600" i="1" dirty="0">
                                  <a:latin typeface="Cambria Math" panose="02040503050406030204" pitchFamily="18" charset="0"/>
                                </a:rPr>
                              </m:ctrlPr>
                            </m:dPr>
                            <m:e>
                              <m:r>
                                <a:rPr lang="en-US" sz="3600" i="1" dirty="0">
                                  <a:latin typeface="Cambria Math" panose="02040503050406030204" pitchFamily="18" charset="0"/>
                                </a:rPr>
                                <m:t>𝑖</m:t>
                              </m:r>
                            </m:e>
                          </m:d>
                        </m:sup>
                      </m:sSup>
                      <m:r>
                        <a:rPr lang="en-US" sz="3600" i="1" dirty="0">
                          <a:latin typeface="Cambria Math" panose="02040503050406030204" pitchFamily="18" charset="0"/>
                        </a:rPr>
                        <m:t>=</m:t>
                      </m:r>
                      <m:r>
                        <a:rPr lang="en-US" sz="3600" b="0" i="0" dirty="0" smtClean="0">
                          <a:latin typeface="Cambria Math" panose="02040503050406030204" pitchFamily="18" charset="0"/>
                        </a:rPr>
                        <m:t>0</m:t>
                      </m:r>
                    </m:oMath>
                  </m:oMathPara>
                </a14:m>
                <a:endParaRPr lang="en-US" sz="3600" dirty="0"/>
              </a:p>
            </p:txBody>
          </p:sp>
        </mc:Choice>
        <mc:Fallback>
          <p:sp>
            <p:nvSpPr>
              <p:cNvPr id="4" name="Rectangle 3"/>
              <p:cNvSpPr>
                <a:spLocks noRot="1" noChangeAspect="1" noMove="1" noResize="1" noEditPoints="1" noAdjustHandles="1" noChangeArrowheads="1" noChangeShapeType="1" noTextEdit="1"/>
              </p:cNvSpPr>
              <p:nvPr/>
            </p:nvSpPr>
            <p:spPr>
              <a:xfrm>
                <a:off x="5391274" y="2621221"/>
                <a:ext cx="6436659" cy="2850460"/>
              </a:xfrm>
              <a:prstGeom prst="rect">
                <a:avLst/>
              </a:prstGeom>
              <a:blipFill>
                <a:blip r:embed="rId3"/>
                <a:stretch>
                  <a:fillRect/>
                </a:stretch>
              </a:blipFill>
              <a:ln w="76200">
                <a:solidFill>
                  <a:srgbClr val="00B050"/>
                </a:solidFill>
              </a:ln>
            </p:spPr>
            <p:txBody>
              <a:bodyPr/>
              <a:lstStyle/>
              <a:p>
                <a:r>
                  <a:rPr lang="en-US">
                    <a:noFill/>
                  </a:rPr>
                  <a:t> </a:t>
                </a:r>
              </a:p>
            </p:txBody>
          </p:sp>
        </mc:Fallback>
      </mc:AlternateContent>
    </p:spTree>
    <p:extLst>
      <p:ext uri="{BB962C8B-B14F-4D97-AF65-F5344CB8AC3E}">
        <p14:creationId xmlns:p14="http://schemas.microsoft.com/office/powerpoint/2010/main" val="211643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Regularized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r>
                  <a:rPr lang="en-US" dirty="0"/>
                  <a:t>Cost function:</a:t>
                </a:r>
              </a:p>
              <a:p>
                <a:pPr marL="0" indent="0">
                  <a:buNone/>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𝐽</m:t>
                      </m:r>
                      <m:d>
                        <m:dPr>
                          <m:ctrlPr>
                            <a:rPr lang="en-US" sz="2400" i="1" dirty="0">
                              <a:latin typeface="Cambria Math" panose="02040503050406030204" pitchFamily="18" charset="0"/>
                            </a:rPr>
                          </m:ctrlPr>
                        </m:dPr>
                        <m:e>
                          <m:r>
                            <a:rPr lang="en-US" sz="2400" i="1" dirty="0">
                              <a:latin typeface="Cambria Math" panose="02040503050406030204" pitchFamily="18" charset="0"/>
                            </a:rPr>
                            <m:t>𝜃</m:t>
                          </m:r>
                        </m:e>
                      </m:d>
                      <m:r>
                        <a:rPr lang="en-US" sz="2400" i="1" dirty="0">
                          <a:latin typeface="Cambria Math" panose="02040503050406030204" pitchFamily="18" charset="0"/>
                        </a:rPr>
                        <m:t>=</m:t>
                      </m:r>
                      <m:f>
                        <m:fPr>
                          <m:ctrlPr>
                            <a:rPr lang="en-US" sz="2400" i="1" dirty="0" smtClean="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𝑚</m:t>
                          </m:r>
                        </m:den>
                      </m:f>
                      <m:d>
                        <m:dPr>
                          <m:begChr m:val="["/>
                          <m:endChr m:val="]"/>
                          <m:ctrlPr>
                            <a:rPr lang="en-US" sz="2400" i="1" dirty="0">
                              <a:latin typeface="Cambria Math" panose="02040503050406030204" pitchFamily="18" charset="0"/>
                            </a:rPr>
                          </m:ctrlPr>
                        </m:dPr>
                        <m:e>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func>
                                <m:funcPr>
                                  <m:ctrlPr>
                                    <a:rPr lang="en-US" sz="2400" i="1" dirty="0">
                                      <a:latin typeface="Cambria Math" panose="02040503050406030204" pitchFamily="18" charset="0"/>
                                    </a:rPr>
                                  </m:ctrlPr>
                                </m:funcPr>
                                <m:fName>
                                  <m:r>
                                    <m:rPr>
                                      <m:sty m:val="p"/>
                                    </m:rPr>
                                    <a:rPr lang="en-US" sz="2400" dirty="0">
                                      <a:latin typeface="Cambria Math" panose="02040503050406030204" pitchFamily="18" charset="0"/>
                                    </a:rPr>
                                    <m:t>log</m:t>
                                  </m:r>
                                </m:fName>
                                <m:e>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e>
                                  </m:d>
                                </m:e>
                              </m:func>
                              <m:r>
                                <a:rPr lang="en-US" sz="2400" b="0" i="1" dirty="0" smtClean="0">
                                  <a:latin typeface="Cambria Math" panose="02040503050406030204" pitchFamily="18" charset="0"/>
                                </a:rPr>
                                <m:t>+(1−</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r>
                                <a:rPr lang="en-US" sz="2400" b="0" i="1" dirty="0" smtClean="0">
                                  <a:latin typeface="Cambria Math" panose="02040503050406030204" pitchFamily="18" charset="0"/>
                                </a:rPr>
                                <m:t>)</m:t>
                              </m:r>
                              <m:func>
                                <m:funcPr>
                                  <m:ctrlPr>
                                    <a:rPr lang="en-US" sz="2400" i="1" dirty="0">
                                      <a:latin typeface="Cambria Math" panose="02040503050406030204" pitchFamily="18" charset="0"/>
                                    </a:rPr>
                                  </m:ctrlPr>
                                </m:funcPr>
                                <m:fName>
                                  <m:r>
                                    <m:rPr>
                                      <m:sty m:val="p"/>
                                    </m:rPr>
                                    <a:rPr lang="en-US" sz="2400" dirty="0">
                                      <a:latin typeface="Cambria Math" panose="02040503050406030204" pitchFamily="18" charset="0"/>
                                    </a:rPr>
                                    <m:t>log</m:t>
                                  </m:r>
                                </m:fName>
                                <m:e>
                                  <m:d>
                                    <m:dPr>
                                      <m:ctrlPr>
                                        <a:rPr lang="en-US" sz="2400" i="1" dirty="0">
                                          <a:latin typeface="Cambria Math" panose="02040503050406030204" pitchFamily="18" charset="0"/>
                                        </a:rPr>
                                      </m:ctrlPr>
                                    </m:dPr>
                                    <m:e>
                                      <m:r>
                                        <a:rPr lang="en-US" sz="2400" i="1" dirty="0">
                                          <a:latin typeface="Cambria Math" panose="02040503050406030204" pitchFamily="18" charset="0"/>
                                        </a:rPr>
                                        <m:t>1−</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e>
                                      </m:d>
                                    </m:e>
                                  </m:d>
                                </m:e>
                              </m:func>
                            </m:e>
                          </m:nary>
                          <m:r>
                            <a:rPr lang="en-US" sz="2400" i="1" dirty="0">
                              <a:latin typeface="Cambria Math" panose="02040503050406030204" pitchFamily="18" charset="0"/>
                            </a:rPr>
                            <m:t>+</m:t>
                          </m:r>
                          <m:f>
                            <m:fPr>
                              <m:ctrlPr>
                                <a:rPr lang="en-US" sz="2400" b="0" i="1" dirty="0" smtClean="0">
                                  <a:latin typeface="Cambria Math" panose="02040503050406030204" pitchFamily="18" charset="0"/>
                                </a:rPr>
                              </m:ctrlPr>
                            </m:fPr>
                            <m:num>
                              <m:r>
                                <a:rPr lang="en-US" sz="2400" i="1" dirty="0">
                                  <a:latin typeface="Cambria Math" panose="02040503050406030204" pitchFamily="18" charset="0"/>
                                </a:rPr>
                                <m:t>𝜆</m:t>
                              </m:r>
                            </m:num>
                            <m:den>
                              <m:r>
                                <a:rPr lang="en-US" sz="2400" b="0" i="1" dirty="0" smtClean="0">
                                  <a:latin typeface="Cambria Math" panose="02040503050406030204" pitchFamily="18" charset="0"/>
                                </a:rPr>
                                <m:t>2</m:t>
                              </m:r>
                            </m:den>
                          </m:f>
                          <m:nary>
                            <m:naryPr>
                              <m:chr m:val="∑"/>
                              <m:ctrlPr>
                                <a:rPr lang="en-US" sz="2400" i="1" dirty="0">
                                  <a:latin typeface="Cambria Math" panose="02040503050406030204" pitchFamily="18" charset="0"/>
                                </a:rPr>
                              </m:ctrlPr>
                            </m:naryPr>
                            <m:sub>
                              <m:r>
                                <a:rPr lang="en-US" sz="2400" i="1" dirty="0">
                                  <a:latin typeface="Cambria Math" panose="02040503050406030204" pitchFamily="18" charset="0"/>
                                </a:rPr>
                                <m:t>𝑗</m:t>
                              </m:r>
                              <m:r>
                                <a:rPr lang="en-US" sz="2400" i="1" dirty="0">
                                  <a:latin typeface="Cambria Math" panose="02040503050406030204" pitchFamily="18" charset="0"/>
                                </a:rPr>
                                <m:t>=1</m:t>
                              </m:r>
                            </m:sub>
                            <m:sup>
                              <m:r>
                                <a:rPr lang="en-US" sz="2400" i="1" dirty="0">
                                  <a:latin typeface="Cambria Math" panose="02040503050406030204" pitchFamily="18" charset="0"/>
                                </a:rPr>
                                <m:t>𝑛</m:t>
                              </m:r>
                            </m:sup>
                            <m:e>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𝑗</m:t>
                                  </m:r>
                                </m:sub>
                                <m:sup>
                                  <m:r>
                                    <a:rPr lang="en-US" sz="2400" i="1" dirty="0">
                                      <a:latin typeface="Cambria Math" panose="02040503050406030204" pitchFamily="18" charset="0"/>
                                    </a:rPr>
                                    <m:t>2</m:t>
                                  </m:r>
                                </m:sup>
                              </m:sSubSup>
                            </m:e>
                          </m:nary>
                        </m:e>
                      </m:d>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a:stretch>
              </a:blipFill>
            </p:spPr>
            <p:txBody>
              <a:bodyPr/>
              <a:lstStyle/>
              <a:p>
                <a:r>
                  <a:rPr lang="en-US">
                    <a:noFill/>
                  </a:rPr>
                  <a:t> </a:t>
                </a:r>
              </a:p>
            </p:txBody>
          </p:sp>
        </mc:Fallback>
      </mc:AlternateContent>
      <p:grpSp>
        <p:nvGrpSpPr>
          <p:cNvPr id="4" name="Group 3"/>
          <p:cNvGrpSpPr/>
          <p:nvPr/>
        </p:nvGrpSpPr>
        <p:grpSpPr>
          <a:xfrm>
            <a:off x="681646" y="1825625"/>
            <a:ext cx="3615097" cy="3013661"/>
            <a:chOff x="812606" y="2302716"/>
            <a:chExt cx="5018351" cy="4183459"/>
          </a:xfrm>
        </p:grpSpPr>
        <p:cxnSp>
          <p:nvCxnSpPr>
            <p:cNvPr id="5" name="Straight Connector 4"/>
            <p:cNvCxnSpPr/>
            <p:nvPr/>
          </p:nvCxnSpPr>
          <p:spPr>
            <a:xfrm>
              <a:off x="1645920" y="2841674"/>
              <a:ext cx="0" cy="346065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V="1">
              <a:off x="1392701" y="5901400"/>
              <a:ext cx="4438256"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3927838" y="6086065"/>
              <a:ext cx="1317155" cy="400110"/>
            </a:xfrm>
            <a:prstGeom prst="rect">
              <a:avLst/>
            </a:prstGeom>
          </p:spPr>
          <p:txBody>
            <a:bodyPr wrap="none">
              <a:spAutoFit/>
            </a:bodyPr>
            <a:lstStyle/>
            <a:p>
              <a:r>
                <a:rPr lang="en-US" sz="2000" dirty="0"/>
                <a:t>Tumor Size</a:t>
              </a:r>
            </a:p>
          </p:txBody>
        </p:sp>
        <p:sp>
          <p:nvSpPr>
            <p:cNvPr id="8" name="Rectangle 7"/>
            <p:cNvSpPr/>
            <p:nvPr/>
          </p:nvSpPr>
          <p:spPr>
            <a:xfrm>
              <a:off x="812606" y="4116589"/>
              <a:ext cx="580095" cy="400110"/>
            </a:xfrm>
            <a:prstGeom prst="rect">
              <a:avLst/>
            </a:prstGeom>
          </p:spPr>
          <p:txBody>
            <a:bodyPr wrap="none">
              <a:spAutoFit/>
            </a:bodyPr>
            <a:lstStyle/>
            <a:p>
              <a:r>
                <a:rPr lang="en-US" sz="2000" dirty="0"/>
                <a:t>Age</a:t>
              </a:r>
            </a:p>
          </p:txBody>
        </p:sp>
        <p:sp>
          <p:nvSpPr>
            <p:cNvPr id="9" name="Multiply 8"/>
            <p:cNvSpPr/>
            <p:nvPr/>
          </p:nvSpPr>
          <p:spPr>
            <a:xfrm>
              <a:off x="2901848" y="3211917"/>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Isosceles Triangle 9"/>
            <p:cNvSpPr/>
            <p:nvPr/>
          </p:nvSpPr>
          <p:spPr>
            <a:xfrm>
              <a:off x="2954963" y="5393668"/>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2031610" y="5198996"/>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4192171" y="3005052"/>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Multiply 12"/>
            <p:cNvSpPr/>
            <p:nvPr/>
          </p:nvSpPr>
          <p:spPr>
            <a:xfrm>
              <a:off x="4822962" y="4001294"/>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3855561" y="4185823"/>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Multiply 14"/>
            <p:cNvSpPr/>
            <p:nvPr/>
          </p:nvSpPr>
          <p:spPr>
            <a:xfrm>
              <a:off x="5024686" y="3316776"/>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Isosceles Triangle 15"/>
            <p:cNvSpPr/>
            <p:nvPr/>
          </p:nvSpPr>
          <p:spPr>
            <a:xfrm>
              <a:off x="2000886" y="4220164"/>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2595837" y="460864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3500596" y="4735394"/>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1671515" y="3455218"/>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3834747" y="3648560"/>
              <a:ext cx="422031" cy="372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3546328" y="3372289"/>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Multiply 21"/>
            <p:cNvSpPr/>
            <p:nvPr/>
          </p:nvSpPr>
          <p:spPr>
            <a:xfrm>
              <a:off x="4224374" y="3914802"/>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Isosceles Triangle 22"/>
            <p:cNvSpPr/>
            <p:nvPr/>
          </p:nvSpPr>
          <p:spPr>
            <a:xfrm>
              <a:off x="2842693" y="4109027"/>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3396834" y="2673792"/>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Multiply 24"/>
            <p:cNvSpPr/>
            <p:nvPr/>
          </p:nvSpPr>
          <p:spPr>
            <a:xfrm>
              <a:off x="4872543" y="4536762"/>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Multiply 25"/>
            <p:cNvSpPr/>
            <p:nvPr/>
          </p:nvSpPr>
          <p:spPr>
            <a:xfrm>
              <a:off x="2743946" y="2302716"/>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 name="Isosceles Triangle 26"/>
            <p:cNvSpPr/>
            <p:nvPr/>
          </p:nvSpPr>
          <p:spPr>
            <a:xfrm>
              <a:off x="1893705" y="2655276"/>
              <a:ext cx="422031" cy="372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4646405" y="4891910"/>
              <a:ext cx="422031" cy="372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3230265" y="3893778"/>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Isosceles Triangle 29"/>
            <p:cNvSpPr/>
            <p:nvPr/>
          </p:nvSpPr>
          <p:spPr>
            <a:xfrm>
              <a:off x="2207876" y="3066341"/>
              <a:ext cx="422031" cy="372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4101272" y="5155012"/>
              <a:ext cx="422031" cy="372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2806852" y="3671898"/>
              <a:ext cx="422031" cy="3727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mc:AlternateContent xmlns:mc="http://schemas.openxmlformats.org/markup-compatibility/2006" xmlns:a14="http://schemas.microsoft.com/office/drawing/2010/main">
        <mc:Choice Requires="a14">
          <p:sp>
            <p:nvSpPr>
              <p:cNvPr id="33" name="Rectangle 32"/>
              <p:cNvSpPr/>
              <p:nvPr/>
            </p:nvSpPr>
            <p:spPr>
              <a:xfrm>
                <a:off x="5053538" y="2035534"/>
                <a:ext cx="6318699" cy="15854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i="1" dirty="0">
                              <a:latin typeface="Cambria Math" panose="02040503050406030204" pitchFamily="18" charset="0"/>
                            </a:rPr>
                            <m:t>h</m:t>
                          </m:r>
                        </m:e>
                        <m:sub>
                          <m:r>
                            <a:rPr lang="en-US" sz="3200" i="1" dirty="0">
                              <a:latin typeface="Cambria Math" panose="02040503050406030204" pitchFamily="18" charset="0"/>
                            </a:rPr>
                            <m:t>𝜃</m:t>
                          </m:r>
                        </m:sub>
                      </m:sSub>
                      <m:d>
                        <m:dPr>
                          <m:ctrlPr>
                            <a:rPr lang="en-US" sz="3200" i="1" dirty="0">
                              <a:latin typeface="Cambria Math" panose="02040503050406030204" pitchFamily="18" charset="0"/>
                            </a:rPr>
                          </m:ctrlPr>
                        </m:dPr>
                        <m:e>
                          <m:r>
                            <a:rPr lang="en-US" sz="3200" i="1" dirty="0">
                              <a:latin typeface="Cambria Math" panose="02040503050406030204" pitchFamily="18" charset="0"/>
                            </a:rPr>
                            <m:t>𝑥</m:t>
                          </m:r>
                        </m:e>
                      </m:d>
                      <m:r>
                        <a:rPr lang="en-US" sz="3200" i="1" dirty="0">
                          <a:latin typeface="Cambria Math" panose="02040503050406030204" pitchFamily="18" charset="0"/>
                        </a:rPr>
                        <m:t>=</m:t>
                      </m:r>
                      <m:sSub>
                        <m:sSubPr>
                          <m:ctrlPr>
                            <a:rPr lang="en-US" sz="3200" i="1" dirty="0">
                              <a:latin typeface="Cambria Math" panose="02040503050406030204" pitchFamily="18" charset="0"/>
                            </a:rPr>
                          </m:ctrlPr>
                        </m:sSubPr>
                        <m:e>
                          <m:r>
                            <a:rPr lang="en-US" sz="3200" b="0" i="1" dirty="0" smtClean="0">
                              <a:latin typeface="Cambria Math" panose="02040503050406030204" pitchFamily="18" charset="0"/>
                            </a:rPr>
                            <m:t>𝑔</m:t>
                          </m:r>
                          <m:r>
                            <a:rPr lang="en-US" sz="3200" b="0" i="1" dirty="0" smtClean="0">
                              <a:latin typeface="Cambria Math" panose="02040503050406030204" pitchFamily="18" charset="0"/>
                            </a:rPr>
                            <m:t>(</m:t>
                          </m:r>
                          <m:r>
                            <a:rPr lang="en-US" sz="3200" i="1" dirty="0">
                              <a:latin typeface="Cambria Math" panose="02040503050406030204" pitchFamily="18" charset="0"/>
                            </a:rPr>
                            <m:t>𝜃</m:t>
                          </m:r>
                        </m:e>
                        <m:sub>
                          <m:r>
                            <a:rPr lang="en-US" sz="3200" i="1" dirty="0">
                              <a:latin typeface="Cambria Math" panose="02040503050406030204" pitchFamily="18" charset="0"/>
                            </a:rPr>
                            <m:t>0</m:t>
                          </m:r>
                        </m:sub>
                      </m:sSub>
                      <m:r>
                        <a:rPr lang="en-US" sz="3200" i="1" dirty="0">
                          <a:latin typeface="Cambria Math" panose="02040503050406030204" pitchFamily="18" charset="0"/>
                        </a:rPr>
                        <m:t>+</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𝜃</m:t>
                          </m:r>
                        </m:e>
                        <m:sub>
                          <m:r>
                            <a:rPr lang="en-US" sz="3200" i="1" dirty="0">
                              <a:latin typeface="Cambria Math" panose="02040503050406030204" pitchFamily="18" charset="0"/>
                            </a:rPr>
                            <m:t>1</m:t>
                          </m:r>
                        </m:sub>
                      </m:sSub>
                      <m:r>
                        <a:rPr lang="en-US" sz="3200" i="1" dirty="0">
                          <a:latin typeface="Cambria Math" panose="02040503050406030204" pitchFamily="18" charset="0"/>
                        </a:rPr>
                        <m:t>𝑥</m:t>
                      </m:r>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𝜃</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2</m:t>
                          </m:r>
                        </m:sub>
                      </m:sSub>
                      <m:r>
                        <a:rPr lang="en-US" sz="3200" b="0" i="1" dirty="0" smtClean="0">
                          <a:latin typeface="Cambria Math" panose="02040503050406030204" pitchFamily="18" charset="0"/>
                        </a:rPr>
                        <m:t>+</m:t>
                      </m:r>
                    </m:oMath>
                  </m:oMathPara>
                </a14:m>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𝜃</m:t>
                          </m:r>
                        </m:e>
                        <m:sub>
                          <m:r>
                            <a:rPr lang="en-US" sz="3200" b="0" i="1" dirty="0" smtClean="0">
                              <a:latin typeface="Cambria Math" panose="02040503050406030204" pitchFamily="18" charset="0"/>
                            </a:rPr>
                            <m:t>3</m:t>
                          </m:r>
                        </m:sub>
                      </m:sSub>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1</m:t>
                          </m:r>
                        </m:sub>
                        <m:sup>
                          <m:r>
                            <a:rPr lang="en-US" sz="3200" b="0" i="1" dirty="0" smtClean="0">
                              <a:latin typeface="Cambria Math" panose="02040503050406030204" pitchFamily="18" charset="0"/>
                            </a:rPr>
                            <m:t>2</m:t>
                          </m:r>
                        </m:sup>
                      </m:sSubSup>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𝜃</m:t>
                          </m:r>
                        </m:e>
                        <m:sub>
                          <m:r>
                            <a:rPr lang="en-US" sz="3200" b="0" i="1" dirty="0" smtClean="0">
                              <a:latin typeface="Cambria Math" panose="02040503050406030204" pitchFamily="18" charset="0"/>
                            </a:rPr>
                            <m:t>4</m:t>
                          </m:r>
                        </m:sub>
                      </m:sSub>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2</m:t>
                          </m:r>
                        </m:sub>
                        <m:sup>
                          <m:r>
                            <a:rPr lang="en-US" sz="3200" b="0" i="1" dirty="0" smtClean="0">
                              <a:latin typeface="Cambria Math" panose="02040503050406030204" pitchFamily="18" charset="0"/>
                            </a:rPr>
                            <m:t>2</m:t>
                          </m:r>
                        </m:sup>
                      </m:sSubSup>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𝜃</m:t>
                          </m:r>
                        </m:e>
                        <m:sub>
                          <m:r>
                            <a:rPr lang="en-US" sz="3200" b="0" i="1" dirty="0" smtClean="0">
                              <a:latin typeface="Cambria Math" panose="02040503050406030204" pitchFamily="18" charset="0"/>
                            </a:rPr>
                            <m:t>5</m:t>
                          </m:r>
                        </m:sub>
                      </m:sSub>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2</m:t>
                          </m:r>
                        </m:sub>
                      </m:sSub>
                      <m:r>
                        <a:rPr lang="en-US" sz="3200" b="0" i="1" dirty="0" smtClean="0">
                          <a:latin typeface="Cambria Math" panose="02040503050406030204" pitchFamily="18" charset="0"/>
                        </a:rPr>
                        <m:t>+</m:t>
                      </m:r>
                    </m:oMath>
                  </m:oMathPara>
                </a14:m>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𝜃</m:t>
                          </m:r>
                        </m:e>
                        <m:sub>
                          <m:r>
                            <a:rPr lang="en-US" sz="3200" b="0" i="1" dirty="0" smtClean="0">
                              <a:latin typeface="Cambria Math" panose="02040503050406030204" pitchFamily="18" charset="0"/>
                            </a:rPr>
                            <m:t>6</m:t>
                          </m:r>
                        </m:sub>
                      </m:sSub>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1</m:t>
                          </m:r>
                        </m:sub>
                        <m:sup>
                          <m:r>
                            <a:rPr lang="en-US" sz="3200" b="0" i="1" dirty="0" smtClean="0">
                              <a:latin typeface="Cambria Math" panose="02040503050406030204" pitchFamily="18" charset="0"/>
                            </a:rPr>
                            <m:t>3</m:t>
                          </m:r>
                        </m:sup>
                      </m:sSub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2</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𝜃</m:t>
                          </m:r>
                        </m:e>
                        <m:sub>
                          <m:r>
                            <a:rPr lang="en-US" sz="3200" b="0" i="1" dirty="0" smtClean="0">
                              <a:latin typeface="Cambria Math" panose="02040503050406030204" pitchFamily="18" charset="0"/>
                            </a:rPr>
                            <m:t>7</m:t>
                          </m:r>
                        </m:sub>
                      </m:sSub>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1</m:t>
                          </m:r>
                        </m:sub>
                      </m:sSub>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𝑥</m:t>
                          </m:r>
                        </m:e>
                        <m:sub>
                          <m:r>
                            <a:rPr lang="en-US" sz="3200" b="0" i="1" dirty="0" smtClean="0">
                              <a:latin typeface="Cambria Math" panose="02040503050406030204" pitchFamily="18" charset="0"/>
                            </a:rPr>
                            <m:t>2</m:t>
                          </m:r>
                        </m:sub>
                        <m:sup>
                          <m:r>
                            <a:rPr lang="en-US" sz="3200" b="0" i="1" dirty="0" smtClean="0">
                              <a:latin typeface="Cambria Math" panose="02040503050406030204" pitchFamily="18" charset="0"/>
                            </a:rPr>
                            <m:t>3</m:t>
                          </m:r>
                        </m:sup>
                      </m:sSubSup>
                      <m:r>
                        <a:rPr lang="en-US" sz="3200" b="0" i="1" dirty="0" smtClean="0">
                          <a:latin typeface="Cambria Math" panose="02040503050406030204" pitchFamily="18" charset="0"/>
                        </a:rPr>
                        <m:t>+⋯)</m:t>
                      </m:r>
                    </m:oMath>
                  </m:oMathPara>
                </a14:m>
                <a:endParaRPr lang="en-US" sz="3200" dirty="0"/>
              </a:p>
            </p:txBody>
          </p:sp>
        </mc:Choice>
        <mc:Fallback xmlns="">
          <p:sp>
            <p:nvSpPr>
              <p:cNvPr id="33" name="Rectangle 32"/>
              <p:cNvSpPr>
                <a:spLocks noRot="1" noChangeAspect="1" noMove="1" noResize="1" noEditPoints="1" noAdjustHandles="1" noChangeArrowheads="1" noChangeShapeType="1" noTextEdit="1"/>
              </p:cNvSpPr>
              <p:nvPr/>
            </p:nvSpPr>
            <p:spPr>
              <a:xfrm>
                <a:off x="5053538" y="2035534"/>
                <a:ext cx="6318699" cy="1585499"/>
              </a:xfrm>
              <a:prstGeom prst="rect">
                <a:avLst/>
              </a:prstGeom>
              <a:blipFill>
                <a:blip r:embed="rId3"/>
                <a:stretch>
                  <a:fillRect/>
                </a:stretch>
              </a:blipFill>
            </p:spPr>
            <p:txBody>
              <a:bodyPr/>
              <a:lstStyle/>
              <a:p>
                <a:r>
                  <a:rPr lang="en-US">
                    <a:noFill/>
                  </a:rPr>
                  <a:t> </a:t>
                </a:r>
              </a:p>
            </p:txBody>
          </p:sp>
        </mc:Fallback>
      </mc:AlternateContent>
      <p:sp>
        <p:nvSpPr>
          <p:cNvPr id="34" name="Freeform 33"/>
          <p:cNvSpPr/>
          <p:nvPr/>
        </p:nvSpPr>
        <p:spPr>
          <a:xfrm>
            <a:off x="1915720" y="1879223"/>
            <a:ext cx="2307771" cy="2126734"/>
          </a:xfrm>
          <a:custGeom>
            <a:avLst/>
            <a:gdLst>
              <a:gd name="connsiteX0" fmla="*/ 0 w 2540000"/>
              <a:gd name="connsiteY0" fmla="*/ 0 h 2068286"/>
              <a:gd name="connsiteX1" fmla="*/ 493486 w 2540000"/>
              <a:gd name="connsiteY1" fmla="*/ 1211943 h 2068286"/>
              <a:gd name="connsiteX2" fmla="*/ 2540000 w 2540000"/>
              <a:gd name="connsiteY2" fmla="*/ 2068286 h 2068286"/>
              <a:gd name="connsiteX0" fmla="*/ 0 w 2540000"/>
              <a:gd name="connsiteY0" fmla="*/ 0 h 2068286"/>
              <a:gd name="connsiteX1" fmla="*/ 870858 w 2540000"/>
              <a:gd name="connsiteY1" fmla="*/ 1444172 h 2068286"/>
              <a:gd name="connsiteX2" fmla="*/ 2540000 w 2540000"/>
              <a:gd name="connsiteY2" fmla="*/ 2068286 h 2068286"/>
              <a:gd name="connsiteX0" fmla="*/ 0 w 2264228"/>
              <a:gd name="connsiteY0" fmla="*/ 0 h 2046515"/>
              <a:gd name="connsiteX1" fmla="*/ 595086 w 2264228"/>
              <a:gd name="connsiteY1" fmla="*/ 1422401 h 2046515"/>
              <a:gd name="connsiteX2" fmla="*/ 2264228 w 2264228"/>
              <a:gd name="connsiteY2" fmla="*/ 2046515 h 2046515"/>
              <a:gd name="connsiteX0" fmla="*/ 0 w 2264228"/>
              <a:gd name="connsiteY0" fmla="*/ 0 h 2046515"/>
              <a:gd name="connsiteX1" fmla="*/ 595086 w 2264228"/>
              <a:gd name="connsiteY1" fmla="*/ 1465944 h 2046515"/>
              <a:gd name="connsiteX2" fmla="*/ 2264228 w 2264228"/>
              <a:gd name="connsiteY2" fmla="*/ 2046515 h 2046515"/>
              <a:gd name="connsiteX0" fmla="*/ 0 w 2344057"/>
              <a:gd name="connsiteY0" fmla="*/ 0 h 2053772"/>
              <a:gd name="connsiteX1" fmla="*/ 595086 w 2344057"/>
              <a:gd name="connsiteY1" fmla="*/ 1465944 h 2053772"/>
              <a:gd name="connsiteX2" fmla="*/ 2344057 w 2344057"/>
              <a:gd name="connsiteY2" fmla="*/ 2053772 h 2053772"/>
              <a:gd name="connsiteX0" fmla="*/ 0 w 2344057"/>
              <a:gd name="connsiteY0" fmla="*/ 0 h 2053772"/>
              <a:gd name="connsiteX1" fmla="*/ 116114 w 2344057"/>
              <a:gd name="connsiteY1" fmla="*/ 1045028 h 2053772"/>
              <a:gd name="connsiteX2" fmla="*/ 595086 w 2344057"/>
              <a:gd name="connsiteY2" fmla="*/ 1465944 h 2053772"/>
              <a:gd name="connsiteX3" fmla="*/ 2344057 w 2344057"/>
              <a:gd name="connsiteY3" fmla="*/ 2053772 h 2053772"/>
              <a:gd name="connsiteX0" fmla="*/ 0 w 2344057"/>
              <a:gd name="connsiteY0" fmla="*/ 0 h 2053772"/>
              <a:gd name="connsiteX1" fmla="*/ 116114 w 2344057"/>
              <a:gd name="connsiteY1" fmla="*/ 1045028 h 2053772"/>
              <a:gd name="connsiteX2" fmla="*/ 841828 w 2344057"/>
              <a:gd name="connsiteY2" fmla="*/ 1560287 h 2053772"/>
              <a:gd name="connsiteX3" fmla="*/ 2344057 w 2344057"/>
              <a:gd name="connsiteY3" fmla="*/ 2053772 h 2053772"/>
              <a:gd name="connsiteX0" fmla="*/ 0 w 2344057"/>
              <a:gd name="connsiteY0" fmla="*/ 0 h 2053772"/>
              <a:gd name="connsiteX1" fmla="*/ 116114 w 2344057"/>
              <a:gd name="connsiteY1" fmla="*/ 732970 h 2053772"/>
              <a:gd name="connsiteX2" fmla="*/ 841828 w 2344057"/>
              <a:gd name="connsiteY2" fmla="*/ 1560287 h 2053772"/>
              <a:gd name="connsiteX3" fmla="*/ 2344057 w 2344057"/>
              <a:gd name="connsiteY3" fmla="*/ 2053772 h 2053772"/>
              <a:gd name="connsiteX0" fmla="*/ 0 w 2344057"/>
              <a:gd name="connsiteY0" fmla="*/ 0 h 2053772"/>
              <a:gd name="connsiteX1" fmla="*/ 116114 w 2344057"/>
              <a:gd name="connsiteY1" fmla="*/ 732970 h 2053772"/>
              <a:gd name="connsiteX2" fmla="*/ 841828 w 2344057"/>
              <a:gd name="connsiteY2" fmla="*/ 1560287 h 2053772"/>
              <a:gd name="connsiteX3" fmla="*/ 2344057 w 2344057"/>
              <a:gd name="connsiteY3" fmla="*/ 2053772 h 2053772"/>
              <a:gd name="connsiteX0" fmla="*/ 0 w 2344057"/>
              <a:gd name="connsiteY0" fmla="*/ 0 h 2053772"/>
              <a:gd name="connsiteX1" fmla="*/ 116114 w 2344057"/>
              <a:gd name="connsiteY1" fmla="*/ 732970 h 2053772"/>
              <a:gd name="connsiteX2" fmla="*/ 841828 w 2344057"/>
              <a:gd name="connsiteY2" fmla="*/ 1560287 h 2053772"/>
              <a:gd name="connsiteX3" fmla="*/ 2344057 w 2344057"/>
              <a:gd name="connsiteY3" fmla="*/ 2053772 h 2053772"/>
              <a:gd name="connsiteX0" fmla="*/ 0 w 2344057"/>
              <a:gd name="connsiteY0" fmla="*/ 0 h 2053772"/>
              <a:gd name="connsiteX1" fmla="*/ 116114 w 2344057"/>
              <a:gd name="connsiteY1" fmla="*/ 732970 h 2053772"/>
              <a:gd name="connsiteX2" fmla="*/ 841828 w 2344057"/>
              <a:gd name="connsiteY2" fmla="*/ 1560287 h 2053772"/>
              <a:gd name="connsiteX3" fmla="*/ 2344057 w 2344057"/>
              <a:gd name="connsiteY3" fmla="*/ 2053772 h 2053772"/>
              <a:gd name="connsiteX0" fmla="*/ 0 w 2344057"/>
              <a:gd name="connsiteY0" fmla="*/ 0 h 2053772"/>
              <a:gd name="connsiteX1" fmla="*/ 188685 w 2344057"/>
              <a:gd name="connsiteY1" fmla="*/ 428170 h 2053772"/>
              <a:gd name="connsiteX2" fmla="*/ 841828 w 2344057"/>
              <a:gd name="connsiteY2" fmla="*/ 1560287 h 2053772"/>
              <a:gd name="connsiteX3" fmla="*/ 2344057 w 2344057"/>
              <a:gd name="connsiteY3" fmla="*/ 2053772 h 2053772"/>
              <a:gd name="connsiteX0" fmla="*/ 0 w 2344057"/>
              <a:gd name="connsiteY0" fmla="*/ 0 h 2053772"/>
              <a:gd name="connsiteX1" fmla="*/ 188685 w 2344057"/>
              <a:gd name="connsiteY1" fmla="*/ 428170 h 2053772"/>
              <a:gd name="connsiteX2" fmla="*/ 841828 w 2344057"/>
              <a:gd name="connsiteY2" fmla="*/ 1560287 h 2053772"/>
              <a:gd name="connsiteX3" fmla="*/ 2344057 w 2344057"/>
              <a:gd name="connsiteY3"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841828 w 2344057"/>
              <a:gd name="connsiteY3" fmla="*/ 1560287 h 2053772"/>
              <a:gd name="connsiteX4" fmla="*/ 2344057 w 2344057"/>
              <a:gd name="connsiteY4"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841828 w 2344057"/>
              <a:gd name="connsiteY3" fmla="*/ 1560287 h 2053772"/>
              <a:gd name="connsiteX4" fmla="*/ 2344057 w 2344057"/>
              <a:gd name="connsiteY4"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41828 w 2344057"/>
              <a:gd name="connsiteY4" fmla="*/ 1560287 h 2053772"/>
              <a:gd name="connsiteX5" fmla="*/ 2344057 w 2344057"/>
              <a:gd name="connsiteY5"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2344057 w 2344057"/>
              <a:gd name="connsiteY5"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2344057 w 2344057"/>
              <a:gd name="connsiteY5"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2344057 w 2344057"/>
              <a:gd name="connsiteY6"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313708 w 2344057"/>
              <a:gd name="connsiteY6" fmla="*/ 1553406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313708 w 2344057"/>
              <a:gd name="connsiteY6" fmla="*/ 1553406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226623 w 2344057"/>
              <a:gd name="connsiteY6" fmla="*/ 1313920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226623 w 2344057"/>
              <a:gd name="connsiteY6" fmla="*/ 1313920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132280 w 2344057"/>
              <a:gd name="connsiteY6" fmla="*/ 1386491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132280 w 2344057"/>
              <a:gd name="connsiteY6" fmla="*/ 1386491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132280 w 2344057"/>
              <a:gd name="connsiteY6" fmla="*/ 1386491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936337 w 2344057"/>
              <a:gd name="connsiteY6" fmla="*/ 1430034 h 2053772"/>
              <a:gd name="connsiteX7" fmla="*/ 2344057 w 2344057"/>
              <a:gd name="connsiteY7"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936337 w 2344057"/>
              <a:gd name="connsiteY6" fmla="*/ 1430034 h 2053772"/>
              <a:gd name="connsiteX7" fmla="*/ 1400794 w 2344057"/>
              <a:gd name="connsiteY7" fmla="*/ 1459063 h 2053772"/>
              <a:gd name="connsiteX8" fmla="*/ 2344057 w 2344057"/>
              <a:gd name="connsiteY8"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936337 w 2344057"/>
              <a:gd name="connsiteY6" fmla="*/ 1430034 h 2053772"/>
              <a:gd name="connsiteX7" fmla="*/ 1400794 w 2344057"/>
              <a:gd name="connsiteY7" fmla="*/ 1459063 h 2053772"/>
              <a:gd name="connsiteX8" fmla="*/ 2344057 w 2344057"/>
              <a:gd name="connsiteY8"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936337 w 2344057"/>
              <a:gd name="connsiteY6" fmla="*/ 1430034 h 2053772"/>
              <a:gd name="connsiteX7" fmla="*/ 1400794 w 2344057"/>
              <a:gd name="connsiteY7" fmla="*/ 1459063 h 2053772"/>
              <a:gd name="connsiteX8" fmla="*/ 2344057 w 2344057"/>
              <a:gd name="connsiteY8"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212108 w 2344057"/>
              <a:gd name="connsiteY6" fmla="*/ 1212320 h 2053772"/>
              <a:gd name="connsiteX7" fmla="*/ 936337 w 2344057"/>
              <a:gd name="connsiteY7" fmla="*/ 1430034 h 2053772"/>
              <a:gd name="connsiteX8" fmla="*/ 1400794 w 2344057"/>
              <a:gd name="connsiteY8" fmla="*/ 1459063 h 2053772"/>
              <a:gd name="connsiteX9" fmla="*/ 2344057 w 2344057"/>
              <a:gd name="connsiteY9"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212108 w 2344057"/>
              <a:gd name="connsiteY6" fmla="*/ 1212320 h 2053772"/>
              <a:gd name="connsiteX7" fmla="*/ 936337 w 2344057"/>
              <a:gd name="connsiteY7" fmla="*/ 1430034 h 2053772"/>
              <a:gd name="connsiteX8" fmla="*/ 1400794 w 2344057"/>
              <a:gd name="connsiteY8" fmla="*/ 1459063 h 2053772"/>
              <a:gd name="connsiteX9" fmla="*/ 1582223 w 2344057"/>
              <a:gd name="connsiteY9" fmla="*/ 1379234 h 2053772"/>
              <a:gd name="connsiteX10" fmla="*/ 2344057 w 2344057"/>
              <a:gd name="connsiteY10"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212108 w 2344057"/>
              <a:gd name="connsiteY6" fmla="*/ 1212320 h 2053772"/>
              <a:gd name="connsiteX7" fmla="*/ 936337 w 2344057"/>
              <a:gd name="connsiteY7" fmla="*/ 1430034 h 2053772"/>
              <a:gd name="connsiteX8" fmla="*/ 1400794 w 2344057"/>
              <a:gd name="connsiteY8" fmla="*/ 1459063 h 2053772"/>
              <a:gd name="connsiteX9" fmla="*/ 1582223 w 2344057"/>
              <a:gd name="connsiteY9" fmla="*/ 1379234 h 2053772"/>
              <a:gd name="connsiteX10" fmla="*/ 1241137 w 2344057"/>
              <a:gd name="connsiteY10" fmla="*/ 1785634 h 2053772"/>
              <a:gd name="connsiteX11" fmla="*/ 2344057 w 2344057"/>
              <a:gd name="connsiteY11" fmla="*/ 2053772 h 2053772"/>
              <a:gd name="connsiteX0" fmla="*/ 0 w 2344057"/>
              <a:gd name="connsiteY0" fmla="*/ 0 h 2053772"/>
              <a:gd name="connsiteX1" fmla="*/ 188685 w 2344057"/>
              <a:gd name="connsiteY1" fmla="*/ 428170 h 2053772"/>
              <a:gd name="connsiteX2" fmla="*/ 203366 w 2344057"/>
              <a:gd name="connsiteY2" fmla="*/ 1197806 h 2053772"/>
              <a:gd name="connsiteX3" fmla="*/ 653308 w 2344057"/>
              <a:gd name="connsiteY3" fmla="*/ 1437291 h 2053772"/>
              <a:gd name="connsiteX4" fmla="*/ 878113 w 2344057"/>
              <a:gd name="connsiteY4" fmla="*/ 1023258 h 2053772"/>
              <a:gd name="connsiteX5" fmla="*/ 1291937 w 2344057"/>
              <a:gd name="connsiteY5" fmla="*/ 914777 h 2053772"/>
              <a:gd name="connsiteX6" fmla="*/ 1212108 w 2344057"/>
              <a:gd name="connsiteY6" fmla="*/ 1212320 h 2053772"/>
              <a:gd name="connsiteX7" fmla="*/ 936337 w 2344057"/>
              <a:gd name="connsiteY7" fmla="*/ 1430034 h 2053772"/>
              <a:gd name="connsiteX8" fmla="*/ 1400794 w 2344057"/>
              <a:gd name="connsiteY8" fmla="*/ 1459063 h 2053772"/>
              <a:gd name="connsiteX9" fmla="*/ 1582223 w 2344057"/>
              <a:gd name="connsiteY9" fmla="*/ 1379234 h 2053772"/>
              <a:gd name="connsiteX10" fmla="*/ 1241137 w 2344057"/>
              <a:gd name="connsiteY10" fmla="*/ 1785634 h 2053772"/>
              <a:gd name="connsiteX11" fmla="*/ 1683823 w 2344057"/>
              <a:gd name="connsiteY11" fmla="*/ 1800148 h 2053772"/>
              <a:gd name="connsiteX12" fmla="*/ 2344057 w 2344057"/>
              <a:gd name="connsiteY12" fmla="*/ 2053772 h 2053772"/>
              <a:gd name="connsiteX0" fmla="*/ 0 w 2307771"/>
              <a:gd name="connsiteY0" fmla="*/ 0 h 1821958"/>
              <a:gd name="connsiteX1" fmla="*/ 188685 w 2307771"/>
              <a:gd name="connsiteY1" fmla="*/ 428170 h 1821958"/>
              <a:gd name="connsiteX2" fmla="*/ 203366 w 2307771"/>
              <a:gd name="connsiteY2" fmla="*/ 1197806 h 1821958"/>
              <a:gd name="connsiteX3" fmla="*/ 653308 w 2307771"/>
              <a:gd name="connsiteY3" fmla="*/ 1437291 h 1821958"/>
              <a:gd name="connsiteX4" fmla="*/ 878113 w 2307771"/>
              <a:gd name="connsiteY4" fmla="*/ 1023258 h 1821958"/>
              <a:gd name="connsiteX5" fmla="*/ 1291937 w 2307771"/>
              <a:gd name="connsiteY5" fmla="*/ 914777 h 1821958"/>
              <a:gd name="connsiteX6" fmla="*/ 1212108 w 2307771"/>
              <a:gd name="connsiteY6" fmla="*/ 1212320 h 1821958"/>
              <a:gd name="connsiteX7" fmla="*/ 936337 w 2307771"/>
              <a:gd name="connsiteY7" fmla="*/ 1430034 h 1821958"/>
              <a:gd name="connsiteX8" fmla="*/ 1400794 w 2307771"/>
              <a:gd name="connsiteY8" fmla="*/ 1459063 h 1821958"/>
              <a:gd name="connsiteX9" fmla="*/ 1582223 w 2307771"/>
              <a:gd name="connsiteY9" fmla="*/ 1379234 h 1821958"/>
              <a:gd name="connsiteX10" fmla="*/ 1241137 w 2307771"/>
              <a:gd name="connsiteY10" fmla="*/ 1785634 h 1821958"/>
              <a:gd name="connsiteX11" fmla="*/ 1683823 w 2307771"/>
              <a:gd name="connsiteY11" fmla="*/ 1800148 h 1821958"/>
              <a:gd name="connsiteX12" fmla="*/ 2307771 w 2307771"/>
              <a:gd name="connsiteY12" fmla="*/ 1785258 h 1821958"/>
              <a:gd name="connsiteX0" fmla="*/ 0 w 2307771"/>
              <a:gd name="connsiteY0" fmla="*/ 0 h 2126734"/>
              <a:gd name="connsiteX1" fmla="*/ 188685 w 2307771"/>
              <a:gd name="connsiteY1" fmla="*/ 428170 h 2126734"/>
              <a:gd name="connsiteX2" fmla="*/ 203366 w 2307771"/>
              <a:gd name="connsiteY2" fmla="*/ 1197806 h 2126734"/>
              <a:gd name="connsiteX3" fmla="*/ 653308 w 2307771"/>
              <a:gd name="connsiteY3" fmla="*/ 1437291 h 2126734"/>
              <a:gd name="connsiteX4" fmla="*/ 878113 w 2307771"/>
              <a:gd name="connsiteY4" fmla="*/ 1023258 h 2126734"/>
              <a:gd name="connsiteX5" fmla="*/ 1291937 w 2307771"/>
              <a:gd name="connsiteY5" fmla="*/ 914777 h 2126734"/>
              <a:gd name="connsiteX6" fmla="*/ 1212108 w 2307771"/>
              <a:gd name="connsiteY6" fmla="*/ 1212320 h 2126734"/>
              <a:gd name="connsiteX7" fmla="*/ 936337 w 2307771"/>
              <a:gd name="connsiteY7" fmla="*/ 1430034 h 2126734"/>
              <a:gd name="connsiteX8" fmla="*/ 1400794 w 2307771"/>
              <a:gd name="connsiteY8" fmla="*/ 1459063 h 2126734"/>
              <a:gd name="connsiteX9" fmla="*/ 1582223 w 2307771"/>
              <a:gd name="connsiteY9" fmla="*/ 1379234 h 2126734"/>
              <a:gd name="connsiteX10" fmla="*/ 1241137 w 2307771"/>
              <a:gd name="connsiteY10" fmla="*/ 1785634 h 2126734"/>
              <a:gd name="connsiteX11" fmla="*/ 1683823 w 2307771"/>
              <a:gd name="connsiteY11" fmla="*/ 1800148 h 2126734"/>
              <a:gd name="connsiteX12" fmla="*/ 1995880 w 2307771"/>
              <a:gd name="connsiteY12" fmla="*/ 2126720 h 2126734"/>
              <a:gd name="connsiteX13" fmla="*/ 2307771 w 2307771"/>
              <a:gd name="connsiteY13" fmla="*/ 1785258 h 2126734"/>
              <a:gd name="connsiteX0" fmla="*/ 0 w 2307771"/>
              <a:gd name="connsiteY0" fmla="*/ 0 h 2126734"/>
              <a:gd name="connsiteX1" fmla="*/ 188685 w 2307771"/>
              <a:gd name="connsiteY1" fmla="*/ 428170 h 2126734"/>
              <a:gd name="connsiteX2" fmla="*/ 203366 w 2307771"/>
              <a:gd name="connsiteY2" fmla="*/ 1197806 h 2126734"/>
              <a:gd name="connsiteX3" fmla="*/ 653308 w 2307771"/>
              <a:gd name="connsiteY3" fmla="*/ 1437291 h 2126734"/>
              <a:gd name="connsiteX4" fmla="*/ 878113 w 2307771"/>
              <a:gd name="connsiteY4" fmla="*/ 1023258 h 2126734"/>
              <a:gd name="connsiteX5" fmla="*/ 1291937 w 2307771"/>
              <a:gd name="connsiteY5" fmla="*/ 914777 h 2126734"/>
              <a:gd name="connsiteX6" fmla="*/ 1212108 w 2307771"/>
              <a:gd name="connsiteY6" fmla="*/ 1212320 h 2126734"/>
              <a:gd name="connsiteX7" fmla="*/ 936337 w 2307771"/>
              <a:gd name="connsiteY7" fmla="*/ 1430034 h 2126734"/>
              <a:gd name="connsiteX8" fmla="*/ 1400794 w 2307771"/>
              <a:gd name="connsiteY8" fmla="*/ 1459063 h 2126734"/>
              <a:gd name="connsiteX9" fmla="*/ 1683823 w 2307771"/>
              <a:gd name="connsiteY9" fmla="*/ 1473577 h 2126734"/>
              <a:gd name="connsiteX10" fmla="*/ 1241137 w 2307771"/>
              <a:gd name="connsiteY10" fmla="*/ 1785634 h 2126734"/>
              <a:gd name="connsiteX11" fmla="*/ 1683823 w 2307771"/>
              <a:gd name="connsiteY11" fmla="*/ 1800148 h 2126734"/>
              <a:gd name="connsiteX12" fmla="*/ 1995880 w 2307771"/>
              <a:gd name="connsiteY12" fmla="*/ 2126720 h 2126734"/>
              <a:gd name="connsiteX13" fmla="*/ 2307771 w 2307771"/>
              <a:gd name="connsiteY13" fmla="*/ 1785258 h 2126734"/>
              <a:gd name="connsiteX0" fmla="*/ 0 w 2307771"/>
              <a:gd name="connsiteY0" fmla="*/ 0 h 2126734"/>
              <a:gd name="connsiteX1" fmla="*/ 188685 w 2307771"/>
              <a:gd name="connsiteY1" fmla="*/ 428170 h 2126734"/>
              <a:gd name="connsiteX2" fmla="*/ 203366 w 2307771"/>
              <a:gd name="connsiteY2" fmla="*/ 1197806 h 2126734"/>
              <a:gd name="connsiteX3" fmla="*/ 653308 w 2307771"/>
              <a:gd name="connsiteY3" fmla="*/ 1437291 h 2126734"/>
              <a:gd name="connsiteX4" fmla="*/ 878113 w 2307771"/>
              <a:gd name="connsiteY4" fmla="*/ 1023258 h 2126734"/>
              <a:gd name="connsiteX5" fmla="*/ 1291937 w 2307771"/>
              <a:gd name="connsiteY5" fmla="*/ 914777 h 2126734"/>
              <a:gd name="connsiteX6" fmla="*/ 1212108 w 2307771"/>
              <a:gd name="connsiteY6" fmla="*/ 1212320 h 2126734"/>
              <a:gd name="connsiteX7" fmla="*/ 936337 w 2307771"/>
              <a:gd name="connsiteY7" fmla="*/ 1430034 h 2126734"/>
              <a:gd name="connsiteX8" fmla="*/ 1444337 w 2307771"/>
              <a:gd name="connsiteY8" fmla="*/ 1437291 h 2126734"/>
              <a:gd name="connsiteX9" fmla="*/ 1683823 w 2307771"/>
              <a:gd name="connsiteY9" fmla="*/ 1473577 h 2126734"/>
              <a:gd name="connsiteX10" fmla="*/ 1241137 w 2307771"/>
              <a:gd name="connsiteY10" fmla="*/ 1785634 h 2126734"/>
              <a:gd name="connsiteX11" fmla="*/ 1683823 w 2307771"/>
              <a:gd name="connsiteY11" fmla="*/ 1800148 h 2126734"/>
              <a:gd name="connsiteX12" fmla="*/ 1995880 w 2307771"/>
              <a:gd name="connsiteY12" fmla="*/ 2126720 h 2126734"/>
              <a:gd name="connsiteX13" fmla="*/ 2307771 w 2307771"/>
              <a:gd name="connsiteY13" fmla="*/ 1785258 h 2126734"/>
              <a:gd name="connsiteX0" fmla="*/ 0 w 2307771"/>
              <a:gd name="connsiteY0" fmla="*/ 0 h 2126734"/>
              <a:gd name="connsiteX1" fmla="*/ 188685 w 2307771"/>
              <a:gd name="connsiteY1" fmla="*/ 428170 h 2126734"/>
              <a:gd name="connsiteX2" fmla="*/ 203366 w 2307771"/>
              <a:gd name="connsiteY2" fmla="*/ 1197806 h 2126734"/>
              <a:gd name="connsiteX3" fmla="*/ 653308 w 2307771"/>
              <a:gd name="connsiteY3" fmla="*/ 1437291 h 2126734"/>
              <a:gd name="connsiteX4" fmla="*/ 878113 w 2307771"/>
              <a:gd name="connsiteY4" fmla="*/ 1023258 h 2126734"/>
              <a:gd name="connsiteX5" fmla="*/ 1291937 w 2307771"/>
              <a:gd name="connsiteY5" fmla="*/ 914777 h 2126734"/>
              <a:gd name="connsiteX6" fmla="*/ 1212108 w 2307771"/>
              <a:gd name="connsiteY6" fmla="*/ 1212320 h 2126734"/>
              <a:gd name="connsiteX7" fmla="*/ 936337 w 2307771"/>
              <a:gd name="connsiteY7" fmla="*/ 1430034 h 2126734"/>
              <a:gd name="connsiteX8" fmla="*/ 1146794 w 2307771"/>
              <a:gd name="connsiteY8" fmla="*/ 1604206 h 2126734"/>
              <a:gd name="connsiteX9" fmla="*/ 1444337 w 2307771"/>
              <a:gd name="connsiteY9" fmla="*/ 1437291 h 2126734"/>
              <a:gd name="connsiteX10" fmla="*/ 1683823 w 2307771"/>
              <a:gd name="connsiteY10" fmla="*/ 1473577 h 2126734"/>
              <a:gd name="connsiteX11" fmla="*/ 1241137 w 2307771"/>
              <a:gd name="connsiteY11" fmla="*/ 1785634 h 2126734"/>
              <a:gd name="connsiteX12" fmla="*/ 1683823 w 2307771"/>
              <a:gd name="connsiteY12" fmla="*/ 1800148 h 2126734"/>
              <a:gd name="connsiteX13" fmla="*/ 1995880 w 2307771"/>
              <a:gd name="connsiteY13" fmla="*/ 2126720 h 2126734"/>
              <a:gd name="connsiteX14" fmla="*/ 2307771 w 2307771"/>
              <a:gd name="connsiteY14" fmla="*/ 1785258 h 212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07771" h="2126734">
                <a:moveTo>
                  <a:pt x="0" y="0"/>
                </a:moveTo>
                <a:cubicBezTo>
                  <a:pt x="42333" y="158448"/>
                  <a:pt x="140304" y="220132"/>
                  <a:pt x="188685" y="428170"/>
                </a:cubicBezTo>
                <a:cubicBezTo>
                  <a:pt x="267332" y="637480"/>
                  <a:pt x="94509" y="1009120"/>
                  <a:pt x="203366" y="1197806"/>
                </a:cubicBezTo>
                <a:cubicBezTo>
                  <a:pt x="280803" y="1374459"/>
                  <a:pt x="546898" y="1376878"/>
                  <a:pt x="653308" y="1437291"/>
                </a:cubicBezTo>
                <a:cubicBezTo>
                  <a:pt x="759718" y="1497704"/>
                  <a:pt x="771675" y="1110344"/>
                  <a:pt x="878113" y="1023258"/>
                </a:cubicBezTo>
                <a:cubicBezTo>
                  <a:pt x="984551" y="936172"/>
                  <a:pt x="1245947" y="891733"/>
                  <a:pt x="1291937" y="914777"/>
                </a:cubicBezTo>
                <a:cubicBezTo>
                  <a:pt x="1337927" y="937821"/>
                  <a:pt x="1271375" y="1126444"/>
                  <a:pt x="1212108" y="1212320"/>
                </a:cubicBezTo>
                <a:cubicBezTo>
                  <a:pt x="1152841" y="1298196"/>
                  <a:pt x="943594" y="1390120"/>
                  <a:pt x="936337" y="1430034"/>
                </a:cubicBezTo>
                <a:cubicBezTo>
                  <a:pt x="929080" y="1469948"/>
                  <a:pt x="1062127" y="1602996"/>
                  <a:pt x="1146794" y="1604206"/>
                </a:cubicBezTo>
                <a:cubicBezTo>
                  <a:pt x="1231461" y="1605416"/>
                  <a:pt x="1358461" y="1433663"/>
                  <a:pt x="1444337" y="1437291"/>
                </a:cubicBezTo>
                <a:cubicBezTo>
                  <a:pt x="1530213" y="1440919"/>
                  <a:pt x="1600366" y="1439710"/>
                  <a:pt x="1683823" y="1473577"/>
                </a:cubicBezTo>
                <a:cubicBezTo>
                  <a:pt x="1767280" y="1507444"/>
                  <a:pt x="1202432" y="1691291"/>
                  <a:pt x="1241137" y="1785634"/>
                </a:cubicBezTo>
                <a:cubicBezTo>
                  <a:pt x="1279842" y="1879977"/>
                  <a:pt x="1555614" y="1795310"/>
                  <a:pt x="1683823" y="1800148"/>
                </a:cubicBezTo>
                <a:cubicBezTo>
                  <a:pt x="1812032" y="1804986"/>
                  <a:pt x="1891889" y="2129202"/>
                  <a:pt x="1995880" y="2126720"/>
                </a:cubicBezTo>
                <a:cubicBezTo>
                  <a:pt x="2099871" y="2124238"/>
                  <a:pt x="2258208" y="1790159"/>
                  <a:pt x="2307771" y="1785258"/>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45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SVM decision boundary: Linearly separable case</a:t>
            </a:r>
          </a:p>
        </p:txBody>
      </p:sp>
      <p:grpSp>
        <p:nvGrpSpPr>
          <p:cNvPr id="4" name="Group 3"/>
          <p:cNvGrpSpPr/>
          <p:nvPr/>
        </p:nvGrpSpPr>
        <p:grpSpPr>
          <a:xfrm>
            <a:off x="2909447" y="1825625"/>
            <a:ext cx="6382083" cy="5220634"/>
            <a:chOff x="713495" y="2772389"/>
            <a:chExt cx="4249030" cy="3327009"/>
          </a:xfrm>
        </p:grpSpPr>
        <p:grpSp>
          <p:nvGrpSpPr>
            <p:cNvPr id="5" name="Group 4"/>
            <p:cNvGrpSpPr/>
            <p:nvPr/>
          </p:nvGrpSpPr>
          <p:grpSpPr>
            <a:xfrm>
              <a:off x="713495" y="2772389"/>
              <a:ext cx="4249030" cy="2886278"/>
              <a:chOff x="380120" y="1732250"/>
              <a:chExt cx="5479201" cy="3721909"/>
            </a:xfrm>
          </p:grpSpPr>
          <p:cxnSp>
            <p:nvCxnSpPr>
              <p:cNvPr id="7" name="Straight Connector 6"/>
              <p:cNvCxnSpPr/>
              <p:nvPr/>
            </p:nvCxnSpPr>
            <p:spPr>
              <a:xfrm>
                <a:off x="1213434" y="1993507"/>
                <a:ext cx="0" cy="346065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960215" y="5053234"/>
                <a:ext cx="4899106"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380120" y="3268422"/>
                    <a:ext cx="959879" cy="833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2</m:t>
                              </m:r>
                            </m:sub>
                          </m:sSub>
                        </m:oMath>
                      </m:oMathPara>
                    </a14:m>
                    <a:endParaRPr lang="en-US" sz="2000" dirty="0"/>
                  </a:p>
                </p:txBody>
              </p:sp>
            </mc:Choice>
            <mc:Fallback xmlns="">
              <p:sp>
                <p:nvSpPr>
                  <p:cNvPr id="3" name="Rectangle 7"/>
                  <p:cNvSpPr>
                    <a:spLocks noRot="1" noChangeAspect="1" noMove="1" noResize="1" noEditPoints="1" noAdjustHandles="1" noChangeArrowheads="1" noChangeShapeType="1" noTextEdit="1"/>
                  </p:cNvSpPr>
                  <p:nvPr/>
                </p:nvSpPr>
                <p:spPr>
                  <a:xfrm>
                    <a:off x="380120" y="3268422"/>
                    <a:ext cx="959879" cy="833456"/>
                  </a:xfrm>
                  <a:prstGeom prst="rect">
                    <a:avLst/>
                  </a:prstGeom>
                  <a:blipFill>
                    <a:blip r:embed="rId2"/>
                    <a:stretch>
                      <a:fillRect/>
                    </a:stretch>
                  </a:blipFill>
                </p:spPr>
                <p:txBody>
                  <a:bodyPr/>
                  <a:lstStyle/>
                  <a:p>
                    <a:r>
                      <a:rPr lang="en-US">
                        <a:noFill/>
                      </a:rPr>
                      <a:t> </a:t>
                    </a:r>
                  </a:p>
                </p:txBody>
              </p:sp>
            </mc:Fallback>
          </mc:AlternateContent>
          <p:sp>
            <p:nvSpPr>
              <p:cNvPr id="10" name="Multiply 9"/>
              <p:cNvSpPr/>
              <p:nvPr/>
            </p:nvSpPr>
            <p:spPr>
              <a:xfrm>
                <a:off x="3425785" y="3013781"/>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Isosceles Triangle 10"/>
              <p:cNvSpPr/>
              <p:nvPr/>
            </p:nvSpPr>
            <p:spPr>
              <a:xfrm>
                <a:off x="2522477" y="454550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1599124" y="435082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3759685" y="215688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4132598" y="274624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Multiply 14"/>
              <p:cNvSpPr/>
              <p:nvPr/>
            </p:nvSpPr>
            <p:spPr>
              <a:xfrm>
                <a:off x="3904957" y="3392624"/>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Multiply 15"/>
              <p:cNvSpPr/>
              <p:nvPr/>
            </p:nvSpPr>
            <p:spPr>
              <a:xfrm>
                <a:off x="4592200" y="2468609"/>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Isosceles Triangle 16"/>
              <p:cNvSpPr/>
              <p:nvPr/>
            </p:nvSpPr>
            <p:spPr>
              <a:xfrm>
                <a:off x="1397139" y="3705252"/>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063576" y="339765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686944" y="3809523"/>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1239029" y="260705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885664" y="2371881"/>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Multiply 21"/>
              <p:cNvSpPr/>
              <p:nvPr/>
            </p:nvSpPr>
            <p:spPr>
              <a:xfrm>
                <a:off x="4820810" y="399592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Isosceles Triangle 22"/>
              <p:cNvSpPr/>
              <p:nvPr/>
            </p:nvSpPr>
            <p:spPr>
              <a:xfrm>
                <a:off x="1729444" y="275871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3337654" y="186204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Multiply 24"/>
              <p:cNvSpPr/>
              <p:nvPr/>
            </p:nvSpPr>
            <p:spPr>
              <a:xfrm>
                <a:off x="3587991" y="252968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Multiply 25"/>
              <p:cNvSpPr/>
              <p:nvPr/>
            </p:nvSpPr>
            <p:spPr>
              <a:xfrm>
                <a:off x="2915623" y="173225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mc:AlternateContent xmlns:mc="http://schemas.openxmlformats.org/markup-compatibility/2006" xmlns:a14="http://schemas.microsoft.com/office/drawing/2010/main">
          <mc:Choice Requires="a14">
            <p:sp>
              <p:nvSpPr>
                <p:cNvPr id="6" name="Rectangle 5"/>
                <p:cNvSpPr/>
                <p:nvPr/>
              </p:nvSpPr>
              <p:spPr>
                <a:xfrm>
                  <a:off x="3497931" y="5453067"/>
                  <a:ext cx="530804"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oMath>
                    </m:oMathPara>
                  </a14:m>
                  <a:endParaRPr lang="en-US" sz="3600" dirty="0"/>
                </a:p>
              </p:txBody>
            </p:sp>
          </mc:Choice>
          <mc:Fallback xmlns="">
            <p:sp>
              <p:nvSpPr>
                <p:cNvPr id="25" name="Rectangle 24"/>
                <p:cNvSpPr>
                  <a:spLocks noRot="1" noChangeAspect="1" noMove="1" noResize="1" noEditPoints="1" noAdjustHandles="1" noChangeArrowheads="1" noChangeShapeType="1" noTextEdit="1"/>
                </p:cNvSpPr>
                <p:nvPr/>
              </p:nvSpPr>
              <p:spPr>
                <a:xfrm>
                  <a:off x="3497931" y="5453067"/>
                  <a:ext cx="530804" cy="646331"/>
                </a:xfrm>
                <a:prstGeom prst="rect">
                  <a:avLst/>
                </a:prstGeom>
                <a:blipFill>
                  <a:blip r:embed="rId3"/>
                  <a:stretch>
                    <a:fillRect/>
                  </a:stretch>
                </a:blipFill>
              </p:spPr>
              <p:txBody>
                <a:bodyPr/>
                <a:lstStyle/>
                <a:p>
                  <a:r>
                    <a:rPr lang="en-US">
                      <a:noFill/>
                    </a:rPr>
                    <a:t> </a:t>
                  </a:r>
                </a:p>
              </p:txBody>
            </p:sp>
          </mc:Fallback>
        </mc:AlternateContent>
      </p:grpSp>
      <p:cxnSp>
        <p:nvCxnSpPr>
          <p:cNvPr id="28" name="Straight Connector 27"/>
          <p:cNvCxnSpPr/>
          <p:nvPr/>
        </p:nvCxnSpPr>
        <p:spPr>
          <a:xfrm>
            <a:off x="5581092" y="1465729"/>
            <a:ext cx="893041" cy="520401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09890" y="2670286"/>
            <a:ext cx="5234467" cy="2805499"/>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48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SVM decision boundary: Linearly separable case</a:t>
            </a:r>
          </a:p>
        </p:txBody>
      </p:sp>
      <p:grpSp>
        <p:nvGrpSpPr>
          <p:cNvPr id="4" name="Group 3"/>
          <p:cNvGrpSpPr/>
          <p:nvPr/>
        </p:nvGrpSpPr>
        <p:grpSpPr>
          <a:xfrm>
            <a:off x="2909447" y="1825625"/>
            <a:ext cx="6382083" cy="5220634"/>
            <a:chOff x="713495" y="2772389"/>
            <a:chExt cx="4249030" cy="3327009"/>
          </a:xfrm>
        </p:grpSpPr>
        <p:grpSp>
          <p:nvGrpSpPr>
            <p:cNvPr id="5" name="Group 4"/>
            <p:cNvGrpSpPr/>
            <p:nvPr/>
          </p:nvGrpSpPr>
          <p:grpSpPr>
            <a:xfrm>
              <a:off x="713495" y="2772389"/>
              <a:ext cx="4249030" cy="2886278"/>
              <a:chOff x="380120" y="1732250"/>
              <a:chExt cx="5479201" cy="3721909"/>
            </a:xfrm>
          </p:grpSpPr>
          <p:cxnSp>
            <p:nvCxnSpPr>
              <p:cNvPr id="7" name="Straight Connector 6"/>
              <p:cNvCxnSpPr/>
              <p:nvPr/>
            </p:nvCxnSpPr>
            <p:spPr>
              <a:xfrm>
                <a:off x="1213434" y="1993507"/>
                <a:ext cx="0" cy="346065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960215" y="5053234"/>
                <a:ext cx="4899106"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380120" y="3268422"/>
                    <a:ext cx="959879" cy="833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2</m:t>
                              </m:r>
                            </m:sub>
                          </m:sSub>
                        </m:oMath>
                      </m:oMathPara>
                    </a14:m>
                    <a:endParaRPr lang="en-US" sz="2000" dirty="0"/>
                  </a:p>
                </p:txBody>
              </p:sp>
            </mc:Choice>
            <mc:Fallback xmlns="">
              <p:sp>
                <p:nvSpPr>
                  <p:cNvPr id="3" name="Rectangle 7"/>
                  <p:cNvSpPr>
                    <a:spLocks noRot="1" noChangeAspect="1" noMove="1" noResize="1" noEditPoints="1" noAdjustHandles="1" noChangeArrowheads="1" noChangeShapeType="1" noTextEdit="1"/>
                  </p:cNvSpPr>
                  <p:nvPr/>
                </p:nvSpPr>
                <p:spPr>
                  <a:xfrm>
                    <a:off x="380120" y="3268422"/>
                    <a:ext cx="959879" cy="833456"/>
                  </a:xfrm>
                  <a:prstGeom prst="rect">
                    <a:avLst/>
                  </a:prstGeom>
                  <a:blipFill>
                    <a:blip r:embed="rId2"/>
                    <a:stretch>
                      <a:fillRect/>
                    </a:stretch>
                  </a:blipFill>
                </p:spPr>
                <p:txBody>
                  <a:bodyPr/>
                  <a:lstStyle/>
                  <a:p>
                    <a:r>
                      <a:rPr lang="en-US">
                        <a:noFill/>
                      </a:rPr>
                      <a:t> </a:t>
                    </a:r>
                  </a:p>
                </p:txBody>
              </p:sp>
            </mc:Fallback>
          </mc:AlternateContent>
          <p:sp>
            <p:nvSpPr>
              <p:cNvPr id="10" name="Multiply 9"/>
              <p:cNvSpPr/>
              <p:nvPr/>
            </p:nvSpPr>
            <p:spPr>
              <a:xfrm>
                <a:off x="3425785" y="3013781"/>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Isosceles Triangle 10"/>
              <p:cNvSpPr/>
              <p:nvPr/>
            </p:nvSpPr>
            <p:spPr>
              <a:xfrm>
                <a:off x="2522477" y="454550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1599124" y="435082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3759685" y="215688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4132598" y="274624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Multiply 14"/>
              <p:cNvSpPr/>
              <p:nvPr/>
            </p:nvSpPr>
            <p:spPr>
              <a:xfrm>
                <a:off x="3904957" y="3392624"/>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Multiply 15"/>
              <p:cNvSpPr/>
              <p:nvPr/>
            </p:nvSpPr>
            <p:spPr>
              <a:xfrm>
                <a:off x="4592200" y="2468609"/>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Isosceles Triangle 16"/>
              <p:cNvSpPr/>
              <p:nvPr/>
            </p:nvSpPr>
            <p:spPr>
              <a:xfrm>
                <a:off x="1397139" y="3705252"/>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063576" y="339765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686944" y="3809523"/>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1239029" y="260705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885664" y="2371881"/>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Multiply 21"/>
              <p:cNvSpPr/>
              <p:nvPr/>
            </p:nvSpPr>
            <p:spPr>
              <a:xfrm>
                <a:off x="4820810" y="399592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Isosceles Triangle 22"/>
              <p:cNvSpPr/>
              <p:nvPr/>
            </p:nvSpPr>
            <p:spPr>
              <a:xfrm>
                <a:off x="1729444" y="275871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3337654" y="186204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Multiply 24"/>
              <p:cNvSpPr/>
              <p:nvPr/>
            </p:nvSpPr>
            <p:spPr>
              <a:xfrm>
                <a:off x="3587991" y="252968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Multiply 25"/>
              <p:cNvSpPr/>
              <p:nvPr/>
            </p:nvSpPr>
            <p:spPr>
              <a:xfrm>
                <a:off x="2915623" y="173225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mc:AlternateContent xmlns:mc="http://schemas.openxmlformats.org/markup-compatibility/2006" xmlns:a14="http://schemas.microsoft.com/office/drawing/2010/main">
          <mc:Choice Requires="a14">
            <p:sp>
              <p:nvSpPr>
                <p:cNvPr id="6" name="Rectangle 5"/>
                <p:cNvSpPr/>
                <p:nvPr/>
              </p:nvSpPr>
              <p:spPr>
                <a:xfrm>
                  <a:off x="3497931" y="5453067"/>
                  <a:ext cx="530804"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oMath>
                    </m:oMathPara>
                  </a14:m>
                  <a:endParaRPr lang="en-US" sz="3600" dirty="0"/>
                </a:p>
              </p:txBody>
            </p:sp>
          </mc:Choice>
          <mc:Fallback xmlns="">
            <p:sp>
              <p:nvSpPr>
                <p:cNvPr id="25" name="Rectangle 24"/>
                <p:cNvSpPr>
                  <a:spLocks noRot="1" noChangeAspect="1" noMove="1" noResize="1" noEditPoints="1" noAdjustHandles="1" noChangeArrowheads="1" noChangeShapeType="1" noTextEdit="1"/>
                </p:cNvSpPr>
                <p:nvPr/>
              </p:nvSpPr>
              <p:spPr>
                <a:xfrm>
                  <a:off x="3497931" y="5453067"/>
                  <a:ext cx="530804" cy="646331"/>
                </a:xfrm>
                <a:prstGeom prst="rect">
                  <a:avLst/>
                </a:prstGeom>
                <a:blipFill>
                  <a:blip r:embed="rId3"/>
                  <a:stretch>
                    <a:fillRect/>
                  </a:stretch>
                </a:blipFill>
              </p:spPr>
              <p:txBody>
                <a:bodyPr/>
                <a:lstStyle/>
                <a:p>
                  <a:r>
                    <a:rPr lang="en-US">
                      <a:noFill/>
                    </a:rPr>
                    <a:t> </a:t>
                  </a:r>
                </a:p>
              </p:txBody>
            </p:sp>
          </mc:Fallback>
        </mc:AlternateContent>
      </p:grpSp>
      <p:cxnSp>
        <p:nvCxnSpPr>
          <p:cNvPr id="29" name="Straight Connector 28"/>
          <p:cNvCxnSpPr/>
          <p:nvPr/>
        </p:nvCxnSpPr>
        <p:spPr>
          <a:xfrm>
            <a:off x="4401465" y="1825625"/>
            <a:ext cx="3680425" cy="452905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07889" y="1574185"/>
            <a:ext cx="3211581" cy="3952104"/>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87644" y="2143539"/>
            <a:ext cx="3090944" cy="3803650"/>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7337485" y="5175226"/>
            <a:ext cx="546014" cy="351063"/>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852879" y="5473448"/>
            <a:ext cx="546014" cy="351063"/>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307183" y="5131008"/>
            <a:ext cx="1352422" cy="584775"/>
          </a:xfrm>
          <a:prstGeom prst="rect">
            <a:avLst/>
          </a:prstGeom>
        </p:spPr>
        <p:txBody>
          <a:bodyPr wrap="none">
            <a:spAutoFit/>
          </a:bodyPr>
          <a:lstStyle/>
          <a:p>
            <a:r>
              <a:rPr lang="en-US" sz="3200" dirty="0"/>
              <a:t>margin</a:t>
            </a:r>
          </a:p>
        </p:txBody>
      </p:sp>
    </p:spTree>
    <p:extLst>
      <p:ext uri="{BB962C8B-B14F-4D97-AF65-F5344CB8AC3E}">
        <p14:creationId xmlns:p14="http://schemas.microsoft.com/office/powerpoint/2010/main" val="204843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Large margin classifier in the presence of outlier</a:t>
            </a:r>
          </a:p>
        </p:txBody>
      </p:sp>
      <p:cxnSp>
        <p:nvCxnSpPr>
          <p:cNvPr id="7" name="Straight Connector 6"/>
          <p:cNvCxnSpPr/>
          <p:nvPr/>
        </p:nvCxnSpPr>
        <p:spPr>
          <a:xfrm>
            <a:off x="3880077" y="2143537"/>
            <a:ext cx="0" cy="4211139"/>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3585132" y="5866805"/>
            <a:ext cx="5706398"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2909447" y="3694934"/>
                <a:ext cx="1118051" cy="1014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2</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909447" y="3694934"/>
                <a:ext cx="1118051" cy="1014202"/>
              </a:xfrm>
              <a:prstGeom prst="rect">
                <a:avLst/>
              </a:prstGeom>
              <a:blipFill>
                <a:blip r:embed="rId2"/>
                <a:stretch>
                  <a:fillRect/>
                </a:stretch>
              </a:blipFill>
            </p:spPr>
            <p:txBody>
              <a:bodyPr/>
              <a:lstStyle/>
              <a:p>
                <a:r>
                  <a:rPr lang="en-US">
                    <a:noFill/>
                  </a:rPr>
                  <a:t> </a:t>
                </a:r>
              </a:p>
            </p:txBody>
          </p:sp>
        </mc:Fallback>
      </mc:AlternateContent>
      <p:sp>
        <p:nvSpPr>
          <p:cNvPr id="10" name="Multiply 9"/>
          <p:cNvSpPr/>
          <p:nvPr/>
        </p:nvSpPr>
        <p:spPr>
          <a:xfrm>
            <a:off x="6456987" y="3385071"/>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Isosceles Triangle 10"/>
          <p:cNvSpPr/>
          <p:nvPr/>
        </p:nvSpPr>
        <p:spPr>
          <a:xfrm>
            <a:off x="5404829" y="5248964"/>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4329323" y="5012075"/>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6845909" y="2342346"/>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7280272" y="3059516"/>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Multiply 14"/>
          <p:cNvSpPr/>
          <p:nvPr/>
        </p:nvSpPr>
        <p:spPr>
          <a:xfrm>
            <a:off x="7015119" y="3846071"/>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Multiply 15"/>
          <p:cNvSpPr/>
          <p:nvPr/>
        </p:nvSpPr>
        <p:spPr>
          <a:xfrm>
            <a:off x="7815608" y="2721671"/>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Isosceles Triangle 16"/>
          <p:cNvSpPr/>
          <p:nvPr/>
        </p:nvSpPr>
        <p:spPr>
          <a:xfrm>
            <a:off x="4094054" y="4226496"/>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4870309" y="3852198"/>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5596398" y="4353380"/>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3909890" y="2890136"/>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5827863" y="2603967"/>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Multiply 21"/>
          <p:cNvSpPr/>
          <p:nvPr/>
        </p:nvSpPr>
        <p:spPr>
          <a:xfrm>
            <a:off x="8081890" y="458019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Isosceles Triangle 22"/>
          <p:cNvSpPr/>
          <p:nvPr/>
        </p:nvSpPr>
        <p:spPr>
          <a:xfrm>
            <a:off x="4481117" y="3074695"/>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6354334" y="198356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Multiply 24"/>
          <p:cNvSpPr/>
          <p:nvPr/>
        </p:nvSpPr>
        <p:spPr>
          <a:xfrm>
            <a:off x="6645922" y="2795986"/>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Multiply 25"/>
          <p:cNvSpPr/>
          <p:nvPr/>
        </p:nvSpPr>
        <p:spPr>
          <a:xfrm>
            <a:off x="5862759" y="1825624"/>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 name="Isosceles Triangle 33"/>
          <p:cNvSpPr/>
          <p:nvPr/>
        </p:nvSpPr>
        <p:spPr>
          <a:xfrm>
            <a:off x="5110489" y="1545969"/>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p:cNvSpPr/>
              <p:nvPr/>
            </p:nvSpPr>
            <p:spPr>
              <a:xfrm>
                <a:off x="7091696" y="6032057"/>
                <a:ext cx="797273" cy="1014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oMath>
                  </m:oMathPara>
                </a14:m>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7091696" y="6032057"/>
                <a:ext cx="797273" cy="1014201"/>
              </a:xfrm>
              <a:prstGeom prst="rect">
                <a:avLst/>
              </a:prstGeom>
              <a:blipFill>
                <a:blip r:embed="rId3"/>
                <a:stretch>
                  <a:fillRect/>
                </a:stretch>
              </a:blipFill>
            </p:spPr>
            <p:txBody>
              <a:bodyPr/>
              <a:lstStyle/>
              <a:p>
                <a:r>
                  <a:rPr lang="en-US">
                    <a:noFill/>
                  </a:rPr>
                  <a:t> </a:t>
                </a:r>
              </a:p>
            </p:txBody>
          </p:sp>
        </mc:Fallback>
      </mc:AlternateContent>
      <p:cxnSp>
        <p:nvCxnSpPr>
          <p:cNvPr id="29" name="Straight Connector 28"/>
          <p:cNvCxnSpPr/>
          <p:nvPr/>
        </p:nvCxnSpPr>
        <p:spPr>
          <a:xfrm>
            <a:off x="4401465" y="1825625"/>
            <a:ext cx="3680425" cy="452905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56623" y="1337752"/>
            <a:ext cx="923712" cy="550168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337484" y="1362529"/>
                <a:ext cx="2172903" cy="584775"/>
              </a:xfrm>
              <a:prstGeom prst="rect">
                <a:avLst/>
              </a:prstGeom>
            </p:spPr>
            <p:txBody>
              <a:bodyPr wrap="none">
                <a:spAutoFit/>
              </a:bodyPr>
              <a:lstStyle/>
              <a:p>
                <a14:m>
                  <m:oMath xmlns:m="http://schemas.openxmlformats.org/officeDocument/2006/math">
                    <m:r>
                      <a:rPr lang="en-US" sz="3200" i="1" dirty="0">
                        <a:latin typeface="Cambria Math" panose="02040503050406030204" pitchFamily="18" charset="0"/>
                      </a:rPr>
                      <m:t>𝐶</m:t>
                    </m:r>
                  </m:oMath>
                </a14:m>
                <a:r>
                  <a:rPr lang="en-US" sz="3200" dirty="0"/>
                  <a:t> very large</a:t>
                </a:r>
              </a:p>
            </p:txBody>
          </p:sp>
        </mc:Choice>
        <mc:Fallback xmlns="">
          <p:sp>
            <p:nvSpPr>
              <p:cNvPr id="27" name="Rectangle 26"/>
              <p:cNvSpPr>
                <a:spLocks noRot="1" noChangeAspect="1" noMove="1" noResize="1" noEditPoints="1" noAdjustHandles="1" noChangeArrowheads="1" noChangeShapeType="1" noTextEdit="1"/>
              </p:cNvSpPr>
              <p:nvPr/>
            </p:nvSpPr>
            <p:spPr>
              <a:xfrm>
                <a:off x="7337484" y="1362529"/>
                <a:ext cx="2172903" cy="584775"/>
              </a:xfrm>
              <a:prstGeom prst="rect">
                <a:avLst/>
              </a:prstGeom>
              <a:blipFill>
                <a:blip r:embed="rId4"/>
                <a:stretch>
                  <a:fillRect t="-12632" r="-6180" b="-35789"/>
                </a:stretch>
              </a:blipFill>
            </p:spPr>
            <p:txBody>
              <a:bodyPr/>
              <a:lstStyle/>
              <a:p>
                <a:r>
                  <a:rPr lang="en-US">
                    <a:noFill/>
                  </a:rPr>
                  <a:t> </a:t>
                </a:r>
              </a:p>
            </p:txBody>
          </p:sp>
        </mc:Fallback>
      </mc:AlternateContent>
      <p:cxnSp>
        <p:nvCxnSpPr>
          <p:cNvPr id="30" name="Straight Arrow Connector 29"/>
          <p:cNvCxnSpPr>
            <a:stCxn id="27" idx="1"/>
          </p:cNvCxnSpPr>
          <p:nvPr/>
        </p:nvCxnSpPr>
        <p:spPr>
          <a:xfrm flipH="1">
            <a:off x="5827864" y="1654917"/>
            <a:ext cx="1509620" cy="215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9096387" y="5151800"/>
                <a:ext cx="2687082" cy="584775"/>
              </a:xfrm>
              <a:prstGeom prst="rect">
                <a:avLst/>
              </a:prstGeom>
            </p:spPr>
            <p:txBody>
              <a:bodyPr wrap="none">
                <a:spAutoFit/>
              </a:bodyPr>
              <a:lstStyle/>
              <a:p>
                <a14:m>
                  <m:oMath xmlns:m="http://schemas.openxmlformats.org/officeDocument/2006/math">
                    <m:r>
                      <a:rPr lang="en-US" sz="3200" i="1" dirty="0">
                        <a:latin typeface="Cambria Math" panose="02040503050406030204" pitchFamily="18" charset="0"/>
                      </a:rPr>
                      <m:t>𝐶</m:t>
                    </m:r>
                  </m:oMath>
                </a14:m>
                <a:r>
                  <a:rPr lang="en-US" sz="3200" dirty="0"/>
                  <a:t> not too large</a:t>
                </a:r>
              </a:p>
            </p:txBody>
          </p:sp>
        </mc:Choice>
        <mc:Fallback xmlns="">
          <p:sp>
            <p:nvSpPr>
              <p:cNvPr id="40" name="Rectangle 39"/>
              <p:cNvSpPr>
                <a:spLocks noRot="1" noChangeAspect="1" noMove="1" noResize="1" noEditPoints="1" noAdjustHandles="1" noChangeArrowheads="1" noChangeShapeType="1" noTextEdit="1"/>
              </p:cNvSpPr>
              <p:nvPr/>
            </p:nvSpPr>
            <p:spPr>
              <a:xfrm>
                <a:off x="9096387" y="5151800"/>
                <a:ext cx="2687082" cy="584775"/>
              </a:xfrm>
              <a:prstGeom prst="rect">
                <a:avLst/>
              </a:prstGeom>
              <a:blipFill>
                <a:blip r:embed="rId5"/>
                <a:stretch>
                  <a:fillRect t="-12500" r="-4762" b="-34375"/>
                </a:stretch>
              </a:blipFill>
            </p:spPr>
            <p:txBody>
              <a:bodyPr/>
              <a:lstStyle/>
              <a:p>
                <a:r>
                  <a:rPr lang="en-US">
                    <a:noFill/>
                  </a:rPr>
                  <a:t> </a:t>
                </a:r>
              </a:p>
            </p:txBody>
          </p:sp>
        </mc:Fallback>
      </mc:AlternateContent>
      <p:cxnSp>
        <p:nvCxnSpPr>
          <p:cNvPr id="41" name="Straight Arrow Connector 40"/>
          <p:cNvCxnSpPr>
            <a:stCxn id="40" idx="1"/>
          </p:cNvCxnSpPr>
          <p:nvPr/>
        </p:nvCxnSpPr>
        <p:spPr>
          <a:xfrm flipH="1">
            <a:off x="7586767" y="5444188"/>
            <a:ext cx="1509620" cy="215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2" name="Multiply 41"/>
          <p:cNvSpPr/>
          <p:nvPr/>
        </p:nvSpPr>
        <p:spPr>
          <a:xfrm>
            <a:off x="5772691" y="6103051"/>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Multiply 42"/>
          <p:cNvSpPr/>
          <p:nvPr/>
        </p:nvSpPr>
        <p:spPr>
          <a:xfrm>
            <a:off x="4265111" y="2394236"/>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4" name="Isosceles Triangle 43"/>
          <p:cNvSpPr/>
          <p:nvPr/>
        </p:nvSpPr>
        <p:spPr>
          <a:xfrm>
            <a:off x="4555058" y="1493665"/>
            <a:ext cx="491575" cy="4536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08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7" grpId="0" animBg="1"/>
      <p:bldP spid="27" grpId="1" animBg="1"/>
      <p:bldP spid="40" grpId="0" animBg="1"/>
      <p:bldP spid="42" grpId="0" animBg="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957"/>
            <a:ext cx="10515600" cy="1325563"/>
          </a:xfrm>
        </p:spPr>
        <p:txBody>
          <a:bodyPr/>
          <a:lstStyle/>
          <a:p>
            <a:r>
              <a:rPr lang="en-US" dirty="0"/>
              <a:t>Vector inner product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52007" y="1690688"/>
                <a:ext cx="6208299" cy="4351338"/>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3200" b="0" i="1" dirty="0" smtClean="0">
                          <a:solidFill>
                            <a:srgbClr val="0070C0"/>
                          </a:solidFill>
                          <a:latin typeface="Cambria Math" panose="02040503050406030204" pitchFamily="18" charset="0"/>
                        </a:rPr>
                        <m:t>𝑢</m:t>
                      </m:r>
                      <m:r>
                        <a:rPr lang="en-US" sz="3200" b="0" i="1" dirty="0" smtClean="0">
                          <a:solidFill>
                            <a:srgbClr val="0070C0"/>
                          </a:solidFill>
                          <a:latin typeface="Cambria Math" panose="02040503050406030204" pitchFamily="18" charset="0"/>
                        </a:rPr>
                        <m:t>= </m:t>
                      </m:r>
                      <m:d>
                        <m:dPr>
                          <m:begChr m:val="["/>
                          <m:endChr m:val="]"/>
                          <m:ctrlPr>
                            <a:rPr lang="en-US" sz="3200" b="0" i="1" dirty="0" smtClean="0">
                              <a:solidFill>
                                <a:srgbClr val="0070C0"/>
                              </a:solidFill>
                              <a:latin typeface="Cambria Math" panose="02040503050406030204" pitchFamily="18" charset="0"/>
                            </a:rPr>
                          </m:ctrlPr>
                        </m:dPr>
                        <m:e>
                          <m:eqArr>
                            <m:eqArrPr>
                              <m:ctrlPr>
                                <a:rPr lang="en-US" sz="3200" b="0" i="1" dirty="0" smtClean="0">
                                  <a:solidFill>
                                    <a:srgbClr val="0070C0"/>
                                  </a:solidFill>
                                  <a:latin typeface="Cambria Math" panose="02040503050406030204" pitchFamily="18" charset="0"/>
                                </a:rPr>
                              </m:ctrlPr>
                            </m:eqArrPr>
                            <m:e>
                              <m:sSub>
                                <m:sSubPr>
                                  <m:ctrlPr>
                                    <a:rPr lang="en-US" sz="3200" b="0" i="1" dirty="0" smtClean="0">
                                      <a:solidFill>
                                        <a:srgbClr val="0070C0"/>
                                      </a:solidFill>
                                      <a:latin typeface="Cambria Math" panose="02040503050406030204" pitchFamily="18" charset="0"/>
                                    </a:rPr>
                                  </m:ctrlPr>
                                </m:sSubPr>
                                <m:e>
                                  <m:r>
                                    <a:rPr lang="en-US" sz="3200" b="0" i="1" dirty="0" smtClean="0">
                                      <a:solidFill>
                                        <a:srgbClr val="0070C0"/>
                                      </a:solidFill>
                                      <a:latin typeface="Cambria Math" panose="02040503050406030204" pitchFamily="18" charset="0"/>
                                    </a:rPr>
                                    <m:t>𝑢</m:t>
                                  </m:r>
                                </m:e>
                                <m:sub>
                                  <m:r>
                                    <a:rPr lang="en-US" sz="3200" b="0" i="1" dirty="0" smtClean="0">
                                      <a:solidFill>
                                        <a:srgbClr val="0070C0"/>
                                      </a:solidFill>
                                      <a:latin typeface="Cambria Math" panose="02040503050406030204" pitchFamily="18" charset="0"/>
                                    </a:rPr>
                                    <m:t>1</m:t>
                                  </m:r>
                                </m:sub>
                              </m:sSub>
                            </m:e>
                            <m:e>
                              <m:sSub>
                                <m:sSubPr>
                                  <m:ctrlPr>
                                    <a:rPr lang="en-US" sz="3200" b="0" i="1" dirty="0" smtClean="0">
                                      <a:solidFill>
                                        <a:srgbClr val="0070C0"/>
                                      </a:solidFill>
                                      <a:latin typeface="Cambria Math" panose="02040503050406030204" pitchFamily="18" charset="0"/>
                                    </a:rPr>
                                  </m:ctrlPr>
                                </m:sSubPr>
                                <m:e>
                                  <m:r>
                                    <a:rPr lang="en-US" sz="3200" b="0" i="1" dirty="0" smtClean="0">
                                      <a:solidFill>
                                        <a:srgbClr val="0070C0"/>
                                      </a:solidFill>
                                      <a:latin typeface="Cambria Math" panose="02040503050406030204" pitchFamily="18" charset="0"/>
                                    </a:rPr>
                                    <m:t>𝑢</m:t>
                                  </m:r>
                                </m:e>
                                <m:sub>
                                  <m:r>
                                    <a:rPr lang="en-US" sz="3200" b="0" i="1" dirty="0" smtClean="0">
                                      <a:solidFill>
                                        <a:srgbClr val="0070C0"/>
                                      </a:solidFill>
                                      <a:latin typeface="Cambria Math" panose="02040503050406030204" pitchFamily="18" charset="0"/>
                                    </a:rPr>
                                    <m:t>2</m:t>
                                  </m:r>
                                </m:sub>
                              </m:sSub>
                            </m:e>
                          </m:eqArr>
                        </m:e>
                      </m:d>
                      <m:r>
                        <a:rPr lang="en-US" sz="3200" b="0" i="1" dirty="0" smtClean="0">
                          <a:latin typeface="Cambria Math" panose="02040503050406030204" pitchFamily="18" charset="0"/>
                        </a:rPr>
                        <m:t>         </m:t>
                      </m:r>
                      <m:r>
                        <a:rPr lang="en-US" sz="3200" b="0" i="1" dirty="0" smtClean="0">
                          <a:solidFill>
                            <a:srgbClr val="00B050"/>
                          </a:solidFill>
                          <a:latin typeface="Cambria Math" panose="02040503050406030204" pitchFamily="18" charset="0"/>
                        </a:rPr>
                        <m:t> </m:t>
                      </m:r>
                      <m:r>
                        <a:rPr lang="en-US" sz="3200" b="0" i="1" dirty="0" smtClean="0">
                          <a:solidFill>
                            <a:srgbClr val="00B050"/>
                          </a:solidFill>
                          <a:latin typeface="Cambria Math" panose="02040503050406030204" pitchFamily="18" charset="0"/>
                        </a:rPr>
                        <m:t>𝑣</m:t>
                      </m:r>
                      <m:r>
                        <a:rPr lang="en-US" sz="3200" b="0" i="1" dirty="0" smtClean="0">
                          <a:solidFill>
                            <a:srgbClr val="00B050"/>
                          </a:solidFill>
                          <a:latin typeface="Cambria Math" panose="02040503050406030204" pitchFamily="18" charset="0"/>
                        </a:rPr>
                        <m:t>=</m:t>
                      </m:r>
                      <m:d>
                        <m:dPr>
                          <m:begChr m:val="["/>
                          <m:endChr m:val="]"/>
                          <m:ctrlPr>
                            <a:rPr lang="en-US" sz="3200" i="1" dirty="0">
                              <a:solidFill>
                                <a:srgbClr val="00B050"/>
                              </a:solidFill>
                              <a:latin typeface="Cambria Math" panose="02040503050406030204" pitchFamily="18" charset="0"/>
                            </a:rPr>
                          </m:ctrlPr>
                        </m:dPr>
                        <m:e>
                          <m:eqArr>
                            <m:eqArrPr>
                              <m:ctrlPr>
                                <a:rPr lang="en-US" sz="3200" i="1" dirty="0">
                                  <a:solidFill>
                                    <a:srgbClr val="00B050"/>
                                  </a:solidFill>
                                  <a:latin typeface="Cambria Math" panose="02040503050406030204" pitchFamily="18" charset="0"/>
                                </a:rPr>
                              </m:ctrlPr>
                            </m:eqArrPr>
                            <m:e>
                              <m:sSub>
                                <m:sSubPr>
                                  <m:ctrlPr>
                                    <a:rPr lang="en-US" sz="3200" i="1" dirty="0">
                                      <a:solidFill>
                                        <a:srgbClr val="00B050"/>
                                      </a:solidFill>
                                      <a:latin typeface="Cambria Math" panose="02040503050406030204" pitchFamily="18" charset="0"/>
                                    </a:rPr>
                                  </m:ctrlPr>
                                </m:sSubPr>
                                <m:e>
                                  <m:r>
                                    <a:rPr lang="en-US" sz="3200" b="0" i="1" dirty="0" smtClean="0">
                                      <a:solidFill>
                                        <a:srgbClr val="00B050"/>
                                      </a:solidFill>
                                      <a:latin typeface="Cambria Math" panose="02040503050406030204" pitchFamily="18" charset="0"/>
                                    </a:rPr>
                                    <m:t>𝑣</m:t>
                                  </m:r>
                                </m:e>
                                <m:sub>
                                  <m:r>
                                    <a:rPr lang="en-US" sz="3200" i="1" dirty="0">
                                      <a:solidFill>
                                        <a:srgbClr val="00B050"/>
                                      </a:solidFill>
                                      <a:latin typeface="Cambria Math" panose="02040503050406030204" pitchFamily="18" charset="0"/>
                                    </a:rPr>
                                    <m:t>1</m:t>
                                  </m:r>
                                </m:sub>
                              </m:sSub>
                            </m:e>
                            <m:e>
                              <m:sSub>
                                <m:sSubPr>
                                  <m:ctrlPr>
                                    <a:rPr lang="en-US" sz="3200" b="0" i="1" dirty="0" smtClean="0">
                                      <a:solidFill>
                                        <a:srgbClr val="00B050"/>
                                      </a:solidFill>
                                      <a:latin typeface="Cambria Math" panose="02040503050406030204" pitchFamily="18" charset="0"/>
                                    </a:rPr>
                                  </m:ctrlPr>
                                </m:sSubPr>
                                <m:e>
                                  <m:r>
                                    <a:rPr lang="en-US" sz="3200" b="0" i="1" dirty="0" smtClean="0">
                                      <a:solidFill>
                                        <a:srgbClr val="00B050"/>
                                      </a:solidFill>
                                      <a:latin typeface="Cambria Math" panose="02040503050406030204" pitchFamily="18" charset="0"/>
                                    </a:rPr>
                                    <m:t>𝑣</m:t>
                                  </m:r>
                                </m:e>
                                <m:sub>
                                  <m:r>
                                    <a:rPr lang="en-US" sz="3200" b="0" i="1" dirty="0" smtClean="0">
                                      <a:solidFill>
                                        <a:srgbClr val="00B050"/>
                                      </a:solidFill>
                                      <a:latin typeface="Cambria Math" panose="02040503050406030204" pitchFamily="18" charset="0"/>
                                    </a:rPr>
                                    <m:t>2</m:t>
                                  </m:r>
                                </m:sub>
                              </m:sSub>
                            </m:e>
                          </m:eqArr>
                        </m:e>
                      </m:d>
                    </m:oMath>
                  </m:oMathPara>
                </a14:m>
                <a:endParaRPr lang="en-US" sz="3200" dirty="0"/>
              </a:p>
              <a:p>
                <a:pPr marL="0" indent="0">
                  <a:buNone/>
                </a:pPr>
                <a14:m>
                  <m:oMath xmlns:m="http://schemas.openxmlformats.org/officeDocument/2006/math">
                    <m:d>
                      <m:dPr>
                        <m:begChr m:val="‖"/>
                        <m:endChr m:val="‖"/>
                        <m:ctrlPr>
                          <a:rPr lang="en-US" sz="3200" i="1" dirty="0" smtClean="0">
                            <a:latin typeface="Cambria Math" panose="02040503050406030204" pitchFamily="18" charset="0"/>
                          </a:rPr>
                        </m:ctrlPr>
                      </m:dPr>
                      <m:e>
                        <m:r>
                          <a:rPr lang="en-US" sz="3200" b="0" i="1" dirty="0" smtClean="0">
                            <a:latin typeface="Cambria Math" panose="02040503050406030204" pitchFamily="18" charset="0"/>
                          </a:rPr>
                          <m:t>𝑢</m:t>
                        </m:r>
                      </m:e>
                    </m:d>
                    <m:r>
                      <a:rPr lang="en-US" sz="3200" b="0" i="0" dirty="0" smtClean="0">
                        <a:latin typeface="Cambria Math" panose="02040503050406030204" pitchFamily="18" charset="0"/>
                      </a:rPr>
                      <m:t>= </m:t>
                    </m:r>
                  </m:oMath>
                </a14:m>
                <a:r>
                  <a:rPr lang="en-US" sz="3200" dirty="0"/>
                  <a:t>length of vector </a:t>
                </a:r>
                <a14:m>
                  <m:oMath xmlns:m="http://schemas.openxmlformats.org/officeDocument/2006/math">
                    <m:r>
                      <a:rPr lang="en-US" sz="3200" i="1" dirty="0">
                        <a:latin typeface="Cambria Math" panose="02040503050406030204" pitchFamily="18" charset="0"/>
                      </a:rPr>
                      <m:t>𝑢</m:t>
                    </m:r>
                  </m:oMath>
                </a14:m>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0" dirty="0" smtClean="0">
                          <a:latin typeface="Cambria Math" panose="02040503050406030204" pitchFamily="18" charset="0"/>
                        </a:rPr>
                        <m:t> </m:t>
                      </m:r>
                      <m:r>
                        <a:rPr lang="en-US" sz="3200" b="0" i="1" dirty="0" smtClean="0">
                          <a:latin typeface="Cambria Math" panose="02040503050406030204" pitchFamily="18" charset="0"/>
                        </a:rPr>
                        <m:t>=</m:t>
                      </m:r>
                      <m:rad>
                        <m:radPr>
                          <m:degHide m:val="on"/>
                          <m:ctrlPr>
                            <a:rPr lang="en-US" sz="3200" b="0" i="1" dirty="0" smtClean="0">
                              <a:latin typeface="Cambria Math" panose="02040503050406030204" pitchFamily="18" charset="0"/>
                            </a:rPr>
                          </m:ctrlPr>
                        </m:radPr>
                        <m:deg/>
                        <m:e>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𝑢</m:t>
                              </m:r>
                            </m:e>
                            <m:sub>
                              <m:r>
                                <a:rPr lang="en-US" sz="3200" b="0" i="1" dirty="0" smtClean="0">
                                  <a:latin typeface="Cambria Math" panose="02040503050406030204" pitchFamily="18" charset="0"/>
                                </a:rPr>
                                <m:t>1</m:t>
                              </m:r>
                            </m:sub>
                            <m:sup>
                              <m:r>
                                <a:rPr lang="en-US" sz="3200" b="0" i="1" dirty="0" smtClean="0">
                                  <a:latin typeface="Cambria Math" panose="02040503050406030204" pitchFamily="18" charset="0"/>
                                </a:rPr>
                                <m:t>2</m:t>
                              </m:r>
                            </m:sup>
                          </m:sSubSup>
                          <m:r>
                            <a:rPr lang="en-US" sz="3200" b="0" i="1" dirty="0" smtClean="0">
                              <a:latin typeface="Cambria Math" panose="02040503050406030204" pitchFamily="18" charset="0"/>
                            </a:rPr>
                            <m:t>+</m:t>
                          </m:r>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𝑢</m:t>
                              </m:r>
                            </m:e>
                            <m:sub>
                              <m:r>
                                <a:rPr lang="en-US" sz="3200" b="0" i="1" dirty="0" smtClean="0">
                                  <a:latin typeface="Cambria Math" panose="02040503050406030204" pitchFamily="18" charset="0"/>
                                </a:rPr>
                                <m:t>2</m:t>
                              </m:r>
                            </m:sub>
                            <m:sup>
                              <m:r>
                                <a:rPr lang="en-US" sz="3200" b="0" i="1" dirty="0" smtClean="0">
                                  <a:latin typeface="Cambria Math" panose="02040503050406030204" pitchFamily="18" charset="0"/>
                                </a:rPr>
                                <m:t>2</m:t>
                              </m:r>
                            </m:sup>
                          </m:sSubSup>
                        </m:e>
                      </m:rad>
                      <m:r>
                        <a:rPr lang="en-US" sz="3200" b="0" i="1" dirty="0" smtClean="0">
                          <a:latin typeface="Cambria Math" panose="02040503050406030204" pitchFamily="18" charset="0"/>
                        </a:rPr>
                        <m:t>∈ </m:t>
                      </m:r>
                      <m:r>
                        <a:rPr lang="en-US" sz="3200" b="0" i="1" dirty="0" smtClean="0">
                          <a:latin typeface="Cambria Math" panose="02040503050406030204" pitchFamily="18" charset="0"/>
                          <a:ea typeface="Cambria Math" panose="02040503050406030204" pitchFamily="18" charset="0"/>
                        </a:rPr>
                        <m:t>ℝ</m:t>
                      </m:r>
                    </m:oMath>
                  </m:oMathPara>
                </a14:m>
                <a:endParaRPr lang="en-US" sz="3200" dirty="0"/>
              </a:p>
              <a:p>
                <a:pPr marL="0" indent="0">
                  <a:buNone/>
                </a:pPr>
                <a:endParaRPr lang="en-US" sz="3200" dirty="0"/>
              </a:p>
              <a:p>
                <a:pPr marL="0" indent="0">
                  <a:buNone/>
                </a:pPr>
                <a14:m>
                  <m:oMath xmlns:m="http://schemas.openxmlformats.org/officeDocument/2006/math">
                    <m:r>
                      <a:rPr lang="en-US" sz="3200" b="0" i="1" smtClean="0">
                        <a:solidFill>
                          <a:srgbClr val="FF0000"/>
                        </a:solidFill>
                        <a:latin typeface="Cambria Math" panose="02040503050406030204" pitchFamily="18" charset="0"/>
                      </a:rPr>
                      <m:t>𝑝</m:t>
                    </m:r>
                    <m:r>
                      <a:rPr lang="en-US" sz="3200" b="0" i="1" smtClean="0">
                        <a:latin typeface="Cambria Math" panose="02040503050406030204" pitchFamily="18" charset="0"/>
                      </a:rPr>
                      <m:t>= </m:t>
                    </m:r>
                  </m:oMath>
                </a14:m>
                <a:r>
                  <a:rPr lang="en-US" sz="3200" dirty="0"/>
                  <a:t>length of projection of </a:t>
                </a:r>
                <a14:m>
                  <m:oMath xmlns:m="http://schemas.openxmlformats.org/officeDocument/2006/math">
                    <m:r>
                      <a:rPr lang="en-US" sz="3200" i="1" dirty="0">
                        <a:solidFill>
                          <a:srgbClr val="00B050"/>
                        </a:solidFill>
                        <a:latin typeface="Cambria Math" panose="02040503050406030204" pitchFamily="18" charset="0"/>
                      </a:rPr>
                      <m:t>𝑣</m:t>
                    </m:r>
                  </m:oMath>
                </a14:m>
                <a:r>
                  <a:rPr lang="en-US" sz="3200" dirty="0"/>
                  <a:t> onto </a:t>
                </a:r>
                <a14:m>
                  <m:oMath xmlns:m="http://schemas.openxmlformats.org/officeDocument/2006/math">
                    <m:r>
                      <a:rPr lang="en-US" sz="3200" i="1" dirty="0">
                        <a:solidFill>
                          <a:srgbClr val="0070C0"/>
                        </a:solidFill>
                        <a:latin typeface="Cambria Math" panose="02040503050406030204" pitchFamily="18" charset="0"/>
                      </a:rPr>
                      <m:t>𝑢</m:t>
                    </m:r>
                  </m:oMath>
                </a14:m>
                <a:endParaRPr lang="en-US" sz="3200" dirty="0"/>
              </a:p>
              <a:p>
                <a:pPr marL="0" indent="0">
                  <a:buNone/>
                </a:pPr>
                <a:endParaRPr lang="en-US" sz="32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52007" y="1690688"/>
                <a:ext cx="6208299" cy="4351338"/>
              </a:xfrm>
              <a:blipFill>
                <a:blip r:embed="rId2"/>
                <a:stretch>
                  <a:fillRect/>
                </a:stretch>
              </a:blipFill>
            </p:spPr>
            <p:txBody>
              <a:bodyPr/>
              <a:lstStyle/>
              <a:p>
                <a:r>
                  <a:rPr lang="en-US">
                    <a:noFill/>
                  </a:rPr>
                  <a:t> </a:t>
                </a:r>
              </a:p>
            </p:txBody>
          </p:sp>
        </mc:Fallback>
      </mc:AlternateContent>
      <p:grpSp>
        <p:nvGrpSpPr>
          <p:cNvPr id="6" name="Group 5"/>
          <p:cNvGrpSpPr/>
          <p:nvPr/>
        </p:nvGrpSpPr>
        <p:grpSpPr>
          <a:xfrm>
            <a:off x="838200" y="2019300"/>
            <a:ext cx="4838700" cy="3943009"/>
            <a:chOff x="838200" y="1803102"/>
            <a:chExt cx="5624155" cy="4233662"/>
          </a:xfrm>
        </p:grpSpPr>
        <p:cxnSp>
          <p:nvCxnSpPr>
            <p:cNvPr id="4" name="Straight Connector 3"/>
            <p:cNvCxnSpPr/>
            <p:nvPr/>
          </p:nvCxnSpPr>
          <p:spPr>
            <a:xfrm>
              <a:off x="1133145" y="1803102"/>
              <a:ext cx="0" cy="423366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838200" y="5548894"/>
              <a:ext cx="5624155"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8" name="Straight Arrow Connector 7"/>
          <p:cNvCxnSpPr/>
          <p:nvPr/>
        </p:nvCxnSpPr>
        <p:spPr>
          <a:xfrm flipV="1">
            <a:off x="1091954" y="4238171"/>
            <a:ext cx="3247817" cy="126976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4384991" y="3708906"/>
                <a:ext cx="52373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dirty="0">
                          <a:solidFill>
                            <a:srgbClr val="0070C0"/>
                          </a:solidFill>
                          <a:latin typeface="Cambria Math" panose="02040503050406030204" pitchFamily="18" charset="0"/>
                        </a:rPr>
                        <m:t>𝑢</m:t>
                      </m:r>
                    </m:oMath>
                  </m:oMathPara>
                </a14:m>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4384991" y="3708906"/>
                <a:ext cx="523733" cy="584775"/>
              </a:xfrm>
              <a:prstGeom prst="rect">
                <a:avLst/>
              </a:prstGeom>
              <a:blipFill>
                <a:blip r:embed="rId3"/>
                <a:stretch>
                  <a:fillRect/>
                </a:stretch>
              </a:blipFill>
            </p:spPr>
            <p:txBody>
              <a:bodyPr/>
              <a:lstStyle/>
              <a:p>
                <a:r>
                  <a:rPr lang="en-US">
                    <a:noFill/>
                  </a:rPr>
                  <a:t> </a:t>
                </a:r>
              </a:p>
            </p:txBody>
          </p:sp>
        </mc:Fallback>
      </mc:AlternateContent>
      <p:cxnSp>
        <p:nvCxnSpPr>
          <p:cNvPr id="11" name="Straight Connector 10"/>
          <p:cNvCxnSpPr/>
          <p:nvPr/>
        </p:nvCxnSpPr>
        <p:spPr>
          <a:xfrm>
            <a:off x="4339771" y="4238171"/>
            <a:ext cx="0" cy="126976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91954" y="4238171"/>
            <a:ext cx="320259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4077905" y="5452424"/>
                <a:ext cx="5654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𝑢</m:t>
                          </m:r>
                        </m:e>
                        <m:sub>
                          <m:r>
                            <a:rPr lang="en-US" sz="2400" b="0" i="1" dirty="0" smtClean="0">
                              <a:solidFill>
                                <a:srgbClr val="0070C0"/>
                              </a:solidFill>
                              <a:latin typeface="Cambria Math" panose="02040503050406030204" pitchFamily="18" charset="0"/>
                            </a:rPr>
                            <m:t>1</m:t>
                          </m:r>
                        </m:sub>
                      </m:sSub>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4077905" y="5452424"/>
                <a:ext cx="565411"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55494" y="3972893"/>
                <a:ext cx="572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𝑢</m:t>
                          </m:r>
                        </m:e>
                        <m:sub>
                          <m:r>
                            <a:rPr lang="en-US" sz="2400" b="0" i="1" dirty="0" smtClean="0">
                              <a:solidFill>
                                <a:srgbClr val="0070C0"/>
                              </a:solidFill>
                              <a:latin typeface="Cambria Math" panose="02040503050406030204" pitchFamily="18" charset="0"/>
                            </a:rPr>
                            <m:t>2</m:t>
                          </m:r>
                        </m:sub>
                      </m:sSub>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555494" y="3972893"/>
                <a:ext cx="572528" cy="461665"/>
              </a:xfrm>
              <a:prstGeom prst="rect">
                <a:avLst/>
              </a:prstGeom>
              <a:blipFill>
                <a:blip r:embed="rId5"/>
                <a:stretch>
                  <a:fillRect b="-1333"/>
                </a:stretch>
              </a:blipFill>
            </p:spPr>
            <p:txBody>
              <a:bodyPr/>
              <a:lstStyle/>
              <a:p>
                <a:r>
                  <a:rPr lang="en-US">
                    <a:noFill/>
                  </a:rPr>
                  <a:t> </a:t>
                </a:r>
              </a:p>
            </p:txBody>
          </p:sp>
        </mc:Fallback>
      </mc:AlternateContent>
      <p:cxnSp>
        <p:nvCxnSpPr>
          <p:cNvPr id="31" name="Straight Arrow Connector 30"/>
          <p:cNvCxnSpPr/>
          <p:nvPr/>
        </p:nvCxnSpPr>
        <p:spPr>
          <a:xfrm flipV="1">
            <a:off x="1055887" y="3365766"/>
            <a:ext cx="1619332" cy="214216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2511866" y="2771011"/>
                <a:ext cx="52373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solidFill>
                            <a:srgbClr val="00B050"/>
                          </a:solidFill>
                          <a:latin typeface="Cambria Math" panose="02040503050406030204" pitchFamily="18" charset="0"/>
                        </a:rPr>
                        <m:t>𝑣</m:t>
                      </m:r>
                    </m:oMath>
                  </m:oMathPara>
                </a14:m>
                <a:endParaRPr lang="en-US" sz="3200" dirty="0">
                  <a:solidFill>
                    <a:srgbClr val="00B050"/>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2511866" y="2771011"/>
                <a:ext cx="523733" cy="584775"/>
              </a:xfrm>
              <a:prstGeom prst="rect">
                <a:avLst/>
              </a:prstGeom>
              <a:blipFill>
                <a:blip r:embed="rId6"/>
                <a:stretch>
                  <a:fillRect/>
                </a:stretch>
              </a:blipFill>
            </p:spPr>
            <p:txBody>
              <a:bodyPr/>
              <a:lstStyle/>
              <a:p>
                <a:r>
                  <a:rPr lang="en-US">
                    <a:noFill/>
                  </a:rPr>
                  <a:t> </a:t>
                </a:r>
              </a:p>
            </p:txBody>
          </p:sp>
        </mc:Fallback>
      </mc:AlternateContent>
      <p:cxnSp>
        <p:nvCxnSpPr>
          <p:cNvPr id="36" name="Straight Connector 35"/>
          <p:cNvCxnSpPr/>
          <p:nvPr/>
        </p:nvCxnSpPr>
        <p:spPr>
          <a:xfrm>
            <a:off x="1055887" y="3365766"/>
            <a:ext cx="160129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75219" y="3393646"/>
            <a:ext cx="0" cy="211428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2511866" y="5456607"/>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00B050"/>
                              </a:solidFill>
                              <a:latin typeface="Cambria Math" panose="02040503050406030204" pitchFamily="18" charset="0"/>
                            </a:rPr>
                          </m:ctrlPr>
                        </m:sSubPr>
                        <m:e>
                          <m:r>
                            <a:rPr lang="en-US" sz="2400" b="0" i="1" dirty="0" smtClean="0">
                              <a:solidFill>
                                <a:srgbClr val="00B050"/>
                              </a:solidFill>
                              <a:latin typeface="Cambria Math" panose="02040503050406030204" pitchFamily="18" charset="0"/>
                            </a:rPr>
                            <m:t>𝑣</m:t>
                          </m:r>
                        </m:e>
                        <m:sub>
                          <m:r>
                            <a:rPr lang="en-US" sz="2400" b="0" i="0" dirty="0" smtClean="0">
                              <a:solidFill>
                                <a:srgbClr val="00B050"/>
                              </a:solidFill>
                              <a:latin typeface="Cambria Math" panose="02040503050406030204" pitchFamily="18" charset="0"/>
                            </a:rPr>
                            <m:t>1</m:t>
                          </m:r>
                        </m:sub>
                      </m:sSub>
                    </m:oMath>
                  </m:oMathPara>
                </a14:m>
                <a:endParaRPr lang="en-US" sz="2400" dirty="0">
                  <a:solidFill>
                    <a:srgbClr val="00B05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511866" y="5456607"/>
                <a:ext cx="552780" cy="461665"/>
              </a:xfrm>
              <a:prstGeom prst="rect">
                <a:avLst/>
              </a:prstGeom>
              <a:blipFill>
                <a:blip r:embed="rId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570925" y="3094610"/>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00B050"/>
                              </a:solidFill>
                              <a:latin typeface="Cambria Math" panose="02040503050406030204" pitchFamily="18" charset="0"/>
                            </a:rPr>
                          </m:ctrlPr>
                        </m:sSubPr>
                        <m:e>
                          <m:r>
                            <a:rPr lang="en-US" sz="2400" b="0" i="1" dirty="0" smtClean="0">
                              <a:solidFill>
                                <a:srgbClr val="00B050"/>
                              </a:solidFill>
                              <a:latin typeface="Cambria Math" panose="02040503050406030204" pitchFamily="18" charset="0"/>
                            </a:rPr>
                            <m:t>𝑣</m:t>
                          </m:r>
                        </m:e>
                        <m:sub>
                          <m:r>
                            <a:rPr lang="en-US" sz="2400" b="0" i="0" dirty="0" smtClean="0">
                              <a:solidFill>
                                <a:srgbClr val="00B050"/>
                              </a:solidFill>
                              <a:latin typeface="Cambria Math" panose="02040503050406030204" pitchFamily="18" charset="0"/>
                            </a:rPr>
                            <m:t>2</m:t>
                          </m:r>
                        </m:sub>
                      </m:sSub>
                    </m:oMath>
                  </m:oMathPara>
                </a14:m>
                <a:endParaRPr lang="en-US" sz="2400" dirty="0">
                  <a:solidFill>
                    <a:srgbClr val="00B050"/>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570925" y="3094610"/>
                <a:ext cx="559897" cy="461665"/>
              </a:xfrm>
              <a:prstGeom prst="rect">
                <a:avLst/>
              </a:prstGeom>
              <a:blipFill>
                <a:blip r:embed="rId8"/>
                <a:stretch>
                  <a:fillRect b="-1333"/>
                </a:stretch>
              </a:blipFill>
            </p:spPr>
            <p:txBody>
              <a:bodyPr/>
              <a:lstStyle/>
              <a:p>
                <a:r>
                  <a:rPr lang="en-US">
                    <a:noFill/>
                  </a:rPr>
                  <a:t> </a:t>
                </a:r>
              </a:p>
            </p:txBody>
          </p:sp>
        </mc:Fallback>
      </mc:AlternateContent>
      <p:cxnSp>
        <p:nvCxnSpPr>
          <p:cNvPr id="42" name="Straight Connector 41"/>
          <p:cNvCxnSpPr/>
          <p:nvPr/>
        </p:nvCxnSpPr>
        <p:spPr>
          <a:xfrm>
            <a:off x="2693253" y="3393646"/>
            <a:ext cx="637827" cy="12319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069344" y="4618128"/>
            <a:ext cx="2261736" cy="917685"/>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ctangle 47"/>
              <p:cNvSpPr/>
              <p:nvPr/>
            </p:nvSpPr>
            <p:spPr>
              <a:xfrm>
                <a:off x="5690357" y="5423700"/>
                <a:ext cx="4110558" cy="1077218"/>
              </a:xfrm>
              <a:prstGeom prst="rect">
                <a:avLst/>
              </a:prstGeom>
              <a:ln w="76200">
                <a:solidFill>
                  <a:srgbClr val="00B0F0"/>
                </a:solidFill>
              </a:ln>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3200" i="1" dirty="0">
                              <a:latin typeface="Cambria Math" panose="02040503050406030204" pitchFamily="18" charset="0"/>
                            </a:rPr>
                          </m:ctrlPr>
                        </m:sSupPr>
                        <m:e>
                          <m:r>
                            <a:rPr lang="en-US" sz="3200" i="1" dirty="0">
                              <a:latin typeface="Cambria Math" panose="02040503050406030204" pitchFamily="18" charset="0"/>
                            </a:rPr>
                            <m:t>𝑢</m:t>
                          </m:r>
                        </m:e>
                        <m:sup>
                          <m:r>
                            <a:rPr lang="en-US" sz="3200" i="1" dirty="0">
                              <a:latin typeface="Cambria Math" panose="02040503050406030204" pitchFamily="18" charset="0"/>
                            </a:rPr>
                            <m:t>⊤</m:t>
                          </m:r>
                        </m:sup>
                      </m:sSup>
                      <m:r>
                        <a:rPr lang="en-US" sz="3200" i="1" dirty="0">
                          <a:latin typeface="Cambria Math" panose="02040503050406030204" pitchFamily="18" charset="0"/>
                        </a:rPr>
                        <m:t>𝑣</m:t>
                      </m:r>
                      <m:r>
                        <a:rPr lang="en-US" sz="3200" i="1" dirty="0">
                          <a:latin typeface="Cambria Math" panose="02040503050406030204" pitchFamily="18" charset="0"/>
                        </a:rPr>
                        <m:t>=</m:t>
                      </m:r>
                      <m:r>
                        <a:rPr lang="en-US" sz="3200" i="1" dirty="0">
                          <a:latin typeface="Cambria Math" panose="02040503050406030204" pitchFamily="18" charset="0"/>
                        </a:rPr>
                        <m:t>𝑝</m:t>
                      </m:r>
                      <m:r>
                        <a:rPr lang="en-US" sz="3200" i="1" dirty="0">
                          <a:latin typeface="Cambria Math" panose="02040503050406030204" pitchFamily="18" charset="0"/>
                        </a:rPr>
                        <m:t>⋅</m:t>
                      </m:r>
                      <m:d>
                        <m:dPr>
                          <m:begChr m:val="‖"/>
                          <m:endChr m:val="‖"/>
                          <m:ctrlPr>
                            <a:rPr lang="en-US" sz="3200" i="1" dirty="0">
                              <a:latin typeface="Cambria Math" panose="02040503050406030204" pitchFamily="18" charset="0"/>
                            </a:rPr>
                          </m:ctrlPr>
                        </m:dPr>
                        <m:e>
                          <m:r>
                            <a:rPr lang="en-US" sz="3200" i="1" dirty="0">
                              <a:latin typeface="Cambria Math" panose="02040503050406030204" pitchFamily="18" charset="0"/>
                            </a:rPr>
                            <m:t>𝑢</m:t>
                          </m:r>
                        </m:e>
                      </m:d>
                    </m:oMath>
                    <m:oMath xmlns:m="http://schemas.openxmlformats.org/officeDocument/2006/math">
                      <m:r>
                        <a:rPr lang="en-US" sz="3200" dirty="0">
                          <a:latin typeface="Cambria Math" panose="02040503050406030204" pitchFamily="18" charset="0"/>
                        </a:rPr>
                        <m:t>=</m:t>
                      </m:r>
                      <m:sSub>
                        <m:sSubPr>
                          <m:ctrlPr>
                            <a:rPr lang="en-US" sz="3200" i="1" dirty="0">
                              <a:latin typeface="Cambria Math" panose="02040503050406030204" pitchFamily="18" charset="0"/>
                            </a:rPr>
                          </m:ctrlPr>
                        </m:sSubPr>
                        <m:e>
                          <m:r>
                            <m:rPr>
                              <m:sty m:val="p"/>
                            </m:rPr>
                            <a:rPr lang="en-US" sz="3200" dirty="0">
                              <a:latin typeface="Cambria Math" panose="02040503050406030204" pitchFamily="18" charset="0"/>
                            </a:rPr>
                            <m:t>u</m:t>
                          </m:r>
                        </m:e>
                        <m:sub>
                          <m:r>
                            <a:rPr lang="en-US" sz="3200" dirty="0">
                              <a:latin typeface="Cambria Math" panose="02040503050406030204" pitchFamily="18" charset="0"/>
                            </a:rPr>
                            <m:t>1</m:t>
                          </m:r>
                        </m:sub>
                      </m:sSub>
                      <m:sSub>
                        <m:sSubPr>
                          <m:ctrlPr>
                            <a:rPr lang="en-US" sz="3200" i="1" dirty="0">
                              <a:latin typeface="Cambria Math" panose="02040503050406030204" pitchFamily="18" charset="0"/>
                            </a:rPr>
                          </m:ctrlPr>
                        </m:sSubPr>
                        <m:e>
                          <m:r>
                            <m:rPr>
                              <m:sty m:val="p"/>
                            </m:rPr>
                            <a:rPr lang="en-US" sz="3200" dirty="0">
                              <a:latin typeface="Cambria Math" panose="02040503050406030204" pitchFamily="18" charset="0"/>
                            </a:rPr>
                            <m:t>v</m:t>
                          </m:r>
                        </m:e>
                        <m:sub>
                          <m:r>
                            <a:rPr lang="en-US" sz="3200" dirty="0">
                              <a:latin typeface="Cambria Math" panose="02040503050406030204" pitchFamily="18" charset="0"/>
                            </a:rPr>
                            <m:t>1</m:t>
                          </m:r>
                        </m:sub>
                      </m:sSub>
                      <m:r>
                        <a:rPr lang="en-US" sz="3200" dirty="0">
                          <a:latin typeface="Cambria Math" panose="02040503050406030204" pitchFamily="18" charset="0"/>
                        </a:rPr>
                        <m:t>+</m:t>
                      </m:r>
                      <m:sSub>
                        <m:sSubPr>
                          <m:ctrlPr>
                            <a:rPr lang="en-US" sz="3200" i="1" dirty="0">
                              <a:latin typeface="Cambria Math" panose="02040503050406030204" pitchFamily="18" charset="0"/>
                            </a:rPr>
                          </m:ctrlPr>
                        </m:sSubPr>
                        <m:e>
                          <m:r>
                            <m:rPr>
                              <m:sty m:val="p"/>
                            </m:rPr>
                            <a:rPr lang="en-US" sz="3200" dirty="0">
                              <a:latin typeface="Cambria Math" panose="02040503050406030204" pitchFamily="18" charset="0"/>
                            </a:rPr>
                            <m:t>u</m:t>
                          </m:r>
                        </m:e>
                        <m:sub>
                          <m:r>
                            <a:rPr lang="en-US" sz="3200" dirty="0">
                              <a:latin typeface="Cambria Math" panose="02040503050406030204" pitchFamily="18" charset="0"/>
                            </a:rPr>
                            <m:t>2</m:t>
                          </m:r>
                        </m:sub>
                      </m:sSub>
                      <m:sSub>
                        <m:sSubPr>
                          <m:ctrlPr>
                            <a:rPr lang="en-US" sz="3200" i="1" dirty="0">
                              <a:latin typeface="Cambria Math" panose="02040503050406030204" pitchFamily="18" charset="0"/>
                            </a:rPr>
                          </m:ctrlPr>
                        </m:sSubPr>
                        <m:e>
                          <m:r>
                            <m:rPr>
                              <m:sty m:val="p"/>
                            </m:rPr>
                            <a:rPr lang="en-US" sz="3200" dirty="0">
                              <a:latin typeface="Cambria Math" panose="02040503050406030204" pitchFamily="18" charset="0"/>
                            </a:rPr>
                            <m:t>v</m:t>
                          </m:r>
                        </m:e>
                        <m:sub>
                          <m:r>
                            <a:rPr lang="en-US" sz="3200" dirty="0">
                              <a:latin typeface="Cambria Math" panose="02040503050406030204" pitchFamily="18" charset="0"/>
                            </a:rPr>
                            <m:t>2</m:t>
                          </m:r>
                        </m:sub>
                      </m:sSub>
                    </m:oMath>
                  </m:oMathPara>
                </a14:m>
                <a:endParaRPr lang="en-US" sz="3200" dirty="0"/>
              </a:p>
            </p:txBody>
          </p:sp>
        </mc:Choice>
        <mc:Fallback xmlns="">
          <p:sp>
            <p:nvSpPr>
              <p:cNvPr id="48" name="Rectangle 47"/>
              <p:cNvSpPr>
                <a:spLocks noRot="1" noChangeAspect="1" noMove="1" noResize="1" noEditPoints="1" noAdjustHandles="1" noChangeArrowheads="1" noChangeShapeType="1" noTextEdit="1"/>
              </p:cNvSpPr>
              <p:nvPr/>
            </p:nvSpPr>
            <p:spPr>
              <a:xfrm>
                <a:off x="5690357" y="5423700"/>
                <a:ext cx="4110558" cy="1077218"/>
              </a:xfrm>
              <a:prstGeom prst="rect">
                <a:avLst/>
              </a:prstGeom>
              <a:blipFill>
                <a:blip r:embed="rId9"/>
                <a:stretch>
                  <a:fillRect/>
                </a:stretch>
              </a:blipFill>
              <a:ln w="762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946757" y="4607075"/>
                <a:ext cx="4288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dirty="0" smtClean="0">
                          <a:solidFill>
                            <a:srgbClr val="FF0000"/>
                          </a:solidFill>
                          <a:latin typeface="Cambria Math" panose="02040503050406030204" pitchFamily="18" charset="0"/>
                        </a:rPr>
                        <m:t>𝑝</m:t>
                      </m:r>
                    </m:oMath>
                  </m:oMathPara>
                </a14:m>
                <a:endParaRPr lang="en-US" sz="2400"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1946757" y="4607075"/>
                <a:ext cx="428899" cy="461665"/>
              </a:xfrm>
              <a:prstGeom prst="rect">
                <a:avLst/>
              </a:prstGeom>
              <a:blipFill>
                <a:blip r:embed="rId10"/>
                <a:stretch>
                  <a:fillRect b="-10667"/>
                </a:stretch>
              </a:blipFill>
            </p:spPr>
            <p:txBody>
              <a:bodyPr/>
              <a:lstStyle/>
              <a:p>
                <a:r>
                  <a:rPr lang="en-IN">
                    <a:noFill/>
                  </a:rPr>
                  <a:t> </a:t>
                </a:r>
              </a:p>
            </p:txBody>
          </p:sp>
        </mc:Fallback>
      </mc:AlternateContent>
    </p:spTree>
    <p:extLst>
      <p:ext uri="{BB962C8B-B14F-4D97-AF65-F5344CB8AC3E}">
        <p14:creationId xmlns:p14="http://schemas.microsoft.com/office/powerpoint/2010/main" val="92712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5" grpId="0" animBg="1"/>
      <p:bldP spid="40" grpId="0" animBg="1"/>
      <p:bldP spid="41" grpId="0" animBg="1"/>
      <p:bldP spid="48"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decision boundary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9941" y="1718048"/>
                <a:ext cx="10515600" cy="4351338"/>
              </a:xfrm>
            </p:spPr>
            <p:txBody>
              <a:bodyPr/>
              <a:lstStyle/>
              <a:p>
                <a:pPr marL="0" indent="0">
                  <a:buNone/>
                </a:pPr>
                <a14:m>
                  <m:oMathPara xmlns:m="http://schemas.openxmlformats.org/officeDocument/2006/math">
                    <m:oMathParaPr>
                      <m:jc m:val="left"/>
                    </m:oMathParaPr>
                    <m:oMath xmlns:m="http://schemas.openxmlformats.org/officeDocument/2006/math">
                      <m:limLow>
                        <m:limLowPr>
                          <m:ctrlPr>
                            <a:rPr lang="en-US" i="1" dirty="0" smtClean="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𝜃</m:t>
                          </m:r>
                        </m:lim>
                      </m:limLow>
                      <m:f>
                        <m:fPr>
                          <m:ctrlPr>
                            <a:rPr lang="en-US" i="1" dirty="0">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𝑛</m:t>
                          </m:r>
                        </m:sup>
                        <m:e>
                          <m:sSubSup>
                            <m:sSubSupPr>
                              <m:ctrlPr>
                                <a:rPr lang="en-US" i="1" dirty="0">
                                  <a:latin typeface="Cambria Math" panose="02040503050406030204" pitchFamily="18" charset="0"/>
                                </a:rPr>
                              </m:ctrlPr>
                            </m:sSubSupPr>
                            <m:e>
                              <m:r>
                                <a:rPr lang="en-US" i="1" dirty="0">
                                  <a:latin typeface="Cambria Math" panose="02040503050406030204" pitchFamily="18" charset="0"/>
                                </a:rPr>
                                <m:t>𝜃</m:t>
                              </m:r>
                            </m:e>
                            <m:sub>
                              <m:r>
                                <a:rPr lang="en-US" i="1" dirty="0">
                                  <a:latin typeface="Cambria Math" panose="02040503050406030204" pitchFamily="18" charset="0"/>
                                </a:rPr>
                                <m:t>𝑗</m:t>
                              </m:r>
                            </m:sub>
                            <m:sup>
                              <m:r>
                                <a:rPr lang="en-US" i="1" dirty="0">
                                  <a:latin typeface="Cambria Math" panose="02040503050406030204" pitchFamily="18" charset="0"/>
                                </a:rPr>
                                <m:t>2</m:t>
                              </m:r>
                            </m:sup>
                          </m:sSubSup>
                        </m:e>
                      </m:nary>
                    </m:oMath>
                    <m:oMath xmlns:m="http://schemas.openxmlformats.org/officeDocument/2006/math">
                      <m:r>
                        <m:rPr>
                          <m:sty m:val="p"/>
                        </m:rPr>
                        <a:rPr lang="en-US">
                          <a:latin typeface="Cambria Math" panose="02040503050406030204" pitchFamily="18" charset="0"/>
                        </a:rPr>
                        <m:t>s</m:t>
                      </m:r>
                      <m:r>
                        <a:rPr lang="en-US">
                          <a:latin typeface="Cambria Math" panose="02040503050406030204" pitchFamily="18" charset="0"/>
                        </a:rPr>
                        <m:t>.</m:t>
                      </m:r>
                      <m:r>
                        <m:rPr>
                          <m:sty m:val="p"/>
                        </m:rPr>
                        <a:rPr lang="en-US">
                          <a:latin typeface="Cambria Math" panose="02040503050406030204" pitchFamily="18" charset="0"/>
                        </a:rPr>
                        <m:t>t</m:t>
                      </m:r>
                      <m:r>
                        <a:rPr lang="en-US">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     </m:t>
                          </m:r>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≥1      </m:t>
                      </m:r>
                      <m:r>
                        <m:rPr>
                          <m:sty m:val="p"/>
                        </m:rPr>
                        <a:rPr lang="en-US" dirty="0">
                          <a:latin typeface="Cambria Math" panose="02040503050406030204" pitchFamily="18" charset="0"/>
                        </a:rPr>
                        <m:t>if</m:t>
                      </m:r>
                      <m:r>
                        <a:rPr lang="en-US" dirty="0">
                          <a:latin typeface="Cambria Math" panose="02040503050406030204" pitchFamily="18" charset="0"/>
                        </a:rPr>
                        <m:t>    </m:t>
                      </m:r>
                      <m:sSup>
                        <m:sSupPr>
                          <m:ctrlPr>
                            <a:rPr lang="en-US" i="1" dirty="0">
                              <a:latin typeface="Cambria Math" panose="02040503050406030204" pitchFamily="18" charset="0"/>
                            </a:rPr>
                          </m:ctrlPr>
                        </m:sSupPr>
                        <m:e>
                          <m:r>
                            <m:rPr>
                              <m:sty m:val="p"/>
                            </m:rPr>
                            <a:rPr lang="en-US" dirty="0">
                              <a:latin typeface="Cambria Math" panose="02040503050406030204" pitchFamily="18" charset="0"/>
                            </a:rPr>
                            <m:t>y</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=1</m:t>
                      </m:r>
                    </m:oMath>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≤−1   </m:t>
                      </m:r>
                      <m:r>
                        <m:rPr>
                          <m:sty m:val="p"/>
                        </m:rPr>
                        <a:rPr lang="en-US" dirty="0">
                          <a:latin typeface="Cambria Math" panose="02040503050406030204" pitchFamily="18" charset="0"/>
                        </a:rPr>
                        <m:t>if</m:t>
                      </m:r>
                      <m:r>
                        <a:rPr lang="en-US" dirty="0">
                          <a:latin typeface="Cambria Math" panose="02040503050406030204" pitchFamily="18" charset="0"/>
                        </a:rPr>
                        <m:t>    </m:t>
                      </m:r>
                      <m:sSup>
                        <m:sSupPr>
                          <m:ctrlPr>
                            <a:rPr lang="en-US" i="1" dirty="0">
                              <a:latin typeface="Cambria Math" panose="02040503050406030204" pitchFamily="18" charset="0"/>
                            </a:rPr>
                          </m:ctrlPr>
                        </m:sSupPr>
                        <m:e>
                          <m:r>
                            <m:rPr>
                              <m:sty m:val="p"/>
                            </m:rPr>
                            <a:rPr lang="en-US" dirty="0">
                              <a:latin typeface="Cambria Math" panose="02040503050406030204" pitchFamily="18" charset="0"/>
                            </a:rPr>
                            <m:t>y</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m:t>
                      </m:r>
                      <m:r>
                        <a:rPr lang="en-US" dirty="0">
                          <a:latin typeface="Cambria Math" panose="02040503050406030204" pitchFamily="18" charset="0"/>
                        </a:rPr>
                        <m:t>0</m:t>
                      </m:r>
                    </m:oMath>
                  </m:oMathPara>
                </a14:m>
                <a:endParaRPr lang="en-US" dirty="0"/>
              </a:p>
              <a:p>
                <a:pPr marL="0" indent="0">
                  <a:buNone/>
                </a:pPr>
                <a:r>
                  <a:rPr lang="en-US" dirty="0" err="1"/>
                  <a:t>Simplication</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a:latin typeface="Cambria Math" panose="02040503050406030204" pitchFamily="18" charset="0"/>
                          </a:rPr>
                          <m:t>𝜃</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=0, </m:t>
                    </m:r>
                    <m:r>
                      <a:rPr lang="en-US" b="0" i="1" dirty="0" smtClean="0">
                        <a:latin typeface="Cambria Math" panose="02040503050406030204" pitchFamily="18" charset="0"/>
                      </a:rPr>
                      <m:t>𝑛</m:t>
                    </m:r>
                    <m:r>
                      <a:rPr lang="en-US" b="0" i="1" dirty="0" smtClean="0">
                        <a:latin typeface="Cambria Math" panose="02040503050406030204" pitchFamily="18" charset="0"/>
                      </a:rPr>
                      <m:t>=2</m:t>
                    </m:r>
                  </m:oMath>
                </a14:m>
                <a:endParaRPr lang="en-US" dirty="0"/>
              </a:p>
              <a:p>
                <a:pPr marL="0" indent="0">
                  <a:buNone/>
                </a:pPr>
                <a:r>
                  <a:rPr lang="en-US" dirty="0"/>
                  <a:t>What’s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oMath>
                </a14:m>
                <a:r>
                  <a:rPr lang="en-US" dirty="0"/>
                  <a:t>?</a:t>
                </a:r>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p>
                        <m:sSupPr>
                          <m:ctrlPr>
                            <a:rPr lang="en-US" sz="3600" i="1" dirty="0">
                              <a:latin typeface="Cambria Math" panose="02040503050406030204" pitchFamily="18" charset="0"/>
                            </a:rPr>
                          </m:ctrlPr>
                        </m:sSupPr>
                        <m:e>
                          <m:r>
                            <a:rPr lang="en-US" sz="3600" i="1" dirty="0">
                              <a:latin typeface="Cambria Math" panose="02040503050406030204" pitchFamily="18" charset="0"/>
                            </a:rPr>
                            <m:t>𝜃</m:t>
                          </m:r>
                        </m:e>
                        <m:sup>
                          <m:r>
                            <a:rPr lang="en-US" sz="3600" i="1" dirty="0">
                              <a:latin typeface="Cambria Math" panose="02040503050406030204" pitchFamily="18" charset="0"/>
                            </a:rPr>
                            <m:t>⊤</m:t>
                          </m:r>
                        </m:sup>
                      </m:sSup>
                      <m:sSup>
                        <m:sSupPr>
                          <m:ctrlPr>
                            <a:rPr lang="en-US" sz="3600" i="1" dirty="0">
                              <a:latin typeface="Cambria Math" panose="02040503050406030204" pitchFamily="18" charset="0"/>
                            </a:rPr>
                          </m:ctrlPr>
                        </m:sSupPr>
                        <m:e>
                          <m:r>
                            <a:rPr lang="en-US" sz="3600" i="1" dirty="0">
                              <a:latin typeface="Cambria Math" panose="02040503050406030204" pitchFamily="18" charset="0"/>
                            </a:rPr>
                            <m:t>𝑥</m:t>
                          </m:r>
                        </m:e>
                        <m:sup>
                          <m:d>
                            <m:dPr>
                              <m:ctrlPr>
                                <a:rPr lang="en-US" sz="3600" i="1" dirty="0">
                                  <a:latin typeface="Cambria Math" panose="02040503050406030204" pitchFamily="18" charset="0"/>
                                </a:rPr>
                              </m:ctrlPr>
                            </m:dPr>
                            <m:e>
                              <m:r>
                                <a:rPr lang="en-US" sz="3600" i="1" dirty="0">
                                  <a:latin typeface="Cambria Math" panose="02040503050406030204" pitchFamily="18" charset="0"/>
                                </a:rPr>
                                <m:t>𝑖</m:t>
                              </m:r>
                            </m:e>
                          </m:d>
                        </m:sup>
                      </m:sSup>
                      <m:r>
                        <a:rPr lang="en-US" sz="3600" b="0" i="1" dirty="0" smtClean="0">
                          <a:latin typeface="Cambria Math" panose="02040503050406030204" pitchFamily="18" charset="0"/>
                        </a:rPr>
                        <m:t>=</m:t>
                      </m:r>
                      <m:sSup>
                        <m:sSupPr>
                          <m:ctrlPr>
                            <a:rPr lang="en-US" sz="3600" b="0" i="1" dirty="0" smtClean="0">
                              <a:latin typeface="Cambria Math" panose="02040503050406030204" pitchFamily="18" charset="0"/>
                            </a:rPr>
                          </m:ctrlPr>
                        </m:sSupPr>
                        <m:e>
                          <m:r>
                            <a:rPr lang="en-US" sz="3600" b="0" i="1" dirty="0" smtClean="0">
                              <a:latin typeface="Cambria Math" panose="02040503050406030204" pitchFamily="18" charset="0"/>
                            </a:rPr>
                            <m:t>𝑝</m:t>
                          </m:r>
                        </m:e>
                        <m:sup>
                          <m:r>
                            <a:rPr lang="en-US" sz="3600" b="0" i="1" dirty="0" smtClean="0">
                              <a:latin typeface="Cambria Math" panose="02040503050406030204" pitchFamily="18" charset="0"/>
                            </a:rPr>
                            <m:t>(</m:t>
                          </m:r>
                          <m:r>
                            <a:rPr lang="en-US" sz="3600" b="0" i="1" dirty="0" smtClean="0">
                              <a:latin typeface="Cambria Math" panose="02040503050406030204" pitchFamily="18" charset="0"/>
                            </a:rPr>
                            <m:t>𝑖</m:t>
                          </m:r>
                          <m:r>
                            <a:rPr lang="en-US" sz="3600" b="0" i="1" dirty="0" smtClean="0">
                              <a:latin typeface="Cambria Math" panose="02040503050406030204" pitchFamily="18" charset="0"/>
                            </a:rPr>
                            <m:t>)</m:t>
                          </m:r>
                        </m:sup>
                      </m:sSup>
                      <m:sSup>
                        <m:sSupPr>
                          <m:ctrlPr>
                            <a:rPr lang="en-US" sz="3600" i="1" dirty="0">
                              <a:latin typeface="Cambria Math" panose="02040503050406030204" pitchFamily="18" charset="0"/>
                            </a:rPr>
                          </m:ctrlPr>
                        </m:sSupPr>
                        <m:e>
                          <m:d>
                            <m:dPr>
                              <m:begChr m:val="‖"/>
                              <m:endChr m:val="‖"/>
                              <m:ctrlPr>
                                <a:rPr lang="en-US" sz="3600" i="1" dirty="0">
                                  <a:latin typeface="Cambria Math" panose="02040503050406030204" pitchFamily="18" charset="0"/>
                                </a:rPr>
                              </m:ctrlPr>
                            </m:dPr>
                            <m:e>
                              <m:r>
                                <a:rPr lang="en-US" sz="3600" i="1" dirty="0">
                                  <a:latin typeface="Cambria Math" panose="02040503050406030204" pitchFamily="18" charset="0"/>
                                </a:rPr>
                                <m:t>𝜃</m:t>
                              </m:r>
                            </m:e>
                          </m:d>
                        </m:e>
                        <m:sup>
                          <m:r>
                            <a:rPr lang="en-US" sz="3600" i="1" dirty="0">
                              <a:latin typeface="Cambria Math" panose="02040503050406030204" pitchFamily="18" charset="0"/>
                            </a:rPr>
                            <m:t>2</m:t>
                          </m:r>
                        </m:sup>
                      </m:sSup>
                    </m:oMath>
                  </m:oMathPara>
                </a14:m>
                <a:endParaRPr lang="en-US"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9941" y="1718048"/>
                <a:ext cx="10515600" cy="4351338"/>
              </a:xfrm>
              <a:blipFill>
                <a:blip r:embed="rId2"/>
                <a:stretch>
                  <a:fillRect l="-1217" b="-43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5227289" y="1520359"/>
                <a:ext cx="6819624" cy="7180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dirty="0">
                              <a:latin typeface="Cambria Math" panose="02040503050406030204" pitchFamily="18" charset="0"/>
                            </a:rPr>
                          </m:ctrlPr>
                        </m:fPr>
                        <m:num>
                          <m:r>
                            <a:rPr lang="en-US" sz="2400" dirty="0">
                              <a:latin typeface="Cambria Math" panose="02040503050406030204" pitchFamily="18" charset="0"/>
                            </a:rPr>
                            <m:t>1</m:t>
                          </m:r>
                        </m:num>
                        <m:den>
                          <m:r>
                            <a:rPr lang="en-US" sz="2400" dirty="0">
                              <a:latin typeface="Cambria Math" panose="02040503050406030204" pitchFamily="18" charset="0"/>
                            </a:rPr>
                            <m:t>2</m:t>
                          </m:r>
                        </m:den>
                      </m:f>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𝑗</m:t>
                          </m:r>
                          <m:r>
                            <a:rPr lang="en-US" sz="2400" i="1" dirty="0">
                              <a:latin typeface="Cambria Math" panose="02040503050406030204" pitchFamily="18" charset="0"/>
                            </a:rPr>
                            <m:t>=1</m:t>
                          </m:r>
                        </m:sub>
                        <m:sup>
                          <m:r>
                            <a:rPr lang="en-US" sz="2400" i="1" dirty="0">
                              <a:latin typeface="Cambria Math" panose="02040503050406030204" pitchFamily="18" charset="0"/>
                            </a:rPr>
                            <m:t>𝑛</m:t>
                          </m:r>
                        </m:sup>
                        <m:e>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𝑗</m:t>
                              </m:r>
                            </m:sub>
                            <m:sup>
                              <m:r>
                                <a:rPr lang="en-US" sz="2400" i="1" dirty="0">
                                  <a:latin typeface="Cambria Math" panose="02040503050406030204" pitchFamily="18" charset="0"/>
                                </a:rPr>
                                <m:t>2</m:t>
                              </m:r>
                            </m:sup>
                          </m:sSubSup>
                        </m:e>
                      </m:nary>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2</m:t>
                          </m:r>
                        </m:den>
                      </m:f>
                      <m:d>
                        <m:dPr>
                          <m:ctrlPr>
                            <a:rPr lang="en-US" sz="2400" i="1" dirty="0">
                              <a:latin typeface="Cambria Math" panose="02040503050406030204" pitchFamily="18" charset="0"/>
                            </a:rPr>
                          </m:ctrlPr>
                        </m:dPr>
                        <m:e>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1</m:t>
                              </m:r>
                            </m:sub>
                            <m:sup>
                              <m:r>
                                <a:rPr lang="en-US" sz="2400" i="1" dirty="0">
                                  <a:latin typeface="Cambria Math" panose="02040503050406030204" pitchFamily="18" charset="0"/>
                                </a:rPr>
                                <m:t>2</m:t>
                              </m:r>
                            </m:sup>
                          </m:sSubSup>
                          <m:r>
                            <a:rPr lang="en-US" sz="2400" i="1" dirty="0">
                              <a:latin typeface="Cambria Math" panose="02040503050406030204" pitchFamily="18" charset="0"/>
                            </a:rPr>
                            <m:t>+</m:t>
                          </m:r>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2</m:t>
                              </m:r>
                            </m:sub>
                            <m:sup>
                              <m:r>
                                <a:rPr lang="en-US" sz="2400" i="1" dirty="0">
                                  <a:latin typeface="Cambria Math" panose="02040503050406030204" pitchFamily="18" charset="0"/>
                                </a:rPr>
                                <m:t>2</m:t>
                              </m:r>
                            </m:sup>
                          </m:sSubSup>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2</m:t>
                          </m:r>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ad>
                                <m:radPr>
                                  <m:degHide m:val="on"/>
                                  <m:ctrlPr>
                                    <a:rPr lang="en-US" sz="2400" i="1" dirty="0">
                                      <a:latin typeface="Cambria Math" panose="02040503050406030204" pitchFamily="18" charset="0"/>
                                    </a:rPr>
                                  </m:ctrlPr>
                                </m:radPr>
                                <m:deg/>
                                <m:e>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1</m:t>
                                      </m:r>
                                    </m:sub>
                                    <m:sup>
                                      <m:r>
                                        <a:rPr lang="en-US" sz="2400" i="1" dirty="0">
                                          <a:latin typeface="Cambria Math" panose="02040503050406030204" pitchFamily="18" charset="0"/>
                                        </a:rPr>
                                        <m:t>2</m:t>
                                      </m:r>
                                    </m:sup>
                                  </m:sSubSup>
                                  <m:r>
                                    <a:rPr lang="en-US" sz="2400" i="1" dirty="0">
                                      <a:latin typeface="Cambria Math" panose="02040503050406030204" pitchFamily="18" charset="0"/>
                                    </a:rPr>
                                    <m:t>+</m:t>
                                  </m:r>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𝜃</m:t>
                                      </m:r>
                                    </m:e>
                                    <m:sub>
                                      <m:r>
                                        <a:rPr lang="en-US" sz="2400" i="1" dirty="0">
                                          <a:latin typeface="Cambria Math" panose="02040503050406030204" pitchFamily="18" charset="0"/>
                                        </a:rPr>
                                        <m:t>2</m:t>
                                      </m:r>
                                    </m:sub>
                                    <m:sup>
                                      <m:r>
                                        <a:rPr lang="en-US" sz="2400" i="1" dirty="0">
                                          <a:latin typeface="Cambria Math" panose="02040503050406030204" pitchFamily="18" charset="0"/>
                                        </a:rPr>
                                        <m:t>2</m:t>
                                      </m:r>
                                    </m:sup>
                                  </m:sSubSup>
                                </m:e>
                              </m:rad>
                            </m:e>
                          </m:d>
                        </m:e>
                        <m:sup>
                          <m:r>
                            <a:rPr lang="en-US" sz="2400" dirty="0">
                              <a:latin typeface="Cambria Math" panose="02040503050406030204" pitchFamily="18" charset="0"/>
                            </a:rPr>
                            <m:t>2</m:t>
                          </m:r>
                        </m:sup>
                      </m:sSup>
                      <m:r>
                        <a:rPr lang="en-US" sz="2400" dirty="0">
                          <a:latin typeface="Cambria Math" panose="02040503050406030204" pitchFamily="18" charset="0"/>
                        </a:rPr>
                        <m:t>=</m:t>
                      </m:r>
                      <m:f>
                        <m:fPr>
                          <m:ctrlPr>
                            <a:rPr lang="en-US" sz="2400" i="1" dirty="0">
                              <a:latin typeface="Cambria Math" panose="02040503050406030204" pitchFamily="18" charset="0"/>
                            </a:rPr>
                          </m:ctrlPr>
                        </m:fPr>
                        <m:num>
                          <m:r>
                            <a:rPr lang="en-US" sz="2400" dirty="0">
                              <a:latin typeface="Cambria Math" panose="02040503050406030204" pitchFamily="18" charset="0"/>
                            </a:rPr>
                            <m:t>1</m:t>
                          </m:r>
                        </m:num>
                        <m:den>
                          <m:r>
                            <a:rPr lang="en-US" sz="2400" dirty="0">
                              <a:latin typeface="Cambria Math" panose="02040503050406030204" pitchFamily="18" charset="0"/>
                            </a:rPr>
                            <m:t>2</m:t>
                          </m:r>
                        </m:den>
                      </m:f>
                      <m:sSup>
                        <m:sSupPr>
                          <m:ctrlPr>
                            <a:rPr lang="en-US" sz="2400" i="1" dirty="0">
                              <a:latin typeface="Cambria Math" panose="02040503050406030204" pitchFamily="18" charset="0"/>
                            </a:rPr>
                          </m:ctrlPr>
                        </m:sSupPr>
                        <m:e>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𝜃</m:t>
                              </m:r>
                            </m:e>
                          </m:d>
                        </m:e>
                        <m:sup>
                          <m:r>
                            <a:rPr lang="en-US" sz="2400" i="1" dirty="0">
                              <a:latin typeface="Cambria Math" panose="02040503050406030204" pitchFamily="18" charset="0"/>
                            </a:rPr>
                            <m:t>2</m:t>
                          </m:r>
                        </m:sup>
                      </m:sSup>
                    </m:oMath>
                  </m:oMathPara>
                </a14:m>
                <a:endParaRPr/>
              </a:p>
            </p:txBody>
          </p:sp>
        </mc:Choice>
        <mc:Fallback>
          <p:sp>
            <p:nvSpPr>
              <p:cNvPr id="4" name="Rectangle 3"/>
              <p:cNvSpPr>
                <a:spLocks noRot="1" noChangeAspect="1" noMove="1" noResize="1" noEditPoints="1" noAdjustHandles="1" noChangeArrowheads="1" noChangeShapeType="1" noTextEdit="1"/>
              </p:cNvSpPr>
              <p:nvPr/>
            </p:nvSpPr>
            <p:spPr>
              <a:xfrm>
                <a:off x="5227289" y="1520359"/>
                <a:ext cx="6819624" cy="718017"/>
              </a:xfrm>
              <a:prstGeom prst="rect">
                <a:avLst/>
              </a:prstGeom>
              <a:blipFill>
                <a:blip r:embed="rId3"/>
                <a:stretch>
                  <a:fillRect b="-51695"/>
                </a:stretch>
              </a:blipFill>
            </p:spPr>
            <p:txBody>
              <a:bodyPr/>
              <a:lstStyle/>
              <a:p>
                <a:r>
                  <a:rPr lang="en-US">
                    <a:noFill/>
                  </a:rPr>
                  <a:t> </a:t>
                </a:r>
              </a:p>
            </p:txBody>
          </p:sp>
        </mc:Fallback>
      </mc:AlternateContent>
      <p:grpSp>
        <p:nvGrpSpPr>
          <p:cNvPr id="5" name="Group 4"/>
          <p:cNvGrpSpPr/>
          <p:nvPr/>
        </p:nvGrpSpPr>
        <p:grpSpPr>
          <a:xfrm>
            <a:off x="6515100" y="2799230"/>
            <a:ext cx="4838700" cy="3943009"/>
            <a:chOff x="838200" y="1803102"/>
            <a:chExt cx="5624155" cy="4233662"/>
          </a:xfrm>
        </p:grpSpPr>
        <p:cxnSp>
          <p:nvCxnSpPr>
            <p:cNvPr id="6" name="Straight Connector 5"/>
            <p:cNvCxnSpPr/>
            <p:nvPr/>
          </p:nvCxnSpPr>
          <p:spPr>
            <a:xfrm>
              <a:off x="1133145" y="1803102"/>
              <a:ext cx="0" cy="423366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838200" y="5548894"/>
              <a:ext cx="5624155"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8" name="Straight Arrow Connector 7"/>
          <p:cNvCxnSpPr/>
          <p:nvPr/>
        </p:nvCxnSpPr>
        <p:spPr>
          <a:xfrm flipV="1">
            <a:off x="6768854" y="5018101"/>
            <a:ext cx="3247817" cy="126976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0061891" y="4488836"/>
                <a:ext cx="52052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solidFill>
                            <a:srgbClr val="0070C0"/>
                          </a:solidFill>
                          <a:latin typeface="Cambria Math" panose="02040503050406030204" pitchFamily="18" charset="0"/>
                        </a:rPr>
                        <m:t>𝜃</m:t>
                      </m:r>
                    </m:oMath>
                  </m:oMathPara>
                </a14:m>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10061891" y="4488836"/>
                <a:ext cx="520527" cy="584775"/>
              </a:xfrm>
              <a:prstGeom prst="rect">
                <a:avLst/>
              </a:prstGeom>
              <a:blipFill>
                <a:blip r:embed="rId4"/>
                <a:stretch>
                  <a:fillRect/>
                </a:stretch>
              </a:blipFill>
            </p:spPr>
            <p:txBody>
              <a:bodyPr/>
              <a:lstStyle/>
              <a:p>
                <a:r>
                  <a:rPr lang="en-US">
                    <a:noFill/>
                  </a:rPr>
                  <a:t> </a:t>
                </a:r>
              </a:p>
            </p:txBody>
          </p:sp>
        </mc:Fallback>
      </mc:AlternateContent>
      <p:cxnSp>
        <p:nvCxnSpPr>
          <p:cNvPr id="10" name="Straight Connector 9"/>
          <p:cNvCxnSpPr/>
          <p:nvPr/>
        </p:nvCxnSpPr>
        <p:spPr>
          <a:xfrm>
            <a:off x="10016671" y="5018101"/>
            <a:ext cx="0" cy="126976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68854" y="5018101"/>
            <a:ext cx="320259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9754805" y="6232354"/>
                <a:ext cx="55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𝜃</m:t>
                          </m:r>
                        </m:e>
                        <m:sub>
                          <m:r>
                            <a:rPr lang="en-US" sz="2400" b="0" i="1" dirty="0" smtClean="0">
                              <a:solidFill>
                                <a:srgbClr val="0070C0"/>
                              </a:solidFill>
                              <a:latin typeface="Cambria Math" panose="02040503050406030204" pitchFamily="18" charset="0"/>
                            </a:rPr>
                            <m:t>1</m:t>
                          </m:r>
                        </m:sub>
                      </m:sSub>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9754805" y="6232354"/>
                <a:ext cx="551368" cy="461665"/>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232394" y="4752823"/>
                <a:ext cx="5584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0070C0"/>
                              </a:solidFill>
                              <a:latin typeface="Cambria Math" panose="02040503050406030204" pitchFamily="18" charset="0"/>
                            </a:rPr>
                          </m:ctrlPr>
                        </m:sSubPr>
                        <m:e>
                          <m:r>
                            <m:rPr>
                              <m:nor/>
                            </m:rPr>
                            <a:rPr lang="en-US" sz="2400" dirty="0">
                              <a:solidFill>
                                <a:srgbClr val="0070C0"/>
                              </a:solidFill>
                              <a:latin typeface="Cambria Math" panose="02040503050406030204" pitchFamily="18" charset="0"/>
                            </a:rPr>
                            <m:t>𝜃</m:t>
                          </m:r>
                        </m:e>
                        <m:sub>
                          <m:r>
                            <a:rPr lang="en-US" sz="2400" b="0" i="1" dirty="0" smtClean="0">
                              <a:solidFill>
                                <a:srgbClr val="0070C0"/>
                              </a:solidFill>
                              <a:latin typeface="Cambria Math" panose="02040503050406030204" pitchFamily="18" charset="0"/>
                            </a:rPr>
                            <m:t>2</m:t>
                          </m:r>
                        </m:sub>
                      </m:sSub>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6232394" y="4752823"/>
                <a:ext cx="558486" cy="461665"/>
              </a:xfrm>
              <a:prstGeom prst="rect">
                <a:avLst/>
              </a:prstGeom>
              <a:blipFill>
                <a:blip r:embed="rId6"/>
                <a:stretch>
                  <a:fillRect b="-1333"/>
                </a:stretch>
              </a:blipFill>
            </p:spPr>
            <p:txBody>
              <a:bodyPr/>
              <a:lstStyle/>
              <a:p>
                <a:r>
                  <a:rPr lang="en-US">
                    <a:noFill/>
                  </a:rPr>
                  <a:t> </a:t>
                </a:r>
              </a:p>
            </p:txBody>
          </p:sp>
        </mc:Fallback>
      </mc:AlternateContent>
      <p:cxnSp>
        <p:nvCxnSpPr>
          <p:cNvPr id="14" name="Straight Arrow Connector 13"/>
          <p:cNvCxnSpPr/>
          <p:nvPr/>
        </p:nvCxnSpPr>
        <p:spPr>
          <a:xfrm flipV="1">
            <a:off x="6732787" y="4145696"/>
            <a:ext cx="1619332" cy="214216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8188766" y="3550941"/>
                <a:ext cx="901272" cy="605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dirty="0" smtClean="0">
                              <a:solidFill>
                                <a:srgbClr val="00B050"/>
                              </a:solidFill>
                              <a:latin typeface="Cambria Math" panose="02040503050406030204" pitchFamily="18" charset="0"/>
                            </a:rPr>
                          </m:ctrlPr>
                        </m:sSupPr>
                        <m:e>
                          <m:r>
                            <a:rPr lang="en-US" sz="3200" b="0" i="1" dirty="0" smtClean="0">
                              <a:solidFill>
                                <a:srgbClr val="00B050"/>
                              </a:solidFill>
                              <a:latin typeface="Cambria Math" panose="02040503050406030204" pitchFamily="18" charset="0"/>
                            </a:rPr>
                            <m:t>𝑥</m:t>
                          </m:r>
                        </m:e>
                        <m:sup>
                          <m:r>
                            <a:rPr lang="en-US" sz="3200" b="0" i="1" dirty="0" smtClean="0">
                              <a:solidFill>
                                <a:srgbClr val="00B050"/>
                              </a:solidFill>
                              <a:latin typeface="Cambria Math" panose="02040503050406030204" pitchFamily="18" charset="0"/>
                            </a:rPr>
                            <m:t>(</m:t>
                          </m:r>
                          <m:r>
                            <a:rPr lang="en-US" sz="3200" b="0" i="1" dirty="0" smtClean="0">
                              <a:solidFill>
                                <a:srgbClr val="00B050"/>
                              </a:solidFill>
                              <a:latin typeface="Cambria Math" panose="02040503050406030204" pitchFamily="18" charset="0"/>
                            </a:rPr>
                            <m:t>𝑖</m:t>
                          </m:r>
                          <m:r>
                            <a:rPr lang="en-US" sz="3200" b="0" i="1" dirty="0" smtClean="0">
                              <a:solidFill>
                                <a:srgbClr val="00B050"/>
                              </a:solidFill>
                              <a:latin typeface="Cambria Math" panose="02040503050406030204" pitchFamily="18" charset="0"/>
                            </a:rPr>
                            <m:t>)</m:t>
                          </m:r>
                        </m:sup>
                      </m:sSup>
                    </m:oMath>
                  </m:oMathPara>
                </a14:m>
                <a:endParaRPr lang="en-US" sz="3200" dirty="0">
                  <a:solidFill>
                    <a:srgbClr val="00B05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8188766" y="3550941"/>
                <a:ext cx="901272" cy="605294"/>
              </a:xfrm>
              <a:prstGeom prst="rect">
                <a:avLst/>
              </a:prstGeom>
              <a:blipFill>
                <a:blip r:embed="rId7"/>
                <a:stretch>
                  <a:fillRect/>
                </a:stretch>
              </a:blipFill>
            </p:spPr>
            <p:txBody>
              <a:bodyPr/>
              <a:lstStyle/>
              <a:p>
                <a:r>
                  <a:rPr lang="en-US">
                    <a:noFill/>
                  </a:rPr>
                  <a:t> </a:t>
                </a:r>
              </a:p>
            </p:txBody>
          </p:sp>
        </mc:Fallback>
      </mc:AlternateContent>
      <p:cxnSp>
        <p:nvCxnSpPr>
          <p:cNvPr id="16" name="Straight Connector 15"/>
          <p:cNvCxnSpPr/>
          <p:nvPr/>
        </p:nvCxnSpPr>
        <p:spPr>
          <a:xfrm>
            <a:off x="6732787" y="4145696"/>
            <a:ext cx="160129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52119" y="4173576"/>
            <a:ext cx="0" cy="211428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8188766" y="6236537"/>
                <a:ext cx="719364" cy="5487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dirty="0">
                              <a:solidFill>
                                <a:srgbClr val="00B050"/>
                              </a:solidFill>
                              <a:latin typeface="Cambria Math" panose="02040503050406030204" pitchFamily="18" charset="0"/>
                            </a:rPr>
                          </m:ctrlPr>
                        </m:sSubSupPr>
                        <m:e>
                          <m:r>
                            <a:rPr lang="en-US" sz="2400" i="1" dirty="0">
                              <a:solidFill>
                                <a:srgbClr val="00B050"/>
                              </a:solidFill>
                              <a:latin typeface="Cambria Math" panose="02040503050406030204" pitchFamily="18" charset="0"/>
                            </a:rPr>
                            <m:t>𝑥</m:t>
                          </m:r>
                        </m:e>
                        <m:sub>
                          <m:r>
                            <a:rPr lang="en-US" sz="2400" i="1" dirty="0">
                              <a:solidFill>
                                <a:srgbClr val="00B050"/>
                              </a:solidFill>
                              <a:latin typeface="Cambria Math" panose="02040503050406030204" pitchFamily="18" charset="0"/>
                            </a:rPr>
                            <m:t>1</m:t>
                          </m:r>
                        </m:sub>
                        <m:sup>
                          <m:d>
                            <m:dPr>
                              <m:ctrlPr>
                                <a:rPr lang="en-US" sz="2400" i="1" dirty="0">
                                  <a:solidFill>
                                    <a:srgbClr val="00B050"/>
                                  </a:solidFill>
                                  <a:latin typeface="Cambria Math" panose="02040503050406030204" pitchFamily="18" charset="0"/>
                                </a:rPr>
                              </m:ctrlPr>
                            </m:dPr>
                            <m:e>
                              <m:r>
                                <a:rPr lang="en-US" sz="2400" i="1" dirty="0">
                                  <a:solidFill>
                                    <a:srgbClr val="00B050"/>
                                  </a:solidFill>
                                  <a:latin typeface="Cambria Math" panose="02040503050406030204" pitchFamily="18" charset="0"/>
                                </a:rPr>
                                <m:t>𝑖</m:t>
                              </m:r>
                            </m:e>
                          </m:d>
                        </m:sup>
                      </m:sSubSup>
                    </m:oMath>
                  </m:oMathPara>
                </a14:m>
                <a:endParaRPr lang="en-US" sz="2400" dirty="0">
                  <a:solidFill>
                    <a:srgbClr val="00B05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188766" y="6236537"/>
                <a:ext cx="719364" cy="5487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247825" y="3874540"/>
                <a:ext cx="719364" cy="56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dirty="0" smtClean="0">
                              <a:solidFill>
                                <a:srgbClr val="00B050"/>
                              </a:solidFill>
                              <a:latin typeface="Cambria Math" panose="02040503050406030204" pitchFamily="18" charset="0"/>
                            </a:rPr>
                          </m:ctrlPr>
                        </m:sSubSupPr>
                        <m:e>
                          <m:r>
                            <a:rPr lang="en-US" sz="2400" i="1" dirty="0">
                              <a:solidFill>
                                <a:srgbClr val="00B050"/>
                              </a:solidFill>
                              <a:latin typeface="Cambria Math" panose="02040503050406030204" pitchFamily="18" charset="0"/>
                            </a:rPr>
                            <m:t>𝑥</m:t>
                          </m:r>
                        </m:e>
                        <m:sub>
                          <m:r>
                            <a:rPr lang="en-US" sz="2400" b="0" i="1" dirty="0" smtClean="0">
                              <a:solidFill>
                                <a:srgbClr val="00B050"/>
                              </a:solidFill>
                              <a:latin typeface="Cambria Math" panose="02040503050406030204" pitchFamily="18" charset="0"/>
                            </a:rPr>
                            <m:t>2</m:t>
                          </m:r>
                        </m:sub>
                        <m:sup>
                          <m:d>
                            <m:dPr>
                              <m:ctrlPr>
                                <a:rPr lang="en-US" sz="2400" i="1" dirty="0">
                                  <a:solidFill>
                                    <a:srgbClr val="00B050"/>
                                  </a:solidFill>
                                  <a:latin typeface="Cambria Math" panose="02040503050406030204" pitchFamily="18" charset="0"/>
                                </a:rPr>
                              </m:ctrlPr>
                            </m:dPr>
                            <m:e>
                              <m:r>
                                <a:rPr lang="en-US" sz="2400" i="1" dirty="0">
                                  <a:solidFill>
                                    <a:srgbClr val="00B050"/>
                                  </a:solidFill>
                                  <a:latin typeface="Cambria Math" panose="02040503050406030204" pitchFamily="18" charset="0"/>
                                </a:rPr>
                                <m:t>𝑖</m:t>
                              </m:r>
                            </m:e>
                          </m:d>
                        </m:sup>
                      </m:sSubSup>
                    </m:oMath>
                  </m:oMathPara>
                </a14:m>
                <a:endParaRPr/>
              </a:p>
            </p:txBody>
          </p:sp>
        </mc:Choice>
        <mc:Fallback xmlns="">
          <p:sp>
            <p:nvSpPr>
              <p:cNvPr id="19" name="Rectangle 18"/>
              <p:cNvSpPr>
                <a:spLocks noRot="1" noChangeAspect="1" noMove="1" noResize="1" noEditPoints="1" noAdjustHandles="1" noChangeArrowheads="1" noChangeShapeType="1" noTextEdit="1"/>
              </p:cNvSpPr>
              <p:nvPr/>
            </p:nvSpPr>
            <p:spPr>
              <a:xfrm>
                <a:off x="6247825" y="3874540"/>
                <a:ext cx="719364" cy="565476"/>
              </a:xfrm>
              <a:prstGeom prst="rect">
                <a:avLst/>
              </a:prstGeom>
              <a:blipFill>
                <a:blip r:embed="rId9"/>
                <a:stretch>
                  <a:fillRect/>
                </a:stretch>
              </a:blipFill>
            </p:spPr>
            <p:txBody>
              <a:bodyPr/>
              <a:lstStyle/>
              <a:p>
                <a:r>
                  <a:rPr lang="en-US">
                    <a:noFill/>
                  </a:rPr>
                  <a:t> </a:t>
                </a:r>
              </a:p>
            </p:txBody>
          </p:sp>
        </mc:Fallback>
      </mc:AlternateContent>
      <p:cxnSp>
        <p:nvCxnSpPr>
          <p:cNvPr id="20" name="Straight Connector 19"/>
          <p:cNvCxnSpPr/>
          <p:nvPr/>
        </p:nvCxnSpPr>
        <p:spPr>
          <a:xfrm>
            <a:off x="8370153" y="4173576"/>
            <a:ext cx="637827" cy="12319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46244" y="5398058"/>
            <a:ext cx="2261736" cy="917685"/>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8542614" y="5562759"/>
                <a:ext cx="716863"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dirty="0" smtClean="0">
                              <a:solidFill>
                                <a:srgbClr val="FF0000"/>
                              </a:solidFill>
                              <a:latin typeface="Cambria Math" panose="02040503050406030204" pitchFamily="18" charset="0"/>
                            </a:rPr>
                          </m:ctrlPr>
                        </m:sSupPr>
                        <m:e>
                          <m:r>
                            <a:rPr lang="en-US" sz="2400" i="1" dirty="0">
                              <a:solidFill>
                                <a:srgbClr val="FF0000"/>
                              </a:solidFill>
                              <a:latin typeface="Cambria Math" panose="02040503050406030204" pitchFamily="18" charset="0"/>
                            </a:rPr>
                            <m:t>𝑝</m:t>
                          </m:r>
                        </m:e>
                        <m:sup>
                          <m:r>
                            <a:rPr lang="en-US" sz="2400" i="1" dirty="0">
                              <a:solidFill>
                                <a:srgbClr val="FF0000"/>
                              </a:solidFill>
                              <a:latin typeface="Cambria Math" panose="02040503050406030204" pitchFamily="18" charset="0"/>
                            </a:rPr>
                            <m:t>(</m:t>
                          </m:r>
                          <m:r>
                            <a:rPr lang="en-US" sz="2400" i="1" dirty="0">
                              <a:solidFill>
                                <a:srgbClr val="FF0000"/>
                              </a:solidFill>
                              <a:latin typeface="Cambria Math" panose="02040503050406030204" pitchFamily="18" charset="0"/>
                            </a:rPr>
                            <m:t>𝑖</m:t>
                          </m:r>
                          <m:r>
                            <a:rPr lang="en-US" sz="2400" i="1" dirty="0">
                              <a:solidFill>
                                <a:srgbClr val="FF0000"/>
                              </a:solidFill>
                              <a:latin typeface="Cambria Math" panose="02040503050406030204" pitchFamily="18" charset="0"/>
                            </a:rPr>
                            <m:t>)</m:t>
                          </m:r>
                        </m:sup>
                      </m:sSup>
                    </m:oMath>
                  </m:oMathPara>
                </a14:m>
                <a:endParaRPr lang="en-US" sz="2400"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8542614" y="5562759"/>
                <a:ext cx="716863" cy="476990"/>
              </a:xfrm>
              <a:prstGeom prst="rect">
                <a:avLst/>
              </a:prstGeom>
              <a:blipFill>
                <a:blip r:embed="rId10"/>
                <a:stretch>
                  <a:fillRect b="-10256"/>
                </a:stretch>
              </a:blipFill>
            </p:spPr>
            <p:txBody>
              <a:bodyPr/>
              <a:lstStyle/>
              <a:p>
                <a:r>
                  <a:rPr lang="en-US">
                    <a:noFill/>
                  </a:rPr>
                  <a:t> </a:t>
                </a:r>
              </a:p>
            </p:txBody>
          </p:sp>
        </mc:Fallback>
      </mc:AlternateContent>
    </p:spTree>
    <p:extLst>
      <p:ext uri="{BB962C8B-B14F-4D97-AF65-F5344CB8AC3E}">
        <p14:creationId xmlns:p14="http://schemas.microsoft.com/office/powerpoint/2010/main" val="9634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P spid="13" grpId="0" animBg="1"/>
      <p:bldP spid="15" grpId="0" animBg="1"/>
      <p:bldP spid="18" grpId="0" animBg="1"/>
      <p:bldP spid="19"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decision boundary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limLow>
                        <m:limLowPr>
                          <m:ctrlPr>
                            <a:rPr lang="en-US" i="1" dirty="0" smtClean="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𝜃</m:t>
                          </m:r>
                        </m:lim>
                      </m:limLow>
                      <m:f>
                        <m:fPr>
                          <m:ctrlPr>
                            <a:rPr lang="en-US" i="1" dirty="0">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𝜃</m:t>
                              </m:r>
                            </m:e>
                          </m:d>
                        </m:e>
                        <m:sup>
                          <m:r>
                            <a:rPr lang="en-US" i="1" dirty="0">
                              <a:latin typeface="Cambria Math" panose="02040503050406030204" pitchFamily="18" charset="0"/>
                            </a:rPr>
                            <m:t>2</m:t>
                          </m:r>
                        </m:sup>
                      </m:sSup>
                    </m:oMath>
                    <m:oMath xmlns:m="http://schemas.openxmlformats.org/officeDocument/2006/math">
                      <m:r>
                        <m:rPr>
                          <m:sty m:val="p"/>
                        </m:rPr>
                        <a:rPr lang="en-US">
                          <a:latin typeface="Cambria Math" panose="02040503050406030204" pitchFamily="18" charset="0"/>
                        </a:rPr>
                        <m:t>s</m:t>
                      </m:r>
                      <m:r>
                        <a:rPr lang="en-US">
                          <a:latin typeface="Cambria Math" panose="02040503050406030204" pitchFamily="18" charset="0"/>
                        </a:rPr>
                        <m:t>.</m:t>
                      </m:r>
                      <m:r>
                        <m:rPr>
                          <m:sty m:val="p"/>
                        </m:rPr>
                        <a:rPr lang="en-US">
                          <a:latin typeface="Cambria Math" panose="02040503050406030204" pitchFamily="18" charset="0"/>
                        </a:rPr>
                        <m:t>t</m:t>
                      </m:r>
                      <m:r>
                        <a:rPr lang="en-US">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      </m:t>
                          </m:r>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𝜃</m:t>
                              </m:r>
                            </m:e>
                          </m:d>
                        </m:e>
                        <m:sup>
                          <m:r>
                            <a:rPr lang="en-US" i="1" dirty="0">
                              <a:latin typeface="Cambria Math" panose="02040503050406030204" pitchFamily="18" charset="0"/>
                            </a:rPr>
                            <m:t>2</m:t>
                          </m:r>
                        </m:sup>
                      </m:sSup>
                      <m:r>
                        <a:rPr lang="en-US" i="1" dirty="0">
                          <a:latin typeface="Cambria Math" panose="02040503050406030204" pitchFamily="18" charset="0"/>
                        </a:rPr>
                        <m:t>≥1      </m:t>
                      </m:r>
                      <m:r>
                        <m:rPr>
                          <m:sty m:val="p"/>
                        </m:rPr>
                        <a:rPr lang="en-US" dirty="0">
                          <a:latin typeface="Cambria Math" panose="02040503050406030204" pitchFamily="18" charset="0"/>
                        </a:rPr>
                        <m:t>if</m:t>
                      </m:r>
                      <m:r>
                        <a:rPr lang="en-US" dirty="0">
                          <a:latin typeface="Cambria Math" panose="02040503050406030204" pitchFamily="18" charset="0"/>
                        </a:rPr>
                        <m:t>    </m:t>
                      </m:r>
                      <m:sSup>
                        <m:sSupPr>
                          <m:ctrlPr>
                            <a:rPr lang="en-US" i="1" dirty="0">
                              <a:latin typeface="Cambria Math" panose="02040503050406030204" pitchFamily="18" charset="0"/>
                            </a:rPr>
                          </m:ctrlPr>
                        </m:sSupPr>
                        <m:e>
                          <m:r>
                            <m:rPr>
                              <m:sty m:val="p"/>
                            </m:rPr>
                            <a:rPr lang="en-US" dirty="0">
                              <a:latin typeface="Cambria Math" panose="02040503050406030204" pitchFamily="18" charset="0"/>
                            </a:rPr>
                            <m:t>y</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=1</m:t>
                      </m:r>
                    </m:oMath>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             </m:t>
                          </m:r>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𝜃</m:t>
                              </m:r>
                            </m:e>
                          </m:d>
                        </m:e>
                        <m:sup>
                          <m:r>
                            <a:rPr lang="en-US" i="1" dirty="0">
                              <a:latin typeface="Cambria Math" panose="02040503050406030204" pitchFamily="18" charset="0"/>
                            </a:rPr>
                            <m:t>2</m:t>
                          </m:r>
                        </m:sup>
                      </m:sSup>
                      <m:r>
                        <a:rPr lang="en-US" i="1" dirty="0">
                          <a:latin typeface="Cambria Math" panose="02040503050406030204" pitchFamily="18" charset="0"/>
                        </a:rPr>
                        <m:t>≤−1   </m:t>
                      </m:r>
                      <m:r>
                        <m:rPr>
                          <m:sty m:val="p"/>
                        </m:rPr>
                        <a:rPr lang="en-US" dirty="0">
                          <a:latin typeface="Cambria Math" panose="02040503050406030204" pitchFamily="18" charset="0"/>
                        </a:rPr>
                        <m:t>if</m:t>
                      </m:r>
                      <m:r>
                        <a:rPr lang="en-US" dirty="0">
                          <a:latin typeface="Cambria Math" panose="02040503050406030204" pitchFamily="18" charset="0"/>
                        </a:rPr>
                        <m:t>    </m:t>
                      </m:r>
                      <m:sSup>
                        <m:sSupPr>
                          <m:ctrlPr>
                            <a:rPr lang="en-US" i="1" dirty="0">
                              <a:latin typeface="Cambria Math" panose="02040503050406030204" pitchFamily="18" charset="0"/>
                            </a:rPr>
                          </m:ctrlPr>
                        </m:sSupPr>
                        <m:e>
                          <m:r>
                            <m:rPr>
                              <m:sty m:val="p"/>
                            </m:rPr>
                            <a:rPr lang="en-US" dirty="0">
                              <a:latin typeface="Cambria Math" panose="02040503050406030204" pitchFamily="18" charset="0"/>
                            </a:rPr>
                            <m:t>y</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a:rPr lang="en-US" i="1" dirty="0">
                          <a:latin typeface="Cambria Math" panose="02040503050406030204" pitchFamily="18" charset="0"/>
                        </a:rPr>
                        <m:t>=</m:t>
                      </m:r>
                      <m:r>
                        <a:rPr lang="en-US" dirty="0">
                          <a:latin typeface="Cambria Math" panose="02040503050406030204" pitchFamily="18" charset="0"/>
                        </a:rPr>
                        <m:t>0</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cxnSp>
        <p:nvCxnSpPr>
          <p:cNvPr id="4" name="Straight Connector 3"/>
          <p:cNvCxnSpPr/>
          <p:nvPr/>
        </p:nvCxnSpPr>
        <p:spPr>
          <a:xfrm>
            <a:off x="3230037" y="4249271"/>
            <a:ext cx="0" cy="243391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838200" y="5481040"/>
            <a:ext cx="4838700"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Multiply 11"/>
          <p:cNvSpPr/>
          <p:nvPr/>
        </p:nvSpPr>
        <p:spPr>
          <a:xfrm>
            <a:off x="4102612" y="5615978"/>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Multiply 12"/>
          <p:cNvSpPr/>
          <p:nvPr/>
        </p:nvSpPr>
        <p:spPr>
          <a:xfrm>
            <a:off x="4052573" y="4765740"/>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4616711" y="499679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Oval 17"/>
          <p:cNvSpPr/>
          <p:nvPr/>
        </p:nvSpPr>
        <p:spPr>
          <a:xfrm>
            <a:off x="2154589" y="5046089"/>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543350" y="474558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139306" y="5703663"/>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H="1">
            <a:off x="2473199" y="4582980"/>
            <a:ext cx="1376111" cy="1995620"/>
          </a:xfrm>
          <a:prstGeom prst="line">
            <a:avLst/>
          </a:prstGeom>
          <a:ln w="38100">
            <a:solidFill>
              <a:schemeClr val="accent2"/>
            </a:solidFill>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8945037" y="4249271"/>
            <a:ext cx="0" cy="243391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6515100" y="5481040"/>
            <a:ext cx="4838700"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 name="Multiply 24"/>
          <p:cNvSpPr/>
          <p:nvPr/>
        </p:nvSpPr>
        <p:spPr>
          <a:xfrm>
            <a:off x="9722362" y="5615978"/>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Multiply 25"/>
          <p:cNvSpPr/>
          <p:nvPr/>
        </p:nvSpPr>
        <p:spPr>
          <a:xfrm>
            <a:off x="9687987" y="4765740"/>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 name="Multiply 26"/>
          <p:cNvSpPr/>
          <p:nvPr/>
        </p:nvSpPr>
        <p:spPr>
          <a:xfrm>
            <a:off x="10236461" y="499679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p:cNvSpPr/>
          <p:nvPr/>
        </p:nvSpPr>
        <p:spPr>
          <a:xfrm>
            <a:off x="7831489" y="5046089"/>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20250" y="474558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816206" y="5703663"/>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1668929" y="4450976"/>
            <a:ext cx="3509683" cy="223221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3896184" y="4222364"/>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𝜃</m:t>
                      </m:r>
                    </m:oMath>
                  </m:oMathPara>
                </a14:m>
                <a:endParaRPr lang="en-US" sz="2800" dirty="0"/>
              </a:p>
            </p:txBody>
          </p:sp>
        </mc:Choice>
        <mc:Fallback xmlns="">
          <p:sp>
            <p:nvSpPr>
              <p:cNvPr id="41" name="Rectangle 40"/>
              <p:cNvSpPr>
                <a:spLocks noRot="1" noChangeAspect="1" noMove="1" noResize="1" noEditPoints="1" noAdjustHandles="1" noChangeArrowheads="1" noChangeShapeType="1" noTextEdit="1"/>
              </p:cNvSpPr>
              <p:nvPr/>
            </p:nvSpPr>
            <p:spPr>
              <a:xfrm>
                <a:off x="3896184" y="4222364"/>
                <a:ext cx="478914" cy="523220"/>
              </a:xfrm>
              <a:prstGeom prst="rect">
                <a:avLst/>
              </a:prstGeom>
              <a:blipFill>
                <a:blip r:embed="rId3"/>
                <a:stretch>
                  <a:fillRect/>
                </a:stretch>
              </a:blipFill>
            </p:spPr>
            <p:txBody>
              <a:bodyPr/>
              <a:lstStyle/>
              <a:p>
                <a:r>
                  <a:rPr lang="en-US">
                    <a:noFill/>
                  </a:rPr>
                  <a:t> </a:t>
                </a:r>
              </a:p>
            </p:txBody>
          </p:sp>
        </mc:Fallback>
      </mc:AlternateContent>
      <p:cxnSp>
        <p:nvCxnSpPr>
          <p:cNvPr id="42" name="Straight Connector 41"/>
          <p:cNvCxnSpPr/>
          <p:nvPr/>
        </p:nvCxnSpPr>
        <p:spPr>
          <a:xfrm>
            <a:off x="3406459" y="5239187"/>
            <a:ext cx="939853" cy="61357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95449" y="5196096"/>
            <a:ext cx="779876" cy="48524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p:cNvSpPr/>
              <p:nvPr/>
            </p:nvSpPr>
            <p:spPr>
              <a:xfrm>
                <a:off x="1043957" y="3490553"/>
                <a:ext cx="4372159" cy="552267"/>
              </a:xfrm>
              <a:prstGeom prst="rect">
                <a:avLst/>
              </a:prstGeom>
              <a:ln w="38100">
                <a:solidFill>
                  <a:srgbClr val="00B0F0"/>
                </a:solidFill>
              </a:ln>
            </p:spPr>
            <p:txBody>
              <a:bodyPr wrap="none">
                <a:spAutoFit/>
              </a:bodyPr>
              <a:lstStyle/>
              <a:p>
                <a14:m>
                  <m:oMath xmlns:m="http://schemas.openxmlformats.org/officeDocument/2006/math">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𝑝</m:t>
                        </m:r>
                      </m:e>
                      <m:sup>
                        <m:d>
                          <m:dPr>
                            <m:ctrlPr>
                              <a:rPr lang="en-US" sz="2800" b="0" i="1" dirty="0">
                                <a:latin typeface="Cambria Math" panose="02040503050406030204" pitchFamily="18" charset="0"/>
                              </a:rPr>
                            </m:ctrlPr>
                          </m:dPr>
                          <m:e>
                            <m:r>
                              <a:rPr lang="en-US" sz="2800" b="0" i="1" dirty="0" smtClean="0">
                                <a:latin typeface="Cambria Math" panose="02040503050406030204" pitchFamily="18" charset="0"/>
                              </a:rPr>
                              <m:t>1</m:t>
                            </m:r>
                          </m:e>
                        </m:d>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𝑝</m:t>
                        </m:r>
                      </m:e>
                      <m:sup>
                        <m:r>
                          <a:rPr lang="en-US" sz="2800" b="0" i="1" dirty="0" smtClean="0">
                            <a:latin typeface="Cambria Math" panose="02040503050406030204" pitchFamily="18" charset="0"/>
                          </a:rPr>
                          <m:t>(2)</m:t>
                        </m:r>
                      </m:sup>
                    </m:sSup>
                  </m:oMath>
                </a14:m>
                <a:r>
                  <a:rPr lang="en-US" sz="2800" dirty="0"/>
                  <a:t> small </a:t>
                </a:r>
                <a14:m>
                  <m:oMath xmlns:m="http://schemas.openxmlformats.org/officeDocument/2006/math">
                    <m:r>
                      <a:rPr lang="en-US" sz="2800" b="0" i="1" dirty="0" smtClean="0">
                        <a:latin typeface="Cambria Math" panose="02040503050406030204" pitchFamily="18" charset="0"/>
                      </a:rPr>
                      <m:t>→</m:t>
                    </m:r>
                    <m:sSup>
                      <m:sSupPr>
                        <m:ctrlPr>
                          <a:rPr lang="en-US" sz="2800" i="1" dirty="0">
                            <a:latin typeface="Cambria Math" panose="02040503050406030204" pitchFamily="18" charset="0"/>
                          </a:rPr>
                        </m:ctrlPr>
                      </m:sSupPr>
                      <m:e>
                        <m:d>
                          <m:dPr>
                            <m:begChr m:val="‖"/>
                            <m:endChr m:val="‖"/>
                            <m:ctrlPr>
                              <a:rPr lang="en-US" sz="2800" i="1" dirty="0">
                                <a:latin typeface="Cambria Math" panose="02040503050406030204" pitchFamily="18" charset="0"/>
                              </a:rPr>
                            </m:ctrlPr>
                          </m:dPr>
                          <m:e>
                            <m:r>
                              <a:rPr lang="en-US" sz="2800" i="1" dirty="0">
                                <a:latin typeface="Cambria Math" panose="02040503050406030204" pitchFamily="18" charset="0"/>
                              </a:rPr>
                              <m:t>𝜃</m:t>
                            </m:r>
                          </m:e>
                        </m:d>
                      </m:e>
                      <m:sup>
                        <m:r>
                          <a:rPr lang="en-US" sz="2800" i="1" dirty="0">
                            <a:latin typeface="Cambria Math" panose="02040503050406030204" pitchFamily="18" charset="0"/>
                          </a:rPr>
                          <m:t>2</m:t>
                        </m:r>
                      </m:sup>
                    </m:sSup>
                  </m:oMath>
                </a14:m>
                <a:r>
                  <a:rPr lang="en-US" sz="2800" dirty="0"/>
                  <a:t> large</a:t>
                </a:r>
              </a:p>
            </p:txBody>
          </p:sp>
        </mc:Choice>
        <mc:Fallback xmlns="">
          <p:sp>
            <p:nvSpPr>
              <p:cNvPr id="53" name="Rectangle 52"/>
              <p:cNvSpPr>
                <a:spLocks noRot="1" noChangeAspect="1" noMove="1" noResize="1" noEditPoints="1" noAdjustHandles="1" noChangeArrowheads="1" noChangeShapeType="1" noTextEdit="1"/>
              </p:cNvSpPr>
              <p:nvPr/>
            </p:nvSpPr>
            <p:spPr>
              <a:xfrm>
                <a:off x="1043957" y="3490553"/>
                <a:ext cx="4372159" cy="552267"/>
              </a:xfrm>
              <a:prstGeom prst="rect">
                <a:avLst/>
              </a:prstGeom>
              <a:blipFill>
                <a:blip r:embed="rId4"/>
                <a:stretch>
                  <a:fillRect t="-2083" r="-1383" b="-27083"/>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4454623" y="5772774"/>
                <a:ext cx="61811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1</m:t>
                              </m:r>
                            </m:e>
                          </m:d>
                        </m:sup>
                      </m:sSup>
                    </m:oMath>
                  </m:oMathPara>
                </a14:m>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4454623" y="5772774"/>
                <a:ext cx="618118" cy="3879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1673241" y="5104747"/>
                <a:ext cx="61811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d>
                            <m:dPr>
                              <m:ctrlPr>
                                <a:rPr lang="en-US" i="1" dirty="0">
                                  <a:latin typeface="Cambria Math" panose="02040503050406030204" pitchFamily="18" charset="0"/>
                                </a:rPr>
                              </m:ctrlPr>
                            </m:dPr>
                            <m:e>
                              <m:r>
                                <a:rPr lang="en-US" b="0" i="1" dirty="0" smtClean="0">
                                  <a:latin typeface="Cambria Math" panose="02040503050406030204" pitchFamily="18" charset="0"/>
                                </a:rPr>
                                <m:t>2</m:t>
                              </m:r>
                            </m:e>
                          </m:d>
                        </m:sup>
                      </m:sSup>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a:xfrm>
                <a:off x="1673241" y="5104747"/>
                <a:ext cx="618118" cy="38792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10060534" y="5732481"/>
                <a:ext cx="61811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1</m:t>
                              </m:r>
                            </m:e>
                          </m:d>
                        </m:sup>
                      </m:sSup>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10060534" y="5732481"/>
                <a:ext cx="618118" cy="38792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7336302" y="5064454"/>
                <a:ext cx="61811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d>
                            <m:dPr>
                              <m:ctrlPr>
                                <a:rPr lang="en-US" i="1" dirty="0">
                                  <a:latin typeface="Cambria Math" panose="02040503050406030204" pitchFamily="18" charset="0"/>
                                </a:rPr>
                              </m:ctrlPr>
                            </m:dPr>
                            <m:e>
                              <m:r>
                                <a:rPr lang="en-US" b="0" i="1" dirty="0" smtClean="0">
                                  <a:latin typeface="Cambria Math" panose="02040503050406030204" pitchFamily="18" charset="0"/>
                                </a:rPr>
                                <m:t>2</m:t>
                              </m:r>
                            </m:e>
                          </m:d>
                        </m:sup>
                      </m:sSup>
                    </m:oMath>
                  </m:oMathPara>
                </a14:m>
                <a:endParaRPr lang="en-US" dirty="0"/>
              </a:p>
            </p:txBody>
          </p:sp>
        </mc:Choice>
        <mc:Fallback xmlns="">
          <p:sp>
            <p:nvSpPr>
              <p:cNvPr id="63" name="Rectangle 62"/>
              <p:cNvSpPr>
                <a:spLocks noRot="1" noChangeAspect="1" noMove="1" noResize="1" noEditPoints="1" noAdjustHandles="1" noChangeArrowheads="1" noChangeShapeType="1" noTextEdit="1"/>
              </p:cNvSpPr>
              <p:nvPr/>
            </p:nvSpPr>
            <p:spPr>
              <a:xfrm>
                <a:off x="7336302" y="5064454"/>
                <a:ext cx="618118" cy="38792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6966213" y="1913310"/>
                <a:ext cx="4181914" cy="523220"/>
              </a:xfrm>
              <a:prstGeom prst="rect">
                <a:avLst/>
              </a:prstGeom>
            </p:spPr>
            <p:txBody>
              <a:bodyPr wrap="none">
                <a:spAutoFit/>
              </a:bodyPr>
              <a:lstStyle/>
              <a:p>
                <a:r>
                  <a:rPr lang="en-US" sz="2800" dirty="0"/>
                  <a:t>Simplication: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𝜃</m:t>
                        </m:r>
                      </m:e>
                      <m:sub>
                        <m:r>
                          <a:rPr lang="en-US" sz="2800" i="1" dirty="0">
                            <a:latin typeface="Cambria Math" panose="02040503050406030204" pitchFamily="18" charset="0"/>
                          </a:rPr>
                          <m:t>0</m:t>
                        </m:r>
                      </m:sub>
                    </m:sSub>
                    <m:r>
                      <a:rPr lang="en-US" sz="2800" i="1" dirty="0">
                        <a:latin typeface="Cambria Math" panose="02040503050406030204" pitchFamily="18" charset="0"/>
                      </a:rPr>
                      <m:t>=0, </m:t>
                    </m:r>
                    <m:r>
                      <a:rPr lang="en-US" sz="2800" i="1" dirty="0">
                        <a:latin typeface="Cambria Math" panose="02040503050406030204" pitchFamily="18" charset="0"/>
                      </a:rPr>
                      <m:t>𝑛</m:t>
                    </m:r>
                    <m:r>
                      <a:rPr lang="en-US" sz="2800" i="1" dirty="0">
                        <a:latin typeface="Cambria Math" panose="02040503050406030204" pitchFamily="18" charset="0"/>
                      </a:rPr>
                      <m:t>=2</m:t>
                    </m:r>
                  </m:oMath>
                </a14:m>
                <a:endParaRPr lang="en-US" sz="2800" dirty="0"/>
              </a:p>
            </p:txBody>
          </p:sp>
        </mc:Choice>
        <mc:Fallback xmlns="">
          <p:sp>
            <p:nvSpPr>
              <p:cNvPr id="64" name="Rectangle 63"/>
              <p:cNvSpPr>
                <a:spLocks noRot="1" noChangeAspect="1" noMove="1" noResize="1" noEditPoints="1" noAdjustHandles="1" noChangeArrowheads="1" noChangeShapeType="1" noTextEdit="1"/>
              </p:cNvSpPr>
              <p:nvPr/>
            </p:nvSpPr>
            <p:spPr>
              <a:xfrm>
                <a:off x="6966213" y="1913310"/>
                <a:ext cx="4181914" cy="523220"/>
              </a:xfrm>
              <a:prstGeom prst="rect">
                <a:avLst/>
              </a:prstGeom>
              <a:blipFill>
                <a:blip r:embed="rId9"/>
                <a:stretch>
                  <a:fillRect l="-3061"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6200555" y="3491156"/>
                <a:ext cx="5412764" cy="552267"/>
              </a:xfrm>
              <a:prstGeom prst="rect">
                <a:avLst/>
              </a:prstGeom>
              <a:ln w="38100">
                <a:solidFill>
                  <a:srgbClr val="00B0F0"/>
                </a:solidFill>
              </a:ln>
            </p:spPr>
            <p:txBody>
              <a:bodyPr wrap="none">
                <a:spAutoFit/>
              </a:bodyPr>
              <a:lstStyle/>
              <a:p>
                <a14:m>
                  <m:oMath xmlns:m="http://schemas.openxmlformats.org/officeDocument/2006/math">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𝑝</m:t>
                        </m:r>
                      </m:e>
                      <m:sup>
                        <m:d>
                          <m:dPr>
                            <m:ctrlPr>
                              <a:rPr lang="en-US" sz="2800" b="0" i="1" dirty="0">
                                <a:latin typeface="Cambria Math" panose="02040503050406030204" pitchFamily="18" charset="0"/>
                              </a:rPr>
                            </m:ctrlPr>
                          </m:dPr>
                          <m:e>
                            <m:r>
                              <a:rPr lang="en-US" sz="2800" b="0" i="1" dirty="0" smtClean="0">
                                <a:latin typeface="Cambria Math" panose="02040503050406030204" pitchFamily="18" charset="0"/>
                              </a:rPr>
                              <m:t>1</m:t>
                            </m:r>
                          </m:e>
                        </m:d>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𝑝</m:t>
                        </m:r>
                      </m:e>
                      <m:sup>
                        <m:r>
                          <a:rPr lang="en-US" sz="2800" b="0" i="1" dirty="0" smtClean="0">
                            <a:latin typeface="Cambria Math" panose="02040503050406030204" pitchFamily="18" charset="0"/>
                          </a:rPr>
                          <m:t>(2)</m:t>
                        </m:r>
                      </m:sup>
                    </m:sSup>
                  </m:oMath>
                </a14:m>
                <a:r>
                  <a:rPr lang="en-US" sz="2800" dirty="0"/>
                  <a:t> large </a:t>
                </a:r>
                <a14:m>
                  <m:oMath xmlns:m="http://schemas.openxmlformats.org/officeDocument/2006/math">
                    <m:r>
                      <a:rPr lang="en-US" sz="2800" b="0" i="1" dirty="0" smtClean="0">
                        <a:latin typeface="Cambria Math" panose="02040503050406030204" pitchFamily="18" charset="0"/>
                      </a:rPr>
                      <m:t>→</m:t>
                    </m:r>
                    <m:sSup>
                      <m:sSupPr>
                        <m:ctrlPr>
                          <a:rPr lang="en-US" sz="2800" i="1" dirty="0">
                            <a:latin typeface="Cambria Math" panose="02040503050406030204" pitchFamily="18" charset="0"/>
                          </a:rPr>
                        </m:ctrlPr>
                      </m:sSupPr>
                      <m:e>
                        <m:d>
                          <m:dPr>
                            <m:begChr m:val="‖"/>
                            <m:endChr m:val="‖"/>
                            <m:ctrlPr>
                              <a:rPr lang="en-US" sz="2800" i="1" dirty="0">
                                <a:latin typeface="Cambria Math" panose="02040503050406030204" pitchFamily="18" charset="0"/>
                              </a:rPr>
                            </m:ctrlPr>
                          </m:dPr>
                          <m:e>
                            <m:r>
                              <a:rPr lang="en-US" sz="2800" i="1" dirty="0">
                                <a:latin typeface="Cambria Math" panose="02040503050406030204" pitchFamily="18" charset="0"/>
                              </a:rPr>
                              <m:t>𝜃</m:t>
                            </m:r>
                          </m:e>
                        </m:d>
                      </m:e>
                      <m:sup>
                        <m:r>
                          <a:rPr lang="en-US" sz="2800" i="1" dirty="0">
                            <a:latin typeface="Cambria Math" panose="02040503050406030204" pitchFamily="18" charset="0"/>
                          </a:rPr>
                          <m:t>2</m:t>
                        </m:r>
                      </m:sup>
                    </m:sSup>
                  </m:oMath>
                </a14:m>
                <a:r>
                  <a:rPr lang="en-US" sz="2800" dirty="0"/>
                  <a:t> can be small</a:t>
                </a:r>
              </a:p>
            </p:txBody>
          </p:sp>
        </mc:Choice>
        <mc:Fallback xmlns="">
          <p:sp>
            <p:nvSpPr>
              <p:cNvPr id="65" name="Rectangle 64"/>
              <p:cNvSpPr>
                <a:spLocks noRot="1" noChangeAspect="1" noMove="1" noResize="1" noEditPoints="1" noAdjustHandles="1" noChangeArrowheads="1" noChangeShapeType="1" noTextEdit="1"/>
              </p:cNvSpPr>
              <p:nvPr/>
            </p:nvSpPr>
            <p:spPr>
              <a:xfrm>
                <a:off x="6200555" y="3491156"/>
                <a:ext cx="5412764" cy="552267"/>
              </a:xfrm>
              <a:prstGeom prst="rect">
                <a:avLst/>
              </a:prstGeom>
              <a:blipFill>
                <a:blip r:embed="rId10"/>
                <a:stretch>
                  <a:fillRect t="-2083" r="-895" b="-27083"/>
                </a:stretch>
              </a:blipFill>
              <a:ln w="38100">
                <a:solidFill>
                  <a:srgbClr val="00B0F0"/>
                </a:solidFill>
              </a:ln>
            </p:spPr>
            <p:txBody>
              <a:bodyPr/>
              <a:lstStyle/>
              <a:p>
                <a:r>
                  <a:rPr lang="en-US">
                    <a:noFill/>
                  </a:rPr>
                  <a:t> </a:t>
                </a:r>
              </a:p>
            </p:txBody>
          </p:sp>
        </mc:Fallback>
      </mc:AlternateContent>
      <p:cxnSp>
        <p:nvCxnSpPr>
          <p:cNvPr id="66" name="Straight Connector 65"/>
          <p:cNvCxnSpPr/>
          <p:nvPr/>
        </p:nvCxnSpPr>
        <p:spPr>
          <a:xfrm>
            <a:off x="8940996" y="4483974"/>
            <a:ext cx="0" cy="1943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7391401" y="5492674"/>
            <a:ext cx="3657599" cy="1"/>
          </a:xfrm>
          <a:prstGeom prst="line">
            <a:avLst/>
          </a:prstGeom>
          <a:ln w="38100">
            <a:solidFill>
              <a:schemeClr val="accent2"/>
            </a:solidFill>
            <a:headEnd type="arrow"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1" name="Rectangle 90"/>
              <p:cNvSpPr/>
              <p:nvPr/>
            </p:nvSpPr>
            <p:spPr>
              <a:xfrm>
                <a:off x="10785186" y="5512036"/>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𝜃</m:t>
                      </m:r>
                    </m:oMath>
                  </m:oMathPara>
                </a14:m>
                <a:endParaRPr lang="en-US" sz="2800" dirty="0"/>
              </a:p>
            </p:txBody>
          </p:sp>
        </mc:Choice>
        <mc:Fallback xmlns="">
          <p:sp>
            <p:nvSpPr>
              <p:cNvPr id="91" name="Rectangle 90"/>
              <p:cNvSpPr>
                <a:spLocks noRot="1" noChangeAspect="1" noMove="1" noResize="1" noEditPoints="1" noAdjustHandles="1" noChangeArrowheads="1" noChangeShapeType="1" noTextEdit="1"/>
              </p:cNvSpPr>
              <p:nvPr/>
            </p:nvSpPr>
            <p:spPr>
              <a:xfrm>
                <a:off x="10785186" y="5512036"/>
                <a:ext cx="478914" cy="523220"/>
              </a:xfrm>
              <a:prstGeom prst="rect">
                <a:avLst/>
              </a:prstGeom>
              <a:blipFill>
                <a:blip r:embed="rId11"/>
                <a:stretch>
                  <a:fillRect/>
                </a:stretch>
              </a:blipFill>
            </p:spPr>
            <p:txBody>
              <a:bodyPr/>
              <a:lstStyle/>
              <a:p>
                <a:r>
                  <a:rPr lang="en-US">
                    <a:noFill/>
                  </a:rPr>
                  <a:t> </a:t>
                </a:r>
              </a:p>
            </p:txBody>
          </p:sp>
        </mc:Fallback>
      </mc:AlternateContent>
      <p:cxnSp>
        <p:nvCxnSpPr>
          <p:cNvPr id="95" name="Straight Connector 94"/>
          <p:cNvCxnSpPr/>
          <p:nvPr/>
        </p:nvCxnSpPr>
        <p:spPr>
          <a:xfrm>
            <a:off x="7981497" y="5187435"/>
            <a:ext cx="4039" cy="35853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950443" y="5473313"/>
            <a:ext cx="16670" cy="47817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8952905" y="5377822"/>
            <a:ext cx="980869" cy="0"/>
          </a:xfrm>
          <a:prstGeom prst="straightConnector1">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998852" y="5370481"/>
            <a:ext cx="942144" cy="0"/>
          </a:xfrm>
          <a:prstGeom prst="straightConnector1">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3139259" y="5072884"/>
            <a:ext cx="214225" cy="293820"/>
          </a:xfrm>
          <a:prstGeom prst="straightConnector1">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2925237" y="5377822"/>
            <a:ext cx="214225" cy="293820"/>
          </a:xfrm>
          <a:prstGeom prst="straightConnector1">
            <a:avLst/>
          </a:prstGeom>
          <a:ln w="381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33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3" grpId="0" animBg="1"/>
      <p:bldP spid="65" grpId="0" animBg="1"/>
      <p:bldP spid="9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idx="1"/>
          </p:nvPr>
        </p:nvSpPr>
        <p:spPr/>
        <p:txBody>
          <a:bodyPr>
            <a:normAutofit/>
          </a:bodyPr>
          <a:lstStyle/>
          <a:p>
            <a:r>
              <a:rPr lang="en-US" sz="3600" dirty="0"/>
              <a:t>Cost function</a:t>
            </a:r>
          </a:p>
          <a:p>
            <a:endParaRPr lang="en-US" sz="3600" dirty="0"/>
          </a:p>
          <a:p>
            <a:r>
              <a:rPr lang="en-US" sz="3600" dirty="0"/>
              <a:t>Large margin classification</a:t>
            </a:r>
          </a:p>
          <a:p>
            <a:endParaRPr lang="en-US" sz="3600" dirty="0"/>
          </a:p>
          <a:p>
            <a:r>
              <a:rPr lang="en-US" sz="3600" b="1" dirty="0">
                <a:solidFill>
                  <a:srgbClr val="FF0000"/>
                </a:solidFill>
              </a:rPr>
              <a:t>Kernels</a:t>
            </a:r>
          </a:p>
          <a:p>
            <a:endParaRPr lang="en-US" sz="3600" dirty="0"/>
          </a:p>
          <a:p>
            <a:r>
              <a:rPr lang="en-US" sz="3600" dirty="0"/>
              <a:t>Using an SVM</a:t>
            </a:r>
          </a:p>
        </p:txBody>
      </p:sp>
    </p:spTree>
    <p:extLst>
      <p:ext uri="{BB962C8B-B14F-4D97-AF65-F5344CB8AC3E}">
        <p14:creationId xmlns:p14="http://schemas.microsoft.com/office/powerpoint/2010/main" val="1904192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27384"/>
            <a:ext cx="9144000" cy="1138138"/>
          </a:xfrm>
        </p:spPr>
        <p:txBody>
          <a:bodyPr/>
          <a:lstStyle/>
          <a:p>
            <a:r>
              <a:rPr lang="en-US" b="1" dirty="0"/>
              <a:t>SVM: Introducing Nonlinearity</a:t>
            </a:r>
            <a:endParaRPr lang="ru-RU" b="1" dirty="0"/>
          </a:p>
        </p:txBody>
      </p:sp>
      <p:grpSp>
        <p:nvGrpSpPr>
          <p:cNvPr id="64" name="Группа 63"/>
          <p:cNvGrpSpPr/>
          <p:nvPr/>
        </p:nvGrpSpPr>
        <p:grpSpPr>
          <a:xfrm>
            <a:off x="3959324" y="1988841"/>
            <a:ext cx="4152900" cy="2472335"/>
            <a:chOff x="381000" y="752949"/>
            <a:chExt cx="4152900" cy="2472335"/>
          </a:xfrm>
        </p:grpSpPr>
        <p:sp>
          <p:nvSpPr>
            <p:cNvPr id="65" name="Oval 4"/>
            <p:cNvSpPr/>
            <p:nvPr/>
          </p:nvSpPr>
          <p:spPr>
            <a:xfrm>
              <a:off x="2627176" y="124581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
            <p:cNvSpPr/>
            <p:nvPr/>
          </p:nvSpPr>
          <p:spPr>
            <a:xfrm>
              <a:off x="2467135" y="106671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7"/>
            <p:cNvSpPr/>
            <p:nvPr/>
          </p:nvSpPr>
          <p:spPr>
            <a:xfrm>
              <a:off x="3586138" y="12301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8"/>
            <p:cNvSpPr/>
            <p:nvPr/>
          </p:nvSpPr>
          <p:spPr>
            <a:xfrm>
              <a:off x="1333006" y="112516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10"/>
            <p:cNvSpPr/>
            <p:nvPr/>
          </p:nvSpPr>
          <p:spPr>
            <a:xfrm rot="2734294">
              <a:off x="1945815" y="191871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11"/>
            <p:cNvSpPr/>
            <p:nvPr/>
          </p:nvSpPr>
          <p:spPr>
            <a:xfrm rot="2734294">
              <a:off x="2175781" y="234168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12"/>
            <p:cNvSpPr/>
            <p:nvPr/>
          </p:nvSpPr>
          <p:spPr>
            <a:xfrm rot="2734294">
              <a:off x="1849743" y="232657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81000" y="1622272"/>
              <a:ext cx="362600" cy="369332"/>
            </a:xfrm>
            <a:prstGeom prst="rect">
              <a:avLst/>
            </a:prstGeom>
            <a:noFill/>
          </p:spPr>
          <p:txBody>
            <a:bodyPr wrap="none" rtlCol="0">
              <a:spAutoFit/>
            </a:bodyPr>
            <a:lstStyle/>
            <a:p>
              <a:r>
                <a:rPr lang="en-US" dirty="0"/>
                <a:t>x</a:t>
              </a:r>
              <a:r>
                <a:rPr lang="en-US" baseline="-25000" dirty="0"/>
                <a:t>2</a:t>
              </a:r>
            </a:p>
          </p:txBody>
        </p:sp>
        <p:sp>
          <p:nvSpPr>
            <p:cNvPr id="73" name="Cross 17"/>
            <p:cNvSpPr/>
            <p:nvPr/>
          </p:nvSpPr>
          <p:spPr>
            <a:xfrm rot="2734294">
              <a:off x="3255545" y="186061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18"/>
            <p:cNvSpPr/>
            <p:nvPr/>
          </p:nvSpPr>
          <p:spPr>
            <a:xfrm rot="2734294">
              <a:off x="2280312" y="20281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19"/>
            <p:cNvSpPr/>
            <p:nvPr/>
          </p:nvSpPr>
          <p:spPr>
            <a:xfrm rot="2734294">
              <a:off x="2227650" y="16909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20"/>
            <p:cNvSpPr/>
            <p:nvPr/>
          </p:nvSpPr>
          <p:spPr>
            <a:xfrm rot="2734294">
              <a:off x="2503442" y="185514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21"/>
            <p:cNvSpPr/>
            <p:nvPr/>
          </p:nvSpPr>
          <p:spPr>
            <a:xfrm rot="2734294">
              <a:off x="2831721" y="167455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24"/>
            <p:cNvSpPr/>
            <p:nvPr/>
          </p:nvSpPr>
          <p:spPr>
            <a:xfrm rot="2734294">
              <a:off x="1575140" y="178472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25"/>
            <p:cNvSpPr/>
            <p:nvPr/>
          </p:nvSpPr>
          <p:spPr>
            <a:xfrm rot="2734294">
              <a:off x="1627388" y="208560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26"/>
            <p:cNvSpPr/>
            <p:nvPr/>
          </p:nvSpPr>
          <p:spPr>
            <a:xfrm rot="2734294">
              <a:off x="1943525" y="1490663"/>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27"/>
            <p:cNvSpPr/>
            <p:nvPr/>
          </p:nvSpPr>
          <p:spPr>
            <a:xfrm>
              <a:off x="2615219" y="247349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28"/>
            <p:cNvSpPr/>
            <p:nvPr/>
          </p:nvSpPr>
          <p:spPr>
            <a:xfrm>
              <a:off x="1012923" y="182280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29"/>
            <p:cNvSpPr/>
            <p:nvPr/>
          </p:nvSpPr>
          <p:spPr>
            <a:xfrm>
              <a:off x="1437086" y="246413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30"/>
            <p:cNvSpPr/>
            <p:nvPr/>
          </p:nvSpPr>
          <p:spPr>
            <a:xfrm>
              <a:off x="3716850" y="154603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1"/>
            <p:cNvSpPr/>
            <p:nvPr/>
          </p:nvSpPr>
          <p:spPr>
            <a:xfrm>
              <a:off x="2902377" y="121353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32"/>
            <p:cNvSpPr/>
            <p:nvPr/>
          </p:nvSpPr>
          <p:spPr>
            <a:xfrm>
              <a:off x="3299467" y="123711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3"/>
            <p:cNvSpPr/>
            <p:nvPr/>
          </p:nvSpPr>
          <p:spPr>
            <a:xfrm>
              <a:off x="1686918" y="105284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4"/>
            <p:cNvSpPr/>
            <p:nvPr/>
          </p:nvSpPr>
          <p:spPr>
            <a:xfrm>
              <a:off x="2202359" y="102382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35"/>
            <p:cNvSpPr/>
            <p:nvPr/>
          </p:nvSpPr>
          <p:spPr>
            <a:xfrm>
              <a:off x="2444821" y="140213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36"/>
            <p:cNvSpPr/>
            <p:nvPr/>
          </p:nvSpPr>
          <p:spPr>
            <a:xfrm>
              <a:off x="2895600" y="24775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37"/>
            <p:cNvSpPr/>
            <p:nvPr/>
          </p:nvSpPr>
          <p:spPr>
            <a:xfrm>
              <a:off x="1183321" y="20181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45"/>
            <p:cNvSpPr/>
            <p:nvPr/>
          </p:nvSpPr>
          <p:spPr>
            <a:xfrm>
              <a:off x="1236895" y="157253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46"/>
            <p:cNvSpPr/>
            <p:nvPr/>
          </p:nvSpPr>
          <p:spPr>
            <a:xfrm>
              <a:off x="1016797" y="139858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7"/>
            <p:cNvSpPr/>
            <p:nvPr/>
          </p:nvSpPr>
          <p:spPr>
            <a:xfrm>
              <a:off x="1947173" y="273560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48"/>
            <p:cNvSpPr/>
            <p:nvPr/>
          </p:nvSpPr>
          <p:spPr>
            <a:xfrm>
              <a:off x="1516520" y="137563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49"/>
            <p:cNvSpPr/>
            <p:nvPr/>
          </p:nvSpPr>
          <p:spPr>
            <a:xfrm>
              <a:off x="1947173" y="110902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50"/>
            <p:cNvSpPr/>
            <p:nvPr/>
          </p:nvSpPr>
          <p:spPr>
            <a:xfrm>
              <a:off x="3475897" y="231321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51"/>
            <p:cNvSpPr/>
            <p:nvPr/>
          </p:nvSpPr>
          <p:spPr>
            <a:xfrm>
              <a:off x="3172887" y="107568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52"/>
            <p:cNvSpPr/>
            <p:nvPr/>
          </p:nvSpPr>
          <p:spPr>
            <a:xfrm>
              <a:off x="1101996" y="232315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53"/>
            <p:cNvSpPr/>
            <p:nvPr/>
          </p:nvSpPr>
          <p:spPr>
            <a:xfrm>
              <a:off x="1512920" y="27162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54"/>
            <p:cNvSpPr/>
            <p:nvPr/>
          </p:nvSpPr>
          <p:spPr>
            <a:xfrm>
              <a:off x="1335721" y="21705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55"/>
            <p:cNvSpPr/>
            <p:nvPr/>
          </p:nvSpPr>
          <p:spPr>
            <a:xfrm>
              <a:off x="1254396" y="247555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ross 56"/>
            <p:cNvSpPr/>
            <p:nvPr/>
          </p:nvSpPr>
          <p:spPr>
            <a:xfrm rot="2734294">
              <a:off x="3147859" y="147999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ross 57"/>
            <p:cNvSpPr/>
            <p:nvPr/>
          </p:nvSpPr>
          <p:spPr>
            <a:xfrm rot="2734294">
              <a:off x="2901720" y="192078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58"/>
            <p:cNvSpPr/>
            <p:nvPr/>
          </p:nvSpPr>
          <p:spPr>
            <a:xfrm>
              <a:off x="3160017" y="262429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59"/>
            <p:cNvSpPr/>
            <p:nvPr/>
          </p:nvSpPr>
          <p:spPr>
            <a:xfrm>
              <a:off x="2779576" y="139821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60"/>
            <p:cNvSpPr/>
            <p:nvPr/>
          </p:nvSpPr>
          <p:spPr>
            <a:xfrm>
              <a:off x="2274423" y="2696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ross 61"/>
            <p:cNvSpPr/>
            <p:nvPr/>
          </p:nvSpPr>
          <p:spPr>
            <a:xfrm rot="2734294">
              <a:off x="3376449" y="1612460"/>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ross 62"/>
            <p:cNvSpPr/>
            <p:nvPr/>
          </p:nvSpPr>
          <p:spPr>
            <a:xfrm rot="2734294">
              <a:off x="2671941" y="210446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63"/>
            <p:cNvSpPr/>
            <p:nvPr/>
          </p:nvSpPr>
          <p:spPr>
            <a:xfrm rot="2734294">
              <a:off x="3146310" y="21836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64"/>
            <p:cNvSpPr/>
            <p:nvPr/>
          </p:nvSpPr>
          <p:spPr>
            <a:xfrm rot="2734294">
              <a:off x="3474361" y="194639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65"/>
            <p:cNvSpPr/>
            <p:nvPr/>
          </p:nvSpPr>
          <p:spPr>
            <a:xfrm>
              <a:off x="4020602" y="188437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66"/>
            <p:cNvSpPr/>
            <p:nvPr/>
          </p:nvSpPr>
          <p:spPr>
            <a:xfrm>
              <a:off x="3744207" y="239810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67"/>
            <p:cNvSpPr/>
            <p:nvPr/>
          </p:nvSpPr>
          <p:spPr>
            <a:xfrm>
              <a:off x="2817178" y="26639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68"/>
            <p:cNvSpPr/>
            <p:nvPr/>
          </p:nvSpPr>
          <p:spPr>
            <a:xfrm>
              <a:off x="3938664" y="149313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69"/>
            <p:cNvSpPr/>
            <p:nvPr/>
          </p:nvSpPr>
          <p:spPr>
            <a:xfrm>
              <a:off x="3381831" y="257139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70"/>
            <p:cNvSpPr/>
            <p:nvPr/>
          </p:nvSpPr>
          <p:spPr>
            <a:xfrm>
              <a:off x="4014840" y="235544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71"/>
            <p:cNvSpPr/>
            <p:nvPr/>
          </p:nvSpPr>
          <p:spPr>
            <a:xfrm>
              <a:off x="3735318" y="17926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72"/>
            <p:cNvSpPr/>
            <p:nvPr/>
          </p:nvSpPr>
          <p:spPr>
            <a:xfrm>
              <a:off x="3905716" y="211218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73"/>
            <p:cNvSpPr/>
            <p:nvPr/>
          </p:nvSpPr>
          <p:spPr>
            <a:xfrm>
              <a:off x="1696511" y="264385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74"/>
            <p:cNvSpPr/>
            <p:nvPr/>
          </p:nvSpPr>
          <p:spPr>
            <a:xfrm>
              <a:off x="2458014" y="262429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75"/>
            <p:cNvCxnSpPr/>
            <p:nvPr/>
          </p:nvCxnSpPr>
          <p:spPr>
            <a:xfrm flipV="1">
              <a:off x="743600" y="752949"/>
              <a:ext cx="0" cy="2472335"/>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3" name="Straight Connector 76"/>
            <p:cNvCxnSpPr/>
            <p:nvPr/>
          </p:nvCxnSpPr>
          <p:spPr>
            <a:xfrm flipV="1">
              <a:off x="536766" y="2993118"/>
              <a:ext cx="3997134" cy="1435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126" name="Номер слайда 125"/>
          <p:cNvSpPr>
            <a:spLocks noGrp="1"/>
          </p:cNvSpPr>
          <p:nvPr>
            <p:ph type="sldNum" sz="quarter" idx="12"/>
          </p:nvPr>
        </p:nvSpPr>
        <p:spPr/>
        <p:txBody>
          <a:bodyPr/>
          <a:lstStyle/>
          <a:p>
            <a:fld id="{109345A4-7851-4050-83CB-722FCADA8805}" type="slidenum">
              <a:rPr lang="ru-RU" smtClean="0"/>
              <a:pPr/>
              <a:t>27</a:t>
            </a:fld>
            <a:endParaRPr lang="ru-RU"/>
          </a:p>
        </p:txBody>
      </p:sp>
      <p:sp>
        <p:nvSpPr>
          <p:cNvPr id="128" name="TextBox 127"/>
          <p:cNvSpPr txBox="1"/>
          <p:nvPr/>
        </p:nvSpPr>
        <p:spPr>
          <a:xfrm>
            <a:off x="4151784" y="5013177"/>
            <a:ext cx="6696744" cy="461665"/>
          </a:xfrm>
          <a:prstGeom prst="rect">
            <a:avLst/>
          </a:prstGeom>
          <a:noFill/>
        </p:spPr>
        <p:txBody>
          <a:bodyPr wrap="square" rtlCol="0">
            <a:spAutoFit/>
          </a:bodyPr>
          <a:lstStyle/>
          <a:p>
            <a:r>
              <a:rPr lang="en-US" sz="2400" b="1" dirty="0">
                <a:solidFill>
                  <a:srgbClr val="FF0000"/>
                </a:solidFill>
              </a:rPr>
              <a:t>Need to generate new features!</a:t>
            </a:r>
            <a:endParaRPr lang="ru-RU" sz="2400" b="1" dirty="0">
              <a:solidFill>
                <a:srgbClr val="FF0000"/>
              </a:solidFill>
            </a:endParaRPr>
          </a:p>
        </p:txBody>
      </p:sp>
    </p:spTree>
    <p:extLst>
      <p:ext uri="{BB962C8B-B14F-4D97-AF65-F5344CB8AC3E}">
        <p14:creationId xmlns:p14="http://schemas.microsoft.com/office/powerpoint/2010/main" val="6243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wipe(down)">
                                      <p:cBhvr>
                                        <p:cTn id="7" dur="500"/>
                                        <p:tgtEl>
                                          <p:spTgt spid="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0"/>
            <a:ext cx="9144000" cy="1143000"/>
          </a:xfrm>
        </p:spPr>
        <p:txBody>
          <a:bodyPr/>
          <a:lstStyle/>
          <a:p>
            <a:r>
              <a:rPr lang="en-US" b="1" dirty="0"/>
              <a:t>Kernel trick ?</a:t>
            </a:r>
            <a:endParaRPr lang="ru-RU" b="1" dirty="0"/>
          </a:p>
        </p:txBody>
      </p:sp>
      <p:sp>
        <p:nvSpPr>
          <p:cNvPr id="3" name="Содержимое 2"/>
          <p:cNvSpPr>
            <a:spLocks noGrp="1"/>
          </p:cNvSpPr>
          <p:nvPr>
            <p:ph idx="1"/>
          </p:nvPr>
        </p:nvSpPr>
        <p:spPr>
          <a:xfrm>
            <a:off x="6528048" y="1600201"/>
            <a:ext cx="3682752" cy="4525963"/>
          </a:xfrm>
        </p:spPr>
        <p:txBody>
          <a:bodyPr>
            <a:normAutofit/>
          </a:bodyPr>
          <a:lstStyle/>
          <a:p>
            <a:r>
              <a:rPr lang="en-US" dirty="0"/>
              <a:t>There is no straight line (hyper plane in 2 dimensions) which can separate red and blue dots.</a:t>
            </a:r>
          </a:p>
          <a:p>
            <a:r>
              <a:rPr lang="en-US" dirty="0"/>
              <a:t>Generate more features! </a:t>
            </a:r>
            <a:endParaRPr lang="ru-RU" dirty="0"/>
          </a:p>
        </p:txBody>
      </p:sp>
      <p:pic>
        <p:nvPicPr>
          <p:cNvPr id="19458" name="Picture 2" descr="http://qph.is.quoracdn.net/main-qimg-02f9dfc9f689d9d71f0d1c2872e07aeb?convert_to_webp=true"/>
          <p:cNvPicPr>
            <a:picLocks noChangeAspect="1" noChangeArrowheads="1"/>
          </p:cNvPicPr>
          <p:nvPr/>
        </p:nvPicPr>
        <p:blipFill>
          <a:blip r:embed="rId2" cstate="print"/>
          <a:srcRect/>
          <a:stretch>
            <a:fillRect/>
          </a:stretch>
        </p:blipFill>
        <p:spPr bwMode="auto">
          <a:xfrm>
            <a:off x="1847528" y="1340769"/>
            <a:ext cx="4495800" cy="3829051"/>
          </a:xfrm>
          <a:prstGeom prst="rect">
            <a:avLst/>
          </a:prstGeom>
          <a:noFill/>
        </p:spPr>
      </p:pic>
      <p:sp>
        <p:nvSpPr>
          <p:cNvPr id="5" name="TextBox 4"/>
          <p:cNvSpPr txBox="1"/>
          <p:nvPr/>
        </p:nvSpPr>
        <p:spPr>
          <a:xfrm>
            <a:off x="1919536" y="5301209"/>
            <a:ext cx="4464496" cy="646331"/>
          </a:xfrm>
          <a:prstGeom prst="rect">
            <a:avLst/>
          </a:prstGeom>
          <a:noFill/>
        </p:spPr>
        <p:txBody>
          <a:bodyPr wrap="square" rtlCol="0">
            <a:spAutoFit/>
          </a:bodyPr>
          <a:lstStyle/>
          <a:p>
            <a:r>
              <a:rPr lang="en-US" dirty="0"/>
              <a:t>Inseparable data! T________T</a:t>
            </a:r>
          </a:p>
          <a:p>
            <a:r>
              <a:rPr lang="en-US" dirty="0"/>
              <a:t>What to do? </a:t>
            </a:r>
            <a:r>
              <a:rPr lang="en-US" dirty="0">
                <a:sym typeface="Wingdings" pitchFamily="2" charset="2"/>
              </a:rPr>
              <a:t></a:t>
            </a:r>
            <a:endParaRPr lang="ru-RU" dirty="0"/>
          </a:p>
        </p:txBody>
      </p:sp>
      <p:sp>
        <p:nvSpPr>
          <p:cNvPr id="6" name="Номер слайда 5"/>
          <p:cNvSpPr>
            <a:spLocks noGrp="1"/>
          </p:cNvSpPr>
          <p:nvPr>
            <p:ph type="sldNum" sz="quarter" idx="12"/>
          </p:nvPr>
        </p:nvSpPr>
        <p:spPr/>
        <p:txBody>
          <a:bodyPr/>
          <a:lstStyle/>
          <a:p>
            <a:fld id="{109345A4-7851-4050-83CB-722FCADA8805}" type="slidenum">
              <a:rPr lang="ru-RU" smtClean="0"/>
              <a:pPr/>
              <a:t>28</a:t>
            </a:fld>
            <a:endParaRPr lang="ru-RU"/>
          </a:p>
        </p:txBody>
      </p:sp>
    </p:spTree>
    <p:extLst>
      <p:ext uri="{BB962C8B-B14F-4D97-AF65-F5344CB8AC3E}">
        <p14:creationId xmlns:p14="http://schemas.microsoft.com/office/powerpoint/2010/main" val="161295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1045" y="3401961"/>
            <a:ext cx="10058400" cy="3334580"/>
          </a:xfrm>
          <a:prstGeom prst="rect">
            <a:avLst/>
          </a:prstGeom>
        </p:spPr>
      </p:pic>
      <p:sp>
        <p:nvSpPr>
          <p:cNvPr id="6" name="Rectangle 5"/>
          <p:cNvSpPr/>
          <p:nvPr/>
        </p:nvSpPr>
        <p:spPr>
          <a:xfrm>
            <a:off x="353961" y="1071717"/>
            <a:ext cx="11130115" cy="2246769"/>
          </a:xfrm>
          <a:prstGeom prst="rect">
            <a:avLst/>
          </a:prstGeom>
        </p:spPr>
        <p:txBody>
          <a:bodyPr wrap="square">
            <a:spAutoFit/>
          </a:bodyPr>
          <a:lstStyle/>
          <a:p>
            <a:pPr marL="285750" indent="-285750">
              <a:buFont typeface="Arial" panose="020B0604020202020204" pitchFamily="34" charset="0"/>
              <a:buChar char="•"/>
            </a:pPr>
            <a:r>
              <a:rPr lang="en-IN" sz="2000" dirty="0"/>
              <a:t>Although linear SVM classifiers are efficient and work surprisingly well in many cases, many datasets are not even close to being linearly separable. One approach to handling nonlinear datasets is to add more features, such as polynomial features, in some cases this can result in a linearly separable dataset. </a:t>
            </a:r>
          </a:p>
          <a:p>
            <a:pPr marL="285750" indent="-285750">
              <a:buFont typeface="Arial" panose="020B0604020202020204" pitchFamily="34" charset="0"/>
              <a:buChar char="•"/>
            </a:pPr>
            <a:r>
              <a:rPr lang="en-IN" sz="2000" dirty="0"/>
              <a:t>Consider the left plot in figure: it represents a simple dataset with just one feature x1. </a:t>
            </a:r>
          </a:p>
          <a:p>
            <a:pPr marL="285750" indent="-285750">
              <a:buFont typeface="Arial" panose="020B0604020202020204" pitchFamily="34" charset="0"/>
              <a:buChar char="•"/>
            </a:pPr>
            <a:r>
              <a:rPr lang="en-IN" sz="2000" dirty="0"/>
              <a:t>This dataset is not linearly separable, as you can see. But if you add a second feature </a:t>
            </a:r>
            <a:r>
              <a:rPr lang="en-IN" sz="2000" b="1" dirty="0"/>
              <a:t>x2 = (x1)</a:t>
            </a:r>
            <a:r>
              <a:rPr lang="en-IN" sz="2000" b="1" baseline="30000" dirty="0"/>
              <a:t>2</a:t>
            </a:r>
            <a:r>
              <a:rPr lang="en-IN" sz="2000" dirty="0"/>
              <a:t>, the</a:t>
            </a:r>
          </a:p>
          <a:p>
            <a:r>
              <a:rPr lang="en-IN" sz="2000" dirty="0"/>
              <a:t>      resulting 2D dataset is perfectly linearly separable.</a:t>
            </a:r>
          </a:p>
        </p:txBody>
      </p:sp>
      <p:sp>
        <p:nvSpPr>
          <p:cNvPr id="7" name="Title 1"/>
          <p:cNvSpPr>
            <a:spLocks noGrp="1"/>
          </p:cNvSpPr>
          <p:nvPr>
            <p:ph type="title"/>
          </p:nvPr>
        </p:nvSpPr>
        <p:spPr>
          <a:xfrm>
            <a:off x="838200" y="129152"/>
            <a:ext cx="10515600" cy="972062"/>
          </a:xfrm>
        </p:spPr>
        <p:txBody>
          <a:bodyPr/>
          <a:lstStyle/>
          <a:p>
            <a:r>
              <a:rPr lang="en-US" dirty="0"/>
              <a:t>Nonlinear SVM classification</a:t>
            </a:r>
          </a:p>
        </p:txBody>
      </p:sp>
      <p:sp>
        <p:nvSpPr>
          <p:cNvPr id="2" name="TextBox 1">
            <a:extLst>
              <a:ext uri="{FF2B5EF4-FFF2-40B4-BE49-F238E27FC236}">
                <a16:creationId xmlns:a16="http://schemas.microsoft.com/office/drawing/2014/main" id="{19606391-517E-4196-B08C-BC34C22759E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a:t>
            </a:r>
            <a:r>
              <a:rPr lang="en-US" dirty="0" err="1"/>
              <a:t>toadd</a:t>
            </a:r>
            <a:r>
              <a:rPr lang="en-US" dirty="0"/>
              <a:t> text</a:t>
            </a:r>
          </a:p>
        </p:txBody>
      </p:sp>
    </p:spTree>
    <p:extLst>
      <p:ext uri="{BB962C8B-B14F-4D97-AF65-F5344CB8AC3E}">
        <p14:creationId xmlns:p14="http://schemas.microsoft.com/office/powerpoint/2010/main" val="316234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(Regularized)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3200" dirty="0"/>
                  <a:t>Repeat {</a:t>
                </a:r>
                <a:endParaRPr lang="en-US" sz="3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b="0" i="1" smtClean="0">
                              <a:latin typeface="Cambria Math" panose="02040503050406030204" pitchFamily="18" charset="0"/>
                            </a:rPr>
                            <m:t>0</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b="0" i="1" smtClean="0">
                              <a:latin typeface="Cambria Math" panose="02040503050406030204" pitchFamily="18" charset="0"/>
                            </a:rPr>
                            <m:t>0</m:t>
                          </m:r>
                        </m:sub>
                      </m:sSub>
                      <m:r>
                        <a:rPr lang="en-US" sz="3200" i="1">
                          <a:latin typeface="Cambria Math" panose="02040503050406030204" pitchFamily="18" charset="0"/>
                        </a:rPr>
                        <m:t>−</m:t>
                      </m:r>
                      <m:r>
                        <a:rPr lang="en-US" sz="3200" i="1">
                          <a:latin typeface="Cambria Math" panose="02040503050406030204" pitchFamily="18" charset="0"/>
                        </a:rPr>
                        <m:t>𝛼</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𝑚</m:t>
                          </m:r>
                        </m:den>
                      </m:f>
                      <m:nary>
                        <m:naryPr>
                          <m:chr m:val="∑"/>
                          <m:ctrlPr>
                            <a:rPr lang="en-US" sz="3200" i="1" dirty="0">
                              <a:latin typeface="Cambria Math" panose="02040503050406030204" pitchFamily="18" charset="0"/>
                            </a:rPr>
                          </m:ctrlPr>
                        </m:naryPr>
                        <m:sub>
                          <m:r>
                            <m:rPr>
                              <m:brk m:alnAt="23"/>
                            </m:rPr>
                            <a:rPr lang="en-US" sz="3200" i="1" dirty="0">
                              <a:latin typeface="Cambria Math" panose="02040503050406030204" pitchFamily="18" charset="0"/>
                            </a:rPr>
                            <m:t>𝑖</m:t>
                          </m:r>
                          <m:r>
                            <a:rPr lang="en-US" sz="3200" i="1" dirty="0">
                              <a:latin typeface="Cambria Math" panose="02040503050406030204" pitchFamily="18" charset="0"/>
                            </a:rPr>
                            <m:t>=1</m:t>
                          </m:r>
                        </m:sub>
                        <m:sup>
                          <m:r>
                            <a:rPr lang="en-US" sz="3200" i="1" dirty="0">
                              <a:latin typeface="Cambria Math" panose="02040503050406030204" pitchFamily="18" charset="0"/>
                            </a:rPr>
                            <m:t>𝑚</m:t>
                          </m:r>
                        </m:sup>
                        <m:e>
                          <m:d>
                            <m:dPr>
                              <m:ctrlPr>
                                <a:rPr lang="en-US"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i="1" dirty="0">
                                      <a:latin typeface="Cambria Math" panose="02040503050406030204" pitchFamily="18" charset="0"/>
                                    </a:rPr>
                                    <m:t>h</m:t>
                                  </m:r>
                                </m:e>
                                <m:sub>
                                  <m:r>
                                    <a:rPr lang="en-US" sz="3200" i="1" dirty="0">
                                      <a:latin typeface="Cambria Math" panose="02040503050406030204" pitchFamily="18" charset="0"/>
                                    </a:rPr>
                                    <m:t>𝜃</m:t>
                                  </m:r>
                                </m:sub>
                              </m:sSub>
                              <m:d>
                                <m:dPr>
                                  <m:ctrlPr>
                                    <a:rPr lang="en-US" sz="3200" i="1" dirty="0">
                                      <a:latin typeface="Cambria Math" panose="02040503050406030204" pitchFamily="18" charset="0"/>
                                    </a:rPr>
                                  </m:ctrlPr>
                                </m:dPr>
                                <m:e>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d>
                                        <m:dPr>
                                          <m:ctrlPr>
                                            <a:rPr lang="en-US" sz="3200" i="1" dirty="0">
                                              <a:latin typeface="Cambria Math" panose="02040503050406030204" pitchFamily="18" charset="0"/>
                                            </a:rPr>
                                          </m:ctrlPr>
                                        </m:dPr>
                                        <m:e>
                                          <m:r>
                                            <a:rPr lang="en-US" sz="3200" i="1" dirty="0">
                                              <a:latin typeface="Cambria Math" panose="02040503050406030204" pitchFamily="18" charset="0"/>
                                            </a:rPr>
                                            <m:t>𝑖</m:t>
                                          </m:r>
                                        </m:e>
                                      </m:d>
                                    </m:sup>
                                  </m:sSup>
                                </m:e>
                              </m:d>
                              <m:r>
                                <a:rPr lang="en-US" sz="3200" i="1" dirty="0">
                                  <a:latin typeface="Cambria Math" panose="02040503050406030204" pitchFamily="18" charset="0"/>
                                </a:rPr>
                                <m:t>−</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𝑦</m:t>
                                  </m:r>
                                </m:e>
                                <m:sup>
                                  <m:d>
                                    <m:dPr>
                                      <m:ctrlPr>
                                        <a:rPr lang="en-US" sz="3200" i="1" dirty="0">
                                          <a:latin typeface="Cambria Math" panose="02040503050406030204" pitchFamily="18" charset="0"/>
                                        </a:rPr>
                                      </m:ctrlPr>
                                    </m:dPr>
                                    <m:e>
                                      <m:r>
                                        <a:rPr lang="en-US" sz="3200" i="1" dirty="0">
                                          <a:latin typeface="Cambria Math" panose="02040503050406030204" pitchFamily="18" charset="0"/>
                                        </a:rPr>
                                        <m:t>𝑖</m:t>
                                      </m:r>
                                    </m:e>
                                  </m:d>
                                </m:sup>
                              </m:sSup>
                            </m:e>
                          </m:d>
                        </m:e>
                      </m:nary>
                    </m:oMath>
                  </m:oMathPara>
                </a14:m>
                <a:endParaRPr lang="en-US" sz="3200" i="1" dirty="0">
                  <a:latin typeface="Cambria Math" panose="02040503050406030204" pitchFamily="18" charset="0"/>
                </a:endParaRPr>
              </a:p>
              <a:p>
                <a:pPr marL="0" indent="0">
                  <a:buNone/>
                </a:pPr>
                <a:endParaRPr lang="en-US" sz="3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𝜃</m:t>
                          </m:r>
                        </m:e>
                        <m:sub>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 ≔</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𝜃</m:t>
                          </m:r>
                        </m:e>
                        <m:sub>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𝛼</m:t>
                      </m:r>
                      <m:d>
                        <m:dPr>
                          <m:begChr m:val="["/>
                          <m:endChr m:val="]"/>
                          <m:ctrlPr>
                            <a:rPr lang="en-US" sz="3200" b="0" i="1" smtClean="0">
                              <a:solidFill>
                                <a:schemeClr val="tx1"/>
                              </a:solidFill>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𝑚</m:t>
                              </m:r>
                            </m:den>
                          </m:f>
                          <m:nary>
                            <m:naryPr>
                              <m:chr m:val="∑"/>
                              <m:ctrlPr>
                                <a:rPr lang="en-US" sz="3200" i="1" dirty="0" smtClean="0">
                                  <a:solidFill>
                                    <a:schemeClr val="tx1"/>
                                  </a:solidFill>
                                  <a:latin typeface="Cambria Math" panose="02040503050406030204" pitchFamily="18" charset="0"/>
                                </a:rPr>
                              </m:ctrlPr>
                            </m:naryPr>
                            <m:sub>
                              <m:r>
                                <m:rPr>
                                  <m:brk m:alnAt="23"/>
                                </m:rPr>
                                <a:rPr lang="en-US" sz="3200" i="1" dirty="0">
                                  <a:solidFill>
                                    <a:schemeClr val="tx1"/>
                                  </a:solidFill>
                                  <a:latin typeface="Cambria Math" panose="02040503050406030204" pitchFamily="18" charset="0"/>
                                </a:rPr>
                                <m:t>𝑖</m:t>
                              </m:r>
                              <m:r>
                                <a:rPr lang="en-US" sz="3200" i="1" dirty="0">
                                  <a:solidFill>
                                    <a:schemeClr val="tx1"/>
                                  </a:solidFill>
                                  <a:latin typeface="Cambria Math" panose="02040503050406030204" pitchFamily="18" charset="0"/>
                                </a:rPr>
                                <m:t>=1</m:t>
                              </m:r>
                            </m:sub>
                            <m:sup>
                              <m:r>
                                <a:rPr lang="en-US" sz="3200" i="1" dirty="0">
                                  <a:solidFill>
                                    <a:schemeClr val="tx1"/>
                                  </a:solidFill>
                                  <a:latin typeface="Cambria Math" panose="02040503050406030204" pitchFamily="18" charset="0"/>
                                </a:rPr>
                                <m:t>𝑚</m:t>
                              </m:r>
                            </m:sup>
                            <m:e>
                              <m:d>
                                <m:dPr>
                                  <m:ctrlPr>
                                    <a:rPr lang="en-US" sz="3200" i="1" dirty="0">
                                      <a:solidFill>
                                        <a:schemeClr val="tx1"/>
                                      </a:solidFill>
                                      <a:latin typeface="Cambria Math" panose="02040503050406030204" pitchFamily="18" charset="0"/>
                                    </a:rPr>
                                  </m:ctrlPr>
                                </m:dPr>
                                <m:e>
                                  <m:sSub>
                                    <m:sSubPr>
                                      <m:ctrlPr>
                                        <a:rPr lang="en-US" sz="3200" i="1" dirty="0">
                                          <a:solidFill>
                                            <a:schemeClr val="tx1"/>
                                          </a:solidFill>
                                          <a:latin typeface="Cambria Math" panose="02040503050406030204" pitchFamily="18" charset="0"/>
                                        </a:rPr>
                                      </m:ctrlPr>
                                    </m:sSubPr>
                                    <m:e>
                                      <m:r>
                                        <a:rPr lang="en-US" sz="3200" i="1" dirty="0">
                                          <a:solidFill>
                                            <a:schemeClr val="tx1"/>
                                          </a:solidFill>
                                          <a:latin typeface="Cambria Math" panose="02040503050406030204" pitchFamily="18" charset="0"/>
                                        </a:rPr>
                                        <m:t>h</m:t>
                                      </m:r>
                                    </m:e>
                                    <m:sub>
                                      <m:r>
                                        <a:rPr lang="en-US" sz="3200" i="1" dirty="0">
                                          <a:solidFill>
                                            <a:schemeClr val="tx1"/>
                                          </a:solidFill>
                                          <a:latin typeface="Cambria Math" panose="02040503050406030204" pitchFamily="18" charset="0"/>
                                        </a:rPr>
                                        <m:t>𝜃</m:t>
                                      </m:r>
                                    </m:sub>
                                  </m:sSub>
                                  <m:d>
                                    <m:dPr>
                                      <m:ctrlPr>
                                        <a:rPr lang="en-US" sz="3200" i="1" dirty="0">
                                          <a:solidFill>
                                            <a:schemeClr val="tx1"/>
                                          </a:solidFill>
                                          <a:latin typeface="Cambria Math" panose="02040503050406030204" pitchFamily="18" charset="0"/>
                                        </a:rPr>
                                      </m:ctrlPr>
                                    </m:dPr>
                                    <m:e>
                                      <m:sSup>
                                        <m:sSupPr>
                                          <m:ctrlPr>
                                            <a:rPr lang="en-US" sz="3200" i="1" dirty="0">
                                              <a:solidFill>
                                                <a:schemeClr val="tx1"/>
                                              </a:solidFill>
                                              <a:latin typeface="Cambria Math" panose="02040503050406030204" pitchFamily="18" charset="0"/>
                                            </a:rPr>
                                          </m:ctrlPr>
                                        </m:sSupPr>
                                        <m:e>
                                          <m:r>
                                            <a:rPr lang="en-US" sz="3200" i="1" dirty="0">
                                              <a:solidFill>
                                                <a:schemeClr val="tx1"/>
                                              </a:solidFill>
                                              <a:latin typeface="Cambria Math" panose="02040503050406030204" pitchFamily="18" charset="0"/>
                                            </a:rPr>
                                            <m:t>𝑥</m:t>
                                          </m:r>
                                        </m:e>
                                        <m:sup>
                                          <m:d>
                                            <m:dPr>
                                              <m:ctrlPr>
                                                <a:rPr lang="en-US" sz="3200" i="1" dirty="0">
                                                  <a:solidFill>
                                                    <a:schemeClr val="tx1"/>
                                                  </a:solidFill>
                                                  <a:latin typeface="Cambria Math" panose="02040503050406030204" pitchFamily="18" charset="0"/>
                                                </a:rPr>
                                              </m:ctrlPr>
                                            </m:dPr>
                                            <m:e>
                                              <m:r>
                                                <a:rPr lang="en-US" sz="3200" i="1" dirty="0">
                                                  <a:solidFill>
                                                    <a:schemeClr val="tx1"/>
                                                  </a:solidFill>
                                                  <a:latin typeface="Cambria Math" panose="02040503050406030204" pitchFamily="18" charset="0"/>
                                                </a:rPr>
                                                <m:t>𝑖</m:t>
                                              </m:r>
                                            </m:e>
                                          </m:d>
                                        </m:sup>
                                      </m:sSup>
                                    </m:e>
                                  </m:d>
                                  <m:r>
                                    <a:rPr lang="en-US" sz="3200" i="1" dirty="0">
                                      <a:solidFill>
                                        <a:schemeClr val="tx1"/>
                                      </a:solidFill>
                                      <a:latin typeface="Cambria Math" panose="02040503050406030204" pitchFamily="18" charset="0"/>
                                    </a:rPr>
                                    <m:t>−</m:t>
                                  </m:r>
                                  <m:sSup>
                                    <m:sSupPr>
                                      <m:ctrlPr>
                                        <a:rPr lang="en-US" sz="3200" i="1" dirty="0">
                                          <a:solidFill>
                                            <a:schemeClr val="tx1"/>
                                          </a:solidFill>
                                          <a:latin typeface="Cambria Math" panose="02040503050406030204" pitchFamily="18" charset="0"/>
                                        </a:rPr>
                                      </m:ctrlPr>
                                    </m:sSupPr>
                                    <m:e>
                                      <m:r>
                                        <a:rPr lang="en-US" sz="3200" i="1" dirty="0">
                                          <a:solidFill>
                                            <a:schemeClr val="tx1"/>
                                          </a:solidFill>
                                          <a:latin typeface="Cambria Math" panose="02040503050406030204" pitchFamily="18" charset="0"/>
                                        </a:rPr>
                                        <m:t>𝑦</m:t>
                                      </m:r>
                                    </m:e>
                                    <m:sup>
                                      <m:d>
                                        <m:dPr>
                                          <m:ctrlPr>
                                            <a:rPr lang="en-US" sz="3200" i="1" dirty="0">
                                              <a:solidFill>
                                                <a:schemeClr val="tx1"/>
                                              </a:solidFill>
                                              <a:latin typeface="Cambria Math" panose="02040503050406030204" pitchFamily="18" charset="0"/>
                                            </a:rPr>
                                          </m:ctrlPr>
                                        </m:dPr>
                                        <m:e>
                                          <m:r>
                                            <a:rPr lang="en-US" sz="3200" i="1" dirty="0">
                                              <a:solidFill>
                                                <a:schemeClr val="tx1"/>
                                              </a:solidFill>
                                              <a:latin typeface="Cambria Math" panose="02040503050406030204" pitchFamily="18" charset="0"/>
                                            </a:rPr>
                                            <m:t>𝑖</m:t>
                                          </m:r>
                                        </m:e>
                                      </m:d>
                                    </m:sup>
                                  </m:sSup>
                                </m:e>
                              </m:d>
                            </m:e>
                          </m:nary>
                          <m:sSubSup>
                            <m:sSubSupPr>
                              <m:ctrlPr>
                                <a:rPr lang="en-US" sz="3200" i="1" dirty="0">
                                  <a:solidFill>
                                    <a:schemeClr val="tx1"/>
                                  </a:solidFill>
                                  <a:latin typeface="Cambria Math" panose="02040503050406030204" pitchFamily="18" charset="0"/>
                                </a:rPr>
                              </m:ctrlPr>
                            </m:sSubSupPr>
                            <m:e>
                              <m:r>
                                <a:rPr lang="en-US" sz="3200" i="1" dirty="0">
                                  <a:solidFill>
                                    <a:schemeClr val="tx1"/>
                                  </a:solidFill>
                                  <a:latin typeface="Cambria Math" panose="02040503050406030204" pitchFamily="18" charset="0"/>
                                </a:rPr>
                                <m:t>𝑥</m:t>
                              </m:r>
                            </m:e>
                            <m:sub>
                              <m:r>
                                <a:rPr lang="en-US" sz="3200" i="1" dirty="0">
                                  <a:solidFill>
                                    <a:schemeClr val="tx1"/>
                                  </a:solidFill>
                                  <a:latin typeface="Cambria Math" panose="02040503050406030204" pitchFamily="18" charset="0"/>
                                </a:rPr>
                                <m:t>𝑗</m:t>
                              </m:r>
                            </m:sub>
                            <m:sup>
                              <m:d>
                                <m:dPr>
                                  <m:ctrlPr>
                                    <a:rPr lang="en-US" sz="3200" i="1" dirty="0">
                                      <a:solidFill>
                                        <a:schemeClr val="tx1"/>
                                      </a:solidFill>
                                      <a:latin typeface="Cambria Math" panose="02040503050406030204" pitchFamily="18" charset="0"/>
                                    </a:rPr>
                                  </m:ctrlPr>
                                </m:dPr>
                                <m:e>
                                  <m:r>
                                    <a:rPr lang="en-US" sz="3200" i="1" dirty="0">
                                      <a:solidFill>
                                        <a:schemeClr val="tx1"/>
                                      </a:solidFill>
                                      <a:latin typeface="Cambria Math" panose="02040503050406030204" pitchFamily="18" charset="0"/>
                                    </a:rPr>
                                    <m:t>𝑖</m:t>
                                  </m:r>
                                </m:e>
                              </m:d>
                            </m:sup>
                          </m:sSubSup>
                          <m:r>
                            <a:rPr lang="en-US" sz="3200" b="0" i="1" dirty="0" smtClean="0">
                              <a:solidFill>
                                <a:schemeClr val="tx1"/>
                              </a:solidFill>
                              <a:latin typeface="Cambria Math" panose="02040503050406030204" pitchFamily="18" charset="0"/>
                            </a:rPr>
                            <m:t>+</m:t>
                          </m:r>
                          <m:r>
                            <a:rPr lang="en-US" sz="3200" b="0" i="1" dirty="0" smtClean="0">
                              <a:solidFill>
                                <a:schemeClr val="tx1"/>
                              </a:solidFill>
                              <a:latin typeface="Cambria Math" panose="02040503050406030204" pitchFamily="18" charset="0"/>
                            </a:rPr>
                            <m:t>𝜆</m:t>
                          </m:r>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𝜃</m:t>
                              </m:r>
                            </m:e>
                            <m:sub>
                              <m:r>
                                <a:rPr lang="en-US" sz="3200" b="0" i="1" dirty="0" smtClean="0">
                                  <a:solidFill>
                                    <a:schemeClr val="tx1"/>
                                  </a:solidFill>
                                  <a:latin typeface="Cambria Math" panose="02040503050406030204" pitchFamily="18" charset="0"/>
                                </a:rPr>
                                <m:t>𝑗</m:t>
                              </m:r>
                            </m:sub>
                          </m:sSub>
                        </m:e>
                      </m:d>
                    </m:oMath>
                  </m:oMathPara>
                </a14:m>
                <a:endParaRPr lang="en-US" sz="3200" dirty="0">
                  <a:solidFill>
                    <a:schemeClr val="tx1"/>
                  </a:solidFill>
                </a:endParaRPr>
              </a:p>
              <a:p>
                <a:pPr marL="0" indent="0">
                  <a:buNone/>
                </a:pPr>
                <a:r>
                  <a:rPr lang="en-US" sz="32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280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417964" y="2228673"/>
                <a:ext cx="3584636" cy="1068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h</m:t>
                          </m:r>
                        </m:e>
                        <m:sub>
                          <m:r>
                            <a:rPr lang="en-US" sz="3200" b="0" i="1" dirty="0" smtClean="0">
                              <a:solidFill>
                                <a:schemeClr val="tx1"/>
                              </a:solidFill>
                              <a:latin typeface="Cambria Math" panose="02040503050406030204" pitchFamily="18" charset="0"/>
                            </a:rPr>
                            <m:t>𝜃</m:t>
                          </m:r>
                        </m:sub>
                      </m:sSub>
                      <m:d>
                        <m:dPr>
                          <m:ctrlPr>
                            <a:rPr lang="en-US" sz="3200" b="0" i="1" dirty="0" smtClean="0">
                              <a:solidFill>
                                <a:schemeClr val="tx1"/>
                              </a:solidFill>
                              <a:latin typeface="Cambria Math" panose="02040503050406030204" pitchFamily="18" charset="0"/>
                            </a:rPr>
                          </m:ctrlPr>
                        </m:dPr>
                        <m:e>
                          <m:r>
                            <a:rPr lang="en-US" sz="3200" b="0" i="1" dirty="0" smtClean="0">
                              <a:solidFill>
                                <a:schemeClr val="tx1"/>
                              </a:solidFill>
                              <a:latin typeface="Cambria Math" panose="02040503050406030204" pitchFamily="18" charset="0"/>
                            </a:rPr>
                            <m:t>𝑥</m:t>
                          </m:r>
                        </m:e>
                      </m:d>
                      <m:r>
                        <a:rPr lang="en-US" sz="3200" b="0" i="1" dirty="0" smtClean="0">
                          <a:solidFill>
                            <a:schemeClr val="tx1"/>
                          </a:solidFill>
                          <a:latin typeface="Cambria Math" panose="02040503050406030204" pitchFamily="18" charset="0"/>
                        </a:rPr>
                        <m:t>=</m:t>
                      </m:r>
                      <m:f>
                        <m:fPr>
                          <m:ctrlPr>
                            <a:rPr lang="en-US" sz="3200" b="0" i="1" dirty="0" smtClean="0">
                              <a:solidFill>
                                <a:schemeClr val="tx1"/>
                              </a:solidFill>
                              <a:latin typeface="Cambria Math" panose="02040503050406030204" pitchFamily="18" charset="0"/>
                            </a:rPr>
                          </m:ctrlPr>
                        </m:fPr>
                        <m:num>
                          <m:r>
                            <a:rPr lang="en-US" sz="3200" b="0" i="1" dirty="0" smtClean="0">
                              <a:solidFill>
                                <a:schemeClr val="tx1"/>
                              </a:solidFill>
                              <a:latin typeface="Cambria Math" panose="02040503050406030204" pitchFamily="18" charset="0"/>
                            </a:rPr>
                            <m:t>1</m:t>
                          </m:r>
                        </m:num>
                        <m:den>
                          <m:r>
                            <a:rPr lang="en-US" sz="3200" b="0" i="1" dirty="0" smtClean="0">
                              <a:solidFill>
                                <a:schemeClr val="tx1"/>
                              </a:solidFill>
                              <a:latin typeface="Cambria Math" panose="02040503050406030204" pitchFamily="18" charset="0"/>
                            </a:rPr>
                            <m:t>1+</m:t>
                          </m:r>
                          <m:sSup>
                            <m:sSupPr>
                              <m:ctrlPr>
                                <a:rPr lang="en-US" sz="3200" b="0" i="1" dirty="0" smtClean="0">
                                  <a:solidFill>
                                    <a:schemeClr val="tx1"/>
                                  </a:solidFill>
                                  <a:latin typeface="Cambria Math" panose="02040503050406030204" pitchFamily="18" charset="0"/>
                                </a:rPr>
                              </m:ctrlPr>
                            </m:sSupPr>
                            <m:e>
                              <m:r>
                                <a:rPr lang="en-US" sz="3200" b="0" i="1" dirty="0" smtClean="0">
                                  <a:solidFill>
                                    <a:schemeClr val="tx1"/>
                                  </a:solidFill>
                                  <a:latin typeface="Cambria Math" panose="02040503050406030204" pitchFamily="18" charset="0"/>
                                </a:rPr>
                                <m:t>𝑒</m:t>
                              </m:r>
                            </m:e>
                            <m:sup>
                              <m:r>
                                <a:rPr lang="en-US" sz="3200" b="0" i="1" dirty="0" smtClean="0">
                                  <a:solidFill>
                                    <a:schemeClr val="tx1"/>
                                  </a:solidFill>
                                  <a:latin typeface="Cambria Math" panose="02040503050406030204" pitchFamily="18" charset="0"/>
                                </a:rPr>
                                <m:t>−</m:t>
                              </m:r>
                              <m:sSup>
                                <m:sSupPr>
                                  <m:ctrlPr>
                                    <a:rPr lang="en-US" sz="3200" b="0" i="1" dirty="0" smtClean="0">
                                      <a:solidFill>
                                        <a:schemeClr val="tx1"/>
                                      </a:solidFill>
                                      <a:latin typeface="Cambria Math" panose="02040503050406030204" pitchFamily="18" charset="0"/>
                                    </a:rPr>
                                  </m:ctrlPr>
                                </m:sSupPr>
                                <m:e>
                                  <m:r>
                                    <a:rPr lang="en-US" sz="3200" b="0" i="1" dirty="0" smtClean="0">
                                      <a:solidFill>
                                        <a:schemeClr val="tx1"/>
                                      </a:solidFill>
                                      <a:latin typeface="Cambria Math" panose="02040503050406030204" pitchFamily="18" charset="0"/>
                                    </a:rPr>
                                    <m:t>𝜃</m:t>
                                  </m:r>
                                </m:e>
                                <m:sup>
                                  <m:r>
                                    <a:rPr lang="en-US" sz="3200" b="0" i="1" dirty="0" smtClean="0">
                                      <a:solidFill>
                                        <a:schemeClr val="tx1"/>
                                      </a:solidFill>
                                      <a:latin typeface="Cambria Math" panose="02040503050406030204" pitchFamily="18" charset="0"/>
                                    </a:rPr>
                                    <m:t>⊤</m:t>
                                  </m:r>
                                </m:sup>
                              </m:sSup>
                              <m:r>
                                <a:rPr lang="en-US" sz="3200" b="0" i="1" dirty="0" smtClean="0">
                                  <a:solidFill>
                                    <a:schemeClr val="tx1"/>
                                  </a:solidFill>
                                  <a:latin typeface="Cambria Math" panose="02040503050406030204" pitchFamily="18" charset="0"/>
                                </a:rPr>
                                <m:t>𝑥</m:t>
                              </m:r>
                            </m:sup>
                          </m:sSup>
                        </m:den>
                      </m:f>
                    </m:oMath>
                  </m:oMathPara>
                </a14:m>
                <a:endParaRPr lang="en-US" sz="32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417964" y="2228673"/>
                <a:ext cx="3584636" cy="10684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55898" y="5593149"/>
                <a:ext cx="1680204" cy="1167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200" b="0" i="1" dirty="0" smtClean="0">
                              <a:solidFill>
                                <a:schemeClr val="tx1"/>
                              </a:solidFill>
                              <a:latin typeface="Cambria Math" panose="02040503050406030204" pitchFamily="18" charset="0"/>
                            </a:rPr>
                          </m:ctrlPr>
                        </m:fPr>
                        <m:num>
                          <m:r>
                            <a:rPr lang="en-US" sz="3200" b="0" i="1" dirty="0" smtClean="0">
                              <a:solidFill>
                                <a:schemeClr val="tx1"/>
                              </a:solidFill>
                              <a:latin typeface="Cambria Math" panose="02040503050406030204" pitchFamily="18" charset="0"/>
                            </a:rPr>
                            <m:t>𝜕</m:t>
                          </m:r>
                        </m:num>
                        <m:den>
                          <m:r>
                            <a:rPr lang="en-US" sz="3200" b="0" i="1" dirty="0" smtClean="0">
                              <a:solidFill>
                                <a:schemeClr val="tx1"/>
                              </a:solidFill>
                              <a:latin typeface="Cambria Math" panose="02040503050406030204" pitchFamily="18" charset="0"/>
                            </a:rPr>
                            <m:t>𝜕</m:t>
                          </m:r>
                          <m:sSub>
                            <m:sSubPr>
                              <m:ctrlPr>
                                <a:rPr lang="en-US" sz="3200" b="0" i="1" dirty="0" smtClean="0">
                                  <a:solidFill>
                                    <a:schemeClr val="tx1"/>
                                  </a:solidFill>
                                  <a:latin typeface="Cambria Math" panose="02040503050406030204" pitchFamily="18" charset="0"/>
                                </a:rPr>
                              </m:ctrlPr>
                            </m:sSubPr>
                            <m:e>
                              <m:r>
                                <a:rPr lang="en-US" sz="3200" b="0" i="1" dirty="0" smtClean="0">
                                  <a:solidFill>
                                    <a:schemeClr val="tx1"/>
                                  </a:solidFill>
                                  <a:latin typeface="Cambria Math" panose="02040503050406030204" pitchFamily="18" charset="0"/>
                                </a:rPr>
                                <m:t>𝜃</m:t>
                              </m:r>
                            </m:e>
                            <m:sub>
                              <m:r>
                                <a:rPr lang="en-US" sz="3200" b="0" i="1" dirty="0" smtClean="0">
                                  <a:solidFill>
                                    <a:schemeClr val="tx1"/>
                                  </a:solidFill>
                                  <a:latin typeface="Cambria Math" panose="02040503050406030204" pitchFamily="18" charset="0"/>
                                </a:rPr>
                                <m:t>𝑗</m:t>
                              </m:r>
                            </m:sub>
                          </m:sSub>
                        </m:den>
                      </m:f>
                      <m:r>
                        <a:rPr lang="en-US" sz="3200" b="0" i="1" dirty="0" smtClean="0">
                          <a:solidFill>
                            <a:schemeClr val="tx1"/>
                          </a:solidFill>
                          <a:latin typeface="Cambria Math" panose="02040503050406030204" pitchFamily="18" charset="0"/>
                        </a:rPr>
                        <m:t>𝐽</m:t>
                      </m:r>
                      <m:r>
                        <a:rPr lang="en-US" sz="3200" b="0" i="1" dirty="0" smtClean="0">
                          <a:solidFill>
                            <a:schemeClr val="tx1"/>
                          </a:solidFill>
                          <a:latin typeface="Cambria Math" panose="02040503050406030204" pitchFamily="18" charset="0"/>
                        </a:rPr>
                        <m:t>(</m:t>
                      </m:r>
                      <m:r>
                        <a:rPr lang="en-US" sz="3200" b="0" i="1" dirty="0" smtClean="0">
                          <a:solidFill>
                            <a:schemeClr val="tx1"/>
                          </a:solidFill>
                          <a:latin typeface="Cambria Math" panose="02040503050406030204" pitchFamily="18" charset="0"/>
                        </a:rPr>
                        <m:t>𝜃</m:t>
                      </m:r>
                      <m:r>
                        <a:rPr lang="en-US" sz="3200" b="0" i="1" dirty="0" smtClean="0">
                          <a:solidFill>
                            <a:schemeClr val="tx1"/>
                          </a:solidFill>
                          <a:latin typeface="Cambria Math" panose="02040503050406030204" pitchFamily="18" charset="0"/>
                        </a:rPr>
                        <m:t>)</m:t>
                      </m:r>
                    </m:oMath>
                  </m:oMathPara>
                </a14:m>
                <a:endParaRPr lang="en-US" sz="32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255898" y="5593149"/>
                <a:ext cx="1680204" cy="11676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3341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0"/>
            <a:ext cx="9144000" cy="1143000"/>
          </a:xfrm>
        </p:spPr>
        <p:txBody>
          <a:bodyPr/>
          <a:lstStyle/>
          <a:p>
            <a:r>
              <a:rPr lang="en-US" b="1" dirty="0"/>
              <a:t>Example of kernel trick</a:t>
            </a:r>
            <a:endParaRPr lang="ru-RU" b="1" dirty="0"/>
          </a:p>
        </p:txBody>
      </p:sp>
      <p:pic>
        <p:nvPicPr>
          <p:cNvPr id="23554" name="Picture 2"/>
          <p:cNvPicPr>
            <a:picLocks noChangeAspect="1" noChangeArrowheads="1"/>
          </p:cNvPicPr>
          <p:nvPr/>
        </p:nvPicPr>
        <p:blipFill>
          <a:blip r:embed="rId2" cstate="print"/>
          <a:srcRect/>
          <a:stretch>
            <a:fillRect/>
          </a:stretch>
        </p:blipFill>
        <p:spPr bwMode="auto">
          <a:xfrm>
            <a:off x="2042444" y="1780606"/>
            <a:ext cx="8158013" cy="3520603"/>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109345A4-7851-4050-83CB-722FCADA8805}" type="slidenum">
              <a:rPr lang="ru-RU" smtClean="0"/>
              <a:pPr/>
              <a:t>30</a:t>
            </a:fld>
            <a:endParaRPr lang="ru-RU"/>
          </a:p>
        </p:txBody>
      </p:sp>
    </p:spTree>
    <p:extLst>
      <p:ext uri="{BB962C8B-B14F-4D97-AF65-F5344CB8AC3E}">
        <p14:creationId xmlns:p14="http://schemas.microsoft.com/office/powerpoint/2010/main" val="446260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672" y="206481"/>
            <a:ext cx="9144000" cy="1284669"/>
          </a:xfrm>
        </p:spPr>
        <p:txBody>
          <a:bodyPr>
            <a:normAutofit fontScale="90000"/>
          </a:bodyPr>
          <a:lstStyle/>
          <a:p>
            <a:r>
              <a:rPr lang="en-US" b="1" dirty="0"/>
              <a:t>Kernel trick?</a:t>
            </a:r>
            <a:br>
              <a:rPr lang="en-US" b="1" dirty="0"/>
            </a:br>
            <a:r>
              <a:rPr lang="en-US" b="1" dirty="0"/>
              <a:t>Simple as it is</a:t>
            </a:r>
            <a:endParaRPr lang="ru-RU" b="1" dirty="0"/>
          </a:p>
        </p:txBody>
      </p:sp>
      <p:sp>
        <p:nvSpPr>
          <p:cNvPr id="3" name="Содержимое 2"/>
          <p:cNvSpPr>
            <a:spLocks noGrp="1"/>
          </p:cNvSpPr>
          <p:nvPr>
            <p:ph idx="1"/>
          </p:nvPr>
        </p:nvSpPr>
        <p:spPr>
          <a:xfrm>
            <a:off x="5583677" y="1437105"/>
            <a:ext cx="5249693" cy="3786647"/>
          </a:xfrm>
        </p:spPr>
        <p:txBody>
          <a:bodyPr>
            <a:normAutofit lnSpcReduction="10000"/>
          </a:bodyPr>
          <a:lstStyle/>
          <a:p>
            <a:r>
              <a:rPr lang="en-US" dirty="0"/>
              <a:t>Inseparable data</a:t>
            </a:r>
          </a:p>
          <a:p>
            <a:endParaRPr lang="en-US" dirty="0"/>
          </a:p>
          <a:p>
            <a:endParaRPr lang="en-US" dirty="0"/>
          </a:p>
          <a:p>
            <a:r>
              <a:rPr lang="en-US" dirty="0"/>
              <a:t>project all points up to a two dimensional space using the mapping</a:t>
            </a:r>
          </a:p>
          <a:p>
            <a:r>
              <a:rPr lang="en-US" dirty="0"/>
              <a:t>We can indeed find a hyper plane  to separate data with SVM.</a:t>
            </a:r>
          </a:p>
          <a:p>
            <a:endParaRPr lang="ru-RU" dirty="0"/>
          </a:p>
        </p:txBody>
      </p:sp>
      <p:pic>
        <p:nvPicPr>
          <p:cNvPr id="21506" name="Picture 2" descr="http://qph.is.quoracdn.net/main-qimg-dff9507297a2320460ff4d9cd5825683?convert_to_webp=true"/>
          <p:cNvPicPr>
            <a:picLocks noChangeAspect="1" noChangeArrowheads="1"/>
          </p:cNvPicPr>
          <p:nvPr/>
        </p:nvPicPr>
        <p:blipFill>
          <a:blip r:embed="rId2" cstate="print"/>
          <a:srcRect/>
          <a:stretch>
            <a:fillRect/>
          </a:stretch>
        </p:blipFill>
        <p:spPr bwMode="auto">
          <a:xfrm>
            <a:off x="2567608" y="1376562"/>
            <a:ext cx="2800350" cy="1476375"/>
          </a:xfrm>
          <a:prstGeom prst="rect">
            <a:avLst/>
          </a:prstGeom>
          <a:noFill/>
        </p:spPr>
      </p:pic>
      <p:pic>
        <p:nvPicPr>
          <p:cNvPr id="21510" name="Picture 6" descr="x \rightarrow (x, x^2)"/>
          <p:cNvPicPr>
            <a:picLocks noChangeAspect="1" noChangeArrowheads="1"/>
          </p:cNvPicPr>
          <p:nvPr/>
        </p:nvPicPr>
        <p:blipFill>
          <a:blip r:embed="rId3" cstate="print"/>
          <a:srcRect/>
          <a:stretch>
            <a:fillRect/>
          </a:stretch>
        </p:blipFill>
        <p:spPr bwMode="auto">
          <a:xfrm>
            <a:off x="7363838" y="3511684"/>
            <a:ext cx="1053337" cy="418290"/>
          </a:xfrm>
          <a:prstGeom prst="rect">
            <a:avLst/>
          </a:prstGeom>
          <a:noFill/>
        </p:spPr>
      </p:pic>
      <p:pic>
        <p:nvPicPr>
          <p:cNvPr id="21512" name="Picture 8" descr="http://qph.is.quoracdn.net/main-qimg-b88037063b9a4cae241ee6b0ab841356?convert_to_webp=true"/>
          <p:cNvPicPr>
            <a:picLocks noChangeAspect="1" noChangeArrowheads="1"/>
          </p:cNvPicPr>
          <p:nvPr/>
        </p:nvPicPr>
        <p:blipFill>
          <a:blip r:embed="rId4" cstate="print"/>
          <a:srcRect/>
          <a:stretch>
            <a:fillRect/>
          </a:stretch>
        </p:blipFill>
        <p:spPr bwMode="auto">
          <a:xfrm>
            <a:off x="2207568" y="2852936"/>
            <a:ext cx="3467100" cy="2295526"/>
          </a:xfrm>
          <a:prstGeom prst="rect">
            <a:avLst/>
          </a:prstGeom>
          <a:noFill/>
        </p:spPr>
      </p:pic>
      <p:sp>
        <p:nvSpPr>
          <p:cNvPr id="8" name="TextBox 7"/>
          <p:cNvSpPr txBox="1"/>
          <p:nvPr/>
        </p:nvSpPr>
        <p:spPr>
          <a:xfrm>
            <a:off x="1919536" y="5618166"/>
            <a:ext cx="8496944" cy="461665"/>
          </a:xfrm>
          <a:prstGeom prst="rect">
            <a:avLst/>
          </a:prstGeom>
          <a:noFill/>
        </p:spPr>
        <p:txBody>
          <a:bodyPr wrap="square" rtlCol="0">
            <a:spAutoFit/>
          </a:bodyPr>
          <a:lstStyle/>
          <a:p>
            <a:r>
              <a:rPr lang="en-US" sz="2400" dirty="0"/>
              <a:t>The mapping	                in this case is called </a:t>
            </a:r>
            <a:r>
              <a:rPr lang="en-US" sz="2400" b="1" dirty="0">
                <a:solidFill>
                  <a:srgbClr val="FF0000"/>
                </a:solidFill>
              </a:rPr>
              <a:t>KERNEL FUNCTION</a:t>
            </a:r>
            <a:r>
              <a:rPr lang="en-US" sz="2400" dirty="0">
                <a:solidFill>
                  <a:srgbClr val="FF0000"/>
                </a:solidFill>
              </a:rPr>
              <a:t>  </a:t>
            </a:r>
            <a:endParaRPr lang="ru-RU" sz="2400" dirty="0">
              <a:solidFill>
                <a:srgbClr val="FF0000"/>
              </a:solidFill>
            </a:endParaRPr>
          </a:p>
        </p:txBody>
      </p:sp>
      <p:pic>
        <p:nvPicPr>
          <p:cNvPr id="9" name="Picture 6" descr="x \rightarrow (x, x^2)"/>
          <p:cNvPicPr>
            <a:picLocks noChangeAspect="1" noChangeArrowheads="1"/>
          </p:cNvPicPr>
          <p:nvPr/>
        </p:nvPicPr>
        <p:blipFill>
          <a:blip r:embed="rId3" cstate="print"/>
          <a:srcRect/>
          <a:stretch>
            <a:fillRect/>
          </a:stretch>
        </p:blipFill>
        <p:spPr bwMode="auto">
          <a:xfrm>
            <a:off x="3811978" y="5614218"/>
            <a:ext cx="895350" cy="393354"/>
          </a:xfrm>
          <a:prstGeom prst="rect">
            <a:avLst/>
          </a:prstGeom>
          <a:noFill/>
        </p:spPr>
      </p:pic>
      <p:sp>
        <p:nvSpPr>
          <p:cNvPr id="10" name="Номер слайда 9"/>
          <p:cNvSpPr>
            <a:spLocks noGrp="1"/>
          </p:cNvSpPr>
          <p:nvPr>
            <p:ph type="sldNum" sz="quarter" idx="12"/>
          </p:nvPr>
        </p:nvSpPr>
        <p:spPr/>
        <p:txBody>
          <a:bodyPr/>
          <a:lstStyle/>
          <a:p>
            <a:fld id="{109345A4-7851-4050-83CB-722FCADA8805}" type="slidenum">
              <a:rPr lang="ru-RU" smtClean="0"/>
              <a:pPr/>
              <a:t>31</a:t>
            </a:fld>
            <a:endParaRPr lang="ru-RU"/>
          </a:p>
        </p:txBody>
      </p:sp>
    </p:spTree>
    <p:extLst>
      <p:ext uri="{BB962C8B-B14F-4D97-AF65-F5344CB8AC3E}">
        <p14:creationId xmlns:p14="http://schemas.microsoft.com/office/powerpoint/2010/main" val="291476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decision boundary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lstStyle/>
              <a:p>
                <a:pPr marL="0" indent="0">
                  <a:buNone/>
                </a:pPr>
                <a:r>
                  <a:rPr lang="en-US" dirty="0"/>
                  <a:t>                                            Predict </a:t>
                </a: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=1  </m:t>
                    </m:r>
                    <m:r>
                      <m:rPr>
                        <m:sty m:val="p"/>
                      </m:rPr>
                      <a:rPr lang="en-US" b="0" i="0" dirty="0" smtClean="0">
                        <a:latin typeface="Cambria Math" panose="02040503050406030204" pitchFamily="18" charset="0"/>
                      </a:rPr>
                      <m:t>if</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3</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4</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5</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+⋯≥0</m:t>
                      </m:r>
                    </m:oMath>
                  </m:oMathPara>
                </a14:m>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𝑓</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3</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oMath>
                  </m:oMathPara>
                </a14:m>
                <a:br>
                  <a:rPr lang="en-US" b="0" dirty="0"/>
                </a:br>
                <a:endParaRPr lang="en-US" b="0"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dirty="0"/>
                  <a:t>Is there a different/better choice of the features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grpSp>
        <p:nvGrpSpPr>
          <p:cNvPr id="7" name="Group 6"/>
          <p:cNvGrpSpPr/>
          <p:nvPr/>
        </p:nvGrpSpPr>
        <p:grpSpPr>
          <a:xfrm>
            <a:off x="838200" y="1823571"/>
            <a:ext cx="3289300" cy="1872129"/>
            <a:chOff x="838200" y="1823571"/>
            <a:chExt cx="3289300" cy="2433918"/>
          </a:xfrm>
        </p:grpSpPr>
        <p:cxnSp>
          <p:nvCxnSpPr>
            <p:cNvPr id="4" name="Straight Connector 3"/>
            <p:cNvCxnSpPr/>
            <p:nvPr/>
          </p:nvCxnSpPr>
          <p:spPr>
            <a:xfrm>
              <a:off x="1172637" y="1823571"/>
              <a:ext cx="0" cy="243391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838200" y="3931641"/>
              <a:ext cx="3289300"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 name="Rectangle 7"/>
              <p:cNvSpPr/>
              <p:nvPr/>
            </p:nvSpPr>
            <p:spPr>
              <a:xfrm>
                <a:off x="4127500" y="3172480"/>
                <a:ext cx="6125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4127500" y="3172480"/>
                <a:ext cx="61254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38200" y="1325751"/>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1325751"/>
                <a:ext cx="620811" cy="523220"/>
              </a:xfrm>
              <a:prstGeom prst="rect">
                <a:avLst/>
              </a:prstGeom>
              <a:blipFill>
                <a:blip r:embed="rId4"/>
                <a:stretch>
                  <a:fillRect/>
                </a:stretch>
              </a:blipFill>
            </p:spPr>
            <p:txBody>
              <a:bodyPr/>
              <a:lstStyle/>
              <a:p>
                <a:r>
                  <a:rPr lang="en-US">
                    <a:noFill/>
                  </a:rPr>
                  <a:t> </a:t>
                </a:r>
              </a:p>
            </p:txBody>
          </p:sp>
        </mc:Fallback>
      </mc:AlternateContent>
      <p:sp>
        <p:nvSpPr>
          <p:cNvPr id="10" name="Multiply 9"/>
          <p:cNvSpPr/>
          <p:nvPr/>
        </p:nvSpPr>
        <p:spPr>
          <a:xfrm>
            <a:off x="1912706" y="2305996"/>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Multiply 10"/>
          <p:cNvSpPr/>
          <p:nvPr/>
        </p:nvSpPr>
        <p:spPr>
          <a:xfrm>
            <a:off x="2098984" y="1849805"/>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Multiply 11"/>
          <p:cNvSpPr/>
          <p:nvPr/>
        </p:nvSpPr>
        <p:spPr>
          <a:xfrm>
            <a:off x="2579968" y="2216518"/>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Multiply 12"/>
          <p:cNvSpPr/>
          <p:nvPr/>
        </p:nvSpPr>
        <p:spPr>
          <a:xfrm>
            <a:off x="2237062" y="2396152"/>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2940049" y="227289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Multiply 14"/>
          <p:cNvSpPr/>
          <p:nvPr/>
        </p:nvSpPr>
        <p:spPr>
          <a:xfrm>
            <a:off x="2709081" y="2752124"/>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Multiply 15"/>
          <p:cNvSpPr/>
          <p:nvPr/>
        </p:nvSpPr>
        <p:spPr>
          <a:xfrm>
            <a:off x="3301486" y="284382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Oval 16"/>
          <p:cNvSpPr/>
          <p:nvPr/>
        </p:nvSpPr>
        <p:spPr>
          <a:xfrm>
            <a:off x="1404836" y="169896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005690" y="1470561"/>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04861" y="169896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81071" y="1595762"/>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790717" y="2470018"/>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77493" y="3023839"/>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855683" y="2973690"/>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423045" y="255204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677717" y="2182810"/>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09004" y="2132380"/>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04847" y="1432268"/>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1617" y="205109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08645" y="3066653"/>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663452" y="3147461"/>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436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p>
        </p:txBody>
      </p:sp>
      <p:sp>
        <p:nvSpPr>
          <p:cNvPr id="3" name="Content Placeholder 2"/>
          <p:cNvSpPr>
            <a:spLocks noGrp="1" noRot="1" noChangeAspect="1" noMove="1" noResize="1" noEditPoints="1" noAdjustHandles="1" noChangeArrowheads="1" noChangeShapeType="1" noTextEdit="1"/>
          </p:cNvSpPr>
          <p:nvPr>
            <p:ph idx="1"/>
          </p:nvPr>
        </p:nvSpPr>
        <p:spPr>
          <a:xfrm>
            <a:off x="5076344" y="1825624"/>
            <a:ext cx="6747356" cy="5032375"/>
          </a:xfrm>
          <a:blipFill>
            <a:blip r:embed="rId2"/>
            <a:stretch>
              <a:fillRect l="-1897" t="-1937" r="-723"/>
            </a:stretch>
          </a:blipFill>
        </p:spPr>
        <p:txBody>
          <a:bodyPr/>
          <a:lstStyle/>
          <a:p>
            <a:pPr>
              <a:buNone/>
            </a:pPr>
            <a:endParaRPr lang="en-US" dirty="0">
              <a:noFill/>
            </a:endParaRPr>
          </a:p>
        </p:txBody>
      </p:sp>
      <p:grpSp>
        <p:nvGrpSpPr>
          <p:cNvPr id="9" name="Group 8"/>
          <p:cNvGrpSpPr/>
          <p:nvPr/>
        </p:nvGrpSpPr>
        <p:grpSpPr>
          <a:xfrm>
            <a:off x="838200" y="1825625"/>
            <a:ext cx="4563399" cy="2771775"/>
            <a:chOff x="838200" y="1825625"/>
            <a:chExt cx="3901840" cy="2369949"/>
          </a:xfrm>
        </p:grpSpPr>
        <p:grpSp>
          <p:nvGrpSpPr>
            <p:cNvPr id="4" name="Group 3"/>
            <p:cNvGrpSpPr/>
            <p:nvPr/>
          </p:nvGrpSpPr>
          <p:grpSpPr>
            <a:xfrm>
              <a:off x="838200" y="2323445"/>
              <a:ext cx="3289300" cy="1872129"/>
              <a:chOff x="838200" y="1823571"/>
              <a:chExt cx="3289300" cy="2433918"/>
            </a:xfrm>
          </p:grpSpPr>
          <p:cxnSp>
            <p:nvCxnSpPr>
              <p:cNvPr id="5" name="Straight Connector 4"/>
              <p:cNvCxnSpPr/>
              <p:nvPr/>
            </p:nvCxnSpPr>
            <p:spPr>
              <a:xfrm>
                <a:off x="1172637" y="1823571"/>
                <a:ext cx="0" cy="243391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V="1">
                <a:off x="838200" y="3931641"/>
                <a:ext cx="3289300"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 name="Rectangle 6"/>
                <p:cNvSpPr/>
                <p:nvPr/>
              </p:nvSpPr>
              <p:spPr>
                <a:xfrm>
                  <a:off x="4127500" y="3672354"/>
                  <a:ext cx="6125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4127500" y="3672354"/>
                  <a:ext cx="61254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38200" y="182562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838200" y="1825625"/>
                  <a:ext cx="62081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265415" y="2205443"/>
                  <a:ext cx="664200" cy="46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𝑙</m:t>
                            </m:r>
                          </m:e>
                          <m:sup>
                            <m:r>
                              <a:rPr lang="en-US" sz="2800" b="0" i="1" dirty="0" smtClean="0">
                                <a:latin typeface="Cambria Math" panose="02040503050406030204" pitchFamily="18" charset="0"/>
                              </a:rPr>
                              <m:t>(2)</m:t>
                            </m:r>
                          </m:sup>
                        </m:sSup>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3265415" y="2205443"/>
                  <a:ext cx="664200" cy="462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720992" y="3376259"/>
                  <a:ext cx="664200" cy="46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𝑙</m:t>
                            </m:r>
                          </m:e>
                          <m:sup>
                            <m:r>
                              <a:rPr lang="en-US" sz="2800" b="0" i="1" dirty="0" smtClean="0">
                                <a:latin typeface="Cambria Math" panose="02040503050406030204" pitchFamily="18" charset="0"/>
                              </a:rPr>
                              <m:t>(3)</m:t>
                            </m:r>
                          </m:sup>
                        </m:sSup>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2720992" y="3376259"/>
                  <a:ext cx="664200" cy="462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293566" y="2267738"/>
                  <a:ext cx="664200" cy="46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𝑙</m:t>
                            </m:r>
                          </m:e>
                          <m:sup>
                            <m:r>
                              <a:rPr lang="en-US" sz="2800" b="0" i="1" dirty="0" smtClean="0">
                                <a:latin typeface="Cambria Math" panose="02040503050406030204" pitchFamily="18" charset="0"/>
                              </a:rPr>
                              <m:t>(1)</m:t>
                            </m:r>
                          </m:sup>
                        </m:sSup>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1293566" y="2267738"/>
                  <a:ext cx="664200" cy="462665"/>
                </a:xfrm>
                <a:prstGeom prst="rect">
                  <a:avLst/>
                </a:prstGeom>
                <a:blipFill>
                  <a:blip r:embed="rId7"/>
                  <a:stretch>
                    <a:fillRect/>
                  </a:stretch>
                </a:blipFill>
              </p:spPr>
              <p:txBody>
                <a:bodyPr/>
                <a:lstStyle/>
                <a:p>
                  <a:r>
                    <a:rPr lang="en-US">
                      <a:noFill/>
                    </a:rPr>
                    <a:t> </a:t>
                  </a:r>
                </a:p>
              </p:txBody>
            </p:sp>
          </mc:Fallback>
        </mc:AlternateContent>
      </p:grpSp>
      <p:sp>
        <p:nvSpPr>
          <p:cNvPr id="10" name="Oval 9"/>
          <p:cNvSpPr/>
          <p:nvPr/>
        </p:nvSpPr>
        <p:spPr>
          <a:xfrm>
            <a:off x="1835450" y="2764933"/>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676950" y="2643275"/>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61701" y="3745012"/>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112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27384"/>
            <a:ext cx="9144000" cy="1138138"/>
          </a:xfrm>
        </p:spPr>
        <p:txBody>
          <a:bodyPr/>
          <a:lstStyle/>
          <a:p>
            <a:r>
              <a:rPr lang="en-US" b="1" dirty="0"/>
              <a:t>Kernel trick in practice</a:t>
            </a:r>
            <a:endParaRPr lang="ru-RU" b="1" dirty="0"/>
          </a:p>
        </p:txBody>
      </p:sp>
      <p:grpSp>
        <p:nvGrpSpPr>
          <p:cNvPr id="3" name="Группа 63"/>
          <p:cNvGrpSpPr/>
          <p:nvPr/>
        </p:nvGrpSpPr>
        <p:grpSpPr>
          <a:xfrm>
            <a:off x="3671292" y="2396826"/>
            <a:ext cx="4152900" cy="2472335"/>
            <a:chOff x="381000" y="752949"/>
            <a:chExt cx="4152900" cy="2472335"/>
          </a:xfrm>
        </p:grpSpPr>
        <p:sp>
          <p:nvSpPr>
            <p:cNvPr id="65" name="Oval 4"/>
            <p:cNvSpPr/>
            <p:nvPr/>
          </p:nvSpPr>
          <p:spPr>
            <a:xfrm>
              <a:off x="2627176" y="124581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
            <p:cNvSpPr/>
            <p:nvPr/>
          </p:nvSpPr>
          <p:spPr>
            <a:xfrm>
              <a:off x="2467135" y="106671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7"/>
            <p:cNvSpPr/>
            <p:nvPr/>
          </p:nvSpPr>
          <p:spPr>
            <a:xfrm>
              <a:off x="3586138" y="12301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8"/>
            <p:cNvSpPr/>
            <p:nvPr/>
          </p:nvSpPr>
          <p:spPr>
            <a:xfrm>
              <a:off x="1333006" y="112516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10"/>
            <p:cNvSpPr/>
            <p:nvPr/>
          </p:nvSpPr>
          <p:spPr>
            <a:xfrm rot="2734294">
              <a:off x="1945815" y="191871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11"/>
            <p:cNvSpPr/>
            <p:nvPr/>
          </p:nvSpPr>
          <p:spPr>
            <a:xfrm rot="2734294">
              <a:off x="2175781" y="234168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12"/>
            <p:cNvSpPr/>
            <p:nvPr/>
          </p:nvSpPr>
          <p:spPr>
            <a:xfrm rot="2734294">
              <a:off x="1849743" y="232657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81000" y="1622272"/>
              <a:ext cx="362600" cy="369332"/>
            </a:xfrm>
            <a:prstGeom prst="rect">
              <a:avLst/>
            </a:prstGeom>
            <a:noFill/>
          </p:spPr>
          <p:txBody>
            <a:bodyPr wrap="none" rtlCol="0">
              <a:spAutoFit/>
            </a:bodyPr>
            <a:lstStyle/>
            <a:p>
              <a:r>
                <a:rPr lang="en-US" dirty="0"/>
                <a:t>x</a:t>
              </a:r>
              <a:r>
                <a:rPr lang="en-US" baseline="-25000" dirty="0"/>
                <a:t>2</a:t>
              </a:r>
            </a:p>
          </p:txBody>
        </p:sp>
        <p:sp>
          <p:nvSpPr>
            <p:cNvPr id="73" name="Cross 17"/>
            <p:cNvSpPr/>
            <p:nvPr/>
          </p:nvSpPr>
          <p:spPr>
            <a:xfrm rot="2734294">
              <a:off x="3255545" y="186061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18"/>
            <p:cNvSpPr/>
            <p:nvPr/>
          </p:nvSpPr>
          <p:spPr>
            <a:xfrm rot="2734294">
              <a:off x="2280312" y="20281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19"/>
            <p:cNvSpPr/>
            <p:nvPr/>
          </p:nvSpPr>
          <p:spPr>
            <a:xfrm rot="2734294">
              <a:off x="2227650" y="16909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20"/>
            <p:cNvSpPr/>
            <p:nvPr/>
          </p:nvSpPr>
          <p:spPr>
            <a:xfrm rot="2734294">
              <a:off x="2503442" y="185514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21"/>
            <p:cNvSpPr/>
            <p:nvPr/>
          </p:nvSpPr>
          <p:spPr>
            <a:xfrm rot="2734294">
              <a:off x="2831721" y="167455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24"/>
            <p:cNvSpPr/>
            <p:nvPr/>
          </p:nvSpPr>
          <p:spPr>
            <a:xfrm rot="2734294">
              <a:off x="1575140" y="178472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25"/>
            <p:cNvSpPr/>
            <p:nvPr/>
          </p:nvSpPr>
          <p:spPr>
            <a:xfrm rot="2734294">
              <a:off x="1627388" y="208560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26"/>
            <p:cNvSpPr/>
            <p:nvPr/>
          </p:nvSpPr>
          <p:spPr>
            <a:xfrm rot="2734294">
              <a:off x="1943525" y="1490663"/>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27"/>
            <p:cNvSpPr/>
            <p:nvPr/>
          </p:nvSpPr>
          <p:spPr>
            <a:xfrm>
              <a:off x="2615219" y="247349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28"/>
            <p:cNvSpPr/>
            <p:nvPr/>
          </p:nvSpPr>
          <p:spPr>
            <a:xfrm>
              <a:off x="1012923" y="182280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29"/>
            <p:cNvSpPr/>
            <p:nvPr/>
          </p:nvSpPr>
          <p:spPr>
            <a:xfrm>
              <a:off x="1437086" y="246413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30"/>
            <p:cNvSpPr/>
            <p:nvPr/>
          </p:nvSpPr>
          <p:spPr>
            <a:xfrm>
              <a:off x="3716850" y="154603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1"/>
            <p:cNvSpPr/>
            <p:nvPr/>
          </p:nvSpPr>
          <p:spPr>
            <a:xfrm>
              <a:off x="2902377" y="121353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32"/>
            <p:cNvSpPr/>
            <p:nvPr/>
          </p:nvSpPr>
          <p:spPr>
            <a:xfrm>
              <a:off x="3299467" y="123711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3"/>
            <p:cNvSpPr/>
            <p:nvPr/>
          </p:nvSpPr>
          <p:spPr>
            <a:xfrm>
              <a:off x="1686918" y="105284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4"/>
            <p:cNvSpPr/>
            <p:nvPr/>
          </p:nvSpPr>
          <p:spPr>
            <a:xfrm>
              <a:off x="2202359" y="102382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35"/>
            <p:cNvSpPr/>
            <p:nvPr/>
          </p:nvSpPr>
          <p:spPr>
            <a:xfrm>
              <a:off x="2444821" y="140213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36"/>
            <p:cNvSpPr/>
            <p:nvPr/>
          </p:nvSpPr>
          <p:spPr>
            <a:xfrm>
              <a:off x="2895600" y="24775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37"/>
            <p:cNvSpPr/>
            <p:nvPr/>
          </p:nvSpPr>
          <p:spPr>
            <a:xfrm>
              <a:off x="1183321" y="20181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45"/>
            <p:cNvSpPr/>
            <p:nvPr/>
          </p:nvSpPr>
          <p:spPr>
            <a:xfrm>
              <a:off x="1236895" y="157253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46"/>
            <p:cNvSpPr/>
            <p:nvPr/>
          </p:nvSpPr>
          <p:spPr>
            <a:xfrm>
              <a:off x="1016797" y="139858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7"/>
            <p:cNvSpPr/>
            <p:nvPr/>
          </p:nvSpPr>
          <p:spPr>
            <a:xfrm>
              <a:off x="1947173" y="273560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48"/>
            <p:cNvSpPr/>
            <p:nvPr/>
          </p:nvSpPr>
          <p:spPr>
            <a:xfrm>
              <a:off x="1516520" y="137563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49"/>
            <p:cNvSpPr/>
            <p:nvPr/>
          </p:nvSpPr>
          <p:spPr>
            <a:xfrm>
              <a:off x="1947173" y="110902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50"/>
            <p:cNvSpPr/>
            <p:nvPr/>
          </p:nvSpPr>
          <p:spPr>
            <a:xfrm>
              <a:off x="3475897" y="231321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51"/>
            <p:cNvSpPr/>
            <p:nvPr/>
          </p:nvSpPr>
          <p:spPr>
            <a:xfrm>
              <a:off x="3172887" y="107568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52"/>
            <p:cNvSpPr/>
            <p:nvPr/>
          </p:nvSpPr>
          <p:spPr>
            <a:xfrm>
              <a:off x="1101996" y="232315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53"/>
            <p:cNvSpPr/>
            <p:nvPr/>
          </p:nvSpPr>
          <p:spPr>
            <a:xfrm>
              <a:off x="1512920" y="27162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54"/>
            <p:cNvSpPr/>
            <p:nvPr/>
          </p:nvSpPr>
          <p:spPr>
            <a:xfrm>
              <a:off x="1335721" y="21705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55"/>
            <p:cNvSpPr/>
            <p:nvPr/>
          </p:nvSpPr>
          <p:spPr>
            <a:xfrm>
              <a:off x="1254396" y="247555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ross 56"/>
            <p:cNvSpPr/>
            <p:nvPr/>
          </p:nvSpPr>
          <p:spPr>
            <a:xfrm rot="2734294">
              <a:off x="3147859" y="147999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ross 57"/>
            <p:cNvSpPr/>
            <p:nvPr/>
          </p:nvSpPr>
          <p:spPr>
            <a:xfrm rot="2734294">
              <a:off x="2901720" y="192078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58"/>
            <p:cNvSpPr/>
            <p:nvPr/>
          </p:nvSpPr>
          <p:spPr>
            <a:xfrm>
              <a:off x="3160017" y="262429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59"/>
            <p:cNvSpPr/>
            <p:nvPr/>
          </p:nvSpPr>
          <p:spPr>
            <a:xfrm>
              <a:off x="2779576" y="139821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60"/>
            <p:cNvSpPr/>
            <p:nvPr/>
          </p:nvSpPr>
          <p:spPr>
            <a:xfrm>
              <a:off x="2274423" y="2696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ross 61"/>
            <p:cNvSpPr/>
            <p:nvPr/>
          </p:nvSpPr>
          <p:spPr>
            <a:xfrm rot="2734294">
              <a:off x="3376449" y="1612460"/>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ross 62"/>
            <p:cNvSpPr/>
            <p:nvPr/>
          </p:nvSpPr>
          <p:spPr>
            <a:xfrm rot="2734294">
              <a:off x="2671941" y="210446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63"/>
            <p:cNvSpPr/>
            <p:nvPr/>
          </p:nvSpPr>
          <p:spPr>
            <a:xfrm rot="2734294">
              <a:off x="3146310" y="21836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64"/>
            <p:cNvSpPr/>
            <p:nvPr/>
          </p:nvSpPr>
          <p:spPr>
            <a:xfrm rot="2734294">
              <a:off x="3474361" y="194639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65"/>
            <p:cNvSpPr/>
            <p:nvPr/>
          </p:nvSpPr>
          <p:spPr>
            <a:xfrm>
              <a:off x="4020602" y="188437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66"/>
            <p:cNvSpPr/>
            <p:nvPr/>
          </p:nvSpPr>
          <p:spPr>
            <a:xfrm>
              <a:off x="3744207" y="239810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67"/>
            <p:cNvSpPr/>
            <p:nvPr/>
          </p:nvSpPr>
          <p:spPr>
            <a:xfrm>
              <a:off x="2817178" y="26639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68"/>
            <p:cNvSpPr/>
            <p:nvPr/>
          </p:nvSpPr>
          <p:spPr>
            <a:xfrm>
              <a:off x="3938664" y="149313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69"/>
            <p:cNvSpPr/>
            <p:nvPr/>
          </p:nvSpPr>
          <p:spPr>
            <a:xfrm>
              <a:off x="3381831" y="257139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70"/>
            <p:cNvSpPr/>
            <p:nvPr/>
          </p:nvSpPr>
          <p:spPr>
            <a:xfrm>
              <a:off x="4014840" y="235544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71"/>
            <p:cNvSpPr/>
            <p:nvPr/>
          </p:nvSpPr>
          <p:spPr>
            <a:xfrm>
              <a:off x="3735318" y="17926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72"/>
            <p:cNvSpPr/>
            <p:nvPr/>
          </p:nvSpPr>
          <p:spPr>
            <a:xfrm>
              <a:off x="3905716" y="211218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73"/>
            <p:cNvSpPr/>
            <p:nvPr/>
          </p:nvSpPr>
          <p:spPr>
            <a:xfrm>
              <a:off x="1696511" y="264385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74"/>
            <p:cNvSpPr/>
            <p:nvPr/>
          </p:nvSpPr>
          <p:spPr>
            <a:xfrm>
              <a:off x="2458014" y="262429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75"/>
            <p:cNvCxnSpPr/>
            <p:nvPr/>
          </p:nvCxnSpPr>
          <p:spPr>
            <a:xfrm flipV="1">
              <a:off x="743600" y="752949"/>
              <a:ext cx="0" cy="2472335"/>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3" name="Straight Connector 76"/>
            <p:cNvCxnSpPr/>
            <p:nvPr/>
          </p:nvCxnSpPr>
          <p:spPr>
            <a:xfrm flipV="1">
              <a:off x="536766" y="2993118"/>
              <a:ext cx="3997134" cy="1435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pic>
        <p:nvPicPr>
          <p:cNvPr id="124"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71664" y="1484784"/>
            <a:ext cx="2798064" cy="363474"/>
          </a:xfrm>
          <a:prstGeom prst="rect">
            <a:avLst/>
          </a:prstGeom>
        </p:spPr>
      </p:pic>
      <p:pic>
        <p:nvPicPr>
          <p:cNvPr id="125"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023993" y="1268760"/>
            <a:ext cx="2793105" cy="737100"/>
          </a:xfrm>
          <a:prstGeom prst="rect">
            <a:avLst/>
          </a:prstGeom>
        </p:spPr>
      </p:pic>
      <p:sp>
        <p:nvSpPr>
          <p:cNvPr id="126" name="Номер слайда 125"/>
          <p:cNvSpPr>
            <a:spLocks noGrp="1"/>
          </p:cNvSpPr>
          <p:nvPr>
            <p:ph type="sldNum" sz="quarter" idx="12"/>
          </p:nvPr>
        </p:nvSpPr>
        <p:spPr/>
        <p:txBody>
          <a:bodyPr/>
          <a:lstStyle/>
          <a:p>
            <a:fld id="{109345A4-7851-4050-83CB-722FCADA8805}" type="slidenum">
              <a:rPr lang="ru-RU" smtClean="0"/>
              <a:pPr/>
              <a:t>34</a:t>
            </a:fld>
            <a:endParaRPr lang="ru-RU"/>
          </a:p>
        </p:txBody>
      </p:sp>
      <p:pic>
        <p:nvPicPr>
          <p:cNvPr id="50178" name="Picture 2"/>
          <p:cNvPicPr>
            <a:picLocks noChangeAspect="1" noChangeArrowheads="1"/>
          </p:cNvPicPr>
          <p:nvPr/>
        </p:nvPicPr>
        <p:blipFill>
          <a:blip r:embed="rId8"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4412934" y="2544286"/>
            <a:ext cx="3627283" cy="2396883"/>
          </a:xfrm>
          <a:prstGeom prst="rect">
            <a:avLst/>
          </a:prstGeom>
          <a:noFill/>
          <a:ln w="9525">
            <a:noFill/>
            <a:miter lim="800000"/>
            <a:headEnd/>
            <a:tailEnd/>
          </a:ln>
        </p:spPr>
      </p:pic>
      <p:pic>
        <p:nvPicPr>
          <p:cNvPr id="127"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135560" y="5157192"/>
            <a:ext cx="1458468" cy="272034"/>
          </a:xfrm>
          <a:prstGeom prst="rect">
            <a:avLst/>
          </a:prstGeom>
        </p:spPr>
      </p:pic>
      <p:pic>
        <p:nvPicPr>
          <p:cNvPr id="128"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135560" y="5805264"/>
            <a:ext cx="2617470" cy="272034"/>
          </a:xfrm>
          <a:prstGeom prst="rect">
            <a:avLst/>
          </a:prstGeom>
        </p:spPr>
      </p:pic>
      <p:sp>
        <p:nvSpPr>
          <p:cNvPr id="129" name="TextBox 128"/>
          <p:cNvSpPr txBox="1"/>
          <p:nvPr/>
        </p:nvSpPr>
        <p:spPr>
          <a:xfrm>
            <a:off x="4007768" y="5055568"/>
            <a:ext cx="4968552" cy="461665"/>
          </a:xfrm>
          <a:prstGeom prst="rect">
            <a:avLst/>
          </a:prstGeom>
          <a:noFill/>
        </p:spPr>
        <p:txBody>
          <a:bodyPr wrap="square" rtlCol="0">
            <a:spAutoFit/>
          </a:bodyPr>
          <a:lstStyle/>
          <a:p>
            <a:r>
              <a:rPr lang="en-US" sz="2400" dirty="0"/>
              <a:t>f is approx 1</a:t>
            </a:r>
            <a:endParaRPr lang="ru-RU" sz="2400" dirty="0"/>
          </a:p>
        </p:txBody>
      </p:sp>
      <p:sp>
        <p:nvSpPr>
          <p:cNvPr id="130" name="TextBox 129"/>
          <p:cNvSpPr txBox="1"/>
          <p:nvPr/>
        </p:nvSpPr>
        <p:spPr>
          <a:xfrm>
            <a:off x="4871864" y="5733257"/>
            <a:ext cx="4968552" cy="461665"/>
          </a:xfrm>
          <a:prstGeom prst="rect">
            <a:avLst/>
          </a:prstGeom>
          <a:noFill/>
        </p:spPr>
        <p:txBody>
          <a:bodyPr wrap="square" rtlCol="0">
            <a:spAutoFit/>
          </a:bodyPr>
          <a:lstStyle/>
          <a:p>
            <a:r>
              <a:rPr lang="en-US" sz="2400" dirty="0"/>
              <a:t>f is approx 0</a:t>
            </a:r>
            <a:endParaRPr lang="ru-RU" sz="2400" dirty="0"/>
          </a:p>
        </p:txBody>
      </p:sp>
    </p:spTree>
    <p:extLst>
      <p:ext uri="{BB962C8B-B14F-4D97-AF65-F5344CB8AC3E}">
        <p14:creationId xmlns:p14="http://schemas.microsoft.com/office/powerpoint/2010/main" val="351635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313765"/>
            <a:ext cx="9144000" cy="1143000"/>
          </a:xfrm>
        </p:spPr>
        <p:txBody>
          <a:bodyPr>
            <a:normAutofit fontScale="90000"/>
          </a:bodyPr>
          <a:lstStyle/>
          <a:p>
            <a:r>
              <a:rPr lang="en-US" b="1" dirty="0"/>
              <a:t>SVM with radial basis kernels: </a:t>
            </a:r>
            <a:br>
              <a:rPr lang="en-US" b="1" dirty="0"/>
            </a:br>
            <a:r>
              <a:rPr lang="en-US" b="1" dirty="0"/>
              <a:t>sigma</a:t>
            </a:r>
            <a:endParaRPr lang="ru-RU" b="1" dirty="0"/>
          </a:p>
        </p:txBody>
      </p:sp>
      <p:pic>
        <p:nvPicPr>
          <p:cNvPr id="4"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495600" y="1844824"/>
            <a:ext cx="4572000" cy="717880"/>
          </a:xfrm>
          <a:prstGeom prst="rect">
            <a:avLst/>
          </a:prstGeom>
        </p:spPr>
      </p:pic>
      <p:pic>
        <p:nvPicPr>
          <p:cNvPr id="5"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661666" y="2822368"/>
            <a:ext cx="843534" cy="251460"/>
          </a:xfrm>
          <a:prstGeom prst="rect">
            <a:avLst/>
          </a:prstGeom>
        </p:spPr>
      </p:pic>
      <p:pic>
        <p:nvPicPr>
          <p:cNvPr id="6"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452730" y="2822368"/>
            <a:ext cx="1088136" cy="253746"/>
          </a:xfrm>
          <a:prstGeom prst="rect">
            <a:avLst/>
          </a:prstGeom>
        </p:spPr>
      </p:pic>
      <p:pic>
        <p:nvPicPr>
          <p:cNvPr id="7" name="Picture 1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382000" y="2822368"/>
            <a:ext cx="854964" cy="253746"/>
          </a:xfrm>
          <a:prstGeom prst="rect">
            <a:avLst/>
          </a:prstGeom>
        </p:spPr>
      </p:pic>
      <p:pic>
        <p:nvPicPr>
          <p:cNvPr id="8" name="Picture 5" descr="C:\Users\Public\Documents\ml-class\lectures-slides\assets\12.4.sigma0.5.surf.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10012" y="3129385"/>
            <a:ext cx="2133388" cy="16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C:\Users\Public\Documents\ml-class\lectures-slides\assets\12.4.sigma0.5.contour.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97776" y="4772730"/>
            <a:ext cx="1757861" cy="1608599"/>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774898" y="3152394"/>
            <a:ext cx="2133388" cy="1600041"/>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8126681" y="4771148"/>
            <a:ext cx="1754886" cy="1608438"/>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5"/>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067406" y="3172689"/>
            <a:ext cx="2133388" cy="1600041"/>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4"/>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5257800" y="4752434"/>
            <a:ext cx="1752600" cy="160843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Номер слайда 13"/>
          <p:cNvSpPr>
            <a:spLocks noGrp="1"/>
          </p:cNvSpPr>
          <p:nvPr>
            <p:ph type="sldNum" sz="quarter" idx="12"/>
          </p:nvPr>
        </p:nvSpPr>
        <p:spPr/>
        <p:txBody>
          <a:bodyPr/>
          <a:lstStyle/>
          <a:p>
            <a:fld id="{109345A4-7851-4050-83CB-722FCADA8805}" type="slidenum">
              <a:rPr lang="ru-RU" smtClean="0"/>
              <a:pPr/>
              <a:t>35</a:t>
            </a:fld>
            <a:endParaRPr lang="ru-RU"/>
          </a:p>
        </p:txBody>
      </p:sp>
    </p:spTree>
    <p:extLst>
      <p:ext uri="{BB962C8B-B14F-4D97-AF65-F5344CB8AC3E}">
        <p14:creationId xmlns:p14="http://schemas.microsoft.com/office/powerpoint/2010/main" val="411926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08600" y="1825625"/>
                <a:ext cx="6045200" cy="4351338"/>
              </a:xfrm>
            </p:spPr>
            <p:txBody>
              <a:bodyPr>
                <a:normAutofit/>
              </a:bodyPr>
              <a:lstStyle/>
              <a:p>
                <a:pPr marL="0" indent="0">
                  <a:buNone/>
                </a:pPr>
                <a:r>
                  <a:rPr lang="en-US" dirty="0"/>
                  <a:t>Predict </a:t>
                </a:r>
                <a14:m>
                  <m:oMath xmlns:m="http://schemas.openxmlformats.org/officeDocument/2006/math">
                    <m:r>
                      <a:rPr lang="en-US" i="1" dirty="0">
                        <a:latin typeface="Cambria Math" panose="02040503050406030204" pitchFamily="18" charset="0"/>
                      </a:rPr>
                      <m:t>𝑦</m:t>
                    </m:r>
                    <m:r>
                      <a:rPr lang="en-US" i="1" dirty="0">
                        <a:latin typeface="Cambria Math" panose="02040503050406030204" pitchFamily="18" charset="0"/>
                      </a:rPr>
                      <m:t>=1  </m:t>
                    </m:r>
                    <m:r>
                      <m:rPr>
                        <m:sty m:val="p"/>
                      </m:rPr>
                      <a:rPr lang="en-US" dirty="0">
                        <a:latin typeface="Cambria Math" panose="02040503050406030204" pitchFamily="18" charset="0"/>
                      </a:rPr>
                      <m:t>if</m:t>
                    </m:r>
                  </m:oMath>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𝑓</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𝑓</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3</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i="1" dirty="0">
                          <a:latin typeface="Cambria Math" panose="02040503050406030204" pitchFamily="18" charset="0"/>
                        </a:rPr>
                        <m:t>0</m:t>
                      </m:r>
                    </m:oMath>
                  </m:oMathPara>
                </a14:m>
                <a:endParaRPr lang="en-US" dirty="0"/>
              </a:p>
              <a:p>
                <a:pPr marL="0" indent="0">
                  <a:buNone/>
                </a:pPr>
                <a:endParaRPr lang="en-US" dirty="0"/>
              </a:p>
              <a:p>
                <a:pPr marL="0" indent="0">
                  <a:buNone/>
                </a:pPr>
                <a:r>
                  <a:rPr lang="en-US" dirty="0"/>
                  <a:t>Ex: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=−0.5,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=1,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=1,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=0</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08600" y="1825625"/>
                <a:ext cx="6045200" cy="4351338"/>
              </a:xfrm>
              <a:blipFill>
                <a:blip r:embed="rId2"/>
                <a:stretch>
                  <a:fillRect l="-2117" t="-2241"/>
                </a:stretch>
              </a:blipFill>
            </p:spPr>
            <p:txBody>
              <a:bodyPr/>
              <a:lstStyle/>
              <a:p>
                <a:r>
                  <a:rPr lang="en-US">
                    <a:noFill/>
                  </a:rPr>
                  <a:t> </a:t>
                </a:r>
              </a:p>
            </p:txBody>
          </p:sp>
        </mc:Fallback>
      </mc:AlternateContent>
      <p:grpSp>
        <p:nvGrpSpPr>
          <p:cNvPr id="4" name="Group 3"/>
          <p:cNvGrpSpPr/>
          <p:nvPr/>
        </p:nvGrpSpPr>
        <p:grpSpPr>
          <a:xfrm>
            <a:off x="838200" y="439737"/>
            <a:ext cx="4563399" cy="2771775"/>
            <a:chOff x="838200" y="1825625"/>
            <a:chExt cx="3901840" cy="2369949"/>
          </a:xfrm>
        </p:grpSpPr>
        <p:grpSp>
          <p:nvGrpSpPr>
            <p:cNvPr id="5" name="Group 4"/>
            <p:cNvGrpSpPr/>
            <p:nvPr/>
          </p:nvGrpSpPr>
          <p:grpSpPr>
            <a:xfrm>
              <a:off x="838200" y="2323445"/>
              <a:ext cx="3289300" cy="1872129"/>
              <a:chOff x="838200" y="1823571"/>
              <a:chExt cx="3289300" cy="2433918"/>
            </a:xfrm>
          </p:grpSpPr>
          <p:cxnSp>
            <p:nvCxnSpPr>
              <p:cNvPr id="11" name="Straight Connector 10"/>
              <p:cNvCxnSpPr/>
              <p:nvPr/>
            </p:nvCxnSpPr>
            <p:spPr>
              <a:xfrm>
                <a:off x="1172637" y="1823571"/>
                <a:ext cx="0" cy="243391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838200" y="3931641"/>
                <a:ext cx="3289300"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 name="Rectangle 5"/>
                <p:cNvSpPr/>
                <p:nvPr/>
              </p:nvSpPr>
              <p:spPr>
                <a:xfrm>
                  <a:off x="4127500" y="3672354"/>
                  <a:ext cx="6125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4127500" y="3672354"/>
                  <a:ext cx="61254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38200" y="182562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838200" y="1825625"/>
                  <a:ext cx="62081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65415" y="2205443"/>
                  <a:ext cx="664200" cy="46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𝑙</m:t>
                            </m:r>
                          </m:e>
                          <m:sup>
                            <m:r>
                              <a:rPr lang="en-US" sz="2800" b="0" i="1" dirty="0" smtClean="0">
                                <a:latin typeface="Cambria Math" panose="02040503050406030204" pitchFamily="18" charset="0"/>
                              </a:rPr>
                              <m:t>(2)</m:t>
                            </m:r>
                          </m:sup>
                        </m:sSup>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265415" y="2205443"/>
                  <a:ext cx="664200" cy="462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720992" y="3376259"/>
                  <a:ext cx="664200" cy="46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𝑙</m:t>
                            </m:r>
                          </m:e>
                          <m:sup>
                            <m:r>
                              <a:rPr lang="en-US" sz="2800" b="0" i="1" dirty="0" smtClean="0">
                                <a:latin typeface="Cambria Math" panose="02040503050406030204" pitchFamily="18" charset="0"/>
                              </a:rPr>
                              <m:t>(3)</m:t>
                            </m:r>
                          </m:sup>
                        </m:sSup>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2720992" y="3376259"/>
                  <a:ext cx="664200" cy="462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459011" y="2303058"/>
                  <a:ext cx="664200" cy="462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𝑙</m:t>
                            </m:r>
                          </m:e>
                          <m:sup>
                            <m:r>
                              <a:rPr lang="en-US" sz="2800" b="0" i="1" dirty="0" smtClean="0">
                                <a:latin typeface="Cambria Math" panose="02040503050406030204" pitchFamily="18" charset="0"/>
                              </a:rPr>
                              <m:t>(1)</m:t>
                            </m:r>
                          </m:sup>
                        </m:sSup>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1459011" y="2303058"/>
                  <a:ext cx="664200" cy="462665"/>
                </a:xfrm>
                <a:prstGeom prst="rect">
                  <a:avLst/>
                </a:prstGeom>
                <a:blipFill>
                  <a:blip r:embed="rId7"/>
                  <a:stretch>
                    <a:fillRect/>
                  </a:stretch>
                </a:blipFill>
              </p:spPr>
              <p:txBody>
                <a:bodyPr/>
                <a:lstStyle/>
                <a:p>
                  <a:r>
                    <a:rPr lang="en-US">
                      <a:noFill/>
                    </a:rPr>
                    <a:t> </a:t>
                  </a:r>
                </a:p>
              </p:txBody>
            </p:sp>
          </mc:Fallback>
        </mc:AlternateContent>
      </p:grpSp>
      <p:sp>
        <p:nvSpPr>
          <p:cNvPr id="13" name="Oval 12"/>
          <p:cNvSpPr/>
          <p:nvPr/>
        </p:nvSpPr>
        <p:spPr>
          <a:xfrm>
            <a:off x="1835450" y="1379045"/>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76950" y="1257387"/>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61701" y="235912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p:cNvSpPr/>
              <p:nvPr/>
            </p:nvSpPr>
            <p:spPr>
              <a:xfrm>
                <a:off x="832150" y="4287709"/>
                <a:ext cx="3592236" cy="14386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𝑓</m:t>
                          </m:r>
                        </m:e>
                        <m:sub>
                          <m:r>
                            <a:rPr lang="en-US" sz="2800" i="1" dirty="0">
                              <a:latin typeface="Cambria Math" panose="02040503050406030204" pitchFamily="18" charset="0"/>
                            </a:rPr>
                            <m:t>1</m:t>
                          </m:r>
                        </m:sub>
                      </m:sSub>
                      <m:r>
                        <a:rPr lang="en-US" sz="2800" i="1" dirty="0">
                          <a:latin typeface="Cambria Math" panose="02040503050406030204" pitchFamily="18" charset="0"/>
                        </a:rPr>
                        <m:t>=</m:t>
                      </m:r>
                      <m:r>
                        <m:rPr>
                          <m:sty m:val="p"/>
                        </m:rPr>
                        <a:rPr lang="en-US" sz="2800" dirty="0">
                          <a:latin typeface="Cambria Math" panose="02040503050406030204" pitchFamily="18" charset="0"/>
                        </a:rPr>
                        <m:t>similarity</m:t>
                      </m:r>
                      <m:r>
                        <a:rPr lang="en-US" sz="2800" i="1" dirty="0">
                          <a:latin typeface="Cambria Math" panose="02040503050406030204" pitchFamily="18" charset="0"/>
                        </a:rPr>
                        <m:t>(</m:t>
                      </m:r>
                      <m:r>
                        <a:rPr lang="en-US" sz="2800" i="1" dirty="0">
                          <a:latin typeface="Cambria Math" panose="02040503050406030204" pitchFamily="18" charset="0"/>
                        </a:rPr>
                        <m:t>𝑥</m:t>
                      </m:r>
                      <m:r>
                        <a:rPr lang="en-US" sz="2800" i="1" dirty="0">
                          <a:latin typeface="Cambria Math" panose="02040503050406030204" pitchFamily="18" charset="0"/>
                        </a:rPr>
                        <m:t>, </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𝑙</m:t>
                          </m:r>
                        </m:e>
                        <m:sup>
                          <m:r>
                            <a:rPr lang="en-US" sz="2800" i="1" dirty="0">
                              <a:latin typeface="Cambria Math" panose="02040503050406030204" pitchFamily="18" charset="0"/>
                            </a:rPr>
                            <m:t>(1)</m:t>
                          </m:r>
                        </m:sup>
                      </m:sSup>
                      <m:r>
                        <a:rPr lang="en-US" sz="2800" i="1" dirty="0">
                          <a:latin typeface="Cambria Math" panose="02040503050406030204" pitchFamily="18" charset="0"/>
                        </a:rPr>
                        <m:t>)</m:t>
                      </m:r>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𝑓</m:t>
                          </m:r>
                        </m:e>
                        <m:sub>
                          <m:r>
                            <a:rPr lang="en-US" sz="2800" i="1" dirty="0">
                              <a:latin typeface="Cambria Math" panose="02040503050406030204" pitchFamily="18" charset="0"/>
                            </a:rPr>
                            <m:t>2</m:t>
                          </m:r>
                        </m:sub>
                      </m:sSub>
                      <m:r>
                        <a:rPr lang="en-US" sz="2800" i="1" dirty="0">
                          <a:latin typeface="Cambria Math" panose="02040503050406030204" pitchFamily="18" charset="0"/>
                        </a:rPr>
                        <m:t>=</m:t>
                      </m:r>
                      <m:r>
                        <m:rPr>
                          <m:sty m:val="p"/>
                        </m:rPr>
                        <a:rPr lang="en-US" sz="2800" dirty="0">
                          <a:latin typeface="Cambria Math" panose="02040503050406030204" pitchFamily="18" charset="0"/>
                        </a:rPr>
                        <m:t>similarity</m:t>
                      </m:r>
                      <m:r>
                        <a:rPr lang="en-US" sz="2800" i="1" dirty="0">
                          <a:latin typeface="Cambria Math" panose="02040503050406030204" pitchFamily="18" charset="0"/>
                        </a:rPr>
                        <m:t>(</m:t>
                      </m:r>
                      <m:r>
                        <a:rPr lang="en-US" sz="2800" i="1" dirty="0">
                          <a:latin typeface="Cambria Math" panose="02040503050406030204" pitchFamily="18" charset="0"/>
                        </a:rPr>
                        <m:t>𝑥</m:t>
                      </m:r>
                      <m:r>
                        <a:rPr lang="en-US" sz="2800" i="1" dirty="0">
                          <a:latin typeface="Cambria Math" panose="02040503050406030204" pitchFamily="18" charset="0"/>
                        </a:rPr>
                        <m:t>, </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𝑙</m:t>
                          </m:r>
                        </m:e>
                        <m:sup>
                          <m:r>
                            <a:rPr lang="en-US" sz="2800" i="1" dirty="0">
                              <a:latin typeface="Cambria Math" panose="02040503050406030204" pitchFamily="18" charset="0"/>
                            </a:rPr>
                            <m:t>(2)</m:t>
                          </m:r>
                        </m:sup>
                      </m:sSup>
                      <m:r>
                        <a:rPr lang="en-US" sz="2800" i="1" dirty="0">
                          <a:latin typeface="Cambria Math" panose="02040503050406030204" pitchFamily="18" charset="0"/>
                        </a:rPr>
                        <m:t>)</m:t>
                      </m:r>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𝑓</m:t>
                          </m:r>
                        </m:e>
                        <m:sub>
                          <m:r>
                            <a:rPr lang="en-US" sz="2800" i="1" dirty="0">
                              <a:latin typeface="Cambria Math" panose="02040503050406030204" pitchFamily="18" charset="0"/>
                            </a:rPr>
                            <m:t>3</m:t>
                          </m:r>
                        </m:sub>
                      </m:sSub>
                      <m:r>
                        <a:rPr lang="en-US" sz="2800" i="1" dirty="0">
                          <a:latin typeface="Cambria Math" panose="02040503050406030204" pitchFamily="18" charset="0"/>
                        </a:rPr>
                        <m:t>=</m:t>
                      </m:r>
                      <m:r>
                        <m:rPr>
                          <m:sty m:val="p"/>
                        </m:rPr>
                        <a:rPr lang="en-US" sz="2800" dirty="0">
                          <a:latin typeface="Cambria Math" panose="02040503050406030204" pitchFamily="18" charset="0"/>
                        </a:rPr>
                        <m:t>similarity</m:t>
                      </m:r>
                      <m:r>
                        <a:rPr lang="en-US" sz="2800" i="1" dirty="0">
                          <a:latin typeface="Cambria Math" panose="02040503050406030204" pitchFamily="18" charset="0"/>
                        </a:rPr>
                        <m:t>(</m:t>
                      </m:r>
                      <m:r>
                        <a:rPr lang="en-US" sz="2800" i="1" dirty="0">
                          <a:latin typeface="Cambria Math" panose="02040503050406030204" pitchFamily="18" charset="0"/>
                        </a:rPr>
                        <m:t>𝑥</m:t>
                      </m:r>
                      <m:r>
                        <a:rPr lang="en-US" sz="2800" i="1" dirty="0">
                          <a:latin typeface="Cambria Math" panose="02040503050406030204" pitchFamily="18" charset="0"/>
                        </a:rPr>
                        <m:t>, </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𝑙</m:t>
                          </m:r>
                        </m:e>
                        <m:sup>
                          <m:r>
                            <a:rPr lang="en-US" sz="2800" i="1" dirty="0">
                              <a:latin typeface="Cambria Math" panose="02040503050406030204" pitchFamily="18" charset="0"/>
                            </a:rPr>
                            <m:t>(3)</m:t>
                          </m:r>
                        </m:sup>
                      </m:sSup>
                      <m:r>
                        <a:rPr lang="en-US" sz="2800" i="1" dirty="0">
                          <a:latin typeface="Cambria Math" panose="02040503050406030204" pitchFamily="18" charset="0"/>
                        </a:rPr>
                        <m:t>)</m:t>
                      </m:r>
                    </m:oMath>
                  </m:oMathPara>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832150" y="4287709"/>
                <a:ext cx="3592236" cy="1438664"/>
              </a:xfrm>
              <a:prstGeom prst="rect">
                <a:avLst/>
              </a:prstGeom>
              <a:blipFill>
                <a:blip r:embed="rId8"/>
                <a:stretch>
                  <a:fillRect/>
                </a:stretch>
              </a:blipFill>
            </p:spPr>
            <p:txBody>
              <a:bodyPr/>
              <a:lstStyle/>
              <a:p>
                <a:r>
                  <a:rPr lang="en-US">
                    <a:noFill/>
                  </a:rPr>
                  <a:t> </a:t>
                </a:r>
              </a:p>
            </p:txBody>
          </p:sp>
        </mc:Fallback>
      </mc:AlternateContent>
      <p:sp>
        <p:nvSpPr>
          <p:cNvPr id="17" name="Freeform 16"/>
          <p:cNvSpPr/>
          <p:nvPr/>
        </p:nvSpPr>
        <p:spPr>
          <a:xfrm>
            <a:off x="1372532" y="574321"/>
            <a:ext cx="3340029" cy="1574161"/>
          </a:xfrm>
          <a:custGeom>
            <a:avLst/>
            <a:gdLst>
              <a:gd name="connsiteX0" fmla="*/ 202268 w 3340029"/>
              <a:gd name="connsiteY0" fmla="*/ 213079 h 1574161"/>
              <a:gd name="connsiteX1" fmla="*/ 811868 w 3340029"/>
              <a:gd name="connsiteY1" fmla="*/ 35279 h 1574161"/>
              <a:gd name="connsiteX2" fmla="*/ 1370668 w 3340029"/>
              <a:gd name="connsiteY2" fmla="*/ 428979 h 1574161"/>
              <a:gd name="connsiteX3" fmla="*/ 1764368 w 3340029"/>
              <a:gd name="connsiteY3" fmla="*/ 555979 h 1574161"/>
              <a:gd name="connsiteX4" fmla="*/ 2272368 w 3340029"/>
              <a:gd name="connsiteY4" fmla="*/ 22579 h 1574161"/>
              <a:gd name="connsiteX5" fmla="*/ 3174068 w 3340029"/>
              <a:gd name="connsiteY5" fmla="*/ 162279 h 1574161"/>
              <a:gd name="connsiteX6" fmla="*/ 3339168 w 3340029"/>
              <a:gd name="connsiteY6" fmla="*/ 733779 h 1574161"/>
              <a:gd name="connsiteX7" fmla="*/ 3161368 w 3340029"/>
              <a:gd name="connsiteY7" fmla="*/ 1317979 h 1574161"/>
              <a:gd name="connsiteX8" fmla="*/ 2246968 w 3340029"/>
              <a:gd name="connsiteY8" fmla="*/ 1368779 h 1574161"/>
              <a:gd name="connsiteX9" fmla="*/ 1802468 w 3340029"/>
              <a:gd name="connsiteY9" fmla="*/ 1241779 h 1574161"/>
              <a:gd name="connsiteX10" fmla="*/ 1230968 w 3340029"/>
              <a:gd name="connsiteY10" fmla="*/ 1432279 h 1574161"/>
              <a:gd name="connsiteX11" fmla="*/ 405468 w 3340029"/>
              <a:gd name="connsiteY11" fmla="*/ 1559279 h 1574161"/>
              <a:gd name="connsiteX12" fmla="*/ 62568 w 3340029"/>
              <a:gd name="connsiteY12" fmla="*/ 1076679 h 1574161"/>
              <a:gd name="connsiteX13" fmla="*/ 11768 w 3340029"/>
              <a:gd name="connsiteY13" fmla="*/ 428979 h 1574161"/>
              <a:gd name="connsiteX14" fmla="*/ 202268 w 3340029"/>
              <a:gd name="connsiteY14" fmla="*/ 213079 h 157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40029" h="1574161">
                <a:moveTo>
                  <a:pt x="202268" y="213079"/>
                </a:moveTo>
                <a:cubicBezTo>
                  <a:pt x="335618" y="147462"/>
                  <a:pt x="617135" y="-704"/>
                  <a:pt x="811868" y="35279"/>
                </a:cubicBezTo>
                <a:cubicBezTo>
                  <a:pt x="1006601" y="71262"/>
                  <a:pt x="1211918" y="342196"/>
                  <a:pt x="1370668" y="428979"/>
                </a:cubicBezTo>
                <a:cubicBezTo>
                  <a:pt x="1529418" y="515762"/>
                  <a:pt x="1614085" y="623712"/>
                  <a:pt x="1764368" y="555979"/>
                </a:cubicBezTo>
                <a:cubicBezTo>
                  <a:pt x="1914651" y="488246"/>
                  <a:pt x="2037418" y="88196"/>
                  <a:pt x="2272368" y="22579"/>
                </a:cubicBezTo>
                <a:cubicBezTo>
                  <a:pt x="2507318" y="-43038"/>
                  <a:pt x="2996268" y="43746"/>
                  <a:pt x="3174068" y="162279"/>
                </a:cubicBezTo>
                <a:cubicBezTo>
                  <a:pt x="3351868" y="280812"/>
                  <a:pt x="3341285" y="541162"/>
                  <a:pt x="3339168" y="733779"/>
                </a:cubicBezTo>
                <a:cubicBezTo>
                  <a:pt x="3337051" y="926396"/>
                  <a:pt x="3343401" y="1212146"/>
                  <a:pt x="3161368" y="1317979"/>
                </a:cubicBezTo>
                <a:cubicBezTo>
                  <a:pt x="2979335" y="1423812"/>
                  <a:pt x="2473451" y="1381479"/>
                  <a:pt x="2246968" y="1368779"/>
                </a:cubicBezTo>
                <a:cubicBezTo>
                  <a:pt x="2020485" y="1356079"/>
                  <a:pt x="1971801" y="1231196"/>
                  <a:pt x="1802468" y="1241779"/>
                </a:cubicBezTo>
                <a:cubicBezTo>
                  <a:pt x="1633135" y="1252362"/>
                  <a:pt x="1463801" y="1379362"/>
                  <a:pt x="1230968" y="1432279"/>
                </a:cubicBezTo>
                <a:cubicBezTo>
                  <a:pt x="998135" y="1485196"/>
                  <a:pt x="600201" y="1618546"/>
                  <a:pt x="405468" y="1559279"/>
                </a:cubicBezTo>
                <a:cubicBezTo>
                  <a:pt x="210735" y="1500012"/>
                  <a:pt x="128185" y="1265062"/>
                  <a:pt x="62568" y="1076679"/>
                </a:cubicBezTo>
                <a:cubicBezTo>
                  <a:pt x="-3049" y="888296"/>
                  <a:pt x="-11515" y="577146"/>
                  <a:pt x="11768" y="428979"/>
                </a:cubicBezTo>
                <a:cubicBezTo>
                  <a:pt x="35051" y="280812"/>
                  <a:pt x="68918" y="278696"/>
                  <a:pt x="202268" y="213079"/>
                </a:cubicBezTo>
                <a:close/>
              </a:path>
            </a:pathLst>
          </a:custGeom>
          <a:solidFill>
            <a:srgbClr val="5B9BD5">
              <a:alpha val="20000"/>
            </a:srgb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36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landmarks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t>
                </a:r>
                <a14:m>
                  <m:oMath xmlns:m="http://schemas.openxmlformats.org/officeDocument/2006/math">
                    <m:r>
                      <a:rPr lang="en-US" i="1" dirty="0" smtClean="0">
                        <a:latin typeface="Cambria Math" panose="02040503050406030204" pitchFamily="18" charset="0"/>
                      </a:rPr>
                      <m:t>𝑥</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m:rPr>
                          <m:sty m:val="p"/>
                        </m:rPr>
                        <a:rPr lang="en-US" dirty="0">
                          <a:latin typeface="Cambria Math" panose="02040503050406030204" pitchFamily="18" charset="0"/>
                        </a:rPr>
                        <m:t>similarity</m:t>
                      </m:r>
                      <m:d>
                        <m:dPr>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𝑙</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e>
                              </m:d>
                            </m:sup>
                          </m:sSup>
                        </m:e>
                      </m:d>
                      <m:r>
                        <a:rPr lang="en-US" b="0" i="1" dirty="0" smtClean="0">
                          <a:latin typeface="Cambria Math" panose="02040503050406030204" pitchFamily="18" charset="0"/>
                        </a:rPr>
                        <m:t>=</m:t>
                      </m:r>
                      <m:r>
                        <m:rPr>
                          <m:sty m:val="p"/>
                        </m:rPr>
                        <a:rPr lang="en-US" dirty="0">
                          <a:latin typeface="Cambria Math" panose="02040503050406030204" pitchFamily="18" charset="0"/>
                        </a:rPr>
                        <m:t>exp</m:t>
                      </m:r>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𝑙</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e>
                            <m:sup>
                              <m:r>
                                <a:rPr lang="en-US" i="1" dirty="0">
                                  <a:latin typeface="Cambria Math" panose="02040503050406030204" pitchFamily="18" charset="0"/>
                                </a:rPr>
                                <m:t>2</m:t>
                              </m:r>
                            </m:sup>
                          </m:sSup>
                        </m:num>
                        <m:den>
                          <m:r>
                            <a:rPr lang="en-US" i="1" dirty="0">
                              <a:latin typeface="Cambria Math" panose="02040503050406030204" pitchFamily="18" charset="0"/>
                            </a:rPr>
                            <m:t>2</m:t>
                          </m:r>
                          <m:sSup>
                            <m:sSupPr>
                              <m:ctrlPr>
                                <a:rPr lang="en-US" i="1" dirty="0">
                                  <a:latin typeface="Cambria Math" panose="02040503050406030204" pitchFamily="18" charset="0"/>
                                </a:rPr>
                              </m:ctrlPr>
                            </m:sSupPr>
                            <m:e>
                              <m:r>
                                <a:rPr lang="en-US" i="1" dirty="0">
                                  <a:latin typeface="Cambria Math" panose="02040503050406030204" pitchFamily="18" charset="0"/>
                                </a:rPr>
                                <m:t>𝜎</m:t>
                              </m:r>
                            </m:e>
                            <m:sup>
                              <m:r>
                                <a:rPr lang="en-US" i="1" dirty="0">
                                  <a:latin typeface="Cambria Math" panose="02040503050406030204" pitchFamily="18" charset="0"/>
                                </a:rPr>
                                <m:t>2</m:t>
                              </m:r>
                            </m:sup>
                          </m:sSup>
                        </m:den>
                      </m:f>
                      <m:r>
                        <a:rPr lang="en-US" i="1" dirty="0">
                          <a:latin typeface="Cambria Math" panose="02040503050406030204" pitchFamily="18" charset="0"/>
                        </a:rPr>
                        <m:t>)</m:t>
                      </m:r>
                    </m:oMath>
                  </m:oMathPara>
                </a14:m>
                <a:endParaRPr lang="en-US" dirty="0"/>
              </a:p>
              <a:p>
                <a:pPr marL="0" indent="0">
                  <a:buNone/>
                </a:pPr>
                <a:endParaRPr lang="en-US" dirty="0"/>
              </a:p>
              <a:p>
                <a:pPr marL="0" indent="0">
                  <a:buNone/>
                </a:pPr>
                <a:r>
                  <a:rPr lang="en-US" dirty="0"/>
                  <a:t>Predict </a:t>
                </a:r>
                <a14:m>
                  <m:oMath xmlns:m="http://schemas.openxmlformats.org/officeDocument/2006/math">
                    <m:r>
                      <a:rPr lang="en-US" i="1" dirty="0">
                        <a:latin typeface="Cambria Math" panose="02040503050406030204" pitchFamily="18" charset="0"/>
                      </a:rPr>
                      <m:t>𝑦</m:t>
                    </m:r>
                    <m:r>
                      <a:rPr lang="en-US" i="1" dirty="0">
                        <a:latin typeface="Cambria Math" panose="02040503050406030204" pitchFamily="18" charset="0"/>
                      </a:rPr>
                      <m:t>=1  </m:t>
                    </m:r>
                    <m:r>
                      <m:rPr>
                        <m:sty m:val="p"/>
                      </m:rPr>
                      <a:rPr lang="en-US" dirty="0">
                        <a:latin typeface="Cambria Math" panose="02040503050406030204" pitchFamily="18" charset="0"/>
                      </a:rPr>
                      <m:t>if</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3</m:t>
                        </m:r>
                      </m:sub>
                    </m:sSub>
                    <m:r>
                      <a:rPr lang="en-US" i="1" dirty="0">
                        <a:latin typeface="Cambria Math" panose="02040503050406030204" pitchFamily="18" charset="0"/>
                      </a:rPr>
                      <m:t>≥0</m:t>
                    </m:r>
                  </m:oMath>
                </a14:m>
                <a:endParaRPr lang="en-US" dirty="0"/>
              </a:p>
              <a:p>
                <a:pPr marL="0" indent="0">
                  <a:buNone/>
                </a:pPr>
                <a:endParaRPr lang="en-US" dirty="0"/>
              </a:p>
              <a:p>
                <a:pPr marL="0" indent="0">
                  <a:buNone/>
                </a:pPr>
                <a:r>
                  <a:rPr lang="en-US" dirty="0"/>
                  <a:t>Where to get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𝑙</m:t>
                        </m:r>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𝑙</m:t>
                        </m:r>
                      </m:e>
                      <m:sup>
                        <m:r>
                          <a:rPr lang="en-US" i="1" dirty="0">
                            <a:latin typeface="Cambria Math" panose="02040503050406030204" pitchFamily="18" charset="0"/>
                          </a:rPr>
                          <m:t>(</m:t>
                        </m:r>
                        <m:r>
                          <a:rPr lang="en-US" b="0" i="1" dirty="0" smtClean="0">
                            <a:latin typeface="Cambria Math" panose="02040503050406030204" pitchFamily="18" charset="0"/>
                          </a:rPr>
                          <m:t>2</m:t>
                        </m:r>
                        <m:r>
                          <a:rPr lang="en-US" i="1" dirty="0">
                            <a:latin typeface="Cambria Math" panose="02040503050406030204" pitchFamily="18" charset="0"/>
                          </a:rPr>
                          <m:t>)</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𝑙</m:t>
                        </m:r>
                      </m:e>
                      <m:sup>
                        <m:d>
                          <m:dPr>
                            <m:ctrlPr>
                              <a:rPr lang="en-US" b="0" i="1" dirty="0" smtClean="0">
                                <a:latin typeface="Cambria Math" panose="02040503050406030204" pitchFamily="18" charset="0"/>
                              </a:rPr>
                            </m:ctrlPr>
                          </m:dPr>
                          <m:e>
                            <m:r>
                              <a:rPr lang="en-US" b="0" i="1" dirty="0" smtClean="0">
                                <a:latin typeface="Cambria Math" panose="02040503050406030204" pitchFamily="18" charset="0"/>
                              </a:rPr>
                              <m:t>3</m:t>
                            </m:r>
                          </m:e>
                        </m:d>
                      </m:sup>
                    </m:sSup>
                    <m:r>
                      <a:rPr lang="en-US" b="0" i="1" dirty="0" smtClean="0">
                        <a:latin typeface="Cambria Math" panose="02040503050406030204" pitchFamily="18" charset="0"/>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56" name="Group 55"/>
          <p:cNvGrpSpPr/>
          <p:nvPr/>
        </p:nvGrpSpPr>
        <p:grpSpPr>
          <a:xfrm>
            <a:off x="6578067" y="4172804"/>
            <a:ext cx="3901840" cy="2369949"/>
            <a:chOff x="838200" y="1325751"/>
            <a:chExt cx="3901840" cy="2369949"/>
          </a:xfrm>
        </p:grpSpPr>
        <p:grpSp>
          <p:nvGrpSpPr>
            <p:cNvPr id="30" name="Group 29"/>
            <p:cNvGrpSpPr/>
            <p:nvPr/>
          </p:nvGrpSpPr>
          <p:grpSpPr>
            <a:xfrm>
              <a:off x="838200" y="1823571"/>
              <a:ext cx="3289300" cy="1872129"/>
              <a:chOff x="838200" y="1823571"/>
              <a:chExt cx="3289300" cy="2433918"/>
            </a:xfrm>
          </p:grpSpPr>
          <p:cxnSp>
            <p:nvCxnSpPr>
              <p:cNvPr id="31" name="Straight Connector 30"/>
              <p:cNvCxnSpPr/>
              <p:nvPr/>
            </p:nvCxnSpPr>
            <p:spPr>
              <a:xfrm>
                <a:off x="1172637" y="1823571"/>
                <a:ext cx="0" cy="243391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838200" y="3931641"/>
                <a:ext cx="3289300"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3" name="Rectangle 32"/>
                <p:cNvSpPr/>
                <p:nvPr/>
              </p:nvSpPr>
              <p:spPr>
                <a:xfrm>
                  <a:off x="4127500" y="3172480"/>
                  <a:ext cx="6125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33" name="Rectangle 32"/>
                <p:cNvSpPr>
                  <a:spLocks noRot="1" noChangeAspect="1" noMove="1" noResize="1" noEditPoints="1" noAdjustHandles="1" noChangeArrowheads="1" noChangeShapeType="1" noTextEdit="1"/>
                </p:cNvSpPr>
                <p:nvPr/>
              </p:nvSpPr>
              <p:spPr>
                <a:xfrm>
                  <a:off x="4127500" y="3172480"/>
                  <a:ext cx="61254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38200" y="1325751"/>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oMath>
                    </m:oMathPara>
                  </a14:m>
                  <a:endParaRPr lang="en-US" sz="2800" dirty="0"/>
                </a:p>
              </p:txBody>
            </p:sp>
          </mc:Choice>
          <mc:Fallback xmlns="">
            <p:sp>
              <p:nvSpPr>
                <p:cNvPr id="34" name="Rectangle 33"/>
                <p:cNvSpPr>
                  <a:spLocks noRot="1" noChangeAspect="1" noMove="1" noResize="1" noEditPoints="1" noAdjustHandles="1" noChangeArrowheads="1" noChangeShapeType="1" noTextEdit="1"/>
                </p:cNvSpPr>
                <p:nvPr/>
              </p:nvSpPr>
              <p:spPr>
                <a:xfrm>
                  <a:off x="838200" y="1325751"/>
                  <a:ext cx="620811" cy="523220"/>
                </a:xfrm>
                <a:prstGeom prst="rect">
                  <a:avLst/>
                </a:prstGeom>
                <a:blipFill>
                  <a:blip r:embed="rId4"/>
                  <a:stretch>
                    <a:fillRect/>
                  </a:stretch>
                </a:blipFill>
              </p:spPr>
              <p:txBody>
                <a:bodyPr/>
                <a:lstStyle/>
                <a:p>
                  <a:r>
                    <a:rPr lang="en-US">
                      <a:noFill/>
                    </a:rPr>
                    <a:t> </a:t>
                  </a:r>
                </a:p>
              </p:txBody>
            </p:sp>
          </mc:Fallback>
        </mc:AlternateContent>
        <p:sp>
          <p:nvSpPr>
            <p:cNvPr id="35" name="Multiply 34"/>
            <p:cNvSpPr/>
            <p:nvPr/>
          </p:nvSpPr>
          <p:spPr>
            <a:xfrm>
              <a:off x="1912706" y="2305996"/>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6" name="Multiply 35"/>
            <p:cNvSpPr/>
            <p:nvPr/>
          </p:nvSpPr>
          <p:spPr>
            <a:xfrm>
              <a:off x="2098984" y="1849805"/>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Multiply 36"/>
            <p:cNvSpPr/>
            <p:nvPr/>
          </p:nvSpPr>
          <p:spPr>
            <a:xfrm>
              <a:off x="2579968" y="2216518"/>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8" name="Multiply 37"/>
            <p:cNvSpPr/>
            <p:nvPr/>
          </p:nvSpPr>
          <p:spPr>
            <a:xfrm>
              <a:off x="2237062" y="2396152"/>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9" name="Multiply 38"/>
            <p:cNvSpPr/>
            <p:nvPr/>
          </p:nvSpPr>
          <p:spPr>
            <a:xfrm>
              <a:off x="2940049" y="227289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0" name="Multiply 39"/>
            <p:cNvSpPr/>
            <p:nvPr/>
          </p:nvSpPr>
          <p:spPr>
            <a:xfrm>
              <a:off x="2709081" y="2752124"/>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Multiply 40"/>
            <p:cNvSpPr/>
            <p:nvPr/>
          </p:nvSpPr>
          <p:spPr>
            <a:xfrm>
              <a:off x="3301486" y="2843829"/>
              <a:ext cx="491575" cy="4536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Oval 41"/>
            <p:cNvSpPr/>
            <p:nvPr/>
          </p:nvSpPr>
          <p:spPr>
            <a:xfrm>
              <a:off x="1404836" y="169896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005690" y="1470561"/>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04861" y="169896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81071" y="1595762"/>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790717" y="2470018"/>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977493" y="3023839"/>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855683" y="2973690"/>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423045" y="255204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77717" y="2182810"/>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309004" y="2132380"/>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504847" y="1432268"/>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281617" y="2051094"/>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08645" y="3066653"/>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663452" y="3147461"/>
              <a:ext cx="300014" cy="300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Rectangle 56"/>
              <p:cNvSpPr/>
              <p:nvPr/>
            </p:nvSpPr>
            <p:spPr>
              <a:xfrm>
                <a:off x="10525536" y="3939805"/>
                <a:ext cx="873893" cy="23629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𝑙</m:t>
                          </m:r>
                        </m:e>
                        <m:sup>
                          <m:d>
                            <m:dPr>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1</m:t>
                              </m:r>
                            </m:e>
                          </m:d>
                        </m:sup>
                      </m:sSup>
                    </m:oMath>
                  </m:oMathPara>
                </a14:m>
                <a:endParaRPr lang="en-US" sz="2800" dirty="0"/>
              </a:p>
              <a:p>
                <a:pPr/>
                <a14:m>
                  <m:oMathPara xmlns:m="http://schemas.openxmlformats.org/officeDocument/2006/math">
                    <m:oMathParaPr>
                      <m:jc m:val="centerGroup"/>
                    </m:oMathParaPr>
                    <m:oMath xmlns:m="http://schemas.openxmlformats.org/officeDocument/2006/math">
                      <m:sSup>
                        <m:sSupPr>
                          <m:ctrlPr>
                            <a:rPr lang="en-US" sz="2800" i="1" dirty="0">
                              <a:latin typeface="Cambria Math" panose="02040503050406030204" pitchFamily="18" charset="0"/>
                            </a:rPr>
                          </m:ctrlPr>
                        </m:sSupPr>
                        <m:e>
                          <m:r>
                            <a:rPr lang="en-US" sz="2800" i="1" dirty="0">
                              <a:latin typeface="Cambria Math" panose="02040503050406030204" pitchFamily="18" charset="0"/>
                            </a:rPr>
                            <m:t>𝑙</m:t>
                          </m:r>
                        </m:e>
                        <m:sup>
                          <m:d>
                            <m:dPr>
                              <m:ctrlPr>
                                <a:rPr lang="en-US" sz="2800" i="1" dirty="0">
                                  <a:latin typeface="Cambria Math" panose="02040503050406030204" pitchFamily="18" charset="0"/>
                                </a:rPr>
                              </m:ctrlPr>
                            </m:dPr>
                            <m:e>
                              <m:r>
                                <a:rPr lang="en-US" sz="2800" b="0" i="1" dirty="0" smtClean="0">
                                  <a:latin typeface="Cambria Math" panose="02040503050406030204" pitchFamily="18" charset="0"/>
                                </a:rPr>
                                <m:t>2</m:t>
                              </m:r>
                            </m:e>
                          </m:d>
                        </m:sup>
                      </m:sSup>
                    </m:oMath>
                  </m:oMathPara>
                </a14:m>
                <a:endParaRPr lang="en-US" sz="2800" dirty="0"/>
              </a:p>
              <a:p>
                <a:pPr/>
                <a14:m>
                  <m:oMathPara xmlns:m="http://schemas.openxmlformats.org/officeDocument/2006/math">
                    <m:oMathParaPr>
                      <m:jc m:val="centerGroup"/>
                    </m:oMathParaPr>
                    <m:oMath xmlns:m="http://schemas.openxmlformats.org/officeDocument/2006/math">
                      <m:sSup>
                        <m:sSupPr>
                          <m:ctrlPr>
                            <a:rPr lang="en-US" sz="2800" i="1" dirty="0">
                              <a:latin typeface="Cambria Math" panose="02040503050406030204" pitchFamily="18" charset="0"/>
                            </a:rPr>
                          </m:ctrlPr>
                        </m:sSupPr>
                        <m:e>
                          <m:r>
                            <a:rPr lang="en-US" sz="2800" i="1" dirty="0">
                              <a:latin typeface="Cambria Math" panose="02040503050406030204" pitchFamily="18" charset="0"/>
                            </a:rPr>
                            <m:t>𝑙</m:t>
                          </m:r>
                        </m:e>
                        <m:sup>
                          <m:d>
                            <m:dPr>
                              <m:ctrlPr>
                                <a:rPr lang="en-US" sz="2800" i="1" dirty="0">
                                  <a:latin typeface="Cambria Math" panose="02040503050406030204" pitchFamily="18" charset="0"/>
                                </a:rPr>
                              </m:ctrlPr>
                            </m:dPr>
                            <m:e>
                              <m:r>
                                <a:rPr lang="en-US" sz="2800" b="0" i="1" dirty="0" smtClean="0">
                                  <a:latin typeface="Cambria Math" panose="02040503050406030204" pitchFamily="18" charset="0"/>
                                </a:rPr>
                                <m:t>3</m:t>
                              </m:r>
                            </m:e>
                          </m:d>
                        </m:sup>
                      </m:sSup>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m:t>
                      </m:r>
                    </m:oMath>
                  </m:oMathPara>
                </a14:m>
                <a:endParaRPr lang="en-US" sz="2800" dirty="0"/>
              </a:p>
              <a:p>
                <a:pPr/>
                <a14:m>
                  <m:oMathPara xmlns:m="http://schemas.openxmlformats.org/officeDocument/2006/math">
                    <m:oMathParaPr>
                      <m:jc m:val="centerGroup"/>
                    </m:oMathParaPr>
                    <m:oMath xmlns:m="http://schemas.openxmlformats.org/officeDocument/2006/math">
                      <m:sSup>
                        <m:sSupPr>
                          <m:ctrlPr>
                            <a:rPr lang="en-US" sz="2800" i="1" dirty="0">
                              <a:latin typeface="Cambria Math" panose="02040503050406030204" pitchFamily="18" charset="0"/>
                            </a:rPr>
                          </m:ctrlPr>
                        </m:sSupPr>
                        <m:e>
                          <m:r>
                            <a:rPr lang="en-US" sz="2800" i="1" dirty="0">
                              <a:latin typeface="Cambria Math" panose="02040503050406030204" pitchFamily="18" charset="0"/>
                            </a:rPr>
                            <m:t>𝑙</m:t>
                          </m:r>
                        </m:e>
                        <m:sup>
                          <m:d>
                            <m:dPr>
                              <m:ctrlPr>
                                <a:rPr lang="en-US" sz="2800" i="1" dirty="0">
                                  <a:latin typeface="Cambria Math" panose="02040503050406030204" pitchFamily="18" charset="0"/>
                                </a:rPr>
                              </m:ctrlPr>
                            </m:dPr>
                            <m:e>
                              <m:r>
                                <a:rPr lang="en-US" sz="2800" b="0" i="1" dirty="0" smtClean="0">
                                  <a:latin typeface="Cambria Math" panose="02040503050406030204" pitchFamily="18" charset="0"/>
                                </a:rPr>
                                <m:t>𝑚</m:t>
                              </m:r>
                            </m:e>
                          </m:d>
                        </m:sup>
                      </m:sSup>
                    </m:oMath>
                  </m:oMathPara>
                </a14:m>
                <a:endParaRPr lang="en-US" sz="2800" dirty="0"/>
              </a:p>
            </p:txBody>
          </p:sp>
        </mc:Choice>
        <mc:Fallback xmlns="">
          <p:sp>
            <p:nvSpPr>
              <p:cNvPr id="57" name="Rectangle 56"/>
              <p:cNvSpPr>
                <a:spLocks noRot="1" noChangeAspect="1" noMove="1" noResize="1" noEditPoints="1" noAdjustHandles="1" noChangeArrowheads="1" noChangeShapeType="1" noTextEdit="1"/>
              </p:cNvSpPr>
              <p:nvPr/>
            </p:nvSpPr>
            <p:spPr>
              <a:xfrm>
                <a:off x="10525536" y="3939805"/>
                <a:ext cx="873893" cy="236295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174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with kernels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43790"/>
                <a:ext cx="10515600" cy="5414210"/>
              </a:xfrm>
            </p:spPr>
            <p:txBody>
              <a:bodyPr/>
              <a:lstStyle/>
              <a:p>
                <a:r>
                  <a:rPr lang="en-US" dirty="0"/>
                  <a:t>Given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1</m:t>
                                </m:r>
                              </m:e>
                            </m:d>
                          </m:sup>
                        </m:sSup>
                      </m:e>
                    </m:d>
                    <m:r>
                      <a:rPr lang="en-US" i="1">
                        <a:latin typeface="Cambria Math" panose="02040503050406030204" pitchFamily="18" charset="0"/>
                      </a:rPr>
                      <m:t>, </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2</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2</m:t>
                                </m:r>
                              </m:e>
                            </m:d>
                          </m:sup>
                        </m:sSup>
                      </m:e>
                    </m:d>
                    <m:r>
                      <a:rPr lang="en-US">
                        <a:latin typeface="Cambria Math" panose="02040503050406030204" pitchFamily="18" charset="0"/>
                      </a:rPr>
                      <m:t>, </m:t>
                    </m:r>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𝑚</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d>
                  </m:oMath>
                </a14:m>
                <a:endParaRPr lang="en-US" dirty="0"/>
              </a:p>
              <a:p>
                <a:r>
                  <a:rPr lang="en-US" dirty="0"/>
                  <a:t>Choose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0" i="1" smtClean="0">
                                <a:latin typeface="Cambria Math" panose="02040503050406030204" pitchFamily="18" charset="0"/>
                              </a:rPr>
                              <m:t>𝑙</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b="0" i="1" smtClean="0">
                            <a:latin typeface="Cambria Math" panose="02040503050406030204" pitchFamily="18" charset="0"/>
                          </a:rPr>
                          <m:t>=</m:t>
                        </m:r>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𝑙</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r>
                          <a:rPr lang="en-US" i="1">
                            <a:latin typeface="Cambria Math" panose="02040503050406030204" pitchFamily="18" charset="0"/>
                          </a:rPr>
                          <m:t>=</m:t>
                        </m:r>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a14:m>
                <a:r>
                  <a:rPr lang="en-US" dirty="0"/>
                  <a:t>,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𝑙</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r>
                          <a:rPr lang="en-US" i="1">
                            <a:latin typeface="Cambria Math" panose="02040503050406030204" pitchFamily="18" charset="0"/>
                          </a:rPr>
                          <m:t>=</m:t>
                        </m:r>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r>
                      <a:rPr lang="en-US" b="0" i="1" smtClean="0">
                        <a:latin typeface="Cambria Math" panose="02040503050406030204" pitchFamily="18" charset="0"/>
                      </a:rPr>
                      <m:t>, ⋯</m:t>
                    </m:r>
                  </m:oMath>
                </a14:m>
                <a:r>
                  <a:rPr lang="en-US" dirty="0"/>
                  <a:t>,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𝑙</m:t>
                            </m:r>
                          </m:e>
                          <m:sup>
                            <m:d>
                              <m:dPr>
                                <m:ctrlPr>
                                  <a:rPr lang="en-US" i="1">
                                    <a:latin typeface="Cambria Math" panose="02040503050406030204" pitchFamily="18" charset="0"/>
                                  </a:rPr>
                                </m:ctrlPr>
                              </m:dPr>
                              <m:e>
                                <m:r>
                                  <a:rPr lang="en-US" i="1">
                                    <a:latin typeface="Cambria Math" panose="02040503050406030204" pitchFamily="18" charset="0"/>
                                  </a:rPr>
                                  <m:t>𝑚</m:t>
                                </m:r>
                              </m:e>
                            </m:d>
                          </m:sup>
                        </m:sSup>
                        <m:r>
                          <a:rPr lang="en-US" i="1">
                            <a:latin typeface="Cambria Math" panose="02040503050406030204" pitchFamily="18" charset="0"/>
                          </a:rPr>
                          <m:t>=</m:t>
                        </m:r>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𝑚</m:t>
                            </m:r>
                          </m:e>
                        </m:d>
                      </m:sup>
                    </m:sSup>
                  </m:oMath>
                </a14:m>
                <a:endParaRPr lang="en-US" dirty="0"/>
              </a:p>
              <a:p>
                <a:r>
                  <a:rPr lang="en-US" dirty="0"/>
                  <a:t>Given example </a:t>
                </a:r>
                <a14:m>
                  <m:oMath xmlns:m="http://schemas.openxmlformats.org/officeDocument/2006/math">
                    <m:r>
                      <a:rPr lang="en-US" i="1">
                        <a:latin typeface="Cambria Math" panose="02040503050406030204" pitchFamily="18" charset="0"/>
                      </a:rPr>
                      <m:t>𝑥</m:t>
                    </m:r>
                  </m:oMath>
                </a14:m>
                <a:r>
                  <a:rPr lang="en-US" dirty="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similarity</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(1)</m:t>
                            </m:r>
                          </m:sup>
                        </m:sSup>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r>
                      <m:rPr>
                        <m:sty m:val="p"/>
                      </m:rPr>
                      <a:rPr lang="en-US">
                        <a:latin typeface="Cambria Math" panose="02040503050406030204" pitchFamily="18" charset="0"/>
                      </a:rPr>
                      <m:t>similarity</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e>
                    </m:d>
                  </m:oMath>
                </a14:m>
                <a:endParaRPr lang="en-US" dirty="0"/>
              </a:p>
              <a:p>
                <a:pPr lvl="1"/>
                <a14:m>
                  <m:oMath xmlns:m="http://schemas.openxmlformats.org/officeDocument/2006/math">
                    <m:r>
                      <a:rPr lang="en-US" b="0" i="1" smtClean="0">
                        <a:latin typeface="Cambria Math" panose="02040503050406030204" pitchFamily="18" charset="0"/>
                      </a:rPr>
                      <m:t>⋯</m:t>
                    </m:r>
                  </m:oMath>
                </a14:m>
                <a:endParaRPr lang="en-US" dirty="0"/>
              </a:p>
              <a:p>
                <a:r>
                  <a:rPr lang="en-US" dirty="0"/>
                  <a:t>For training example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e>
                    </m:d>
                  </m:oMath>
                </a14:m>
                <a:r>
                  <a:rPr lang="en-US" dirty="0"/>
                  <a:t>:</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endParaRPr lang="en-US" dirty="0"/>
              </a:p>
              <a:p>
                <a:pPr lvl="1"/>
                <a14:m>
                  <m:oMath xmlns:m="http://schemas.openxmlformats.org/officeDocument/2006/math">
                    <m:sSubSup>
                      <m:sSubSupPr>
                        <m:ctrlPr>
                          <a:rPr lang="en-US" i="1" smtClean="0">
                            <a:latin typeface="Cambria Math" panose="02040503050406030204" pitchFamily="18" charset="0"/>
                          </a:rPr>
                        </m:ctrlPr>
                      </m:sSubSupPr>
                      <m:e>
                        <m:r>
                          <a:rPr lang="en-IN" b="0" i="1" smtClean="0">
                            <a:latin typeface="Cambria Math" panose="02040503050406030204" pitchFamily="18" charset="0"/>
                          </a:rPr>
                          <m:t>𝑓</m:t>
                        </m:r>
                      </m:e>
                      <m:sub>
                        <m:r>
                          <a:rPr lang="en-IN" b="0" i="1" smtClean="0">
                            <a:latin typeface="Cambria Math" panose="02040503050406030204" pitchFamily="18" charset="0"/>
                          </a:rPr>
                          <m:t>1</m:t>
                        </m:r>
                      </m:sub>
                      <m:sup>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sup>
                    </m:sSubSup>
                    <m:r>
                      <a:rPr lang="en-US" i="1">
                        <a:latin typeface="Cambria Math" panose="02040503050406030204" pitchFamily="18" charset="0"/>
                      </a:rPr>
                      <m:t>=</m:t>
                    </m:r>
                    <m:r>
                      <m:rPr>
                        <m:sty m:val="p"/>
                      </m:rPr>
                      <a:rPr lang="en-US">
                        <a:latin typeface="Cambria Math" panose="02040503050406030204" pitchFamily="18" charset="0"/>
                      </a:rPr>
                      <m:t>similarity</m:t>
                    </m:r>
                  </m:oMath>
                </a14:m>
                <a:r>
                  <a:rPr lang="en-US" dirty="0"/>
                  <a:t>(</a:t>
                </a:r>
                <a14:m>
                  <m:oMath xmlns:m="http://schemas.openxmlformats.org/officeDocument/2006/math">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𝑥</m:t>
                        </m:r>
                      </m:e>
                      <m:sup>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𝑖</m:t>
                            </m:r>
                          </m:e>
                        </m:d>
                      </m:sup>
                    </m:sSup>
                  </m:oMath>
                </a14:m>
                <a:r>
                  <a:rPr lang="en-US" dirty="0"/>
                  <a:t>,</a:t>
                </a:r>
                <a14:m>
                  <m:oMath xmlns:m="http://schemas.openxmlformats.org/officeDocument/2006/math">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𝑙</m:t>
                        </m:r>
                      </m:e>
                      <m:sup>
                        <m:r>
                          <a:rPr lang="en-IN" b="0" i="1" dirty="0" smtClean="0">
                            <a:latin typeface="Cambria Math" panose="02040503050406030204" pitchFamily="18" charset="0"/>
                          </a:rPr>
                          <m:t>1</m:t>
                        </m:r>
                      </m:sup>
                    </m:sSup>
                  </m:oMath>
                </a14:m>
                <a:r>
                  <a:rPr lang="en-US" dirty="0"/>
                  <a:t>)</a:t>
                </a:r>
              </a:p>
              <a:p>
                <a:pPr lvl="1"/>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𝑓</m:t>
                        </m:r>
                      </m:e>
                      <m:sub>
                        <m:r>
                          <a:rPr lang="en-IN" b="0" i="1" smtClean="0">
                            <a:latin typeface="Cambria Math" panose="02040503050406030204" pitchFamily="18" charset="0"/>
                          </a:rPr>
                          <m:t>2</m:t>
                        </m:r>
                      </m:sub>
                      <m:sup>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up>
                    </m:sSubSup>
                    <m:r>
                      <a:rPr lang="en-US" i="1">
                        <a:latin typeface="Cambria Math" panose="02040503050406030204" pitchFamily="18" charset="0"/>
                      </a:rPr>
                      <m:t>=</m:t>
                    </m:r>
                    <m:r>
                      <m:rPr>
                        <m:sty m:val="p"/>
                      </m:rPr>
                      <a:rPr lang="en-US">
                        <a:latin typeface="Cambria Math" panose="02040503050406030204" pitchFamily="18" charset="0"/>
                      </a:rPr>
                      <m:t>similarity</m:t>
                    </m:r>
                  </m:oMath>
                </a14:m>
                <a:r>
                  <a:rPr lang="en-US" dirty="0"/>
                  <a:t>(</a:t>
                </a:r>
                <a14:m>
                  <m:oMath xmlns:m="http://schemas.openxmlformats.org/officeDocument/2006/math">
                    <m:sSup>
                      <m:sSupPr>
                        <m:ctrlPr>
                          <a:rPr lang="en-US" i="1" dirty="0">
                            <a:latin typeface="Cambria Math" panose="02040503050406030204" pitchFamily="18" charset="0"/>
                          </a:rPr>
                        </m:ctrlPr>
                      </m:sSupPr>
                      <m:e>
                        <m:r>
                          <a:rPr lang="en-IN" i="1" dirty="0">
                            <a:latin typeface="Cambria Math" panose="02040503050406030204" pitchFamily="18" charset="0"/>
                          </a:rPr>
                          <m:t>𝑥</m:t>
                        </m:r>
                      </m:e>
                      <m:sup>
                        <m:d>
                          <m:dPr>
                            <m:ctrlPr>
                              <a:rPr lang="en-IN" i="1" dirty="0">
                                <a:latin typeface="Cambria Math" panose="02040503050406030204" pitchFamily="18" charset="0"/>
                              </a:rPr>
                            </m:ctrlPr>
                          </m:dPr>
                          <m:e>
                            <m:r>
                              <a:rPr lang="en-IN" i="1" dirty="0">
                                <a:latin typeface="Cambria Math" panose="02040503050406030204" pitchFamily="18" charset="0"/>
                              </a:rPr>
                              <m:t>𝑖</m:t>
                            </m:r>
                          </m:e>
                        </m:d>
                      </m:sup>
                    </m:sSup>
                  </m:oMath>
                </a14:m>
                <a:r>
                  <a:rPr lang="en-US" dirty="0"/>
                  <a:t>,</a:t>
                </a:r>
                <a14:m>
                  <m:oMath xmlns:m="http://schemas.openxmlformats.org/officeDocument/2006/math">
                    <m:sSup>
                      <m:sSupPr>
                        <m:ctrlPr>
                          <a:rPr lang="en-US" i="1" dirty="0">
                            <a:latin typeface="Cambria Math" panose="02040503050406030204" pitchFamily="18" charset="0"/>
                          </a:rPr>
                        </m:ctrlPr>
                      </m:sSupPr>
                      <m:e>
                        <m:r>
                          <a:rPr lang="en-IN" i="1" dirty="0">
                            <a:latin typeface="Cambria Math" panose="02040503050406030204" pitchFamily="18" charset="0"/>
                          </a:rPr>
                          <m:t>𝑙</m:t>
                        </m:r>
                      </m:e>
                      <m:sup>
                        <m:r>
                          <a:rPr lang="en-IN" b="0" i="1" dirty="0" smtClean="0">
                            <a:latin typeface="Cambria Math" panose="02040503050406030204" pitchFamily="18" charset="0"/>
                          </a:rPr>
                          <m:t>2</m:t>
                        </m:r>
                      </m:sup>
                    </m:sSup>
                  </m:oMath>
                </a14:m>
                <a:r>
                  <a:rPr lang="en-US" dirty="0"/>
                  <a:t>)        …….           </a:t>
                </a:r>
                <a14:m>
                  <m:oMath xmlns:m="http://schemas.openxmlformats.org/officeDocument/2006/math">
                    <m:sSubSup>
                      <m:sSubSupPr>
                        <m:ctrlPr>
                          <a:rPr lang="en-US" i="1">
                            <a:latin typeface="Cambria Math" panose="02040503050406030204" pitchFamily="18" charset="0"/>
                          </a:rPr>
                        </m:ctrlPr>
                      </m:sSubSupPr>
                      <m:e>
                        <m:r>
                          <a:rPr lang="en-IN" b="0" i="1" smtClean="0">
                            <a:latin typeface="Cambria Math" panose="02040503050406030204" pitchFamily="18" charset="0"/>
                          </a:rPr>
                          <m:t> </m:t>
                        </m:r>
                        <m:r>
                          <a:rPr lang="en-IN" i="1">
                            <a:latin typeface="Cambria Math" panose="02040503050406030204" pitchFamily="18" charset="0"/>
                          </a:rPr>
                          <m:t>𝑓</m:t>
                        </m:r>
                      </m:e>
                      <m:sub>
                        <m:r>
                          <a:rPr lang="en-IN" b="0" i="1" smtClean="0">
                            <a:latin typeface="Cambria Math" panose="02040503050406030204" pitchFamily="18" charset="0"/>
                          </a:rPr>
                          <m:t>𝑚</m:t>
                        </m:r>
                      </m:sub>
                      <m:sup>
                        <m:r>
                          <a:rPr lang="en-IN" i="1">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up>
                    </m:sSubSup>
                    <m:r>
                      <a:rPr lang="en-US" i="1">
                        <a:latin typeface="Cambria Math" panose="02040503050406030204" pitchFamily="18" charset="0"/>
                      </a:rPr>
                      <m:t>=</m:t>
                    </m:r>
                    <m:r>
                      <m:rPr>
                        <m:sty m:val="p"/>
                      </m:rPr>
                      <a:rPr lang="en-US">
                        <a:latin typeface="Cambria Math" panose="02040503050406030204" pitchFamily="18" charset="0"/>
                      </a:rPr>
                      <m:t>similarity</m:t>
                    </m:r>
                  </m:oMath>
                </a14:m>
                <a:r>
                  <a:rPr lang="en-US" dirty="0"/>
                  <a:t>(</a:t>
                </a:r>
                <a14:m>
                  <m:oMath xmlns:m="http://schemas.openxmlformats.org/officeDocument/2006/math">
                    <m:sSup>
                      <m:sSupPr>
                        <m:ctrlPr>
                          <a:rPr lang="en-US" i="1" dirty="0">
                            <a:latin typeface="Cambria Math" panose="02040503050406030204" pitchFamily="18" charset="0"/>
                          </a:rPr>
                        </m:ctrlPr>
                      </m:sSupPr>
                      <m:e>
                        <m:r>
                          <a:rPr lang="en-IN" i="1" dirty="0">
                            <a:latin typeface="Cambria Math" panose="02040503050406030204" pitchFamily="18" charset="0"/>
                          </a:rPr>
                          <m:t>𝑥</m:t>
                        </m:r>
                      </m:e>
                      <m:sup>
                        <m:d>
                          <m:dPr>
                            <m:ctrlPr>
                              <a:rPr lang="en-IN" i="1" dirty="0">
                                <a:latin typeface="Cambria Math" panose="02040503050406030204" pitchFamily="18" charset="0"/>
                              </a:rPr>
                            </m:ctrlPr>
                          </m:dPr>
                          <m:e>
                            <m:r>
                              <a:rPr lang="en-IN" i="1" dirty="0">
                                <a:latin typeface="Cambria Math" panose="02040503050406030204" pitchFamily="18" charset="0"/>
                              </a:rPr>
                              <m:t>𝑖</m:t>
                            </m:r>
                          </m:e>
                        </m:d>
                      </m:sup>
                    </m:sSup>
                  </m:oMath>
                </a14:m>
                <a:r>
                  <a:rPr lang="en-US" dirty="0"/>
                  <a:t>,</a:t>
                </a:r>
                <a14:m>
                  <m:oMath xmlns:m="http://schemas.openxmlformats.org/officeDocument/2006/math">
                    <m:sSup>
                      <m:sSupPr>
                        <m:ctrlPr>
                          <a:rPr lang="en-US" i="1" dirty="0">
                            <a:latin typeface="Cambria Math" panose="02040503050406030204" pitchFamily="18" charset="0"/>
                          </a:rPr>
                        </m:ctrlPr>
                      </m:sSupPr>
                      <m:e>
                        <m:r>
                          <a:rPr lang="en-IN" i="1" dirty="0">
                            <a:latin typeface="Cambria Math" panose="02040503050406030204" pitchFamily="18" charset="0"/>
                          </a:rPr>
                          <m:t>𝑙</m:t>
                        </m:r>
                      </m:e>
                      <m:sup>
                        <m:r>
                          <a:rPr lang="en-IN" b="0" i="1" dirty="0" smtClean="0">
                            <a:latin typeface="Cambria Math" panose="02040503050406030204" pitchFamily="18" charset="0"/>
                          </a:rPr>
                          <m:t>𝑚</m:t>
                        </m:r>
                      </m:sup>
                    </m:sSup>
                    <m:r>
                      <a:rPr lang="en-IN" b="0" i="0" dirty="0" smtClean="0">
                        <a:latin typeface="Cambria Math" panose="02040503050406030204" pitchFamily="18" charset="0"/>
                      </a:rPr>
                      <m:t>)</m:t>
                    </m:r>
                  </m:oMath>
                </a14:m>
                <a:endParaRPr lang="en-US" dirty="0"/>
              </a:p>
              <a:p>
                <a:pPr lvl="1"/>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43790"/>
                <a:ext cx="10515600" cy="5414210"/>
              </a:xfrm>
              <a:blipFill>
                <a:blip r:embed="rId2"/>
                <a:stretch>
                  <a:fillRect l="-1043" t="-12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96200" y="2897787"/>
                <a:ext cx="1584473" cy="22070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𝑚</m:t>
                                  </m:r>
                                </m:sub>
                              </m:sSub>
                            </m:e>
                          </m:eqArr>
                        </m:e>
                      </m:d>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7696200" y="2897787"/>
                <a:ext cx="1584473" cy="220701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426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2"/>
              <p:cNvSpPr txBox="1">
                <a:spLocks/>
              </p:cNvSpPr>
              <p:nvPr/>
            </p:nvSpPr>
            <p:spPr>
              <a:xfrm>
                <a:off x="838200" y="1825625"/>
                <a:ext cx="10515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Hypothesis: Given </a:t>
                </a:r>
                <a14:m>
                  <m:oMath xmlns:m="http://schemas.openxmlformats.org/officeDocument/2006/math">
                    <m:r>
                      <a:rPr lang="en-US" i="1">
                        <a:latin typeface="Cambria Math" panose="02040503050406030204" pitchFamily="18" charset="0"/>
                      </a:rPr>
                      <m:t>𝑥</m:t>
                    </m:r>
                  </m:oMath>
                </a14:m>
                <a:r>
                  <a:rPr lang="en-US" dirty="0"/>
                  <a:t>, compute features </a:t>
                </a: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i="1" smtClean="0">
                            <a:latin typeface="Cambria Math" panose="02040503050406030204" pitchFamily="18" charset="0"/>
                            <a:ea typeface="Cambria Math" panose="02040503050406030204" pitchFamily="18" charset="0"/>
                          </a:rPr>
                          <m:t>𝑚</m:t>
                        </m:r>
                        <m:r>
                          <a:rPr lang="en-US" i="1" smtClean="0">
                            <a:latin typeface="Cambria Math" panose="02040503050406030204" pitchFamily="18" charset="0"/>
                            <a:ea typeface="Cambria Math" panose="02040503050406030204" pitchFamily="18" charset="0"/>
                          </a:rPr>
                          <m:t>+1</m:t>
                        </m:r>
                      </m:sup>
                    </m:sSup>
                  </m:oMath>
                </a14:m>
                <a:endParaRPr lang="en-US" dirty="0"/>
              </a:p>
              <a:p>
                <a:pPr lvl="1"/>
                <a:r>
                  <a:rPr lang="en-US" dirty="0"/>
                  <a:t>Predict </a:t>
                </a:r>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=1</m:t>
                    </m:r>
                    <m:r>
                      <a:rPr lang="en-US" smtClean="0">
                        <a:latin typeface="Cambria Math" panose="02040503050406030204" pitchFamily="18" charset="0"/>
                      </a:rPr>
                      <m:t>    </m:t>
                    </m:r>
                    <m:r>
                      <m:rPr>
                        <m:sty m:val="p"/>
                      </m:rPr>
                      <a:rPr lang="en-US" smtClean="0">
                        <a:latin typeface="Cambria Math" panose="02040503050406030204" pitchFamily="18" charset="0"/>
                      </a:rPr>
                      <m:t>if</m:t>
                    </m:r>
                    <m:r>
                      <a:rPr lang="en-US"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rPr>
                          <m:t>𝜃</m:t>
                        </m:r>
                      </m:e>
                      <m:sup>
                        <m:r>
                          <a:rPr lang="en-US" i="1" smtClean="0">
                            <a:latin typeface="Cambria Math" panose="02040503050406030204" pitchFamily="18" charset="0"/>
                          </a:rPr>
                          <m:t>⊤</m:t>
                        </m:r>
                      </m:sup>
                    </m:sSup>
                    <m:r>
                      <a:rPr lang="en-US" i="1" smtClean="0">
                        <a:latin typeface="Cambria Math" panose="02040503050406030204" pitchFamily="18" charset="0"/>
                      </a:rPr>
                      <m:t>𝑓</m:t>
                    </m:r>
                    <m:r>
                      <a:rPr lang="en-US" i="1" smtClean="0">
                        <a:latin typeface="Cambria Math" panose="02040503050406030204" pitchFamily="18" charset="0"/>
                      </a:rPr>
                      <m:t>≥0</m:t>
                    </m:r>
                  </m:oMath>
                </a14:m>
                <a:endParaRPr lang="en-US" dirty="0"/>
              </a:p>
              <a:p>
                <a:pPr lvl="1"/>
                <a:endParaRPr lang="en-US" dirty="0"/>
              </a:p>
              <a:p>
                <a:r>
                  <a:rPr lang="en-US" b="1" dirty="0"/>
                  <a:t>Training (original)</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𝜃</m:t>
                          </m:r>
                        </m:lim>
                      </m:limLow>
                      <m:r>
                        <a:rPr lang="en-US" i="1" dirty="0">
                          <a:latin typeface="Cambria Math" panose="02040503050406030204" pitchFamily="18" charset="0"/>
                        </a:rPr>
                        <m:t> </m:t>
                      </m:r>
                      <m:r>
                        <a:rPr lang="en-US" i="1" dirty="0">
                          <a:latin typeface="Cambria Math" panose="02040503050406030204" pitchFamily="18" charset="0"/>
                        </a:rPr>
                        <m:t>𝐶</m:t>
                      </m:r>
                      <m:d>
                        <m:dPr>
                          <m:begChr m:val="["/>
                          <m:endChr m:val="]"/>
                          <m:ctrlPr>
                            <a:rPr lang="en-US" i="1" dirty="0">
                              <a:latin typeface="Cambria Math" panose="02040503050406030204" pitchFamily="18" charset="0"/>
                            </a:rPr>
                          </m:ctrlPr>
                        </m:dPr>
                        <m:e>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𝑚</m:t>
                              </m:r>
                            </m:sup>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1</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m:rPr>
                                  <m:nor/>
                                </m:rPr>
                                <a:rPr lang="en-US" dirty="0">
                                  <a:latin typeface="Cambria Math" panose="02040503050406030204" pitchFamily="18" charset="0"/>
                                </a:rPr>
                                <m:t>)</m:t>
                              </m:r>
                              <m:r>
                                <a:rPr lang="en-US" i="1"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0</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e>
                          </m:nary>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𝑛</m:t>
                          </m:r>
                        </m:sup>
                        <m:e>
                          <m:sSubSup>
                            <m:sSubSupPr>
                              <m:ctrlPr>
                                <a:rPr lang="en-US" i="1" dirty="0">
                                  <a:latin typeface="Cambria Math" panose="02040503050406030204" pitchFamily="18" charset="0"/>
                                </a:rPr>
                              </m:ctrlPr>
                            </m:sSubSupPr>
                            <m:e>
                              <m:r>
                                <a:rPr lang="en-US" i="1" dirty="0">
                                  <a:latin typeface="Cambria Math" panose="02040503050406030204" pitchFamily="18" charset="0"/>
                                </a:rPr>
                                <m:t>𝜃</m:t>
                              </m:r>
                            </m:e>
                            <m:sub>
                              <m:r>
                                <a:rPr lang="en-US" i="1" dirty="0">
                                  <a:latin typeface="Cambria Math" panose="02040503050406030204" pitchFamily="18" charset="0"/>
                                </a:rPr>
                                <m:t>𝑗</m:t>
                              </m:r>
                            </m:sub>
                            <m:sup>
                              <m:r>
                                <a:rPr lang="en-US" i="1" dirty="0">
                                  <a:latin typeface="Cambria Math" panose="02040503050406030204" pitchFamily="18" charset="0"/>
                                </a:rPr>
                                <m:t>2</m:t>
                              </m:r>
                            </m:sup>
                          </m:sSubSup>
                        </m:e>
                      </m:nary>
                    </m:oMath>
                  </m:oMathPara>
                </a14:m>
                <a:endParaRPr lang="en-US" dirty="0"/>
              </a:p>
              <a:p>
                <a:endParaRPr lang="en-US" dirty="0"/>
              </a:p>
              <a:p>
                <a:r>
                  <a:rPr lang="en-US" b="1" dirty="0"/>
                  <a:t>Training (with kernel)</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𝜃</m:t>
                          </m:r>
                        </m:lim>
                      </m:limLow>
                      <m:r>
                        <a:rPr lang="en-US" i="1" dirty="0">
                          <a:latin typeface="Cambria Math" panose="02040503050406030204" pitchFamily="18" charset="0"/>
                        </a:rPr>
                        <m:t> </m:t>
                      </m:r>
                      <m:r>
                        <a:rPr lang="en-US" i="1" dirty="0">
                          <a:latin typeface="Cambria Math" panose="02040503050406030204" pitchFamily="18" charset="0"/>
                        </a:rPr>
                        <m:t>𝐶</m:t>
                      </m:r>
                      <m:d>
                        <m:dPr>
                          <m:begChr m:val="["/>
                          <m:endChr m:val="]"/>
                          <m:ctrlPr>
                            <a:rPr lang="en-US" i="1" dirty="0">
                              <a:latin typeface="Cambria Math" panose="02040503050406030204" pitchFamily="18" charset="0"/>
                            </a:rPr>
                          </m:ctrlPr>
                        </m:dPr>
                        <m:e>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𝑚</m:t>
                              </m:r>
                            </m:sup>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sup>
                              </m:sSup>
                              <m:r>
                                <a:rPr lang="en-US"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1</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smtClean="0">
                                          <a:latin typeface="Cambria Math" panose="02040503050406030204" pitchFamily="18" charset="0"/>
                                        </a:rPr>
                                        <m:t>𝑓</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r>
                                <m:rPr>
                                  <m:nor/>
                                </m:rPr>
                                <a:rPr lang="en-US" dirty="0">
                                  <a:latin typeface="Cambria Math" panose="02040503050406030204" pitchFamily="18" charset="0"/>
                                </a:rPr>
                                <m:t>)</m:t>
                              </m:r>
                              <m:r>
                                <a:rPr lang="en-US" i="1" dirty="0">
                                  <a:latin typeface="Cambria Math" panose="02040503050406030204" pitchFamily="18" charset="0"/>
                                </a:rPr>
                                <m:t> </m:t>
                              </m:r>
                              <m:r>
                                <m:rPr>
                                  <m:sty m:val="p"/>
                                </m:rPr>
                                <a:rPr lang="en-US" dirty="0">
                                  <a:latin typeface="Cambria Math" panose="02040503050406030204" pitchFamily="18" charset="0"/>
                                </a:rPr>
                                <m:t>cos</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0</m:t>
                                  </m:r>
                                </m:sub>
                              </m:sSub>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smtClean="0">
                                          <a:latin typeface="Cambria Math" panose="02040503050406030204" pitchFamily="18" charset="0"/>
                                        </a:rPr>
                                        <m:t>𝑓</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e>
                          </m:nary>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smtClean="0">
                              <a:latin typeface="Cambria Math" panose="02040503050406030204" pitchFamily="18" charset="0"/>
                            </a:rPr>
                            <m:t>𝑚</m:t>
                          </m:r>
                        </m:sup>
                        <m:e>
                          <m:sSubSup>
                            <m:sSubSupPr>
                              <m:ctrlPr>
                                <a:rPr lang="en-US" i="1" dirty="0">
                                  <a:latin typeface="Cambria Math" panose="02040503050406030204" pitchFamily="18" charset="0"/>
                                </a:rPr>
                              </m:ctrlPr>
                            </m:sSubSupPr>
                            <m:e>
                              <m:r>
                                <a:rPr lang="en-US" i="1" dirty="0">
                                  <a:latin typeface="Cambria Math" panose="02040503050406030204" pitchFamily="18" charset="0"/>
                                </a:rPr>
                                <m:t>𝜃</m:t>
                              </m:r>
                            </m:e>
                            <m:sub>
                              <m:r>
                                <a:rPr lang="en-US" i="1" dirty="0">
                                  <a:latin typeface="Cambria Math" panose="02040503050406030204" pitchFamily="18" charset="0"/>
                                </a:rPr>
                                <m:t>𝑗</m:t>
                              </m:r>
                            </m:sub>
                            <m:sup>
                              <m:r>
                                <a:rPr lang="en-US" i="1" dirty="0">
                                  <a:latin typeface="Cambria Math" panose="02040503050406030204" pitchFamily="18" charset="0"/>
                                </a:rPr>
                                <m:t>2</m:t>
                              </m:r>
                            </m:sup>
                          </m:sSubSup>
                        </m:e>
                      </m:nary>
                    </m:oMath>
                  </m:oMathPara>
                </a14:m>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200" y="1825625"/>
                <a:ext cx="10515600" cy="5032375"/>
              </a:xfrm>
              <a:prstGeom prst="rect">
                <a:avLst/>
              </a:prstGeom>
              <a:blipFill>
                <a:blip r:embed="rId2"/>
                <a:stretch>
                  <a:fillRect l="-1043" t="-1937"/>
                </a:stretch>
              </a:blipFill>
            </p:spPr>
            <p:txBody>
              <a:bodyPr/>
              <a:lstStyle/>
              <a:p>
                <a:r>
                  <a:rPr lang="en-IN">
                    <a:noFill/>
                  </a:rPr>
                  <a:t> </a:t>
                </a:r>
              </a:p>
            </p:txBody>
          </p:sp>
        </mc:Fallback>
      </mc:AlternateContent>
      <p:sp>
        <p:nvSpPr>
          <p:cNvPr id="2" name="Title 1"/>
          <p:cNvSpPr>
            <a:spLocks noGrp="1"/>
          </p:cNvSpPr>
          <p:nvPr>
            <p:ph type="title"/>
          </p:nvPr>
        </p:nvSpPr>
        <p:spPr/>
        <p:txBody>
          <a:bodyPr/>
          <a:lstStyle/>
          <a:p>
            <a:r>
              <a:rPr lang="en-US" dirty="0"/>
              <a:t>SVM with kernels</a:t>
            </a:r>
          </a:p>
        </p:txBody>
      </p:sp>
      <p:cxnSp>
        <p:nvCxnSpPr>
          <p:cNvPr id="5" name="Straight Arrow Connector 4"/>
          <p:cNvCxnSpPr/>
          <p:nvPr/>
        </p:nvCxnSpPr>
        <p:spPr>
          <a:xfrm>
            <a:off x="4851400" y="4318000"/>
            <a:ext cx="0" cy="15113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864600" y="4318000"/>
            <a:ext cx="0" cy="15113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0629900" y="5175250"/>
            <a:ext cx="584200" cy="4699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97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272130331"/>
                  </p:ext>
                </p:extLst>
              </p:nvPr>
            </p:nvGraphicFramePr>
            <p:xfrm>
              <a:off x="401782" y="1690688"/>
              <a:ext cx="11388435" cy="4876800"/>
            </p:xfrm>
            <a:graphic>
              <a:graphicData uri="http://schemas.openxmlformats.org/drawingml/2006/table">
                <a:tbl>
                  <a:tblPr firstRow="1" bandRow="1">
                    <a:tableStyleId>{2D5ABB26-0587-4C30-8999-92F81FD0307C}</a:tableStyleId>
                  </a:tblPr>
                  <a:tblGrid>
                    <a:gridCol w="3796145">
                      <a:extLst>
                        <a:ext uri="{9D8B030D-6E8A-4147-A177-3AD203B41FA5}">
                          <a16:colId xmlns:a16="http://schemas.microsoft.com/office/drawing/2014/main" val="3432830738"/>
                        </a:ext>
                      </a:extLst>
                    </a:gridCol>
                    <a:gridCol w="4263786">
                      <a:extLst>
                        <a:ext uri="{9D8B030D-6E8A-4147-A177-3AD203B41FA5}">
                          <a16:colId xmlns:a16="http://schemas.microsoft.com/office/drawing/2014/main" val="2845313059"/>
                        </a:ext>
                      </a:extLst>
                    </a:gridCol>
                    <a:gridCol w="3328504">
                      <a:extLst>
                        <a:ext uri="{9D8B030D-6E8A-4147-A177-3AD203B41FA5}">
                          <a16:colId xmlns:a16="http://schemas.microsoft.com/office/drawing/2014/main" val="118099202"/>
                        </a:ext>
                      </a:extLst>
                    </a:gridCol>
                  </a:tblGrid>
                  <a:tr h="899857">
                    <a:tc>
                      <a:txBody>
                        <a:bodyPr/>
                        <a:lstStyle/>
                        <a:p>
                          <a:pPr algn="l"/>
                          <a:r>
                            <a:rPr lang="en-US" sz="3600" b="1" dirty="0"/>
                            <a:t>Regularization function</a:t>
                          </a:r>
                        </a:p>
                      </a:txBody>
                      <a:tcPr/>
                    </a:tc>
                    <a:tc>
                      <a:txBody>
                        <a:bodyPr/>
                        <a:lstStyle/>
                        <a:p>
                          <a:pPr algn="l"/>
                          <a:r>
                            <a:rPr lang="en-US" altLang="zh-TW" sz="3600" b="1" dirty="0"/>
                            <a:t>Name</a:t>
                          </a:r>
                          <a:endParaRPr lang="en-US" sz="3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a:t>Solver</a:t>
                          </a:r>
                        </a:p>
                      </a:txBody>
                      <a:tcPr/>
                    </a:tc>
                    <a:extLst>
                      <a:ext uri="{0D108BD9-81ED-4DB2-BD59-A6C34878D82A}">
                        <a16:rowId xmlns:a16="http://schemas.microsoft.com/office/drawing/2014/main" val="1190305294"/>
                      </a:ext>
                    </a:extLst>
                  </a:tr>
                  <a:tr h="1024437">
                    <a:tc>
                      <a:txBody>
                        <a:bodyPr/>
                        <a:lstStyle/>
                        <a:p>
                          <a:pPr algn="l"/>
                          <a14:m>
                            <m:oMathPara xmlns:m="http://schemas.openxmlformats.org/officeDocument/2006/math">
                              <m:oMathParaPr>
                                <m:jc m:val="left"/>
                              </m:oMathParaPr>
                              <m:oMath xmlns:m="http://schemas.openxmlformats.org/officeDocument/2006/math">
                                <m:sSubSup>
                                  <m:sSubSupPr>
                                    <m:ctrlPr>
                                      <a:rPr lang="en-US" sz="2800" b="0" i="1" dirty="0" smtClean="0">
                                        <a:latin typeface="Cambria Math" panose="02040503050406030204" pitchFamily="18" charset="0"/>
                                      </a:rPr>
                                    </m:ctrlPr>
                                  </m:sSubSupPr>
                                  <m:e>
                                    <m:d>
                                      <m:dPr>
                                        <m:begChr m:val="‖"/>
                                        <m:endChr m:val="‖"/>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𝜃</m:t>
                                        </m:r>
                                      </m:e>
                                    </m:d>
                                  </m:e>
                                  <m:sub>
                                    <m:r>
                                      <a:rPr lang="en-US" sz="2800" b="0" i="1" dirty="0" smtClean="0">
                                        <a:latin typeface="Cambria Math" panose="02040503050406030204" pitchFamily="18" charset="0"/>
                                      </a:rPr>
                                      <m:t>2</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 </m:t>
                                </m:r>
                                <m:nary>
                                  <m:naryPr>
                                    <m:chr m:val="∑"/>
                                    <m:ctrlPr>
                                      <a:rPr lang="en-US" sz="2800" i="1" dirty="0">
                                        <a:latin typeface="Cambria Math" panose="02040503050406030204" pitchFamily="18" charset="0"/>
                                      </a:rPr>
                                    </m:ctrlPr>
                                  </m:naryPr>
                                  <m:sub>
                                    <m:r>
                                      <a:rPr lang="en-US" sz="2800" i="1" dirty="0">
                                        <a:latin typeface="Cambria Math" panose="02040503050406030204" pitchFamily="18" charset="0"/>
                                      </a:rPr>
                                      <m:t>𝑗</m:t>
                                    </m:r>
                                    <m:r>
                                      <a:rPr lang="en-US" sz="2800" i="1" dirty="0">
                                        <a:latin typeface="Cambria Math" panose="02040503050406030204" pitchFamily="18" charset="0"/>
                                      </a:rPr>
                                      <m:t>=1</m:t>
                                    </m:r>
                                  </m:sub>
                                  <m:sup>
                                    <m:r>
                                      <a:rPr lang="en-US" sz="2800" i="1" dirty="0">
                                        <a:latin typeface="Cambria Math" panose="02040503050406030204" pitchFamily="18" charset="0"/>
                                      </a:rPr>
                                      <m:t>𝑛</m:t>
                                    </m:r>
                                  </m:sup>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𝜃</m:t>
                                        </m:r>
                                      </m:e>
                                      <m:sub>
                                        <m:r>
                                          <a:rPr lang="en-US" sz="2800" b="0" i="1" dirty="0" smtClean="0">
                                            <a:latin typeface="Cambria Math" panose="02040503050406030204" pitchFamily="18" charset="0"/>
                                          </a:rPr>
                                          <m:t>𝑗</m:t>
                                        </m:r>
                                      </m:sub>
                                      <m:sup>
                                        <m:r>
                                          <a:rPr lang="en-US" sz="2800" b="0" i="1" dirty="0" smtClean="0">
                                            <a:latin typeface="Cambria Math" panose="02040503050406030204" pitchFamily="18" charset="0"/>
                                          </a:rPr>
                                          <m:t>2</m:t>
                                        </m:r>
                                      </m:sup>
                                    </m:sSubSup>
                                  </m:e>
                                </m:nary>
                              </m:oMath>
                            </m:oMathPara>
                          </a14:m>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tx1"/>
                              </a:solidFill>
                              <a:effectLst/>
                              <a:latin typeface="+mn-lt"/>
                              <a:ea typeface="+mn-ea"/>
                              <a:cs typeface="+mn-cs"/>
                            </a:rPr>
                            <a:t>Tikhonov regularization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tx1"/>
                              </a:solidFill>
                              <a:effectLst/>
                              <a:latin typeface="+mn-lt"/>
                              <a:ea typeface="+mn-ea"/>
                              <a:cs typeface="+mn-cs"/>
                            </a:rPr>
                            <a:t>Ridge regression</a:t>
                          </a:r>
                        </a:p>
                        <a:p>
                          <a:pPr algn="l"/>
                          <a:endParaRPr lang="en-US" sz="2800" dirty="0"/>
                        </a:p>
                      </a:txBody>
                      <a:tcPr/>
                    </a:tc>
                    <a:tc>
                      <a:txBody>
                        <a:bodyPr/>
                        <a:lstStyle/>
                        <a:p>
                          <a:pPr algn="l"/>
                          <a:r>
                            <a:rPr lang="en-US" sz="2800" dirty="0"/>
                            <a:t>Close form</a:t>
                          </a:r>
                        </a:p>
                      </a:txBody>
                      <a:tcPr/>
                    </a:tc>
                    <a:extLst>
                      <a:ext uri="{0D108BD9-81ED-4DB2-BD59-A6C34878D82A}">
                        <a16:rowId xmlns:a16="http://schemas.microsoft.com/office/drawing/2014/main" val="4156918433"/>
                      </a:ext>
                    </a:extLst>
                  </a:tr>
                  <a:tr h="1002698">
                    <a:tc>
                      <a:txBody>
                        <a:bodyPr/>
                        <a:lstStyle/>
                        <a:p>
                          <a:pPr algn="l"/>
                          <a14:m>
                            <m:oMathPara xmlns:m="http://schemas.openxmlformats.org/officeDocument/2006/math">
                              <m:oMathParaPr>
                                <m:jc m:val="left"/>
                              </m:oMathParaPr>
                              <m:oMath xmlns:m="http://schemas.openxmlformats.org/officeDocument/2006/math">
                                <m:sSub>
                                  <m:sSubPr>
                                    <m:ctrlPr>
                                      <a:rPr lang="en-US" sz="2800" b="0" i="1" dirty="0" smtClean="0">
                                        <a:latin typeface="Cambria Math" panose="02040503050406030204" pitchFamily="18" charset="0"/>
                                      </a:rPr>
                                    </m:ctrlPr>
                                  </m:sSubPr>
                                  <m:e>
                                    <m:d>
                                      <m:dPr>
                                        <m:begChr m:val="|"/>
                                        <m:endChr m:val="|"/>
                                        <m:ctrlPr>
                                          <a:rPr lang="en-US" sz="2800" b="0" i="1" dirty="0" smtClean="0">
                                            <a:latin typeface="Cambria Math" panose="02040503050406030204" pitchFamily="18" charset="0"/>
                                          </a:rPr>
                                        </m:ctrlPr>
                                      </m:dPr>
                                      <m:e>
                                        <m:d>
                                          <m:dPr>
                                            <m:begChr m:val="|"/>
                                            <m:endChr m:val="|"/>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𝜃</m:t>
                                            </m:r>
                                          </m:e>
                                        </m:d>
                                      </m:e>
                                    </m:d>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 </m:t>
                                </m:r>
                                <m:nary>
                                  <m:naryPr>
                                    <m:chr m:val="∑"/>
                                    <m:ctrlPr>
                                      <a:rPr lang="en-US" sz="2800" i="1" dirty="0">
                                        <a:latin typeface="Cambria Math" panose="02040503050406030204" pitchFamily="18" charset="0"/>
                                      </a:rPr>
                                    </m:ctrlPr>
                                  </m:naryPr>
                                  <m:sub>
                                    <m:r>
                                      <a:rPr lang="en-US" sz="2800" i="1" dirty="0">
                                        <a:latin typeface="Cambria Math" panose="02040503050406030204" pitchFamily="18" charset="0"/>
                                      </a:rPr>
                                      <m:t>𝑗</m:t>
                                    </m:r>
                                    <m:r>
                                      <a:rPr lang="en-US" sz="2800" i="1" dirty="0">
                                        <a:latin typeface="Cambria Math" panose="02040503050406030204" pitchFamily="18" charset="0"/>
                                      </a:rPr>
                                      <m:t>=1</m:t>
                                    </m:r>
                                  </m:sub>
                                  <m:sup>
                                    <m:r>
                                      <a:rPr lang="en-US" sz="2800" i="1" dirty="0">
                                        <a:latin typeface="Cambria Math" panose="02040503050406030204" pitchFamily="18" charset="0"/>
                                      </a:rPr>
                                      <m:t>𝑛</m:t>
                                    </m:r>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m:t>
                                        </m:r>
                                        <m:r>
                                          <a:rPr lang="en-US" sz="2800" b="0" i="1" dirty="0" smtClean="0">
                                            <a:latin typeface="Cambria Math" panose="02040503050406030204" pitchFamily="18" charset="0"/>
                                          </a:rPr>
                                          <m:t>𝜃</m:t>
                                        </m:r>
                                      </m:e>
                                      <m:sub>
                                        <m:r>
                                          <a:rPr lang="en-US" sz="2800" b="0" i="1" dirty="0" smtClean="0">
                                            <a:latin typeface="Cambria Math" panose="02040503050406030204" pitchFamily="18" charset="0"/>
                                          </a:rPr>
                                          <m:t>𝑗</m:t>
                                        </m:r>
                                      </m:sub>
                                    </m:sSub>
                                    <m:r>
                                      <a:rPr lang="en-US" sz="2800" b="0" i="1" dirty="0" smtClean="0">
                                        <a:latin typeface="Cambria Math" panose="02040503050406030204" pitchFamily="18" charset="0"/>
                                      </a:rPr>
                                      <m:t>|</m:t>
                                    </m:r>
                                    <m:r>
                                      <a:rPr lang="en-US" altLang="zh-TW" sz="2800" b="0" i="1" dirty="0" smtClean="0">
                                        <a:latin typeface="Cambria Math" panose="02040503050406030204" pitchFamily="18" charset="0"/>
                                      </a:rPr>
                                      <m:t> </m:t>
                                    </m:r>
                                  </m:e>
                                </m:nary>
                              </m:oMath>
                            </m:oMathPara>
                          </a14:m>
                          <a:endParaRPr lang="en-US" sz="2800" dirty="0"/>
                        </a:p>
                      </a:txBody>
                      <a:tcPr/>
                    </a:tc>
                    <a:tc>
                      <a:txBody>
                        <a:bodyPr/>
                        <a:lstStyle/>
                        <a:p>
                          <a:pPr algn="l"/>
                          <a:r>
                            <a:rPr lang="en-US" sz="2800" dirty="0"/>
                            <a:t>LASSO regression</a:t>
                          </a:r>
                        </a:p>
                      </a:txBody>
                      <a:tcPr/>
                    </a:tc>
                    <a:tc>
                      <a:txBody>
                        <a:bodyPr/>
                        <a:lstStyle/>
                        <a:p>
                          <a:pPr algn="l"/>
                          <a:r>
                            <a:rPr lang="en-US" sz="2800" dirty="0"/>
                            <a:t>Proximal gradient descent, least angle regression</a:t>
                          </a:r>
                        </a:p>
                      </a:txBody>
                      <a:tcPr/>
                    </a:tc>
                    <a:extLst>
                      <a:ext uri="{0D108BD9-81ED-4DB2-BD59-A6C34878D82A}">
                        <a16:rowId xmlns:a16="http://schemas.microsoft.com/office/drawing/2014/main" val="1636354792"/>
                      </a:ext>
                    </a:extLst>
                  </a:tr>
                  <a:tr h="694175">
                    <a:tc>
                      <a:txBody>
                        <a:bodyPr/>
                        <a:lstStyle/>
                        <a:p>
                          <a:pPr algn="l"/>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𝛼</m:t>
                                </m:r>
                                <m:sSub>
                                  <m:sSubPr>
                                    <m:ctrlPr>
                                      <a:rPr lang="en-US" sz="2800" b="0" i="1" dirty="0" smtClean="0">
                                        <a:latin typeface="Cambria Math" panose="02040503050406030204" pitchFamily="18" charset="0"/>
                                      </a:rPr>
                                    </m:ctrlPr>
                                  </m:sSubPr>
                                  <m:e>
                                    <m:d>
                                      <m:dPr>
                                        <m:begChr m:val="|"/>
                                        <m:endChr m:val="|"/>
                                        <m:ctrlPr>
                                          <a:rPr lang="en-US" sz="2800" b="0" i="1" dirty="0" smtClean="0">
                                            <a:latin typeface="Cambria Math" panose="02040503050406030204" pitchFamily="18" charset="0"/>
                                          </a:rPr>
                                        </m:ctrlPr>
                                      </m:dPr>
                                      <m:e>
                                        <m:d>
                                          <m:dPr>
                                            <m:begChr m:val="|"/>
                                            <m:endChr m:val="|"/>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𝜃</m:t>
                                            </m:r>
                                          </m:e>
                                        </m:d>
                                      </m:e>
                                    </m:d>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+(1−</m:t>
                                </m:r>
                                <m:r>
                                  <a:rPr lang="en-US" sz="2800" b="0" i="1" dirty="0" smtClean="0">
                                    <a:latin typeface="Cambria Math" panose="02040503050406030204" pitchFamily="18" charset="0"/>
                                  </a:rPr>
                                  <m:t>𝛼</m:t>
                                </m:r>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  </m:t>
                                    </m:r>
                                    <m:d>
                                      <m:dPr>
                                        <m:begChr m:val="‖"/>
                                        <m:endChr m:val="‖"/>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𝜃</m:t>
                                        </m:r>
                                      </m:e>
                                    </m:d>
                                  </m:e>
                                  <m:sub>
                                    <m:r>
                                      <a:rPr lang="en-US" sz="2800" b="0" i="1" dirty="0" smtClean="0">
                                        <a:latin typeface="Cambria Math" panose="02040503050406030204" pitchFamily="18" charset="0"/>
                                      </a:rPr>
                                      <m:t>2</m:t>
                                    </m:r>
                                  </m:sub>
                                  <m:sup>
                                    <m:r>
                                      <a:rPr lang="en-US" sz="2800" b="0" i="1" dirty="0" smtClean="0">
                                        <a:latin typeface="Cambria Math" panose="02040503050406030204" pitchFamily="18" charset="0"/>
                                      </a:rPr>
                                      <m:t>2</m:t>
                                    </m:r>
                                  </m:sup>
                                </m:sSubSup>
                              </m:oMath>
                            </m:oMathPara>
                          </a14:m>
                          <a:endParaRPr lang="en-US" sz="2800" dirty="0"/>
                        </a:p>
                      </a:txBody>
                      <a:tcPr/>
                    </a:tc>
                    <a:tc>
                      <a:txBody>
                        <a:bodyPr/>
                        <a:lstStyle/>
                        <a:p>
                          <a:pPr algn="l"/>
                          <a:r>
                            <a:rPr lang="en-US" sz="2800" dirty="0"/>
                            <a:t>Elastic net regularization</a:t>
                          </a:r>
                        </a:p>
                      </a:txBody>
                      <a:tcPr/>
                    </a:tc>
                    <a:tc>
                      <a:txBody>
                        <a:bodyPr/>
                        <a:lstStyle/>
                        <a:p>
                          <a:pPr algn="l"/>
                          <a:r>
                            <a:rPr lang="en-US" sz="2800" dirty="0"/>
                            <a:t>Proximal gradient descent</a:t>
                          </a:r>
                        </a:p>
                      </a:txBody>
                      <a:tcPr/>
                    </a:tc>
                    <a:extLst>
                      <a:ext uri="{0D108BD9-81ED-4DB2-BD59-A6C34878D82A}">
                        <a16:rowId xmlns:a16="http://schemas.microsoft.com/office/drawing/2014/main" val="1135622157"/>
                      </a:ext>
                    </a:extLst>
                  </a:tr>
                </a:tbl>
              </a:graphicData>
            </a:graphic>
          </p:graphicFrame>
        </mc:Choice>
        <mc:Fallback xmlns="">
          <p:graphicFrame>
            <p:nvGraphicFramePr>
              <p:cNvPr id="5" name="Table 4"/>
              <p:cNvGraphicFramePr>
                <a:graphicFrameLocks noGrp="1"/>
              </p:cNvGraphicFramePr>
              <p:nvPr>
                <p:extLst>
                  <p:ext uri="{D42A27DB-BD31-4B8C-83A1-F6EECF244321}">
                    <p14:modId xmlns:a14="http://schemas.microsoft.com/office/drawing/2010/main" xmlns="" xmlns:p14="http://schemas.microsoft.com/office/powerpoint/2010/main" val="4272130331"/>
                  </p:ext>
                </p:extLst>
              </p:nvPr>
            </p:nvGraphicFramePr>
            <p:xfrm>
              <a:off x="401782" y="1690688"/>
              <a:ext cx="11388435" cy="4876800"/>
            </p:xfrm>
            <a:graphic>
              <a:graphicData uri="http://schemas.openxmlformats.org/drawingml/2006/table">
                <a:tbl>
                  <a:tblPr firstRow="1" bandRow="1">
                    <a:tableStyleId>{2D5ABB26-0587-4C30-8999-92F81FD0307C}</a:tableStyleId>
                  </a:tblPr>
                  <a:tblGrid>
                    <a:gridCol w="3796145">
                      <a:extLst>
                        <a:ext uri="{9D8B030D-6E8A-4147-A177-3AD203B41FA5}">
                          <a16:colId xmlns:a14="http://schemas.microsoft.com/office/drawing/2010/main" xmlns="" xmlns:a16="http://schemas.microsoft.com/office/drawing/2014/main" val="3432830738"/>
                        </a:ext>
                      </a:extLst>
                    </a:gridCol>
                    <a:gridCol w="4263786">
                      <a:extLst>
                        <a:ext uri="{9D8B030D-6E8A-4147-A177-3AD203B41FA5}">
                          <a16:colId xmlns:a14="http://schemas.microsoft.com/office/drawing/2010/main" xmlns="" xmlns:a16="http://schemas.microsoft.com/office/drawing/2014/main" val="2845313059"/>
                        </a:ext>
                      </a:extLst>
                    </a:gridCol>
                    <a:gridCol w="3328504">
                      <a:extLst>
                        <a:ext uri="{9D8B030D-6E8A-4147-A177-3AD203B41FA5}">
                          <a16:colId xmlns:a14="http://schemas.microsoft.com/office/drawing/2010/main" xmlns="" xmlns:a16="http://schemas.microsoft.com/office/drawing/2014/main" val="118099202"/>
                        </a:ext>
                      </a:extLst>
                    </a:gridCol>
                  </a:tblGrid>
                  <a:tr h="1188720">
                    <a:tc>
                      <a:txBody>
                        <a:bodyPr/>
                        <a:lstStyle/>
                        <a:p>
                          <a:pPr algn="l"/>
                          <a:r>
                            <a:rPr lang="en-US" sz="3600" b="1" dirty="0" smtClean="0"/>
                            <a:t>Regularization function</a:t>
                          </a:r>
                          <a:endParaRPr lang="en-US" sz="3600" b="1" dirty="0"/>
                        </a:p>
                      </a:txBody>
                      <a:tcPr/>
                    </a:tc>
                    <a:tc>
                      <a:txBody>
                        <a:bodyPr/>
                        <a:lstStyle/>
                        <a:p>
                          <a:pPr algn="l"/>
                          <a:r>
                            <a:rPr lang="en-US" altLang="zh-TW" sz="3600" b="1" dirty="0" smtClean="0"/>
                            <a:t>Name</a:t>
                          </a:r>
                          <a:endParaRPr lang="en-US" sz="3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b="1" dirty="0" smtClean="0"/>
                            <a:t>Solver</a:t>
                          </a:r>
                        </a:p>
                      </a:txBody>
                      <a:tcPr/>
                    </a:tc>
                    <a:extLst>
                      <a:ext uri="{0D108BD9-81ED-4DB2-BD59-A6C34878D82A}">
                        <a16:rowId xmlns:a14="http://schemas.microsoft.com/office/drawing/2010/main" xmlns="" xmlns:a16="http://schemas.microsoft.com/office/drawing/2014/main" val="1190305294"/>
                      </a:ext>
                    </a:extLst>
                  </a:tr>
                  <a:tr h="1371600">
                    <a:tc>
                      <a:txBody>
                        <a:bodyPr/>
                        <a:lstStyle/>
                        <a:p>
                          <a:endParaRPr lang="en-US"/>
                        </a:p>
                      </a:txBody>
                      <a:tcPr>
                        <a:blipFill>
                          <a:blip r:embed="rId2"/>
                          <a:stretch>
                            <a:fillRect t="-92920" r="-200161" b="-18053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smtClean="0">
                              <a:solidFill>
                                <a:schemeClr val="tx1"/>
                              </a:solidFill>
                              <a:effectLst/>
                              <a:latin typeface="+mn-lt"/>
                              <a:ea typeface="+mn-ea"/>
                              <a:cs typeface="+mn-cs"/>
                            </a:rPr>
                            <a:t>Tikhonov regularization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0" kern="1200" dirty="0" smtClean="0">
                              <a:solidFill>
                                <a:schemeClr val="tx1"/>
                              </a:solidFill>
                              <a:effectLst/>
                              <a:latin typeface="+mn-lt"/>
                              <a:ea typeface="+mn-ea"/>
                              <a:cs typeface="+mn-cs"/>
                            </a:rPr>
                            <a:t>Ridge regression</a:t>
                          </a:r>
                        </a:p>
                        <a:p>
                          <a:pPr algn="l"/>
                          <a:endParaRPr lang="en-US" sz="2800" dirty="0"/>
                        </a:p>
                      </a:txBody>
                      <a:tcPr/>
                    </a:tc>
                    <a:tc>
                      <a:txBody>
                        <a:bodyPr/>
                        <a:lstStyle/>
                        <a:p>
                          <a:pPr algn="l"/>
                          <a:r>
                            <a:rPr lang="en-US" sz="2800" dirty="0" smtClean="0"/>
                            <a:t>Close form</a:t>
                          </a:r>
                          <a:endParaRPr lang="en-US" sz="2800" dirty="0"/>
                        </a:p>
                      </a:txBody>
                      <a:tcPr/>
                    </a:tc>
                    <a:extLst>
                      <a:ext uri="{0D108BD9-81ED-4DB2-BD59-A6C34878D82A}">
                        <a16:rowId xmlns:a14="http://schemas.microsoft.com/office/drawing/2010/main" xmlns="" xmlns:a16="http://schemas.microsoft.com/office/drawing/2014/main" val="4156918433"/>
                      </a:ext>
                    </a:extLst>
                  </a:tr>
                  <a:tr h="1371600">
                    <a:tc>
                      <a:txBody>
                        <a:bodyPr/>
                        <a:lstStyle/>
                        <a:p>
                          <a:endParaRPr lang="en-US"/>
                        </a:p>
                      </a:txBody>
                      <a:tcPr>
                        <a:blipFill>
                          <a:blip r:embed="rId2"/>
                          <a:stretch>
                            <a:fillRect t="-193778" r="-200161" b="-81333"/>
                          </a:stretch>
                        </a:blipFill>
                      </a:tcPr>
                    </a:tc>
                    <a:tc>
                      <a:txBody>
                        <a:bodyPr/>
                        <a:lstStyle/>
                        <a:p>
                          <a:pPr algn="l"/>
                          <a:r>
                            <a:rPr lang="en-US" sz="2800" dirty="0" smtClean="0"/>
                            <a:t>LASSO regression</a:t>
                          </a:r>
                          <a:endParaRPr lang="en-US" sz="2800" dirty="0"/>
                        </a:p>
                      </a:txBody>
                      <a:tcPr/>
                    </a:tc>
                    <a:tc>
                      <a:txBody>
                        <a:bodyPr/>
                        <a:lstStyle/>
                        <a:p>
                          <a:pPr algn="l"/>
                          <a:r>
                            <a:rPr lang="en-US" sz="2800" dirty="0" smtClean="0"/>
                            <a:t>Proximal gradient descent, least angle regression</a:t>
                          </a:r>
                          <a:endParaRPr lang="en-US" sz="2800" dirty="0"/>
                        </a:p>
                      </a:txBody>
                      <a:tcPr/>
                    </a:tc>
                    <a:extLst>
                      <a:ext uri="{0D108BD9-81ED-4DB2-BD59-A6C34878D82A}">
                        <a16:rowId xmlns:a14="http://schemas.microsoft.com/office/drawing/2010/main" xmlns="" xmlns:a16="http://schemas.microsoft.com/office/drawing/2014/main" val="1636354792"/>
                      </a:ext>
                    </a:extLst>
                  </a:tr>
                  <a:tr h="944880">
                    <a:tc>
                      <a:txBody>
                        <a:bodyPr/>
                        <a:lstStyle/>
                        <a:p>
                          <a:endParaRPr lang="en-US"/>
                        </a:p>
                      </a:txBody>
                      <a:tcPr>
                        <a:blipFill>
                          <a:blip r:embed="rId2"/>
                          <a:stretch>
                            <a:fillRect t="-426452" r="-200161" b="-18065"/>
                          </a:stretch>
                        </a:blipFill>
                      </a:tcPr>
                    </a:tc>
                    <a:tc>
                      <a:txBody>
                        <a:bodyPr/>
                        <a:lstStyle/>
                        <a:p>
                          <a:pPr algn="l"/>
                          <a:r>
                            <a:rPr lang="en-US" sz="2800" dirty="0" smtClean="0"/>
                            <a:t>Elastic net regularization</a:t>
                          </a:r>
                          <a:endParaRPr lang="en-US" sz="2800" dirty="0"/>
                        </a:p>
                      </a:txBody>
                      <a:tcPr/>
                    </a:tc>
                    <a:tc>
                      <a:txBody>
                        <a:bodyPr/>
                        <a:lstStyle/>
                        <a:p>
                          <a:pPr algn="l"/>
                          <a:r>
                            <a:rPr lang="en-US" sz="2800" dirty="0" smtClean="0"/>
                            <a:t>Proximal gradient descent</a:t>
                          </a:r>
                          <a:endParaRPr lang="en-US" sz="2800" dirty="0"/>
                        </a:p>
                      </a:txBody>
                      <a:tcPr/>
                    </a:tc>
                    <a:extLst>
                      <a:ext uri="{0D108BD9-81ED-4DB2-BD59-A6C34878D82A}">
                        <a16:rowId xmlns:a14="http://schemas.microsoft.com/office/drawing/2010/main" xmlns="" xmlns:a16="http://schemas.microsoft.com/office/drawing/2014/main" val="1135622157"/>
                      </a:ext>
                    </a:extLst>
                  </a:tr>
                </a:tbl>
              </a:graphicData>
            </a:graphic>
          </p:graphicFrame>
        </mc:Fallback>
      </mc:AlternateContent>
    </p:spTree>
    <p:extLst>
      <p:ext uri="{BB962C8B-B14F-4D97-AF65-F5344CB8AC3E}">
        <p14:creationId xmlns:p14="http://schemas.microsoft.com/office/powerpoint/2010/main" val="3416575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lstStyle/>
              <a:p>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e>
                    </m:d>
                    <m:r>
                      <a:rPr lang="en-US" b="0" i="1" smtClean="0">
                        <a:latin typeface="Cambria Math" panose="02040503050406030204" pitchFamily="18" charset="0"/>
                      </a:rPr>
                      <m:t>  </m:t>
                    </m:r>
                  </m:oMath>
                </a14:m>
                <a:br>
                  <a:rPr lang="en-US" b="0" dirty="0"/>
                </a:br>
                <a:r>
                  <a:rPr lang="en-US" b="0" dirty="0"/>
                  <a:t>Large </a:t>
                </a:r>
                <a14:m>
                  <m:oMath xmlns:m="http://schemas.openxmlformats.org/officeDocument/2006/math">
                    <m:r>
                      <a:rPr lang="en-US" b="0" i="1" dirty="0" smtClean="0">
                        <a:latin typeface="Cambria Math" panose="02040503050406030204" pitchFamily="18" charset="0"/>
                      </a:rPr>
                      <m:t>𝐶</m:t>
                    </m:r>
                  </m:oMath>
                </a14:m>
                <a:r>
                  <a:rPr lang="en-US" dirty="0"/>
                  <a:t>: Lower bias, high variance   -     may lead to overfitting</a:t>
                </a:r>
                <a:br>
                  <a:rPr lang="en-US" dirty="0"/>
                </a:br>
                <a:r>
                  <a:rPr lang="en-US" dirty="0"/>
                  <a:t>Small </a:t>
                </a:r>
                <a14:m>
                  <m:oMath xmlns:m="http://schemas.openxmlformats.org/officeDocument/2006/math">
                    <m:r>
                      <a:rPr lang="en-US" b="0" i="1" dirty="0" smtClean="0">
                        <a:latin typeface="Cambria Math" panose="02040503050406030204" pitchFamily="18" charset="0"/>
                      </a:rPr>
                      <m:t>𝐶</m:t>
                    </m:r>
                    <m:r>
                      <a:rPr lang="en-US" b="0" i="1" dirty="0" smtClean="0">
                        <a:latin typeface="Cambria Math" panose="02040503050406030204" pitchFamily="18" charset="0"/>
                      </a:rPr>
                      <m:t>:</m:t>
                    </m:r>
                  </m:oMath>
                </a14:m>
                <a:r>
                  <a:rPr lang="en-US" dirty="0"/>
                  <a:t> Higher bias, low variance    -    may lead to </a:t>
                </a:r>
                <a:r>
                  <a:rPr lang="en-US" dirty="0" err="1"/>
                  <a:t>underfitting</a:t>
                </a:r>
                <a:endParaRPr lang="en-US" dirty="0"/>
              </a:p>
              <a:p>
                <a:endParaRPr lang="en-US"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endParaRPr lang="en-US" b="0" dirty="0"/>
              </a:p>
              <a:p>
                <a:r>
                  <a:rPr lang="en-US" dirty="0"/>
                  <a:t>Large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a:t> vary more smoothly.</a:t>
                </a:r>
              </a:p>
              <a:p>
                <a:pPr lvl="1"/>
                <a:r>
                  <a:rPr lang="en-US" dirty="0"/>
                  <a:t>Higher bias, lower variance</a:t>
                </a:r>
              </a:p>
              <a:p>
                <a:r>
                  <a:rPr lang="en-US" dirty="0"/>
                  <a:t>Small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features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oMath>
                </a14:m>
                <a:r>
                  <a:rPr lang="en-US" dirty="0"/>
                  <a:t> vary less smoothly.</a:t>
                </a:r>
              </a:p>
              <a:p>
                <a:pPr lvl="1"/>
                <a:r>
                  <a:rPr lang="en-US" dirty="0"/>
                  <a:t>Lower bias, higher variance</a:t>
                </a:r>
              </a:p>
              <a:p>
                <a:pPr marL="457200" lvl="1"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614910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IN" b="1" dirty="0"/>
              <a:t>SVM Parameters</a:t>
            </a:r>
            <a:endParaRPr lang="ru-RU" b="1" dirty="0"/>
          </a:p>
        </p:txBody>
      </p:sp>
      <p:sp>
        <p:nvSpPr>
          <p:cNvPr id="16" name="TextBox 15"/>
          <p:cNvSpPr txBox="1"/>
          <p:nvPr/>
        </p:nvSpPr>
        <p:spPr>
          <a:xfrm>
            <a:off x="1219200" y="4853857"/>
            <a:ext cx="8305800" cy="892552"/>
          </a:xfrm>
          <a:prstGeom prst="rect">
            <a:avLst/>
          </a:prstGeom>
          <a:noFill/>
        </p:spPr>
        <p:txBody>
          <a:bodyPr wrap="square" rtlCol="0">
            <a:spAutoFit/>
          </a:bodyPr>
          <a:lstStyle/>
          <a:p>
            <a:r>
              <a:rPr lang="en-US" sz="2600" dirty="0"/>
              <a:t>                    Small     : Features     vary less smoothly.</a:t>
            </a:r>
          </a:p>
          <a:p>
            <a:r>
              <a:rPr lang="en-US" sz="2600" dirty="0"/>
              <a:t>		Lower bias, higher variance.</a:t>
            </a:r>
          </a:p>
        </p:txBody>
      </p:sp>
      <p:sp>
        <p:nvSpPr>
          <p:cNvPr id="18" name="TextBox 17"/>
          <p:cNvSpPr txBox="1"/>
          <p:nvPr/>
        </p:nvSpPr>
        <p:spPr>
          <a:xfrm>
            <a:off x="442452" y="2175330"/>
            <a:ext cx="11346425" cy="892552"/>
          </a:xfrm>
          <a:prstGeom prst="rect">
            <a:avLst/>
          </a:prstGeom>
          <a:noFill/>
        </p:spPr>
        <p:txBody>
          <a:bodyPr wrap="square" rtlCol="0">
            <a:spAutoFit/>
          </a:bodyPr>
          <a:lstStyle/>
          <a:p>
            <a:r>
              <a:rPr lang="en-US" sz="2600" dirty="0"/>
              <a:t>C (         ).    Large C: Lower bias, high variance (may lead to overfitting)</a:t>
            </a:r>
          </a:p>
          <a:p>
            <a:r>
              <a:rPr lang="en-US" sz="2600" dirty="0"/>
              <a:t>                    Small C: Higher bias, low variance (may lead to </a:t>
            </a:r>
            <a:r>
              <a:rPr lang="en-US" sz="2600" dirty="0" err="1"/>
              <a:t>underfitting</a:t>
            </a:r>
            <a:r>
              <a:rPr lang="en-US" sz="2600" dirty="0"/>
              <a:t>)</a:t>
            </a:r>
          </a:p>
        </p:txBody>
      </p:sp>
      <p:sp>
        <p:nvSpPr>
          <p:cNvPr id="19" name="TextBox 18"/>
          <p:cNvSpPr txBox="1"/>
          <p:nvPr/>
        </p:nvSpPr>
        <p:spPr>
          <a:xfrm>
            <a:off x="1229100" y="3231809"/>
            <a:ext cx="8305800" cy="892552"/>
          </a:xfrm>
          <a:prstGeom prst="rect">
            <a:avLst/>
          </a:prstGeom>
          <a:noFill/>
        </p:spPr>
        <p:txBody>
          <a:bodyPr wrap="square" rtlCol="0">
            <a:spAutoFit/>
          </a:bodyPr>
          <a:lstStyle/>
          <a:p>
            <a:r>
              <a:rPr lang="en-US" sz="2600" dirty="0"/>
              <a:t>    	        Large     : Features     vary more smoothly.</a:t>
            </a:r>
          </a:p>
          <a:p>
            <a:r>
              <a:rPr lang="en-US" sz="2600" dirty="0"/>
              <a:t>		Higher bias, lower variance.</a:t>
            </a:r>
          </a:p>
        </p:txBody>
      </p:sp>
      <p:pic>
        <p:nvPicPr>
          <p:cNvPr id="20"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024600" y="2195133"/>
            <a:ext cx="394219" cy="470632"/>
          </a:xfrm>
          <a:prstGeom prst="rect">
            <a:avLst/>
          </a:prstGeom>
        </p:spPr>
      </p:pic>
      <p:pic>
        <p:nvPicPr>
          <p:cNvPr id="21"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057400" y="3342443"/>
            <a:ext cx="257746" cy="249364"/>
          </a:xfrm>
          <a:prstGeom prst="rect">
            <a:avLst/>
          </a:prstGeom>
        </p:spPr>
      </p:pic>
      <p:pic>
        <p:nvPicPr>
          <p:cNvPr id="22"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35946" y="3330568"/>
            <a:ext cx="257746" cy="249364"/>
          </a:xfrm>
          <a:prstGeom prst="rect">
            <a:avLst/>
          </a:prstGeom>
        </p:spPr>
      </p:pic>
      <p:pic>
        <p:nvPicPr>
          <p:cNvPr id="23" name="Picture 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617037" y="4955709"/>
            <a:ext cx="257746" cy="249364"/>
          </a:xfrm>
          <a:prstGeom prst="rect">
            <a:avLst/>
          </a:prstGeom>
        </p:spPr>
      </p:pic>
      <p:pic>
        <p:nvPicPr>
          <p:cNvPr id="24" name="Picture 9"/>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5276755" y="3340348"/>
            <a:ext cx="190690" cy="253555"/>
          </a:xfrm>
          <a:prstGeom prst="rect">
            <a:avLst/>
          </a:prstGeom>
        </p:spPr>
      </p:pic>
      <p:pic>
        <p:nvPicPr>
          <p:cNvPr id="25" name="Picture 10"/>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5286499" y="5000030"/>
            <a:ext cx="190690" cy="253555"/>
          </a:xfrm>
          <a:prstGeom prst="rect">
            <a:avLst/>
          </a:prstGeom>
        </p:spPr>
      </p:pic>
      <p:sp>
        <p:nvSpPr>
          <p:cNvPr id="33" name="Номер слайда 32"/>
          <p:cNvSpPr>
            <a:spLocks noGrp="1"/>
          </p:cNvSpPr>
          <p:nvPr>
            <p:ph type="sldNum" sz="quarter" idx="12"/>
          </p:nvPr>
        </p:nvSpPr>
        <p:spPr/>
        <p:txBody>
          <a:bodyPr/>
          <a:lstStyle/>
          <a:p>
            <a:fld id="{109345A4-7851-4050-83CB-722FCADA8805}" type="slidenum">
              <a:rPr lang="ru-RU" smtClean="0"/>
              <a:pPr/>
              <a:t>41</a:t>
            </a:fld>
            <a:endParaRPr lang="ru-RU"/>
          </a:p>
        </p:txBody>
      </p:sp>
      <p:sp>
        <p:nvSpPr>
          <p:cNvPr id="34" name="TextBox 33"/>
          <p:cNvSpPr txBox="1"/>
          <p:nvPr/>
        </p:nvSpPr>
        <p:spPr>
          <a:xfrm>
            <a:off x="10179326" y="2208049"/>
            <a:ext cx="2160240" cy="830997"/>
          </a:xfrm>
          <a:prstGeom prst="rect">
            <a:avLst/>
          </a:prstGeom>
          <a:noFill/>
        </p:spPr>
        <p:txBody>
          <a:bodyPr wrap="square" rtlCol="0">
            <a:spAutoFit/>
          </a:bodyPr>
          <a:lstStyle/>
          <a:p>
            <a:r>
              <a:rPr lang="en-US" sz="2400" dirty="0"/>
              <a:t>Small </a:t>
            </a:r>
            <a:r>
              <a:rPr lang="el-GR" sz="2400" dirty="0"/>
              <a:t>λ</a:t>
            </a:r>
            <a:endParaRPr lang="en-US" sz="2400" dirty="0"/>
          </a:p>
          <a:p>
            <a:r>
              <a:rPr lang="en-US" sz="2400" dirty="0"/>
              <a:t>Large </a:t>
            </a:r>
            <a:r>
              <a:rPr lang="el-GR" sz="2400" dirty="0"/>
              <a:t>λ</a:t>
            </a:r>
            <a:endParaRPr lang="ru-RU" sz="2400" dirty="0"/>
          </a:p>
        </p:txBody>
      </p:sp>
      <p:pic>
        <p:nvPicPr>
          <p:cNvPr id="32769" name="Picture 1"/>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8177804" y="3230615"/>
            <a:ext cx="2543984" cy="2592288"/>
          </a:xfrm>
          <a:prstGeom prst="rect">
            <a:avLst/>
          </a:prstGeom>
          <a:noFill/>
          <a:ln w="9525">
            <a:noFill/>
            <a:miter lim="800000"/>
            <a:headEnd/>
            <a:tailEnd/>
          </a:ln>
        </p:spPr>
      </p:pic>
    </p:spTree>
    <p:extLst>
      <p:ext uri="{BB962C8B-B14F-4D97-AF65-F5344CB8AC3E}">
        <p14:creationId xmlns:p14="http://schemas.microsoft.com/office/powerpoint/2010/main" val="3869914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idx="1"/>
          </p:nvPr>
        </p:nvSpPr>
        <p:spPr/>
        <p:txBody>
          <a:bodyPr>
            <a:normAutofit/>
          </a:bodyPr>
          <a:lstStyle/>
          <a:p>
            <a:r>
              <a:rPr lang="en-US" sz="3600" dirty="0"/>
              <a:t>Cost function</a:t>
            </a:r>
          </a:p>
          <a:p>
            <a:endParaRPr lang="en-US" sz="3600" dirty="0"/>
          </a:p>
          <a:p>
            <a:r>
              <a:rPr lang="en-US" sz="3600" dirty="0"/>
              <a:t>Large margin classification</a:t>
            </a:r>
          </a:p>
          <a:p>
            <a:endParaRPr lang="en-US" sz="3600" dirty="0"/>
          </a:p>
          <a:p>
            <a:r>
              <a:rPr lang="en-US" sz="3600" dirty="0"/>
              <a:t>Kernels</a:t>
            </a:r>
          </a:p>
          <a:p>
            <a:endParaRPr lang="en-US" sz="3600" dirty="0"/>
          </a:p>
          <a:p>
            <a:r>
              <a:rPr lang="en-US" sz="3600" b="1" dirty="0">
                <a:solidFill>
                  <a:srgbClr val="FF0000"/>
                </a:solidFill>
              </a:rPr>
              <a:t>Using an SVM</a:t>
            </a:r>
          </a:p>
        </p:txBody>
      </p:sp>
    </p:spTree>
    <p:extLst>
      <p:ext uri="{BB962C8B-B14F-4D97-AF65-F5344CB8AC3E}">
        <p14:creationId xmlns:p14="http://schemas.microsoft.com/office/powerpoint/2010/main" val="3983023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Autofit/>
              </a:bodyPr>
              <a:lstStyle/>
              <a:p>
                <a:r>
                  <a:rPr lang="en-US" dirty="0"/>
                  <a:t>SVM software package (e.g., </a:t>
                </a:r>
                <a:r>
                  <a:rPr lang="en-US" dirty="0" err="1"/>
                  <a:t>liblinear</a:t>
                </a:r>
                <a:r>
                  <a:rPr lang="en-US" dirty="0"/>
                  <a:t>, </a:t>
                </a:r>
                <a:r>
                  <a:rPr lang="en-US" dirty="0" err="1"/>
                  <a:t>libsvm</a:t>
                </a:r>
                <a:r>
                  <a:rPr lang="en-US" dirty="0"/>
                  <a:t>) to solve for </a:t>
                </a:r>
                <a14:m>
                  <m:oMath xmlns:m="http://schemas.openxmlformats.org/officeDocument/2006/math">
                    <m:r>
                      <a:rPr lang="en-US" b="0" i="1" smtClean="0">
                        <a:latin typeface="Cambria Math" panose="02040503050406030204" pitchFamily="18" charset="0"/>
                      </a:rPr>
                      <m:t>𝜃</m:t>
                    </m:r>
                  </m:oMath>
                </a14:m>
                <a:endParaRPr lang="en-US" dirty="0"/>
              </a:p>
              <a:p>
                <a:endParaRPr lang="en-US" dirty="0"/>
              </a:p>
              <a:p>
                <a:r>
                  <a:rPr lang="en-US" dirty="0"/>
                  <a:t>Need to specify:</a:t>
                </a:r>
              </a:p>
              <a:p>
                <a:pPr lvl="1"/>
                <a:r>
                  <a:rPr lang="en-US" dirty="0"/>
                  <a:t>Choice of parameter </a:t>
                </a:r>
                <a14:m>
                  <m:oMath xmlns:m="http://schemas.openxmlformats.org/officeDocument/2006/math">
                    <m:r>
                      <a:rPr lang="en-US" b="0" i="1" smtClean="0">
                        <a:latin typeface="Cambria Math" panose="02040503050406030204" pitchFamily="18" charset="0"/>
                      </a:rPr>
                      <m:t>𝐶</m:t>
                    </m:r>
                  </m:oMath>
                </a14:m>
                <a:r>
                  <a:rPr lang="en-US" dirty="0"/>
                  <a:t>.</a:t>
                </a:r>
              </a:p>
              <a:p>
                <a:pPr lvl="1"/>
                <a:r>
                  <a:rPr lang="en-US" dirty="0"/>
                  <a:t>Choice of kernel (similarity function):</a:t>
                </a:r>
              </a:p>
              <a:p>
                <a:endParaRPr lang="en-US" dirty="0"/>
              </a:p>
              <a:p>
                <a:r>
                  <a:rPr lang="en-US" dirty="0"/>
                  <a:t>Linear kernel: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r>
                      <a:rPr lang="en-US">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b="0" i="1" smtClean="0">
                        <a:latin typeface="Cambria Math" panose="02040503050406030204" pitchFamily="18" charset="0"/>
                      </a:rPr>
                      <m:t>𝑥</m:t>
                    </m:r>
                    <m:r>
                      <a:rPr lang="en-US" i="1">
                        <a:latin typeface="Cambria Math" panose="02040503050406030204" pitchFamily="18" charset="0"/>
                      </a:rPr>
                      <m:t>≥0</m:t>
                    </m:r>
                  </m:oMath>
                </a14:m>
                <a:endParaRPr lang="en-US" dirty="0"/>
              </a:p>
              <a:p>
                <a:r>
                  <a:rPr lang="en-US" dirty="0"/>
                  <a:t>Gaussian kernel: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dirty="0">
                        <a:latin typeface="Cambria Math" panose="02040503050406030204" pitchFamily="18" charset="0"/>
                      </a:rPr>
                      <m:t>exp</m:t>
                    </m:r>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𝑙</m:t>
                                    </m:r>
                                  </m:e>
                                  <m:sup>
                                    <m:d>
                                      <m:dPr>
                                        <m:ctrlPr>
                                          <a:rPr lang="en-US" i="1" dirty="0">
                                            <a:latin typeface="Cambria Math" panose="02040503050406030204" pitchFamily="18" charset="0"/>
                                          </a:rPr>
                                        </m:ctrlPr>
                                      </m:dPr>
                                      <m:e>
                                        <m:r>
                                          <a:rPr lang="en-US" i="1" dirty="0">
                                            <a:latin typeface="Cambria Math" panose="02040503050406030204" pitchFamily="18" charset="0"/>
                                          </a:rPr>
                                          <m:t>𝑖</m:t>
                                        </m:r>
                                      </m:e>
                                    </m:d>
                                  </m:sup>
                                </m:sSup>
                              </m:e>
                            </m:d>
                          </m:e>
                          <m:sup>
                            <m:r>
                              <a:rPr lang="en-US" i="1" dirty="0">
                                <a:latin typeface="Cambria Math" panose="02040503050406030204" pitchFamily="18" charset="0"/>
                              </a:rPr>
                              <m:t>2</m:t>
                            </m:r>
                          </m:sup>
                        </m:sSup>
                      </m:num>
                      <m:den>
                        <m:r>
                          <a:rPr lang="en-US" i="1" dirty="0">
                            <a:latin typeface="Cambria Math" panose="02040503050406030204" pitchFamily="18" charset="0"/>
                          </a:rPr>
                          <m:t>2</m:t>
                        </m:r>
                        <m:sSup>
                          <m:sSupPr>
                            <m:ctrlPr>
                              <a:rPr lang="en-US" i="1" dirty="0">
                                <a:latin typeface="Cambria Math" panose="02040503050406030204" pitchFamily="18" charset="0"/>
                              </a:rPr>
                            </m:ctrlPr>
                          </m:sSupPr>
                          <m:e>
                            <m:r>
                              <a:rPr lang="en-US" i="1" dirty="0">
                                <a:latin typeface="Cambria Math" panose="02040503050406030204" pitchFamily="18" charset="0"/>
                              </a:rPr>
                              <m:t>𝜎</m:t>
                            </m:r>
                          </m:e>
                          <m:sup>
                            <m:r>
                              <a:rPr lang="en-US" i="1" dirty="0">
                                <a:latin typeface="Cambria Math" panose="02040503050406030204" pitchFamily="18" charset="0"/>
                              </a:rPr>
                              <m:t>2</m:t>
                            </m:r>
                          </m:sup>
                        </m:sSup>
                      </m:den>
                    </m:f>
                    <m:r>
                      <a:rPr lang="en-US" i="1" dirty="0">
                        <a:latin typeface="Cambria Math" panose="02040503050406030204" pitchFamily="18" charset="0"/>
                      </a:rPr>
                      <m:t>)</m:t>
                    </m:r>
                  </m:oMath>
                </a14:m>
                <a:r>
                  <a:rPr lang="en-US" dirty="0"/>
                  <a:t>, where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𝑙</m:t>
                        </m:r>
                      </m:e>
                      <m:sup>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m:t>
                        </m:r>
                      </m:sup>
                    </m:sSup>
                  </m:oMath>
                </a14:m>
                <a:endParaRPr lang="en-US" b="0" dirty="0"/>
              </a:p>
              <a:p>
                <a:pPr lvl="1"/>
                <a:r>
                  <a:rPr lang="en-US" dirty="0"/>
                  <a:t>Need to choose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𝜎</m:t>
                        </m:r>
                      </m:e>
                      <m:sup>
                        <m:r>
                          <a:rPr lang="en-US" i="1" dirty="0">
                            <a:latin typeface="Cambria Math" panose="02040503050406030204" pitchFamily="18" charset="0"/>
                          </a:rPr>
                          <m:t>2</m:t>
                        </m:r>
                      </m:sup>
                    </m:sSup>
                  </m:oMath>
                </a14:m>
                <a:r>
                  <a:rPr lang="en-US" dirty="0"/>
                  <a:t>. Need proper feature scaling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IN">
                    <a:noFill/>
                  </a:rPr>
                  <a:t> </a:t>
                </a:r>
              </a:p>
            </p:txBody>
          </p:sp>
        </mc:Fallback>
      </mc:AlternateContent>
    </p:spTree>
    <p:extLst>
      <p:ext uri="{BB962C8B-B14F-4D97-AF65-F5344CB8AC3E}">
        <p14:creationId xmlns:p14="http://schemas.microsoft.com/office/powerpoint/2010/main" val="1110877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(similarity) functions</a:t>
            </a:r>
          </a:p>
        </p:txBody>
      </p:sp>
      <p:sp>
        <p:nvSpPr>
          <p:cNvPr id="3" name="Content Placeholder 2"/>
          <p:cNvSpPr>
            <a:spLocks noGrp="1"/>
          </p:cNvSpPr>
          <p:nvPr>
            <p:ph idx="1"/>
          </p:nvPr>
        </p:nvSpPr>
        <p:spPr/>
        <p:txBody>
          <a:bodyPr>
            <a:normAutofit/>
          </a:bodyPr>
          <a:lstStyle/>
          <a:p>
            <a:r>
              <a:rPr lang="en-US" sz="3200" dirty="0"/>
              <a:t>Note: not all similarity functions make valid kernels.</a:t>
            </a:r>
          </a:p>
          <a:p>
            <a:endParaRPr lang="en-US" sz="3200" dirty="0"/>
          </a:p>
          <a:p>
            <a:r>
              <a:rPr lang="en-US" sz="3200" dirty="0"/>
              <a:t>Many off-the-shelf kernels available:</a:t>
            </a:r>
          </a:p>
          <a:p>
            <a:pPr lvl="1"/>
            <a:r>
              <a:rPr lang="en-US" sz="2800" dirty="0"/>
              <a:t>Polynomial kernel</a:t>
            </a:r>
          </a:p>
          <a:p>
            <a:pPr lvl="1"/>
            <a:r>
              <a:rPr lang="en-US" sz="2800" dirty="0"/>
              <a:t>String kernel</a:t>
            </a:r>
          </a:p>
          <a:p>
            <a:pPr lvl="1"/>
            <a:r>
              <a:rPr lang="en-US" sz="2800" dirty="0"/>
              <a:t>Chi-square kernel</a:t>
            </a:r>
          </a:p>
          <a:p>
            <a:pPr lvl="1"/>
            <a:r>
              <a:rPr lang="en-US" sz="2800" dirty="0"/>
              <a:t>Histogram intersection kernel</a:t>
            </a:r>
          </a:p>
        </p:txBody>
      </p:sp>
    </p:spTree>
    <p:extLst>
      <p:ext uri="{BB962C8B-B14F-4D97-AF65-F5344CB8AC3E}">
        <p14:creationId xmlns:p14="http://schemas.microsoft.com/office/powerpoint/2010/main" val="2011989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950635"/>
                <a:ext cx="10515600" cy="1907365"/>
              </a:xfrm>
            </p:spPr>
            <p:txBody>
              <a:bodyPr>
                <a:normAutofit lnSpcReduction="10000"/>
              </a:bodyPr>
              <a:lstStyle/>
              <a:p>
                <a:r>
                  <a:rPr lang="en-US" dirty="0"/>
                  <a:t>Use one-vs.-all method. Train </a:t>
                </a:r>
                <a14:m>
                  <m:oMath xmlns:m="http://schemas.openxmlformats.org/officeDocument/2006/math">
                    <m:r>
                      <a:rPr lang="en-US" b="0" i="1" smtClean="0">
                        <a:latin typeface="Cambria Math" panose="02040503050406030204" pitchFamily="18" charset="0"/>
                      </a:rPr>
                      <m:t>𝐾</m:t>
                    </m:r>
                  </m:oMath>
                </a14:m>
                <a:r>
                  <a:rPr lang="en-US" dirty="0"/>
                  <a:t> SVMs, one to distinguish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US" dirty="0"/>
                  <a:t> from the rest, get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up>
                    </m:sSup>
                  </m:oMath>
                </a14:m>
                <a:endParaRPr lang="en-US" dirty="0"/>
              </a:p>
              <a:p>
                <a:endParaRPr lang="en-US" dirty="0"/>
              </a:p>
              <a:p>
                <a:r>
                  <a:rPr lang="en-US" dirty="0"/>
                  <a:t>Pick class</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𝑖</m:t>
                    </m:r>
                  </m:oMath>
                </a14:m>
                <a:r>
                  <a:rPr lang="en-US" dirty="0"/>
                  <a:t> with the largest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p>
                        <m:r>
                          <a:rPr lang="en-US" b="0" i="1" smtClean="0">
                            <a:latin typeface="Cambria Math" panose="02040503050406030204" pitchFamily="18" charset="0"/>
                          </a:rPr>
                          <m:t>⊤</m:t>
                        </m:r>
                      </m:sup>
                    </m:sSup>
                    <m:r>
                      <a:rPr lang="en-US" b="0" i="1" smtClean="0">
                        <a:latin typeface="Cambria Math" panose="02040503050406030204" pitchFamily="18" charset="0"/>
                      </a:rPr>
                      <m:t>𝑥</m:t>
                    </m:r>
                  </m:oMath>
                </a14:m>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950635"/>
                <a:ext cx="10515600" cy="1907365"/>
              </a:xfrm>
              <a:blipFill>
                <a:blip r:embed="rId2"/>
                <a:stretch>
                  <a:fillRect l="-1043" t="-7029" b="-4792"/>
                </a:stretch>
              </a:blipFill>
            </p:spPr>
            <p:txBody>
              <a:bodyPr/>
              <a:lstStyle/>
              <a:p>
                <a:r>
                  <a:rPr lang="en-US">
                    <a:noFill/>
                  </a:rPr>
                  <a:t> </a:t>
                </a:r>
              </a:p>
            </p:txBody>
          </p:sp>
        </mc:Fallback>
      </mc:AlternateContent>
      <p:cxnSp>
        <p:nvCxnSpPr>
          <p:cNvPr id="4" name="Straight Connector 3"/>
          <p:cNvCxnSpPr/>
          <p:nvPr/>
        </p:nvCxnSpPr>
        <p:spPr>
          <a:xfrm>
            <a:off x="1594152" y="2139479"/>
            <a:ext cx="0" cy="2683678"/>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1397785" y="4512246"/>
            <a:ext cx="3799176"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947931" y="3128154"/>
                <a:ext cx="74437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2</m:t>
                          </m:r>
                        </m:sub>
                      </m:sSub>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947931" y="3128154"/>
                <a:ext cx="744370" cy="646331"/>
              </a:xfrm>
              <a:prstGeom prst="rect">
                <a:avLst/>
              </a:prstGeom>
              <a:blipFill>
                <a:blip r:embed="rId3"/>
                <a:stretch>
                  <a:fillRect/>
                </a:stretch>
              </a:blipFill>
            </p:spPr>
            <p:txBody>
              <a:bodyPr/>
              <a:lstStyle/>
              <a:p>
                <a:r>
                  <a:rPr lang="en-US">
                    <a:noFill/>
                  </a:rPr>
                  <a:t> </a:t>
                </a:r>
              </a:p>
            </p:txBody>
          </p:sp>
        </mc:Fallback>
      </mc:AlternateContent>
      <p:sp>
        <p:nvSpPr>
          <p:cNvPr id="7" name="Isosceles Triangle 6"/>
          <p:cNvSpPr/>
          <p:nvPr/>
        </p:nvSpPr>
        <p:spPr>
          <a:xfrm>
            <a:off x="2609294" y="4118508"/>
            <a:ext cx="327278" cy="289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1893248" y="3967543"/>
            <a:ext cx="327278" cy="289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3568728" y="2266176"/>
            <a:ext cx="327278" cy="289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Multiply 9"/>
          <p:cNvSpPr/>
          <p:nvPr/>
        </p:nvSpPr>
        <p:spPr>
          <a:xfrm>
            <a:off x="4057896" y="3038745"/>
            <a:ext cx="327278" cy="289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Multiply 10"/>
          <p:cNvSpPr/>
          <p:nvPr/>
        </p:nvSpPr>
        <p:spPr>
          <a:xfrm>
            <a:off x="4549694" y="3016936"/>
            <a:ext cx="327278" cy="289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Multiply 11"/>
          <p:cNvSpPr/>
          <p:nvPr/>
        </p:nvSpPr>
        <p:spPr>
          <a:xfrm>
            <a:off x="4214330" y="2507912"/>
            <a:ext cx="327278" cy="289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Isosceles Triangle 12"/>
          <p:cNvSpPr/>
          <p:nvPr/>
        </p:nvSpPr>
        <p:spPr>
          <a:xfrm>
            <a:off x="1869423" y="3208475"/>
            <a:ext cx="327278" cy="289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2330797" y="3509732"/>
            <a:ext cx="327278" cy="289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3032423" y="3608027"/>
            <a:ext cx="327278" cy="289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3408301" y="2727840"/>
            <a:ext cx="327278" cy="289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Multiply 16"/>
          <p:cNvSpPr/>
          <p:nvPr/>
        </p:nvSpPr>
        <p:spPr>
          <a:xfrm>
            <a:off x="4391613" y="3692317"/>
            <a:ext cx="327278" cy="28909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Isosceles Triangle 17"/>
          <p:cNvSpPr/>
          <p:nvPr/>
        </p:nvSpPr>
        <p:spPr>
          <a:xfrm>
            <a:off x="2522230" y="3122290"/>
            <a:ext cx="327278" cy="289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4449829" y="4398823"/>
                <a:ext cx="530804"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oMath>
                  </m:oMathPara>
                </a14:m>
                <a:endParaRPr lang="en-US" sz="3600" dirty="0"/>
              </a:p>
            </p:txBody>
          </p:sp>
        </mc:Choice>
        <mc:Fallback xmlns="">
          <p:sp>
            <p:nvSpPr>
              <p:cNvPr id="19" name="Rectangle 18"/>
              <p:cNvSpPr>
                <a:spLocks noRot="1" noChangeAspect="1" noMove="1" noResize="1" noEditPoints="1" noAdjustHandles="1" noChangeArrowheads="1" noChangeShapeType="1" noTextEdit="1"/>
              </p:cNvSpPr>
              <p:nvPr/>
            </p:nvSpPr>
            <p:spPr>
              <a:xfrm>
                <a:off x="4449829" y="4398823"/>
                <a:ext cx="530804" cy="646331"/>
              </a:xfrm>
              <a:prstGeom prst="rect">
                <a:avLst/>
              </a:prstGeom>
              <a:blipFill>
                <a:blip r:embed="rId4"/>
                <a:stretch>
                  <a:fillRect/>
                </a:stretch>
              </a:blipFill>
            </p:spPr>
            <p:txBody>
              <a:bodyPr/>
              <a:lstStyle/>
              <a:p>
                <a:r>
                  <a:rPr lang="en-US">
                    <a:noFill/>
                  </a:rPr>
                  <a:t> </a:t>
                </a:r>
              </a:p>
            </p:txBody>
          </p:sp>
        </mc:Fallback>
      </mc:AlternateContent>
      <p:sp>
        <p:nvSpPr>
          <p:cNvPr id="20" name="Rectangle 19"/>
          <p:cNvSpPr/>
          <p:nvPr/>
        </p:nvSpPr>
        <p:spPr>
          <a:xfrm>
            <a:off x="1893248" y="2009289"/>
            <a:ext cx="303453" cy="3034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2342709" y="1825625"/>
            <a:ext cx="303453" cy="3034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752515" y="2002110"/>
            <a:ext cx="303453" cy="3034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p:cNvSpPr/>
          <p:nvPr/>
        </p:nvSpPr>
        <p:spPr>
          <a:xfrm>
            <a:off x="2139787" y="2405147"/>
            <a:ext cx="303453" cy="3034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497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27384"/>
            <a:ext cx="9144000" cy="1143000"/>
          </a:xfrm>
        </p:spPr>
        <p:txBody>
          <a:bodyPr/>
          <a:lstStyle/>
          <a:p>
            <a:r>
              <a:rPr lang="en-US" b="1" dirty="0"/>
              <a:t>Support Vector Regression</a:t>
            </a:r>
            <a:endParaRPr lang="ru-RU" b="1" dirty="0"/>
          </a:p>
        </p:txBody>
      </p:sp>
      <p:sp>
        <p:nvSpPr>
          <p:cNvPr id="3" name="Содержимое 2"/>
          <p:cNvSpPr>
            <a:spLocks noGrp="1"/>
          </p:cNvSpPr>
          <p:nvPr>
            <p:ph idx="1"/>
          </p:nvPr>
        </p:nvSpPr>
        <p:spPr>
          <a:xfrm>
            <a:off x="1991544" y="1268761"/>
            <a:ext cx="8676456" cy="4525963"/>
          </a:xfrm>
        </p:spPr>
        <p:txBody>
          <a:bodyPr/>
          <a:lstStyle/>
          <a:p>
            <a:r>
              <a:rPr lang="en-US" dirty="0"/>
              <a:t>Do kernel trick</a:t>
            </a:r>
          </a:p>
          <a:p>
            <a:r>
              <a:rPr lang="en-US" dirty="0"/>
              <a:t>Build linear model using parameter </a:t>
            </a:r>
            <a:r>
              <a:rPr lang="el-GR" b="1" dirty="0"/>
              <a:t>ε</a:t>
            </a:r>
            <a:r>
              <a:rPr lang="en-US" b="1" dirty="0"/>
              <a:t> - precision</a:t>
            </a:r>
            <a:endParaRPr lang="ru-RU" b="1" dirty="0"/>
          </a:p>
        </p:txBody>
      </p:sp>
      <p:sp>
        <p:nvSpPr>
          <p:cNvPr id="4" name="Номер слайда 3"/>
          <p:cNvSpPr>
            <a:spLocks noGrp="1"/>
          </p:cNvSpPr>
          <p:nvPr>
            <p:ph type="sldNum" sz="quarter" idx="12"/>
          </p:nvPr>
        </p:nvSpPr>
        <p:spPr/>
        <p:txBody>
          <a:bodyPr/>
          <a:lstStyle/>
          <a:p>
            <a:fld id="{109345A4-7851-4050-83CB-722FCADA8805}" type="slidenum">
              <a:rPr lang="ru-RU" smtClean="0"/>
              <a:pPr/>
              <a:t>46</a:t>
            </a:fld>
            <a:endParaRPr lang="ru-RU"/>
          </a:p>
        </p:txBody>
      </p:sp>
      <p:pic>
        <p:nvPicPr>
          <p:cNvPr id="54277" name="Picture 5"/>
          <p:cNvPicPr>
            <a:picLocks noChangeAspect="1" noChangeArrowheads="1"/>
          </p:cNvPicPr>
          <p:nvPr/>
        </p:nvPicPr>
        <p:blipFill>
          <a:blip r:embed="rId2" cstate="print"/>
          <a:srcRect/>
          <a:stretch>
            <a:fillRect/>
          </a:stretch>
        </p:blipFill>
        <p:spPr bwMode="auto">
          <a:xfrm>
            <a:off x="4007768" y="2780928"/>
            <a:ext cx="3733800" cy="3448050"/>
          </a:xfrm>
          <a:prstGeom prst="rect">
            <a:avLst/>
          </a:prstGeom>
          <a:noFill/>
          <a:ln w="9525">
            <a:noFill/>
            <a:miter lim="800000"/>
            <a:headEnd/>
            <a:tailEnd/>
          </a:ln>
        </p:spPr>
      </p:pic>
    </p:spTree>
    <p:extLst>
      <p:ext uri="{BB962C8B-B14F-4D97-AF65-F5344CB8AC3E}">
        <p14:creationId xmlns:p14="http://schemas.microsoft.com/office/powerpoint/2010/main" val="4135738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4828" y="1716"/>
            <a:ext cx="11021438" cy="665564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5021" y="214009"/>
            <a:ext cx="10825656" cy="6429982"/>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78213" y="301826"/>
            <a:ext cx="9591471" cy="645473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idx="1"/>
          </p:nvPr>
        </p:nvSpPr>
        <p:spPr/>
        <p:txBody>
          <a:bodyPr>
            <a:normAutofit/>
          </a:bodyPr>
          <a:lstStyle/>
          <a:p>
            <a:r>
              <a:rPr lang="en-US" sz="3600" dirty="0"/>
              <a:t>Cost function</a:t>
            </a:r>
          </a:p>
          <a:p>
            <a:endParaRPr lang="en-US" sz="3600" dirty="0"/>
          </a:p>
          <a:p>
            <a:r>
              <a:rPr lang="en-US" sz="3600" dirty="0"/>
              <a:t>Large margin classification</a:t>
            </a:r>
          </a:p>
          <a:p>
            <a:endParaRPr lang="en-US" sz="3600" dirty="0"/>
          </a:p>
          <a:p>
            <a:r>
              <a:rPr lang="en-US" sz="3600" dirty="0"/>
              <a:t>Kernels</a:t>
            </a:r>
          </a:p>
          <a:p>
            <a:endParaRPr lang="en-US" sz="3600" dirty="0"/>
          </a:p>
          <a:p>
            <a:r>
              <a:rPr lang="en-US" sz="3600" dirty="0"/>
              <a:t>Using an SVM</a:t>
            </a:r>
          </a:p>
        </p:txBody>
      </p:sp>
    </p:spTree>
    <p:extLst>
      <p:ext uri="{BB962C8B-B14F-4D97-AF65-F5344CB8AC3E}">
        <p14:creationId xmlns:p14="http://schemas.microsoft.com/office/powerpoint/2010/main" val="2327675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505841" y="622570"/>
            <a:ext cx="10515601" cy="6021421"/>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vs. SVMs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48553" y="1628400"/>
                <a:ext cx="11074400" cy="5032375"/>
              </a:xfrm>
            </p:spPr>
            <p:txBody>
              <a:bodyPr>
                <a:noAutofit/>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number of features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𝑚</m:t>
                    </m:r>
                    <m:r>
                      <a:rPr lang="en-US" b="0" i="0" smtClean="0">
                        <a:latin typeface="Cambria Math" panose="02040503050406030204" pitchFamily="18" charset="0"/>
                      </a:rPr>
                      <m:t>=</m:t>
                    </m:r>
                  </m:oMath>
                </a14:m>
                <a:r>
                  <a:rPr lang="en-US" dirty="0"/>
                  <a:t> number of training examples</a:t>
                </a:r>
              </a:p>
              <a:p>
                <a:endParaRPr lang="en-US" dirty="0"/>
              </a:p>
              <a:p>
                <a:pPr marL="514350" indent="-514350">
                  <a:buFont typeface="+mj-lt"/>
                  <a:buAutoNum type="arabicPeriod"/>
                </a:pPr>
                <a:r>
                  <a:rPr lang="en-US" b="1" dirty="0"/>
                  <a:t>If </a:t>
                </a:r>
                <a14:m>
                  <m:oMath xmlns:m="http://schemas.openxmlformats.org/officeDocument/2006/math">
                    <m:r>
                      <a:rPr lang="en-US" b="1" i="1">
                        <a:latin typeface="Cambria Math" panose="02040503050406030204" pitchFamily="18" charset="0"/>
                      </a:rPr>
                      <m:t>𝒏</m:t>
                    </m:r>
                  </m:oMath>
                </a14:m>
                <a:r>
                  <a:rPr lang="en-US" b="1" dirty="0"/>
                  <a:t> is large (relative to </a:t>
                </a:r>
                <a14:m>
                  <m:oMath xmlns:m="http://schemas.openxmlformats.org/officeDocument/2006/math">
                    <m:r>
                      <a:rPr lang="en-US" b="1" i="1" smtClean="0">
                        <a:latin typeface="Cambria Math" panose="02040503050406030204" pitchFamily="18" charset="0"/>
                      </a:rPr>
                      <m:t>𝒎</m:t>
                    </m:r>
                  </m:oMath>
                </a14:m>
                <a:r>
                  <a:rPr lang="en-US" b="1" dirty="0"/>
                  <a:t>)</a:t>
                </a: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=10,000, </m:t>
                    </m:r>
                    <m:r>
                      <m:rPr>
                        <m:sty m:val="p"/>
                      </m:rPr>
                      <a:rPr lang="en-US">
                        <a:latin typeface="Cambria Math" panose="02040503050406030204" pitchFamily="18" charset="0"/>
                      </a:rPr>
                      <m:t>m</m:t>
                    </m:r>
                    <m:r>
                      <a:rPr lang="en-US">
                        <a:latin typeface="Cambria Math" panose="02040503050406030204" pitchFamily="18" charset="0"/>
                      </a:rPr>
                      <m:t>=10−1000)</m:t>
                    </m:r>
                  </m:oMath>
                </a14:m>
                <a:br>
                  <a:rPr lang="en-US" dirty="0"/>
                </a:br>
                <a14:m>
                  <m:oMath xmlns:m="http://schemas.openxmlformats.org/officeDocument/2006/math">
                    <m:r>
                      <a:rPr lang="en-US" b="0" i="1" smtClean="0">
                        <a:latin typeface="Cambria Math" panose="02040503050406030204" pitchFamily="18" charset="0"/>
                      </a:rPr>
                      <m:t>→ </m:t>
                    </m:r>
                  </m:oMath>
                </a14:m>
                <a:r>
                  <a:rPr lang="en-US" dirty="0"/>
                  <a:t>Use logistic regression or SVM without a kernel (“linear kernel”)</a:t>
                </a:r>
              </a:p>
              <a:p>
                <a:pPr marL="514350" indent="-514350">
                  <a:buFont typeface="+mj-lt"/>
                  <a:buAutoNum type="arabicPeriod"/>
                </a:pPr>
                <a:r>
                  <a:rPr lang="en-US" b="1" dirty="0"/>
                  <a:t>If </a:t>
                </a:r>
                <a14:m>
                  <m:oMath xmlns:m="http://schemas.openxmlformats.org/officeDocument/2006/math">
                    <m:r>
                      <a:rPr lang="en-US" b="1" i="1">
                        <a:latin typeface="Cambria Math" panose="02040503050406030204" pitchFamily="18" charset="0"/>
                      </a:rPr>
                      <m:t>𝒏</m:t>
                    </m:r>
                  </m:oMath>
                </a14:m>
                <a:r>
                  <a:rPr lang="en-US" b="1" dirty="0"/>
                  <a:t> is small, </a:t>
                </a:r>
                <a14:m>
                  <m:oMath xmlns:m="http://schemas.openxmlformats.org/officeDocument/2006/math">
                    <m:r>
                      <a:rPr lang="en-US" b="1" i="1">
                        <a:latin typeface="Cambria Math" panose="02040503050406030204" pitchFamily="18" charset="0"/>
                      </a:rPr>
                      <m:t>𝒎</m:t>
                    </m:r>
                  </m:oMath>
                </a14:m>
                <a:r>
                  <a:rPr lang="en-US" b="1" dirty="0"/>
                  <a:t> is intermediate</a:t>
                </a:r>
                <a:r>
                  <a:rPr lang="en-US" dirty="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=1−1000, </m:t>
                    </m:r>
                    <m:r>
                      <m:rPr>
                        <m:sty m:val="p"/>
                      </m:rPr>
                      <a:rPr lang="en-US" b="0" i="0" smtClean="0">
                        <a:latin typeface="Cambria Math" panose="02040503050406030204" pitchFamily="18" charset="0"/>
                      </a:rPr>
                      <m:t>m</m:t>
                    </m:r>
                    <m:r>
                      <a:rPr lang="en-US" b="0" i="0" smtClean="0">
                        <a:latin typeface="Cambria Math" panose="02040503050406030204" pitchFamily="18" charset="0"/>
                      </a:rPr>
                      <m:t>=10−10,000)</m:t>
                    </m:r>
                  </m:oMath>
                </a14:m>
                <a:br>
                  <a:rPr lang="en-US" dirty="0"/>
                </a:br>
                <a14:m>
                  <m:oMath xmlns:m="http://schemas.openxmlformats.org/officeDocument/2006/math">
                    <m:r>
                      <a:rPr lang="en-US" i="1">
                        <a:latin typeface="Cambria Math" panose="02040503050406030204" pitchFamily="18" charset="0"/>
                      </a:rPr>
                      <m:t>→</m:t>
                    </m:r>
                  </m:oMath>
                </a14:m>
                <a:r>
                  <a:rPr lang="en-US" dirty="0"/>
                  <a:t> Use SVM with Gaussian kernel </a:t>
                </a:r>
              </a:p>
              <a:p>
                <a:pPr marL="514350" indent="-514350">
                  <a:buFont typeface="+mj-lt"/>
                  <a:buAutoNum type="arabicPeriod"/>
                </a:pPr>
                <a:r>
                  <a:rPr lang="en-US" b="1" dirty="0"/>
                  <a:t>If </a:t>
                </a:r>
                <a14:m>
                  <m:oMath xmlns:m="http://schemas.openxmlformats.org/officeDocument/2006/math">
                    <m:r>
                      <a:rPr lang="en-US" b="1" i="1">
                        <a:latin typeface="Cambria Math" panose="02040503050406030204" pitchFamily="18" charset="0"/>
                      </a:rPr>
                      <m:t>𝒏</m:t>
                    </m:r>
                  </m:oMath>
                </a14:m>
                <a:r>
                  <a:rPr lang="en-US" b="1" dirty="0"/>
                  <a:t> is small, </a:t>
                </a:r>
                <a14:m>
                  <m:oMath xmlns:m="http://schemas.openxmlformats.org/officeDocument/2006/math">
                    <m:r>
                      <a:rPr lang="en-US" b="1" i="1">
                        <a:latin typeface="Cambria Math" panose="02040503050406030204" pitchFamily="18" charset="0"/>
                      </a:rPr>
                      <m:t>𝒎</m:t>
                    </m:r>
                  </m:oMath>
                </a14:m>
                <a:r>
                  <a:rPr lang="en-US" b="1" dirty="0"/>
                  <a:t>is large</a:t>
                </a: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=1−1000, </m:t>
                    </m:r>
                    <m:r>
                      <m:rPr>
                        <m:sty m:val="p"/>
                      </m:rPr>
                      <a:rPr lang="en-US">
                        <a:latin typeface="Cambria Math" panose="02040503050406030204" pitchFamily="18" charset="0"/>
                      </a:rPr>
                      <m:t>m</m:t>
                    </m:r>
                    <m:r>
                      <a:rPr lang="en-US">
                        <a:latin typeface="Cambria Math" panose="02040503050406030204" pitchFamily="18" charset="0"/>
                      </a:rPr>
                      <m:t>=50,000+)</m:t>
                    </m:r>
                  </m:oMath>
                </a14:m>
                <a:br>
                  <a:rPr lang="en-US" dirty="0"/>
                </a:br>
                <a14:m>
                  <m:oMath xmlns:m="http://schemas.openxmlformats.org/officeDocument/2006/math">
                    <m:r>
                      <a:rPr lang="en-US" i="1">
                        <a:latin typeface="Cambria Math" panose="02040503050406030204" pitchFamily="18" charset="0"/>
                      </a:rPr>
                      <m:t>→</m:t>
                    </m:r>
                  </m:oMath>
                </a14:m>
                <a:r>
                  <a:rPr lang="en-US" dirty="0"/>
                  <a:t>Create/add more features, then use logistic regression of linear SVM</a:t>
                </a:r>
              </a:p>
              <a:p>
                <a:pPr marL="0" indent="0">
                  <a:buNone/>
                </a:pPr>
                <a:endParaRPr lang="en-US" dirty="0"/>
              </a:p>
              <a:p>
                <a:pPr marL="0" indent="0">
                  <a:buNone/>
                </a:pPr>
                <a:r>
                  <a:rPr lang="en-US" dirty="0"/>
                  <a:t>Neural network likely to work well for most of these case, </a:t>
                </a:r>
                <a:br>
                  <a:rPr lang="en-US" dirty="0"/>
                </a:br>
                <a:r>
                  <a:rPr lang="en-US" dirty="0"/>
                  <a:t>but slower to train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48553" y="1628400"/>
                <a:ext cx="11074400" cy="5032375"/>
              </a:xfrm>
              <a:blipFill>
                <a:blip r:embed="rId2"/>
                <a:stretch>
                  <a:fillRect l="-1156" t="-1937" b="-4358"/>
                </a:stretch>
              </a:blipFill>
            </p:spPr>
            <p:txBody>
              <a:bodyPr/>
              <a:lstStyle/>
              <a:p>
                <a:r>
                  <a:rPr lang="en-US">
                    <a:noFill/>
                  </a:rPr>
                  <a:t> </a:t>
                </a:r>
              </a:p>
            </p:txBody>
          </p:sp>
        </mc:Fallback>
      </mc:AlternateContent>
    </p:spTree>
    <p:extLst>
      <p:ext uri="{BB962C8B-B14F-4D97-AF65-F5344CB8AC3E}">
        <p14:creationId xmlns:p14="http://schemas.microsoft.com/office/powerpoint/2010/main" val="1559738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remember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sz="3600" b="1" dirty="0"/>
                  <a:t>Cost function</a:t>
                </a:r>
              </a:p>
              <a:p>
                <a:pPr marL="0" indent="0">
                  <a:buNone/>
                </a:pPr>
                <a14:m>
                  <m:oMathPara xmlns:m="http://schemas.openxmlformats.org/officeDocument/2006/math">
                    <m:oMathParaPr>
                      <m:jc m:val="centerGroup"/>
                    </m:oMathParaPr>
                    <m:oMath xmlns:m="http://schemas.openxmlformats.org/officeDocument/2006/math">
                      <m:limLow>
                        <m:limLowPr>
                          <m:ctrlPr>
                            <a:rPr lang="en-US" sz="3100" i="1" dirty="0" smtClean="0">
                              <a:latin typeface="Cambria Math" panose="02040503050406030204" pitchFamily="18" charset="0"/>
                            </a:rPr>
                          </m:ctrlPr>
                        </m:limLowPr>
                        <m:e>
                          <m:r>
                            <m:rPr>
                              <m:sty m:val="p"/>
                            </m:rPr>
                            <a:rPr lang="en-US" sz="3100" dirty="0">
                              <a:latin typeface="Cambria Math" panose="02040503050406030204" pitchFamily="18" charset="0"/>
                            </a:rPr>
                            <m:t>min</m:t>
                          </m:r>
                        </m:e>
                        <m:lim>
                          <m:r>
                            <a:rPr lang="en-US" sz="3100" i="1" dirty="0">
                              <a:latin typeface="Cambria Math" panose="02040503050406030204" pitchFamily="18" charset="0"/>
                            </a:rPr>
                            <m:t>𝜃</m:t>
                          </m:r>
                        </m:lim>
                      </m:limLow>
                      <m:r>
                        <a:rPr lang="en-US" sz="3100" i="1" dirty="0">
                          <a:latin typeface="Cambria Math" panose="02040503050406030204" pitchFamily="18" charset="0"/>
                        </a:rPr>
                        <m:t> </m:t>
                      </m:r>
                      <m:r>
                        <a:rPr lang="en-US" sz="3100" i="1" dirty="0">
                          <a:latin typeface="Cambria Math" panose="02040503050406030204" pitchFamily="18" charset="0"/>
                        </a:rPr>
                        <m:t>𝐶</m:t>
                      </m:r>
                      <m:d>
                        <m:dPr>
                          <m:begChr m:val="["/>
                          <m:endChr m:val="]"/>
                          <m:ctrlPr>
                            <a:rPr lang="en-US" sz="3100" i="1" dirty="0">
                              <a:latin typeface="Cambria Math" panose="02040503050406030204" pitchFamily="18" charset="0"/>
                            </a:rPr>
                          </m:ctrlPr>
                        </m:dPr>
                        <m:e>
                          <m:nary>
                            <m:naryPr>
                              <m:chr m:val="∑"/>
                              <m:ctrlPr>
                                <a:rPr lang="en-US" sz="3100" i="1" dirty="0">
                                  <a:latin typeface="Cambria Math" panose="02040503050406030204" pitchFamily="18" charset="0"/>
                                </a:rPr>
                              </m:ctrlPr>
                            </m:naryPr>
                            <m:sub>
                              <m:r>
                                <m:rPr>
                                  <m:brk m:alnAt="23"/>
                                </m:rPr>
                                <a:rPr lang="en-US" sz="3100" i="1" dirty="0">
                                  <a:latin typeface="Cambria Math" panose="02040503050406030204" pitchFamily="18" charset="0"/>
                                </a:rPr>
                                <m:t>𝑖</m:t>
                              </m:r>
                              <m:r>
                                <a:rPr lang="en-US" sz="3100" i="1" dirty="0">
                                  <a:latin typeface="Cambria Math" panose="02040503050406030204" pitchFamily="18" charset="0"/>
                                </a:rPr>
                                <m:t>=1</m:t>
                              </m:r>
                            </m:sub>
                            <m:sup>
                              <m:r>
                                <a:rPr lang="en-US" sz="3100" i="1" dirty="0">
                                  <a:latin typeface="Cambria Math" panose="02040503050406030204" pitchFamily="18" charset="0"/>
                                </a:rPr>
                                <m:t>𝑚</m:t>
                              </m:r>
                            </m:sup>
                            <m:e>
                              <m:sSup>
                                <m:sSupPr>
                                  <m:ctrlPr>
                                    <a:rPr lang="en-US" sz="3100" i="1" dirty="0">
                                      <a:latin typeface="Cambria Math" panose="02040503050406030204" pitchFamily="18" charset="0"/>
                                    </a:rPr>
                                  </m:ctrlPr>
                                </m:sSupPr>
                                <m:e>
                                  <m:r>
                                    <a:rPr lang="en-US" sz="3100" i="1" dirty="0">
                                      <a:latin typeface="Cambria Math" panose="02040503050406030204" pitchFamily="18" charset="0"/>
                                    </a:rPr>
                                    <m:t>𝑦</m:t>
                                  </m:r>
                                </m:e>
                                <m:sup>
                                  <m:r>
                                    <a:rPr lang="en-US" sz="3100" i="1" dirty="0">
                                      <a:latin typeface="Cambria Math" panose="02040503050406030204" pitchFamily="18" charset="0"/>
                                    </a:rPr>
                                    <m:t>(</m:t>
                                  </m:r>
                                  <m:r>
                                    <a:rPr lang="en-US" sz="3100" i="1" dirty="0">
                                      <a:latin typeface="Cambria Math" panose="02040503050406030204" pitchFamily="18" charset="0"/>
                                    </a:rPr>
                                    <m:t>𝑖</m:t>
                                  </m:r>
                                  <m:r>
                                    <a:rPr lang="en-US" sz="3100" i="1" dirty="0">
                                      <a:latin typeface="Cambria Math" panose="02040503050406030204" pitchFamily="18" charset="0"/>
                                    </a:rPr>
                                    <m:t>)</m:t>
                                  </m:r>
                                </m:sup>
                              </m:sSup>
                              <m:r>
                                <a:rPr lang="en-US" sz="3100" dirty="0">
                                  <a:latin typeface="Cambria Math" panose="02040503050406030204" pitchFamily="18" charset="0"/>
                                </a:rPr>
                                <m:t>  </m:t>
                              </m:r>
                              <m:r>
                                <m:rPr>
                                  <m:sty m:val="p"/>
                                </m:rPr>
                                <a:rPr lang="en-US" sz="3100" dirty="0">
                                  <a:latin typeface="Cambria Math" panose="02040503050406030204" pitchFamily="18" charset="0"/>
                                </a:rPr>
                                <m:t>cos</m:t>
                              </m:r>
                              <m:sSub>
                                <m:sSubPr>
                                  <m:ctrlPr>
                                    <a:rPr lang="en-US" sz="3100" i="1" dirty="0">
                                      <a:latin typeface="Cambria Math" panose="02040503050406030204" pitchFamily="18" charset="0"/>
                                    </a:rPr>
                                  </m:ctrlPr>
                                </m:sSubPr>
                                <m:e>
                                  <m:r>
                                    <m:rPr>
                                      <m:sty m:val="p"/>
                                    </m:rPr>
                                    <a:rPr lang="en-US" sz="3100" dirty="0">
                                      <a:latin typeface="Cambria Math" panose="02040503050406030204" pitchFamily="18" charset="0"/>
                                    </a:rPr>
                                    <m:t>t</m:t>
                                  </m:r>
                                </m:e>
                                <m:sub>
                                  <m:r>
                                    <a:rPr lang="en-US" sz="3100" dirty="0">
                                      <a:latin typeface="Cambria Math" panose="02040503050406030204" pitchFamily="18" charset="0"/>
                                    </a:rPr>
                                    <m:t>1</m:t>
                                  </m:r>
                                </m:sub>
                              </m:sSub>
                              <m:d>
                                <m:dPr>
                                  <m:ctrlPr>
                                    <a:rPr lang="en-US" sz="3100" i="1" dirty="0">
                                      <a:latin typeface="Cambria Math" panose="02040503050406030204" pitchFamily="18" charset="0"/>
                                    </a:rPr>
                                  </m:ctrlPr>
                                </m:dPr>
                                <m:e>
                                  <m:sSup>
                                    <m:sSupPr>
                                      <m:ctrlPr>
                                        <a:rPr lang="en-US" sz="3100" i="1" dirty="0">
                                          <a:latin typeface="Cambria Math" panose="02040503050406030204" pitchFamily="18" charset="0"/>
                                        </a:rPr>
                                      </m:ctrlPr>
                                    </m:sSupPr>
                                    <m:e>
                                      <m:r>
                                        <a:rPr lang="en-US" sz="3100" i="1" dirty="0">
                                          <a:latin typeface="Cambria Math" panose="02040503050406030204" pitchFamily="18" charset="0"/>
                                        </a:rPr>
                                        <m:t>𝜃</m:t>
                                      </m:r>
                                    </m:e>
                                    <m:sup>
                                      <m:r>
                                        <a:rPr lang="en-US" sz="3100" i="1" dirty="0">
                                          <a:latin typeface="Cambria Math" panose="02040503050406030204" pitchFamily="18" charset="0"/>
                                        </a:rPr>
                                        <m:t>⊤</m:t>
                                      </m:r>
                                    </m:sup>
                                  </m:sSup>
                                  <m:sSup>
                                    <m:sSupPr>
                                      <m:ctrlPr>
                                        <a:rPr lang="en-US" sz="3100" i="1" dirty="0">
                                          <a:latin typeface="Cambria Math" panose="02040503050406030204" pitchFamily="18" charset="0"/>
                                        </a:rPr>
                                      </m:ctrlPr>
                                    </m:sSupPr>
                                    <m:e>
                                      <m:r>
                                        <a:rPr lang="en-US" sz="3100" i="1" dirty="0">
                                          <a:latin typeface="Cambria Math" panose="02040503050406030204" pitchFamily="18" charset="0"/>
                                        </a:rPr>
                                        <m:t>𝑓</m:t>
                                      </m:r>
                                    </m:e>
                                    <m:sup>
                                      <m:d>
                                        <m:dPr>
                                          <m:ctrlPr>
                                            <a:rPr lang="en-US" sz="3100" i="1" dirty="0">
                                              <a:latin typeface="Cambria Math" panose="02040503050406030204" pitchFamily="18" charset="0"/>
                                            </a:rPr>
                                          </m:ctrlPr>
                                        </m:dPr>
                                        <m:e>
                                          <m:r>
                                            <a:rPr lang="en-US" sz="3100" i="1" dirty="0">
                                              <a:latin typeface="Cambria Math" panose="02040503050406030204" pitchFamily="18" charset="0"/>
                                            </a:rPr>
                                            <m:t>𝑖</m:t>
                                          </m:r>
                                        </m:e>
                                      </m:d>
                                    </m:sup>
                                  </m:sSup>
                                </m:e>
                              </m:d>
                              <m:r>
                                <a:rPr lang="en-US" sz="3100" i="1" dirty="0">
                                  <a:latin typeface="Cambria Math" panose="02040503050406030204" pitchFamily="18" charset="0"/>
                                </a:rPr>
                                <m:t>+(1−</m:t>
                              </m:r>
                              <m:sSup>
                                <m:sSupPr>
                                  <m:ctrlPr>
                                    <a:rPr lang="en-US" sz="3100" i="1" dirty="0">
                                      <a:latin typeface="Cambria Math" panose="02040503050406030204" pitchFamily="18" charset="0"/>
                                    </a:rPr>
                                  </m:ctrlPr>
                                </m:sSupPr>
                                <m:e>
                                  <m:r>
                                    <a:rPr lang="en-US" sz="3100" i="1" dirty="0">
                                      <a:latin typeface="Cambria Math" panose="02040503050406030204" pitchFamily="18" charset="0"/>
                                    </a:rPr>
                                    <m:t>𝑦</m:t>
                                  </m:r>
                                </m:e>
                                <m:sup>
                                  <m:d>
                                    <m:dPr>
                                      <m:ctrlPr>
                                        <a:rPr lang="en-US" sz="3100" i="1" dirty="0">
                                          <a:latin typeface="Cambria Math" panose="02040503050406030204" pitchFamily="18" charset="0"/>
                                        </a:rPr>
                                      </m:ctrlPr>
                                    </m:dPr>
                                    <m:e>
                                      <m:r>
                                        <a:rPr lang="en-US" sz="3100" i="1" dirty="0">
                                          <a:latin typeface="Cambria Math" panose="02040503050406030204" pitchFamily="18" charset="0"/>
                                        </a:rPr>
                                        <m:t>𝑖</m:t>
                                      </m:r>
                                    </m:e>
                                  </m:d>
                                </m:sup>
                              </m:sSup>
                              <m:r>
                                <m:rPr>
                                  <m:nor/>
                                </m:rPr>
                                <a:rPr lang="en-US" sz="3100" dirty="0">
                                  <a:latin typeface="Cambria Math" panose="02040503050406030204" pitchFamily="18" charset="0"/>
                                </a:rPr>
                                <m:t>)</m:t>
                              </m:r>
                              <m:r>
                                <a:rPr lang="en-US" sz="3100" i="1" dirty="0">
                                  <a:latin typeface="Cambria Math" panose="02040503050406030204" pitchFamily="18" charset="0"/>
                                </a:rPr>
                                <m:t> </m:t>
                              </m:r>
                              <m:r>
                                <m:rPr>
                                  <m:sty m:val="p"/>
                                </m:rPr>
                                <a:rPr lang="en-US" sz="3100" dirty="0">
                                  <a:latin typeface="Cambria Math" panose="02040503050406030204" pitchFamily="18" charset="0"/>
                                </a:rPr>
                                <m:t>cos</m:t>
                              </m:r>
                              <m:sSub>
                                <m:sSubPr>
                                  <m:ctrlPr>
                                    <a:rPr lang="en-US" sz="3100" i="1" dirty="0">
                                      <a:latin typeface="Cambria Math" panose="02040503050406030204" pitchFamily="18" charset="0"/>
                                    </a:rPr>
                                  </m:ctrlPr>
                                </m:sSubPr>
                                <m:e>
                                  <m:r>
                                    <m:rPr>
                                      <m:sty m:val="p"/>
                                    </m:rPr>
                                    <a:rPr lang="en-US" sz="3100" dirty="0">
                                      <a:latin typeface="Cambria Math" panose="02040503050406030204" pitchFamily="18" charset="0"/>
                                    </a:rPr>
                                    <m:t>t</m:t>
                                  </m:r>
                                </m:e>
                                <m:sub>
                                  <m:r>
                                    <a:rPr lang="en-US" sz="3100" dirty="0">
                                      <a:latin typeface="Cambria Math" panose="02040503050406030204" pitchFamily="18" charset="0"/>
                                    </a:rPr>
                                    <m:t>0</m:t>
                                  </m:r>
                                </m:sub>
                              </m:sSub>
                              <m:d>
                                <m:dPr>
                                  <m:ctrlPr>
                                    <a:rPr lang="en-US" sz="3100" i="1" dirty="0">
                                      <a:latin typeface="Cambria Math" panose="02040503050406030204" pitchFamily="18" charset="0"/>
                                    </a:rPr>
                                  </m:ctrlPr>
                                </m:dPr>
                                <m:e>
                                  <m:sSup>
                                    <m:sSupPr>
                                      <m:ctrlPr>
                                        <a:rPr lang="en-US" sz="3100" i="1" dirty="0">
                                          <a:latin typeface="Cambria Math" panose="02040503050406030204" pitchFamily="18" charset="0"/>
                                        </a:rPr>
                                      </m:ctrlPr>
                                    </m:sSupPr>
                                    <m:e>
                                      <m:r>
                                        <a:rPr lang="en-US" sz="3100" i="1" dirty="0">
                                          <a:latin typeface="Cambria Math" panose="02040503050406030204" pitchFamily="18" charset="0"/>
                                        </a:rPr>
                                        <m:t>𝜃</m:t>
                                      </m:r>
                                    </m:e>
                                    <m:sup>
                                      <m:r>
                                        <a:rPr lang="en-US" sz="3100" i="1" dirty="0">
                                          <a:latin typeface="Cambria Math" panose="02040503050406030204" pitchFamily="18" charset="0"/>
                                        </a:rPr>
                                        <m:t>⊤</m:t>
                                      </m:r>
                                    </m:sup>
                                  </m:sSup>
                                  <m:sSup>
                                    <m:sSupPr>
                                      <m:ctrlPr>
                                        <a:rPr lang="en-US" sz="3100" i="1" dirty="0">
                                          <a:latin typeface="Cambria Math" panose="02040503050406030204" pitchFamily="18" charset="0"/>
                                        </a:rPr>
                                      </m:ctrlPr>
                                    </m:sSupPr>
                                    <m:e>
                                      <m:r>
                                        <a:rPr lang="en-US" sz="3100" i="1" dirty="0">
                                          <a:latin typeface="Cambria Math" panose="02040503050406030204" pitchFamily="18" charset="0"/>
                                        </a:rPr>
                                        <m:t>𝑓</m:t>
                                      </m:r>
                                    </m:e>
                                    <m:sup>
                                      <m:d>
                                        <m:dPr>
                                          <m:ctrlPr>
                                            <a:rPr lang="en-US" sz="3100" i="1" dirty="0">
                                              <a:latin typeface="Cambria Math" panose="02040503050406030204" pitchFamily="18" charset="0"/>
                                            </a:rPr>
                                          </m:ctrlPr>
                                        </m:dPr>
                                        <m:e>
                                          <m:r>
                                            <a:rPr lang="en-US" sz="3100" i="1" dirty="0">
                                              <a:latin typeface="Cambria Math" panose="02040503050406030204" pitchFamily="18" charset="0"/>
                                            </a:rPr>
                                            <m:t>𝑖</m:t>
                                          </m:r>
                                        </m:e>
                                      </m:d>
                                    </m:sup>
                                  </m:sSup>
                                </m:e>
                              </m:d>
                            </m:e>
                          </m:nary>
                        </m:e>
                      </m:d>
                      <m:r>
                        <a:rPr lang="en-US" sz="3100" i="1" dirty="0">
                          <a:latin typeface="Cambria Math" panose="02040503050406030204" pitchFamily="18" charset="0"/>
                        </a:rPr>
                        <m:t>+</m:t>
                      </m:r>
                      <m:f>
                        <m:fPr>
                          <m:ctrlPr>
                            <a:rPr lang="en-US" sz="3100" i="1" dirty="0">
                              <a:latin typeface="Cambria Math" panose="02040503050406030204" pitchFamily="18" charset="0"/>
                            </a:rPr>
                          </m:ctrlPr>
                        </m:fPr>
                        <m:num>
                          <m:r>
                            <a:rPr lang="en-US" sz="3100" i="1" dirty="0">
                              <a:latin typeface="Cambria Math" panose="02040503050406030204" pitchFamily="18" charset="0"/>
                            </a:rPr>
                            <m:t>1</m:t>
                          </m:r>
                        </m:num>
                        <m:den>
                          <m:r>
                            <a:rPr lang="en-US" sz="3100" i="1" dirty="0">
                              <a:latin typeface="Cambria Math" panose="02040503050406030204" pitchFamily="18" charset="0"/>
                            </a:rPr>
                            <m:t>2</m:t>
                          </m:r>
                        </m:den>
                      </m:f>
                      <m:nary>
                        <m:naryPr>
                          <m:chr m:val="∑"/>
                          <m:ctrlPr>
                            <a:rPr lang="en-US" sz="3100" i="1" dirty="0">
                              <a:latin typeface="Cambria Math" panose="02040503050406030204" pitchFamily="18" charset="0"/>
                            </a:rPr>
                          </m:ctrlPr>
                        </m:naryPr>
                        <m:sub>
                          <m:r>
                            <m:rPr>
                              <m:brk m:alnAt="23"/>
                            </m:rPr>
                            <a:rPr lang="en-US" sz="3100" i="1" dirty="0">
                              <a:latin typeface="Cambria Math" panose="02040503050406030204" pitchFamily="18" charset="0"/>
                            </a:rPr>
                            <m:t>𝑗</m:t>
                          </m:r>
                          <m:r>
                            <a:rPr lang="en-US" sz="3100" i="1" dirty="0">
                              <a:latin typeface="Cambria Math" panose="02040503050406030204" pitchFamily="18" charset="0"/>
                            </a:rPr>
                            <m:t>=1</m:t>
                          </m:r>
                        </m:sub>
                        <m:sup>
                          <m:r>
                            <a:rPr lang="en-US" sz="3100" i="1" dirty="0">
                              <a:latin typeface="Cambria Math" panose="02040503050406030204" pitchFamily="18" charset="0"/>
                            </a:rPr>
                            <m:t>𝑚</m:t>
                          </m:r>
                        </m:sup>
                        <m:e>
                          <m:sSubSup>
                            <m:sSubSupPr>
                              <m:ctrlPr>
                                <a:rPr lang="en-US" sz="3100" i="1" dirty="0">
                                  <a:latin typeface="Cambria Math" panose="02040503050406030204" pitchFamily="18" charset="0"/>
                                </a:rPr>
                              </m:ctrlPr>
                            </m:sSubSupPr>
                            <m:e>
                              <m:r>
                                <a:rPr lang="en-US" sz="3100" i="1" dirty="0">
                                  <a:latin typeface="Cambria Math" panose="02040503050406030204" pitchFamily="18" charset="0"/>
                                </a:rPr>
                                <m:t>𝜃</m:t>
                              </m:r>
                            </m:e>
                            <m:sub>
                              <m:r>
                                <a:rPr lang="en-US" sz="3100" i="1" dirty="0">
                                  <a:latin typeface="Cambria Math" panose="02040503050406030204" pitchFamily="18" charset="0"/>
                                </a:rPr>
                                <m:t>𝑗</m:t>
                              </m:r>
                            </m:sub>
                            <m:sup>
                              <m:r>
                                <a:rPr lang="en-US" sz="3100" i="1" dirty="0">
                                  <a:latin typeface="Cambria Math" panose="02040503050406030204" pitchFamily="18" charset="0"/>
                                </a:rPr>
                                <m:t>2</m:t>
                              </m:r>
                            </m:sup>
                          </m:sSubSup>
                        </m:e>
                      </m:nary>
                    </m:oMath>
                  </m:oMathPara>
                </a14:m>
                <a:endParaRPr lang="en-US" sz="3100" dirty="0"/>
              </a:p>
              <a:p>
                <a:r>
                  <a:rPr lang="en-US" sz="3600" b="1" dirty="0"/>
                  <a:t>Large margin classification</a:t>
                </a:r>
              </a:p>
              <a:p>
                <a:endParaRPr lang="en-US" sz="3600" dirty="0"/>
              </a:p>
              <a:p>
                <a:r>
                  <a:rPr lang="en-US" sz="3600" b="1" dirty="0"/>
                  <a:t>Kernels</a:t>
                </a:r>
              </a:p>
              <a:p>
                <a:endParaRPr lang="en-US" sz="3600" dirty="0"/>
              </a:p>
              <a:p>
                <a:r>
                  <a:rPr lang="en-US" sz="3600" b="1" dirty="0"/>
                  <a:t>Using an SVM</a:t>
                </a:r>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5" t="-3641"/>
                </a:stretch>
              </a:blipFill>
            </p:spPr>
            <p:txBody>
              <a:bodyPr/>
              <a:lstStyle/>
              <a:p>
                <a:r>
                  <a:rPr lang="en-US">
                    <a:noFill/>
                  </a:rPr>
                  <a:t> </a:t>
                </a:r>
              </a:p>
            </p:txBody>
          </p:sp>
        </mc:Fallback>
      </mc:AlternateContent>
      <p:grpSp>
        <p:nvGrpSpPr>
          <p:cNvPr id="33" name="Group 32"/>
          <p:cNvGrpSpPr/>
          <p:nvPr/>
        </p:nvGrpSpPr>
        <p:grpSpPr>
          <a:xfrm>
            <a:off x="7126941" y="3230957"/>
            <a:ext cx="4440103" cy="3588513"/>
            <a:chOff x="2909447" y="1574185"/>
            <a:chExt cx="6770651" cy="5472074"/>
          </a:xfrm>
        </p:grpSpPr>
        <p:grpSp>
          <p:nvGrpSpPr>
            <p:cNvPr id="4" name="Group 3"/>
            <p:cNvGrpSpPr/>
            <p:nvPr/>
          </p:nvGrpSpPr>
          <p:grpSpPr>
            <a:xfrm>
              <a:off x="2909447" y="1825625"/>
              <a:ext cx="6382083" cy="5220634"/>
              <a:chOff x="713495" y="2772389"/>
              <a:chExt cx="4249030" cy="3327009"/>
            </a:xfrm>
          </p:grpSpPr>
          <p:grpSp>
            <p:nvGrpSpPr>
              <p:cNvPr id="5" name="Group 4"/>
              <p:cNvGrpSpPr/>
              <p:nvPr/>
            </p:nvGrpSpPr>
            <p:grpSpPr>
              <a:xfrm>
                <a:off x="713495" y="2772389"/>
                <a:ext cx="4249030" cy="2886278"/>
                <a:chOff x="380120" y="1732250"/>
                <a:chExt cx="5479201" cy="3721909"/>
              </a:xfrm>
            </p:grpSpPr>
            <p:cxnSp>
              <p:nvCxnSpPr>
                <p:cNvPr id="7" name="Straight Connector 6"/>
                <p:cNvCxnSpPr/>
                <p:nvPr/>
              </p:nvCxnSpPr>
              <p:spPr>
                <a:xfrm>
                  <a:off x="1213434" y="1993507"/>
                  <a:ext cx="0" cy="346065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960215" y="5053234"/>
                  <a:ext cx="4899106"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380120" y="3268422"/>
                      <a:ext cx="959879" cy="833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𝑥</m:t>
                                </m:r>
                              </m:e>
                              <m:sub>
                                <m:r>
                                  <a:rPr lang="en-US" sz="3600" b="0" i="1" dirty="0" smtClean="0">
                                    <a:latin typeface="Cambria Math" panose="02040503050406030204" pitchFamily="18" charset="0"/>
                                  </a:rPr>
                                  <m:t>2</m:t>
                                </m:r>
                              </m:sub>
                            </m:sSub>
                          </m:oMath>
                        </m:oMathPara>
                      </a14:m>
                      <a:endParaRPr lang="en-US" sz="2000" dirty="0"/>
                    </a:p>
                  </p:txBody>
                </p:sp>
              </mc:Choice>
              <mc:Fallback xmlns="">
                <p:sp>
                  <p:nvSpPr>
                    <p:cNvPr id="6" name="Rectangle 7"/>
                    <p:cNvSpPr>
                      <a:spLocks noRot="1" noChangeAspect="1" noMove="1" noResize="1" noEditPoints="1" noAdjustHandles="1" noChangeArrowheads="1" noChangeShapeType="1" noTextEdit="1"/>
                    </p:cNvSpPr>
                    <p:nvPr/>
                  </p:nvSpPr>
                  <p:spPr>
                    <a:xfrm>
                      <a:off x="380120" y="3268422"/>
                      <a:ext cx="959879" cy="833456"/>
                    </a:xfrm>
                    <a:prstGeom prst="rect">
                      <a:avLst/>
                    </a:prstGeom>
                    <a:blipFill>
                      <a:blip r:embed="rId3"/>
                      <a:stretch>
                        <a:fillRect/>
                      </a:stretch>
                    </a:blipFill>
                  </p:spPr>
                  <p:txBody>
                    <a:bodyPr/>
                    <a:lstStyle/>
                    <a:p>
                      <a:r>
                        <a:rPr lang="en-US">
                          <a:noFill/>
                        </a:rPr>
                        <a:t> </a:t>
                      </a:r>
                    </a:p>
                  </p:txBody>
                </p:sp>
              </mc:Fallback>
            </mc:AlternateContent>
            <p:sp>
              <p:nvSpPr>
                <p:cNvPr id="10" name="Multiply 9"/>
                <p:cNvSpPr/>
                <p:nvPr/>
              </p:nvSpPr>
              <p:spPr>
                <a:xfrm>
                  <a:off x="3425785" y="3013781"/>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Isosceles Triangle 10"/>
                <p:cNvSpPr/>
                <p:nvPr/>
              </p:nvSpPr>
              <p:spPr>
                <a:xfrm>
                  <a:off x="2522477" y="454550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1599124" y="435082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3759685" y="215688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Multiply 13"/>
                <p:cNvSpPr/>
                <p:nvPr/>
              </p:nvSpPr>
              <p:spPr>
                <a:xfrm>
                  <a:off x="4132598" y="274624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Multiply 14"/>
                <p:cNvSpPr/>
                <p:nvPr/>
              </p:nvSpPr>
              <p:spPr>
                <a:xfrm>
                  <a:off x="3904957" y="3392624"/>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Multiply 15"/>
                <p:cNvSpPr/>
                <p:nvPr/>
              </p:nvSpPr>
              <p:spPr>
                <a:xfrm>
                  <a:off x="4592200" y="2468609"/>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Isosceles Triangle 16"/>
                <p:cNvSpPr/>
                <p:nvPr/>
              </p:nvSpPr>
              <p:spPr>
                <a:xfrm>
                  <a:off x="1397139" y="3705252"/>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2063576" y="339765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2686944" y="3809523"/>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1239029" y="260705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885664" y="2371881"/>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Multiply 21"/>
                <p:cNvSpPr/>
                <p:nvPr/>
              </p:nvSpPr>
              <p:spPr>
                <a:xfrm>
                  <a:off x="4820810" y="399592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Isosceles Triangle 22"/>
                <p:cNvSpPr/>
                <p:nvPr/>
              </p:nvSpPr>
              <p:spPr>
                <a:xfrm>
                  <a:off x="1729444" y="275871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3337654" y="186204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Multiply 24"/>
                <p:cNvSpPr/>
                <p:nvPr/>
              </p:nvSpPr>
              <p:spPr>
                <a:xfrm>
                  <a:off x="3587991" y="252968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Multiply 25"/>
                <p:cNvSpPr/>
                <p:nvPr/>
              </p:nvSpPr>
              <p:spPr>
                <a:xfrm>
                  <a:off x="2915623" y="173225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mc:AlternateContent xmlns:mc="http://schemas.openxmlformats.org/markup-compatibility/2006" xmlns:a14="http://schemas.microsoft.com/office/drawing/2010/main">
            <mc:Choice Requires="a14">
              <p:sp>
                <p:nvSpPr>
                  <p:cNvPr id="6" name="Rectangle 5"/>
                  <p:cNvSpPr/>
                  <p:nvPr/>
                </p:nvSpPr>
                <p:spPr>
                  <a:xfrm>
                    <a:off x="3497931" y="5453067"/>
                    <a:ext cx="530804"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oMath>
                      </m:oMathPara>
                    </a14:m>
                    <a:endParaRPr lang="en-US" sz="3600" dirty="0"/>
                  </a:p>
                </p:txBody>
              </p:sp>
            </mc:Choice>
            <mc:Fallback xmlns="">
              <p:sp>
                <p:nvSpPr>
                  <p:cNvPr id="25" name="Rectangle 24"/>
                  <p:cNvSpPr>
                    <a:spLocks noRot="1" noChangeAspect="1" noMove="1" noResize="1" noEditPoints="1" noAdjustHandles="1" noChangeArrowheads="1" noChangeShapeType="1" noTextEdit="1"/>
                  </p:cNvSpPr>
                  <p:nvPr/>
                </p:nvSpPr>
                <p:spPr>
                  <a:xfrm>
                    <a:off x="3497931" y="5453067"/>
                    <a:ext cx="530804" cy="646331"/>
                  </a:xfrm>
                  <a:prstGeom prst="rect">
                    <a:avLst/>
                  </a:prstGeom>
                  <a:blipFill>
                    <a:blip r:embed="rId4"/>
                    <a:stretch>
                      <a:fillRect/>
                    </a:stretch>
                  </a:blipFill>
                </p:spPr>
                <p:txBody>
                  <a:bodyPr/>
                  <a:lstStyle/>
                  <a:p>
                    <a:r>
                      <a:rPr lang="en-US">
                        <a:noFill/>
                      </a:rPr>
                      <a:t> </a:t>
                    </a:r>
                  </a:p>
                </p:txBody>
              </p:sp>
            </mc:Fallback>
          </mc:AlternateContent>
        </p:grpSp>
        <p:cxnSp>
          <p:nvCxnSpPr>
            <p:cNvPr id="27" name="Straight Connector 26"/>
            <p:cNvCxnSpPr/>
            <p:nvPr/>
          </p:nvCxnSpPr>
          <p:spPr>
            <a:xfrm>
              <a:off x="4401465" y="1825625"/>
              <a:ext cx="3680425" cy="452905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07889" y="1574185"/>
              <a:ext cx="3211581" cy="3952104"/>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987644" y="2143539"/>
              <a:ext cx="3090944" cy="3803650"/>
            </a:xfrm>
            <a:prstGeom prst="line">
              <a:avLst/>
            </a:prstGeom>
            <a:ln w="762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337485" y="5175226"/>
              <a:ext cx="546014" cy="35106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852879" y="5473448"/>
              <a:ext cx="546014" cy="35106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327676" y="4889315"/>
              <a:ext cx="1352422" cy="584775"/>
            </a:xfrm>
            <a:prstGeom prst="rect">
              <a:avLst/>
            </a:prstGeom>
          </p:spPr>
          <p:txBody>
            <a:bodyPr wrap="none">
              <a:spAutoFit/>
            </a:bodyPr>
            <a:lstStyle/>
            <a:p>
              <a:r>
                <a:rPr lang="en-US" sz="3200" dirty="0"/>
                <a:t>margin</a:t>
              </a:r>
            </a:p>
          </p:txBody>
        </p:sp>
      </p:grpSp>
    </p:spTree>
    <p:extLst>
      <p:ext uri="{BB962C8B-B14F-4D97-AF65-F5344CB8AC3E}">
        <p14:creationId xmlns:p14="http://schemas.microsoft.com/office/powerpoint/2010/main" val="390369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idx="1"/>
          </p:nvPr>
        </p:nvSpPr>
        <p:spPr/>
        <p:txBody>
          <a:bodyPr>
            <a:normAutofit/>
          </a:bodyPr>
          <a:lstStyle/>
          <a:p>
            <a:r>
              <a:rPr lang="en-US" sz="3600" b="1" dirty="0">
                <a:solidFill>
                  <a:srgbClr val="FF0000"/>
                </a:solidFill>
              </a:rPr>
              <a:t>Cost function</a:t>
            </a:r>
          </a:p>
          <a:p>
            <a:endParaRPr lang="en-US" sz="3600" dirty="0"/>
          </a:p>
          <a:p>
            <a:r>
              <a:rPr lang="en-US" sz="3600" dirty="0"/>
              <a:t>Large margin classification</a:t>
            </a:r>
          </a:p>
          <a:p>
            <a:endParaRPr lang="en-US" sz="3600" dirty="0"/>
          </a:p>
          <a:p>
            <a:r>
              <a:rPr lang="en-US" sz="3600" dirty="0"/>
              <a:t>Kernels</a:t>
            </a:r>
          </a:p>
          <a:p>
            <a:endParaRPr lang="en-US" sz="3600" dirty="0"/>
          </a:p>
          <a:p>
            <a:r>
              <a:rPr lang="en-US" sz="3600" dirty="0"/>
              <a:t>Using an SVM</a:t>
            </a:r>
          </a:p>
        </p:txBody>
      </p:sp>
    </p:spTree>
    <p:extLst>
      <p:ext uri="{BB962C8B-B14F-4D97-AF65-F5344CB8AC3E}">
        <p14:creationId xmlns:p14="http://schemas.microsoft.com/office/powerpoint/2010/main" val="39968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𝜃</m:t>
                          </m:r>
                        </m:sub>
                      </m:sSub>
                      <m:d>
                        <m:dPr>
                          <m:ctrlPr>
                            <a:rPr lang="en-US" sz="3600" i="1">
                              <a:latin typeface="Cambria Math" panose="02040503050406030204" pitchFamily="18" charset="0"/>
                            </a:rPr>
                          </m:ctrlPr>
                        </m:dPr>
                        <m:e>
                          <m:r>
                            <a:rPr lang="en-US" sz="3600" i="1">
                              <a:latin typeface="Cambria Math" panose="02040503050406030204" pitchFamily="18" charset="0"/>
                            </a:rPr>
                            <m:t>𝑥</m:t>
                          </m:r>
                        </m:e>
                      </m:d>
                      <m:r>
                        <a:rPr lang="en-US" sz="3600" i="1">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𝜃</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𝑥</m:t>
                          </m:r>
                        </m:e>
                      </m:d>
                    </m:oMath>
                  </m:oMathPara>
                </a14:m>
                <a:endParaRPr lang="en-US" sz="3600" b="0" dirty="0"/>
              </a:p>
              <a:p>
                <a:pPr marL="0" indent="0">
                  <a:buNone/>
                </a:pPr>
                <a14:m>
                  <m:oMathPara xmlns:m="http://schemas.openxmlformats.org/officeDocument/2006/math">
                    <m:oMathParaPr>
                      <m:jc m:val="left"/>
                    </m:oMathParaPr>
                    <m:oMath xmlns:m="http://schemas.openxmlformats.org/officeDocument/2006/math">
                      <m:r>
                        <a:rPr lang="en-US" sz="3600" i="1">
                          <a:latin typeface="Cambria Math" panose="02040503050406030204" pitchFamily="18" charset="0"/>
                        </a:rPr>
                        <m:t>𝑔</m:t>
                      </m:r>
                      <m:d>
                        <m:dPr>
                          <m:ctrlPr>
                            <a:rPr lang="en-US" sz="3600" i="1">
                              <a:latin typeface="Cambria Math" panose="02040503050406030204" pitchFamily="18" charset="0"/>
                            </a:rPr>
                          </m:ctrlPr>
                        </m:dPr>
                        <m:e>
                          <m:r>
                            <a:rPr lang="en-US" sz="3600" b="0" i="1" smtClean="0">
                              <a:latin typeface="Cambria Math" panose="02040503050406030204" pitchFamily="18" charset="0"/>
                            </a:rPr>
                            <m:t>𝑧</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1+</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m:t>
                              </m:r>
                              <m:r>
                                <a:rPr lang="en-US" sz="3600" b="0" i="1" smtClean="0">
                                  <a:latin typeface="Cambria Math" panose="02040503050406030204" pitchFamily="18" charset="0"/>
                                </a:rPr>
                                <m:t>𝑧</m:t>
                              </m:r>
                            </m:sup>
                          </m:sSup>
                        </m:den>
                      </m:f>
                    </m:oMath>
                  </m:oMathPara>
                </a14:m>
                <a:endParaRPr lang="en-US" sz="3600" dirty="0"/>
              </a:p>
              <a:p>
                <a:endParaRPr lang="en-US" sz="3600" dirty="0"/>
              </a:p>
              <a:p>
                <a:pPr marL="0" indent="0">
                  <a:buNone/>
                </a:pPr>
                <a:r>
                  <a:rPr lang="en-US" sz="3600" dirty="0"/>
                  <a:t>Suppose predict “y = 1” if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𝜃</m:t>
                        </m:r>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rPr>
                      <m:t>≥0.5</m:t>
                    </m:r>
                  </m:oMath>
                </a14:m>
                <a:endParaRPr lang="en-US" sz="3600" dirty="0"/>
              </a:p>
              <a:p>
                <a:pPr marL="0" indent="0">
                  <a:buNone/>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b="0" i="1" smtClean="0">
                              <a:latin typeface="Cambria Math" panose="02040503050406030204" pitchFamily="18" charset="0"/>
                            </a:rPr>
                            <m:t>𝑧</m:t>
                          </m:r>
                          <m:r>
                            <a:rPr lang="en-US" sz="3600" b="0" i="1" smtClean="0">
                              <a:latin typeface="Cambria Math" panose="02040503050406030204" pitchFamily="18" charset="0"/>
                            </a:rPr>
                            <m:t>= </m:t>
                          </m:r>
                          <m:r>
                            <a:rPr lang="en-US" sz="3600" i="1">
                              <a:latin typeface="Cambria Math" panose="02040503050406030204" pitchFamily="18" charset="0"/>
                            </a:rPr>
                            <m:t>𝜃</m:t>
                          </m:r>
                        </m:e>
                        <m:sup>
                          <m:r>
                            <a:rPr lang="en-US" sz="3600" i="1">
                              <a:latin typeface="Cambria Math" panose="02040503050406030204" pitchFamily="18" charset="0"/>
                            </a:rPr>
                            <m:t>⊤</m:t>
                          </m:r>
                        </m:sup>
                      </m:sSup>
                      <m:r>
                        <a:rPr lang="en-US" sz="3600" i="1">
                          <a:latin typeface="Cambria Math" panose="02040503050406030204" pitchFamily="18" charset="0"/>
                        </a:rPr>
                        <m:t>𝑥</m:t>
                      </m:r>
                      <m:r>
                        <a:rPr lang="en-US" sz="3600" b="0" i="1" smtClean="0">
                          <a:latin typeface="Cambria Math" panose="02040503050406030204" pitchFamily="18" charset="0"/>
                        </a:rPr>
                        <m:t>≥0</m:t>
                      </m:r>
                    </m:oMath>
                  </m:oMathPara>
                </a14:m>
                <a:endParaRPr lang="en-US" sz="3600" dirty="0"/>
              </a:p>
              <a:p>
                <a:pPr marL="0" indent="0">
                  <a:buNone/>
                </a:pPr>
                <a:r>
                  <a:rPr lang="en-US" sz="3600" dirty="0"/>
                  <a:t>               predict “y = 0” if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𝜃</m:t>
                        </m:r>
                      </m:sub>
                    </m:sSub>
                    <m:d>
                      <m:dPr>
                        <m:ctrlPr>
                          <a:rPr lang="en-US" sz="3600" i="1">
                            <a:latin typeface="Cambria Math" panose="02040503050406030204" pitchFamily="18" charset="0"/>
                          </a:rPr>
                        </m:ctrlPr>
                      </m:dPr>
                      <m:e>
                        <m:r>
                          <a:rPr lang="en-US" sz="3600" i="1">
                            <a:latin typeface="Cambria Math" panose="02040503050406030204" pitchFamily="18" charset="0"/>
                          </a:rPr>
                          <m:t>𝑥</m:t>
                        </m:r>
                      </m:e>
                    </m:d>
                    <m:r>
                      <a:rPr lang="en-US" sz="3600" b="0" i="1" smtClean="0">
                        <a:latin typeface="Cambria Math" panose="02040503050406030204" pitchFamily="18" charset="0"/>
                      </a:rPr>
                      <m:t>&lt;</m:t>
                    </m:r>
                    <m:r>
                      <a:rPr lang="en-US" sz="3600" i="1">
                        <a:latin typeface="Cambria Math" panose="02040503050406030204" pitchFamily="18" charset="0"/>
                      </a:rPr>
                      <m:t>0.5</m:t>
                    </m:r>
                  </m:oMath>
                </a14:m>
                <a:endParaRPr lang="en-US" sz="3600" dirty="0"/>
              </a:p>
              <a:p>
                <a:pPr marL="0" indent="0">
                  <a:buNone/>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𝑧</m:t>
                          </m:r>
                          <m:r>
                            <a:rPr lang="en-US" sz="3600" i="1">
                              <a:latin typeface="Cambria Math" panose="02040503050406030204" pitchFamily="18" charset="0"/>
                            </a:rPr>
                            <m:t>= </m:t>
                          </m:r>
                          <m:r>
                            <a:rPr lang="en-US" sz="3600" i="1">
                              <a:latin typeface="Cambria Math" panose="02040503050406030204" pitchFamily="18" charset="0"/>
                            </a:rPr>
                            <m:t>𝜃</m:t>
                          </m:r>
                        </m:e>
                        <m:sup>
                          <m:r>
                            <a:rPr lang="en-US" sz="3600" i="1">
                              <a:latin typeface="Cambria Math" panose="02040503050406030204" pitchFamily="18" charset="0"/>
                            </a:rPr>
                            <m:t>⊤</m:t>
                          </m:r>
                        </m:sup>
                      </m:sSup>
                      <m:r>
                        <a:rPr lang="en-US" sz="3600" i="1">
                          <a:latin typeface="Cambria Math" panose="02040503050406030204" pitchFamily="18" charset="0"/>
                        </a:rPr>
                        <m:t>𝑥</m:t>
                      </m:r>
                      <m:r>
                        <a:rPr lang="en-US" sz="3600" b="0" i="1" smtClean="0">
                          <a:latin typeface="Cambria Math" panose="02040503050406030204" pitchFamily="18" charset="0"/>
                        </a:rPr>
                        <m:t>&lt;</m:t>
                      </m:r>
                      <m:r>
                        <a:rPr lang="en-US" sz="3600" i="1">
                          <a:latin typeface="Cambria Math" panose="02040503050406030204" pitchFamily="18" charset="0"/>
                        </a:rPr>
                        <m:t>0</m:t>
                      </m:r>
                    </m:oMath>
                  </m:oMathPara>
                </a14:m>
                <a:endParaRPr lang="en-US" sz="3600" dirty="0"/>
              </a:p>
              <a:p>
                <a:pPr marL="0" indent="0">
                  <a:buNone/>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97" b="-2801"/>
                </a:stretch>
              </a:blipFill>
            </p:spPr>
            <p:txBody>
              <a:bodyPr/>
              <a:lstStyle/>
              <a:p>
                <a:r>
                  <a:rPr lang="en-US">
                    <a:noFill/>
                  </a:rPr>
                  <a:t> </a:t>
                </a:r>
              </a:p>
            </p:txBody>
          </p:sp>
        </mc:Fallback>
      </mc:AlternateContent>
      <p:pic>
        <p:nvPicPr>
          <p:cNvPr id="4" name="Picture 2" descr="https://upload.wikimedia.org/wikipedia/commons/thumb/8/88/Logistic-curve.svg/3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513" y="502712"/>
            <a:ext cx="4459787" cy="29685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8730522" y="3202396"/>
                <a:ext cx="1772721"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𝜃</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𝑥</m:t>
                      </m:r>
                    </m:oMath>
                  </m:oMathPara>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8730522" y="3202396"/>
                <a:ext cx="1772721"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17502" y="1601008"/>
                <a:ext cx="108189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0" i="1" smtClean="0">
                          <a:latin typeface="Cambria Math" panose="02040503050406030204" pitchFamily="18" charset="0"/>
                        </a:rPr>
                        <m:t>𝑧</m:t>
                      </m:r>
                      <m:r>
                        <a:rPr lang="en-US" sz="3200" b="0" i="1" smtClean="0">
                          <a:latin typeface="Cambria Math" panose="02040503050406030204" pitchFamily="18" charset="0"/>
                        </a:rPr>
                        <m:t>)</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6717502" y="1601008"/>
                <a:ext cx="1081899"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627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𝜃</m:t>
                          </m:r>
                        </m:sub>
                      </m:sSub>
                      <m:d>
                        <m:dPr>
                          <m:ctrlPr>
                            <a:rPr lang="en-US" sz="3600" i="1">
                              <a:latin typeface="Cambria Math" panose="02040503050406030204" pitchFamily="18" charset="0"/>
                            </a:rPr>
                          </m:ctrlPr>
                        </m:dPr>
                        <m:e>
                          <m:r>
                            <a:rPr lang="en-US" sz="3600" i="1">
                              <a:latin typeface="Cambria Math" panose="02040503050406030204" pitchFamily="18" charset="0"/>
                            </a:rPr>
                            <m:t>𝑥</m:t>
                          </m:r>
                        </m:e>
                      </m:d>
                      <m:r>
                        <a:rPr lang="en-US" sz="3600" i="1">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𝜃</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𝑥</m:t>
                          </m:r>
                        </m:e>
                      </m:d>
                    </m:oMath>
                  </m:oMathPara>
                </a14:m>
                <a:endParaRPr lang="en-US" sz="3600" b="0" dirty="0"/>
              </a:p>
              <a:p>
                <a:pPr marL="0" indent="0">
                  <a:buNone/>
                </a:pPr>
                <a14:m>
                  <m:oMathPara xmlns:m="http://schemas.openxmlformats.org/officeDocument/2006/math">
                    <m:oMathParaPr>
                      <m:jc m:val="left"/>
                    </m:oMathParaPr>
                    <m:oMath xmlns:m="http://schemas.openxmlformats.org/officeDocument/2006/math">
                      <m:r>
                        <a:rPr lang="en-US" sz="3600" i="1">
                          <a:latin typeface="Cambria Math" panose="02040503050406030204" pitchFamily="18" charset="0"/>
                        </a:rPr>
                        <m:t>𝑔</m:t>
                      </m:r>
                      <m:d>
                        <m:dPr>
                          <m:ctrlPr>
                            <a:rPr lang="en-US" sz="3600" i="1">
                              <a:latin typeface="Cambria Math" panose="02040503050406030204" pitchFamily="18" charset="0"/>
                            </a:rPr>
                          </m:ctrlPr>
                        </m:dPr>
                        <m:e>
                          <m:r>
                            <a:rPr lang="en-US" sz="3600" b="0" i="1" smtClean="0">
                              <a:latin typeface="Cambria Math" panose="02040503050406030204" pitchFamily="18" charset="0"/>
                            </a:rPr>
                            <m:t>𝑧</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1+</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m:t>
                              </m:r>
                              <m:r>
                                <a:rPr lang="en-US" sz="3600" b="0" i="1" smtClean="0">
                                  <a:latin typeface="Cambria Math" panose="02040503050406030204" pitchFamily="18" charset="0"/>
                                </a:rPr>
                                <m:t>𝑧</m:t>
                              </m:r>
                            </m:sup>
                          </m:sSup>
                        </m:den>
                      </m:f>
                    </m:oMath>
                  </m:oMathPara>
                </a14:m>
                <a:endParaRPr lang="en-US" sz="3600" dirty="0"/>
              </a:p>
              <a:p>
                <a:endParaRPr lang="en-US" sz="3600" dirty="0"/>
              </a:p>
              <a:p>
                <a:pPr marL="0" indent="0">
                  <a:buNone/>
                </a:pPr>
                <a:r>
                  <a:rPr lang="en-US" sz="3600" dirty="0"/>
                  <a:t>If “y = 1”, we want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𝜃</m:t>
                        </m:r>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rPr>
                      <m:t>1</m:t>
                    </m:r>
                  </m:oMath>
                </a14:m>
                <a:endParaRPr lang="en-US" sz="3600" dirty="0"/>
              </a:p>
              <a:p>
                <a:pPr marL="0" indent="0">
                  <a:buNone/>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b="0" i="1" smtClean="0">
                              <a:latin typeface="Cambria Math" panose="02040503050406030204" pitchFamily="18" charset="0"/>
                            </a:rPr>
                            <m:t>𝑧</m:t>
                          </m:r>
                          <m:r>
                            <a:rPr lang="en-US" sz="3600" b="0" i="1" smtClean="0">
                              <a:latin typeface="Cambria Math" panose="02040503050406030204" pitchFamily="18" charset="0"/>
                            </a:rPr>
                            <m:t>= </m:t>
                          </m:r>
                          <m:r>
                            <a:rPr lang="en-US" sz="3600" i="1">
                              <a:latin typeface="Cambria Math" panose="02040503050406030204" pitchFamily="18" charset="0"/>
                            </a:rPr>
                            <m:t>𝜃</m:t>
                          </m:r>
                        </m:e>
                        <m:sup>
                          <m:r>
                            <a:rPr lang="en-US" sz="3600" i="1">
                              <a:latin typeface="Cambria Math" panose="02040503050406030204" pitchFamily="18" charset="0"/>
                            </a:rPr>
                            <m:t>⊤</m:t>
                          </m:r>
                        </m:sup>
                      </m:sSup>
                      <m:r>
                        <a:rPr lang="en-US" sz="3600" i="1">
                          <a:latin typeface="Cambria Math" panose="02040503050406030204" pitchFamily="18" charset="0"/>
                        </a:rPr>
                        <m:t>𝑥</m:t>
                      </m:r>
                      <m:r>
                        <a:rPr lang="en-US" sz="3600" b="0" i="1" smtClean="0">
                          <a:latin typeface="Cambria Math" panose="02040503050406030204" pitchFamily="18" charset="0"/>
                        </a:rPr>
                        <m:t>≫0</m:t>
                      </m:r>
                    </m:oMath>
                  </m:oMathPara>
                </a14:m>
                <a:endParaRPr lang="en-US" sz="3600" dirty="0"/>
              </a:p>
              <a:p>
                <a:pPr marL="0" indent="0">
                  <a:buNone/>
                </a:pPr>
                <a:r>
                  <a:rPr lang="en-US" sz="3600" dirty="0"/>
                  <a:t> If “y = 0”, we want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𝜃</m:t>
                        </m:r>
                      </m:sub>
                    </m:sSub>
                    <m:d>
                      <m:dPr>
                        <m:ctrlPr>
                          <a:rPr lang="en-US" sz="3600" i="1">
                            <a:latin typeface="Cambria Math" panose="02040503050406030204" pitchFamily="18" charset="0"/>
                          </a:rPr>
                        </m:ctrlPr>
                      </m:dPr>
                      <m:e>
                        <m:r>
                          <a:rPr lang="en-US" sz="3600" i="1">
                            <a:latin typeface="Cambria Math" panose="02040503050406030204" pitchFamily="18" charset="0"/>
                          </a:rPr>
                          <m:t>𝑥</m:t>
                        </m:r>
                      </m:e>
                    </m:d>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a14:m>
                <a:endParaRPr lang="en-US" sz="3600" dirty="0"/>
              </a:p>
              <a:p>
                <a:pPr marL="0" indent="0">
                  <a:buNone/>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𝑧</m:t>
                          </m:r>
                          <m:r>
                            <a:rPr lang="en-US" sz="3600" i="1">
                              <a:latin typeface="Cambria Math" panose="02040503050406030204" pitchFamily="18" charset="0"/>
                            </a:rPr>
                            <m:t>= </m:t>
                          </m:r>
                          <m:r>
                            <a:rPr lang="en-US" sz="3600" i="1">
                              <a:latin typeface="Cambria Math" panose="02040503050406030204" pitchFamily="18" charset="0"/>
                            </a:rPr>
                            <m:t>𝜃</m:t>
                          </m:r>
                        </m:e>
                        <m:sup>
                          <m:r>
                            <a:rPr lang="en-US" sz="3600" i="1">
                              <a:latin typeface="Cambria Math" panose="02040503050406030204" pitchFamily="18" charset="0"/>
                            </a:rPr>
                            <m:t>⊤</m:t>
                          </m:r>
                        </m:sup>
                      </m:sSup>
                      <m:r>
                        <a:rPr lang="en-US" sz="3600" i="1">
                          <a:latin typeface="Cambria Math" panose="02040503050406030204" pitchFamily="18" charset="0"/>
                        </a:rPr>
                        <m:t>𝑥</m:t>
                      </m:r>
                      <m:r>
                        <a:rPr lang="en-US" sz="3600" b="0" i="1" smtClean="0">
                          <a:latin typeface="Cambria Math" panose="02040503050406030204" pitchFamily="18" charset="0"/>
                        </a:rPr>
                        <m:t>≪</m:t>
                      </m:r>
                      <m:r>
                        <a:rPr lang="en-US" sz="3600" i="1">
                          <a:latin typeface="Cambria Math" panose="02040503050406030204" pitchFamily="18" charset="0"/>
                        </a:rPr>
                        <m:t>0</m:t>
                      </m:r>
                    </m:oMath>
                  </m:oMathPara>
                </a14:m>
                <a:endParaRPr lang="en-US" sz="3600" dirty="0"/>
              </a:p>
              <a:p>
                <a:pPr marL="0" indent="0">
                  <a:buNone/>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97" b="-2801"/>
                </a:stretch>
              </a:blipFill>
            </p:spPr>
            <p:txBody>
              <a:bodyPr/>
              <a:lstStyle/>
              <a:p>
                <a:r>
                  <a:rPr lang="en-US">
                    <a:noFill/>
                  </a:rPr>
                  <a:t> </a:t>
                </a:r>
              </a:p>
            </p:txBody>
          </p:sp>
        </mc:Fallback>
      </mc:AlternateContent>
      <p:pic>
        <p:nvPicPr>
          <p:cNvPr id="4" name="Picture 2" descr="https://upload.wikimedia.org/wikipedia/commons/thumb/8/88/Logistic-curve.svg/3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513" y="502712"/>
            <a:ext cx="4459787" cy="29685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8730522" y="3202396"/>
                <a:ext cx="1772721"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𝜃</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𝑥</m:t>
                      </m:r>
                    </m:oMath>
                  </m:oMathPara>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8730522" y="3202396"/>
                <a:ext cx="1772721"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17502" y="1601008"/>
                <a:ext cx="108189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0" i="1" smtClean="0">
                          <a:latin typeface="Cambria Math" panose="02040503050406030204" pitchFamily="18" charset="0"/>
                        </a:rPr>
                        <m:t>𝑧</m:t>
                      </m:r>
                      <m:r>
                        <a:rPr lang="en-US" sz="3200" b="0" i="1" smtClean="0">
                          <a:latin typeface="Cambria Math" panose="02040503050406030204" pitchFamily="18" charset="0"/>
                        </a:rPr>
                        <m:t>)</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6717502" y="1601008"/>
                <a:ext cx="1081899"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482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a:t>
            </a:r>
            <a:r>
              <a:rPr lang="en-US" b="1"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9191171" cy="1473629"/>
              </a:xfrm>
              <a:ln w="76200">
                <a:noFill/>
              </a:ln>
            </p:spPr>
            <p:txBody>
              <a:bodyPr>
                <a:normAutofit/>
              </a:bodyPr>
              <a:lstStyle/>
              <a:p>
                <a:pPr marL="0" indent="0">
                  <a:buNone/>
                </a:pPr>
                <a14:m>
                  <m:oMathPara xmlns:m="http://schemas.openxmlformats.org/officeDocument/2006/math">
                    <m:oMathParaPr>
                      <m:jc m:val="left"/>
                    </m:oMathParaPr>
                    <m:oMath xmlns:m="http://schemas.openxmlformats.org/officeDocument/2006/math">
                      <m:r>
                        <m:rPr>
                          <m:sty m:val="p"/>
                        </m:rPr>
                        <a:rPr lang="en-US" sz="3600" dirty="0" smtClean="0">
                          <a:latin typeface="Cambria Math" panose="02040503050406030204" pitchFamily="18" charset="0"/>
                        </a:rPr>
                        <m:t>Cost</m:t>
                      </m:r>
                      <m:r>
                        <a:rPr lang="en-US" sz="3600" i="1"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h</m:t>
                          </m:r>
                        </m:e>
                        <m:sub>
                          <m:r>
                            <a:rPr lang="en-US" sz="3600" i="1" dirty="0">
                              <a:latin typeface="Cambria Math" panose="02040503050406030204" pitchFamily="18" charset="0"/>
                            </a:rPr>
                            <m:t>𝜃</m:t>
                          </m:r>
                        </m:sub>
                      </m:sSub>
                      <m:d>
                        <m:dPr>
                          <m:ctrlPr>
                            <a:rPr lang="en-US" sz="3600" i="1" dirty="0">
                              <a:latin typeface="Cambria Math" panose="02040503050406030204" pitchFamily="18" charset="0"/>
                            </a:rPr>
                          </m:ctrlPr>
                        </m:dPr>
                        <m:e>
                          <m:r>
                            <a:rPr lang="en-US" sz="3600" i="1" dirty="0">
                              <a:latin typeface="Cambria Math" panose="02040503050406030204" pitchFamily="18" charset="0"/>
                            </a:rPr>
                            <m:t>𝑥</m:t>
                          </m:r>
                        </m:e>
                      </m:d>
                      <m:r>
                        <a:rPr lang="en-US" sz="3600" i="1" dirty="0">
                          <a:latin typeface="Cambria Math" panose="02040503050406030204" pitchFamily="18" charset="0"/>
                        </a:rPr>
                        <m:t>,</m:t>
                      </m:r>
                      <m:r>
                        <a:rPr lang="en-US" sz="3600" i="1" dirty="0">
                          <a:latin typeface="Cambria Math" panose="02040503050406030204" pitchFamily="18" charset="0"/>
                        </a:rPr>
                        <m:t>𝑦</m:t>
                      </m:r>
                      <m:r>
                        <a:rPr lang="en-US" sz="3600" i="1" dirty="0">
                          <a:latin typeface="Cambria Math" panose="02040503050406030204" pitchFamily="18" charset="0"/>
                        </a:rPr>
                        <m:t>)=</m:t>
                      </m:r>
                      <m:d>
                        <m:dPr>
                          <m:begChr m:val="{"/>
                          <m:endChr m:val=""/>
                          <m:ctrlPr>
                            <a:rPr lang="en-US" sz="3600" i="1" dirty="0" smtClean="0">
                              <a:latin typeface="Cambria Math" panose="02040503050406030204" pitchFamily="18" charset="0"/>
                            </a:rPr>
                          </m:ctrlPr>
                        </m:dPr>
                        <m:e>
                          <m:eqArr>
                            <m:eqArrPr>
                              <m:ctrlPr>
                                <a:rPr lang="en-US" sz="3600" i="1" dirty="0" smtClean="0">
                                  <a:latin typeface="Cambria Math" panose="02040503050406030204" pitchFamily="18" charset="0"/>
                                </a:rPr>
                              </m:ctrlPr>
                            </m:eqArrPr>
                            <m:e>
                              <m:r>
                                <a:rPr lang="en-US" sz="3600" b="0" i="1" dirty="0" smtClean="0">
                                  <a:latin typeface="Cambria Math" panose="02040503050406030204" pitchFamily="18" charset="0"/>
                                </a:rPr>
                                <m:t>−</m:t>
                              </m:r>
                              <m:r>
                                <m:rPr>
                                  <m:sty m:val="p"/>
                                </m:rPr>
                                <a:rPr lang="en-US" sz="3600" b="0" i="0" dirty="0" smtClean="0">
                                  <a:latin typeface="Cambria Math" panose="02040503050406030204" pitchFamily="18" charset="0"/>
                                </a:rPr>
                                <m:t>log</m:t>
                              </m:r>
                              <m:d>
                                <m:dPr>
                                  <m:ctrlPr>
                                    <a:rPr lang="en-US" sz="3600" b="0" i="1" dirty="0" smtClean="0">
                                      <a:latin typeface="Cambria Math" panose="02040503050406030204" pitchFamily="18" charset="0"/>
                                    </a:rPr>
                                  </m:ctrlPr>
                                </m:dPr>
                                <m:e>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h</m:t>
                                      </m:r>
                                    </m:e>
                                    <m:sub>
                                      <m:r>
                                        <a:rPr lang="en-US" sz="3600" b="0" i="1" dirty="0" smtClean="0">
                                          <a:latin typeface="Cambria Math" panose="02040503050406030204" pitchFamily="18" charset="0"/>
                                        </a:rPr>
                                        <m:t>𝜃</m:t>
                                      </m:r>
                                    </m:sub>
                                  </m:sSub>
                                  <m:d>
                                    <m:dPr>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𝑥</m:t>
                                      </m:r>
                                    </m:e>
                                  </m:d>
                                </m:e>
                              </m:d>
                              <m:r>
                                <a:rPr lang="en-US" sz="3600" b="0" i="0" dirty="0" smtClean="0">
                                  <a:latin typeface="Cambria Math" panose="02040503050406030204" pitchFamily="18" charset="0"/>
                                </a:rPr>
                                <m:t>            </m:t>
                              </m:r>
                              <m:r>
                                <m:rPr>
                                  <m:sty m:val="p"/>
                                </m:rPr>
                                <a:rPr lang="en-US" sz="3600" dirty="0">
                                  <a:latin typeface="Cambria Math" panose="02040503050406030204" pitchFamily="18" charset="0"/>
                                </a:rPr>
                                <m:t>if</m:t>
                              </m:r>
                              <m:r>
                                <a:rPr lang="en-US" sz="3600" i="1" dirty="0">
                                  <a:latin typeface="Cambria Math" panose="02040503050406030204" pitchFamily="18" charset="0"/>
                                </a:rPr>
                                <m:t>  </m:t>
                              </m:r>
                              <m:r>
                                <a:rPr lang="en-US" sz="3600" i="1" dirty="0">
                                  <a:latin typeface="Cambria Math" panose="02040503050406030204" pitchFamily="18" charset="0"/>
                                </a:rPr>
                                <m:t>𝑦</m:t>
                              </m:r>
                              <m:r>
                                <a:rPr lang="en-US" sz="3600" i="1" dirty="0">
                                  <a:latin typeface="Cambria Math" panose="02040503050406030204" pitchFamily="18" charset="0"/>
                                </a:rPr>
                                <m:t>=1</m:t>
                              </m:r>
                            </m:e>
                            <m:e>
                              <m:r>
                                <a:rPr lang="en-US" sz="3600" b="0" i="1" dirty="0" smtClean="0">
                                  <a:latin typeface="Cambria Math" panose="02040503050406030204" pitchFamily="18" charset="0"/>
                                </a:rPr>
                                <m:t>−</m:t>
                              </m:r>
                              <m:r>
                                <m:rPr>
                                  <m:sty m:val="p"/>
                                </m:rPr>
                                <a:rPr lang="en-US" sz="3600" dirty="0">
                                  <a:latin typeface="Cambria Math" panose="02040503050406030204" pitchFamily="18" charset="0"/>
                                </a:rPr>
                                <m:t>log</m:t>
                              </m:r>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1−</m:t>
                                      </m:r>
                                      <m:r>
                                        <a:rPr lang="en-US" sz="3600" i="1" dirty="0">
                                          <a:latin typeface="Cambria Math" panose="02040503050406030204" pitchFamily="18" charset="0"/>
                                        </a:rPr>
                                        <m:t>h</m:t>
                                      </m:r>
                                    </m:e>
                                    <m:sub>
                                      <m:r>
                                        <a:rPr lang="en-US" sz="3600" i="1" dirty="0">
                                          <a:latin typeface="Cambria Math" panose="02040503050406030204" pitchFamily="18" charset="0"/>
                                        </a:rPr>
                                        <m:t>𝜃</m:t>
                                      </m:r>
                                    </m:sub>
                                  </m:sSub>
                                  <m:d>
                                    <m:dPr>
                                      <m:ctrlPr>
                                        <a:rPr lang="en-US" sz="3600" i="1" dirty="0">
                                          <a:latin typeface="Cambria Math" panose="02040503050406030204" pitchFamily="18" charset="0"/>
                                        </a:rPr>
                                      </m:ctrlPr>
                                    </m:dPr>
                                    <m:e>
                                      <m:r>
                                        <a:rPr lang="en-US" sz="3600" i="1" dirty="0">
                                          <a:latin typeface="Cambria Math" panose="02040503050406030204" pitchFamily="18" charset="0"/>
                                        </a:rPr>
                                        <m:t>𝑥</m:t>
                                      </m:r>
                                    </m:e>
                                  </m:d>
                                </m:e>
                              </m:d>
                              <m:r>
                                <a:rPr lang="en-US" sz="3600" b="0" i="1" dirty="0" smtClean="0">
                                  <a:latin typeface="Cambria Math" panose="02040503050406030204" pitchFamily="18" charset="0"/>
                                </a:rPr>
                                <m:t>    </m:t>
                              </m:r>
                              <m:r>
                                <m:rPr>
                                  <m:sty m:val="p"/>
                                </m:rPr>
                                <a:rPr lang="en-US" sz="3600" b="0" i="0" dirty="0" smtClean="0">
                                  <a:latin typeface="Cambria Math" panose="02040503050406030204" pitchFamily="18" charset="0"/>
                                </a:rPr>
                                <m:t>if</m:t>
                              </m:r>
                              <m:r>
                                <a:rPr lang="en-US" sz="3600" b="0" i="1" dirty="0" smtClean="0">
                                  <a:latin typeface="Cambria Math" panose="02040503050406030204" pitchFamily="18" charset="0"/>
                                </a:rPr>
                                <m:t>  </m:t>
                              </m:r>
                              <m:r>
                                <a:rPr lang="en-US" sz="3600" b="0" i="1" dirty="0" smtClean="0">
                                  <a:latin typeface="Cambria Math" panose="02040503050406030204" pitchFamily="18" charset="0"/>
                                </a:rPr>
                                <m:t>𝑦</m:t>
                              </m:r>
                              <m:r>
                                <a:rPr lang="en-US" sz="3600" b="0" i="1" dirty="0" smtClean="0">
                                  <a:latin typeface="Cambria Math" panose="02040503050406030204" pitchFamily="18" charset="0"/>
                                </a:rPr>
                                <m:t>=0</m:t>
                              </m:r>
                            </m:e>
                          </m:eqArr>
                        </m:e>
                      </m:d>
                    </m:oMath>
                  </m:oMathPara>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9191171" cy="1473629"/>
              </a:xfrm>
              <a:blipFill>
                <a:blip r:embed="rId2"/>
                <a:stretch>
                  <a:fillRect/>
                </a:stretch>
              </a:blipFill>
              <a:ln w="76200">
                <a:noFill/>
              </a:ln>
            </p:spPr>
            <p:txBody>
              <a:bodyPr/>
              <a:lstStyle/>
              <a:p>
                <a:r>
                  <a:rPr lang="en-US">
                    <a:noFill/>
                  </a:rPr>
                  <a:t> </a:t>
                </a:r>
              </a:p>
            </p:txBody>
          </p:sp>
        </mc:Fallback>
      </mc:AlternateContent>
      <p:cxnSp>
        <p:nvCxnSpPr>
          <p:cNvPr id="5" name="Straight Connector 4"/>
          <p:cNvCxnSpPr/>
          <p:nvPr/>
        </p:nvCxnSpPr>
        <p:spPr>
          <a:xfrm>
            <a:off x="1808095" y="3611891"/>
            <a:ext cx="0" cy="315681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V="1">
            <a:off x="1414716" y="6210026"/>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4559171" y="6183929"/>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10" name="Rectangle 9"/>
              <p:cNvSpPr>
                <a:spLocks noRot="1" noChangeAspect="1" noMove="1" noResize="1" noEditPoints="1" noAdjustHandles="1" noChangeArrowheads="1" noChangeShapeType="1" noTextEdit="1"/>
              </p:cNvSpPr>
              <p:nvPr/>
            </p:nvSpPr>
            <p:spPr>
              <a:xfrm>
                <a:off x="4559171" y="6183929"/>
                <a:ext cx="513859"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794205" y="6210026"/>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11" name="Rectangle 10"/>
              <p:cNvSpPr>
                <a:spLocks noRot="1" noChangeAspect="1" noMove="1" noResize="1" noEditPoints="1" noAdjustHandles="1" noChangeArrowheads="1" noChangeShapeType="1" noTextEdit="1"/>
              </p:cNvSpPr>
              <p:nvPr/>
            </p:nvSpPr>
            <p:spPr>
              <a:xfrm>
                <a:off x="1794205" y="6210026"/>
                <a:ext cx="5052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087309" y="3608381"/>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=1</m:t>
                      </m:r>
                    </m:oMath>
                  </m:oMathPara>
                </a14:m>
                <a:endParaRPr lang="en-US" sz="4000" dirty="0"/>
              </a:p>
            </p:txBody>
          </p:sp>
        </mc:Choice>
        <mc:Fallback xmlns="">
          <p:sp>
            <p:nvSpPr>
              <p:cNvPr id="12" name="Rectangle 11"/>
              <p:cNvSpPr>
                <a:spLocks noRot="1" noChangeAspect="1" noMove="1" noResize="1" noEditPoints="1" noAdjustHandles="1" noChangeArrowheads="1" noChangeShapeType="1" noTextEdit="1"/>
              </p:cNvSpPr>
              <p:nvPr/>
            </p:nvSpPr>
            <p:spPr>
              <a:xfrm>
                <a:off x="3087309" y="3608381"/>
                <a:ext cx="2070182" cy="7078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783663" y="6183928"/>
                <a:ext cx="129131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h</m:t>
                          </m:r>
                        </m:e>
                        <m:sub>
                          <m:r>
                            <a:rPr lang="en-US" sz="3200" i="1" dirty="0">
                              <a:latin typeface="Cambria Math" panose="02040503050406030204" pitchFamily="18" charset="0"/>
                            </a:rPr>
                            <m:t>𝜃</m:t>
                          </m:r>
                        </m:sub>
                      </m:sSub>
                      <m:d>
                        <m:dPr>
                          <m:ctrlPr>
                            <a:rPr lang="en-US" sz="3200" i="1" dirty="0">
                              <a:latin typeface="Cambria Math" panose="02040503050406030204" pitchFamily="18" charset="0"/>
                            </a:rPr>
                          </m:ctrlPr>
                        </m:dPr>
                        <m:e>
                          <m:r>
                            <a:rPr lang="en-US" sz="3200" i="1" dirty="0">
                              <a:latin typeface="Cambria Math" panose="02040503050406030204" pitchFamily="18" charset="0"/>
                            </a:rPr>
                            <m:t>𝑥</m:t>
                          </m:r>
                        </m:e>
                      </m:d>
                    </m:oMath>
                  </m:oMathPara>
                </a14:m>
                <a:endParaRPr lang="en-US" sz="3200" dirty="0"/>
              </a:p>
            </p:txBody>
          </p:sp>
        </mc:Choice>
        <mc:Fallback xmlns="">
          <p:sp>
            <p:nvSpPr>
              <p:cNvPr id="13" name="Rectangle 12"/>
              <p:cNvSpPr>
                <a:spLocks noRot="1" noChangeAspect="1" noMove="1" noResize="1" noEditPoints="1" noAdjustHandles="1" noChangeArrowheads="1" noChangeShapeType="1" noTextEdit="1"/>
              </p:cNvSpPr>
              <p:nvPr/>
            </p:nvSpPr>
            <p:spPr>
              <a:xfrm>
                <a:off x="2783663" y="6183928"/>
                <a:ext cx="1291316" cy="584775"/>
              </a:xfrm>
              <a:prstGeom prst="rect">
                <a:avLst/>
              </a:prstGeom>
              <a:blipFill>
                <a:blip r:embed="rId6"/>
                <a:stretch>
                  <a:fillRect/>
                </a:stretch>
              </a:blipFill>
            </p:spPr>
            <p:txBody>
              <a:bodyPr/>
              <a:lstStyle/>
              <a:p>
                <a:r>
                  <a:rPr lang="en-US">
                    <a:noFill/>
                  </a:rPr>
                  <a:t> </a:t>
                </a:r>
              </a:p>
            </p:txBody>
          </p:sp>
        </mc:Fallback>
      </mc:AlternateContent>
      <p:sp>
        <p:nvSpPr>
          <p:cNvPr id="14" name="Freeform 13"/>
          <p:cNvSpPr/>
          <p:nvPr/>
        </p:nvSpPr>
        <p:spPr>
          <a:xfrm>
            <a:off x="1948116" y="3504391"/>
            <a:ext cx="2817341" cy="2683047"/>
          </a:xfrm>
          <a:custGeom>
            <a:avLst/>
            <a:gdLst>
              <a:gd name="connsiteX0" fmla="*/ 2891482 w 2891482"/>
              <a:gd name="connsiteY0" fmla="*/ 2261286 h 2271360"/>
              <a:gd name="connsiteX1" fmla="*/ 642552 w 2891482"/>
              <a:gd name="connsiteY1" fmla="*/ 1927654 h 2271360"/>
              <a:gd name="connsiteX2" fmla="*/ 0 w 2891482"/>
              <a:gd name="connsiteY2" fmla="*/ 0 h 2271360"/>
              <a:gd name="connsiteX0" fmla="*/ 2891482 w 2891482"/>
              <a:gd name="connsiteY0" fmla="*/ 2261286 h 2262529"/>
              <a:gd name="connsiteX1" fmla="*/ 951471 w 2891482"/>
              <a:gd name="connsiteY1" fmla="*/ 1643449 h 2262529"/>
              <a:gd name="connsiteX2" fmla="*/ 0 w 2891482"/>
              <a:gd name="connsiteY2" fmla="*/ 0 h 2262529"/>
              <a:gd name="connsiteX0" fmla="*/ 2817341 w 2817341"/>
              <a:gd name="connsiteY0" fmla="*/ 2681415 h 2683047"/>
              <a:gd name="connsiteX1" fmla="*/ 877330 w 2817341"/>
              <a:gd name="connsiteY1" fmla="*/ 2063578 h 2683047"/>
              <a:gd name="connsiteX2" fmla="*/ 0 w 2817341"/>
              <a:gd name="connsiteY2" fmla="*/ 0 h 2683047"/>
            </a:gdLst>
            <a:ahLst/>
            <a:cxnLst>
              <a:cxn ang="0">
                <a:pos x="connsiteX0" y="connsiteY0"/>
              </a:cxn>
              <a:cxn ang="0">
                <a:pos x="connsiteX1" y="connsiteY1"/>
              </a:cxn>
              <a:cxn ang="0">
                <a:pos x="connsiteX2" y="connsiteY2"/>
              </a:cxn>
            </a:cxnLst>
            <a:rect l="l" t="t" r="r" b="b"/>
            <a:pathLst>
              <a:path w="2817341" h="2683047">
                <a:moveTo>
                  <a:pt x="2817341" y="2681415"/>
                </a:moveTo>
                <a:cubicBezTo>
                  <a:pt x="1933833" y="2703039"/>
                  <a:pt x="1346887" y="2510480"/>
                  <a:pt x="877330" y="2063578"/>
                </a:cubicBezTo>
                <a:cubicBezTo>
                  <a:pt x="407773" y="1616676"/>
                  <a:pt x="80319" y="775386"/>
                  <a:pt x="0"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418535" y="3608381"/>
            <a:ext cx="0" cy="315681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7025156" y="6206516"/>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10169611" y="6180419"/>
                <a:ext cx="513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1</m:t>
                      </m:r>
                    </m:oMath>
                  </m:oMathPara>
                </a14:m>
                <a:endParaRPr lang="en-US" sz="3200" dirty="0"/>
              </a:p>
            </p:txBody>
          </p:sp>
        </mc:Choice>
        <mc:Fallback xmlns="">
          <p:sp>
            <p:nvSpPr>
              <p:cNvPr id="17" name="Rectangle 16"/>
              <p:cNvSpPr>
                <a:spLocks noRot="1" noChangeAspect="1" noMove="1" noResize="1" noEditPoints="1" noAdjustHandles="1" noChangeArrowheads="1" noChangeShapeType="1" noTextEdit="1"/>
              </p:cNvSpPr>
              <p:nvPr/>
            </p:nvSpPr>
            <p:spPr>
              <a:xfrm>
                <a:off x="10169611" y="6180419"/>
                <a:ext cx="513859"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7404645" y="6206516"/>
                <a:ext cx="5052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m:t>
                      </m:r>
                    </m:oMath>
                  </m:oMathPara>
                </a14:m>
                <a:endParaRPr lang="en-US" sz="3200" dirty="0"/>
              </a:p>
            </p:txBody>
          </p:sp>
        </mc:Choice>
        <mc:Fallback xmlns="">
          <p:sp>
            <p:nvSpPr>
              <p:cNvPr id="18" name="Rectangle 17"/>
              <p:cNvSpPr>
                <a:spLocks noRot="1" noChangeAspect="1" noMove="1" noResize="1" noEditPoints="1" noAdjustHandles="1" noChangeArrowheads="1" noChangeShapeType="1" noTextEdit="1"/>
              </p:cNvSpPr>
              <p:nvPr/>
            </p:nvSpPr>
            <p:spPr>
              <a:xfrm>
                <a:off x="7404645" y="6206516"/>
                <a:ext cx="505267"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547076" y="3608381"/>
                <a:ext cx="207018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dirty="0" smtClean="0">
                          <a:latin typeface="Cambria Math" panose="02040503050406030204" pitchFamily="18" charset="0"/>
                        </a:rPr>
                        <m:t>if</m:t>
                      </m:r>
                      <m:r>
                        <a:rPr lang="en-US" sz="4000" i="1" dirty="0">
                          <a:latin typeface="Cambria Math" panose="02040503050406030204" pitchFamily="18" charset="0"/>
                        </a:rPr>
                        <m:t>  </m:t>
                      </m:r>
                      <m:r>
                        <a:rPr lang="en-US" sz="4000" i="1" dirty="0">
                          <a:latin typeface="Cambria Math" panose="02040503050406030204" pitchFamily="18" charset="0"/>
                        </a:rPr>
                        <m:t>𝑦</m:t>
                      </m:r>
                      <m:r>
                        <a:rPr lang="en-US" sz="4000" i="1" dirty="0">
                          <a:latin typeface="Cambria Math" panose="02040503050406030204" pitchFamily="18" charset="0"/>
                        </a:rPr>
                        <m:t>=0</m:t>
                      </m:r>
                    </m:oMath>
                  </m:oMathPara>
                </a14:m>
                <a:endParaRPr lang="en-US" sz="4000" dirty="0"/>
              </a:p>
            </p:txBody>
          </p:sp>
        </mc:Choice>
        <mc:Fallback xmlns="">
          <p:sp>
            <p:nvSpPr>
              <p:cNvPr id="19" name="Rectangle 18"/>
              <p:cNvSpPr>
                <a:spLocks noRot="1" noChangeAspect="1" noMove="1" noResize="1" noEditPoints="1" noAdjustHandles="1" noChangeArrowheads="1" noChangeShapeType="1" noTextEdit="1"/>
              </p:cNvSpPr>
              <p:nvPr/>
            </p:nvSpPr>
            <p:spPr>
              <a:xfrm>
                <a:off x="7547076" y="3608381"/>
                <a:ext cx="2070182" cy="7078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8394103" y="6180418"/>
                <a:ext cx="129131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h</m:t>
                          </m:r>
                        </m:e>
                        <m:sub>
                          <m:r>
                            <a:rPr lang="en-US" sz="3200" i="1" dirty="0">
                              <a:latin typeface="Cambria Math" panose="02040503050406030204" pitchFamily="18" charset="0"/>
                            </a:rPr>
                            <m:t>𝜃</m:t>
                          </m:r>
                        </m:sub>
                      </m:sSub>
                      <m:d>
                        <m:dPr>
                          <m:ctrlPr>
                            <a:rPr lang="en-US" sz="3200" i="1" dirty="0">
                              <a:latin typeface="Cambria Math" panose="02040503050406030204" pitchFamily="18" charset="0"/>
                            </a:rPr>
                          </m:ctrlPr>
                        </m:dPr>
                        <m:e>
                          <m:r>
                            <a:rPr lang="en-US" sz="3200" i="1" dirty="0">
                              <a:latin typeface="Cambria Math" panose="02040503050406030204" pitchFamily="18" charset="0"/>
                            </a:rPr>
                            <m:t>𝑥</m:t>
                          </m:r>
                        </m:e>
                      </m:d>
                    </m:oMath>
                  </m:oMathPara>
                </a14:m>
                <a:endParaRPr lang="en-US" sz="3200" dirty="0"/>
              </a:p>
            </p:txBody>
          </p:sp>
        </mc:Choice>
        <mc:Fallback xmlns="">
          <p:sp>
            <p:nvSpPr>
              <p:cNvPr id="20" name="Rectangle 19"/>
              <p:cNvSpPr>
                <a:spLocks noRot="1" noChangeAspect="1" noMove="1" noResize="1" noEditPoints="1" noAdjustHandles="1" noChangeArrowheads="1" noChangeShapeType="1" noTextEdit="1"/>
              </p:cNvSpPr>
              <p:nvPr/>
            </p:nvSpPr>
            <p:spPr>
              <a:xfrm>
                <a:off x="8394103" y="6180418"/>
                <a:ext cx="1291316" cy="584775"/>
              </a:xfrm>
              <a:prstGeom prst="rect">
                <a:avLst/>
              </a:prstGeom>
              <a:blipFill>
                <a:blip r:embed="rId10"/>
                <a:stretch>
                  <a:fillRect/>
                </a:stretch>
              </a:blipFill>
            </p:spPr>
            <p:txBody>
              <a:bodyPr/>
              <a:lstStyle/>
              <a:p>
                <a:r>
                  <a:rPr lang="en-US">
                    <a:noFill/>
                  </a:rPr>
                  <a:t> </a:t>
                </a:r>
              </a:p>
            </p:txBody>
          </p:sp>
        </mc:Fallback>
      </mc:AlternateContent>
      <p:sp>
        <p:nvSpPr>
          <p:cNvPr id="21" name="Freeform 20"/>
          <p:cNvSpPr/>
          <p:nvPr/>
        </p:nvSpPr>
        <p:spPr>
          <a:xfrm flipH="1">
            <a:off x="7362348" y="3512407"/>
            <a:ext cx="2816352" cy="2683047"/>
          </a:xfrm>
          <a:custGeom>
            <a:avLst/>
            <a:gdLst>
              <a:gd name="connsiteX0" fmla="*/ 2891482 w 2891482"/>
              <a:gd name="connsiteY0" fmla="*/ 2261286 h 2271360"/>
              <a:gd name="connsiteX1" fmla="*/ 642552 w 2891482"/>
              <a:gd name="connsiteY1" fmla="*/ 1927654 h 2271360"/>
              <a:gd name="connsiteX2" fmla="*/ 0 w 2891482"/>
              <a:gd name="connsiteY2" fmla="*/ 0 h 2271360"/>
              <a:gd name="connsiteX0" fmla="*/ 2891482 w 2891482"/>
              <a:gd name="connsiteY0" fmla="*/ 2261286 h 2262529"/>
              <a:gd name="connsiteX1" fmla="*/ 951471 w 2891482"/>
              <a:gd name="connsiteY1" fmla="*/ 1643449 h 2262529"/>
              <a:gd name="connsiteX2" fmla="*/ 0 w 2891482"/>
              <a:gd name="connsiteY2" fmla="*/ 0 h 2262529"/>
              <a:gd name="connsiteX0" fmla="*/ 2817341 w 2817341"/>
              <a:gd name="connsiteY0" fmla="*/ 2681415 h 2683047"/>
              <a:gd name="connsiteX1" fmla="*/ 877330 w 2817341"/>
              <a:gd name="connsiteY1" fmla="*/ 2063578 h 2683047"/>
              <a:gd name="connsiteX2" fmla="*/ 0 w 2817341"/>
              <a:gd name="connsiteY2" fmla="*/ 0 h 2683047"/>
            </a:gdLst>
            <a:ahLst/>
            <a:cxnLst>
              <a:cxn ang="0">
                <a:pos x="connsiteX0" y="connsiteY0"/>
              </a:cxn>
              <a:cxn ang="0">
                <a:pos x="connsiteX1" y="connsiteY1"/>
              </a:cxn>
              <a:cxn ang="0">
                <a:pos x="connsiteX2" y="connsiteY2"/>
              </a:cxn>
            </a:cxnLst>
            <a:rect l="l" t="t" r="r" b="b"/>
            <a:pathLst>
              <a:path w="2817341" h="2683047">
                <a:moveTo>
                  <a:pt x="2817341" y="2681415"/>
                </a:moveTo>
                <a:cubicBezTo>
                  <a:pt x="1933833" y="2703039"/>
                  <a:pt x="1346887" y="2510480"/>
                  <a:pt x="877330" y="2063578"/>
                </a:cubicBezTo>
                <a:cubicBezTo>
                  <a:pt x="407773" y="1616676"/>
                  <a:pt x="80319" y="775386"/>
                  <a:pt x="0" y="0"/>
                </a:cubicBezTo>
              </a:path>
            </a:pathLst>
          </a:cu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95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align*}&#10;f_i = \mathrm{similarity}(x, l^{(i)})&#10;\end{align*}&#10;&#10;&#10;\end{document}"/>
  <p:tag name="IGUANATEXSIZE" val="24"/>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2&#10;$&#10;&#10;\end{document}"/>
  <p:tag name="IGUANATEXSIZE" val="22"/>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2&#10;$&#10;&#10;\end{document}"/>
  <p:tag name="IGUANATEXSIZE" val="22"/>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sigma^2&#10;$&#10;&#10;\end{document}"/>
  <p:tag name="IGUANATEXSIZE" val="22"/>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f_i&#10;$&#10;&#10;\end{document}"/>
  <p:tag name="IGUANATEXSIZE" val="22"/>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f_i&#10;$&#10;&#10;\end{document}"/>
  <p:tag name="IGUANATEXSIZE" val="22"/>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align*}&#10;= \exp\left(-\frac{||x-l^{(i)}||^2}{2\sigma^2}\right)&#10;\end{align*}&#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If $x\approx l^{(1)}$ :&#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If $x$ if far from $l^{(1)}$ :&#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1)} = \begin{bmatrix} &#10;3 \\&#10;5 \\&#10;\end{bmatrix}, \quad&#10;f_1 &#10;=\exp\left(-\frac{\|x - l^{(1)}\|^2}{2\sigma^2}\right)&#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igma^2=1$&#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igma^2=0.5$&#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igma^2=3$&#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frac{1}{\lambda}&#10;$&#10;&#10;\end{document}"/>
  <p:tag name="IGUANATEXSIZE" val="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773CA7B58CB742AE325175108AEBE9" ma:contentTypeVersion="2" ma:contentTypeDescription="Create a new document." ma:contentTypeScope="" ma:versionID="9a16d019ef6c7478527427960c3ca490">
  <xsd:schema xmlns:xsd="http://www.w3.org/2001/XMLSchema" xmlns:xs="http://www.w3.org/2001/XMLSchema" xmlns:p="http://schemas.microsoft.com/office/2006/metadata/properties" xmlns:ns2="01e6aae9-b236-437a-8d13-d697c8e2323c" targetNamespace="http://schemas.microsoft.com/office/2006/metadata/properties" ma:root="true" ma:fieldsID="7340df6993f91029a45b926439a71664" ns2:_="">
    <xsd:import namespace="01e6aae9-b236-437a-8d13-d697c8e232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aae9-b236-437a-8d13-d697c8e232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90EA0D-0CF9-42A9-BD64-355AE06FAC6A}">
  <ds:schemaRefs>
    <ds:schemaRef ds:uri="http://schemas.microsoft.com/sharepoint/v3/contenttype/forms"/>
  </ds:schemaRefs>
</ds:datastoreItem>
</file>

<file path=customXml/itemProps2.xml><?xml version="1.0" encoding="utf-8"?>
<ds:datastoreItem xmlns:ds="http://schemas.openxmlformats.org/officeDocument/2006/customXml" ds:itemID="{C665BE66-A2BD-4B76-B882-1803D5FB83F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51BD61D-8259-4C4E-805D-81A0AA3FF5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aae9-b236-437a-8d13-d697c8e232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22551</TotalTime>
  <Words>722</Words>
  <Application>Microsoft Office PowerPoint</Application>
  <PresentationFormat>Widescreen</PresentationFormat>
  <Paragraphs>307</Paragraphs>
  <Slides>52</Slides>
  <Notes>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Support Vector Machines</vt:lpstr>
      <vt:lpstr>Regularized logistic regression</vt:lpstr>
      <vt:lpstr>Gradient descent (Regularized)</vt:lpstr>
      <vt:lpstr>Terminology</vt:lpstr>
      <vt:lpstr>Support Vector Machine</vt:lpstr>
      <vt:lpstr>Support Vector Machine</vt:lpstr>
      <vt:lpstr>Logistic regression</vt:lpstr>
      <vt:lpstr>Alternative view</vt:lpstr>
      <vt:lpstr>Cost function for Logistic Regression</vt:lpstr>
      <vt:lpstr>Margins: Intuition</vt:lpstr>
      <vt:lpstr>PowerPoint Presentation</vt:lpstr>
      <vt:lpstr>Notation</vt:lpstr>
      <vt:lpstr>Alternative view of logistic regression</vt:lpstr>
      <vt:lpstr>PowerPoint Presentation</vt:lpstr>
      <vt:lpstr>Optimization objective for SVM</vt:lpstr>
      <vt:lpstr>Hypothesis of SVM</vt:lpstr>
      <vt:lpstr>Support Vector Machine</vt:lpstr>
      <vt:lpstr>Support vector machine</vt:lpstr>
      <vt:lpstr>SVM decision boundary</vt:lpstr>
      <vt:lpstr>SVM decision boundary: Linearly separable case</vt:lpstr>
      <vt:lpstr>SVM decision boundary: Linearly separable case</vt:lpstr>
      <vt:lpstr>Large margin classifier in the presence of outlier</vt:lpstr>
      <vt:lpstr>Vector inner product</vt:lpstr>
      <vt:lpstr>SVM decision boundary</vt:lpstr>
      <vt:lpstr>SVM decision boundary</vt:lpstr>
      <vt:lpstr>Support Vector Machine</vt:lpstr>
      <vt:lpstr>SVM: Introducing Nonlinearity</vt:lpstr>
      <vt:lpstr>Kernel trick ?</vt:lpstr>
      <vt:lpstr>Nonlinear SVM classification</vt:lpstr>
      <vt:lpstr>Example of kernel trick</vt:lpstr>
      <vt:lpstr>Kernel trick? Simple as it is</vt:lpstr>
      <vt:lpstr>Non-linear decision boundary</vt:lpstr>
      <vt:lpstr>Kernel</vt:lpstr>
      <vt:lpstr>Kernel trick in practice</vt:lpstr>
      <vt:lpstr>SVM with radial basis kernels:  sigma</vt:lpstr>
      <vt:lpstr>PowerPoint Presentation</vt:lpstr>
      <vt:lpstr>Choosing the landmarks</vt:lpstr>
      <vt:lpstr>SVM with kernels</vt:lpstr>
      <vt:lpstr>SVM with kernels</vt:lpstr>
      <vt:lpstr>SVM parameters</vt:lpstr>
      <vt:lpstr>SVM Parameters</vt:lpstr>
      <vt:lpstr>Support Vector Machine</vt:lpstr>
      <vt:lpstr>Using SVM</vt:lpstr>
      <vt:lpstr>Kernel (similarity) functions</vt:lpstr>
      <vt:lpstr>Multi-class classification</vt:lpstr>
      <vt:lpstr>Support Vector Regression</vt:lpstr>
      <vt:lpstr>PowerPoint Presentation</vt:lpstr>
      <vt:lpstr>PowerPoint Presentation</vt:lpstr>
      <vt:lpstr>PowerPoint Presentation</vt:lpstr>
      <vt:lpstr>PowerPoint Presentation</vt:lpstr>
      <vt:lpstr>Logistic regression vs. SVMs</vt:lpstr>
      <vt:lpstr>Things to remember</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Jia-Bin</dc:creator>
  <cp:lastModifiedBy>Lenovo</cp:lastModifiedBy>
  <cp:revision>407</cp:revision>
  <dcterms:created xsi:type="dcterms:W3CDTF">2019-01-25T06:55:15Z</dcterms:created>
  <dcterms:modified xsi:type="dcterms:W3CDTF">2021-06-10T09:44:23Z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0x01010030773CA7B58CB742AE325175108AEBE9</vt:lpwstr>
  </property>
</Properties>
</file>