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9"/>
  </p:notesMasterIdLst>
  <p:sldIdLst>
    <p:sldId id="259" r:id="rId5"/>
    <p:sldId id="468" r:id="rId6"/>
    <p:sldId id="471" r:id="rId7"/>
    <p:sldId id="529" r:id="rId8"/>
    <p:sldId id="517" r:id="rId9"/>
    <p:sldId id="518" r:id="rId10"/>
    <p:sldId id="519" r:id="rId11"/>
    <p:sldId id="473" r:id="rId12"/>
    <p:sldId id="474" r:id="rId13"/>
    <p:sldId id="475" r:id="rId14"/>
    <p:sldId id="477" r:id="rId15"/>
    <p:sldId id="479" r:id="rId16"/>
    <p:sldId id="478" r:id="rId17"/>
    <p:sldId id="480" r:id="rId18"/>
    <p:sldId id="481" r:id="rId19"/>
    <p:sldId id="482" r:id="rId20"/>
    <p:sldId id="483" r:id="rId21"/>
    <p:sldId id="514" r:id="rId22"/>
    <p:sldId id="515" r:id="rId23"/>
    <p:sldId id="516" r:id="rId24"/>
    <p:sldId id="484" r:id="rId25"/>
    <p:sldId id="485" r:id="rId26"/>
    <p:sldId id="486" r:id="rId27"/>
    <p:sldId id="492" r:id="rId28"/>
    <p:sldId id="489" r:id="rId29"/>
    <p:sldId id="494" r:id="rId30"/>
    <p:sldId id="490" r:id="rId31"/>
    <p:sldId id="520" r:id="rId32"/>
    <p:sldId id="521" r:id="rId33"/>
    <p:sldId id="522" r:id="rId34"/>
    <p:sldId id="495" r:id="rId35"/>
    <p:sldId id="491" r:id="rId36"/>
    <p:sldId id="493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23" r:id="rId47"/>
    <p:sldId id="528" r:id="rId48"/>
    <p:sldId id="524" r:id="rId49"/>
    <p:sldId id="525" r:id="rId50"/>
    <p:sldId id="526" r:id="rId51"/>
    <p:sldId id="527" r:id="rId52"/>
    <p:sldId id="506" r:id="rId53"/>
    <p:sldId id="507" r:id="rId54"/>
    <p:sldId id="509" r:id="rId55"/>
    <p:sldId id="511" r:id="rId56"/>
    <p:sldId id="510" r:id="rId57"/>
    <p:sldId id="51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EC7E0-2BED-4E69-B296-538D239587AD}" v="5" dt="2021-05-02T13:22:39.811"/>
    <p1510:client id="{C27F091E-577C-447C-96CC-F124DB729404}" v="1" dt="2021-04-27T01:45:05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36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URI ANIL KUMAR 19BCI7051" userId="S::anil.19bci7051@vitap.ac.in::6749fc82-a250-4587-94e8-0a4dfddaaa6b" providerId="AD" clId="Web-{C27F091E-577C-447C-96CC-F124DB729404}"/>
    <pc:docChg chg="addSld">
      <pc:chgData name="KAVURI ANIL KUMAR 19BCI7051" userId="S::anil.19bci7051@vitap.ac.in::6749fc82-a250-4587-94e8-0a4dfddaaa6b" providerId="AD" clId="Web-{C27F091E-577C-447C-96CC-F124DB729404}" dt="2021-04-27T01:45:05.637" v="0"/>
      <pc:docMkLst>
        <pc:docMk/>
      </pc:docMkLst>
      <pc:sldChg chg="new">
        <pc:chgData name="KAVURI ANIL KUMAR 19BCI7051" userId="S::anil.19bci7051@vitap.ac.in::6749fc82-a250-4587-94e8-0a4dfddaaa6b" providerId="AD" clId="Web-{C27F091E-577C-447C-96CC-F124DB729404}" dt="2021-04-27T01:45:05.637" v="0"/>
        <pc:sldMkLst>
          <pc:docMk/>
          <pc:sldMk cId="878321015" sldId="529"/>
        </pc:sldMkLst>
      </pc:sldChg>
    </pc:docChg>
  </pc:docChgLst>
  <pc:docChgLst>
    <pc:chgData name="AMIT KUMAR SAHU 18MIS7250" userId="S::amit.18mis7250@vitap.ac.in::0759f5fa-39ec-48fa-b522-53d5b40f96ba" providerId="AD" clId="Web-{130EC7E0-2BED-4E69-B296-538D239587AD}"/>
    <pc:docChg chg="modSld">
      <pc:chgData name="AMIT KUMAR SAHU 18MIS7250" userId="S::amit.18mis7250@vitap.ac.in::0759f5fa-39ec-48fa-b522-53d5b40f96ba" providerId="AD" clId="Web-{130EC7E0-2BED-4E69-B296-538D239587AD}" dt="2021-05-02T13:22:39.811" v="4" actId="1076"/>
      <pc:docMkLst>
        <pc:docMk/>
      </pc:docMkLst>
      <pc:sldChg chg="modSp">
        <pc:chgData name="AMIT KUMAR SAHU 18MIS7250" userId="S::amit.18mis7250@vitap.ac.in::0759f5fa-39ec-48fa-b522-53d5b40f96ba" providerId="AD" clId="Web-{130EC7E0-2BED-4E69-B296-538D239587AD}" dt="2021-05-02T13:22:39.811" v="4" actId="1076"/>
        <pc:sldMkLst>
          <pc:docMk/>
          <pc:sldMk cId="3047602211" sldId="516"/>
        </pc:sldMkLst>
        <pc:picChg chg="mod">
          <ac:chgData name="AMIT KUMAR SAHU 18MIS7250" userId="S::amit.18mis7250@vitap.ac.in::0759f5fa-39ec-48fa-b522-53d5b40f96ba" providerId="AD" clId="Web-{130EC7E0-2BED-4E69-B296-538D239587AD}" dt="2021-05-02T13:22:39.811" v="4" actId="1076"/>
          <ac:picMkLst>
            <pc:docMk/>
            <pc:sldMk cId="3047602211" sldId="516"/>
            <ac:picMk id="4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4B82-B9E5-4507-B0D3-1B63853EC58B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48BE-267D-4B59-ADE4-43764D46B7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A91AD-E5C8-447C-9D77-0F0DD5D0E19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263" y="685800"/>
            <a:ext cx="6240462" cy="351155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25950"/>
            <a:ext cx="5067300" cy="4197350"/>
          </a:xfrm>
          <a:noFill/>
          <a:ln/>
        </p:spPr>
        <p:txBody>
          <a:bodyPr/>
          <a:lstStyle/>
          <a:p>
            <a:r>
              <a:rPr lang="en-US" altLang="en-US"/>
              <a:t>It turns out that if you were to go out and sample many, many times, most sample statistics that you could calculate would follow a normal distribution.  </a:t>
            </a:r>
          </a:p>
          <a:p>
            <a:endParaRPr lang="en-US" altLang="en-US"/>
          </a:p>
          <a:p>
            <a:r>
              <a:rPr lang="en-US" altLang="en-US"/>
              <a:t>What are the 2 parameters (from last time) that define any normal distribution?</a:t>
            </a:r>
          </a:p>
          <a:p>
            <a:r>
              <a:rPr lang="en-US" altLang="en-US"/>
              <a:t>Remember that a normal curve is characterized by two parameters, a mean and a variability (SD)</a:t>
            </a:r>
          </a:p>
          <a:p>
            <a:r>
              <a:rPr lang="en-US" altLang="en-US"/>
              <a:t>What do you think the mean value of a sample statistic would be?  The standard deviation?</a:t>
            </a:r>
          </a:p>
          <a:p>
            <a:r>
              <a:rPr lang="en-US" altLang="en-US"/>
              <a:t>Remember standard deviation is natural variability of the population</a:t>
            </a:r>
          </a:p>
          <a:p>
            <a:r>
              <a:rPr lang="en-US" altLang="en-US"/>
              <a:t>Standard error can be standard error of the mean or standard error of the odds ratio or standard error of the difference of 2 means, etc.  The standard error of any sample statistic.</a:t>
            </a:r>
          </a:p>
        </p:txBody>
      </p:sp>
    </p:spTree>
    <p:extLst>
      <p:ext uri="{BB962C8B-B14F-4D97-AF65-F5344CB8AC3E}">
        <p14:creationId xmlns:p14="http://schemas.microsoft.com/office/powerpoint/2010/main" val="279681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A9F2-1FBE-4FC8-AA3B-1FA735F42119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9C61-DA70-48B3-8DF6-F8AF6E52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1.w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1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Naïve Bayes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6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Visualizing probability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0" t="-4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574913" cy="4009691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61063" y="2355182"/>
            <a:ext cx="2950573" cy="2950573"/>
          </a:xfrm>
          <a:prstGeom prst="ellipse">
            <a:avLst/>
          </a:prstGeom>
          <a:solidFill>
            <a:schemeClr val="accent5">
              <a:lumMod val="60000"/>
              <a:lumOff val="40000"/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   A^~B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20190" y="6010930"/>
                <a:ext cx="633654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0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40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4000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IN" sz="4000" b="0" i="0" dirty="0" smtClean="0">
                          <a:latin typeface="Cambria Math" panose="02040503050406030204" pitchFamily="18" charset="0"/>
                        </a:rPr>
                        <m:t>^</m:t>
                      </m:r>
                      <m:r>
                        <m:rPr>
                          <m:sty m:val="p"/>
                        </m:rPr>
                        <a:rPr lang="en-US" sz="4000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4000" b="0" i="0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sz="4000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40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</a:rPr>
                            <m:t>^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190" y="6010930"/>
                <a:ext cx="633654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1899814" y="2355183"/>
            <a:ext cx="2950573" cy="2950573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    </a:t>
            </a:r>
            <a:r>
              <a:rPr lang="en-US" sz="4400" dirty="0">
                <a:solidFill>
                  <a:schemeClr val="tx1"/>
                </a:solidFill>
              </a:rPr>
              <a:t>B</a:t>
            </a:r>
            <a:r>
              <a:rPr lang="en-US" sz="4400" dirty="0"/>
              <a:t>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1063" y="1690688"/>
            <a:ext cx="10983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A^B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0252" y="2288875"/>
            <a:ext cx="12824" cy="1385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88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574913" cy="4009691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61063" y="2355182"/>
            <a:ext cx="2950573" cy="2950573"/>
          </a:xfrm>
          <a:prstGeom prst="ellipse">
            <a:avLst/>
          </a:prstGeom>
          <a:solidFill>
            <a:schemeClr val="accent5">
              <a:lumMod val="60000"/>
              <a:lumOff val="40000"/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  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62242" y="1895552"/>
                <a:ext cx="51010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3600" b="0" i="1" dirty="0" smtClean="0">
                              <a:latin typeface="Cambria Math" panose="02040503050406030204" pitchFamily="18" charset="0"/>
                            </a:rPr>
                            <m:t>^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242" y="1895552"/>
                <a:ext cx="510101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1899814" y="2355183"/>
            <a:ext cx="2950573" cy="2950573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    B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1063" y="1690688"/>
            <a:ext cx="10983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A^B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0252" y="2288875"/>
            <a:ext cx="12824" cy="1385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13113" y="3368803"/>
                <a:ext cx="4949560" cy="2123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ArialMT"/>
                  </a:rPr>
                  <a:t>Corollary: The chain rule</a:t>
                </a:r>
              </a:p>
              <a:p>
                <a:endParaRPr lang="en-US" sz="3200" dirty="0">
                  <a:latin typeface="ArialM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13" y="3368803"/>
                <a:ext cx="4949560" cy="2123658"/>
              </a:xfrm>
              <a:prstGeom prst="rect">
                <a:avLst/>
              </a:prstGeom>
              <a:blipFill>
                <a:blip r:embed="rId3"/>
                <a:stretch>
                  <a:fillRect l="-3079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8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574913" cy="4009691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61063" y="2355182"/>
            <a:ext cx="2950573" cy="2950573"/>
          </a:xfrm>
          <a:prstGeom prst="ellipse">
            <a:avLst/>
          </a:prstGeom>
          <a:solidFill>
            <a:schemeClr val="accent5">
              <a:lumMod val="60000"/>
              <a:lumOff val="40000"/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  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97739" y="3830468"/>
                <a:ext cx="4794261" cy="2419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sz="3600" b="0" dirty="0"/>
                </a:b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              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739" y="3830468"/>
                <a:ext cx="4794261" cy="2419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1899814" y="2355183"/>
            <a:ext cx="2950573" cy="2950573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98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    B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1063" y="1690688"/>
            <a:ext cx="10983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A^B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10252" y="2288875"/>
            <a:ext cx="12824" cy="1385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2898" y="5842337"/>
                <a:ext cx="684988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800" dirty="0">
                    <a:latin typeface="ArialMT"/>
                  </a:rPr>
                  <a:t>Corollary: The chain rule </a:t>
                </a:r>
                <a:br>
                  <a:rPr lang="en-US" sz="3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98" y="5842337"/>
                <a:ext cx="6849889" cy="1015663"/>
              </a:xfrm>
              <a:prstGeom prst="rect">
                <a:avLst/>
              </a:prstGeom>
              <a:blipFill>
                <a:blip r:embed="rId3"/>
                <a:stretch>
                  <a:fillRect l="-1779" t="-5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omas Baye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461" y="630630"/>
            <a:ext cx="2105339" cy="225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321470" y="2789787"/>
            <a:ext cx="1959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Thomas Bayes</a:t>
            </a:r>
          </a:p>
        </p:txBody>
      </p:sp>
    </p:spTree>
    <p:extLst>
      <p:ext uri="{BB962C8B-B14F-4D97-AF65-F5344CB8AC3E}">
        <p14:creationId xmlns:p14="http://schemas.microsoft.com/office/powerpoint/2010/main" val="20018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forms of Bayes rule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(~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4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(~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sz="3200" dirty="0"/>
                  <a:t>A = you have the flu </a:t>
                </a:r>
                <a:br>
                  <a:rPr lang="en-US" sz="3200" dirty="0"/>
                </a:br>
                <a:r>
                  <a:rPr lang="en-US" sz="3200" dirty="0"/>
                  <a:t>B = you just coughed</a:t>
                </a:r>
              </a:p>
              <a:p>
                <a:r>
                  <a:rPr lang="en-US" sz="3200" dirty="0"/>
                  <a:t>Assume: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sz="3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What is P(flu | cough) = P(A|B)? </a:t>
                </a:r>
              </a:p>
              <a:p>
                <a:r>
                  <a:rPr lang="en-US" sz="3200" dirty="0"/>
                  <a:t> 				   = 0.17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333" b="-9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73521" y="4341811"/>
                <a:ext cx="5485476" cy="799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0.8×0.05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0.8×0.05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0.2×0.95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~0.17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521" y="4341811"/>
                <a:ext cx="5485476" cy="799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321057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4664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sz="4400" dirty="0"/>
              </a:p>
              <a:p>
                <a:pPr marL="0" indent="0" algn="ctr">
                  <a:buNone/>
                </a:pPr>
                <a:r>
                  <a:rPr lang="en-US" sz="4400" dirty="0"/>
                  <a:t>Why we are learning this?</a:t>
                </a:r>
              </a:p>
              <a:p>
                <a:pPr marL="0" indent="0" algn="ctr">
                  <a:buNone/>
                </a:pPr>
                <a:endParaRPr lang="en-US" sz="4400" dirty="0"/>
              </a:p>
              <a:p>
                <a:pPr marL="0" indent="0" algn="ctr">
                  <a:buNone/>
                </a:pPr>
                <a:endParaRPr lang="en-US" sz="4400" dirty="0"/>
              </a:p>
              <a:p>
                <a:pPr marL="0" indent="0" algn="ctr">
                  <a:buNone/>
                </a:pPr>
                <a:endParaRPr lang="en-US" sz="4400" dirty="0"/>
              </a:p>
              <a:p>
                <a:pPr marL="0" indent="0" algn="ctr">
                  <a:buNone/>
                </a:pPr>
                <a:r>
                  <a:rPr lang="en-US" sz="4400" dirty="0"/>
                  <a:t>Learn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4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46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146495" y="3408945"/>
                <a:ext cx="1663700" cy="1219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495" y="3408945"/>
                <a:ext cx="1663700" cy="1219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09646" y="3603045"/>
                <a:ext cx="66979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46" y="3603045"/>
                <a:ext cx="66979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877245" y="3603045"/>
                <a:ext cx="6792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245" y="3603045"/>
                <a:ext cx="679289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61880" y="4647059"/>
            <a:ext cx="2032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Hypothesis</a:t>
            </a:r>
          </a:p>
        </p:txBody>
      </p:sp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2079445" y="4018544"/>
            <a:ext cx="30670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6810195" y="4018544"/>
            <a:ext cx="30670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joint distribution of M variables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truth table listing all combinations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combination of values, say how probable it is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Probability must sum to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03180"/>
              </p:ext>
            </p:extLst>
          </p:nvPr>
        </p:nvGraphicFramePr>
        <p:xfrm>
          <a:off x="8354785" y="365125"/>
          <a:ext cx="3276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76">
                  <a:extLst>
                    <a:ext uri="{9D8B030D-6E8A-4147-A177-3AD203B41FA5}">
                      <a16:colId xmlns:a16="http://schemas.microsoft.com/office/drawing/2014/main" val="3379848018"/>
                    </a:ext>
                  </a:extLst>
                </a:gridCol>
                <a:gridCol w="611657">
                  <a:extLst>
                    <a:ext uri="{9D8B030D-6E8A-4147-A177-3AD203B41FA5}">
                      <a16:colId xmlns:a16="http://schemas.microsoft.com/office/drawing/2014/main" val="3017405439"/>
                    </a:ext>
                  </a:extLst>
                </a:gridCol>
                <a:gridCol w="766615">
                  <a:extLst>
                    <a:ext uri="{9D8B030D-6E8A-4147-A177-3AD203B41FA5}">
                      <a16:colId xmlns:a16="http://schemas.microsoft.com/office/drawing/2014/main" val="930595768"/>
                    </a:ext>
                  </a:extLst>
                </a:gridCol>
                <a:gridCol w="1273152">
                  <a:extLst>
                    <a:ext uri="{9D8B030D-6E8A-4147-A177-3AD203B41FA5}">
                      <a16:colId xmlns:a16="http://schemas.microsoft.com/office/drawing/2014/main" val="2383566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1"/>
                          </a:solidFill>
                        </a:rPr>
                        <a:t>Prob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79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78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0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47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78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44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04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31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3128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70"/>
          <a:stretch/>
        </p:blipFill>
        <p:spPr>
          <a:xfrm>
            <a:off x="7803695" y="4381500"/>
            <a:ext cx="3827690" cy="2204839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8462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joint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Once you have the JD  you can ask for the</a:t>
                </a:r>
              </a:p>
              <a:p>
                <a:pPr marL="0" indent="0">
                  <a:buNone/>
                </a:pPr>
                <a:r>
                  <a:rPr lang="en-IN" dirty="0"/>
                  <a:t>   probability of </a:t>
                </a:r>
                <a:r>
                  <a:rPr lang="en-IN" b="1" dirty="0"/>
                  <a:t>any </a:t>
                </a:r>
                <a:r>
                  <a:rPr lang="en-IN" dirty="0"/>
                  <a:t>logical expression involving</a:t>
                </a:r>
              </a:p>
              <a:p>
                <a:pPr marL="0" indent="0">
                  <a:buNone/>
                </a:pPr>
                <a:r>
                  <a:rPr lang="en-IN" dirty="0"/>
                  <a:t>   these variables</a:t>
                </a:r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ows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matching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row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9"/>
                              </m:rPr>
                              <a:rPr lang="en-US" sz="320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ows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matching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row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9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ows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matching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row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1353800" cy="4351338"/>
              </a:xfrm>
              <a:blipFill>
                <a:blip r:embed="rId2"/>
                <a:stretch>
                  <a:fillRect l="-966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644" y="1419223"/>
            <a:ext cx="5181599" cy="2837361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174194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61" y="452582"/>
            <a:ext cx="11506766" cy="599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3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5709"/>
            <a:ext cx="10430164" cy="61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8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645"/>
          </a:xfrm>
        </p:spPr>
        <p:txBody>
          <a:bodyPr>
            <a:noAutofit/>
          </a:bodyPr>
          <a:lstStyle/>
          <a:p>
            <a:r>
              <a:rPr lang="en-US" sz="3600" dirty="0"/>
              <a:t>Probability basics</a:t>
            </a:r>
          </a:p>
          <a:p>
            <a:endParaRPr lang="en-US" sz="3600" dirty="0"/>
          </a:p>
          <a:p>
            <a:r>
              <a:rPr lang="en-US" sz="3600" dirty="0"/>
              <a:t>Estimating parameters from data</a:t>
            </a:r>
          </a:p>
          <a:p>
            <a:pPr lvl="1"/>
            <a:r>
              <a:rPr lang="en-US" sz="2800" dirty="0"/>
              <a:t>Maximum likelihood (ML) </a:t>
            </a:r>
          </a:p>
          <a:p>
            <a:pPr lvl="1"/>
            <a:r>
              <a:rPr lang="en-US" sz="2800" dirty="0"/>
              <a:t>Maximum a posteriori estimation (MAP)</a:t>
            </a:r>
          </a:p>
          <a:p>
            <a:pPr lvl="1"/>
            <a:endParaRPr lang="en-US" sz="3600" dirty="0"/>
          </a:p>
          <a:p>
            <a:r>
              <a:rPr lang="en-US" sz="3600" dirty="0"/>
              <a:t>Naïve Bayes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542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215" y="-3585"/>
            <a:ext cx="11065164" cy="64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02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solution to learn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0" t="-4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problem: learning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may require more data than we have</a:t>
                </a:r>
              </a:p>
              <a:p>
                <a:endParaRPr lang="en-US" dirty="0"/>
              </a:p>
              <a:p>
                <a:r>
                  <a:rPr lang="en-US" dirty="0"/>
                  <a:t>Say, learning a joint distribution with 100 attributes</a:t>
                </a:r>
              </a:p>
              <a:p>
                <a:endParaRPr lang="en-US" dirty="0"/>
              </a:p>
              <a:p>
                <a:r>
                  <a:rPr lang="en-US" dirty="0"/>
                  <a:t># of rows in this table? </a:t>
                </a:r>
              </a:p>
              <a:p>
                <a:endParaRPr lang="en-US" dirty="0"/>
              </a:p>
              <a:p>
                <a:r>
                  <a:rPr lang="en-US" dirty="0"/>
                  <a:t># of people on earth?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too eas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57" y="3481311"/>
            <a:ext cx="4590143" cy="283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07339" y="3820319"/>
                <a:ext cx="21150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339" y="3820319"/>
                <a:ext cx="211506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378488" y="4896605"/>
                <a:ext cx="8231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88" y="4896605"/>
                <a:ext cx="82311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243361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Be smart about </a:t>
            </a:r>
            <a:br>
              <a:rPr lang="en-US" sz="3600" dirty="0"/>
            </a:br>
            <a:r>
              <a:rPr lang="en-US" sz="3600" b="1" dirty="0"/>
              <a:t>how we estimate probabilities from sparse data</a:t>
            </a:r>
          </a:p>
          <a:p>
            <a:pPr lvl="1"/>
            <a:r>
              <a:rPr lang="en-US" sz="3200" dirty="0"/>
              <a:t>Maximum likelihood estimates (ML)</a:t>
            </a:r>
          </a:p>
          <a:p>
            <a:pPr lvl="1"/>
            <a:r>
              <a:rPr lang="en-US" sz="3200" dirty="0"/>
              <a:t>Maximum a posteriori estimates (MAP)</a:t>
            </a:r>
          </a:p>
          <a:p>
            <a:pPr lvl="1"/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Be smart about </a:t>
            </a:r>
            <a:br>
              <a:rPr lang="en-US" sz="3600" dirty="0"/>
            </a:br>
            <a:r>
              <a:rPr lang="en-US" sz="3600" b="1" dirty="0"/>
              <a:t>how to represent joint distributions</a:t>
            </a:r>
          </a:p>
          <a:p>
            <a:pPr lvl="1"/>
            <a:r>
              <a:rPr lang="en-US" sz="3200" dirty="0"/>
              <a:t>Bayes network, graphical models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136546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645"/>
          </a:xfrm>
        </p:spPr>
        <p:txBody>
          <a:bodyPr>
            <a:noAutofit/>
          </a:bodyPr>
          <a:lstStyle/>
          <a:p>
            <a:r>
              <a:rPr lang="en-US" sz="3600" dirty="0"/>
              <a:t>Probability basics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rgbClr val="FF0000"/>
                </a:solidFill>
              </a:rPr>
              <a:t>Estimating parameters from data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Maximum likelihood (ML) 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Maximum a posteriori (MAP)</a:t>
            </a:r>
          </a:p>
          <a:p>
            <a:pPr lvl="1"/>
            <a:endParaRPr lang="en-US" sz="3600" dirty="0"/>
          </a:p>
          <a:p>
            <a:r>
              <a:rPr lang="en-US" sz="3600" dirty="0"/>
              <a:t>Naive Bayes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9338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7404"/>
              </a:xfrm>
            </p:spPr>
            <p:txBody>
              <a:bodyPr/>
              <a:lstStyle/>
              <a:p>
                <a:r>
                  <a:rPr lang="en-US" dirty="0"/>
                  <a:t>Flip the coin repeatedly, observing</a:t>
                </a:r>
              </a:p>
              <a:p>
                <a:pPr lvl="1"/>
                <a:r>
                  <a:rPr lang="en-US" dirty="0">
                    <a:latin typeface="Calibri (Body)"/>
                  </a:rPr>
                  <a:t>It turns heads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libri (Body)"/>
                  </a:rPr>
                  <a:t>times</a:t>
                </a:r>
              </a:p>
              <a:p>
                <a:pPr lvl="1"/>
                <a:r>
                  <a:rPr lang="en-US" dirty="0">
                    <a:latin typeface="Calibri (Body)"/>
                  </a:rPr>
                  <a:t>It turns tails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libri (Body)"/>
                  </a:rPr>
                  <a:t> times</a:t>
                </a:r>
                <a:endParaRPr lang="en-US" dirty="0"/>
              </a:p>
              <a:p>
                <a:r>
                  <a:rPr lang="en-US" dirty="0"/>
                  <a:t>Your estimate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 is?</a:t>
                </a:r>
              </a:p>
              <a:p>
                <a:endParaRPr lang="en-US" dirty="0"/>
              </a:p>
              <a:p>
                <a:r>
                  <a:rPr lang="en-US" dirty="0"/>
                  <a:t>Case A: 100 flips: 51 Heads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), 49 Tails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Case B: 3 flips: 2 Heads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), 1 Tails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7404"/>
              </a:xfrm>
              <a:blipFill>
                <a:blip r:embed="rId2"/>
                <a:stretch>
                  <a:fillRect l="-1043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0" y="434181"/>
            <a:ext cx="2324100" cy="1323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413167" y="1690688"/>
                <a:ext cx="1029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167" y="1690688"/>
                <a:ext cx="10299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594898" y="1690688"/>
                <a:ext cx="861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0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898" y="1690688"/>
                <a:ext cx="861133" cy="461665"/>
              </a:xfrm>
              <a:prstGeom prst="rect">
                <a:avLst/>
              </a:prstGeom>
              <a:blipFill>
                <a:blip r:embed="rId5"/>
                <a:stretch>
                  <a:fillRect l="-1418" t="-10526" r="-1063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19558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principles for 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45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4000" b="1" dirty="0"/>
                  <a:t>Maximum Likelihood Estimate (MLE) </a:t>
                </a:r>
                <a:br>
                  <a:rPr lang="en-US" sz="3600" b="1" dirty="0"/>
                </a:b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that maximizes probability of observed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sz="3600" dirty="0">
                              <a:latin typeface="Cambria Math" panose="02040503050406030204" pitchFamily="18" charset="0"/>
                            </a:rPr>
                            <m:t>MLE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  <a:p>
                <a:endParaRPr lang="en-US" sz="3600" b="1" dirty="0"/>
              </a:p>
              <a:p>
                <a:r>
                  <a:rPr lang="en-US" sz="4000" b="1" dirty="0"/>
                  <a:t>Maximum a posteriori estimation (MAP)</a:t>
                </a:r>
                <a:br>
                  <a:rPr lang="en-US" sz="3600" dirty="0"/>
                </a:b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that is most probable given prior probability and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sz="3600" dirty="0">
                              <a:latin typeface="Cambria Math" panose="02040503050406030204" pitchFamily="18" charset="0"/>
                            </a:rPr>
                            <m:t>MAP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func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𝐷𝑎𝑡𝑎</m:t>
                                  </m:r>
                                </m:e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4575"/>
              </a:xfrm>
              <a:blipFill>
                <a:blip r:embed="rId2"/>
                <a:stretch>
                  <a:fillRect l="-1855" t="-4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19878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principles for 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45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4000" b="1" dirty="0"/>
                  <a:t>Maximum Likelihood Estimate (MLE) </a:t>
                </a:r>
                <a:br>
                  <a:rPr lang="en-US" sz="4000" b="1" dirty="0"/>
                </a:b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that maximizes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dirty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MLE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3200" b="1" dirty="0"/>
              </a:p>
              <a:p>
                <a:r>
                  <a:rPr lang="en-US" sz="4000" b="1" dirty="0"/>
                  <a:t>Maximum a posteriori estimation (MAP)</a:t>
                </a:r>
                <a:br>
                  <a:rPr lang="en-US" sz="3600" dirty="0"/>
                </a:b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that maximize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MAP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halluciated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halluciated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)+(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halluciated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0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4575"/>
              </a:xfrm>
              <a:blipFill>
                <a:blip r:embed="rId2"/>
                <a:stretch>
                  <a:fillRect l="-1855" t="-4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29710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>
                    <a:latin typeface="Calibri (Body)"/>
                  </a:rPr>
                  <a:t>Each flip yields Boolean value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b="0" i="1" dirty="0">
                  <a:latin typeface="Calibri (Body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Bernoulli</m:t>
                    </m:r>
                  </m:oMath>
                </a14:m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r>
                  <a:rPr lang="en-US" sz="3200" dirty="0">
                    <a:latin typeface="Calibri (Body)"/>
                  </a:rPr>
                  <a:t>Data set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latin typeface="Calibri (Body)"/>
                  </a:rPr>
                  <a:t> of independent, identically distributed (</a:t>
                </a:r>
                <a:r>
                  <a:rPr lang="en-US" sz="3200" dirty="0" err="1">
                    <a:latin typeface="Calibri (Body)"/>
                  </a:rPr>
                  <a:t>iid</a:t>
                </a:r>
                <a:r>
                  <a:rPr lang="en-US" sz="3200" dirty="0">
                    <a:latin typeface="Calibri (Body)"/>
                  </a:rPr>
                  <a:t>) flips, produces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 ones,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 zeros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333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0" y="434181"/>
            <a:ext cx="2324100" cy="1323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413167" y="1690688"/>
                <a:ext cx="1029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167" y="1690688"/>
                <a:ext cx="10299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594898" y="1690688"/>
                <a:ext cx="861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0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898" y="1690688"/>
                <a:ext cx="861133" cy="461665"/>
              </a:xfrm>
              <a:prstGeom prst="rect">
                <a:avLst/>
              </a:prstGeom>
              <a:blipFill>
                <a:blip r:embed="rId5"/>
                <a:stretch>
                  <a:fillRect l="-1418" t="-10526" r="-1063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13167" y="2157116"/>
                <a:ext cx="264848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167" y="2157116"/>
                <a:ext cx="2648482" cy="830997"/>
              </a:xfrm>
              <a:prstGeom prst="rect">
                <a:avLst/>
              </a:prstGeom>
              <a:blipFill>
                <a:blip r:embed="rId6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27316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10" y="180403"/>
            <a:ext cx="10515600" cy="660106"/>
          </a:xfrm>
        </p:spPr>
        <p:txBody>
          <a:bodyPr>
            <a:normAutofit fontScale="90000"/>
          </a:bodyPr>
          <a:lstStyle/>
          <a:p>
            <a:r>
              <a:rPr lang="en-IN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9" y="1052942"/>
            <a:ext cx="11122891" cy="5465763"/>
          </a:xfrm>
        </p:spPr>
        <p:txBody>
          <a:bodyPr/>
          <a:lstStyle/>
          <a:p>
            <a:r>
              <a:rPr lang="en-IN" dirty="0"/>
              <a:t>Goal : Find the parameter p that maximizes the likelihood of seeing all training samples.</a:t>
            </a:r>
          </a:p>
          <a:p>
            <a:r>
              <a:rPr lang="en-IN" dirty="0"/>
              <a:t>Example: 6H, 4T</a:t>
            </a:r>
          </a:p>
          <a:p>
            <a:r>
              <a:rPr lang="en-IN" dirty="0"/>
              <a:t>P(H) = p, P(T) = 1-p</a:t>
            </a:r>
          </a:p>
          <a:p>
            <a:endParaRPr lang="en-IN" dirty="0"/>
          </a:p>
          <a:p>
            <a:r>
              <a:rPr lang="en-IN" dirty="0"/>
              <a:t>L(p) = p</a:t>
            </a:r>
            <a:r>
              <a:rPr lang="en-IN" baseline="30000" dirty="0"/>
              <a:t>6</a:t>
            </a:r>
            <a:r>
              <a:rPr lang="en-IN" dirty="0"/>
              <a:t>(1-p)</a:t>
            </a:r>
            <a:r>
              <a:rPr lang="en-IN" baseline="30000" dirty="0"/>
              <a:t>4                                 		---------</a:t>
            </a:r>
            <a:r>
              <a:rPr lang="en-IN" baseline="30000" dirty="0">
                <a:sym typeface="Wingdings" panose="05000000000000000000" pitchFamily="2" charset="2"/>
              </a:rPr>
              <a:t></a:t>
            </a:r>
            <a:r>
              <a:rPr lang="en-IN" baseline="30000" dirty="0"/>
              <a:t>		</a:t>
            </a:r>
            <a:r>
              <a:rPr lang="en-IN" dirty="0"/>
              <a:t>Find the total likelihood</a:t>
            </a:r>
          </a:p>
          <a:p>
            <a:r>
              <a:rPr lang="en-IN" dirty="0" err="1"/>
              <a:t>logL</a:t>
            </a:r>
            <a:r>
              <a:rPr lang="en-IN" dirty="0"/>
              <a:t>(p) = 6 log(p) + 4 log(1-p)		</a:t>
            </a:r>
            <a:r>
              <a:rPr lang="en-IN" baseline="30000" dirty="0"/>
              <a:t> ----------- &gt;</a:t>
            </a:r>
            <a:r>
              <a:rPr lang="en-IN" dirty="0"/>
              <a:t>          Take log likelihood</a:t>
            </a:r>
          </a:p>
          <a:p>
            <a:r>
              <a:rPr lang="en-IN" dirty="0"/>
              <a:t>d(</a:t>
            </a:r>
            <a:r>
              <a:rPr lang="en-IN" dirty="0" err="1"/>
              <a:t>logL</a:t>
            </a:r>
            <a:r>
              <a:rPr lang="en-IN" dirty="0"/>
              <a:t>(p))/</a:t>
            </a:r>
            <a:r>
              <a:rPr lang="en-IN" dirty="0" err="1"/>
              <a:t>dp</a:t>
            </a:r>
            <a:r>
              <a:rPr lang="en-IN" dirty="0"/>
              <a:t> = 6/p  - 4/(1-p) = 0	</a:t>
            </a:r>
            <a:r>
              <a:rPr lang="en-IN" baseline="30000" dirty="0"/>
              <a:t> ---------</a:t>
            </a:r>
            <a:r>
              <a:rPr lang="en-IN" baseline="30000" dirty="0">
                <a:sym typeface="Wingdings" panose="05000000000000000000" pitchFamily="2" charset="2"/>
              </a:rPr>
              <a:t></a:t>
            </a:r>
            <a:r>
              <a:rPr lang="en-IN" dirty="0"/>
              <a:t>	Take derivative</a:t>
            </a:r>
          </a:p>
          <a:p>
            <a:r>
              <a:rPr lang="en-IN" dirty="0"/>
              <a:t>P </a:t>
            </a:r>
            <a:r>
              <a:rPr lang="en-IN"/>
              <a:t>= 6/10</a:t>
            </a:r>
            <a:r>
              <a:rPr lang="en-IN" dirty="0"/>
              <a:t>					</a:t>
            </a:r>
            <a:r>
              <a:rPr lang="en-IN" baseline="30000" dirty="0"/>
              <a:t> ---------</a:t>
            </a:r>
            <a:r>
              <a:rPr lang="en-IN" baseline="30000" dirty="0">
                <a:sym typeface="Wingdings" panose="05000000000000000000" pitchFamily="2" charset="2"/>
              </a:rPr>
              <a:t></a:t>
            </a:r>
            <a:r>
              <a:rPr lang="en-IN" dirty="0"/>
              <a:t>	 Solve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101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Classification by likelihood1	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Suppose we have two classes C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 and C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Compute the likelihoods P(D|C</a:t>
            </a:r>
            <a:r>
              <a:rPr lang="en-US" altLang="en-US" baseline="-25000">
                <a:ea typeface="ＭＳ Ｐゴシック" panose="020B0600070205080204" pitchFamily="34" charset="-128"/>
              </a:rPr>
              <a:t>1</a:t>
            </a:r>
            <a:r>
              <a:rPr lang="en-US" altLang="en-US">
                <a:ea typeface="ＭＳ Ｐゴシック" panose="020B0600070205080204" pitchFamily="34" charset="-128"/>
              </a:rPr>
              <a:t>) and P(D|C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).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 classify test data D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 assign it to class C</a:t>
            </a:r>
            <a:r>
              <a:rPr lang="en-US" altLang="ja-JP" baseline="-25000">
                <a:ea typeface="ＭＳ Ｐゴシック" panose="020B0600070205080204" pitchFamily="34" charset="-128"/>
              </a:rPr>
              <a:t>1</a:t>
            </a:r>
            <a:r>
              <a:rPr lang="en-US" altLang="ja-JP">
                <a:ea typeface="ＭＳ Ｐゴシック" panose="020B0600070205080204" pitchFamily="34" charset="-128"/>
              </a:rPr>
              <a:t> if P(D|C</a:t>
            </a:r>
            <a:r>
              <a:rPr lang="en-US" altLang="ja-JP" baseline="-25000">
                <a:ea typeface="ＭＳ Ｐゴシック" panose="020B0600070205080204" pitchFamily="34" charset="-128"/>
              </a:rPr>
              <a:t>1</a:t>
            </a:r>
            <a:r>
              <a:rPr lang="en-US" altLang="ja-JP">
                <a:ea typeface="ＭＳ Ｐゴシック" panose="020B0600070205080204" pitchFamily="34" charset="-128"/>
              </a:rPr>
              <a:t>) is greater than P(D|C</a:t>
            </a:r>
            <a:r>
              <a:rPr lang="en-US" altLang="ja-JP" baseline="-25000">
                <a:ea typeface="ＭＳ Ｐゴシック" panose="020B0600070205080204" pitchFamily="34" charset="-128"/>
              </a:rPr>
              <a:t>2</a:t>
            </a:r>
            <a:r>
              <a:rPr lang="en-US" altLang="ja-JP">
                <a:ea typeface="ＭＳ Ｐゴシック" panose="020B0600070205080204" pitchFamily="34" charset="-128"/>
              </a:rPr>
              <a:t>) and C</a:t>
            </a:r>
            <a:r>
              <a:rPr lang="en-US" altLang="ja-JP" baseline="-25000">
                <a:ea typeface="ＭＳ Ｐゴシック" panose="020B0600070205080204" pitchFamily="34" charset="-128"/>
              </a:rPr>
              <a:t>2</a:t>
            </a:r>
            <a:r>
              <a:rPr lang="en-US" altLang="ja-JP">
                <a:ea typeface="ＭＳ Ｐゴシック" panose="020B0600070205080204" pitchFamily="34" charset="-128"/>
              </a:rPr>
              <a:t> otherwise.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703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64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Probability basics</a:t>
            </a:r>
          </a:p>
          <a:p>
            <a:endParaRPr lang="en-US" sz="3600" dirty="0"/>
          </a:p>
          <a:p>
            <a:r>
              <a:rPr lang="en-US" sz="3600" dirty="0"/>
              <a:t>Estimating parameters from data</a:t>
            </a:r>
          </a:p>
          <a:p>
            <a:pPr lvl="1"/>
            <a:r>
              <a:rPr lang="en-US" sz="2800" dirty="0"/>
              <a:t>Maximum likelihood (ML) </a:t>
            </a:r>
          </a:p>
          <a:p>
            <a:pPr lvl="1"/>
            <a:r>
              <a:rPr lang="en-US" sz="2800" dirty="0"/>
              <a:t>Maximum a posteriori estimation (MAP)</a:t>
            </a:r>
          </a:p>
          <a:p>
            <a:pPr lvl="1"/>
            <a:endParaRPr lang="en-US" sz="3600" dirty="0"/>
          </a:p>
          <a:p>
            <a:r>
              <a:rPr lang="en-US" sz="3600" dirty="0"/>
              <a:t>Naive Bayes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7195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Gaussian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Assume that class likelihood is represented by a Gaussian distribution with parameters μ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 (mean) and </a:t>
            </a:r>
            <a:r>
              <a:rPr lang="en-US" altLang="en-US" sz="2000">
                <a:ea typeface="ＭＳ Ｐゴシック" panose="020B0600070205080204" pitchFamily="34" charset="-128"/>
              </a:rPr>
              <a:t>σ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 (standard deviation)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We find the model (in other words mean and variance) that maximize the likelihood (or equivalently the log likelihood). Suppose we are given training points </a:t>
            </a:r>
            <a:r>
              <a:rPr lang="en-US" altLang="en-US" sz="2000" i="1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 i="1">
                <a:ea typeface="ＭＳ Ｐゴシック" panose="020B0600070205080204" pitchFamily="34" charset="-128"/>
              </a:rPr>
              <a:t>,x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000" i="1">
                <a:ea typeface="ＭＳ Ｐゴシック" panose="020B0600070205080204" pitchFamily="34" charset="-128"/>
              </a:rPr>
              <a:t>,…,x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n1</a:t>
            </a:r>
            <a:r>
              <a:rPr lang="en-US" altLang="en-US" sz="2000">
                <a:ea typeface="ＭＳ Ｐゴシック" panose="020B0600070205080204" pitchFamily="34" charset="-128"/>
              </a:rPr>
              <a:t> from class </a:t>
            </a:r>
            <a:r>
              <a:rPr lang="en-US" altLang="en-US" sz="2000" i="1">
                <a:ea typeface="ＭＳ Ｐゴシック" panose="020B0600070205080204" pitchFamily="34" charset="-128"/>
              </a:rPr>
              <a:t>C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ea typeface="ＭＳ Ｐゴシック" panose="020B0600070205080204" pitchFamily="34" charset="-128"/>
              </a:rPr>
              <a:t>. Assuming that each datapoint is drawn independently from </a:t>
            </a:r>
            <a:r>
              <a:rPr lang="en-US" altLang="en-US" sz="2000" i="1">
                <a:ea typeface="ＭＳ Ｐゴシック" panose="020B0600070205080204" pitchFamily="34" charset="-128"/>
              </a:rPr>
              <a:t>C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ea typeface="ＭＳ Ｐゴシック" panose="020B0600070205080204" pitchFamily="34" charset="-128"/>
              </a:rPr>
              <a:t> the sample log likelihood is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2703514" y="2181226"/>
          <a:ext cx="32019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3" imgW="1599840" imgH="548280" progId="">
                  <p:embed/>
                </p:oleObj>
              </mc:Choice>
              <mc:Fallback>
                <p:oleObj name="Equation" r:id="rId3" imgW="1599840" imgH="548280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4" y="2181226"/>
                        <a:ext cx="32019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1873250" y="4711700"/>
          <a:ext cx="86169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5" imgW="4296960" imgH="685440" progId="">
                  <p:embed/>
                </p:oleObj>
              </mc:Choice>
              <mc:Fallback>
                <p:oleObj name="Equation" r:id="rId5" imgW="4296960" imgH="685440" progId="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4711700"/>
                        <a:ext cx="861695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6477000" y="2168526"/>
          <a:ext cx="3276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7" imgW="1636560" imgH="548280" progId="">
                  <p:embed/>
                </p:oleObj>
              </mc:Choice>
              <mc:Fallback>
                <p:oleObj name="Equation" r:id="rId7" imgW="1636560" imgH="548280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168526"/>
                        <a:ext cx="3276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832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Beta prior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0" t="-4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 makes the probability  integrated up to one and a well formed distribution function( a constant and a kind of normalization)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61256" y="4304224"/>
            <a:ext cx="11674320" cy="2188935"/>
            <a:chOff x="0" y="4419600"/>
            <a:chExt cx="9144000" cy="1714500"/>
          </a:xfrm>
        </p:grpSpPr>
        <p:pic>
          <p:nvPicPr>
            <p:cNvPr id="5" name="Picture 4" descr="beta1-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4419600"/>
              <a:ext cx="2286000" cy="1714500"/>
            </a:xfrm>
            <a:prstGeom prst="rect">
              <a:avLst/>
            </a:prstGeom>
            <a:noFill/>
          </p:spPr>
        </p:pic>
        <p:pic>
          <p:nvPicPr>
            <p:cNvPr id="6" name="Picture 5" descr="beta30-2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58000" y="4419600"/>
              <a:ext cx="2286000" cy="1712913"/>
            </a:xfrm>
            <a:prstGeom prst="rect">
              <a:avLst/>
            </a:prstGeom>
            <a:noFill/>
          </p:spPr>
        </p:pic>
        <p:pic>
          <p:nvPicPr>
            <p:cNvPr id="7" name="Picture 6" descr="beta2-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6000" y="4419600"/>
              <a:ext cx="2286000" cy="1712913"/>
            </a:xfrm>
            <a:prstGeom prst="rect">
              <a:avLst/>
            </a:prstGeom>
            <a:noFill/>
          </p:spPr>
        </p:pic>
        <p:pic>
          <p:nvPicPr>
            <p:cNvPr id="8" name="Picture 7" descr="beta3-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72000" y="4419600"/>
              <a:ext cx="2286000" cy="1712913"/>
            </a:xfrm>
            <a:prstGeom prst="rect">
              <a:avLst/>
            </a:prstGeom>
            <a:noFill/>
          </p:spPr>
        </p:pic>
      </p:grp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39392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53" y="-13564"/>
            <a:ext cx="10515600" cy="1325563"/>
          </a:xfrm>
        </p:spPr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6292"/>
                <a:ext cx="10947400" cy="5361708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>
                    <a:latin typeface="Calibri (Body)"/>
                  </a:rPr>
                  <a:t>Data set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latin typeface="Calibri (Body)"/>
                  </a:rPr>
                  <a:t> of </a:t>
                </a:r>
                <a:r>
                  <a:rPr lang="en-US" sz="3200" dirty="0" err="1">
                    <a:latin typeface="Calibri (Body)"/>
                  </a:rPr>
                  <a:t>iid</a:t>
                </a:r>
                <a:r>
                  <a:rPr lang="en-US" sz="3200" dirty="0">
                    <a:latin typeface="Calibri (Body)"/>
                  </a:rPr>
                  <a:t> flips, </a:t>
                </a:r>
                <a:br>
                  <a:rPr lang="en-US" sz="3200" dirty="0">
                    <a:latin typeface="Calibri (Body)"/>
                  </a:rPr>
                </a:br>
                <a:r>
                  <a:rPr lang="en-US" sz="3200" dirty="0">
                    <a:latin typeface="Calibri (Body)"/>
                  </a:rPr>
                  <a:t>produces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ones,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zeros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𝑎𝑡𝑎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3200" b="0" dirty="0"/>
                  <a:t>Assume prior (</a:t>
                </a:r>
                <a:r>
                  <a:rPr lang="en-US" dirty="0"/>
                  <a:t>Conjugate prior: Closed form representation of posterior)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>
                    <a:latin typeface="Cambria Math" panose="02040503050406030204" pitchFamily="18" charset="0"/>
                  </a:rPr>
                  <a:t>Conjugate prior: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the conjugate prior for likelihood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ata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if the forms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Data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are the same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−1)+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6292"/>
                <a:ext cx="10947400" cy="5361708"/>
              </a:xfrm>
              <a:blipFill>
                <a:blip r:embed="rId2"/>
                <a:stretch>
                  <a:fillRect l="-1281" t="-2386" r="-12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0" y="46258"/>
            <a:ext cx="2324100" cy="1323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413167" y="1228869"/>
                <a:ext cx="1029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167" y="1228869"/>
                <a:ext cx="10299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594898" y="1228869"/>
                <a:ext cx="861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0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898" y="1228869"/>
                <a:ext cx="861133" cy="461665"/>
              </a:xfrm>
              <a:prstGeom prst="rect">
                <a:avLst/>
              </a:prstGeom>
              <a:blipFill>
                <a:blip r:embed="rId5"/>
                <a:stretch>
                  <a:fillRect l="-1418" t="-10667" r="-10638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3247826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Likelihood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Prior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Posterior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Conjugate prior: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b="0" dirty="0"/>
                  <a:t> is the </a:t>
                </a:r>
                <a:r>
                  <a:rPr lang="en-US" b="0" u="sng" dirty="0"/>
                  <a:t>conjugate prior</a:t>
                </a:r>
                <a:r>
                  <a:rPr lang="en-US" b="0" dirty="0"/>
                  <a:t> for a </a:t>
                </a:r>
                <a:r>
                  <a:rPr lang="en-US" b="1" dirty="0">
                    <a:solidFill>
                      <a:srgbClr val="00B050"/>
                    </a:solidFill>
                  </a:rPr>
                  <a:t>likelihoodfunction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b="0" dirty="0"/>
                  <a:t> if </a:t>
                </a:r>
                <a:br>
                  <a:rPr lang="en-US" b="0" dirty="0"/>
                </a:br>
                <a:r>
                  <a:rPr lang="en-US" b="0" dirty="0"/>
                  <a:t>the </a:t>
                </a:r>
                <a:r>
                  <a:rPr lang="en-US" b="1" dirty="0">
                    <a:solidFill>
                      <a:schemeClr val="accent5"/>
                    </a:solidFill>
                  </a:rPr>
                  <a:t>prior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b="0" dirty="0"/>
                  <a:t> and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posterior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</m:oMath>
                </a14:m>
                <a:r>
                  <a:rPr lang="en-US" b="0" dirty="0"/>
                  <a:t> have the same form.</a:t>
                </a:r>
              </a:p>
              <a:p>
                <a:r>
                  <a:rPr lang="en-US" dirty="0"/>
                  <a:t>Example (coin flip problem)</a:t>
                </a:r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</a:rPr>
                  <a:t>Prior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Likelihood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b="0" dirty="0"/>
                  <a:t>: Binomial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Posterior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19979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Boolean random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dirty="0"/>
                  <a:t>(Gender, Hours-worked)?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54" y="1282153"/>
            <a:ext cx="5073264" cy="52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74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reduce paras using Bayes rule?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sz="3600" dirty="0"/>
                  <a:t>How many parameters for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How many parameters for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17089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645"/>
          </a:xfrm>
        </p:spPr>
        <p:txBody>
          <a:bodyPr>
            <a:noAutofit/>
          </a:bodyPr>
          <a:lstStyle/>
          <a:p>
            <a:r>
              <a:rPr lang="en-US" sz="3600" dirty="0"/>
              <a:t>Probability basics</a:t>
            </a:r>
          </a:p>
          <a:p>
            <a:endParaRPr lang="en-US" sz="3600" dirty="0"/>
          </a:p>
          <a:p>
            <a:r>
              <a:rPr lang="en-US" sz="3600" dirty="0"/>
              <a:t>Estimating parameters from data</a:t>
            </a:r>
          </a:p>
          <a:p>
            <a:pPr lvl="1"/>
            <a:r>
              <a:rPr lang="en-US" sz="2800" dirty="0"/>
              <a:t>Maximum likelihood (ML) </a:t>
            </a:r>
          </a:p>
          <a:p>
            <a:pPr lvl="1"/>
            <a:r>
              <a:rPr lang="en-US" sz="2800" dirty="0"/>
              <a:t>Maximum a posteriori estimation (MAP)</a:t>
            </a:r>
          </a:p>
          <a:p>
            <a:pPr lvl="1"/>
            <a:endParaRPr lang="en-US" sz="3600" dirty="0"/>
          </a:p>
          <a:p>
            <a:r>
              <a:rPr lang="en-US" sz="3600" b="1" dirty="0">
                <a:solidFill>
                  <a:srgbClr val="FF0000"/>
                </a:solidFill>
              </a:rPr>
              <a:t>Naive Bayes</a:t>
            </a:r>
            <a:br>
              <a:rPr lang="en-US" sz="3600" b="1" dirty="0">
                <a:solidFill>
                  <a:srgbClr val="FF0000"/>
                </a:solidFill>
              </a:rPr>
            </a:b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897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Assumption: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⋯,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are </a:t>
                </a:r>
                <a:r>
                  <a:rPr lang="en-US" sz="3200" u="sng" dirty="0"/>
                  <a:t>conditionally independent</a:t>
                </a:r>
                <a:br>
                  <a:rPr lang="en-US" sz="3200" dirty="0"/>
                </a:b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39514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7309" y="1825624"/>
                <a:ext cx="10716491" cy="4371975"/>
              </a:xfrm>
            </p:spPr>
            <p:txBody>
              <a:bodyPr/>
              <a:lstStyle/>
              <a:p>
                <a:r>
                  <a:rPr lang="en-US" b="1" dirty="0"/>
                  <a:t>Definition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conditionally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, if the probability distribution governing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independent of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given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Thunder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Lightning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Thunder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Lightning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309" y="1825624"/>
                <a:ext cx="10716491" cy="4371975"/>
              </a:xfrm>
              <a:blipFill>
                <a:blip r:embed="rId2"/>
                <a:stretch>
                  <a:fillRect l="-1195" t="-22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2803903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18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Naïve Bayes assumes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conditionally independent given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b="0" dirty="0"/>
                  <a:t> (chain rule)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General form: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many parameters to describe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Without conditional </a:t>
                </a:r>
                <a:r>
                  <a:rPr lang="en-US" dirty="0" err="1"/>
                  <a:t>indep</a:t>
                </a:r>
                <a:r>
                  <a:rPr lang="en-US" dirty="0"/>
                  <a:t> assumption?  2(2</a:t>
                </a:r>
                <a:r>
                  <a:rPr lang="en-US" baseline="30000" dirty="0"/>
                  <a:t>n</a:t>
                </a:r>
                <a:r>
                  <a:rPr lang="en-US" dirty="0"/>
                  <a:t>-1)+1</a:t>
                </a:r>
              </a:p>
              <a:p>
                <a:r>
                  <a:rPr lang="en-US" dirty="0"/>
                  <a:t>With conditional </a:t>
                </a:r>
                <a:r>
                  <a:rPr lang="en-US" dirty="0" err="1"/>
                  <a:t>indep</a:t>
                </a:r>
                <a:r>
                  <a:rPr lang="en-US" dirty="0"/>
                  <a:t> assumption? </a:t>
                </a:r>
                <a:r>
                  <a:rPr lang="en-US"/>
                  <a:t>2n+1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1875"/>
              </a:xfrm>
              <a:blipFill>
                <a:blip r:embed="rId2"/>
                <a:stretch>
                  <a:fillRect l="-1217" t="-2767" b="-5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234501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5E8D-7ADF-42F1-89F6-A69FCB1F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3E61-A2AB-4AE7-9DA1-E8941315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21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Bayes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⋯,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,⋯,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Assume conditional independence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⋯,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Pick the most probable 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16223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Naïve Bayes algorithm – discrete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0" t="-4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10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( Prior Prob.)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For 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dirty="0"/>
                  <a:t> of each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 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Classify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test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1075"/>
              </a:xfrm>
              <a:blipFill>
                <a:blip r:embed="rId3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50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parameters: discrete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0" t="-4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Maximum likelihood estimates (MLE)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^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D = Number of items in  data set D for which Y=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47855" y="4341091"/>
            <a:ext cx="757381" cy="67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65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0942" y="43737"/>
            <a:ext cx="8563753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	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946794" y="1218811"/>
            <a:ext cx="8371309" cy="5114342"/>
          </a:xfrm>
        </p:spPr>
        <p:txBody>
          <a:bodyPr/>
          <a:lstStyle/>
          <a:p>
            <a:pPr marL="460715" indent="-460715">
              <a:lnSpc>
                <a:spcPct val="110000"/>
              </a:lnSpc>
            </a:pPr>
            <a:endParaRPr lang="en-US" altLang="en-US"/>
          </a:p>
          <a:p>
            <a:pPr marL="460715" indent="-460715">
              <a:lnSpc>
                <a:spcPct val="110000"/>
              </a:lnSpc>
              <a:buNone/>
            </a:pPr>
            <a:r>
              <a:rPr lang="en-US" altLang="en-US" sz="2755"/>
              <a:t>     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2478">
              <a:spcBef>
                <a:spcPct val="20000"/>
              </a:spcBef>
              <a:buFont typeface="Arial" panose="020B0604020202020204" pitchFamily="34" charset="0"/>
              <a:buChar char="•"/>
              <a:defRPr sz="3123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2325" indent="-262433" defTabSz="902478">
              <a:spcBef>
                <a:spcPct val="20000"/>
              </a:spcBef>
              <a:buFont typeface="Arial" panose="020B0604020202020204" pitchFamily="34" charset="0"/>
              <a:buChar char="–"/>
              <a:defRPr sz="275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49731" indent="-209946" defTabSz="902478">
              <a:spcBef>
                <a:spcPct val="20000"/>
              </a:spcBef>
              <a:buFont typeface="Arial" panose="020B0604020202020204" pitchFamily="34" charset="0"/>
              <a:buChar char="•"/>
              <a:defRPr sz="2388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69624" indent="-209946" defTabSz="902478">
              <a:spcBef>
                <a:spcPct val="20000"/>
              </a:spcBef>
              <a:buFont typeface="Arial" panose="020B0604020202020204" pitchFamily="34" charset="0"/>
              <a:buChar char="–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89516" indent="-209946" defTabSz="902478">
              <a:spcBef>
                <a:spcPct val="20000"/>
              </a:spcBef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09409" indent="-209946" defTabSz="90247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29301" indent="-209946" defTabSz="90247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49194" indent="-209946" defTabSz="90247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69086" indent="-209946" defTabSz="90247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A540B4-E7BF-44D8-9A49-23278306FF3A}" type="slidenum">
              <a:rPr lang="en-GB" altLang="en-US" sz="137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GB" altLang="en-US" sz="1378">
              <a:latin typeface="Arial" panose="020B0604020202020204" pitchFamily="34" charset="0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946794" y="1080310"/>
            <a:ext cx="8489400" cy="511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55" tIns="45128" rIns="90255" bIns="45128"/>
          <a:lstStyle>
            <a:lvl1pPr marL="501650" indent="-501650" defTabSz="982663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82663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82663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480">
                <a:latin typeface="Tahoma" panose="020B0604030504040204" pitchFamily="34" charset="0"/>
              </a:rPr>
              <a:t>Example: Play Tennis</a:t>
            </a:r>
          </a:p>
        </p:txBody>
      </p:sp>
      <p:pic>
        <p:nvPicPr>
          <p:cNvPr id="3379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60" y="1701380"/>
            <a:ext cx="5553172" cy="457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86968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0942" y="43737"/>
            <a:ext cx="8563753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	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946794" y="1218811"/>
            <a:ext cx="8371309" cy="5114342"/>
          </a:xfrm>
        </p:spPr>
        <p:txBody>
          <a:bodyPr/>
          <a:lstStyle/>
          <a:p>
            <a:pPr marL="460715" indent="-460715">
              <a:lnSpc>
                <a:spcPct val="110000"/>
              </a:lnSpc>
            </a:pPr>
            <a:endParaRPr lang="en-US" altLang="en-US" b="1"/>
          </a:p>
          <a:p>
            <a:pPr marL="460715" indent="-460715">
              <a:lnSpc>
                <a:spcPct val="110000"/>
              </a:lnSpc>
              <a:buNone/>
            </a:pPr>
            <a:r>
              <a:rPr lang="en-US" altLang="en-US" sz="2755" b="1"/>
              <a:t>     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2478">
              <a:spcBef>
                <a:spcPct val="20000"/>
              </a:spcBef>
              <a:buFont typeface="Arial" panose="020B0604020202020204" pitchFamily="34" charset="0"/>
              <a:buChar char="•"/>
              <a:defRPr sz="3123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2325" indent="-262433" defTabSz="902478">
              <a:spcBef>
                <a:spcPct val="20000"/>
              </a:spcBef>
              <a:buFont typeface="Arial" panose="020B0604020202020204" pitchFamily="34" charset="0"/>
              <a:buChar char="–"/>
              <a:defRPr sz="275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49731" indent="-209946" defTabSz="902478">
              <a:spcBef>
                <a:spcPct val="20000"/>
              </a:spcBef>
              <a:buFont typeface="Arial" panose="020B0604020202020204" pitchFamily="34" charset="0"/>
              <a:buChar char="•"/>
              <a:defRPr sz="2388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69624" indent="-209946" defTabSz="902478">
              <a:spcBef>
                <a:spcPct val="20000"/>
              </a:spcBef>
              <a:buFont typeface="Arial" panose="020B0604020202020204" pitchFamily="34" charset="0"/>
              <a:buChar char="–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89516" indent="-209946" defTabSz="902478">
              <a:spcBef>
                <a:spcPct val="20000"/>
              </a:spcBef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09409" indent="-209946" defTabSz="90247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29301" indent="-209946" defTabSz="90247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49194" indent="-209946" defTabSz="90247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69086" indent="-209946" defTabSz="90247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C66E6E-66B9-4A3C-836B-59D6FCA43DFA}" type="slidenum">
              <a:rPr lang="en-GB" altLang="en-US" sz="137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GB" altLang="en-US" sz="1378">
              <a:latin typeface="Arial" panose="020B0604020202020204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946794" y="1080310"/>
            <a:ext cx="8489400" cy="525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55" tIns="45128" rIns="90255" bIns="45128"/>
          <a:lstStyle>
            <a:lvl1pPr marL="501650" indent="-501650" defTabSz="982663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82663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82663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480">
                <a:latin typeface="Tahoma" panose="020B0604030504040204" pitchFamily="34" charset="0"/>
              </a:rPr>
              <a:t>Learning Phase</a:t>
            </a:r>
          </a:p>
        </p:txBody>
      </p:sp>
      <p:graphicFrame>
        <p:nvGraphicFramePr>
          <p:cNvPr id="541824" name="Group 128"/>
          <p:cNvGraphicFramePr>
            <a:graphicFrameLocks noGrp="1"/>
          </p:cNvGraphicFramePr>
          <p:nvPr/>
        </p:nvGraphicFramePr>
        <p:xfrm>
          <a:off x="2107163" y="1771359"/>
          <a:ext cx="3399842" cy="1619736"/>
        </p:xfrm>
        <a:graphic>
          <a:graphicData uri="http://schemas.openxmlformats.org/drawingml/2006/table">
            <a:tbl>
              <a:tblPr/>
              <a:tblGrid>
                <a:gridCol w="116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94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76597" marR="76597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3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76597" marR="76597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3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76597" marR="76597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3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76597" marR="76597" marT="41488" marB="414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6597" marR="76597" marT="41488" marB="414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770" name="Group 74"/>
          <p:cNvGraphicFramePr>
            <a:graphicFrameLocks noGrp="1"/>
          </p:cNvGraphicFramePr>
          <p:nvPr/>
        </p:nvGraphicFramePr>
        <p:xfrm>
          <a:off x="5649880" y="1771359"/>
          <a:ext cx="4225020" cy="1864697"/>
        </p:xfrm>
        <a:graphic>
          <a:graphicData uri="http://schemas.openxmlformats.org/drawingml/2006/table">
            <a:tbl>
              <a:tblPr/>
              <a:tblGrid>
                <a:gridCol w="154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156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76584" marR="76584" marT="41473" marB="414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6584" marR="76584" marT="41473" marB="414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6584" marR="76584" marT="41473" marB="414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47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76584" marR="76584" marT="41473" marB="414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6584" marR="76584" marT="41473" marB="414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6584" marR="76584" marT="41473" marB="414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47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76584" marR="76584" marT="41473" marB="414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6584" marR="76584" marT="41473" marB="414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6584" marR="76584" marT="41473" marB="414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47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76584" marR="76584" marT="41473" marB="414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6584" marR="76584" marT="41473" marB="414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6584" marR="76584" marT="41473" marB="414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828" name="Group 132"/>
          <p:cNvGraphicFramePr>
            <a:graphicFrameLocks noGrp="1"/>
          </p:cNvGraphicFramePr>
          <p:nvPr/>
        </p:nvGraphicFramePr>
        <p:xfrm>
          <a:off x="2177143" y="3637481"/>
          <a:ext cx="3663724" cy="1468222"/>
        </p:xfrm>
        <a:graphic>
          <a:graphicData uri="http://schemas.openxmlformats.org/drawingml/2006/table">
            <a:tbl>
              <a:tblPr/>
              <a:tblGrid>
                <a:gridCol w="139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76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76599" marR="76599" marT="41415" marB="414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6599" marR="76599" marT="41415" marB="4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76599" marR="76599" marT="41415" marB="4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73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76599" marR="76599" marT="41415" marB="414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6599" marR="76599" marT="41415" marB="4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76599" marR="76599" marT="41415" marB="4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3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76599" marR="76599" marT="41415" marB="414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6599" marR="76599" marT="41415" marB="4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76599" marR="76599" marT="41415" marB="4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1833" name="Group 137"/>
          <p:cNvGraphicFramePr>
            <a:graphicFrameLocks noGrp="1"/>
          </p:cNvGraphicFramePr>
          <p:nvPr/>
        </p:nvGraphicFramePr>
        <p:xfrm>
          <a:off x="6096000" y="3778898"/>
          <a:ext cx="3255509" cy="1249435"/>
        </p:xfrm>
        <a:graphic>
          <a:graphicData uri="http://schemas.openxmlformats.org/drawingml/2006/table">
            <a:tbl>
              <a:tblPr/>
              <a:tblGrid>
                <a:gridCol w="1137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77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76600" marR="76600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3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76600" marR="76600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3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76600" marR="76600" marT="41465" marB="414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6600" marR="76600" marT="41465" marB="414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902" name="Text Box 119"/>
          <p:cNvSpPr txBox="1">
            <a:spLocks noChangeArrowheads="1"/>
          </p:cNvSpPr>
          <p:nvPr/>
        </p:nvSpPr>
        <p:spPr bwMode="auto">
          <a:xfrm>
            <a:off x="3734189" y="5295123"/>
            <a:ext cx="2289029" cy="40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3" tIns="39561" rIns="79123" bIns="39561">
            <a:spAutoFit/>
          </a:bodyPr>
          <a:lstStyle>
            <a:lvl1pPr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12" i="1">
                <a:latin typeface="Palatino Linotype" panose="02040502050505030304" pitchFamily="18" charset="0"/>
              </a:rPr>
              <a:t>P</a:t>
            </a:r>
            <a:r>
              <a:rPr lang="en-GB" altLang="en-US" sz="2112">
                <a:latin typeface="Palatino Linotype" panose="02040502050505030304" pitchFamily="18" charset="0"/>
              </a:rPr>
              <a:t>(Play</a:t>
            </a:r>
            <a:r>
              <a:rPr lang="en-GB" altLang="en-US" sz="2112" i="1">
                <a:latin typeface="Palatino Linotype" panose="02040502050505030304" pitchFamily="18" charset="0"/>
              </a:rPr>
              <a:t>=Yes) = </a:t>
            </a:r>
            <a:r>
              <a:rPr lang="en-GB" altLang="en-US" sz="2112">
                <a:latin typeface="Palatino Linotype" panose="02040502050505030304" pitchFamily="18" charset="0"/>
              </a:rPr>
              <a:t>9/14</a:t>
            </a:r>
          </a:p>
        </p:txBody>
      </p:sp>
      <p:sp>
        <p:nvSpPr>
          <p:cNvPr id="34903" name="Text Box 120"/>
          <p:cNvSpPr txBox="1">
            <a:spLocks noChangeArrowheads="1"/>
          </p:cNvSpPr>
          <p:nvPr/>
        </p:nvSpPr>
        <p:spPr bwMode="auto">
          <a:xfrm>
            <a:off x="6128074" y="5295123"/>
            <a:ext cx="2256519" cy="40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3" tIns="39561" rIns="79123" bIns="39561">
            <a:spAutoFit/>
          </a:bodyPr>
          <a:lstStyle>
            <a:lvl1pPr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12" i="1">
                <a:latin typeface="Palatino Linotype" panose="02040502050505030304" pitchFamily="18" charset="0"/>
              </a:rPr>
              <a:t>P</a:t>
            </a:r>
            <a:r>
              <a:rPr lang="en-GB" altLang="en-US" sz="2112">
                <a:latin typeface="Palatino Linotype" panose="02040502050505030304" pitchFamily="18" charset="0"/>
              </a:rPr>
              <a:t>(Play</a:t>
            </a:r>
            <a:r>
              <a:rPr lang="en-GB" altLang="en-US" sz="2112" i="1">
                <a:latin typeface="Palatino Linotype" panose="02040502050505030304" pitchFamily="18" charset="0"/>
              </a:rPr>
              <a:t>=No) = </a:t>
            </a:r>
            <a:r>
              <a:rPr lang="en-GB" altLang="en-US" sz="2112">
                <a:latin typeface="Palatino Linotype" panose="02040502050505030304" pitchFamily="18" charset="0"/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61576094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928" y="43737"/>
            <a:ext cx="10186768" cy="6859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	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46794" y="1218811"/>
            <a:ext cx="8371309" cy="5114342"/>
          </a:xfrm>
        </p:spPr>
        <p:txBody>
          <a:bodyPr/>
          <a:lstStyle/>
          <a:p>
            <a:pPr marL="460715" indent="-460715">
              <a:lnSpc>
                <a:spcPct val="110000"/>
              </a:lnSpc>
            </a:pPr>
            <a:endParaRPr lang="en-US" altLang="en-US" b="1" dirty="0"/>
          </a:p>
          <a:p>
            <a:pPr marL="460715" indent="-460715">
              <a:lnSpc>
                <a:spcPct val="110000"/>
              </a:lnSpc>
              <a:buNone/>
            </a:pPr>
            <a:r>
              <a:rPr lang="en-US" altLang="en-US" sz="2755" b="1" dirty="0"/>
              <a:t>     </a:t>
            </a:r>
          </a:p>
          <a:p>
            <a:pPr marL="460715" indent="-460715">
              <a:lnSpc>
                <a:spcPct val="110000"/>
              </a:lnSpc>
              <a:buNone/>
            </a:pPr>
            <a:endParaRPr lang="en-US" altLang="en-US" sz="2755" b="1" dirty="0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2478">
              <a:spcBef>
                <a:spcPct val="20000"/>
              </a:spcBef>
              <a:buFont typeface="Arial" panose="020B0604020202020204" pitchFamily="34" charset="0"/>
              <a:buChar char="•"/>
              <a:defRPr sz="3123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2325" indent="-262433" defTabSz="902478">
              <a:spcBef>
                <a:spcPct val="20000"/>
              </a:spcBef>
              <a:buFont typeface="Arial" panose="020B0604020202020204" pitchFamily="34" charset="0"/>
              <a:buChar char="–"/>
              <a:defRPr sz="275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49731" indent="-209946" defTabSz="902478">
              <a:spcBef>
                <a:spcPct val="20000"/>
              </a:spcBef>
              <a:buFont typeface="Arial" panose="020B0604020202020204" pitchFamily="34" charset="0"/>
              <a:buChar char="•"/>
              <a:defRPr sz="2388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69624" indent="-209946" defTabSz="902478">
              <a:spcBef>
                <a:spcPct val="20000"/>
              </a:spcBef>
              <a:buFont typeface="Arial" panose="020B0604020202020204" pitchFamily="34" charset="0"/>
              <a:buChar char="–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89516" indent="-209946" defTabSz="902478">
              <a:spcBef>
                <a:spcPct val="20000"/>
              </a:spcBef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09409" indent="-209946" defTabSz="90247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29301" indent="-209946" defTabSz="90247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49194" indent="-209946" defTabSz="90247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69086" indent="-209946" defTabSz="90247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2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D5756C-B22F-4C86-8195-5C22800D1D7A}" type="slidenum">
              <a:rPr lang="en-GB" altLang="en-US" sz="137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GB" altLang="en-US" sz="1378">
              <a:latin typeface="Arial" panose="020B0604020202020204" pitchFamily="34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498764" y="683491"/>
            <a:ext cx="9937430" cy="617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55" tIns="45128" rIns="90255" bIns="45128"/>
          <a:lstStyle>
            <a:lvl1pPr marL="501650" indent="-501650" defTabSz="982663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22338" indent="-430213" defTabSz="982663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82663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82663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82663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82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en-US" sz="1800" dirty="0">
                <a:latin typeface="Tahoma" panose="020B0604030504040204" pitchFamily="34" charset="0"/>
              </a:rPr>
              <a:t>Test Phase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en-US" sz="1800" dirty="0">
                <a:latin typeface="Tahoma" panose="020B0604030504040204" pitchFamily="34" charset="0"/>
              </a:rPr>
              <a:t>Given a new instance,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Palatino Linotype" panose="02040502050505030304" pitchFamily="18" charset="0"/>
              </a:rPr>
              <a:t>      </a:t>
            </a:r>
            <a:r>
              <a:rPr lang="en-US" altLang="en-US" sz="1800" b="1" dirty="0" err="1">
                <a:latin typeface="Palatino Linotype" panose="02040502050505030304" pitchFamily="18" charset="0"/>
              </a:rPr>
              <a:t>v</a:t>
            </a:r>
            <a:r>
              <a:rPr lang="en-US" altLang="en-US" sz="1100" b="1" dirty="0" err="1">
                <a:latin typeface="Palatino Linotype" panose="02040502050505030304" pitchFamily="18" charset="0"/>
              </a:rPr>
              <a:t>j</a:t>
            </a:r>
            <a:r>
              <a:rPr lang="en-US" altLang="en-US" sz="1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=(Outlook=</a:t>
            </a:r>
            <a:r>
              <a:rPr lang="en-US" altLang="en-US" sz="1800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Sunny, </a:t>
            </a:r>
            <a:r>
              <a:rPr lang="en-US" altLang="en-US" sz="1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Temperature=</a:t>
            </a:r>
            <a:r>
              <a:rPr lang="en-US" altLang="en-US" sz="1800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Cool, </a:t>
            </a:r>
            <a:r>
              <a:rPr lang="en-US" altLang="en-US" sz="1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Humidity</a:t>
            </a:r>
            <a:r>
              <a:rPr lang="en-US" altLang="en-US" sz="1800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=High, </a:t>
            </a:r>
            <a:r>
              <a:rPr lang="en-US" altLang="en-US" sz="1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Wind=</a:t>
            </a:r>
            <a:r>
              <a:rPr lang="en-US" altLang="en-US" sz="1800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Strong</a:t>
            </a:r>
            <a:r>
              <a:rPr lang="en-US" altLang="en-US" sz="1800" dirty="0">
                <a:solidFill>
                  <a:schemeClr val="accent2"/>
                </a:solidFill>
                <a:latin typeface="Palatino Linotype" panose="0204050205050503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endParaRPr lang="en-US" alt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endParaRPr lang="en-US" alt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endParaRPr lang="en-US" alt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endParaRPr lang="en-US" alt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en-US" sz="2112" dirty="0">
                <a:solidFill>
                  <a:schemeClr val="tx2"/>
                </a:solidFill>
                <a:latin typeface="Tahoma" panose="020B0604030504040204" pitchFamily="34" charset="0"/>
              </a:rPr>
              <a:t>Look up tables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endParaRPr lang="en-US" alt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endParaRPr lang="en-US" alt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endParaRPr lang="en-US" alt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endParaRPr lang="en-US" alt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endParaRPr lang="en-US" altLang="en-US" sz="2112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lang="en-US" altLang="en-US" sz="2112" dirty="0">
                <a:solidFill>
                  <a:schemeClr val="tx2"/>
                </a:solidFill>
                <a:latin typeface="Tahoma" panose="020B0604030504040204" pitchFamily="34" charset="0"/>
              </a:rPr>
              <a:t>MAP rule</a:t>
            </a:r>
          </a:p>
        </p:txBody>
      </p:sp>
      <p:sp>
        <p:nvSpPr>
          <p:cNvPr id="35846" name="Text Box 91"/>
          <p:cNvSpPr txBox="1">
            <a:spLocks noChangeArrowheads="1"/>
          </p:cNvSpPr>
          <p:nvPr/>
        </p:nvSpPr>
        <p:spPr bwMode="auto">
          <a:xfrm>
            <a:off x="6096001" y="3409295"/>
            <a:ext cx="3407732" cy="164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3" tIns="39561" rIns="79123" bIns="39561">
            <a:spAutoFit/>
          </a:bodyPr>
          <a:lstStyle>
            <a:lvl1pPr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561" dirty="0">
                <a:latin typeface="Palatino Linotype" panose="02040502050505030304" pitchFamily="18" charset="0"/>
              </a:rPr>
              <a:t>P(Outlook=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S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unny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561" dirty="0">
                <a:latin typeface="Palatino Linotype" panose="02040502050505030304" pitchFamily="18" charset="0"/>
              </a:rPr>
              <a:t>=</a:t>
            </a:r>
            <a:r>
              <a:rPr lang="en-GB" altLang="en-US" sz="1561" i="1" dirty="0">
                <a:latin typeface="Palatino Linotype" panose="02040502050505030304" pitchFamily="18" charset="0"/>
              </a:rPr>
              <a:t>No</a:t>
            </a:r>
            <a:r>
              <a:rPr lang="en-GB" altLang="en-US" sz="1561" dirty="0">
                <a:latin typeface="Palatino Linotype" panose="02040502050505030304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561" dirty="0">
                <a:latin typeface="Palatino Linotype" panose="02040502050505030304" pitchFamily="18" charset="0"/>
              </a:rPr>
              <a:t>P(Temperature=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Cool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561" dirty="0">
                <a:latin typeface="Palatino Linotype" panose="02040502050505030304" pitchFamily="18" charset="0"/>
              </a:rPr>
              <a:t>=</a:t>
            </a:r>
            <a:r>
              <a:rPr lang="en-GB" altLang="en-US" sz="1561" i="1" dirty="0">
                <a:latin typeface="Palatino Linotype" panose="02040502050505030304" pitchFamily="18" charset="0"/>
              </a:rPr>
              <a:t>=No</a:t>
            </a:r>
            <a:r>
              <a:rPr lang="en-GB" altLang="en-US" sz="1561" dirty="0">
                <a:latin typeface="Palatino Linotype" panose="02040502050505030304" pitchFamily="18" charset="0"/>
              </a:rPr>
              <a:t>) = 1/5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561" dirty="0">
                <a:latin typeface="Palatino Linotype" panose="02040502050505030304" pitchFamily="18" charset="0"/>
              </a:rPr>
              <a:t>P(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Huminity</a:t>
            </a:r>
            <a:r>
              <a:rPr lang="en-GB" altLang="en-US" sz="1561" dirty="0">
                <a:latin typeface="Palatino Linotype" panose="02040502050505030304" pitchFamily="18" charset="0"/>
              </a:rPr>
              <a:t>=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High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561" dirty="0">
                <a:latin typeface="Palatino Linotype" panose="02040502050505030304" pitchFamily="18" charset="0"/>
              </a:rPr>
              <a:t>=</a:t>
            </a:r>
            <a:r>
              <a:rPr lang="en-GB" altLang="en-US" sz="1561" i="1" dirty="0">
                <a:latin typeface="Palatino Linotype" panose="02040502050505030304" pitchFamily="18" charset="0"/>
              </a:rPr>
              <a:t>No</a:t>
            </a:r>
            <a:r>
              <a:rPr lang="en-GB" altLang="en-US" sz="1561" dirty="0">
                <a:latin typeface="Palatino Linotype" panose="02040502050505030304" pitchFamily="18" charset="0"/>
              </a:rPr>
              <a:t>) = 4/5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561" dirty="0">
                <a:latin typeface="Palatino Linotype" panose="02040502050505030304" pitchFamily="18" charset="0"/>
              </a:rPr>
              <a:t>P(Wind=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Strong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561" dirty="0">
                <a:latin typeface="Palatino Linotype" panose="02040502050505030304" pitchFamily="18" charset="0"/>
              </a:rPr>
              <a:t>=</a:t>
            </a:r>
            <a:r>
              <a:rPr lang="en-GB" altLang="en-US" sz="1561" i="1" dirty="0">
                <a:latin typeface="Palatino Linotype" panose="02040502050505030304" pitchFamily="18" charset="0"/>
              </a:rPr>
              <a:t>No</a:t>
            </a:r>
            <a:r>
              <a:rPr lang="en-GB" altLang="en-US" sz="1561" dirty="0">
                <a:latin typeface="Palatino Linotype" panose="02040502050505030304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561" dirty="0">
                <a:latin typeface="Palatino Linotype" panose="02040502050505030304" pitchFamily="18" charset="0"/>
              </a:rPr>
              <a:t>P(Play=</a:t>
            </a:r>
            <a:r>
              <a:rPr lang="en-GB" altLang="en-US" sz="1561" i="1" dirty="0">
                <a:latin typeface="Palatino Linotype" panose="02040502050505030304" pitchFamily="18" charset="0"/>
              </a:rPr>
              <a:t>No</a:t>
            </a:r>
            <a:r>
              <a:rPr lang="en-GB" altLang="en-US" sz="1561" dirty="0">
                <a:latin typeface="Palatino Linotype" panose="02040502050505030304" pitchFamily="18" charset="0"/>
              </a:rPr>
              <a:t>) = 5/14</a:t>
            </a:r>
          </a:p>
        </p:txBody>
      </p:sp>
      <p:sp>
        <p:nvSpPr>
          <p:cNvPr id="35847" name="Text Box 93"/>
          <p:cNvSpPr txBox="1">
            <a:spLocks noChangeArrowheads="1"/>
          </p:cNvSpPr>
          <p:nvPr/>
        </p:nvSpPr>
        <p:spPr bwMode="auto">
          <a:xfrm>
            <a:off x="2656276" y="3399074"/>
            <a:ext cx="3332648" cy="164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123" tIns="39561" rIns="79123" bIns="39561">
            <a:spAutoFit/>
          </a:bodyPr>
          <a:lstStyle>
            <a:lvl1pPr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561" dirty="0">
                <a:latin typeface="Palatino Linotype" panose="02040502050505030304" pitchFamily="18" charset="0"/>
              </a:rPr>
              <a:t>P(Outlook=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Sunny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561" dirty="0">
                <a:latin typeface="Palatino Linotype" panose="02040502050505030304" pitchFamily="18" charset="0"/>
              </a:rPr>
              <a:t>=</a:t>
            </a:r>
            <a:r>
              <a:rPr lang="en-GB" altLang="en-US" sz="1561" i="1" dirty="0">
                <a:latin typeface="Palatino Linotype" panose="02040502050505030304" pitchFamily="18" charset="0"/>
              </a:rPr>
              <a:t>Yes</a:t>
            </a:r>
            <a:r>
              <a:rPr lang="en-GB" altLang="en-US" sz="1561" dirty="0">
                <a:latin typeface="Palatino Linotype" panose="02040502050505030304" pitchFamily="18" charset="0"/>
              </a:rPr>
              <a:t>) = 2/9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561" dirty="0">
                <a:latin typeface="Palatino Linotype" panose="02040502050505030304" pitchFamily="18" charset="0"/>
              </a:rPr>
              <a:t>P(Temperature=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Cool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561" dirty="0">
                <a:latin typeface="Palatino Linotype" panose="02040502050505030304" pitchFamily="18" charset="0"/>
              </a:rPr>
              <a:t>=</a:t>
            </a:r>
            <a:r>
              <a:rPr lang="en-GB" altLang="en-US" sz="1561" i="1" dirty="0">
                <a:latin typeface="Palatino Linotype" panose="02040502050505030304" pitchFamily="18" charset="0"/>
              </a:rPr>
              <a:t>Yes</a:t>
            </a:r>
            <a:r>
              <a:rPr lang="en-GB" altLang="en-US" sz="1561" dirty="0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561" dirty="0">
                <a:latin typeface="Palatino Linotype" panose="02040502050505030304" pitchFamily="18" charset="0"/>
              </a:rPr>
              <a:t>P(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Huminity</a:t>
            </a:r>
            <a:r>
              <a:rPr lang="en-GB" altLang="en-US" sz="1561" dirty="0">
                <a:latin typeface="Palatino Linotype" panose="02040502050505030304" pitchFamily="18" charset="0"/>
              </a:rPr>
              <a:t>=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High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561" dirty="0">
                <a:latin typeface="Palatino Linotype" panose="02040502050505030304" pitchFamily="18" charset="0"/>
              </a:rPr>
              <a:t>=</a:t>
            </a:r>
            <a:r>
              <a:rPr lang="en-GB" altLang="en-US" sz="1561" i="1" dirty="0">
                <a:latin typeface="Palatino Linotype" panose="02040502050505030304" pitchFamily="18" charset="0"/>
              </a:rPr>
              <a:t>Yes</a:t>
            </a:r>
            <a:r>
              <a:rPr lang="en-GB" altLang="en-US" sz="1561" dirty="0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561" dirty="0">
                <a:latin typeface="Palatino Linotype" panose="02040502050505030304" pitchFamily="18" charset="0"/>
              </a:rPr>
              <a:t>P(Wind=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Strong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|Play</a:t>
            </a:r>
            <a:r>
              <a:rPr lang="en-GB" altLang="en-US" sz="1561" dirty="0">
                <a:latin typeface="Palatino Linotype" panose="02040502050505030304" pitchFamily="18" charset="0"/>
              </a:rPr>
              <a:t>=</a:t>
            </a:r>
            <a:r>
              <a:rPr lang="en-GB" altLang="en-US" sz="1561" i="1" dirty="0">
                <a:latin typeface="Palatino Linotype" panose="02040502050505030304" pitchFamily="18" charset="0"/>
              </a:rPr>
              <a:t>Yes</a:t>
            </a:r>
            <a:r>
              <a:rPr lang="en-GB" altLang="en-US" sz="1561" dirty="0">
                <a:latin typeface="Palatino Linotype" panose="02040502050505030304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GB" altLang="en-US" sz="1561" dirty="0">
                <a:latin typeface="Palatino Linotype" panose="02040502050505030304" pitchFamily="18" charset="0"/>
              </a:rPr>
              <a:t>P(Play=</a:t>
            </a:r>
            <a:r>
              <a:rPr lang="en-GB" altLang="en-US" sz="1561" i="1" dirty="0">
                <a:latin typeface="Palatino Linotype" panose="02040502050505030304" pitchFamily="18" charset="0"/>
              </a:rPr>
              <a:t>Yes</a:t>
            </a:r>
            <a:r>
              <a:rPr lang="en-GB" altLang="en-US" sz="1561" dirty="0">
                <a:latin typeface="Palatino Linotype" panose="02040502050505030304" pitchFamily="18" charset="0"/>
              </a:rPr>
              <a:t>) = 9/14</a:t>
            </a:r>
          </a:p>
        </p:txBody>
      </p:sp>
      <p:sp>
        <p:nvSpPr>
          <p:cNvPr id="35848" name="Text Box 94"/>
          <p:cNvSpPr txBox="1">
            <a:spLocks noChangeArrowheads="1"/>
          </p:cNvSpPr>
          <p:nvPr/>
        </p:nvSpPr>
        <p:spPr bwMode="auto">
          <a:xfrm>
            <a:off x="2776343" y="5195100"/>
            <a:ext cx="7910130" cy="14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123" tIns="39561" rIns="79123" bIns="39561">
            <a:spAutoFit/>
          </a:bodyPr>
          <a:lstStyle>
            <a:lvl1pPr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GB" altLang="en-US" sz="1561" dirty="0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altLang="en-US" sz="1561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561" dirty="0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US" altLang="en-US" sz="1600" b="1" dirty="0">
                <a:latin typeface="Palatino Linotype" panose="02040502050505030304" pitchFamily="18" charset="0"/>
              </a:rPr>
              <a:t> </a:t>
            </a:r>
            <a:r>
              <a:rPr lang="en-US" altLang="en-US" sz="1600" b="1" dirty="0" err="1">
                <a:latin typeface="Palatino Linotype" panose="02040502050505030304" pitchFamily="18" charset="0"/>
              </a:rPr>
              <a:t>v</a:t>
            </a:r>
            <a:r>
              <a:rPr lang="en-US" altLang="en-US" sz="1050" b="1" dirty="0" err="1">
                <a:latin typeface="Palatino Linotype" panose="02040502050505030304" pitchFamily="18" charset="0"/>
              </a:rPr>
              <a:t>j</a:t>
            </a:r>
            <a:r>
              <a:rPr lang="en-GB" altLang="en-US" sz="1561" dirty="0">
                <a:solidFill>
                  <a:schemeClr val="accent2"/>
                </a:solidFill>
                <a:latin typeface="Palatino Linotype" panose="02040502050505030304" pitchFamily="18" charset="0"/>
              </a:rPr>
              <a:t>):</a:t>
            </a:r>
            <a:r>
              <a:rPr lang="en-GB" altLang="en-US" sz="1561" dirty="0">
                <a:latin typeface="Palatino Linotype" panose="02040502050505030304" pitchFamily="18" charset="0"/>
              </a:rPr>
              <a:t> [P(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Sunny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|Y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es</a:t>
            </a:r>
            <a:r>
              <a:rPr lang="en-GB" altLang="en-US" sz="1561" dirty="0">
                <a:latin typeface="Palatino Linotype" panose="02040502050505030304" pitchFamily="18" charset="0"/>
              </a:rPr>
              <a:t>)P(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Cool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Yes</a:t>
            </a:r>
            <a:r>
              <a:rPr lang="en-GB" altLang="en-US" sz="1561" dirty="0">
                <a:latin typeface="Palatino Linotype" panose="02040502050505030304" pitchFamily="18" charset="0"/>
              </a:rPr>
              <a:t>)P(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High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|Y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es</a:t>
            </a:r>
            <a:r>
              <a:rPr lang="en-GB" altLang="en-US" sz="1561" dirty="0">
                <a:latin typeface="Palatino Linotype" panose="02040502050505030304" pitchFamily="18" charset="0"/>
              </a:rPr>
              <a:t>)P(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Strong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Yes</a:t>
            </a:r>
            <a:r>
              <a:rPr lang="en-GB" altLang="en-US" sz="1561" dirty="0">
                <a:latin typeface="Palatino Linotype" panose="02040502050505030304" pitchFamily="18" charset="0"/>
              </a:rPr>
              <a:t>)]P(Play=</a:t>
            </a:r>
            <a:r>
              <a:rPr lang="en-GB" altLang="en-US" sz="1561" i="1" dirty="0">
                <a:latin typeface="Palatino Linotype" panose="02040502050505030304" pitchFamily="18" charset="0"/>
              </a:rPr>
              <a:t>Yes</a:t>
            </a:r>
            <a:r>
              <a:rPr lang="en-GB" altLang="en-US" sz="1561" dirty="0">
                <a:latin typeface="Palatino Linotype" panose="02040502050505030304" pitchFamily="18" charset="0"/>
              </a:rPr>
              <a:t>) = 0.0053</a:t>
            </a:r>
          </a:p>
          <a:p>
            <a:pPr>
              <a:spcBef>
                <a:spcPct val="0"/>
              </a:spcBef>
              <a:buNone/>
            </a:pPr>
            <a:r>
              <a:rPr lang="en-GB" altLang="en-US" sz="1561" dirty="0">
                <a:latin typeface="Palatino Linotype" panose="02040502050505030304" pitchFamily="18" charset="0"/>
              </a:rPr>
              <a:t> </a:t>
            </a:r>
            <a:r>
              <a:rPr lang="en-GB" altLang="en-US" sz="1561" dirty="0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altLang="en-US" sz="1561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561" dirty="0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US" altLang="en-US" sz="1600" b="1" dirty="0" err="1">
                <a:latin typeface="Palatino Linotype" panose="02040502050505030304" pitchFamily="18" charset="0"/>
              </a:rPr>
              <a:t>v</a:t>
            </a:r>
            <a:r>
              <a:rPr lang="en-US" altLang="en-US" sz="1050" b="1" dirty="0" err="1">
                <a:latin typeface="Palatino Linotype" panose="02040502050505030304" pitchFamily="18" charset="0"/>
              </a:rPr>
              <a:t>j</a:t>
            </a:r>
            <a:r>
              <a:rPr lang="en-GB" altLang="en-US" sz="1561" dirty="0">
                <a:solidFill>
                  <a:schemeClr val="accent2"/>
                </a:solidFill>
                <a:latin typeface="Palatino Linotype" panose="02040502050505030304" pitchFamily="18" charset="0"/>
              </a:rPr>
              <a:t>):</a:t>
            </a:r>
            <a:r>
              <a:rPr lang="en-GB" altLang="en-US" sz="1561" dirty="0">
                <a:latin typeface="Palatino Linotype" panose="02040502050505030304" pitchFamily="18" charset="0"/>
              </a:rPr>
              <a:t> [P(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Sunny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|N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o</a:t>
            </a:r>
            <a:r>
              <a:rPr lang="en-GB" altLang="en-US" sz="1561" dirty="0">
                <a:latin typeface="Palatino Linotype" panose="02040502050505030304" pitchFamily="18" charset="0"/>
              </a:rPr>
              <a:t>) P(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Cool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|N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o</a:t>
            </a:r>
            <a:r>
              <a:rPr lang="en-GB" altLang="en-US" sz="1561" dirty="0">
                <a:latin typeface="Palatino Linotype" panose="02040502050505030304" pitchFamily="18" charset="0"/>
              </a:rPr>
              <a:t>)P(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High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No</a:t>
            </a:r>
            <a:r>
              <a:rPr lang="en-GB" altLang="en-US" sz="1561" dirty="0">
                <a:latin typeface="Palatino Linotype" panose="02040502050505030304" pitchFamily="18" charset="0"/>
              </a:rPr>
              <a:t>)P(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Strong</a:t>
            </a:r>
            <a:r>
              <a:rPr lang="en-GB" altLang="en-US" sz="1561" dirty="0" err="1">
                <a:latin typeface="Palatino Linotype" panose="02040502050505030304" pitchFamily="18" charset="0"/>
              </a:rPr>
              <a:t>|</a:t>
            </a:r>
            <a:r>
              <a:rPr lang="en-GB" altLang="en-US" sz="1561" i="1" dirty="0" err="1">
                <a:latin typeface="Palatino Linotype" panose="02040502050505030304" pitchFamily="18" charset="0"/>
              </a:rPr>
              <a:t>No</a:t>
            </a:r>
            <a:r>
              <a:rPr lang="en-GB" altLang="en-US" sz="1561" dirty="0">
                <a:latin typeface="Palatino Linotype" panose="02040502050505030304" pitchFamily="18" charset="0"/>
              </a:rPr>
              <a:t>)]P(Play=</a:t>
            </a:r>
            <a:r>
              <a:rPr lang="en-GB" altLang="en-US" sz="1561" i="1" dirty="0">
                <a:latin typeface="Palatino Linotype" panose="02040502050505030304" pitchFamily="18" charset="0"/>
              </a:rPr>
              <a:t>No</a:t>
            </a:r>
            <a:r>
              <a:rPr lang="en-GB" altLang="en-US" sz="1561" dirty="0">
                <a:latin typeface="Palatino Linotype" panose="02040502050505030304" pitchFamily="18" charset="0"/>
              </a:rPr>
              <a:t>) = 0.0206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GB" altLang="en-US" sz="1561" dirty="0">
              <a:latin typeface="Palatino Linotype" panose="0204050205050503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GB" alt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         Given the fact</a:t>
            </a:r>
            <a:r>
              <a:rPr lang="en-GB" altLang="en-US" sz="1745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 </a:t>
            </a:r>
            <a:r>
              <a:rPr lang="en-GB" alt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P(</a:t>
            </a:r>
            <a:r>
              <a:rPr lang="en-GB" altLang="en-US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Yes</a:t>
            </a:r>
            <a:r>
              <a:rPr lang="en-GB" alt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US" altLang="en-US" sz="1600" b="1" dirty="0" err="1">
                <a:latin typeface="Palatino Linotype" panose="02040502050505030304" pitchFamily="18" charset="0"/>
              </a:rPr>
              <a:t>v</a:t>
            </a:r>
            <a:r>
              <a:rPr lang="en-US" altLang="en-US" sz="1050" b="1" dirty="0" err="1">
                <a:latin typeface="Palatino Linotype" panose="02040502050505030304" pitchFamily="18" charset="0"/>
              </a:rPr>
              <a:t>j</a:t>
            </a:r>
            <a:r>
              <a:rPr lang="en-GB" alt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) &lt; P(</a:t>
            </a:r>
            <a:r>
              <a:rPr lang="en-GB" altLang="en-US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|</a:t>
            </a:r>
            <a:r>
              <a:rPr lang="en-US" altLang="en-US" sz="1600" b="1" dirty="0">
                <a:latin typeface="Palatino Linotype" panose="02040502050505030304" pitchFamily="18" charset="0"/>
              </a:rPr>
              <a:t> </a:t>
            </a:r>
            <a:r>
              <a:rPr lang="en-US" altLang="en-US" sz="1600" b="1" dirty="0" err="1">
                <a:latin typeface="Palatino Linotype" panose="02040502050505030304" pitchFamily="18" charset="0"/>
              </a:rPr>
              <a:t>v</a:t>
            </a:r>
            <a:r>
              <a:rPr lang="en-US" altLang="en-US" sz="1050" b="1" dirty="0" err="1">
                <a:latin typeface="Palatino Linotype" panose="02040502050505030304" pitchFamily="18" charset="0"/>
              </a:rPr>
              <a:t>j</a:t>
            </a:r>
            <a:r>
              <a:rPr lang="en-GB" alt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), we label </a:t>
            </a:r>
            <a:r>
              <a:rPr lang="en-US" altLang="en-US" sz="1600" b="1" dirty="0" err="1">
                <a:latin typeface="Palatino Linotype" panose="02040502050505030304" pitchFamily="18" charset="0"/>
              </a:rPr>
              <a:t>v</a:t>
            </a:r>
            <a:r>
              <a:rPr lang="en-US" altLang="en-US" sz="1050" b="1" dirty="0" err="1">
                <a:latin typeface="Palatino Linotype" panose="02040502050505030304" pitchFamily="18" charset="0"/>
              </a:rPr>
              <a:t>j</a:t>
            </a:r>
            <a:r>
              <a:rPr lang="en-GB" alt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 to be “</a:t>
            </a:r>
            <a:r>
              <a:rPr lang="en-GB" altLang="en-US" sz="1745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No</a:t>
            </a:r>
            <a:r>
              <a:rPr lang="en-GB" altLang="en-US" sz="1745" dirty="0">
                <a:solidFill>
                  <a:schemeClr val="accent2"/>
                </a:solidFill>
                <a:latin typeface="Palatino Linotype" panose="02040502050505030304" pitchFamily="18" charset="0"/>
              </a:rPr>
              <a:t>”.</a:t>
            </a:r>
            <a:r>
              <a:rPr lang="en-GB" altLang="en-US" sz="1745" dirty="0">
                <a:latin typeface="Palatino Linotype" panose="02040502050505030304" pitchFamily="18" charset="0"/>
              </a:rPr>
              <a:t>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GB" altLang="en-US" sz="1745" dirty="0">
              <a:latin typeface="Palatino Linotype" panose="02040502050505030304" pitchFamily="18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183" y="1732222"/>
            <a:ext cx="7869381" cy="135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391870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64" y="304802"/>
            <a:ext cx="11141364" cy="84051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/>
              <a:t>How to classify the new record X = (Refund=‘Yes’, Status = ‘Single’, Taxable Income =80K)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48" y="1136073"/>
            <a:ext cx="8376924" cy="56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50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Naïve Bayes Classifier</a:t>
            </a:r>
          </a:p>
        </p:txBody>
      </p:sp>
      <p:graphicFrame>
        <p:nvGraphicFramePr>
          <p:cNvPr id="1075203" name="Object 3"/>
          <p:cNvGraphicFramePr>
            <a:graphicFrameLocks noChangeAspect="1"/>
          </p:cNvGraphicFramePr>
          <p:nvPr/>
        </p:nvGraphicFramePr>
        <p:xfrm>
          <a:off x="1524000" y="23622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9070380" imgH="5536811" progId="">
                  <p:embed/>
                </p:oleObj>
              </mc:Choice>
              <mc:Fallback>
                <p:oleObj name="Visio" r:id="rId3" imgW="9070380" imgH="5536811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478" r="26086"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3886200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5257800" y="28194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dirty="0">
                <a:solidFill>
                  <a:srgbClr val="0070C0"/>
                </a:solidFill>
              </a:rPr>
              <a:t>P(</a:t>
            </a:r>
            <a:r>
              <a:rPr lang="en-US" sz="1600" dirty="0" err="1">
                <a:solidFill>
                  <a:srgbClr val="0070C0"/>
                </a:solidFill>
              </a:rPr>
              <a:t>X|Class</a:t>
            </a:r>
            <a:r>
              <a:rPr lang="en-US" sz="1600" dirty="0">
                <a:solidFill>
                  <a:srgbClr val="0070C0"/>
                </a:solidFill>
              </a:rPr>
              <a:t>=No) = P(Refund=</a:t>
            </a:r>
            <a:r>
              <a:rPr lang="en-US" sz="1600" dirty="0" err="1">
                <a:solidFill>
                  <a:srgbClr val="0070C0"/>
                </a:solidFill>
              </a:rPr>
              <a:t>Yes|Class</a:t>
            </a:r>
            <a:r>
              <a:rPr lang="en-US" sz="1600" dirty="0">
                <a:solidFill>
                  <a:srgbClr val="0070C0"/>
                </a:solidFill>
              </a:rPr>
              <a:t>=No)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		 </a:t>
            </a:r>
            <a:r>
              <a:rPr lang="en-US" sz="1600" dirty="0">
                <a:solidFill>
                  <a:srgbClr val="0070C0"/>
                </a:solidFill>
                <a:sym typeface="Symbol" pitchFamily="18" charset="2"/>
              </a:rPr>
              <a:t> P(Married| </a:t>
            </a:r>
            <a:r>
              <a:rPr lang="en-US" sz="1600" dirty="0">
                <a:solidFill>
                  <a:srgbClr val="0070C0"/>
                </a:solidFill>
              </a:rPr>
              <a:t>Class=No)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		 </a:t>
            </a:r>
            <a:r>
              <a:rPr lang="en-US" sz="1600" dirty="0">
                <a:solidFill>
                  <a:srgbClr val="0070C0"/>
                </a:solidFill>
                <a:sym typeface="Symbol" pitchFamily="18" charset="2"/>
              </a:rPr>
              <a:t></a:t>
            </a:r>
            <a:r>
              <a:rPr lang="en-US" sz="1600" dirty="0">
                <a:solidFill>
                  <a:srgbClr val="0070C0"/>
                </a:solidFill>
              </a:rPr>
              <a:t> P(Income=</a:t>
            </a:r>
            <a:r>
              <a:rPr lang="en-US" sz="1600" dirty="0" err="1">
                <a:solidFill>
                  <a:srgbClr val="0070C0"/>
                </a:solidFill>
              </a:rPr>
              <a:t>120K</a:t>
            </a:r>
            <a:r>
              <a:rPr lang="en-US" sz="1600" dirty="0">
                <a:solidFill>
                  <a:srgbClr val="0070C0"/>
                </a:solidFill>
              </a:rPr>
              <a:t>| Class=No)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	              = 3/7 * 2/7 * 0.0062 </a:t>
            </a:r>
            <a:r>
              <a:rPr lang="en-US" sz="1600" dirty="0">
                <a:solidFill>
                  <a:srgbClr val="0070C0"/>
                </a:solidFill>
                <a:sym typeface="Symbol" pitchFamily="18" charset="2"/>
              </a:rPr>
              <a:t>= </a:t>
            </a:r>
            <a:r>
              <a:rPr lang="en-US" sz="1600" dirty="0">
                <a:solidFill>
                  <a:srgbClr val="FF0000"/>
                </a:solidFill>
                <a:sym typeface="Symbol" pitchFamily="18" charset="2"/>
              </a:rPr>
              <a:t>0.00075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endParaRPr lang="en-US" sz="80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X|Class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=Yes) = P(Refund=No| Class=Yes)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 P(Married|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Class=Yes)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	       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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P(Income=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120K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| Class=Yes)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	               = 0 * 2/3 * 0.01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=</a:t>
            </a:r>
            <a:r>
              <a:rPr lang="en-US" sz="1600" dirty="0">
                <a:sym typeface="Symbol" pitchFamily="18" charset="2"/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18" charset="2"/>
              </a:rPr>
              <a:t>0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endParaRPr lang="en-US" sz="800" dirty="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P(No) = 0.3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P(Yes) = 0.7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dirty="0"/>
              <a:t>Since P(</a:t>
            </a:r>
            <a:r>
              <a:rPr lang="en-US" dirty="0" err="1"/>
              <a:t>X|No</a:t>
            </a:r>
            <a:r>
              <a:rPr lang="en-US" dirty="0"/>
              <a:t>)P(No) &gt; P(</a:t>
            </a:r>
            <a:r>
              <a:rPr lang="en-US" dirty="0" err="1"/>
              <a:t>X|Yes</a:t>
            </a:r>
            <a:r>
              <a:rPr lang="en-US" dirty="0"/>
              <a:t>)P(Yes)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dirty="0"/>
              <a:t>Therefore P(</a:t>
            </a:r>
            <a:r>
              <a:rPr lang="en-US" dirty="0" err="1"/>
              <a:t>No|X</a:t>
            </a:r>
            <a:r>
              <a:rPr lang="en-US" dirty="0"/>
              <a:t>) &gt; P(</a:t>
            </a:r>
            <a:r>
              <a:rPr lang="en-US" dirty="0" err="1"/>
              <a:t>Yes|X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2000" dirty="0">
                <a:sym typeface="Symbol" pitchFamily="18" charset="2"/>
              </a:rPr>
              <a:t>=&gt;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Class = No</a:t>
            </a:r>
          </a:p>
        </p:txBody>
      </p:sp>
      <p:sp>
        <p:nvSpPr>
          <p:cNvPr id="1075206" name="Text Box 6"/>
          <p:cNvSpPr txBox="1">
            <a:spLocks noChangeArrowheads="1"/>
          </p:cNvSpPr>
          <p:nvPr/>
        </p:nvSpPr>
        <p:spPr bwMode="auto">
          <a:xfrm>
            <a:off x="1752600" y="1447801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3200" y="1848241"/>
            <a:ext cx="6126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400" dirty="0">
                <a:solidFill>
                  <a:srgbClr val="C00000"/>
                </a:solidFill>
              </a:rPr>
              <a:t>X = (Refund = Yes, Status = Single, Income =</a:t>
            </a:r>
            <a:r>
              <a:rPr lang="en-US" sz="2400" dirty="0" err="1">
                <a:solidFill>
                  <a:srgbClr val="C00000"/>
                </a:solidFill>
              </a:rPr>
              <a:t>80K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47544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Bayes: Subtlety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228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Often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not really conditionally independent</a:t>
                </a:r>
              </a:p>
              <a:p>
                <a:endParaRPr lang="en-US" dirty="0"/>
              </a:p>
              <a:p>
                <a:r>
                  <a:rPr lang="en-US" dirty="0"/>
                  <a:t>Naïve Bayes often works pretty well anyway</a:t>
                </a:r>
              </a:p>
              <a:p>
                <a:pPr lvl="1"/>
                <a:r>
                  <a:rPr lang="en-US" dirty="0"/>
                  <a:t>Often the right classification, even when not the right probability [</a:t>
                </a:r>
                <a:r>
                  <a:rPr lang="en-US" dirty="0" err="1"/>
                  <a:t>Domingos</a:t>
                </a:r>
                <a:r>
                  <a:rPr lang="en-US" dirty="0"/>
                  <a:t>&amp;</a:t>
                </a:r>
                <a:r>
                  <a:rPr lang="en-US" dirty="0" err="1"/>
                  <a:t>Pazzani</a:t>
                </a:r>
                <a:r>
                  <a:rPr lang="en-US" dirty="0"/>
                  <a:t>, 1996])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effect on estimated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What if we have two copies: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⋯,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22886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31658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93038" cy="1462088"/>
          </a:xfrm>
        </p:spPr>
        <p:txBody>
          <a:bodyPr/>
          <a:lstStyle/>
          <a:p>
            <a:r>
              <a:rPr lang="en-US" altLang="en-US" dirty="0"/>
              <a:t>Random Variables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>
                <a:ea typeface="Arial Unicode MS" pitchFamily="34" charset="-128"/>
              </a:rPr>
              <a:t>A random variable </a:t>
            </a:r>
            <a:r>
              <a:rPr lang="en-US" altLang="en-US" i="1">
                <a:ea typeface="Arial Unicode MS" pitchFamily="34" charset="-128"/>
              </a:rPr>
              <a:t>x</a:t>
            </a:r>
            <a:r>
              <a:rPr lang="en-US" altLang="en-US">
                <a:ea typeface="Arial Unicode MS" pitchFamily="34" charset="-128"/>
              </a:rPr>
              <a:t> takes on a defined set of values with different probabilities.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>
                <a:ea typeface="Arial Unicode MS" pitchFamily="34" charset="-128"/>
              </a:rPr>
              <a:t>For example, if you roll a die, the outcome is random (not fixed) and there are 6 possible outcomes, each of which occur with probability one-sixth.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>
                <a:ea typeface="Arial Unicode MS" pitchFamily="34" charset="-128"/>
              </a:rPr>
              <a:t>For example, if you poll people about their voting preferences, the percentage of the sample that responds </a:t>
            </a:r>
            <a:r>
              <a:rPr lang="en-US" altLang="en-US">
                <a:latin typeface="Times New Roman" panose="02020603050405020304" pitchFamily="18" charset="0"/>
                <a:ea typeface="Arial Unicode MS" pitchFamily="34" charset="-128"/>
              </a:rPr>
              <a:t>“</a:t>
            </a:r>
            <a:r>
              <a:rPr lang="en-US" altLang="en-US">
                <a:ea typeface="Arial Unicode MS" pitchFamily="34" charset="-128"/>
              </a:rPr>
              <a:t>Yes on Proposition 100</a:t>
            </a:r>
            <a:r>
              <a:rPr lang="en-US" altLang="en-US">
                <a:latin typeface="Times New Roman" panose="02020603050405020304" pitchFamily="18" charset="0"/>
                <a:ea typeface="Arial Unicode MS" pitchFamily="34" charset="-128"/>
              </a:rPr>
              <a:t>”</a:t>
            </a:r>
            <a:r>
              <a:rPr lang="en-US" altLang="en-US">
                <a:ea typeface="Arial Unicode MS" pitchFamily="34" charset="-128"/>
              </a:rPr>
              <a:t> is a also a random variable (the percentage will be slightly differently every time you poll).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2000">
              <a:ea typeface="Arial Unicode MS" pitchFamily="34" charset="-128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>
                <a:ea typeface="Arial Unicode MS" pitchFamily="34" charset="-128"/>
              </a:rPr>
              <a:t>Roughly, </a:t>
            </a:r>
            <a:r>
              <a:rPr lang="en-US" altLang="en-US" u="sng">
                <a:cs typeface="Times New Roman" panose="02020603050405020304" pitchFamily="18" charset="0"/>
              </a:rPr>
              <a:t>probability</a:t>
            </a:r>
            <a:r>
              <a:rPr lang="en-US" altLang="en-US">
                <a:cs typeface="Times New Roman" panose="02020603050405020304" pitchFamily="18" charset="0"/>
              </a:rPr>
              <a:t> is how frequently we expect different outcomes to occur if we repeat the experiment over and over (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>
                <a:cs typeface="Times New Roman" panose="02020603050405020304" pitchFamily="18" charset="0"/>
              </a:rPr>
              <a:t>frequentist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n-US">
                <a:cs typeface="Times New Roman" panose="02020603050405020304" pitchFamily="18" charset="0"/>
              </a:rPr>
              <a:t> view) 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3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bldLvl="5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Bayes: Subtlety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45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MLE estimate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might be zero.</a:t>
                </a:r>
              </a:p>
              <a:p>
                <a:pPr marL="0" indent="0">
                  <a:buNone/>
                </a:pPr>
                <a:r>
                  <a:rPr lang="en-US" dirty="0"/>
                  <a:t>(for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birthdate.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Feb_4_1995)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Why worry about just one parameter out of many?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⋯,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can we do to address this?</a:t>
                </a:r>
              </a:p>
              <a:p>
                <a:pPr lvl="1"/>
                <a:r>
                  <a:rPr lang="en-US" dirty="0"/>
                  <a:t>MAP estimates (adding “imaginary” examples)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4575"/>
              </a:xfrm>
              <a:blipFill>
                <a:blip r:embed="rId2"/>
                <a:stretch>
                  <a:fillRect l="-1217" t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217842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parameters: discrete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0" t="-4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2675"/>
              </a:xfrm>
            </p:spPr>
            <p:txBody>
              <a:bodyPr/>
              <a:lstStyle/>
              <a:p>
                <a:r>
                  <a:rPr lang="en-US" b="1" dirty="0"/>
                  <a:t>Maximum likelihood estimates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MAP estimates (</a:t>
                </a:r>
                <a:r>
                  <a:rPr lang="en-US" b="1" dirty="0" err="1"/>
                  <a:t>Dirichlet</a:t>
                </a:r>
                <a:r>
                  <a:rPr lang="en-US" b="1" dirty="0"/>
                  <a:t> priors):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2675"/>
              </a:xfrm>
              <a:blipFill>
                <a:blip r:embed="rId3"/>
                <a:stretch>
                  <a:fillRect l="-1043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42666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we have continuous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0" t="-4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Gaussian Naïve Bayes (GNB): assume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Additional assumption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Is independent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3340767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Naïve Bayes algorithm – continuous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5" b="-4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10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  For each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estimate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 Class conditional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,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Classify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test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1075"/>
              </a:xfrm>
              <a:blipFill>
                <a:blip r:embed="rId3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1108281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645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Probability basics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Estimating parameters from data</a:t>
                </a:r>
              </a:p>
              <a:p>
                <a:pPr lvl="1"/>
                <a:r>
                  <a:rPr lang="en-US" sz="2800" dirty="0"/>
                  <a:t>Maximum likelihood (ML)                              maximize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Data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Maximum a posteriori estimation (MAP)    maximize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Data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3600" dirty="0"/>
              </a:p>
              <a:p>
                <a:r>
                  <a:rPr lang="en-US" sz="3600" dirty="0"/>
                  <a:t>Naive Bayes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 ⋯,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645"/>
              </a:xfrm>
              <a:blipFill>
                <a:blip r:embed="rId2"/>
                <a:stretch>
                  <a:fillRect l="-1623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53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Random variables can be discrete or continuous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Discrete</a:t>
            </a:r>
            <a:r>
              <a:rPr lang="en-US" altLang="en-US"/>
              <a:t> random variables have a countable number of outcomes</a:t>
            </a:r>
          </a:p>
          <a:p>
            <a:pPr lvl="1">
              <a:lnSpc>
                <a:spcPct val="90000"/>
              </a:lnSpc>
            </a:pPr>
            <a:r>
              <a:rPr lang="en-US" altLang="en-US" u="sng"/>
              <a:t>Examples</a:t>
            </a:r>
            <a:r>
              <a:rPr lang="en-US" altLang="en-US"/>
              <a:t>: Dead/alive, treatment/placebo, dice, counts, etc.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Continuous</a:t>
            </a:r>
            <a:r>
              <a:rPr lang="en-US" altLang="en-US">
                <a:cs typeface="Times New Roman" panose="02020603050405020304" pitchFamily="18" charset="0"/>
              </a:rPr>
              <a:t> random variables have an infinite continuum of possible values.</a:t>
            </a:r>
            <a:r>
              <a:rPr lang="en-US" altLang="en-US" b="1"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ea typeface="Arial Unicode MS" pitchFamily="34" charset="-128"/>
              </a:rPr>
              <a:t>Examples:</a:t>
            </a:r>
            <a:r>
              <a:rPr lang="en-US" altLang="en-US">
                <a:ea typeface="Arial Unicode MS" pitchFamily="34" charset="-128"/>
              </a:rPr>
              <a:t> blood pressure, weight, the speed of a car, the real numbers from 1 to 6.  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5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74964" y="304800"/>
            <a:ext cx="7793037" cy="1462088"/>
          </a:xfrm>
        </p:spPr>
        <p:txBody>
          <a:bodyPr/>
          <a:lstStyle/>
          <a:p>
            <a:r>
              <a:rPr lang="en-US" altLang="en-US" sz="3200" b="1">
                <a:cs typeface="Times New Roman" panose="02020603050405020304" pitchFamily="18" charset="0"/>
              </a:rPr>
              <a:t>Probability functions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05000"/>
            <a:ext cx="7772400" cy="4114800"/>
          </a:xfrm>
        </p:spPr>
        <p:txBody>
          <a:bodyPr/>
          <a:lstStyle/>
          <a:p>
            <a:pPr eaLnBrk="0" hangingPunct="0"/>
            <a:r>
              <a:rPr lang="en-US" altLang="en-US" dirty="0">
                <a:cs typeface="Times New Roman" panose="02020603050405020304" pitchFamily="18" charset="0"/>
              </a:rPr>
              <a:t>A probability function maps the possible values of </a:t>
            </a:r>
            <a:r>
              <a:rPr lang="en-US" altLang="en-US" i="1" dirty="0"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Times New Roman" panose="02020603050405020304" pitchFamily="18" charset="0"/>
              </a:rPr>
              <a:t> against their respective probabilities of occurrence, </a:t>
            </a:r>
            <a:r>
              <a:rPr lang="en-US" altLang="en-US" i="1" dirty="0">
                <a:cs typeface="Times New Roman" panose="02020603050405020304" pitchFamily="18" charset="0"/>
              </a:rPr>
              <a:t>p(x)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 eaLnBrk="0" hangingPunct="0"/>
            <a:r>
              <a:rPr lang="en-US" altLang="en-US" i="1" dirty="0">
                <a:cs typeface="Times New Roman" panose="02020603050405020304" pitchFamily="18" charset="0"/>
              </a:rPr>
              <a:t>p(x)</a:t>
            </a:r>
            <a:r>
              <a:rPr lang="en-US" altLang="en-US" dirty="0">
                <a:cs typeface="Times New Roman" panose="02020603050405020304" pitchFamily="18" charset="0"/>
              </a:rPr>
              <a:t> is a number from 0 to 1.0.</a:t>
            </a:r>
          </a:p>
          <a:p>
            <a:pPr eaLnBrk="0" hangingPunct="0"/>
            <a:r>
              <a:rPr lang="en-US" altLang="en-US" dirty="0">
                <a:cs typeface="Times New Roman" panose="02020603050405020304" pitchFamily="18" charset="0"/>
              </a:rPr>
              <a:t>The area under a probability function is always 1.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757863" y="3257551"/>
            <a:ext cx="91440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endParaRPr lang="en-IN"/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4800600" y="3733800"/>
            <a:ext cx="3048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80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Visualizing probability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0" t="-4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574913" cy="4009691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25656" y="2324253"/>
            <a:ext cx="2950573" cy="2950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 is true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7523" y="1825625"/>
            <a:ext cx="27366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Sample space</a:t>
            </a:r>
          </a:p>
          <a:p>
            <a:endParaRPr lang="en-US" sz="3600" dirty="0"/>
          </a:p>
          <a:p>
            <a:r>
              <a:rPr lang="en-US" sz="3600" dirty="0"/>
              <a:t>Area = 1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7855" y="4731574"/>
            <a:ext cx="21822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A is 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87814" y="5957957"/>
                <a:ext cx="641637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Area of the blue circle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14" y="5957957"/>
                <a:ext cx="6416372" cy="707886"/>
              </a:xfrm>
              <a:prstGeom prst="rect">
                <a:avLst/>
              </a:prstGeom>
              <a:blipFill>
                <a:blip r:embed="rId3"/>
                <a:stretch>
                  <a:fillRect t="-15517" r="-313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14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Visualizing probability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0" t="-4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574913" cy="4009691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25656" y="2324253"/>
            <a:ext cx="2950573" cy="2950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 is true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7855" y="4731574"/>
            <a:ext cx="21822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A is 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27848" y="5917700"/>
                <a:ext cx="435106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0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4000" b="0" i="0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848" y="5917700"/>
                <a:ext cx="435106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26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3CA7B58CB742AE325175108AEBE9" ma:contentTypeVersion="2" ma:contentTypeDescription="Create a new document." ma:contentTypeScope="" ma:versionID="9a16d019ef6c7478527427960c3ca490">
  <xsd:schema xmlns:xsd="http://www.w3.org/2001/XMLSchema" xmlns:xs="http://www.w3.org/2001/XMLSchema" xmlns:p="http://schemas.microsoft.com/office/2006/metadata/properties" xmlns:ns2="01e6aae9-b236-437a-8d13-d697c8e2323c" targetNamespace="http://schemas.microsoft.com/office/2006/metadata/properties" ma:root="true" ma:fieldsID="7340df6993f91029a45b926439a71664" ns2:_="">
    <xsd:import namespace="01e6aae9-b236-437a-8d13-d697c8e232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aae9-b236-437a-8d13-d697c8e23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CECCD3-3DA5-4930-9537-98101EDC36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909D3E-42AD-42B4-B10E-97CF0710F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aae9-b236-437a-8d13-d697c8e23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6D90EA-3EAE-48AF-95EC-486F689911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13152</TotalTime>
  <Words>1096</Words>
  <Application>Microsoft Office PowerPoint</Application>
  <PresentationFormat>Widescreen</PresentationFormat>
  <Paragraphs>342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Naïve Bayes</vt:lpstr>
      <vt:lpstr>Naïve Bayes</vt:lpstr>
      <vt:lpstr>Contents</vt:lpstr>
      <vt:lpstr>PowerPoint Presentation</vt:lpstr>
      <vt:lpstr>Random Variables</vt:lpstr>
      <vt:lpstr>Random variables can be discrete or continuous</vt:lpstr>
      <vt:lpstr>Probability functions</vt:lpstr>
      <vt:lpstr>Visualizing probability P(A)</vt:lpstr>
      <vt:lpstr>Visualizing probability P(A)+P(~A)</vt:lpstr>
      <vt:lpstr>Visualizing probability P(A)</vt:lpstr>
      <vt:lpstr>Visualizing conditional probability</vt:lpstr>
      <vt:lpstr>Bayes rule</vt:lpstr>
      <vt:lpstr>Other forms of Bayes rule </vt:lpstr>
      <vt:lpstr>Applying Bayes rule</vt:lpstr>
      <vt:lpstr>PowerPoint Presentation</vt:lpstr>
      <vt:lpstr>Joint distribution</vt:lpstr>
      <vt:lpstr>Using joint distribution</vt:lpstr>
      <vt:lpstr>PowerPoint Presentation</vt:lpstr>
      <vt:lpstr>PowerPoint Presentation</vt:lpstr>
      <vt:lpstr>PowerPoint Presentation</vt:lpstr>
      <vt:lpstr>The solution to learn P(Y|X)?</vt:lpstr>
      <vt:lpstr>What should we do?</vt:lpstr>
      <vt:lpstr>PowerPoint Presentation</vt:lpstr>
      <vt:lpstr>Estimating the probability</vt:lpstr>
      <vt:lpstr>Two principles for estimating parameters</vt:lpstr>
      <vt:lpstr>Two principles for estimating parameters</vt:lpstr>
      <vt:lpstr>Maximum likelihood estimate</vt:lpstr>
      <vt:lpstr>Maximum Likelihood Estimation</vt:lpstr>
      <vt:lpstr>Classification by likelihood1 </vt:lpstr>
      <vt:lpstr>Gaussian models</vt:lpstr>
      <vt:lpstr>Beta prior distribution P(θ)</vt:lpstr>
      <vt:lpstr>Maximum likelihood estimate</vt:lpstr>
      <vt:lpstr>Some terminology</vt:lpstr>
      <vt:lpstr>How many parameters?</vt:lpstr>
      <vt:lpstr>Can we reduce paras using Bayes rule?</vt:lpstr>
      <vt:lpstr>Contents</vt:lpstr>
      <vt:lpstr>Naïve Bayes</vt:lpstr>
      <vt:lpstr>Conditional independence</vt:lpstr>
      <vt:lpstr>Applying conditional independence</vt:lpstr>
      <vt:lpstr>Naïve Bayes classifier</vt:lpstr>
      <vt:lpstr>Naïve Bayes algorithm – discrete X_i</vt:lpstr>
      <vt:lpstr>Estimating parameters: discrete Y, X_i</vt:lpstr>
      <vt:lpstr>Example </vt:lpstr>
      <vt:lpstr>PowerPoint Presentation</vt:lpstr>
      <vt:lpstr>Example </vt:lpstr>
      <vt:lpstr>Example </vt:lpstr>
      <vt:lpstr> How to classify the new record X = (Refund=‘Yes’, Status = ‘Single’, Taxable Income =80K) </vt:lpstr>
      <vt:lpstr>Example of Naïve Bayes Classifier</vt:lpstr>
      <vt:lpstr>Naïve Bayes: Subtlety #1</vt:lpstr>
      <vt:lpstr>Naïve Bayes: Subtlety #2</vt:lpstr>
      <vt:lpstr>Estimating parameters: discrete Y, X_i</vt:lpstr>
      <vt:lpstr>What if we have continuous X_i</vt:lpstr>
      <vt:lpstr>Naïve Bayes algorithm – continuous  X_i</vt:lpstr>
      <vt:lpstr>Things to remember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Jia-Bin</dc:creator>
  <cp:lastModifiedBy>Lenovo</cp:lastModifiedBy>
  <cp:revision>223</cp:revision>
  <dcterms:created xsi:type="dcterms:W3CDTF">2019-01-25T06:55:15Z</dcterms:created>
  <dcterms:modified xsi:type="dcterms:W3CDTF">2021-05-02T13:22:49Z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0x01010030773CA7B58CB742AE325175108AEBE9</vt:lpwstr>
  </property>
</Properties>
</file>