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23.xml" ContentType="application/vnd.openxmlformats-officedocument.presentationml.tags+xml"/>
  <Override PartName="/ppt/tags/tag7.xml" ContentType="application/vnd.openxmlformats-officedocument.presentationml.tags+xml"/>
  <Override PartName="/ppt/tags/tag2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4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5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</p:sldMasterIdLst>
  <p:notesMasterIdLst>
    <p:notesMasterId r:id="rId23"/>
  </p:notesMasterIdLst>
  <p:sldIdLst>
    <p:sldId id="259" r:id="rId5"/>
    <p:sldId id="833" r:id="rId6"/>
    <p:sldId id="834" r:id="rId7"/>
    <p:sldId id="835" r:id="rId8"/>
    <p:sldId id="801" r:id="rId9"/>
    <p:sldId id="836" r:id="rId10"/>
    <p:sldId id="806" r:id="rId11"/>
    <p:sldId id="832" r:id="rId12"/>
    <p:sldId id="807" r:id="rId13"/>
    <p:sldId id="808" r:id="rId14"/>
    <p:sldId id="809" r:id="rId15"/>
    <p:sldId id="837" r:id="rId16"/>
    <p:sldId id="810" r:id="rId17"/>
    <p:sldId id="825" r:id="rId18"/>
    <p:sldId id="828" r:id="rId19"/>
    <p:sldId id="841" r:id="rId20"/>
    <p:sldId id="829" r:id="rId21"/>
    <p:sldId id="84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B9BD5"/>
    <a:srgbClr val="000000"/>
    <a:srgbClr val="00B050"/>
    <a:srgbClr val="ED7D3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546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-69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4B82-B9E5-4507-B0D3-1B63853EC58B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48BE-267D-4B59-ADE4-43764D46B7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246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28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65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7795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671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6342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881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40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36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579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225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709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2677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9607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321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6254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2318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212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282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5721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3446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6388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3071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464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301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70460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7849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8970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305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9684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5415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87198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27363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31467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02520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9620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783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98260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46618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115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00189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6835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22758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57514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22597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32312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23647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444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330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719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723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514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499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A9F2-1FBE-4FC8-AA3B-1FA735F4211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9C61-DA70-48B3-8DF6-F8AF6E52F4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88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732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35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64471" y="6577190"/>
            <a:ext cx="95583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Andrew Ng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319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tags" Target="../tags/tag3.xml"/><Relationship Id="rId21" Type="http://schemas.openxmlformats.org/officeDocument/2006/relationships/image" Target="../media/image4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5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tags" Target="../tags/tag10.xml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62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5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61.png"/><Relationship Id="rId5" Type="http://schemas.openxmlformats.org/officeDocument/2006/relationships/tags" Target="../tags/tag20.xml"/><Relationship Id="rId15" Type="http://schemas.openxmlformats.org/officeDocument/2006/relationships/image" Target="../media/image64.png"/><Relationship Id="rId10" Type="http://schemas.openxmlformats.org/officeDocument/2006/relationships/image" Target="../media/image60.png"/><Relationship Id="rId4" Type="http://schemas.openxmlformats.org/officeDocument/2006/relationships/tags" Target="../tags/tag19.xml"/><Relationship Id="rId9" Type="http://schemas.openxmlformats.org/officeDocument/2006/relationships/image" Target="../media/image59.png"/><Relationship Id="rId1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25.xml"/><Relationship Id="rId7" Type="http://schemas.openxmlformats.org/officeDocument/2006/relationships/image" Target="../media/image6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46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slideLayout" Target="../slideLayouts/slideLayout46.xml"/><Relationship Id="rId26" Type="http://schemas.openxmlformats.org/officeDocument/2006/relationships/image" Target="../media/image72.png"/><Relationship Id="rId3" Type="http://schemas.openxmlformats.org/officeDocument/2006/relationships/tags" Target="../tags/tag30.xml"/><Relationship Id="rId21" Type="http://schemas.openxmlformats.org/officeDocument/2006/relationships/image" Target="../media/image67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image" Target="../media/image71.png"/><Relationship Id="rId33" Type="http://schemas.openxmlformats.org/officeDocument/2006/relationships/image" Target="../media/image63.png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10" Type="http://schemas.openxmlformats.org/officeDocument/2006/relationships/tags" Target="../tags/tag37.xml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947" y="1122363"/>
            <a:ext cx="10956103" cy="2387600"/>
          </a:xfrm>
        </p:spPr>
        <p:txBody>
          <a:bodyPr>
            <a:noAutofit/>
          </a:bodyPr>
          <a:lstStyle/>
          <a:p>
            <a:r>
              <a:rPr lang="en-US" sz="8000" dirty="0" smtClean="0"/>
              <a:t>Neural Networks </a:t>
            </a:r>
            <a:endParaRPr lang="en-US" sz="8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445413" y="6373019"/>
            <a:ext cx="1756612" cy="392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 2020-21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Dr.Srinivas</a:t>
            </a:r>
            <a:r>
              <a:rPr lang="en-IN" dirty="0" smtClean="0"/>
              <a:t> </a:t>
            </a:r>
            <a:r>
              <a:rPr lang="en-IN" dirty="0" err="1" smtClean="0"/>
              <a:t>Battula</a:t>
            </a:r>
            <a:endParaRPr lang="en-IN" dirty="0" smtClean="0"/>
          </a:p>
          <a:p>
            <a:r>
              <a:rPr lang="en-IN" dirty="0" smtClean="0"/>
              <a:t>VIT-AP University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819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computation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1150764" y="1933187"/>
                <a:ext cx="7005357" cy="522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/>
                  <a:t>Given one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4" y="1933187"/>
                <a:ext cx="7005357" cy="522064"/>
              </a:xfrm>
              <a:prstGeom prst="rect">
                <a:avLst/>
              </a:prstGeom>
              <a:blipFill rotWithShape="0">
                <a:blip r:embed="rId3"/>
                <a:stretch>
                  <a:fillRect l="-2263" t="-23256" b="-40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1150764" y="2697750"/>
                <a:ext cx="4471480" cy="3946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3200" b="0" i="1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3200" i="1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 smtClean="0">
                    <a:solidFill>
                      <a:sysClr val="windowText" lastClr="000000"/>
                    </a:solidFill>
                    <a:latin typeface="Cambria Math" charset="0"/>
                  </a:rPr>
                  <a:t/>
                </a:r>
                <a:r>
                  <a:rPr lang="en-US" sz="3200" dirty="0">
                    <a:solidFill>
                      <a:sysClr val="windowText" lastClr="000000"/>
                    </a:solidFill>
                    <a:latin typeface="Cambria Math" charset="0"/>
                  </a:rPr>
                  <a:t>(add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i="0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en-US" sz="3200" b="0" i="0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3200" i="0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ysClr val="windowText" lastClr="000000"/>
                    </a:solidFill>
                    <a:latin typeface="Cambria Math" charset="0"/>
                  </a:rPr>
                  <a:t>)</a:t>
                </a:r>
                <a:endParaRPr lang="en-US" sz="3200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>
                    <a:solidFill>
                      <a:sysClr val="windowText" lastClr="000000"/>
                    </a:solidFill>
                    <a:latin typeface="Cambria Math" charset="0"/>
                  </a:rPr>
                  <a:t/>
                </a:r>
                <a:r>
                  <a:rPr lang="en-US" sz="3200" dirty="0">
                    <a:solidFill>
                      <a:sysClr val="windowText" lastClr="000000"/>
                    </a:solidFill>
                    <a:latin typeface="Cambria Math" charset="0"/>
                  </a:rPr>
                  <a:t>(add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en-US" sz="3200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3200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200" b="0" i="0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sz="3200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ysClr val="windowText" lastClr="000000"/>
                    </a:solidFill>
                    <a:latin typeface="Cambria Math" charset="0"/>
                  </a:rPr>
                  <a:t>)</a:t>
                </a:r>
                <a:endParaRPr lang="en-US" sz="3200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i="1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4" y="2697750"/>
                <a:ext cx="4471480" cy="3946850"/>
              </a:xfrm>
              <a:prstGeom prst="rect">
                <a:avLst/>
              </a:prstGeom>
              <a:blipFill rotWithShape="0">
                <a:blip r:embed="rId4"/>
                <a:stretch>
                  <a:fillRect r="-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629" y="2988906"/>
            <a:ext cx="4953171" cy="254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73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computation: Backpropagation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914000" y="1925021"/>
                <a:ext cx="8172850" cy="15980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/>
                  <a:t>Intuition: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/>
                          <m:t>𝛿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𝑙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= </m:t>
                    </m:r>
                  </m:oMath>
                </a14:m>
                <a:r>
                  <a:rPr lang="en-US" sz="3200" dirty="0" smtClean="0"/>
                  <a:t>“error” of node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sz="3200" dirty="0" smtClean="0"/>
                  <a:t> in layer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𝑙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For each output unit (layer L = 4)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00" y="1925021"/>
                <a:ext cx="8172850" cy="1598057"/>
              </a:xfrm>
              <a:prstGeom prst="rect">
                <a:avLst/>
              </a:prstGeom>
              <a:blipFill rotWithShape="0">
                <a:blip r:embed="rId3"/>
                <a:stretch>
                  <a:fillRect l="-1939" t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574" y="1812462"/>
            <a:ext cx="3323946" cy="17106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Rectangle 12"/>
              <p:cNvSpPr/>
              <p:nvPr/>
            </p:nvSpPr>
            <p:spPr>
              <a:xfrm>
                <a:off x="991118" y="3674748"/>
                <a:ext cx="7037832" cy="2612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𝛿</m:t>
                        </m:r>
                      </m:e>
                      <m:sup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i="1" dirty="0" smtClean="0">
                    <a:solidFill>
                      <a:sysClr val="windowText" lastClr="000000"/>
                    </a:solidFill>
                    <a:latin typeface="Cambria Math" charset="0"/>
                  </a:rPr>
                  <a:t/>
                </a:r>
              </a:p>
              <a:p>
                <a:endParaRPr lang="en-US" sz="2400" i="1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𝛿</m:t>
                        </m:r>
                      </m:e>
                      <m:sup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𝛿</m:t>
                        </m:r>
                      </m:e>
                      <m:sup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sz="24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𝛿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sz="24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i="1" dirty="0" smtClean="0">
                    <a:solidFill>
                      <a:sysClr val="windowText" lastClr="000000"/>
                    </a:solidFill>
                    <a:latin typeface="Cambria Math" charset="0"/>
                  </a:rPr>
                  <a:t/>
                </a:r>
                <a:r>
                  <a:rPr lang="en-US" sz="2400" dirty="0" smtClean="0">
                    <a:solidFill>
                      <a:sysClr val="windowText" lastClr="000000"/>
                    </a:solidFill>
                    <a:latin typeface="Cambria Math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𝛿</m:t>
                        </m:r>
                      </m:e>
                      <m:sup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𝛿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mr-IN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mr-IN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mr-IN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endParaRPr lang="en-US" sz="2400" i="1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𝛿</m:t>
                        </m:r>
                      </m:e>
                      <m:sup>
                        <m:r>
                          <a:rPr lang="en-US" sz="2400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sz="2400" dirty="0"/>
                      <m:t> (</m:t>
                    </m:r>
                    <m:r>
                      <m:rPr>
                        <m:nor/>
                      </m:rPr>
                      <a:rPr lang="en-IN" sz="2400" dirty="0"/>
                      <m:t>Ɵ</m:t>
                    </m:r>
                    <m:r>
                      <m:rPr>
                        <m:nor/>
                      </m:rPr>
                      <a:rPr lang="en-IN" sz="2400" baseline="30000" dirty="0"/>
                      <m:t>2</m:t>
                    </m:r>
                    <m:r>
                      <m:rPr>
                        <m:nor/>
                      </m:rPr>
                      <a:rPr lang="en-IN" sz="2400" dirty="0"/>
                      <m:t>)</m:t>
                    </m:r>
                    <m:r>
                      <m:rPr>
                        <m:nor/>
                      </m:rPr>
                      <a:rPr lang="en-IN" sz="2400" baseline="30000" dirty="0"/>
                      <m:t>T</m:t>
                    </m:r>
                    <m:r>
                      <m:rPr>
                        <m:nor/>
                      </m:rPr>
                      <a:rPr lang="en-IN" sz="2400" baseline="30000" dirty="0"/>
                      <m:t> </m:t>
                    </m:r>
                    <m:r>
                      <m:rPr>
                        <m:nor/>
                      </m:rPr>
                      <a:rPr lang="el-GR" sz="2400" dirty="0"/>
                      <m:t>δ</m:t>
                    </m:r>
                    <m:r>
                      <m:rPr>
                        <m:nor/>
                      </m:rPr>
                      <a:rPr lang="el-GR" sz="2400" baseline="30000" dirty="0"/>
                      <m:t>3 </m:t>
                    </m:r>
                    <m:r>
                      <m:rPr>
                        <m:nor/>
                      </m:rPr>
                      <a:rPr lang="el-GR" sz="2400" dirty="0"/>
                      <m:t>. ∗(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IN" sz="2400" baseline="30000" dirty="0"/>
                      <m:t> </m:t>
                    </m:r>
                    <m:r>
                      <m:rPr>
                        <m:nor/>
                      </m:rPr>
                      <a:rPr lang="en-IN" sz="2400" dirty="0"/>
                      <m:t>. ∗ (1 − 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IN" sz="2400" dirty="0"/>
                      <m:t>)</m:t>
                    </m:r>
                  </m:oMath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𝛿</m:t>
                        </m:r>
                      </m:e>
                      <m:sup>
                        <m:r>
                          <a:rPr lang="en-US" sz="2400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400" dirty="0" smtClean="0"/>
                  <a:t/>
                </a:r>
                <a14:m>
                  <m:oMath xmlns:m="http://schemas.openxmlformats.org/officeDocument/2006/math">
                    <m:r>
                      <a:rPr lang="en-IN" sz="2400" b="0" i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 smtClean="0"/>
                  <a:t/>
                </a:r>
                <a:r>
                  <a:rPr lang="el-GR" sz="2400" dirty="0" smtClean="0"/>
                  <a:t>(</a:t>
                </a:r>
                <a:r>
                  <a:rPr lang="en-IN" sz="2400" dirty="0" smtClean="0"/>
                  <a:t>Ɵ</a:t>
                </a:r>
                <a:r>
                  <a:rPr lang="en-IN" sz="2400" baseline="30000" dirty="0" smtClean="0"/>
                  <a:t>2</a:t>
                </a:r>
                <a:r>
                  <a:rPr lang="en-IN" sz="2400" dirty="0" smtClean="0"/>
                  <a:t>)</a:t>
                </a:r>
                <a:r>
                  <a:rPr lang="en-IN" sz="2400" baseline="30000" dirty="0" smtClean="0"/>
                  <a:t>T</a:t>
                </a:r>
                <a:r>
                  <a:rPr lang="en-IN" sz="2400" baseline="30000" dirty="0"/>
                  <a:t> </a:t>
                </a:r>
                <a:r>
                  <a:rPr lang="el-GR" sz="2400" dirty="0" smtClean="0"/>
                  <a:t>δ</a:t>
                </a:r>
                <a:r>
                  <a:rPr lang="en-IN" sz="2400" baseline="30000" dirty="0"/>
                  <a:t>2</a:t>
                </a:r>
                <a:r>
                  <a:rPr lang="el-GR" sz="2400" baseline="30000" dirty="0"/>
                  <a:t> </a:t>
                </a:r>
                <a:r>
                  <a:rPr lang="el-GR" sz="2400" dirty="0"/>
                  <a:t>. </a:t>
                </a:r>
                <a:r>
                  <a:rPr lang="el-GR" sz="2400" dirty="0" smtClean="0"/>
                  <a:t>*(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400" baseline="30000" dirty="0"/>
                  <a:t> </a:t>
                </a:r>
                <a:r>
                  <a:rPr lang="en-IN" sz="2400" dirty="0"/>
                  <a:t>. * (1 -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400" dirty="0" smtClean="0"/>
                  <a:t>)</a:t>
                </a:r>
                <a:endParaRPr lang="en-US" sz="2400" dirty="0" smtClean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18" y="3674748"/>
                <a:ext cx="7037832" cy="2612767"/>
              </a:xfrm>
              <a:prstGeom prst="rect">
                <a:avLst/>
              </a:prstGeom>
              <a:blipFill>
                <a:blip r:embed="rId5"/>
                <a:stretch>
                  <a:fillRect l="-260" b="-3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Rectangle 13"/>
              <p:cNvSpPr/>
              <p:nvPr/>
            </p:nvSpPr>
            <p:spPr>
              <a:xfrm>
                <a:off x="8925443" y="4090888"/>
                <a:ext cx="2855077" cy="2196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i="1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i="1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443" y="4090888"/>
                <a:ext cx="2855077" cy="21966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418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en-US" b="1" dirty="0">
                <a:solidFill>
                  <a:srgbClr val="000000"/>
                </a:solidFill>
              </a:rPr>
              <a:t>Why do we do this?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59" y="1302326"/>
            <a:ext cx="11573041" cy="4913747"/>
          </a:xfrm>
        </p:spPr>
        <p:txBody>
          <a:bodyPr/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</a:rPr>
              <a:t> We </a:t>
            </a:r>
            <a:r>
              <a:rPr lang="en-US" altLang="en-US" dirty="0">
                <a:solidFill>
                  <a:srgbClr val="000000"/>
                </a:solidFill>
              </a:rPr>
              <a:t>do all this to get all the δ terms, and we want the δ terms </a:t>
            </a:r>
            <a:r>
              <a:rPr lang="en-US" altLang="en-US" dirty="0" smtClean="0">
                <a:solidFill>
                  <a:srgbClr val="000000"/>
                </a:solidFill>
              </a:rPr>
              <a:t> because </a:t>
            </a:r>
            <a:r>
              <a:rPr lang="en-US" altLang="en-US" dirty="0">
                <a:solidFill>
                  <a:srgbClr val="000000"/>
                </a:solidFill>
              </a:rPr>
              <a:t>through a very complicated derivation you can use δ to </a:t>
            </a:r>
            <a:r>
              <a:rPr lang="en-US" altLang="en-US" dirty="0" smtClean="0">
                <a:solidFill>
                  <a:srgbClr val="000000"/>
                </a:solidFill>
              </a:rPr>
              <a:t>get  </a:t>
            </a:r>
            <a:r>
              <a:rPr lang="en-US" altLang="en-US" dirty="0">
                <a:solidFill>
                  <a:srgbClr val="000000"/>
                </a:solidFill>
              </a:rPr>
              <a:t>the partial derivative of Ɵ with respect to individual parameters </a:t>
            </a:r>
            <a:r>
              <a:rPr lang="en-US" altLang="en-US" dirty="0" smtClean="0">
                <a:solidFill>
                  <a:srgbClr val="000000"/>
                </a:solidFill>
              </a:rPr>
              <a:t> (</a:t>
            </a:r>
            <a:r>
              <a:rPr lang="en-US" altLang="en-US" dirty="0">
                <a:solidFill>
                  <a:srgbClr val="000000"/>
                </a:solidFill>
              </a:rPr>
              <a:t>if you ignore regularization, or regularization is </a:t>
            </a:r>
            <a:r>
              <a:rPr lang="en-US" altLang="en-US" dirty="0" smtClean="0">
                <a:solidFill>
                  <a:srgbClr val="000000"/>
                </a:solidFill>
              </a:rPr>
              <a:t>0)</a:t>
            </a:r>
            <a:endParaRPr lang="en-US" altLang="en-US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                     </a:t>
            </a:r>
            <a:r>
              <a:rPr lang="en-US" altLang="en-US" dirty="0">
                <a:solidFill>
                  <a:srgbClr val="000000"/>
                </a:solidFill>
              </a:rPr>
              <a:t> 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2286000" lvl="5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</a:rPr>
              <a:t>=</a:t>
            </a:r>
            <a:r>
              <a:rPr lang="en-US" altLang="en-US" sz="2800" dirty="0">
                <a:solidFill>
                  <a:srgbClr val="000000"/>
                </a:solidFill>
              </a:rPr>
              <a:t> </a:t>
            </a:r>
            <a:r>
              <a:rPr lang="en-US" altLang="en-US" sz="2800" dirty="0" smtClean="0">
                <a:solidFill>
                  <a:srgbClr val="000000"/>
                </a:solidFill>
              </a:rPr>
              <a:t>                 </a:t>
            </a:r>
            <a:r>
              <a:rPr lang="en-US" altLang="en-US" sz="2800" b="1" dirty="0" smtClean="0">
                <a:solidFill>
                  <a:srgbClr val="000000"/>
                </a:solidFill>
              </a:rPr>
              <a:t>=  </a:t>
            </a:r>
            <a:r>
              <a:rPr lang="en-US" altLang="en-US" sz="2800" b="1" dirty="0" err="1" smtClean="0">
                <a:solidFill>
                  <a:srgbClr val="000000"/>
                </a:solidFill>
              </a:rPr>
              <a:t>a</a:t>
            </a:r>
            <a:r>
              <a:rPr lang="en-US" altLang="en-US" sz="2800" b="1" baseline="-30000" dirty="0" err="1" smtClean="0">
                <a:solidFill>
                  <a:srgbClr val="000000"/>
                </a:solidFill>
              </a:rPr>
              <a:t>j</a:t>
            </a:r>
            <a:r>
              <a:rPr lang="en-US" altLang="en-US" sz="2800" b="1" baseline="30000" dirty="0" err="1" smtClean="0">
                <a:solidFill>
                  <a:srgbClr val="000000"/>
                </a:solidFill>
              </a:rPr>
              <a:t>l</a:t>
            </a:r>
            <a:r>
              <a:rPr lang="en-US" altLang="en-US" sz="2800" b="1" baseline="30000" dirty="0">
                <a:solidFill>
                  <a:srgbClr val="000000"/>
                </a:solidFill>
              </a:rPr>
              <a:t> </a:t>
            </a:r>
            <a:r>
              <a:rPr lang="en-US" altLang="en-US" sz="2800" b="1" dirty="0" err="1">
                <a:solidFill>
                  <a:srgbClr val="000000"/>
                </a:solidFill>
              </a:rPr>
              <a:t>δ</a:t>
            </a:r>
            <a:r>
              <a:rPr lang="en-US" altLang="en-US" sz="2800" b="1" baseline="-30000" dirty="0" err="1">
                <a:solidFill>
                  <a:srgbClr val="000000"/>
                </a:solidFill>
              </a:rPr>
              <a:t>i</a:t>
            </a:r>
            <a:r>
              <a:rPr lang="en-US" altLang="en-US" sz="2800" b="1" baseline="30000" dirty="0">
                <a:solidFill>
                  <a:srgbClr val="000000"/>
                </a:solidFill>
              </a:rPr>
              <a:t>(l+1)</a:t>
            </a:r>
            <a:r>
              <a:rPr lang="en-US" altLang="en-US" sz="2800" baseline="30000" dirty="0">
                <a:solidFill>
                  <a:srgbClr val="000000"/>
                </a:solidFill>
              </a:rPr>
              <a:t> </a:t>
            </a:r>
            <a:endParaRPr lang="en-US" altLang="en-US" sz="2800" baseline="30000" dirty="0" smtClean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baseline="30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</a:rPr>
              <a:t> By </a:t>
            </a:r>
            <a:r>
              <a:rPr lang="en-US" altLang="en-US" dirty="0">
                <a:solidFill>
                  <a:srgbClr val="000000"/>
                </a:solidFill>
              </a:rPr>
              <a:t>doing back propagation and computing the delta terms you can then compute the </a:t>
            </a:r>
            <a:r>
              <a:rPr lang="en-US" altLang="en-US" b="1" dirty="0">
                <a:solidFill>
                  <a:srgbClr val="1C3387"/>
                </a:solidFill>
              </a:rPr>
              <a:t>partial derivative </a:t>
            </a:r>
            <a:r>
              <a:rPr lang="en-US" altLang="en-US" b="1" dirty="0" smtClean="0">
                <a:solidFill>
                  <a:srgbClr val="1C3387"/>
                </a:solidFill>
              </a:rPr>
              <a:t>terms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</a:rPr>
              <a:t>We </a:t>
            </a:r>
            <a:r>
              <a:rPr lang="en-US" altLang="en-US" sz="2800" dirty="0">
                <a:solidFill>
                  <a:srgbClr val="000000"/>
                </a:solidFill>
              </a:rPr>
              <a:t>need the partial derivatives to minimize the cost function!</a:t>
            </a:r>
          </a:p>
          <a:p>
            <a:endParaRPr lang="en-IN" dirty="0"/>
          </a:p>
        </p:txBody>
      </p:sp>
      <p:pic>
        <p:nvPicPr>
          <p:cNvPr id="9" name="Picture 4" descr="http://www.holehouse.org/mlclass/09_Neural_Networks_Learning_files/Image%20%5b12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0264" y="3407093"/>
            <a:ext cx="1576529" cy="70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2949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Backpropagation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914000" y="1843378"/>
                <a:ext cx="10793586" cy="48186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/>
                  <a:t>Training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en-US" sz="32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</m:e>
                        </m:d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 …</m:t>
                        </m:r>
                        <m:d>
                          <m:dPr>
                            <m:ctrlPr>
                              <a:rPr lang="en-US" sz="32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32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 smtClean="0"/>
                  <a:t> = 0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𝑖</m:t>
                    </m:r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to</m:t>
                    </m:r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	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endParaRPr lang="en-US" sz="3200" i="1" dirty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sz="3200" dirty="0" smtClean="0"/>
                  <a:t>	Perform forward propagation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𝑙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b="0" i="0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for</m:t>
                    </m:r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𝑙</m:t>
                    </m:r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=2..</m:t>
                    </m:r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𝐿</m:t>
                    </m:r>
                  </m:oMath>
                </a14:m>
                <a:endParaRPr lang="en-US" sz="3200" b="0" dirty="0" smtClean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 smtClean="0"/>
                  <a:t>	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 smtClean="0"/>
                  <a:t> to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/>
                          <m:t>𝛿</m:t>
                        </m:r>
                      </m:e>
                      <m:sub/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/>
                  <a:t/>
                </a:r>
                <a:r>
                  <a:rPr lang="en-US" sz="3200" dirty="0" smtClean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/>
                          <m:t>𝛿</m:t>
                        </m:r>
                      </m:e>
                      <m:sub/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−1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,</m:t>
                    </m:r>
                    <m:sSubSup>
                      <m:sSub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/>
                          <m:t>𝛿</m:t>
                        </m:r>
                      </m:e>
                      <m:sub/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−2)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…</m:t>
                    </m:r>
                    <m:sSubSup>
                      <m:sSub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/>
                          <m:t>𝛿</m:t>
                        </m:r>
                      </m:e>
                      <m:sub/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𝑙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𝑙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− 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𝑙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Sup>
                      <m:sSub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/>
                          <m:t>𝛿</m:t>
                        </m:r>
                      </m:e>
                      <m:sub/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𝑙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+1)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00" y="1843378"/>
                <a:ext cx="10793586" cy="4818679"/>
              </a:xfrm>
              <a:prstGeom prst="rect">
                <a:avLst/>
              </a:prstGeom>
              <a:blipFill rotWithShape="0">
                <a:blip r:embed="rId3"/>
                <a:stretch>
                  <a:fillRect l="-1468" t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316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3200" b="1" dirty="0">
                <a:solidFill>
                  <a:prstClr val="black"/>
                </a:solidFill>
                <a:latin typeface="Calibri"/>
              </a:rPr>
              <a:t>Backpropagation algorithm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868076"/>
            <a:ext cx="8534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667" dirty="0">
                <a:solidFill>
                  <a:prstClr val="black"/>
                </a:solidFill>
                <a:latin typeface="Calibri"/>
              </a:rPr>
              <a:t>Training set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6800" y="930097"/>
            <a:ext cx="4267200" cy="388620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18275" y="1392408"/>
            <a:ext cx="59452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667" dirty="0">
                <a:solidFill>
                  <a:prstClr val="black"/>
                </a:solidFill>
                <a:latin typeface="Calibri"/>
              </a:rPr>
              <a:t>Set                    (for all          ).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48139" y="1419806"/>
            <a:ext cx="3019061" cy="500380"/>
            <a:chOff x="936104" y="1064854"/>
            <a:chExt cx="2264296" cy="375285"/>
          </a:xfrm>
        </p:grpSpPr>
        <p:pic>
          <p:nvPicPr>
            <p:cNvPr id="30" name="Picture 29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36104" y="1064854"/>
              <a:ext cx="902970" cy="37528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16530" y="1147689"/>
              <a:ext cx="483870" cy="2286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08000" y="1905000"/>
            <a:ext cx="11684000" cy="3150428"/>
            <a:chOff x="381000" y="1428750"/>
            <a:chExt cx="8763000" cy="2362821"/>
          </a:xfrm>
        </p:grpSpPr>
        <p:sp>
          <p:nvSpPr>
            <p:cNvPr id="122" name="TextBox 121"/>
            <p:cNvSpPr txBox="1"/>
            <p:nvPr/>
          </p:nvSpPr>
          <p:spPr>
            <a:xfrm>
              <a:off x="381000" y="1428750"/>
              <a:ext cx="8763000" cy="203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ts val="667"/>
                </a:spcBef>
              </a:pPr>
              <a:r>
                <a:rPr lang="en-US" sz="2933" dirty="0">
                  <a:solidFill>
                    <a:prstClr val="black"/>
                  </a:solidFill>
                  <a:latin typeface="Calibri"/>
                </a:rPr>
                <a:t>For</a:t>
              </a:r>
            </a:p>
            <a:p>
              <a:pPr marL="609585" lvl="1" defTabSz="1219170">
                <a:spcBef>
                  <a:spcPts val="667"/>
                </a:spcBef>
              </a:pPr>
              <a:r>
                <a:rPr lang="en-US" sz="2933" dirty="0">
                  <a:solidFill>
                    <a:prstClr val="black"/>
                  </a:solidFill>
                  <a:latin typeface="Calibri"/>
                </a:rPr>
                <a:t>Set</a:t>
              </a:r>
            </a:p>
            <a:p>
              <a:pPr marL="609585" lvl="1" defTabSz="1219170">
                <a:spcBef>
                  <a:spcPts val="667"/>
                </a:spcBef>
              </a:pPr>
              <a:r>
                <a:rPr lang="en-US" sz="2933" dirty="0">
                  <a:solidFill>
                    <a:prstClr val="black"/>
                  </a:solidFill>
                  <a:latin typeface="Calibri"/>
                </a:rPr>
                <a:t>Perform forward propagation to compute         for      </a:t>
              </a:r>
            </a:p>
            <a:p>
              <a:pPr marL="609585" lvl="1" defTabSz="1219170">
                <a:spcBef>
                  <a:spcPts val="667"/>
                </a:spcBef>
              </a:pPr>
              <a:r>
                <a:rPr lang="en-US" sz="2933" dirty="0">
                  <a:solidFill>
                    <a:prstClr val="black"/>
                  </a:solidFill>
                  <a:latin typeface="Calibri"/>
                </a:rPr>
                <a:t>Using       , compute</a:t>
              </a:r>
            </a:p>
            <a:p>
              <a:pPr marL="609585" lvl="1" defTabSz="1219170">
                <a:spcBef>
                  <a:spcPts val="667"/>
                </a:spcBef>
              </a:pPr>
              <a:r>
                <a:rPr lang="en-US" sz="2933" dirty="0">
                  <a:solidFill>
                    <a:prstClr val="black"/>
                  </a:solidFill>
                  <a:latin typeface="Calibri"/>
                </a:rPr>
                <a:t>Compute 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1352" y="1569249"/>
              <a:ext cx="1154430" cy="1714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83573" y="1885790"/>
              <a:ext cx="1089660" cy="23050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718481" y="2297277"/>
              <a:ext cx="327660" cy="23050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80480" y="2337721"/>
              <a:ext cx="1501140" cy="22669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41296" y="2707379"/>
              <a:ext cx="339090" cy="2800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81909" y="2707820"/>
              <a:ext cx="1857375" cy="28003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45261" y="3082529"/>
              <a:ext cx="2409825" cy="27813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6554" y="3416286"/>
              <a:ext cx="2577465" cy="37528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5359401"/>
            <a:ext cx="4445000" cy="50038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6" y="5969002"/>
            <a:ext cx="2026920" cy="50038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2261" y="6068061"/>
            <a:ext cx="1064260" cy="307340"/>
          </a:xfrm>
          <a:prstGeom prst="rect">
            <a:avLst/>
          </a:prstGeom>
        </p:spPr>
      </p:pic>
      <p:cxnSp>
        <p:nvCxnSpPr>
          <p:cNvPr id="136" name="Straight Connector 135"/>
          <p:cNvCxnSpPr/>
          <p:nvPr/>
        </p:nvCxnSpPr>
        <p:spPr>
          <a:xfrm>
            <a:off x="6705600" y="5055429"/>
            <a:ext cx="0" cy="1523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81261" y="5415769"/>
            <a:ext cx="2929128" cy="7863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73240" y="6240204"/>
            <a:ext cx="1448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Derivative</a:t>
            </a:r>
          </a:p>
        </p:txBody>
      </p:sp>
      <p:cxnSp>
        <p:nvCxnSpPr>
          <p:cNvPr id="7" name="Straight Arrow Connector 6"/>
          <p:cNvCxnSpPr>
            <a:stCxn id="14" idx="3"/>
            <a:endCxn id="2" idx="0"/>
          </p:cNvCxnSpPr>
          <p:nvPr/>
        </p:nvCxnSpPr>
        <p:spPr>
          <a:xfrm>
            <a:off x="10510390" y="5808962"/>
            <a:ext cx="317716" cy="43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79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3200" b="1" dirty="0">
                <a:solidFill>
                  <a:prstClr val="black"/>
                </a:solidFill>
                <a:latin typeface="Calibri"/>
              </a:rPr>
              <a:t>What is backpropagation doing?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3438604"/>
            <a:ext cx="1087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3200" dirty="0">
                <a:solidFill>
                  <a:prstClr val="black"/>
                </a:solidFill>
                <a:latin typeface="Calibri"/>
              </a:rPr>
              <a:t>Focusing on a single example      ,       , the case of 1 output unit, and ignoring regularization (          ),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1307276"/>
            <a:ext cx="8748523" cy="912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1100" y="2399285"/>
            <a:ext cx="3106675" cy="928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10107" y="3544994"/>
            <a:ext cx="467360" cy="307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53480" y="3561927"/>
            <a:ext cx="452120" cy="3733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08600" y="4140200"/>
            <a:ext cx="787400" cy="2438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0474" y="4648203"/>
            <a:ext cx="7114540" cy="3886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8000" y="5054600"/>
            <a:ext cx="1087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3200" dirty="0">
                <a:solidFill>
                  <a:prstClr val="black"/>
                </a:solidFill>
                <a:latin typeface="Calibri"/>
              </a:rPr>
              <a:t>(Think of                                             )     </a:t>
            </a:r>
          </a:p>
          <a:p>
            <a:pPr defTabSz="1219170"/>
            <a:r>
              <a:rPr lang="en-US" sz="3200" dirty="0">
                <a:solidFill>
                  <a:prstClr val="black"/>
                </a:solidFill>
                <a:latin typeface="Calibri"/>
              </a:rPr>
              <a:t>I.e. how well is the network doing on example 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5040" y="5173135"/>
            <a:ext cx="3891280" cy="38862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980640" y="5003994"/>
            <a:ext cx="695760" cy="22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31258" y="4359951"/>
            <a:ext cx="2282700" cy="74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1067" i="1" dirty="0">
                <a:solidFill>
                  <a:srgbClr val="FF0000"/>
                </a:solidFill>
                <a:latin typeface="Calibri"/>
              </a:rPr>
              <a:t>You can think of cost function as a mean square error function to get a better intuition of back </a:t>
            </a:r>
            <a:r>
              <a:rPr lang="en-US" sz="1067" i="1" dirty="0" err="1">
                <a:solidFill>
                  <a:srgbClr val="FF0000"/>
                </a:solidFill>
                <a:latin typeface="Calibri"/>
              </a:rPr>
              <a:t>propogation</a:t>
            </a:r>
            <a:r>
              <a:rPr lang="en-US" sz="1067" i="1" dirty="0">
                <a:solidFill>
                  <a:srgbClr val="FF0000"/>
                </a:solidFill>
                <a:latin typeface="Calibri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xmlns="" val="976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3200" b="1" dirty="0">
                <a:solidFill>
                  <a:prstClr val="black"/>
                </a:solidFill>
                <a:latin typeface="Calibri"/>
              </a:rPr>
              <a:t>Forward Propagation</a:t>
            </a:r>
          </a:p>
        </p:txBody>
      </p:sp>
      <p:sp>
        <p:nvSpPr>
          <p:cNvPr id="78" name="Oval 77"/>
          <p:cNvSpPr/>
          <p:nvPr/>
        </p:nvSpPr>
        <p:spPr>
          <a:xfrm>
            <a:off x="914400" y="4140200"/>
            <a:ext cx="1233133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914400" y="2514600"/>
            <a:ext cx="1233133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914400" y="1092200"/>
            <a:ext cx="1233133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2506683" y="1092200"/>
            <a:ext cx="1233133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506682" y="2514600"/>
            <a:ext cx="1233133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8" name="Straight Arrow Connector 87"/>
          <p:cNvCxnSpPr>
            <a:stCxn id="80" idx="6"/>
            <a:endCxn id="87" idx="2"/>
          </p:cNvCxnSpPr>
          <p:nvPr/>
        </p:nvCxnSpPr>
        <p:spPr>
          <a:xfrm>
            <a:off x="2147533" y="1701800"/>
            <a:ext cx="359147" cy="14224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6"/>
            <a:endCxn id="87" idx="2"/>
          </p:cNvCxnSpPr>
          <p:nvPr/>
        </p:nvCxnSpPr>
        <p:spPr>
          <a:xfrm>
            <a:off x="2147533" y="3124200"/>
            <a:ext cx="359147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6"/>
            <a:endCxn id="87" idx="2"/>
          </p:cNvCxnSpPr>
          <p:nvPr/>
        </p:nvCxnSpPr>
        <p:spPr>
          <a:xfrm flipV="1">
            <a:off x="2147533" y="3124200"/>
            <a:ext cx="359147" cy="16256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506679" y="4140200"/>
            <a:ext cx="1233133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2" name="Straight Arrow Connector 91"/>
          <p:cNvCxnSpPr>
            <a:stCxn id="80" idx="6"/>
            <a:endCxn id="91" idx="2"/>
          </p:cNvCxnSpPr>
          <p:nvPr/>
        </p:nvCxnSpPr>
        <p:spPr>
          <a:xfrm>
            <a:off x="2147534" y="1701800"/>
            <a:ext cx="359145" cy="3048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9" idx="6"/>
            <a:endCxn id="91" idx="2"/>
          </p:cNvCxnSpPr>
          <p:nvPr/>
        </p:nvCxnSpPr>
        <p:spPr>
          <a:xfrm>
            <a:off x="2147534" y="3124200"/>
            <a:ext cx="359145" cy="16256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8" idx="6"/>
            <a:endCxn id="91" idx="2"/>
          </p:cNvCxnSpPr>
          <p:nvPr/>
        </p:nvCxnSpPr>
        <p:spPr>
          <a:xfrm>
            <a:off x="2147534" y="4749800"/>
            <a:ext cx="359145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203038" y="1092200"/>
            <a:ext cx="1233133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203035" y="2514600"/>
            <a:ext cx="1233133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0" name="Straight Arrow Connector 109"/>
          <p:cNvCxnSpPr>
            <a:stCxn id="87" idx="6"/>
            <a:endCxn id="109" idx="2"/>
          </p:cNvCxnSpPr>
          <p:nvPr/>
        </p:nvCxnSpPr>
        <p:spPr>
          <a:xfrm>
            <a:off x="3739815" y="3124200"/>
            <a:ext cx="463221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1" idx="6"/>
            <a:endCxn id="109" idx="2"/>
          </p:cNvCxnSpPr>
          <p:nvPr/>
        </p:nvCxnSpPr>
        <p:spPr>
          <a:xfrm flipV="1">
            <a:off x="3739814" y="3124200"/>
            <a:ext cx="463223" cy="16256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1" idx="6"/>
            <a:endCxn id="109" idx="2"/>
          </p:cNvCxnSpPr>
          <p:nvPr/>
        </p:nvCxnSpPr>
        <p:spPr>
          <a:xfrm>
            <a:off x="3739816" y="1701800"/>
            <a:ext cx="463219" cy="14224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4205814" y="4140200"/>
            <a:ext cx="1233133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6" name="Straight Arrow Connector 115"/>
          <p:cNvCxnSpPr>
            <a:stCxn id="91" idx="6"/>
            <a:endCxn id="115" idx="2"/>
          </p:cNvCxnSpPr>
          <p:nvPr/>
        </p:nvCxnSpPr>
        <p:spPr>
          <a:xfrm>
            <a:off x="3739813" y="4749800"/>
            <a:ext cx="46600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6"/>
            <a:endCxn id="115" idx="2"/>
          </p:cNvCxnSpPr>
          <p:nvPr/>
        </p:nvCxnSpPr>
        <p:spPr>
          <a:xfrm>
            <a:off x="3739815" y="3124200"/>
            <a:ext cx="465999" cy="16256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1" idx="6"/>
            <a:endCxn id="115" idx="2"/>
          </p:cNvCxnSpPr>
          <p:nvPr/>
        </p:nvCxnSpPr>
        <p:spPr>
          <a:xfrm>
            <a:off x="3739816" y="1701800"/>
            <a:ext cx="465997" cy="3048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5675667" y="2514600"/>
            <a:ext cx="1233133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3" name="Straight Arrow Connector 142"/>
          <p:cNvCxnSpPr>
            <a:stCxn id="109" idx="6"/>
            <a:endCxn id="142" idx="2"/>
          </p:cNvCxnSpPr>
          <p:nvPr/>
        </p:nvCxnSpPr>
        <p:spPr>
          <a:xfrm>
            <a:off x="5436170" y="3124200"/>
            <a:ext cx="239497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5" idx="6"/>
            <a:endCxn id="142" idx="2"/>
          </p:cNvCxnSpPr>
          <p:nvPr/>
        </p:nvCxnSpPr>
        <p:spPr>
          <a:xfrm flipV="1">
            <a:off x="5438947" y="3124200"/>
            <a:ext cx="236719" cy="16256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3" idx="6"/>
            <a:endCxn id="142" idx="2"/>
          </p:cNvCxnSpPr>
          <p:nvPr/>
        </p:nvCxnSpPr>
        <p:spPr>
          <a:xfrm>
            <a:off x="5436171" y="1701800"/>
            <a:ext cx="239496" cy="14224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9319" y="1559632"/>
            <a:ext cx="463296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1601" y="1559632"/>
            <a:ext cx="463296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7953" y="1498283"/>
            <a:ext cx="463296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4963" y="3014036"/>
            <a:ext cx="356616" cy="24079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9319" y="4610608"/>
            <a:ext cx="365760" cy="2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04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933" b="1" dirty="0">
                <a:solidFill>
                  <a:prstClr val="black"/>
                </a:solidFill>
                <a:latin typeface="Calibri"/>
              </a:rPr>
              <a:t>Forward Propagation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3201" y="1092201"/>
            <a:ext cx="9417876" cy="3730172"/>
            <a:chOff x="446159" y="819150"/>
            <a:chExt cx="8240641" cy="3263900"/>
          </a:xfrm>
        </p:grpSpPr>
        <p:sp>
          <p:nvSpPr>
            <p:cNvPr id="78" name="Oval 77"/>
            <p:cNvSpPr/>
            <p:nvPr/>
          </p:nvSpPr>
          <p:spPr>
            <a:xfrm>
              <a:off x="446159" y="3105152"/>
              <a:ext cx="1539748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46159" y="1885950"/>
              <a:ext cx="1539748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446159" y="819150"/>
              <a:ext cx="1539748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2811088" y="819150"/>
              <a:ext cx="1645923" cy="914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811090" y="17970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8" name="Straight Arrow Connector 87"/>
            <p:cNvCxnSpPr>
              <a:stCxn id="80" idx="6"/>
              <a:endCxn id="87" idx="2"/>
            </p:cNvCxnSpPr>
            <p:nvPr/>
          </p:nvCxnSpPr>
          <p:spPr>
            <a:xfrm>
              <a:off x="1985907" y="1276350"/>
              <a:ext cx="825183" cy="10541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9" idx="6"/>
              <a:endCxn id="87" idx="2"/>
            </p:cNvCxnSpPr>
            <p:nvPr/>
          </p:nvCxnSpPr>
          <p:spPr>
            <a:xfrm flipV="1">
              <a:off x="1985907" y="2330450"/>
              <a:ext cx="825183" cy="127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8" idx="6"/>
              <a:endCxn id="87" idx="2"/>
            </p:cNvCxnSpPr>
            <p:nvPr/>
          </p:nvCxnSpPr>
          <p:spPr>
            <a:xfrm flipV="1">
              <a:off x="1985907" y="2330450"/>
              <a:ext cx="825183" cy="123190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2811088" y="30162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2" name="Straight Arrow Connector 91"/>
            <p:cNvCxnSpPr>
              <a:stCxn id="80" idx="6"/>
              <a:endCxn id="91" idx="2"/>
            </p:cNvCxnSpPr>
            <p:nvPr/>
          </p:nvCxnSpPr>
          <p:spPr>
            <a:xfrm>
              <a:off x="1985907" y="1276350"/>
              <a:ext cx="825181" cy="2273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9" idx="6"/>
              <a:endCxn id="91" idx="2"/>
            </p:cNvCxnSpPr>
            <p:nvPr/>
          </p:nvCxnSpPr>
          <p:spPr>
            <a:xfrm>
              <a:off x="1985907" y="2343150"/>
              <a:ext cx="825181" cy="12065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8" idx="6"/>
              <a:endCxn id="91" idx="2"/>
            </p:cNvCxnSpPr>
            <p:nvPr/>
          </p:nvCxnSpPr>
          <p:spPr>
            <a:xfrm flipV="1">
              <a:off x="1985907" y="3549650"/>
              <a:ext cx="825181" cy="1270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5054807" y="819150"/>
              <a:ext cx="1670114" cy="914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075293" y="17970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0" name="Straight Arrow Connector 109"/>
            <p:cNvCxnSpPr>
              <a:stCxn id="87" idx="6"/>
              <a:endCxn id="109" idx="2"/>
            </p:cNvCxnSpPr>
            <p:nvPr/>
          </p:nvCxnSpPr>
          <p:spPr>
            <a:xfrm>
              <a:off x="4457011" y="2330450"/>
              <a:ext cx="618282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1" idx="6"/>
              <a:endCxn id="109" idx="2"/>
            </p:cNvCxnSpPr>
            <p:nvPr/>
          </p:nvCxnSpPr>
          <p:spPr>
            <a:xfrm flipV="1">
              <a:off x="4457008" y="2330450"/>
              <a:ext cx="618284" cy="12192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81" idx="6"/>
              <a:endCxn id="109" idx="2"/>
            </p:cNvCxnSpPr>
            <p:nvPr/>
          </p:nvCxnSpPr>
          <p:spPr>
            <a:xfrm>
              <a:off x="4457011" y="1276350"/>
              <a:ext cx="618282" cy="10541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5079000" y="30162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6" name="Straight Arrow Connector 115"/>
            <p:cNvCxnSpPr>
              <a:stCxn id="91" idx="6"/>
              <a:endCxn id="115" idx="2"/>
            </p:cNvCxnSpPr>
            <p:nvPr/>
          </p:nvCxnSpPr>
          <p:spPr>
            <a:xfrm>
              <a:off x="4457008" y="3549650"/>
              <a:ext cx="621992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87" idx="6"/>
              <a:endCxn id="115" idx="2"/>
            </p:cNvCxnSpPr>
            <p:nvPr/>
          </p:nvCxnSpPr>
          <p:spPr>
            <a:xfrm>
              <a:off x="4457011" y="2330450"/>
              <a:ext cx="621990" cy="12192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81" idx="6"/>
              <a:endCxn id="115" idx="2"/>
            </p:cNvCxnSpPr>
            <p:nvPr/>
          </p:nvCxnSpPr>
          <p:spPr>
            <a:xfrm>
              <a:off x="4457011" y="1276350"/>
              <a:ext cx="621990" cy="2273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/>
            <p:nvPr/>
          </p:nvSpPr>
          <p:spPr>
            <a:xfrm>
              <a:off x="7040880" y="17970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3" name="Straight Arrow Connector 142"/>
            <p:cNvCxnSpPr>
              <a:stCxn id="109" idx="6"/>
              <a:endCxn id="142" idx="2"/>
            </p:cNvCxnSpPr>
            <p:nvPr/>
          </p:nvCxnSpPr>
          <p:spPr>
            <a:xfrm>
              <a:off x="6721213" y="2330450"/>
              <a:ext cx="319667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5" idx="6"/>
              <a:endCxn id="142" idx="2"/>
            </p:cNvCxnSpPr>
            <p:nvPr/>
          </p:nvCxnSpPr>
          <p:spPr>
            <a:xfrm flipV="1">
              <a:off x="6724921" y="2330450"/>
              <a:ext cx="315959" cy="12192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03" idx="6"/>
              <a:endCxn id="142" idx="2"/>
            </p:cNvCxnSpPr>
            <p:nvPr/>
          </p:nvCxnSpPr>
          <p:spPr>
            <a:xfrm>
              <a:off x="6724921" y="1276350"/>
              <a:ext cx="315959" cy="10541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904" y="1447800"/>
            <a:ext cx="463296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6000" y="1462315"/>
            <a:ext cx="463296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462315"/>
            <a:ext cx="463296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921" y="2713519"/>
            <a:ext cx="356616" cy="240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921" y="4106891"/>
            <a:ext cx="365760" cy="240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0276" y="2456337"/>
            <a:ext cx="1219200" cy="352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0276" y="3771090"/>
            <a:ext cx="1219200" cy="3529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05965" y="2413002"/>
            <a:ext cx="1219200" cy="3529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05965" y="3787274"/>
            <a:ext cx="1219200" cy="3529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97076" y="2407958"/>
            <a:ext cx="1219200" cy="35292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524000" y="4861005"/>
            <a:ext cx="98552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lvl="1" defTabSz="1219170"/>
            <a:r>
              <a:rPr lang="en-US" sz="2933" dirty="0">
                <a:solidFill>
                  <a:prstClr val="black"/>
                </a:solidFill>
                <a:latin typeface="Calibri"/>
              </a:rPr>
              <a:t>“error” of cost for         (unit    in layer   ). 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4876101"/>
            <a:ext cx="859109" cy="5355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20384" y="4876102"/>
            <a:ext cx="467617" cy="53558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2400" y="5005303"/>
            <a:ext cx="167640" cy="350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6440" y="5039022"/>
            <a:ext cx="81561" cy="25555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016000" y="5455047"/>
            <a:ext cx="101600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933" dirty="0">
                <a:solidFill>
                  <a:prstClr val="black"/>
                </a:solidFill>
                <a:latin typeface="Calibri"/>
              </a:rPr>
              <a:t>Formally,		             (for           ), where </a:t>
            </a: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4432" y="5453212"/>
            <a:ext cx="2775795" cy="7014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58648" y="5644777"/>
            <a:ext cx="805719" cy="30744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9660" y="6086300"/>
            <a:ext cx="7114540" cy="388620"/>
          </a:xfrm>
          <a:prstGeom prst="rect">
            <a:avLst/>
          </a:prstGeom>
        </p:spPr>
      </p:pic>
      <p:cxnSp>
        <p:nvCxnSpPr>
          <p:cNvPr id="5" name="Elbow Connector 4"/>
          <p:cNvCxnSpPr/>
          <p:nvPr/>
        </p:nvCxnSpPr>
        <p:spPr>
          <a:xfrm rot="16200000" flipV="1">
            <a:off x="7557359" y="1086606"/>
            <a:ext cx="16933" cy="2246385"/>
          </a:xfrm>
          <a:prstGeom prst="bentConnector3">
            <a:avLst>
              <a:gd name="adj1" fmla="val 2033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54525" y="1702426"/>
            <a:ext cx="2216675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1067" i="1" dirty="0">
                <a:solidFill>
                  <a:srgbClr val="FF0000"/>
                </a:solidFill>
                <a:latin typeface="Calibri"/>
              </a:rPr>
              <a:t>Propagating delta back and computing new delta at layer L-1</a:t>
            </a:r>
          </a:p>
        </p:txBody>
      </p:sp>
    </p:spTree>
    <p:extLst>
      <p:ext uri="{BB962C8B-B14F-4D97-AF65-F5344CB8AC3E}">
        <p14:creationId xmlns:p14="http://schemas.microsoft.com/office/powerpoint/2010/main" xmlns="" val="28199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291" y="1139825"/>
            <a:ext cx="10963564" cy="519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8000" y="381001"/>
            <a:ext cx="85344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933" b="1" dirty="0" smtClean="0">
                <a:solidFill>
                  <a:prstClr val="black"/>
                </a:solidFill>
                <a:latin typeface="Calibri"/>
              </a:rPr>
              <a:t>Back </a:t>
            </a:r>
            <a:r>
              <a:rPr lang="en-US" sz="2933" b="1" dirty="0">
                <a:solidFill>
                  <a:prstClr val="black"/>
                </a:solidFill>
                <a:latin typeface="Calibri"/>
              </a:rPr>
              <a:t>Propagation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neural networks?</a:t>
            </a:r>
          </a:p>
          <a:p>
            <a:endParaRPr lang="en-US" sz="3600" dirty="0" smtClean="0"/>
          </a:p>
          <a:p>
            <a:r>
              <a:rPr lang="en-US" sz="3600" dirty="0" smtClean="0"/>
              <a:t>Model representation</a:t>
            </a:r>
          </a:p>
          <a:p>
            <a:endParaRPr lang="en-US" sz="3600" dirty="0"/>
          </a:p>
          <a:p>
            <a:r>
              <a:rPr lang="en-US" sz="3600" dirty="0" smtClean="0"/>
              <a:t>Examples and intuitions</a:t>
            </a:r>
          </a:p>
          <a:p>
            <a:endParaRPr lang="en-US" sz="3600" dirty="0"/>
          </a:p>
          <a:p>
            <a:r>
              <a:rPr lang="en-US" sz="3600" b="1" dirty="0" smtClean="0">
                <a:solidFill>
                  <a:srgbClr val="FF0000"/>
                </a:solidFill>
              </a:rPr>
              <a:t>Multi-class classification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82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output units: One-vs-all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937" y="1772155"/>
            <a:ext cx="9382125" cy="184785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838200" y="3995872"/>
            <a:ext cx="4791075" cy="2500178"/>
            <a:chOff x="838200" y="4119697"/>
            <a:chExt cx="5808565" cy="3409260"/>
          </a:xfrm>
        </p:grpSpPr>
        <p:grpSp>
          <p:nvGrpSpPr>
            <p:cNvPr id="33" name="Group 32"/>
            <p:cNvGrpSpPr/>
            <p:nvPr/>
          </p:nvGrpSpPr>
          <p:grpSpPr>
            <a:xfrm>
              <a:off x="838200" y="4119697"/>
              <a:ext cx="5808565" cy="3409260"/>
              <a:chOff x="838200" y="2924027"/>
              <a:chExt cx="8172647" cy="4796828"/>
            </a:xfrm>
          </p:grpSpPr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3048997" y="3006347"/>
                    <a:ext cx="1004653" cy="105668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sz="2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997" y="3006347"/>
                    <a:ext cx="1004653" cy="1056687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3048996" y="4168432"/>
                    <a:ext cx="1004653" cy="105668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996" y="4168432"/>
                    <a:ext cx="1004653" cy="1056687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3048996" y="5330517"/>
                    <a:ext cx="1004653" cy="105668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996" y="5330517"/>
                    <a:ext cx="1004653" cy="1056687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Oval 8"/>
              <p:cNvSpPr/>
              <p:nvPr/>
            </p:nvSpPr>
            <p:spPr>
              <a:xfrm>
                <a:off x="8006194" y="4175356"/>
                <a:ext cx="1004653" cy="1056687"/>
              </a:xfrm>
              <a:prstGeom prst="ellipse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" name="Straight Arrow Connector 9"/>
              <p:cNvCxnSpPr>
                <a:endCxn id="9" idx="2"/>
              </p:cNvCxnSpPr>
              <p:nvPr/>
            </p:nvCxnSpPr>
            <p:spPr>
              <a:xfrm>
                <a:off x="6310620" y="4696776"/>
                <a:ext cx="1695574" cy="6925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13" name="Oval 12"/>
                  <p:cNvSpPr/>
                  <p:nvPr/>
                </p:nvSpPr>
                <p:spPr>
                  <a:xfrm>
                    <a:off x="838201" y="2993251"/>
                    <a:ext cx="1004653" cy="105668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1" y="2993251"/>
                    <a:ext cx="1004653" cy="1056687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14" name="Oval 13"/>
                  <p:cNvSpPr/>
                  <p:nvPr/>
                </p:nvSpPr>
                <p:spPr>
                  <a:xfrm>
                    <a:off x="838200" y="4155336"/>
                    <a:ext cx="1004653" cy="105668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Oval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4155336"/>
                    <a:ext cx="1004653" cy="105668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>
                <a:stCxn id="13" idx="6"/>
                <a:endCxn id="6" idx="2"/>
              </p:cNvCxnSpPr>
              <p:nvPr/>
            </p:nvCxnSpPr>
            <p:spPr>
              <a:xfrm>
                <a:off x="1842854" y="3521595"/>
                <a:ext cx="1206144" cy="13096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4" idx="6"/>
                <a:endCxn id="7" idx="2"/>
              </p:cNvCxnSpPr>
              <p:nvPr/>
            </p:nvCxnSpPr>
            <p:spPr>
              <a:xfrm>
                <a:off x="1842853" y="4683680"/>
                <a:ext cx="1206144" cy="13096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3" idx="6"/>
                <a:endCxn id="7" idx="2"/>
              </p:cNvCxnSpPr>
              <p:nvPr/>
            </p:nvCxnSpPr>
            <p:spPr>
              <a:xfrm>
                <a:off x="1842854" y="3521595"/>
                <a:ext cx="1206143" cy="1175180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3" idx="6"/>
                <a:endCxn id="8" idx="2"/>
              </p:cNvCxnSpPr>
              <p:nvPr/>
            </p:nvCxnSpPr>
            <p:spPr>
              <a:xfrm>
                <a:off x="1842854" y="3521595"/>
                <a:ext cx="1206143" cy="2337265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4" idx="6"/>
                <a:endCxn id="6" idx="2"/>
              </p:cNvCxnSpPr>
              <p:nvPr/>
            </p:nvCxnSpPr>
            <p:spPr>
              <a:xfrm flipV="1">
                <a:off x="1842853" y="3534690"/>
                <a:ext cx="1206144" cy="1148989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4" idx="6"/>
                <a:endCxn id="8" idx="2"/>
              </p:cNvCxnSpPr>
              <p:nvPr/>
            </p:nvCxnSpPr>
            <p:spPr>
              <a:xfrm>
                <a:off x="1842853" y="4683680"/>
                <a:ext cx="1206144" cy="1175180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5" name="Oval 24"/>
                  <p:cNvSpPr/>
                  <p:nvPr/>
                </p:nvSpPr>
                <p:spPr>
                  <a:xfrm>
                    <a:off x="5305968" y="2993250"/>
                    <a:ext cx="1004653" cy="105668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US" sz="2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" name="Oval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5968" y="2993250"/>
                    <a:ext cx="1004653" cy="1056687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6" name="Oval 25"/>
                  <p:cNvSpPr/>
                  <p:nvPr/>
                </p:nvSpPr>
                <p:spPr>
                  <a:xfrm>
                    <a:off x="5305967" y="4155335"/>
                    <a:ext cx="1004653" cy="105668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" name="Oval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5967" y="4155335"/>
                    <a:ext cx="1004653" cy="1056687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/>
              <p:cNvCxnSpPr/>
              <p:nvPr/>
            </p:nvCxnSpPr>
            <p:spPr>
              <a:xfrm>
                <a:off x="4076736" y="3534691"/>
                <a:ext cx="1206144" cy="13096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4076735" y="4696776"/>
                <a:ext cx="1206144" cy="13096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4076735" y="4709871"/>
                <a:ext cx="1206144" cy="1148989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4076735" y="3547786"/>
                <a:ext cx="1206144" cy="2311074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4076736" y="3534691"/>
                <a:ext cx="1206143" cy="1175180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4076735" y="3547786"/>
                <a:ext cx="1206144" cy="1148989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8006192" y="2924027"/>
                <a:ext cx="1004652" cy="1056687"/>
              </a:xfrm>
              <a:prstGeom prst="ellipse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006193" y="5383529"/>
                <a:ext cx="1004652" cy="1056687"/>
              </a:xfrm>
              <a:prstGeom prst="ellipse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006192" y="6664167"/>
                <a:ext cx="1004652" cy="1056688"/>
              </a:xfrm>
              <a:prstGeom prst="ellipse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7" name="Straight Arrow Connector 36"/>
              <p:cNvCxnSpPr>
                <a:stCxn id="25" idx="6"/>
                <a:endCxn id="34" idx="2"/>
              </p:cNvCxnSpPr>
              <p:nvPr/>
            </p:nvCxnSpPr>
            <p:spPr>
              <a:xfrm flipV="1">
                <a:off x="6310620" y="3452371"/>
                <a:ext cx="1695572" cy="69223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5" idx="6"/>
                <a:endCxn id="9" idx="2"/>
              </p:cNvCxnSpPr>
              <p:nvPr/>
            </p:nvCxnSpPr>
            <p:spPr>
              <a:xfrm>
                <a:off x="6310620" y="3521594"/>
                <a:ext cx="1695575" cy="1182106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26" idx="6"/>
                <a:endCxn id="34" idx="2"/>
              </p:cNvCxnSpPr>
              <p:nvPr/>
            </p:nvCxnSpPr>
            <p:spPr>
              <a:xfrm flipV="1">
                <a:off x="6310620" y="3452371"/>
                <a:ext cx="1695572" cy="1231308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26" idx="6"/>
                <a:endCxn id="35" idx="2"/>
              </p:cNvCxnSpPr>
              <p:nvPr/>
            </p:nvCxnSpPr>
            <p:spPr>
              <a:xfrm>
                <a:off x="6310620" y="4683679"/>
                <a:ext cx="1695573" cy="1228194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/>
            <p:cNvCxnSpPr>
              <a:stCxn id="25" idx="6"/>
              <a:endCxn id="35" idx="2"/>
            </p:cNvCxnSpPr>
            <p:nvPr/>
          </p:nvCxnSpPr>
          <p:spPr>
            <a:xfrm>
              <a:off x="4727626" y="4544407"/>
              <a:ext cx="1205099" cy="1698848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6"/>
              <a:endCxn id="36" idx="2"/>
            </p:cNvCxnSpPr>
            <p:nvPr/>
          </p:nvCxnSpPr>
          <p:spPr>
            <a:xfrm>
              <a:off x="4727626" y="4544407"/>
              <a:ext cx="1205098" cy="2609039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6" idx="6"/>
              <a:endCxn id="36" idx="2"/>
            </p:cNvCxnSpPr>
            <p:nvPr/>
          </p:nvCxnSpPr>
          <p:spPr>
            <a:xfrm>
              <a:off x="4727626" y="5370338"/>
              <a:ext cx="1205098" cy="1783108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5614121" y="4082698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Pedestrian?</a:t>
            </a:r>
            <a:endParaRPr lang="en-US" sz="2000" dirty="0"/>
          </a:p>
        </p:txBody>
      </p:sp>
      <p:sp>
        <p:nvSpPr>
          <p:cNvPr id="63" name="Rectangle 62"/>
          <p:cNvSpPr/>
          <p:nvPr/>
        </p:nvSpPr>
        <p:spPr>
          <a:xfrm>
            <a:off x="5621377" y="471190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Car?</a:t>
            </a:r>
            <a:endParaRPr lang="en-US" sz="2000" dirty="0"/>
          </a:p>
        </p:txBody>
      </p:sp>
      <p:sp>
        <p:nvSpPr>
          <p:cNvPr id="64" name="Rectangle 63"/>
          <p:cNvSpPr/>
          <p:nvPr/>
        </p:nvSpPr>
        <p:spPr>
          <a:xfrm>
            <a:off x="5629273" y="5372011"/>
            <a:ext cx="1393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Motocycle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5621377" y="6020292"/>
            <a:ext cx="862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Truck?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764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 units: One-vs-all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1825625"/>
            <a:ext cx="4791075" cy="2500178"/>
            <a:chOff x="838200" y="4119697"/>
            <a:chExt cx="5808565" cy="3409260"/>
          </a:xfrm>
        </p:grpSpPr>
        <p:grpSp>
          <p:nvGrpSpPr>
            <p:cNvPr id="5" name="Group 4"/>
            <p:cNvGrpSpPr/>
            <p:nvPr/>
          </p:nvGrpSpPr>
          <p:grpSpPr>
            <a:xfrm>
              <a:off x="838200" y="4119697"/>
              <a:ext cx="5808565" cy="3409260"/>
              <a:chOff x="838200" y="2924027"/>
              <a:chExt cx="8172647" cy="4796828"/>
            </a:xfrm>
          </p:grpSpPr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3048997" y="3006347"/>
                    <a:ext cx="1004653" cy="105668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sz="2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997" y="3006347"/>
                    <a:ext cx="1004653" cy="1056687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3048996" y="4168432"/>
                    <a:ext cx="1004653" cy="105668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996" y="4168432"/>
                    <a:ext cx="1004653" cy="1056687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3048996" y="5330517"/>
                    <a:ext cx="1004653" cy="105668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996" y="5330517"/>
                    <a:ext cx="1004653" cy="1056687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8006194" y="4175356"/>
                <a:ext cx="1004653" cy="1056687"/>
              </a:xfrm>
              <a:prstGeom prst="ellipse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endCxn id="12" idx="2"/>
              </p:cNvCxnSpPr>
              <p:nvPr/>
            </p:nvCxnSpPr>
            <p:spPr>
              <a:xfrm>
                <a:off x="6310620" y="4696776"/>
                <a:ext cx="1695574" cy="6925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14" name="Oval 13"/>
                  <p:cNvSpPr/>
                  <p:nvPr/>
                </p:nvSpPr>
                <p:spPr>
                  <a:xfrm>
                    <a:off x="838201" y="2993251"/>
                    <a:ext cx="1004653" cy="105668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Oval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1" y="2993251"/>
                    <a:ext cx="1004653" cy="1056687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15" name="Oval 14"/>
                  <p:cNvSpPr/>
                  <p:nvPr/>
                </p:nvSpPr>
                <p:spPr>
                  <a:xfrm>
                    <a:off x="838200" y="4155336"/>
                    <a:ext cx="1004653" cy="105668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" name="Oval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4155336"/>
                    <a:ext cx="1004653" cy="1056687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>
                <a:stCxn id="14" idx="6"/>
                <a:endCxn id="9" idx="2"/>
              </p:cNvCxnSpPr>
              <p:nvPr/>
            </p:nvCxnSpPr>
            <p:spPr>
              <a:xfrm>
                <a:off x="1842854" y="3521595"/>
                <a:ext cx="1206144" cy="13096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5" idx="6"/>
                <a:endCxn id="10" idx="2"/>
              </p:cNvCxnSpPr>
              <p:nvPr/>
            </p:nvCxnSpPr>
            <p:spPr>
              <a:xfrm>
                <a:off x="1842853" y="4683680"/>
                <a:ext cx="1206144" cy="13096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4" idx="6"/>
                <a:endCxn id="10" idx="2"/>
              </p:cNvCxnSpPr>
              <p:nvPr/>
            </p:nvCxnSpPr>
            <p:spPr>
              <a:xfrm>
                <a:off x="1842854" y="3521595"/>
                <a:ext cx="1206143" cy="1175180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4" idx="6"/>
                <a:endCxn id="11" idx="2"/>
              </p:cNvCxnSpPr>
              <p:nvPr/>
            </p:nvCxnSpPr>
            <p:spPr>
              <a:xfrm>
                <a:off x="1842854" y="3521595"/>
                <a:ext cx="1206143" cy="2337265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5" idx="6"/>
                <a:endCxn id="9" idx="2"/>
              </p:cNvCxnSpPr>
              <p:nvPr/>
            </p:nvCxnSpPr>
            <p:spPr>
              <a:xfrm flipV="1">
                <a:off x="1842853" y="3534690"/>
                <a:ext cx="1206144" cy="1148989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5" idx="6"/>
                <a:endCxn id="11" idx="2"/>
              </p:cNvCxnSpPr>
              <p:nvPr/>
            </p:nvCxnSpPr>
            <p:spPr>
              <a:xfrm>
                <a:off x="1842853" y="4683680"/>
                <a:ext cx="1206144" cy="1175180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2" name="Oval 21"/>
                  <p:cNvSpPr/>
                  <p:nvPr/>
                </p:nvSpPr>
                <p:spPr>
                  <a:xfrm>
                    <a:off x="5305968" y="2993250"/>
                    <a:ext cx="1004653" cy="105668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US" sz="2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5968" y="2993250"/>
                    <a:ext cx="1004653" cy="105668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5305967" y="4155335"/>
                    <a:ext cx="1004653" cy="105668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5967" y="4155335"/>
                    <a:ext cx="1004653" cy="1056687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>
                <a:off x="4076736" y="3534691"/>
                <a:ext cx="1206144" cy="13096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4076735" y="4696776"/>
                <a:ext cx="1206144" cy="13096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4076735" y="4709871"/>
                <a:ext cx="1206144" cy="1148989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4076735" y="3547786"/>
                <a:ext cx="1206144" cy="2311074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4076736" y="3534691"/>
                <a:ext cx="1206143" cy="1175180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4076735" y="3547786"/>
                <a:ext cx="1206144" cy="1148989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8006192" y="2924027"/>
                <a:ext cx="1004652" cy="1056687"/>
              </a:xfrm>
              <a:prstGeom prst="ellipse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006193" y="5383529"/>
                <a:ext cx="1004652" cy="1056687"/>
              </a:xfrm>
              <a:prstGeom prst="ellipse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006192" y="6664167"/>
                <a:ext cx="1004652" cy="1056688"/>
              </a:xfrm>
              <a:prstGeom prst="ellipse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22" idx="6"/>
                <a:endCxn id="30" idx="2"/>
              </p:cNvCxnSpPr>
              <p:nvPr/>
            </p:nvCxnSpPr>
            <p:spPr>
              <a:xfrm flipV="1">
                <a:off x="6310620" y="3452371"/>
                <a:ext cx="1695572" cy="69223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2" idx="6"/>
                <a:endCxn id="12" idx="2"/>
              </p:cNvCxnSpPr>
              <p:nvPr/>
            </p:nvCxnSpPr>
            <p:spPr>
              <a:xfrm>
                <a:off x="6310620" y="3521594"/>
                <a:ext cx="1695575" cy="1182106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3" idx="6"/>
                <a:endCxn id="30" idx="2"/>
              </p:cNvCxnSpPr>
              <p:nvPr/>
            </p:nvCxnSpPr>
            <p:spPr>
              <a:xfrm flipV="1">
                <a:off x="6310620" y="3452371"/>
                <a:ext cx="1695572" cy="1231308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3" idx="6"/>
                <a:endCxn id="31" idx="2"/>
              </p:cNvCxnSpPr>
              <p:nvPr/>
            </p:nvCxnSpPr>
            <p:spPr>
              <a:xfrm>
                <a:off x="6310620" y="4683679"/>
                <a:ext cx="1695573" cy="1228194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>
              <a:stCxn id="22" idx="6"/>
              <a:endCxn id="31" idx="2"/>
            </p:cNvCxnSpPr>
            <p:nvPr/>
          </p:nvCxnSpPr>
          <p:spPr>
            <a:xfrm>
              <a:off x="4727626" y="4544407"/>
              <a:ext cx="1205099" cy="1698848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22" idx="6"/>
              <a:endCxn id="32" idx="2"/>
            </p:cNvCxnSpPr>
            <p:nvPr/>
          </p:nvCxnSpPr>
          <p:spPr>
            <a:xfrm>
              <a:off x="4727626" y="4544407"/>
              <a:ext cx="1205098" cy="2609039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3" idx="6"/>
              <a:endCxn id="32" idx="2"/>
            </p:cNvCxnSpPr>
            <p:nvPr/>
          </p:nvCxnSpPr>
          <p:spPr>
            <a:xfrm>
              <a:off x="4727626" y="5370338"/>
              <a:ext cx="1205098" cy="1783108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Rectangle 40"/>
              <p:cNvSpPr/>
              <p:nvPr/>
            </p:nvSpPr>
            <p:spPr>
              <a:xfrm>
                <a:off x="7396227" y="2556703"/>
                <a:ext cx="19391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227" y="2556703"/>
                <a:ext cx="193915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Rectangle 41"/>
              <p:cNvSpPr/>
              <p:nvPr/>
            </p:nvSpPr>
            <p:spPr>
              <a:xfrm>
                <a:off x="838199" y="4413114"/>
                <a:ext cx="8752368" cy="2174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dirty="0" smtClean="0"/>
                  <a:t>Training set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⋯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 smtClean="0"/>
                  <a:t> one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413114"/>
                <a:ext cx="8752368" cy="2174250"/>
              </a:xfrm>
              <a:prstGeom prst="rect">
                <a:avLst/>
              </a:prstGeom>
              <a:blipFill>
                <a:blip r:embed="rId10"/>
                <a:stretch>
                  <a:fillRect l="-139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920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graph - </a:t>
            </a:r>
            <a:r>
              <a:rPr lang="en-US" dirty="0"/>
              <a:t>Forward propagation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1028505" y="1999791"/>
            <a:ext cx="8570695" cy="1560739"/>
            <a:chOff x="1395898" y="3008241"/>
            <a:chExt cx="8570695" cy="1560739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6" name="Oval 35"/>
                <p:cNvSpPr/>
                <p:nvPr/>
              </p:nvSpPr>
              <p:spPr>
                <a:xfrm>
                  <a:off x="4320284" y="3015481"/>
                  <a:ext cx="527447" cy="554765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/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284" y="3015481"/>
                  <a:ext cx="527447" cy="554765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24731" t="-46392" r="-7527" b="-73196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8" name="Oval 37"/>
                <p:cNvSpPr/>
                <p:nvPr/>
              </p:nvSpPr>
              <p:spPr>
                <a:xfrm>
                  <a:off x="2858091" y="3008242"/>
                  <a:ext cx="527447" cy="554765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b/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8091" y="3008242"/>
                  <a:ext cx="527447" cy="554765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25000" t="-47423" r="-6522" b="-72165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6" name="Oval 45"/>
                <p:cNvSpPr/>
                <p:nvPr/>
              </p:nvSpPr>
              <p:spPr>
                <a:xfrm>
                  <a:off x="7507456" y="3015481"/>
                  <a:ext cx="527447" cy="554765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/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7456" y="3015481"/>
                  <a:ext cx="527447" cy="554765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24731" t="-46392" r="-6452" b="-73196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38" idx="6"/>
              <a:endCxn id="36" idx="2"/>
            </p:cNvCxnSpPr>
            <p:nvPr/>
          </p:nvCxnSpPr>
          <p:spPr>
            <a:xfrm>
              <a:off x="3385538" y="3285625"/>
              <a:ext cx="934746" cy="7239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6" idx="6"/>
            </p:cNvCxnSpPr>
            <p:nvPr/>
          </p:nvCxnSpPr>
          <p:spPr>
            <a:xfrm>
              <a:off x="8034903" y="3292864"/>
              <a:ext cx="362736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2" name="Rectangle 61"/>
                <p:cNvSpPr/>
                <p:nvPr/>
              </p:nvSpPr>
              <p:spPr>
                <a:xfrm>
                  <a:off x="8498276" y="3100957"/>
                  <a:ext cx="146831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276" y="3100957"/>
                  <a:ext cx="146831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/>
            <p:cNvSpPr/>
            <p:nvPr/>
          </p:nvSpPr>
          <p:spPr>
            <a:xfrm>
              <a:off x="1395898" y="3015482"/>
              <a:ext cx="527447" cy="55476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26" idx="6"/>
              <a:endCxn id="38" idx="2"/>
            </p:cNvCxnSpPr>
            <p:nvPr/>
          </p:nvCxnSpPr>
          <p:spPr>
            <a:xfrm flipV="1">
              <a:off x="1923345" y="3285625"/>
              <a:ext cx="934746" cy="724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4" name="Oval 63"/>
                <p:cNvSpPr/>
                <p:nvPr/>
              </p:nvSpPr>
              <p:spPr>
                <a:xfrm>
                  <a:off x="2459120" y="4010990"/>
                  <a:ext cx="527447" cy="554765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/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120" y="4010990"/>
                  <a:ext cx="527447" cy="554765"/>
                </a:xfrm>
                <a:prstGeom prst="ellipse">
                  <a:avLst/>
                </a:prstGeom>
                <a:blipFill rotWithShape="0">
                  <a:blip r:embed="rId7" cstate="print"/>
                  <a:stretch>
                    <a:fillRect l="-34409" t="-47423" r="-16129" b="-72165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5" name="Oval 64"/>
                <p:cNvSpPr/>
                <p:nvPr/>
              </p:nvSpPr>
              <p:spPr>
                <a:xfrm>
                  <a:off x="3250291" y="4010990"/>
                  <a:ext cx="527447" cy="554765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/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5" name="Oval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0291" y="4010990"/>
                  <a:ext cx="527447" cy="554765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25000" t="-47423" r="-7609" b="-72165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>
              <a:stCxn id="64" idx="0"/>
              <a:endCxn id="38" idx="4"/>
            </p:cNvCxnSpPr>
            <p:nvPr/>
          </p:nvCxnSpPr>
          <p:spPr>
            <a:xfrm flipV="1">
              <a:off x="2722844" y="3563007"/>
              <a:ext cx="398971" cy="447983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5" idx="0"/>
            </p:cNvCxnSpPr>
            <p:nvPr/>
          </p:nvCxnSpPr>
          <p:spPr>
            <a:xfrm flipH="1" flipV="1">
              <a:off x="3121814" y="3572493"/>
              <a:ext cx="392201" cy="43849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0" name="Oval 79"/>
                <p:cNvSpPr/>
                <p:nvPr/>
              </p:nvSpPr>
              <p:spPr>
                <a:xfrm>
                  <a:off x="5782477" y="3008241"/>
                  <a:ext cx="527447" cy="554765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b/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0" name="Oval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477" y="3008241"/>
                  <a:ext cx="527447" cy="554765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23656" t="-47423" r="-5376" b="-72165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1" name="Oval 80"/>
                <p:cNvSpPr/>
                <p:nvPr/>
              </p:nvSpPr>
              <p:spPr>
                <a:xfrm>
                  <a:off x="5425898" y="4009171"/>
                  <a:ext cx="527447" cy="554765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/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898" y="4009171"/>
                  <a:ext cx="527447" cy="554765"/>
                </a:xfrm>
                <a:prstGeom prst="ellipse">
                  <a:avLst/>
                </a:prstGeom>
                <a:blipFill rotWithShape="0">
                  <a:blip r:embed="rId10" cstate="print"/>
                  <a:stretch>
                    <a:fillRect l="-35870" t="-46392" r="-17391" b="-73196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2" name="Oval 81"/>
                <p:cNvSpPr/>
                <p:nvPr/>
              </p:nvSpPr>
              <p:spPr>
                <a:xfrm>
                  <a:off x="6176398" y="4014215"/>
                  <a:ext cx="527447" cy="554765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/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398" y="4014215"/>
                  <a:ext cx="527447" cy="554765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5000" t="-47423" r="-7609" b="-73196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/>
            <p:cNvCxnSpPr>
              <a:stCxn id="81" idx="0"/>
              <a:endCxn id="80" idx="4"/>
            </p:cNvCxnSpPr>
            <p:nvPr/>
          </p:nvCxnSpPr>
          <p:spPr>
            <a:xfrm flipV="1">
              <a:off x="5689622" y="3563006"/>
              <a:ext cx="356579" cy="446165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2" idx="0"/>
              <a:endCxn id="80" idx="4"/>
            </p:cNvCxnSpPr>
            <p:nvPr/>
          </p:nvCxnSpPr>
          <p:spPr>
            <a:xfrm flipH="1" flipV="1">
              <a:off x="6046201" y="3563006"/>
              <a:ext cx="393921" cy="451209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36" idx="6"/>
              <a:endCxn id="80" idx="2"/>
            </p:cNvCxnSpPr>
            <p:nvPr/>
          </p:nvCxnSpPr>
          <p:spPr>
            <a:xfrm flipV="1">
              <a:off x="4847731" y="3285624"/>
              <a:ext cx="934746" cy="724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0" idx="6"/>
              <a:endCxn id="46" idx="2"/>
            </p:cNvCxnSpPr>
            <p:nvPr/>
          </p:nvCxnSpPr>
          <p:spPr>
            <a:xfrm>
              <a:off x="6309924" y="3285624"/>
              <a:ext cx="1197532" cy="724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Rectangle 103"/>
              <p:cNvSpPr/>
              <p:nvPr/>
            </p:nvSpPr>
            <p:spPr>
              <a:xfrm>
                <a:off x="5155096" y="3869634"/>
                <a:ext cx="4327660" cy="2762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3200" b="0" i="1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sz="3200" dirty="0" smtClean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Add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i="1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96" y="3869634"/>
                <a:ext cx="4327660" cy="2762808"/>
              </a:xfrm>
              <a:prstGeom prst="rect">
                <a:avLst/>
              </a:prstGeom>
              <a:blipFill rotWithShape="0">
                <a:blip r:embed="rId12"/>
                <a:stretch>
                  <a:fillRect l="-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/>
          <p:cNvSpPr/>
          <p:nvPr/>
        </p:nvSpPr>
        <p:spPr>
          <a:xfrm>
            <a:off x="8561196" y="2561796"/>
            <a:ext cx="33691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evaluate </a:t>
            </a:r>
            <a:r>
              <a:rPr lang="en-US" sz="2800" smtClean="0">
                <a:solidFill>
                  <a:srgbClr val="FF0000"/>
                </a:solidFill>
              </a:rPr>
              <a:t>our prediction?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183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Neural Network </a:t>
            </a:r>
            <a:r>
              <a:rPr lang="en-IN" smtClean="0"/>
              <a:t>cost function</a:t>
            </a:r>
            <a:endParaRPr lang="en-IN"/>
          </a:p>
        </p:txBody>
      </p:sp>
      <p:sp>
        <p:nvSpPr>
          <p:cNvPr id="4" name="AutoShape 2" descr="https://www.holehouse.org/mlclass/09_Neural_Networks_Learning_files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055" y="1690687"/>
            <a:ext cx="6631709" cy="44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69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8171"/>
            <a:ext cx="10515600" cy="1325563"/>
          </a:xfrm>
        </p:spPr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24" name="object 4"/>
          <p:cNvSpPr/>
          <p:nvPr/>
        </p:nvSpPr>
        <p:spPr>
          <a:xfrm>
            <a:off x="1305115" y="1719456"/>
            <a:ext cx="9475179" cy="851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5"/>
          <p:cNvSpPr/>
          <p:nvPr/>
        </p:nvSpPr>
        <p:spPr>
          <a:xfrm>
            <a:off x="1329179" y="3761528"/>
            <a:ext cx="9571431" cy="103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/>
          <p:nvPr/>
        </p:nvSpPr>
        <p:spPr>
          <a:xfrm>
            <a:off x="2050601" y="4965546"/>
            <a:ext cx="2629683" cy="1447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7"/>
          <p:cNvSpPr/>
          <p:nvPr/>
        </p:nvSpPr>
        <p:spPr>
          <a:xfrm>
            <a:off x="2923675" y="3189063"/>
            <a:ext cx="1905838" cy="462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8"/>
          <p:cNvSpPr/>
          <p:nvPr/>
        </p:nvSpPr>
        <p:spPr>
          <a:xfrm>
            <a:off x="5152639" y="3005196"/>
            <a:ext cx="3161182" cy="648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251342" y="1292532"/>
            <a:ext cx="3967249" cy="522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Logistic regression:</a:t>
            </a:r>
            <a:endParaRPr lang="en-US" sz="32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275406" y="2666999"/>
            <a:ext cx="3967249" cy="522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Neural network: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5292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674" y="1825625"/>
            <a:ext cx="10716126" cy="4351338"/>
          </a:xfrm>
        </p:spPr>
        <p:txBody>
          <a:bodyPr/>
          <a:lstStyle/>
          <a:p>
            <a:r>
              <a:rPr lang="en-IN" dirty="0"/>
              <a:t>Our cost function now outputs a </a:t>
            </a:r>
            <a:r>
              <a:rPr lang="en-IN" i="1" dirty="0"/>
              <a:t>k</a:t>
            </a:r>
            <a:r>
              <a:rPr lang="en-IN" dirty="0"/>
              <a:t> dimensional vector</a:t>
            </a:r>
          </a:p>
          <a:p>
            <a:pPr lvl="1"/>
            <a:r>
              <a:rPr lang="en-IN" dirty="0" err="1"/>
              <a:t>h</a:t>
            </a:r>
            <a:r>
              <a:rPr lang="en-IN" baseline="-25000" dirty="0" err="1"/>
              <a:t>Ɵ</a:t>
            </a:r>
            <a:r>
              <a:rPr lang="en-IN" dirty="0"/>
              <a:t>(x) is a k dimensional vector, so </a:t>
            </a:r>
            <a:r>
              <a:rPr lang="en-IN" dirty="0" err="1"/>
              <a:t>h</a:t>
            </a:r>
            <a:r>
              <a:rPr lang="en-IN" baseline="-25000" dirty="0" err="1"/>
              <a:t>Ɵ</a:t>
            </a:r>
            <a:r>
              <a:rPr lang="en-IN" dirty="0"/>
              <a:t>(x)</a:t>
            </a:r>
            <a:r>
              <a:rPr lang="en-IN" i="1" baseline="-25000" dirty="0" err="1"/>
              <a:t>i</a:t>
            </a:r>
            <a:r>
              <a:rPr lang="en-IN" dirty="0"/>
              <a:t> refers to the </a:t>
            </a:r>
            <a:r>
              <a:rPr lang="en-IN" dirty="0" err="1"/>
              <a:t>ith</a:t>
            </a:r>
            <a:r>
              <a:rPr lang="en-IN" dirty="0"/>
              <a:t> value in that vector</a:t>
            </a:r>
          </a:p>
          <a:p>
            <a:r>
              <a:rPr lang="en-IN" dirty="0" smtClean="0"/>
              <a:t>Cost function </a:t>
            </a:r>
            <a:r>
              <a:rPr lang="en-IN" dirty="0"/>
              <a:t>J(Ɵ) is</a:t>
            </a:r>
          </a:p>
          <a:p>
            <a:pPr lvl="1"/>
            <a:r>
              <a:rPr lang="en-IN" dirty="0"/>
              <a:t>[-1/m] times a sum of a similar term to which we had for logic regression</a:t>
            </a:r>
          </a:p>
          <a:p>
            <a:pPr lvl="1"/>
            <a:r>
              <a:rPr lang="en-IN" dirty="0"/>
              <a:t>But now this is also a sum from k = 1 through to K (K is number of output nodes)</a:t>
            </a:r>
          </a:p>
          <a:p>
            <a:pPr lvl="2"/>
            <a:r>
              <a:rPr lang="en-IN" dirty="0"/>
              <a:t>Summation is a sum over the k output units - i.e. for each of the possible classes</a:t>
            </a:r>
          </a:p>
          <a:p>
            <a:pPr lvl="2"/>
            <a:r>
              <a:rPr lang="en-IN" dirty="0"/>
              <a:t>So if we had 4 output units then the sum is k = 1 to 4 of the logistic regression over each of the four output units in turn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590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434"/>
            <a:ext cx="10515600" cy="1325563"/>
          </a:xfrm>
        </p:spPr>
        <p:txBody>
          <a:bodyPr/>
          <a:lstStyle/>
          <a:p>
            <a:r>
              <a:rPr lang="en-US" dirty="0" smtClean="0"/>
              <a:t>Gradient computation</a:t>
            </a:r>
            <a:endParaRPr lang="en-US" dirty="0"/>
          </a:p>
        </p:txBody>
      </p:sp>
      <p:sp>
        <p:nvSpPr>
          <p:cNvPr id="25" name="object 5"/>
          <p:cNvSpPr/>
          <p:nvPr/>
        </p:nvSpPr>
        <p:spPr>
          <a:xfrm>
            <a:off x="1329608" y="1191126"/>
            <a:ext cx="9667255" cy="1429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/>
          <p:nvPr/>
        </p:nvSpPr>
        <p:spPr>
          <a:xfrm>
            <a:off x="5131117" y="2923617"/>
            <a:ext cx="5119791" cy="928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1606335" y="3990041"/>
            <a:ext cx="1259586" cy="7509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50764" y="4823344"/>
            <a:ext cx="3967249" cy="522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Need to compute:</a:t>
            </a:r>
            <a:endParaRPr lang="en-US" sz="3200" dirty="0"/>
          </a:p>
        </p:txBody>
      </p:sp>
      <p:sp>
        <p:nvSpPr>
          <p:cNvPr id="14" name="object 8"/>
          <p:cNvSpPr/>
          <p:nvPr/>
        </p:nvSpPr>
        <p:spPr>
          <a:xfrm>
            <a:off x="1329608" y="5606716"/>
            <a:ext cx="2039233" cy="587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391526" y="3911140"/>
            <a:ext cx="78004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This is a massive regularization summation term, </a:t>
            </a:r>
            <a:r>
              <a:rPr lang="en-IN" sz="2400" dirty="0" smtClean="0"/>
              <a:t>it's </a:t>
            </a:r>
            <a:r>
              <a:rPr lang="en-IN" sz="2400" dirty="0"/>
              <a:t>a fairly straightforward triple nested </a:t>
            </a:r>
            <a:r>
              <a:rPr lang="en-IN" sz="2400" dirty="0" smtClean="0"/>
              <a:t>summation.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This is also called a weight decay </a:t>
            </a:r>
            <a:r>
              <a:rPr lang="en-IN" sz="2400" dirty="0" smtClean="0"/>
              <a:t>term ,as </a:t>
            </a:r>
            <a:r>
              <a:rPr lang="en-IN" sz="2400" dirty="0"/>
              <a:t>before, the lambda value determines the important of the two halves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regularization term is similar to that in logistic </a:t>
            </a:r>
            <a:r>
              <a:rPr lang="en-IN" sz="2400" dirty="0" smtClean="0"/>
              <a:t>regression. So</a:t>
            </a:r>
            <a:r>
              <a:rPr lang="en-IN" sz="2400" dirty="0"/>
              <a:t>, we have a cost function, but how do we minimize this</a:t>
            </a:r>
          </a:p>
        </p:txBody>
      </p:sp>
    </p:spTree>
    <p:extLst>
      <p:ext uri="{BB962C8B-B14F-4D97-AF65-F5344CB8AC3E}">
        <p14:creationId xmlns:p14="http://schemas.microsoft.com/office/powerpoint/2010/main" xmlns="" val="12720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\dots, (x^{(m)}, y^{(m)}) \}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^{(i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)} = a^{(L)}-y^{(i)}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-1)}, \delta^{(L-2)}, \dots, \delta^{(2)}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:= \bigtriangleup_{ij}^{(l)} + a_j^{(l)}\delta_i^{(l+1)}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= 0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,i,j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y^{(i)} \log (h_\Theta (x^{(i)})) + (1 - y^{(i)}) \log(1-(h_\Theta(x^{(i)}))) \right] &#10;$&#10;&#10;\end{document}"/>
  <p:tag name="IGUANATEXSIZE" val="1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{ji}^{(l)})^2&#10;$&#10;&#10;\end{document}"/>
  <p:tag name="IGUANATEXSIZE" val="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^{(i)}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 + \lambda \Theta_{ij}^{(l)}&#10;$ if $j \neq 0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lambda = 0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cost(i) $= y^{(i)} \log h_\Theta (x^{(i)}) + (1-y^{(i)})\log h_\Theta (x^{(i)})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cost(i) $\approx (h_\Theta (x^{(i)}) - y^{(i)})^2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&#10;$ 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1^{(2)} \rightarrow a_1^{(2)}&#10;$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2^{(2)} \rightarrow a_2^{(2)}&#10;$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1^{(3)} \rightarrow a_1^{(3)}&#10;$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2^{(3)} \rightarrow a_2^{(3)}&#10;$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1^{(4)} \rightarrow a_1^{(4)}&#10;$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delta_j^{(l)} =&#10;$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a_j^{(l)}&#10;$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&#10;if $j = 0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j&#10;$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l&#10;$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delta_j^{(l)} = \frac{\partial}{\partial z_j^{(l)}}$ cost(i)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j\geq 0&#10;$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cost(i) $= y^{(i)} \log h_\Theta (x^{(i)}) + (1-y^{(i)})\log h_\Theta (x^{(i)})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J(\Theta) = D_{ij}^{(l)}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i = 1$ to $m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1)} = x^{(i)}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l)}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 2,3,\dots,L&#10;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3CA7B58CB742AE325175108AEBE9" ma:contentTypeVersion="2" ma:contentTypeDescription="Create a new document." ma:contentTypeScope="" ma:versionID="9a16d019ef6c7478527427960c3ca490">
  <xsd:schema xmlns:xsd="http://www.w3.org/2001/XMLSchema" xmlns:xs="http://www.w3.org/2001/XMLSchema" xmlns:p="http://schemas.microsoft.com/office/2006/metadata/properties" xmlns:ns2="01e6aae9-b236-437a-8d13-d697c8e2323c" targetNamespace="http://schemas.microsoft.com/office/2006/metadata/properties" ma:root="true" ma:fieldsID="7340df6993f91029a45b926439a71664" ns2:_="">
    <xsd:import namespace="01e6aae9-b236-437a-8d13-d697c8e232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aae9-b236-437a-8d13-d697c8e23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47AA57-19F3-42C5-8932-E022416B9245}"/>
</file>

<file path=customXml/itemProps2.xml><?xml version="1.0" encoding="utf-8"?>
<ds:datastoreItem xmlns:ds="http://schemas.openxmlformats.org/officeDocument/2006/customXml" ds:itemID="{0A195F95-3A90-432A-9A12-F8178C04AD45}"/>
</file>

<file path=customXml/itemProps3.xml><?xml version="1.0" encoding="utf-8"?>
<ds:datastoreItem xmlns:ds="http://schemas.openxmlformats.org/officeDocument/2006/customXml" ds:itemID="{AF3CB30F-1CF8-412D-BDAA-D70E441AFE97}"/>
</file>

<file path=docProps/app.xml><?xml version="1.0" encoding="utf-8"?>
<Properties xmlns="http://schemas.openxmlformats.org/officeDocument/2006/extended-properties" xmlns:vt="http://schemas.openxmlformats.org/officeDocument/2006/docPropsVTypes">
  <TotalTime>22712</TotalTime>
  <Words>282</Words>
  <Application>Microsoft Office PowerPoint</Application>
  <PresentationFormat>Custom</PresentationFormat>
  <Paragraphs>111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Office Theme</vt:lpstr>
      <vt:lpstr>1_Lecture</vt:lpstr>
      <vt:lpstr>3_Lecture</vt:lpstr>
      <vt:lpstr>4_Lecture</vt:lpstr>
      <vt:lpstr>Neural Networks </vt:lpstr>
      <vt:lpstr>Neural Networks</vt:lpstr>
      <vt:lpstr>Multiple output units: One-vs-all</vt:lpstr>
      <vt:lpstr>Multiple output units: One-vs-all</vt:lpstr>
      <vt:lpstr>Flow graph - Forward propagation</vt:lpstr>
      <vt:lpstr>Neural Network cost function</vt:lpstr>
      <vt:lpstr>Cost function</vt:lpstr>
      <vt:lpstr>Cost function</vt:lpstr>
      <vt:lpstr>Gradient computation</vt:lpstr>
      <vt:lpstr>Gradient computation</vt:lpstr>
      <vt:lpstr>Gradient computation: Backpropagation</vt:lpstr>
      <vt:lpstr>Why do we do this? </vt:lpstr>
      <vt:lpstr>Backpropagation algorithm</vt:lpstr>
      <vt:lpstr>Slide 14</vt:lpstr>
      <vt:lpstr>Slide 15</vt:lpstr>
      <vt:lpstr>Slide 16</vt:lpstr>
      <vt:lpstr>Slide 17</vt:lpstr>
      <vt:lpstr>Slide 18</vt:lpstr>
    </vt:vector>
  </TitlesOfParts>
  <Company>Virginia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Jia-Bin</dc:creator>
  <cp:lastModifiedBy>Lenovo</cp:lastModifiedBy>
  <cp:revision>461</cp:revision>
  <dcterms:created xsi:type="dcterms:W3CDTF">2019-01-25T06:55:15Z</dcterms:created>
  <dcterms:modified xsi:type="dcterms:W3CDTF">2021-05-19T14:22:22Z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0x01010030773CA7B58CB742AE325175108AEBE9</vt:lpwstr>
  </property>
</Properties>
</file>