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64" r:id="rId6"/>
    <p:sldId id="263" r:id="rId7"/>
    <p:sldId id="265" r:id="rId8"/>
    <p:sldId id="259" r:id="rId9"/>
    <p:sldId id="25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ILAL SAHU" initials="GS" lastIdx="1" clrIdx="0">
    <p:extLst>
      <p:ext uri="{19B8F6BF-5375-455C-9EA6-DF929625EA0E}">
        <p15:presenceInfo xmlns:p15="http://schemas.microsoft.com/office/powerpoint/2012/main" userId="af7ab2d51f3e09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D33-90A8-4042-AD78-1724E36E0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1C5413-301F-45B2-99F1-3ECFEB8DB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D26426-98BC-49BF-9A19-E3390C09B606}"/>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5" name="Footer Placeholder 4">
            <a:extLst>
              <a:ext uri="{FF2B5EF4-FFF2-40B4-BE49-F238E27FC236}">
                <a16:creationId xmlns:a16="http://schemas.microsoft.com/office/drawing/2014/main" id="{37BE3A8A-8400-41D0-9FC8-373D3BEE8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7B0F7-802D-4F47-BD14-971B2D850D98}"/>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99506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87D6-3782-417D-A086-229B9F81B3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F4882-0893-4B52-A754-6C9D24E7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3FE38-4FE9-4FAB-B8BA-DC0E4CF830BF}"/>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5" name="Footer Placeholder 4">
            <a:extLst>
              <a:ext uri="{FF2B5EF4-FFF2-40B4-BE49-F238E27FC236}">
                <a16:creationId xmlns:a16="http://schemas.microsoft.com/office/drawing/2014/main" id="{F4BAACC7-BFDE-417F-A393-CCDF4BF06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5B891-4D3A-4D20-9CF6-91A5093AC515}"/>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723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9C2A66-2916-4B09-AABB-29017D7770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24E85A-FD9E-4992-9775-0FABDE800F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DB2F9-3511-4A44-86B2-718FEEDECA12}"/>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5" name="Footer Placeholder 4">
            <a:extLst>
              <a:ext uri="{FF2B5EF4-FFF2-40B4-BE49-F238E27FC236}">
                <a16:creationId xmlns:a16="http://schemas.microsoft.com/office/drawing/2014/main" id="{1939E3F4-ECF1-4731-8B94-46C1A7DEC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B158E-D8E4-4F26-AEBE-D47B6F905BFB}"/>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3556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A3D3-4F9D-4AEA-BBC9-0F1A33ABCD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3DBDEA-7C89-459A-8484-5162C1A59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1D175-D3B8-4010-A9E2-05FF71EA05FC}"/>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5" name="Footer Placeholder 4">
            <a:extLst>
              <a:ext uri="{FF2B5EF4-FFF2-40B4-BE49-F238E27FC236}">
                <a16:creationId xmlns:a16="http://schemas.microsoft.com/office/drawing/2014/main" id="{5F567496-E3F4-424C-AB95-07377D9F5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4A288-89BC-4298-9585-69C874294628}"/>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64101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E4CC-C19D-48BE-BC1A-AB328CC18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E07743-E0F7-491A-9FEE-D0D45EB95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5690A-76F2-4ED6-B867-696358B1530A}"/>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5" name="Footer Placeholder 4">
            <a:extLst>
              <a:ext uri="{FF2B5EF4-FFF2-40B4-BE49-F238E27FC236}">
                <a16:creationId xmlns:a16="http://schemas.microsoft.com/office/drawing/2014/main" id="{27A41A95-3EFA-4753-B654-1BEADD219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8721F-030B-4E6D-8207-FF90ADE66725}"/>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04483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AF0F-8020-42EB-9DFC-6655177D93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C0D4BF-6F78-430D-B1E9-4CD492FE7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3FE010-67EA-4F17-AFB3-540516491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2AC154-87C7-4390-AF5D-1D9D4A48B497}"/>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6" name="Footer Placeholder 5">
            <a:extLst>
              <a:ext uri="{FF2B5EF4-FFF2-40B4-BE49-F238E27FC236}">
                <a16:creationId xmlns:a16="http://schemas.microsoft.com/office/drawing/2014/main" id="{7F01CA88-BB7D-4C23-BDAE-243519EF34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730F5-FFE4-4710-809C-C89D53C476DF}"/>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315696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D6E9-3F9B-4888-A221-001619F228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757FFE-6BDC-4590-B3D6-87C84211B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2EFF2-562A-4EB9-AFCE-28505E45B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3689AF-8400-4E4B-85E6-CFB752BE4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B36A2-B13A-4E02-A659-518C9EAC20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C482FC-AEAD-447A-B0DF-04C279BC29E9}"/>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8" name="Footer Placeholder 7">
            <a:extLst>
              <a:ext uri="{FF2B5EF4-FFF2-40B4-BE49-F238E27FC236}">
                <a16:creationId xmlns:a16="http://schemas.microsoft.com/office/drawing/2014/main" id="{AB3F9BC0-DF8A-4089-BB7F-03A9C5570A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40719-5D59-48FC-8CC9-A556107E2CF7}"/>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12902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D2B2-965B-4C4A-BB87-3C226D0037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EB5067-7A61-4B72-AE1A-B18406EFC383}"/>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4" name="Footer Placeholder 3">
            <a:extLst>
              <a:ext uri="{FF2B5EF4-FFF2-40B4-BE49-F238E27FC236}">
                <a16:creationId xmlns:a16="http://schemas.microsoft.com/office/drawing/2014/main" id="{0FBCE82D-CFBA-4FC8-8A1C-B84989C7C5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3ACEB9-98F4-4A7D-9FF6-AE5FAE7D6397}"/>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30062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4D6D8-C62A-4F61-A15B-C37B6D2F62A6}"/>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3" name="Footer Placeholder 2">
            <a:extLst>
              <a:ext uri="{FF2B5EF4-FFF2-40B4-BE49-F238E27FC236}">
                <a16:creationId xmlns:a16="http://schemas.microsoft.com/office/drawing/2014/main" id="{305E632C-FF38-4084-B2D2-05BA613BA5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E7E623-A8D7-4A2D-8D31-320A7AF54B25}"/>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80632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1225-23A5-44A4-A221-216C25761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478793-E8C2-401E-AE8B-1BE982600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EF998B-70D3-4632-89CF-4DDF72E3E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05BC8-ED73-45F5-B305-B34578475941}"/>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6" name="Footer Placeholder 5">
            <a:extLst>
              <a:ext uri="{FF2B5EF4-FFF2-40B4-BE49-F238E27FC236}">
                <a16:creationId xmlns:a16="http://schemas.microsoft.com/office/drawing/2014/main" id="{0FF662B7-5177-4574-BAA6-C82A507EE2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A4A622-D886-4B4F-8394-04575659915C}"/>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25802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8616-8B54-40BC-810D-2B2881EF4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FDB4EE-3953-4824-A2D2-1BC10BB34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47EE33-0BEC-4A5F-A19E-222A58F3F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5B742-B325-4D54-BF9C-46DCF85F4891}"/>
              </a:ext>
            </a:extLst>
          </p:cNvPr>
          <p:cNvSpPr>
            <a:spLocks noGrp="1"/>
          </p:cNvSpPr>
          <p:nvPr>
            <p:ph type="dt" sz="half" idx="10"/>
          </p:nvPr>
        </p:nvSpPr>
        <p:spPr/>
        <p:txBody>
          <a:bodyPr/>
          <a:lstStyle/>
          <a:p>
            <a:fld id="{62B58B21-BDE0-4633-8E26-F4C27B1D300F}" type="datetimeFigureOut">
              <a:rPr lang="en-IN" smtClean="0"/>
              <a:t>21-05-2021</a:t>
            </a:fld>
            <a:endParaRPr lang="en-IN"/>
          </a:p>
        </p:txBody>
      </p:sp>
      <p:sp>
        <p:nvSpPr>
          <p:cNvPr id="6" name="Footer Placeholder 5">
            <a:extLst>
              <a:ext uri="{FF2B5EF4-FFF2-40B4-BE49-F238E27FC236}">
                <a16:creationId xmlns:a16="http://schemas.microsoft.com/office/drawing/2014/main" id="{78EEFCE2-94F9-413D-8147-05B07A0EC4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C1BC5-122C-4845-AAFC-C9DAC640C76D}"/>
              </a:ext>
            </a:extLst>
          </p:cNvPr>
          <p:cNvSpPr>
            <a:spLocks noGrp="1"/>
          </p:cNvSpPr>
          <p:nvPr>
            <p:ph type="sldNum" sz="quarter" idx="12"/>
          </p:nvPr>
        </p:nvSpPr>
        <p:spPr/>
        <p:txBody>
          <a:bodyPr/>
          <a:lstStyle/>
          <a:p>
            <a:fld id="{19D1C273-681D-4EF9-AEB1-7883B27EA01C}" type="slidenum">
              <a:rPr lang="en-IN" smtClean="0"/>
              <a:t>‹#›</a:t>
            </a:fld>
            <a:endParaRPr lang="en-IN"/>
          </a:p>
        </p:txBody>
      </p:sp>
    </p:spTree>
    <p:extLst>
      <p:ext uri="{BB962C8B-B14F-4D97-AF65-F5344CB8AC3E}">
        <p14:creationId xmlns:p14="http://schemas.microsoft.com/office/powerpoint/2010/main" val="87695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D3CBC-EBFB-4F15-8CBB-FE286EFA3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81542-3B3C-4847-8082-19E0B3A75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D2F92-4734-4929-9093-30E9A7791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58B21-BDE0-4633-8E26-F4C27B1D300F}" type="datetimeFigureOut">
              <a:rPr lang="en-IN" smtClean="0"/>
              <a:t>21-05-2021</a:t>
            </a:fld>
            <a:endParaRPr lang="en-IN"/>
          </a:p>
        </p:txBody>
      </p:sp>
      <p:sp>
        <p:nvSpPr>
          <p:cNvPr id="5" name="Footer Placeholder 4">
            <a:extLst>
              <a:ext uri="{FF2B5EF4-FFF2-40B4-BE49-F238E27FC236}">
                <a16:creationId xmlns:a16="http://schemas.microsoft.com/office/drawing/2014/main" id="{9AEC4933-A79A-48F0-87FB-D83ABB4A9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DDFD37-C6F9-4570-865B-DF42D164F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1C273-681D-4EF9-AEB1-7883B27EA01C}" type="slidenum">
              <a:rPr lang="en-IN" smtClean="0"/>
              <a:t>‹#›</a:t>
            </a:fld>
            <a:endParaRPr lang="en-IN"/>
          </a:p>
        </p:txBody>
      </p:sp>
    </p:spTree>
    <p:extLst>
      <p:ext uri="{BB962C8B-B14F-4D97-AF65-F5344CB8AC3E}">
        <p14:creationId xmlns:p14="http://schemas.microsoft.com/office/powerpoint/2010/main" val="1123250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topics/chemistry/atomic-force-microscopy" TargetMode="External"/><Relationship Id="rId2" Type="http://schemas.openxmlformats.org/officeDocument/2006/relationships/hyperlink" Target="https://scitechdaily.com/high-speed-atomic-force-microscopy-reveals-covid-19-surface-transmission-mechanism/" TargetMode="External"/><Relationship Id="rId1" Type="http://schemas.openxmlformats.org/officeDocument/2006/relationships/slideLayout" Target="../slideLayouts/slideLayout2.xml"/><Relationship Id="rId4" Type="http://schemas.openxmlformats.org/officeDocument/2006/relationships/hyperlink" Target="https://www.nanoscience.com/techniques/atomic-force-microsco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696E9A-A94C-4195-BA69-819D7EF146B3}"/>
              </a:ext>
            </a:extLst>
          </p:cNvPr>
          <p:cNvSpPr/>
          <p:nvPr/>
        </p:nvSpPr>
        <p:spPr>
          <a:xfrm>
            <a:off x="3286536" y="5816599"/>
            <a:ext cx="4452731" cy="1122363"/>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4">
                  <a:lumMod val="60000"/>
                  <a:lumOff val="40000"/>
                </a:schemeClr>
              </a:solidFill>
            </a:endParaRPr>
          </a:p>
        </p:txBody>
      </p:sp>
      <p:sp>
        <p:nvSpPr>
          <p:cNvPr id="8" name="Rectangle 7">
            <a:extLst>
              <a:ext uri="{FF2B5EF4-FFF2-40B4-BE49-F238E27FC236}">
                <a16:creationId xmlns:a16="http://schemas.microsoft.com/office/drawing/2014/main" id="{A8802B54-19D1-4F15-A840-8F0729775BDA}"/>
              </a:ext>
            </a:extLst>
          </p:cNvPr>
          <p:cNvSpPr/>
          <p:nvPr/>
        </p:nvSpPr>
        <p:spPr>
          <a:xfrm>
            <a:off x="7739267" y="5816600"/>
            <a:ext cx="4452731" cy="1122363"/>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4">
                  <a:lumMod val="60000"/>
                  <a:lumOff val="40000"/>
                </a:schemeClr>
              </a:solidFill>
            </a:endParaRPr>
          </a:p>
        </p:txBody>
      </p:sp>
      <p:sp>
        <p:nvSpPr>
          <p:cNvPr id="2" name="Title 1">
            <a:extLst>
              <a:ext uri="{FF2B5EF4-FFF2-40B4-BE49-F238E27FC236}">
                <a16:creationId xmlns:a16="http://schemas.microsoft.com/office/drawing/2014/main" id="{7264C30D-F590-4A61-9E93-0193E6BD4D0C}"/>
              </a:ext>
            </a:extLst>
          </p:cNvPr>
          <p:cNvSpPr>
            <a:spLocks noGrp="1"/>
          </p:cNvSpPr>
          <p:nvPr>
            <p:ph type="ctrTitle"/>
          </p:nvPr>
        </p:nvSpPr>
        <p:spPr/>
        <p:txBody>
          <a:bodyPr>
            <a:normAutofit/>
          </a:bodyPr>
          <a:lstStyle/>
          <a:p>
            <a:br>
              <a:rPr lang="en-US" dirty="0"/>
            </a:br>
            <a:endParaRPr lang="en-IN" dirty="0"/>
          </a:p>
        </p:txBody>
      </p:sp>
      <p:sp>
        <p:nvSpPr>
          <p:cNvPr id="3" name="Subtitle 2">
            <a:extLst>
              <a:ext uri="{FF2B5EF4-FFF2-40B4-BE49-F238E27FC236}">
                <a16:creationId xmlns:a16="http://schemas.microsoft.com/office/drawing/2014/main" id="{C42920E7-2D5F-4ED9-9C71-305A4CA6AD1D}"/>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5EB43FB-71AF-48AF-8E0C-A1E4CB67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9962"/>
            <a:ext cx="4943059" cy="3429000"/>
          </a:xfrm>
          <a:prstGeom prst="rect">
            <a:avLst/>
          </a:prstGeom>
        </p:spPr>
      </p:pic>
      <p:sp>
        <p:nvSpPr>
          <p:cNvPr id="7" name="Rectangle 6">
            <a:extLst>
              <a:ext uri="{FF2B5EF4-FFF2-40B4-BE49-F238E27FC236}">
                <a16:creationId xmlns:a16="http://schemas.microsoft.com/office/drawing/2014/main" id="{D80A0427-6D74-4FE9-8915-2201D1E4BD87}"/>
              </a:ext>
            </a:extLst>
          </p:cNvPr>
          <p:cNvSpPr/>
          <p:nvPr/>
        </p:nvSpPr>
        <p:spPr>
          <a:xfrm>
            <a:off x="0" y="-28367"/>
            <a:ext cx="12192000" cy="3538330"/>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4">
                  <a:lumMod val="60000"/>
                  <a:lumOff val="40000"/>
                </a:schemeClr>
              </a:solidFill>
            </a:endParaRPr>
          </a:p>
        </p:txBody>
      </p:sp>
      <p:sp>
        <p:nvSpPr>
          <p:cNvPr id="6" name="Rectangle 5">
            <a:extLst>
              <a:ext uri="{FF2B5EF4-FFF2-40B4-BE49-F238E27FC236}">
                <a16:creationId xmlns:a16="http://schemas.microsoft.com/office/drawing/2014/main" id="{7410B508-A4D2-4A22-9305-772F24B4C659}"/>
              </a:ext>
            </a:extLst>
          </p:cNvPr>
          <p:cNvSpPr/>
          <p:nvPr/>
        </p:nvSpPr>
        <p:spPr>
          <a:xfrm>
            <a:off x="2226365" y="1041678"/>
            <a:ext cx="8176591" cy="1938992"/>
          </a:xfrm>
          <a:prstGeom prst="rect">
            <a:avLst/>
          </a:prstGeom>
          <a:noFill/>
        </p:spPr>
        <p:txBody>
          <a:bodyPr wrap="square" lIns="91440" tIns="45720" rIns="91440" bIns="45720">
            <a:spAutoFit/>
          </a:bodyPr>
          <a:lstStyle/>
          <a:p>
            <a:pPr algn="ctr"/>
            <a:r>
              <a:rPr lang="en-US" sz="6000" cap="none" spc="0" dirty="0">
                <a:ln w="10160">
                  <a:solidFill>
                    <a:schemeClr val="accent5"/>
                  </a:solidFill>
                  <a:prstDash val="solid"/>
                </a:ln>
              </a:rPr>
              <a:t>Atomic Force Microscopy</a:t>
            </a:r>
            <a:br>
              <a:rPr lang="en-US" sz="6000" cap="none" spc="0" dirty="0">
                <a:ln w="10160">
                  <a:solidFill>
                    <a:schemeClr val="accent5"/>
                  </a:solidFill>
                  <a:prstDash val="solid"/>
                </a:ln>
              </a:rPr>
            </a:br>
            <a:r>
              <a:rPr lang="en-US" sz="6000" cap="none" spc="0" dirty="0">
                <a:ln w="10160">
                  <a:solidFill>
                    <a:schemeClr val="accent5"/>
                  </a:solidFill>
                  <a:prstDash val="solid"/>
                </a:ln>
              </a:rPr>
              <a:t>[AFM]</a:t>
            </a:r>
          </a:p>
        </p:txBody>
      </p:sp>
      <p:sp>
        <p:nvSpPr>
          <p:cNvPr id="9" name="TextBox 8">
            <a:extLst>
              <a:ext uri="{FF2B5EF4-FFF2-40B4-BE49-F238E27FC236}">
                <a16:creationId xmlns:a16="http://schemas.microsoft.com/office/drawing/2014/main" id="{23E76092-5458-4679-8B77-B20CE9E018F1}"/>
              </a:ext>
            </a:extLst>
          </p:cNvPr>
          <p:cNvSpPr txBox="1"/>
          <p:nvPr/>
        </p:nvSpPr>
        <p:spPr>
          <a:xfrm>
            <a:off x="7838658" y="6187924"/>
            <a:ext cx="4253948" cy="430887"/>
          </a:xfrm>
          <a:prstGeom prst="rect">
            <a:avLst/>
          </a:prstGeom>
          <a:noFill/>
        </p:spPr>
        <p:txBody>
          <a:bodyPr wrap="square" rtlCol="0">
            <a:spAutoFit/>
          </a:bodyPr>
          <a:lstStyle/>
          <a:p>
            <a:pPr algn="r"/>
            <a:r>
              <a:rPr lang="en-US" sz="2200" dirty="0"/>
              <a:t>AMIT KUMAR SAHU– 18MIS7250</a:t>
            </a:r>
          </a:p>
        </p:txBody>
      </p:sp>
    </p:spTree>
    <p:extLst>
      <p:ext uri="{BB962C8B-B14F-4D97-AF65-F5344CB8AC3E}">
        <p14:creationId xmlns:p14="http://schemas.microsoft.com/office/powerpoint/2010/main" val="93461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D412-131B-431F-B196-E150EB59E684}"/>
              </a:ext>
            </a:extLst>
          </p:cNvPr>
          <p:cNvSpPr>
            <a:spLocks noGrp="1"/>
          </p:cNvSpPr>
          <p:nvPr>
            <p:ph type="title"/>
          </p:nvPr>
        </p:nvSpPr>
        <p:spPr>
          <a:xfrm>
            <a:off x="838200" y="1828454"/>
            <a:ext cx="10515600" cy="1325563"/>
          </a:xfrm>
        </p:spPr>
        <p:txBody>
          <a:bodyPr/>
          <a:lstStyle/>
          <a:p>
            <a:pPr algn="ctr"/>
            <a:r>
              <a:rPr lang="en-US" dirty="0">
                <a:latin typeface="+mn-lt"/>
              </a:rPr>
              <a:t>Thank You </a:t>
            </a:r>
            <a:endParaRPr lang="en-IN" dirty="0">
              <a:latin typeface="+mn-lt"/>
            </a:endParaRPr>
          </a:p>
        </p:txBody>
      </p:sp>
      <p:sp>
        <p:nvSpPr>
          <p:cNvPr id="3" name="Content Placeholder 2">
            <a:extLst>
              <a:ext uri="{FF2B5EF4-FFF2-40B4-BE49-F238E27FC236}">
                <a16:creationId xmlns:a16="http://schemas.microsoft.com/office/drawing/2014/main" id="{ABBF5985-8826-40EA-A408-9542B678A7C3}"/>
              </a:ext>
            </a:extLst>
          </p:cNvPr>
          <p:cNvSpPr>
            <a:spLocks noGrp="1"/>
          </p:cNvSpPr>
          <p:nvPr>
            <p:ph idx="1"/>
          </p:nvPr>
        </p:nvSpPr>
        <p:spPr>
          <a:xfrm>
            <a:off x="4790328" y="2874134"/>
            <a:ext cx="2700130" cy="559766"/>
          </a:xfrm>
        </p:spPr>
        <p:txBody>
          <a:bodyPr/>
          <a:lstStyle/>
          <a:p>
            <a:pPr marL="0" indent="0">
              <a:buNone/>
            </a:pPr>
            <a:r>
              <a:rPr lang="en-US" dirty="0"/>
              <a:t>for your patience</a:t>
            </a:r>
          </a:p>
        </p:txBody>
      </p:sp>
      <p:pic>
        <p:nvPicPr>
          <p:cNvPr id="1026" name="Picture 2" descr="Technology: Taming the Nanotech Risks | IndustryWeek">
            <a:extLst>
              <a:ext uri="{FF2B5EF4-FFF2-40B4-BE49-F238E27FC236}">
                <a16:creationId xmlns:a16="http://schemas.microsoft.com/office/drawing/2014/main" id="{8D368CF4-BF10-46CD-86A2-5231B4F41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44052" y="1368123"/>
            <a:ext cx="5751446" cy="38633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echnology: Taming the Nanotech Risks | IndustryWeek">
            <a:extLst>
              <a:ext uri="{FF2B5EF4-FFF2-40B4-BE49-F238E27FC236}">
                <a16:creationId xmlns:a16="http://schemas.microsoft.com/office/drawing/2014/main" id="{7271DBE7-8813-49CF-BFE7-B4705291B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384609" y="1378062"/>
            <a:ext cx="5751446" cy="386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9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097-2B9A-4EB8-A7E1-C254BE73A206}"/>
              </a:ext>
            </a:extLst>
          </p:cNvPr>
          <p:cNvSpPr>
            <a:spLocks noGrp="1"/>
          </p:cNvSpPr>
          <p:nvPr>
            <p:ph type="title"/>
          </p:nvPr>
        </p:nvSpPr>
        <p:spPr/>
        <p:txBody>
          <a:bodyPr/>
          <a:lstStyle/>
          <a:p>
            <a:pPr algn="ctr"/>
            <a:r>
              <a:rPr lang="en-US" dirty="0">
                <a:latin typeface="+mn-lt"/>
              </a:rPr>
              <a:t>Evolution of AFM</a:t>
            </a:r>
            <a:endParaRPr lang="en-IN" dirty="0">
              <a:latin typeface="+mn-lt"/>
            </a:endParaRPr>
          </a:p>
        </p:txBody>
      </p:sp>
      <p:sp>
        <p:nvSpPr>
          <p:cNvPr id="3" name="Content Placeholder 2">
            <a:extLst>
              <a:ext uri="{FF2B5EF4-FFF2-40B4-BE49-F238E27FC236}">
                <a16:creationId xmlns:a16="http://schemas.microsoft.com/office/drawing/2014/main" id="{461E00E3-6500-41DB-A858-2B71E84397D7}"/>
              </a:ext>
            </a:extLst>
          </p:cNvPr>
          <p:cNvSpPr>
            <a:spLocks noGrp="1"/>
          </p:cNvSpPr>
          <p:nvPr>
            <p:ph idx="1"/>
          </p:nvPr>
        </p:nvSpPr>
        <p:spPr/>
        <p:txBody>
          <a:bodyPr>
            <a:normAutofit/>
          </a:bodyPr>
          <a:lstStyle/>
          <a:p>
            <a:pPr>
              <a:buFont typeface="Wingdings" panose="05000000000000000000" pitchFamily="2" charset="2"/>
              <a:buChar char="ü"/>
            </a:pPr>
            <a:r>
              <a:rPr lang="en-US" b="1" dirty="0"/>
              <a:t>Scanning Tunneling Microscopy</a:t>
            </a:r>
          </a:p>
          <a:p>
            <a:pPr marL="0" indent="0">
              <a:buNone/>
            </a:pPr>
            <a:r>
              <a:rPr lang="en-US" sz="2200" dirty="0"/>
              <a:t>The development of the family of scanning probe microscopes started with the original invention of the STM in 1981. Gerd Binnig and Heinrich Rohrer developed the first working STM while working at IBM Zurich Research Laboratories in Switzerland. This instrument would later win Binnig and Rohrer the Nobel prize in physics in 1986.</a:t>
            </a:r>
          </a:p>
          <a:p>
            <a:pPr marL="0" indent="0">
              <a:buNone/>
            </a:pPr>
            <a:endParaRPr lang="en-IN" dirty="0"/>
          </a:p>
          <a:p>
            <a:pPr marL="0" indent="0">
              <a:buNone/>
            </a:pPr>
            <a:r>
              <a:rPr lang="en-US" sz="2200" dirty="0"/>
              <a:t>Topography imaging alone does not always provide the answers that researchers need and the surface topology often does not correlate to the material properties. For these reasons, advanced imaging modes have been developed to provide quantitative data on a variety of surfaces. Now, many material properties can be determined with AFM techniques, including friction, electrical forces, capacitance, magnetic forces, conductivity, viscoelasticity, surface potential, and resistance.</a:t>
            </a:r>
            <a:endParaRPr lang="en-IN" sz="2200" dirty="0"/>
          </a:p>
        </p:txBody>
      </p:sp>
    </p:spTree>
    <p:extLst>
      <p:ext uri="{BB962C8B-B14F-4D97-AF65-F5344CB8AC3E}">
        <p14:creationId xmlns:p14="http://schemas.microsoft.com/office/powerpoint/2010/main" val="241358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6A13-E438-42FF-89E1-E1533E0A0EB2}"/>
              </a:ext>
            </a:extLst>
          </p:cNvPr>
          <p:cNvSpPr>
            <a:spLocks noGrp="1"/>
          </p:cNvSpPr>
          <p:nvPr>
            <p:ph type="title"/>
          </p:nvPr>
        </p:nvSpPr>
        <p:spPr>
          <a:xfrm>
            <a:off x="838200" y="524151"/>
            <a:ext cx="10515600" cy="1026353"/>
          </a:xfrm>
        </p:spPr>
        <p:txBody>
          <a:bodyPr>
            <a:normAutofit fontScale="90000"/>
          </a:bodyPr>
          <a:lstStyle/>
          <a:p>
            <a:pPr algn="ctr"/>
            <a:r>
              <a:rPr lang="en-US" dirty="0">
                <a:latin typeface="+mn-lt"/>
              </a:rPr>
              <a:t>Atomic Force Microscopy</a:t>
            </a:r>
            <a:br>
              <a:rPr lang="en-US" b="1" dirty="0"/>
            </a:br>
            <a:endParaRPr lang="en-IN" dirty="0"/>
          </a:p>
        </p:txBody>
      </p:sp>
      <p:sp>
        <p:nvSpPr>
          <p:cNvPr id="3" name="Content Placeholder 2">
            <a:extLst>
              <a:ext uri="{FF2B5EF4-FFF2-40B4-BE49-F238E27FC236}">
                <a16:creationId xmlns:a16="http://schemas.microsoft.com/office/drawing/2014/main" id="{58F9B606-018D-49F0-ABB5-F3A6D03B0377}"/>
              </a:ext>
            </a:extLst>
          </p:cNvPr>
          <p:cNvSpPr>
            <a:spLocks noGrp="1"/>
          </p:cNvSpPr>
          <p:nvPr>
            <p:ph idx="1"/>
          </p:nvPr>
        </p:nvSpPr>
        <p:spPr>
          <a:xfrm>
            <a:off x="838200" y="1550504"/>
            <a:ext cx="10515600" cy="4351338"/>
          </a:xfrm>
        </p:spPr>
        <p:txBody>
          <a:bodyPr>
            <a:normAutofit/>
          </a:bodyPr>
          <a:lstStyle/>
          <a:p>
            <a:pPr>
              <a:buFont typeface="Wingdings" panose="05000000000000000000" pitchFamily="2" charset="2"/>
              <a:buChar char="ü"/>
            </a:pPr>
            <a:r>
              <a:rPr lang="en-US" sz="2200" dirty="0"/>
              <a:t>The Atomic Force Microscopy (AFM) was developed to overcome a basic drawback with STM – it can only image conducting or semiconducting surfaces. The AFM has the advantage of imaging almost any type of surface, including polymers, ceramics, composites, glass, and biological samples.</a:t>
            </a:r>
          </a:p>
          <a:p>
            <a:pPr>
              <a:buFont typeface="Wingdings" panose="05000000000000000000" pitchFamily="2" charset="2"/>
              <a:buChar char="ü"/>
            </a:pPr>
            <a:endParaRPr lang="en-US" sz="2200" dirty="0"/>
          </a:p>
          <a:p>
            <a:pPr>
              <a:buFont typeface="Wingdings" panose="05000000000000000000" pitchFamily="2" charset="2"/>
              <a:buChar char="ü"/>
            </a:pPr>
            <a:endParaRPr lang="en-US" sz="2200" dirty="0"/>
          </a:p>
          <a:p>
            <a:pPr>
              <a:buFont typeface="Wingdings" panose="05000000000000000000" pitchFamily="2" charset="2"/>
              <a:buChar char="ü"/>
            </a:pPr>
            <a:r>
              <a:rPr lang="en-US" sz="2200" dirty="0"/>
              <a:t>Binnig, Quate, and Gerber invented the AFM in 1985. Their original AFM consisted of a diamond shard attached to a strip of gold foil. The diamond tip contacted the surface directly, with the interatomic van der Waals forces providing the interaction mechanism. </a:t>
            </a:r>
            <a:endParaRPr lang="en-IN" dirty="0"/>
          </a:p>
        </p:txBody>
      </p:sp>
    </p:spTree>
    <p:extLst>
      <p:ext uri="{BB962C8B-B14F-4D97-AF65-F5344CB8AC3E}">
        <p14:creationId xmlns:p14="http://schemas.microsoft.com/office/powerpoint/2010/main" val="293921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689BEB-1D0A-488A-BE03-3DB95574B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660" y="2461913"/>
            <a:ext cx="4558748" cy="2743200"/>
          </a:xfrm>
          <a:prstGeom prst="rect">
            <a:avLst/>
          </a:prstGeom>
        </p:spPr>
      </p:pic>
      <p:sp>
        <p:nvSpPr>
          <p:cNvPr id="2" name="Title 1">
            <a:extLst>
              <a:ext uri="{FF2B5EF4-FFF2-40B4-BE49-F238E27FC236}">
                <a16:creationId xmlns:a16="http://schemas.microsoft.com/office/drawing/2014/main" id="{0D2260BC-5D51-41A9-987D-10BC35F91B49}"/>
              </a:ext>
            </a:extLst>
          </p:cNvPr>
          <p:cNvSpPr>
            <a:spLocks noGrp="1"/>
          </p:cNvSpPr>
          <p:nvPr>
            <p:ph type="title"/>
          </p:nvPr>
        </p:nvSpPr>
        <p:spPr/>
        <p:txBody>
          <a:bodyPr/>
          <a:lstStyle/>
          <a:p>
            <a:pPr algn="ctr"/>
            <a:r>
              <a:rPr lang="en-US" dirty="0">
                <a:latin typeface="+mn-lt"/>
              </a:rPr>
              <a:t>Working Principle</a:t>
            </a:r>
            <a:endParaRPr lang="en-IN" dirty="0">
              <a:latin typeface="+mn-lt"/>
            </a:endParaRPr>
          </a:p>
        </p:txBody>
      </p:sp>
      <p:pic>
        <p:nvPicPr>
          <p:cNvPr id="5" name="Content Placeholder 4">
            <a:extLst>
              <a:ext uri="{FF2B5EF4-FFF2-40B4-BE49-F238E27FC236}">
                <a16:creationId xmlns:a16="http://schemas.microsoft.com/office/drawing/2014/main" id="{5E0E92C5-4B37-464E-96D7-071A27169F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16226"/>
            <a:ext cx="6809408" cy="4034574"/>
          </a:xfrm>
        </p:spPr>
      </p:pic>
    </p:spTree>
    <p:extLst>
      <p:ext uri="{BB962C8B-B14F-4D97-AF65-F5344CB8AC3E}">
        <p14:creationId xmlns:p14="http://schemas.microsoft.com/office/powerpoint/2010/main" val="14496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BCBA-45BF-47D6-9CDE-8E7FB3C0C80C}"/>
              </a:ext>
            </a:extLst>
          </p:cNvPr>
          <p:cNvSpPr>
            <a:spLocks noGrp="1"/>
          </p:cNvSpPr>
          <p:nvPr>
            <p:ph type="title"/>
          </p:nvPr>
        </p:nvSpPr>
        <p:spPr/>
        <p:txBody>
          <a:bodyPr/>
          <a:lstStyle/>
          <a:p>
            <a:pPr algn="ctr"/>
            <a:r>
              <a:rPr lang="en-US" dirty="0">
                <a:latin typeface="+mn-lt"/>
              </a:rPr>
              <a:t>Pros of Using AFM</a:t>
            </a:r>
            <a:endParaRPr lang="en-IN" dirty="0">
              <a:latin typeface="+mn-lt"/>
            </a:endParaRPr>
          </a:p>
        </p:txBody>
      </p:sp>
      <p:sp>
        <p:nvSpPr>
          <p:cNvPr id="3" name="Content Placeholder 2">
            <a:extLst>
              <a:ext uri="{FF2B5EF4-FFF2-40B4-BE49-F238E27FC236}">
                <a16:creationId xmlns:a16="http://schemas.microsoft.com/office/drawing/2014/main" id="{69FDD59B-21DE-4CE1-8AC0-6C53131873C7}"/>
              </a:ext>
            </a:extLst>
          </p:cNvPr>
          <p:cNvSpPr>
            <a:spLocks noGrp="1"/>
          </p:cNvSpPr>
          <p:nvPr>
            <p:ph idx="1"/>
          </p:nvPr>
        </p:nvSpPr>
        <p:spPr>
          <a:xfrm>
            <a:off x="838200" y="1690688"/>
            <a:ext cx="5496339" cy="4351338"/>
          </a:xfrm>
        </p:spPr>
        <p:txBody>
          <a:bodyPr>
            <a:normAutofit/>
          </a:bodyPr>
          <a:lstStyle/>
          <a:p>
            <a:pPr>
              <a:buFont typeface="Wingdings" panose="05000000000000000000" pitchFamily="2" charset="2"/>
              <a:buChar char="ü"/>
            </a:pPr>
            <a:r>
              <a:rPr lang="en-US" sz="2200" dirty="0"/>
              <a:t>Easy sample preparation.</a:t>
            </a:r>
          </a:p>
          <a:p>
            <a:pPr>
              <a:buFont typeface="Wingdings" panose="05000000000000000000" pitchFamily="2" charset="2"/>
              <a:buChar char="ü"/>
            </a:pPr>
            <a:r>
              <a:rPr lang="en-US" sz="2200" dirty="0"/>
              <a:t>Works in Air, </a:t>
            </a:r>
            <a:r>
              <a:rPr lang="en-US" sz="2200" dirty="0" err="1"/>
              <a:t>Vaccum</a:t>
            </a:r>
            <a:r>
              <a:rPr lang="en-US" sz="2200" dirty="0"/>
              <a:t>, and liquids.</a:t>
            </a:r>
          </a:p>
          <a:p>
            <a:pPr>
              <a:buFont typeface="Wingdings" panose="05000000000000000000" pitchFamily="2" charset="2"/>
              <a:buChar char="ü"/>
            </a:pPr>
            <a:r>
              <a:rPr lang="en-US" sz="2200" dirty="0"/>
              <a:t>Gives an accurate height information of the surface morphology.</a:t>
            </a:r>
          </a:p>
          <a:p>
            <a:pPr>
              <a:buFont typeface="Wingdings" panose="05000000000000000000" pitchFamily="2" charset="2"/>
              <a:buChar char="ü"/>
            </a:pPr>
            <a:r>
              <a:rPr lang="en-US" sz="2200" dirty="0"/>
              <a:t>Living system can be studied.</a:t>
            </a:r>
          </a:p>
          <a:p>
            <a:pPr>
              <a:buFont typeface="Wingdings" panose="05000000000000000000" pitchFamily="2" charset="2"/>
              <a:buChar char="ü"/>
            </a:pPr>
            <a:r>
              <a:rPr lang="en-US" sz="2200" dirty="0"/>
              <a:t>Can show 3D imaging.</a:t>
            </a:r>
          </a:p>
          <a:p>
            <a:pPr>
              <a:buFont typeface="Wingdings" panose="05000000000000000000" pitchFamily="2" charset="2"/>
              <a:buChar char="ü"/>
            </a:pPr>
            <a:r>
              <a:rPr lang="en-US" sz="2200" dirty="0"/>
              <a:t>Best in dynamic environment.</a:t>
            </a:r>
          </a:p>
          <a:p>
            <a:pPr>
              <a:buFont typeface="Wingdings" panose="05000000000000000000" pitchFamily="2" charset="2"/>
              <a:buChar char="ü"/>
            </a:pPr>
            <a:r>
              <a:rPr lang="en-US" sz="2200" dirty="0"/>
              <a:t>Can show best surface roughness qualification.</a:t>
            </a:r>
            <a:endParaRPr lang="en-IN" sz="2200" dirty="0"/>
          </a:p>
        </p:txBody>
      </p:sp>
      <p:pic>
        <p:nvPicPr>
          <p:cNvPr id="5" name="Picture 4">
            <a:extLst>
              <a:ext uri="{FF2B5EF4-FFF2-40B4-BE49-F238E27FC236}">
                <a16:creationId xmlns:a16="http://schemas.microsoft.com/office/drawing/2014/main" id="{C7FD90E4-EFAC-4F6A-A5F8-F9B48B38C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169" y="1524000"/>
            <a:ext cx="3810000" cy="3810000"/>
          </a:xfrm>
          <a:prstGeom prst="rect">
            <a:avLst/>
          </a:prstGeom>
        </p:spPr>
      </p:pic>
    </p:spTree>
    <p:extLst>
      <p:ext uri="{BB962C8B-B14F-4D97-AF65-F5344CB8AC3E}">
        <p14:creationId xmlns:p14="http://schemas.microsoft.com/office/powerpoint/2010/main" val="53413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D844-8077-4FF9-A90D-9C41FD7D6568}"/>
              </a:ext>
            </a:extLst>
          </p:cNvPr>
          <p:cNvSpPr>
            <a:spLocks noGrp="1"/>
          </p:cNvSpPr>
          <p:nvPr>
            <p:ph type="title"/>
          </p:nvPr>
        </p:nvSpPr>
        <p:spPr/>
        <p:txBody>
          <a:bodyPr/>
          <a:lstStyle/>
          <a:p>
            <a:pPr algn="ctr"/>
            <a:r>
              <a:rPr lang="en-US" dirty="0">
                <a:latin typeface="+mn-lt"/>
              </a:rPr>
              <a:t>Cons of Using AFM</a:t>
            </a:r>
            <a:endParaRPr lang="en-IN" dirty="0">
              <a:latin typeface="+mn-lt"/>
            </a:endParaRPr>
          </a:p>
        </p:txBody>
      </p:sp>
      <p:sp>
        <p:nvSpPr>
          <p:cNvPr id="3" name="Content Placeholder 2">
            <a:extLst>
              <a:ext uri="{FF2B5EF4-FFF2-40B4-BE49-F238E27FC236}">
                <a16:creationId xmlns:a16="http://schemas.microsoft.com/office/drawing/2014/main" id="{8757B3C4-A4CE-4B50-8BE3-789FE203E813}"/>
              </a:ext>
            </a:extLst>
          </p:cNvPr>
          <p:cNvSpPr>
            <a:spLocks noGrp="1"/>
          </p:cNvSpPr>
          <p:nvPr>
            <p:ph idx="1"/>
          </p:nvPr>
        </p:nvSpPr>
        <p:spPr>
          <a:xfrm>
            <a:off x="838200" y="1698350"/>
            <a:ext cx="6066183" cy="4351338"/>
          </a:xfrm>
        </p:spPr>
        <p:txBody>
          <a:bodyPr>
            <a:normAutofit/>
          </a:bodyPr>
          <a:lstStyle/>
          <a:p>
            <a:pPr>
              <a:buFont typeface="Wingdings" panose="05000000000000000000" pitchFamily="2" charset="2"/>
              <a:buChar char="ü"/>
            </a:pPr>
            <a:r>
              <a:rPr lang="en-US" sz="2200" dirty="0"/>
              <a:t>Limited vertical range.</a:t>
            </a:r>
          </a:p>
          <a:p>
            <a:pPr>
              <a:buFont typeface="Wingdings" panose="05000000000000000000" pitchFamily="2" charset="2"/>
              <a:buChar char="ü"/>
            </a:pPr>
            <a:r>
              <a:rPr lang="en-US" sz="2200" dirty="0"/>
              <a:t>Limited magnification range.</a:t>
            </a:r>
          </a:p>
          <a:p>
            <a:pPr>
              <a:buFont typeface="Wingdings" panose="05000000000000000000" pitchFamily="2" charset="2"/>
              <a:buChar char="ü"/>
            </a:pPr>
            <a:r>
              <a:rPr lang="en-US" sz="2200" dirty="0"/>
              <a:t>In/out put data not independent of tip.</a:t>
            </a:r>
          </a:p>
          <a:p>
            <a:pPr>
              <a:buFont typeface="Wingdings" panose="05000000000000000000" pitchFamily="2" charset="2"/>
              <a:buChar char="ü"/>
            </a:pPr>
            <a:r>
              <a:rPr lang="en-US" sz="2200" dirty="0"/>
              <a:t>Tip or sample can be damaged.</a:t>
            </a:r>
          </a:p>
          <a:p>
            <a:pPr>
              <a:buFont typeface="Wingdings" panose="05000000000000000000" pitchFamily="2" charset="2"/>
              <a:buChar char="ü"/>
            </a:pPr>
            <a:r>
              <a:rPr lang="en-US" sz="2200" dirty="0"/>
              <a:t>Has limited scanning speed.</a:t>
            </a:r>
          </a:p>
          <a:p>
            <a:pPr>
              <a:buFont typeface="Wingdings" panose="05000000000000000000" pitchFamily="2" charset="2"/>
              <a:buChar char="ü"/>
            </a:pPr>
            <a:r>
              <a:rPr lang="en-US" sz="2200" dirty="0"/>
              <a:t> The AFM can only image a maximum height in the order of micrometers and a maximum scanning area of approximately 150 by 150  micrometers. [</a:t>
            </a:r>
            <a:r>
              <a:rPr lang="en-US" sz="1600" dirty="0"/>
              <a:t>The SEM can image an area in the order of millimeters by millimeters with a depth of field in the order of millimeters.]</a:t>
            </a:r>
            <a:endParaRPr lang="en-US" sz="2200" dirty="0"/>
          </a:p>
        </p:txBody>
      </p:sp>
      <p:pic>
        <p:nvPicPr>
          <p:cNvPr id="5" name="Picture 4">
            <a:extLst>
              <a:ext uri="{FF2B5EF4-FFF2-40B4-BE49-F238E27FC236}">
                <a16:creationId xmlns:a16="http://schemas.microsoft.com/office/drawing/2014/main" id="{78B3533C-9B4D-4C8E-8BA6-3D9693875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305" y="1550504"/>
            <a:ext cx="3530877" cy="3530877"/>
          </a:xfrm>
          <a:prstGeom prst="rect">
            <a:avLst/>
          </a:prstGeom>
        </p:spPr>
      </p:pic>
    </p:spTree>
    <p:extLst>
      <p:ext uri="{BB962C8B-B14F-4D97-AF65-F5344CB8AC3E}">
        <p14:creationId xmlns:p14="http://schemas.microsoft.com/office/powerpoint/2010/main" val="77525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B09C-54EE-4F15-85C5-CBDE5284C912}"/>
              </a:ext>
            </a:extLst>
          </p:cNvPr>
          <p:cNvSpPr>
            <a:spLocks noGrp="1"/>
          </p:cNvSpPr>
          <p:nvPr>
            <p:ph type="title"/>
          </p:nvPr>
        </p:nvSpPr>
        <p:spPr>
          <a:xfrm>
            <a:off x="838200" y="1412047"/>
            <a:ext cx="10515600" cy="1325563"/>
          </a:xfrm>
        </p:spPr>
        <p:txBody>
          <a:bodyPr/>
          <a:lstStyle/>
          <a:p>
            <a:pPr algn="ctr"/>
            <a:r>
              <a:rPr lang="en-US" dirty="0">
                <a:latin typeface="+mn-lt"/>
              </a:rPr>
              <a:t>Recent research article related to AFM!</a:t>
            </a:r>
            <a:endParaRPr lang="en-IN" dirty="0">
              <a:latin typeface="+mn-lt"/>
            </a:endParaRPr>
          </a:p>
        </p:txBody>
      </p:sp>
      <p:pic>
        <p:nvPicPr>
          <p:cNvPr id="2050" name="Picture 2" descr="10 Steps for Writing a Scientific Research Article | Mental Itch">
            <a:extLst>
              <a:ext uri="{FF2B5EF4-FFF2-40B4-BE49-F238E27FC236}">
                <a16:creationId xmlns:a16="http://schemas.microsoft.com/office/drawing/2014/main" id="{2F484511-93AB-415F-BEC4-20BA814229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4192" y="2793950"/>
            <a:ext cx="3567526" cy="2856863"/>
          </a:xfrm>
          <a:prstGeom prst="rect">
            <a:avLst/>
          </a:prstGeom>
          <a:noFill/>
          <a:effectLst>
            <a:glow>
              <a:schemeClr val="accent1">
                <a:alpha val="40000"/>
              </a:schemeClr>
            </a:glow>
            <a:innerShdw blurRad="63500" dist="50800" dir="10800000">
              <a:prstClr val="black">
                <a:alpha val="50000"/>
              </a:prstClr>
            </a:innerShdw>
            <a:reflection blurRad="63500" stA="93000" endPos="6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85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E150-A78C-45EB-A711-D205160EEED0}"/>
              </a:ext>
            </a:extLst>
          </p:cNvPr>
          <p:cNvSpPr>
            <a:spLocks noGrp="1"/>
          </p:cNvSpPr>
          <p:nvPr>
            <p:ph type="title"/>
          </p:nvPr>
        </p:nvSpPr>
        <p:spPr/>
        <p:txBody>
          <a:bodyPr/>
          <a:lstStyle/>
          <a:p>
            <a:r>
              <a:rPr lang="en-US" dirty="0">
                <a:latin typeface="+mn-lt"/>
              </a:rPr>
              <a:t>High-Speed AFM Reveals COVID-19 Surface Transmission Mechanism </a:t>
            </a:r>
            <a:endParaRPr lang="en-IN" dirty="0">
              <a:latin typeface="+mn-lt"/>
            </a:endParaRPr>
          </a:p>
        </p:txBody>
      </p:sp>
      <p:pic>
        <p:nvPicPr>
          <p:cNvPr id="5" name="Content Placeholder 4">
            <a:extLst>
              <a:ext uri="{FF2B5EF4-FFF2-40B4-BE49-F238E27FC236}">
                <a16:creationId xmlns:a16="http://schemas.microsoft.com/office/drawing/2014/main" id="{E9794AFD-6699-4E6C-B4DA-5DA6E1288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749955" cy="4793539"/>
          </a:xfrm>
        </p:spPr>
      </p:pic>
      <p:sp>
        <p:nvSpPr>
          <p:cNvPr id="6" name="TextBox 5">
            <a:extLst>
              <a:ext uri="{FF2B5EF4-FFF2-40B4-BE49-F238E27FC236}">
                <a16:creationId xmlns:a16="http://schemas.microsoft.com/office/drawing/2014/main" id="{57C9FA4C-7B95-41B4-BAA3-4080CAA7F1B1}"/>
              </a:ext>
            </a:extLst>
          </p:cNvPr>
          <p:cNvSpPr txBox="1"/>
          <p:nvPr/>
        </p:nvSpPr>
        <p:spPr>
          <a:xfrm>
            <a:off x="7915701" y="2248460"/>
            <a:ext cx="343809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Paderborn University investigated COVID-19 transmission mechanisms.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Researchers can visualize the so-called adsorption, diffusion, and interaction dynamics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 most significant results is that the adsorption of the spike protein on the oxide surfaces is controlled by electrostatic interactions</a:t>
            </a:r>
            <a:endParaRPr lang="en-IN" dirty="0"/>
          </a:p>
        </p:txBody>
      </p:sp>
    </p:spTree>
    <p:extLst>
      <p:ext uri="{BB962C8B-B14F-4D97-AF65-F5344CB8AC3E}">
        <p14:creationId xmlns:p14="http://schemas.microsoft.com/office/powerpoint/2010/main" val="166859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3826-4660-4BBD-8AAC-DD704F5578BD}"/>
              </a:ext>
            </a:extLst>
          </p:cNvPr>
          <p:cNvSpPr>
            <a:spLocks noGrp="1"/>
          </p:cNvSpPr>
          <p:nvPr>
            <p:ph type="title"/>
          </p:nvPr>
        </p:nvSpPr>
        <p:spPr/>
        <p:txBody>
          <a:bodyPr/>
          <a:lstStyle/>
          <a:p>
            <a:pPr algn="ctr"/>
            <a:r>
              <a:rPr lang="en-US" dirty="0">
                <a:latin typeface="+mn-lt"/>
              </a:rPr>
              <a:t>References</a:t>
            </a:r>
            <a:endParaRPr lang="en-IN" dirty="0">
              <a:latin typeface="+mn-lt"/>
            </a:endParaRPr>
          </a:p>
        </p:txBody>
      </p:sp>
      <p:sp>
        <p:nvSpPr>
          <p:cNvPr id="3" name="Content Placeholder 2">
            <a:extLst>
              <a:ext uri="{FF2B5EF4-FFF2-40B4-BE49-F238E27FC236}">
                <a16:creationId xmlns:a16="http://schemas.microsoft.com/office/drawing/2014/main" id="{0241F269-E588-4981-ACD7-61FDE1797402}"/>
              </a:ext>
            </a:extLst>
          </p:cNvPr>
          <p:cNvSpPr>
            <a:spLocks noGrp="1"/>
          </p:cNvSpPr>
          <p:nvPr>
            <p:ph idx="1"/>
          </p:nvPr>
        </p:nvSpPr>
        <p:spPr/>
        <p:txBody>
          <a:bodyPr/>
          <a:lstStyle/>
          <a:p>
            <a:r>
              <a:rPr lang="en-IN" dirty="0">
                <a:hlinkClick r:id="rId2"/>
              </a:rPr>
              <a:t>https://scitechdaily.com/high-speed-atomic-force-microscopy-reveals-covid-19-surface-transmission-mechanism/</a:t>
            </a:r>
            <a:endParaRPr lang="en-IN" dirty="0"/>
          </a:p>
          <a:p>
            <a:endParaRPr lang="en-IN" dirty="0"/>
          </a:p>
          <a:p>
            <a:r>
              <a:rPr lang="en-IN" dirty="0">
                <a:hlinkClick r:id="rId3"/>
              </a:rPr>
              <a:t>https://www.sciencedirect.com/topics/chemistry/atomic-force-microscopy</a:t>
            </a:r>
            <a:endParaRPr lang="en-IN" dirty="0"/>
          </a:p>
          <a:p>
            <a:endParaRPr lang="en-IN" dirty="0"/>
          </a:p>
          <a:p>
            <a:r>
              <a:rPr lang="en-IN" dirty="0">
                <a:hlinkClick r:id="rId4"/>
              </a:rPr>
              <a:t>https://www.nanoscience.com/techniques/atomic-force-microscopy/</a:t>
            </a:r>
            <a:endParaRPr lang="en-IN" dirty="0"/>
          </a:p>
        </p:txBody>
      </p:sp>
    </p:spTree>
    <p:extLst>
      <p:ext uri="{BB962C8B-B14F-4D97-AF65-F5344CB8AC3E}">
        <p14:creationId xmlns:p14="http://schemas.microsoft.com/office/powerpoint/2010/main" val="355594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489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 </vt:lpstr>
      <vt:lpstr>Evolution of AFM</vt:lpstr>
      <vt:lpstr>Atomic Force Microscopy </vt:lpstr>
      <vt:lpstr>Working Principle</vt:lpstr>
      <vt:lpstr>Pros of Using AFM</vt:lpstr>
      <vt:lpstr>Cons of Using AFM</vt:lpstr>
      <vt:lpstr>Recent research article related to AFM!</vt:lpstr>
      <vt:lpstr>High-Speed AFM Reveals COVID-19 Surface Transmission Mechanism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GOPILAL SAHU</dc:creator>
  <cp:lastModifiedBy>GOPILAL SAHU</cp:lastModifiedBy>
  <cp:revision>13</cp:revision>
  <dcterms:created xsi:type="dcterms:W3CDTF">2021-05-20T05:17:29Z</dcterms:created>
  <dcterms:modified xsi:type="dcterms:W3CDTF">2021-05-21T09:27:54Z</dcterms:modified>
</cp:coreProperties>
</file>