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62" r:id="rId4"/>
    <p:sldId id="264" r:id="rId5"/>
    <p:sldId id="263" r:id="rId6"/>
    <p:sldId id="266" r:id="rId7"/>
    <p:sldId id="267" r:id="rId8"/>
    <p:sldId id="259" r:id="rId9"/>
    <p:sldId id="268" r:id="rId10"/>
    <p:sldId id="269" r:id="rId11"/>
    <p:sldId id="270" r:id="rId12"/>
    <p:sldId id="271" r:id="rId13"/>
    <p:sldId id="272" r:id="rId14"/>
    <p:sldId id="273" r:id="rId15"/>
    <p:sldId id="274" r:id="rId16"/>
    <p:sldId id="275" r:id="rId17"/>
    <p:sldId id="27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59" autoAdjust="0"/>
    <p:restoredTop sz="94660"/>
  </p:normalViewPr>
  <p:slideViewPr>
    <p:cSldViewPr snapToGrid="0">
      <p:cViewPr varScale="1">
        <p:scale>
          <a:sx n="84" d="100"/>
          <a:sy n="84" d="100"/>
        </p:scale>
        <p:origin x="97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A20F6-0D33-4CC2-B15E-DA204B2B8A0A}" type="datetimeFigureOut">
              <a:rPr lang="en-US" smtClean="0"/>
              <a:t>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4D69-06B0-472F-95C8-F5D624C8C9AD}" type="slidenum">
              <a:rPr lang="en-US" smtClean="0"/>
              <a:t>‹#›</a:t>
            </a:fld>
            <a:endParaRPr lang="en-US" dirty="0"/>
          </a:p>
        </p:txBody>
      </p:sp>
    </p:spTree>
    <p:extLst>
      <p:ext uri="{BB962C8B-B14F-4D97-AF65-F5344CB8AC3E}">
        <p14:creationId xmlns:p14="http://schemas.microsoft.com/office/powerpoint/2010/main" val="68612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4D69-06B0-472F-95C8-F5D624C8C9AD}" type="slidenum">
              <a:rPr lang="en-US" smtClean="0"/>
              <a:t>4</a:t>
            </a:fld>
            <a:endParaRPr lang="en-US" dirty="0"/>
          </a:p>
        </p:txBody>
      </p:sp>
    </p:spTree>
    <p:extLst>
      <p:ext uri="{BB962C8B-B14F-4D97-AF65-F5344CB8AC3E}">
        <p14:creationId xmlns:p14="http://schemas.microsoft.com/office/powerpoint/2010/main" val="427991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914400" y="2130426"/>
            <a:ext cx="103632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7" name="Shape 17"/>
          <p:cNvSpPr txBox="1">
            <a:spLocks noGrp="1"/>
          </p:cNvSpPr>
          <p:nvPr>
            <p:ph type="subTitle" idx="1"/>
          </p:nvPr>
        </p:nvSpPr>
        <p:spPr>
          <a:xfrm>
            <a:off x="1828800" y="3886200"/>
            <a:ext cx="85344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Libre Baskerville"/>
              <a:buNone/>
              <a:defRPr sz="3200" b="0" i="0" u="none" strike="noStrike" cap="none">
                <a:solidFill>
                  <a:srgbClr val="888888"/>
                </a:solidFill>
                <a:latin typeface="Libre Baskerville"/>
                <a:ea typeface="Libre Baskerville"/>
                <a:cs typeface="Libre Baskerville"/>
                <a:sym typeface="Libre Baskerville"/>
              </a:defRPr>
            </a:lvl1pPr>
            <a:lvl2pPr marR="0" lvl="1" algn="ctr" rtl="0">
              <a:spcBef>
                <a:spcPts val="560"/>
              </a:spcBef>
              <a:spcAft>
                <a:spcPts val="0"/>
              </a:spcAft>
              <a:buClr>
                <a:srgbClr val="888888"/>
              </a:buClr>
              <a:buSzPts val="2800"/>
              <a:buFont typeface="Noto Sans Symbols"/>
              <a:buNone/>
              <a:defRPr sz="2800" b="0" i="0" u="none" strike="noStrike" cap="none">
                <a:solidFill>
                  <a:srgbClr val="888888"/>
                </a:solidFill>
                <a:latin typeface="Cambria"/>
                <a:ea typeface="Cambria"/>
                <a:cs typeface="Cambria"/>
                <a:sym typeface="Cambria"/>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mbria"/>
                <a:ea typeface="Cambria"/>
                <a:cs typeface="Cambria"/>
                <a:sym typeface="Cambria"/>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r>
              <a:rPr lang="en-US" smtClean="0"/>
              <a:t>Click to edit Master subtitle style</a:t>
            </a:r>
            <a:endParaRPr/>
          </a:p>
        </p:txBody>
      </p:sp>
      <p:sp>
        <p:nvSpPr>
          <p:cNvPr id="18" name="Shape 18"/>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19" name="Shape 19"/>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20" name="Shape 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219717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4" name="Shape 74"/>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5" name="Shape 75"/>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76" name="Shape 7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77" name="Shape 7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241654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285038" y="1828800"/>
            <a:ext cx="5851525" cy="27432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80" name="Shape 80"/>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81" name="Shape 8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82" name="Shape 8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83" name="Shape 8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357813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23" name="Shape 23"/>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4" name="Shape 24"/>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25" name="Shape 2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26" name="Shape 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288738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963084" y="4406901"/>
            <a:ext cx="103632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Libre Baskerville"/>
              <a:buNone/>
              <a:defRPr sz="4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29" name="Shape 29"/>
          <p:cNvSpPr txBox="1">
            <a:spLocks noGrp="1"/>
          </p:cNvSpPr>
          <p:nvPr>
            <p:ph type="body" idx="1"/>
          </p:nvPr>
        </p:nvSpPr>
        <p:spPr>
          <a:xfrm>
            <a:off x="963084" y="2906713"/>
            <a:ext cx="103632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Libre Baskerville"/>
              <a:buNone/>
              <a:defRPr sz="2000" b="0" i="0" u="none" strike="noStrike" cap="none">
                <a:solidFill>
                  <a:srgbClr val="888888"/>
                </a:solidFill>
                <a:latin typeface="Libre Baskerville"/>
                <a:ea typeface="Libre Baskerville"/>
                <a:cs typeface="Libre Baskerville"/>
                <a:sym typeface="Libre Baskerville"/>
              </a:defRPr>
            </a:lvl1pPr>
            <a:lvl2pPr marL="914400" marR="0" lvl="1" indent="-228600" algn="l" rtl="0">
              <a:spcBef>
                <a:spcPts val="360"/>
              </a:spcBef>
              <a:spcAft>
                <a:spcPts val="0"/>
              </a:spcAft>
              <a:buClr>
                <a:srgbClr val="888888"/>
              </a:buClr>
              <a:buSzPts val="1800"/>
              <a:buFont typeface="Noto Sans Symbols"/>
              <a:buNone/>
              <a:defRPr sz="1800" b="0" i="0" u="none" strike="noStrike" cap="none">
                <a:solidFill>
                  <a:srgbClr val="888888"/>
                </a:solidFill>
                <a:latin typeface="Cambria"/>
                <a:ea typeface="Cambria"/>
                <a:cs typeface="Cambria"/>
                <a:sym typeface="Cambria"/>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mbria"/>
                <a:ea typeface="Cambria"/>
                <a:cs typeface="Cambria"/>
                <a:sym typeface="Cambria"/>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mbria"/>
                <a:ea typeface="Cambria"/>
                <a:cs typeface="Cambria"/>
                <a:sym typeface="Cambria"/>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mbria"/>
                <a:ea typeface="Cambria"/>
                <a:cs typeface="Cambria"/>
                <a:sym typeface="Cambria"/>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lvl="0"/>
            <a:r>
              <a:rPr lang="en-US" smtClean="0"/>
              <a:t>Click to edit Master text styles</a:t>
            </a:r>
          </a:p>
        </p:txBody>
      </p:sp>
      <p:sp>
        <p:nvSpPr>
          <p:cNvPr id="30" name="Shape 30"/>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31" name="Shape 31"/>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32" name="Shape 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159633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35" name="Shape 35"/>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Libre Baskerville"/>
              <a:buChar char="•"/>
              <a:defRPr sz="2800" b="0" i="0" u="none" strike="noStrike" cap="none">
                <a:solidFill>
                  <a:schemeClr val="dk1"/>
                </a:solidFill>
                <a:latin typeface="Libre Baskerville"/>
                <a:ea typeface="Libre Baskerville"/>
                <a:cs typeface="Libre Baskerville"/>
                <a:sym typeface="Libre Baskerville"/>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mbria"/>
                <a:ea typeface="Cambria"/>
                <a:cs typeface="Cambria"/>
                <a:sym typeface="Cambri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36" name="Shape 36"/>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Libre Baskerville"/>
              <a:buChar char="•"/>
              <a:defRPr sz="2800" b="0" i="0" u="none" strike="noStrike" cap="none">
                <a:solidFill>
                  <a:schemeClr val="dk1"/>
                </a:solidFill>
                <a:latin typeface="Libre Baskerville"/>
                <a:ea typeface="Libre Baskerville"/>
                <a:cs typeface="Libre Baskerville"/>
                <a:sym typeface="Libre Baskerville"/>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mbria"/>
                <a:ea typeface="Cambria"/>
                <a:cs typeface="Cambria"/>
                <a:sym typeface="Cambri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37" name="Shape 37"/>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38" name="Shape 38"/>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39" name="Shape 3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73275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2" name="Shape 42"/>
          <p:cNvSpPr txBox="1">
            <a:spLocks noGrp="1"/>
          </p:cNvSpPr>
          <p:nvPr>
            <p:ph type="body" idx="1"/>
          </p:nvPr>
        </p:nvSpPr>
        <p:spPr>
          <a:xfrm>
            <a:off x="609600" y="1535113"/>
            <a:ext cx="5386917"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Libre Baskerville"/>
              <a:buNone/>
              <a:defRPr sz="2400" b="1"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mbria"/>
                <a:ea typeface="Cambria"/>
                <a:cs typeface="Cambria"/>
                <a:sym typeface="Cambri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mbria"/>
                <a:ea typeface="Cambria"/>
                <a:cs typeface="Cambria"/>
                <a:sym typeface="Cambri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43" name="Shape 43"/>
          <p:cNvSpPr txBox="1">
            <a:spLocks noGrp="1"/>
          </p:cNvSpPr>
          <p:nvPr>
            <p:ph type="body" idx="2"/>
          </p:nvPr>
        </p:nvSpPr>
        <p:spPr>
          <a:xfrm>
            <a:off x="609600" y="2174875"/>
            <a:ext cx="5386917"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Libre Baskerville"/>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mbria"/>
                <a:ea typeface="Cambria"/>
                <a:cs typeface="Cambria"/>
                <a:sym typeface="Cambri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44" name="Shape 44"/>
          <p:cNvSpPr txBox="1">
            <a:spLocks noGrp="1"/>
          </p:cNvSpPr>
          <p:nvPr>
            <p:ph type="body" idx="3"/>
          </p:nvPr>
        </p:nvSpPr>
        <p:spPr>
          <a:xfrm>
            <a:off x="6193368" y="1535113"/>
            <a:ext cx="5389033"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Libre Baskerville"/>
              <a:buNone/>
              <a:defRPr sz="2400" b="1"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mbria"/>
                <a:ea typeface="Cambria"/>
                <a:cs typeface="Cambria"/>
                <a:sym typeface="Cambri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mbria"/>
                <a:ea typeface="Cambria"/>
                <a:cs typeface="Cambria"/>
                <a:sym typeface="Cambri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45" name="Shape 45"/>
          <p:cNvSpPr txBox="1">
            <a:spLocks noGrp="1"/>
          </p:cNvSpPr>
          <p:nvPr>
            <p:ph type="body" idx="4"/>
          </p:nvPr>
        </p:nvSpPr>
        <p:spPr>
          <a:xfrm>
            <a:off x="6193368" y="2174875"/>
            <a:ext cx="5389033"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Libre Baskerville"/>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mbria"/>
                <a:ea typeface="Cambria"/>
                <a:cs typeface="Cambria"/>
                <a:sym typeface="Cambri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46" name="Shape 46"/>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47" name="Shape 47"/>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48" name="Shape 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82884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1" name="Shape 5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52" name="Shape 5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53" name="Shape 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220032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56" name="Shape 5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57" name="Shape 5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155157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09601" y="273050"/>
            <a:ext cx="4011084"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Libre Baskerville"/>
              <a:buNone/>
              <a:defRPr sz="2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0" name="Shape 60"/>
          <p:cNvSpPr txBox="1">
            <a:spLocks noGrp="1"/>
          </p:cNvSpPr>
          <p:nvPr>
            <p:ph type="body" idx="1"/>
          </p:nvPr>
        </p:nvSpPr>
        <p:spPr>
          <a:xfrm>
            <a:off x="4766733" y="273051"/>
            <a:ext cx="6815667"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61" name="Shape 61"/>
          <p:cNvSpPr txBox="1">
            <a:spLocks noGrp="1"/>
          </p:cNvSpPr>
          <p:nvPr>
            <p:ph type="body" idx="2"/>
          </p:nvPr>
        </p:nvSpPr>
        <p:spPr>
          <a:xfrm>
            <a:off x="609601" y="1435101"/>
            <a:ext cx="4011084"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Libre Baskerville"/>
              <a:buNone/>
              <a:defRPr sz="14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mbria"/>
                <a:ea typeface="Cambria"/>
                <a:cs typeface="Cambria"/>
                <a:sym typeface="Cambria"/>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mbria"/>
                <a:ea typeface="Cambria"/>
                <a:cs typeface="Cambria"/>
                <a:sym typeface="Cambria"/>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62" name="Shape 62"/>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63" name="Shape 63"/>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64" name="Shape 6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18025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389717" y="4800600"/>
            <a:ext cx="73152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Libre Baskerville"/>
              <a:buNone/>
              <a:defRPr sz="2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7" name="Shape 67"/>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Libre Baskerville"/>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mbria"/>
                <a:ea typeface="Cambria"/>
                <a:cs typeface="Cambria"/>
                <a:sym typeface="Cambria"/>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mbria"/>
                <a:ea typeface="Cambria"/>
                <a:cs typeface="Cambria"/>
                <a:sym typeface="Cambria"/>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dirty="0" smtClean="0"/>
              <a:t>Click icon to add picture</a:t>
            </a:r>
            <a:endParaRPr dirty="0"/>
          </a:p>
        </p:txBody>
      </p:sp>
      <p:sp>
        <p:nvSpPr>
          <p:cNvPr id="68" name="Shape 68"/>
          <p:cNvSpPr txBox="1">
            <a:spLocks noGrp="1"/>
          </p:cNvSpPr>
          <p:nvPr>
            <p:ph type="body" idx="1"/>
          </p:nvPr>
        </p:nvSpPr>
        <p:spPr>
          <a:xfrm>
            <a:off x="2389717" y="5367338"/>
            <a:ext cx="73152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Libre Baskerville"/>
              <a:buNone/>
              <a:defRPr sz="14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mbria"/>
                <a:ea typeface="Cambria"/>
                <a:cs typeface="Cambria"/>
                <a:sym typeface="Cambria"/>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mbria"/>
                <a:ea typeface="Cambria"/>
                <a:cs typeface="Cambria"/>
                <a:sym typeface="Cambria"/>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69" name="Shape 69"/>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70" name="Shape 70"/>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71" name="Shape 7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spTree>
    <p:extLst>
      <p:ext uri="{BB962C8B-B14F-4D97-AF65-F5344CB8AC3E}">
        <p14:creationId xmlns:p14="http://schemas.microsoft.com/office/powerpoint/2010/main" val="191028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08-11-2019</a:t>
            </a:fld>
            <a:endParaRPr lang="en-IN" dirty="0"/>
          </a:p>
        </p:txBody>
      </p:sp>
      <p:sp>
        <p:nvSpPr>
          <p:cNvPr id="9" name="Shape 9"/>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10" name="Shape 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dirty="0"/>
          </a:p>
        </p:txBody>
      </p:sp>
      <p:pic>
        <p:nvPicPr>
          <p:cNvPr id="11" name="Shape 11" descr="E:\Brand &amp; all that\Greatlearning Logo\Greatlearning Logo.jpg"/>
          <p:cNvPicPr preferRelativeResize="0"/>
          <p:nvPr/>
        </p:nvPicPr>
        <p:blipFill rotWithShape="1">
          <a:blip r:embed="rId13">
            <a:alphaModFix/>
          </a:blip>
          <a:srcRect l="19363" t="19598" r="17929" b="71117"/>
          <a:stretch/>
        </p:blipFill>
        <p:spPr>
          <a:xfrm>
            <a:off x="8576987" y="1"/>
            <a:ext cx="3598333" cy="565151"/>
          </a:xfrm>
          <a:prstGeom prst="rect">
            <a:avLst/>
          </a:prstGeom>
          <a:noFill/>
          <a:ln>
            <a:noFill/>
          </a:ln>
        </p:spPr>
      </p:pic>
      <p:grpSp>
        <p:nvGrpSpPr>
          <p:cNvPr id="12" name="Shape 12"/>
          <p:cNvGrpSpPr/>
          <p:nvPr/>
        </p:nvGrpSpPr>
        <p:grpSpPr>
          <a:xfrm>
            <a:off x="0" y="0"/>
            <a:ext cx="508000" cy="1371600"/>
            <a:chOff x="0" y="0"/>
            <a:chExt cx="381000" cy="1371600"/>
          </a:xfrm>
        </p:grpSpPr>
        <p:sp>
          <p:nvSpPr>
            <p:cNvPr id="13" name="Shape 13"/>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4" name="Shape 1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Tree>
    <p:extLst>
      <p:ext uri="{BB962C8B-B14F-4D97-AF65-F5344CB8AC3E}">
        <p14:creationId xmlns:p14="http://schemas.microsoft.com/office/powerpoint/2010/main" val="347780405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Century Gothic" panose="020B0502020202020204" pitchFamily="34" charset="0"/>
              </a:rPr>
              <a:t>Capstone Presentation for Taiwan Customer Default</a:t>
            </a:r>
            <a:endParaRPr lang="en-IN" dirty="0">
              <a:latin typeface="Century Gothic" panose="020B0502020202020204" pitchFamily="34" charset="0"/>
            </a:endParaRPr>
          </a:p>
        </p:txBody>
      </p:sp>
      <p:sp>
        <p:nvSpPr>
          <p:cNvPr id="3" name="Subtitle 2"/>
          <p:cNvSpPr>
            <a:spLocks noGrp="1"/>
          </p:cNvSpPr>
          <p:nvPr>
            <p:ph type="subTitle" idx="1"/>
          </p:nvPr>
        </p:nvSpPr>
        <p:spPr>
          <a:xfrm>
            <a:off x="4626864" y="4487419"/>
            <a:ext cx="6894575" cy="1752600"/>
          </a:xfrm>
        </p:spPr>
        <p:txBody>
          <a:bodyPr anchor="b"/>
          <a:lstStyle/>
          <a:p>
            <a:pPr marL="25400" indent="0" algn="r"/>
            <a:r>
              <a:rPr lang="en-IN" dirty="0" smtClean="0">
                <a:solidFill>
                  <a:schemeClr val="tx1"/>
                </a:solidFill>
                <a:latin typeface="Century Gothic" panose="020B0502020202020204" pitchFamily="34" charset="0"/>
              </a:rPr>
              <a:t>Amit KULKARNI</a:t>
            </a:r>
            <a:endParaRPr lang="en-IN"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90898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Random Forest</a:t>
            </a:r>
            <a:endParaRPr lang="en-IN" dirty="0">
              <a:latin typeface="Century Gothic" panose="020B0502020202020204" pitchFamily="34" charset="0"/>
            </a:endParaRPr>
          </a:p>
        </p:txBody>
      </p:sp>
      <p:sp>
        <p:nvSpPr>
          <p:cNvPr id="3" name="Text Placeholder 2"/>
          <p:cNvSpPr>
            <a:spLocks noGrp="1"/>
          </p:cNvSpPr>
          <p:nvPr>
            <p:ph type="body" idx="1"/>
          </p:nvPr>
        </p:nvSpPr>
        <p:spPr>
          <a:xfrm>
            <a:off x="182878" y="2276538"/>
            <a:ext cx="11658601" cy="4288854"/>
          </a:xfrm>
        </p:spPr>
        <p:txBody>
          <a:bodyPr/>
          <a:lstStyle/>
          <a:p>
            <a:pPr marL="25400" indent="0" algn="just">
              <a:lnSpc>
                <a:spcPct val="150000"/>
              </a:lnSpc>
              <a:buSzPct val="100000"/>
              <a:buNone/>
            </a:pPr>
            <a:r>
              <a:rPr lang="en-IN" sz="1400" b="1" dirty="0" smtClean="0">
                <a:latin typeface="Century Gothic" panose="020B0502020202020204" pitchFamily="34" charset="0"/>
              </a:rPr>
              <a:t>Key Notes</a:t>
            </a:r>
            <a:r>
              <a:rPr lang="en-IN" sz="1400" dirty="0" smtClean="0">
                <a:latin typeface="Century Gothic" panose="020B0502020202020204" pitchFamily="34" charset="0"/>
              </a:rPr>
              <a:t>:</a:t>
            </a:r>
          </a:p>
          <a:p>
            <a:pPr algn="just">
              <a:lnSpc>
                <a:spcPct val="150000"/>
              </a:lnSpc>
              <a:buSzPct val="100000"/>
            </a:pPr>
            <a:r>
              <a:rPr lang="en-IN" sz="1400" dirty="0" smtClean="0">
                <a:latin typeface="Century Gothic" panose="020B0502020202020204" pitchFamily="34" charset="0"/>
              </a:rPr>
              <a:t>Necessary steps were taken and the necessary factors considered to build the model in R.</a:t>
            </a:r>
          </a:p>
          <a:p>
            <a:pPr algn="just">
              <a:lnSpc>
                <a:spcPct val="150000"/>
              </a:lnSpc>
              <a:buSzPct val="100000"/>
            </a:pPr>
            <a:r>
              <a:rPr lang="en-IN" sz="1400" dirty="0">
                <a:latin typeface="Century Gothic" panose="020B0502020202020204" pitchFamily="34" charset="0"/>
              </a:rPr>
              <a:t>Random Forest modelling was built for the </a:t>
            </a:r>
            <a:r>
              <a:rPr lang="en-IN" sz="1400" dirty="0" smtClean="0">
                <a:latin typeface="Century Gothic" panose="020B0502020202020204" pitchFamily="34" charset="0"/>
              </a:rPr>
              <a:t>dataset </a:t>
            </a:r>
            <a:r>
              <a:rPr lang="en-IN" sz="1400" dirty="0">
                <a:latin typeface="Century Gothic" panose="020B0502020202020204" pitchFamily="34" charset="0"/>
              </a:rPr>
              <a:t>and the above results were achieved. Model was evaluated through the Confusion Matrix, KS, AUC and Gini.</a:t>
            </a:r>
          </a:p>
          <a:p>
            <a:pPr algn="just">
              <a:lnSpc>
                <a:spcPct val="150000"/>
              </a:lnSpc>
              <a:buSzPct val="100000"/>
            </a:pPr>
            <a:r>
              <a:rPr lang="en-IN" sz="1400" dirty="0" smtClean="0">
                <a:latin typeface="Century Gothic" panose="020B0502020202020204" pitchFamily="34" charset="0"/>
              </a:rPr>
              <a:t>The Model is fairly fitting since it can observed that the measured values are in the acceptable limits for both Train and Test Data.</a:t>
            </a:r>
          </a:p>
          <a:p>
            <a:pPr algn="just">
              <a:lnSpc>
                <a:spcPct val="150000"/>
              </a:lnSpc>
              <a:buSzPct val="100000"/>
            </a:pPr>
            <a:r>
              <a:rPr lang="en-IN" sz="1400" dirty="0" smtClean="0">
                <a:latin typeface="Century Gothic" panose="020B0502020202020204" pitchFamily="34" charset="0"/>
              </a:rPr>
              <a:t>It can also be observed that the model is strong and significant since under majority of the model evaluation techniques the accuracy is 100%</a:t>
            </a:r>
          </a:p>
          <a:p>
            <a:pPr algn="just">
              <a:lnSpc>
                <a:spcPct val="150000"/>
              </a:lnSpc>
              <a:buSzPct val="100000"/>
            </a:pPr>
            <a:r>
              <a:rPr lang="en-IN" sz="1400" dirty="0" smtClean="0">
                <a:latin typeface="Century Gothic" panose="020B0502020202020204" pitchFamily="34" charset="0"/>
              </a:rPr>
              <a:t>The business can be cautious to use this model as it is operating at 100%. However it can be re-tested with a new dataset if possible with the same variables</a:t>
            </a:r>
          </a:p>
          <a:p>
            <a:pPr algn="just">
              <a:lnSpc>
                <a:spcPct val="150000"/>
              </a:lnSpc>
              <a:buSzPct val="100000"/>
            </a:pPr>
            <a:r>
              <a:rPr lang="en-IN" sz="1400" dirty="0" smtClean="0">
                <a:latin typeface="Century Gothic" panose="020B0502020202020204" pitchFamily="34" charset="0"/>
              </a:rPr>
              <a:t>This Model can be further evaluated and considered for building a predictive model for customer defaults</a:t>
            </a:r>
          </a:p>
          <a:p>
            <a:pPr algn="just">
              <a:lnSpc>
                <a:spcPct val="150000"/>
              </a:lnSpc>
              <a:buSzPct val="100000"/>
            </a:pPr>
            <a:endParaRPr lang="en-IN" sz="1400" dirty="0">
              <a:latin typeface="Century Gothic" panose="020B0502020202020204"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75022"/>
          <a:stretch/>
        </p:blipFill>
        <p:spPr>
          <a:xfrm>
            <a:off x="182878" y="1454404"/>
            <a:ext cx="11658601" cy="438404"/>
          </a:xfrm>
          <a:prstGeom prst="rect">
            <a:avLst/>
          </a:prstGeom>
        </p:spPr>
      </p:pic>
      <p:pic>
        <p:nvPicPr>
          <p:cNvPr id="4" name="Picture 3"/>
          <p:cNvPicPr>
            <a:picLocks noChangeAspect="1"/>
          </p:cNvPicPr>
          <p:nvPr/>
        </p:nvPicPr>
        <p:blipFill>
          <a:blip r:embed="rId3"/>
          <a:stretch>
            <a:fillRect/>
          </a:stretch>
        </p:blipFill>
        <p:spPr>
          <a:xfrm>
            <a:off x="155446" y="1892807"/>
            <a:ext cx="11686033" cy="303807"/>
          </a:xfrm>
          <a:prstGeom prst="rect">
            <a:avLst/>
          </a:prstGeom>
        </p:spPr>
      </p:pic>
    </p:spTree>
    <p:extLst>
      <p:ext uri="{BB962C8B-B14F-4D97-AF65-F5344CB8AC3E}">
        <p14:creationId xmlns:p14="http://schemas.microsoft.com/office/powerpoint/2010/main" val="3840720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Artificial Neural Network</a:t>
            </a:r>
            <a:endParaRPr lang="en-IN" dirty="0">
              <a:latin typeface="Century Gothic" panose="020B0502020202020204" pitchFamily="34" charset="0"/>
            </a:endParaRPr>
          </a:p>
        </p:txBody>
      </p:sp>
      <p:sp>
        <p:nvSpPr>
          <p:cNvPr id="3" name="Text Placeholder 2"/>
          <p:cNvSpPr>
            <a:spLocks noGrp="1"/>
          </p:cNvSpPr>
          <p:nvPr>
            <p:ph type="body" idx="1"/>
          </p:nvPr>
        </p:nvSpPr>
        <p:spPr>
          <a:xfrm>
            <a:off x="182878" y="2276538"/>
            <a:ext cx="11658601" cy="4215702"/>
          </a:xfrm>
        </p:spPr>
        <p:txBody>
          <a:bodyPr/>
          <a:lstStyle/>
          <a:p>
            <a:pPr marL="25400" indent="0" algn="just">
              <a:lnSpc>
                <a:spcPct val="200000"/>
              </a:lnSpc>
              <a:buSzPct val="100000"/>
              <a:buNone/>
            </a:pPr>
            <a:r>
              <a:rPr lang="en-IN" sz="1400" b="1" dirty="0" smtClean="0">
                <a:latin typeface="Century Gothic" panose="020B0502020202020204" pitchFamily="34" charset="0"/>
              </a:rPr>
              <a:t>Key Notes</a:t>
            </a:r>
            <a:r>
              <a:rPr lang="en-IN" sz="1400" dirty="0" smtClean="0">
                <a:latin typeface="Century Gothic" panose="020B0502020202020204" pitchFamily="34" charset="0"/>
              </a:rPr>
              <a:t>:</a:t>
            </a:r>
          </a:p>
          <a:p>
            <a:pPr algn="just">
              <a:lnSpc>
                <a:spcPct val="200000"/>
              </a:lnSpc>
              <a:buSzPct val="100000"/>
            </a:pPr>
            <a:r>
              <a:rPr lang="en-IN" sz="1400" dirty="0">
                <a:latin typeface="Century Gothic" panose="020B0502020202020204" pitchFamily="34" charset="0"/>
              </a:rPr>
              <a:t>Necessary steps were taken and the necessary factors considered to build the model in R</a:t>
            </a:r>
            <a:r>
              <a:rPr lang="en-IN" sz="1400" dirty="0" smtClean="0">
                <a:latin typeface="Century Gothic" panose="020B0502020202020204" pitchFamily="34" charset="0"/>
              </a:rPr>
              <a:t>.</a:t>
            </a:r>
          </a:p>
          <a:p>
            <a:pPr algn="just">
              <a:lnSpc>
                <a:spcPct val="200000"/>
              </a:lnSpc>
              <a:buSzPct val="100000"/>
            </a:pPr>
            <a:r>
              <a:rPr lang="en-IN" sz="1400" dirty="0" smtClean="0">
                <a:latin typeface="Century Gothic" panose="020B0502020202020204" pitchFamily="34" charset="0"/>
              </a:rPr>
              <a:t>Neural </a:t>
            </a:r>
            <a:r>
              <a:rPr lang="en-IN" sz="1400" dirty="0">
                <a:latin typeface="Century Gothic" panose="020B0502020202020204" pitchFamily="34" charset="0"/>
              </a:rPr>
              <a:t>Networks modelling was built for the </a:t>
            </a:r>
            <a:r>
              <a:rPr lang="en-IN" sz="1400" dirty="0" smtClean="0">
                <a:latin typeface="Century Gothic" panose="020B0502020202020204" pitchFamily="34" charset="0"/>
              </a:rPr>
              <a:t>dataset </a:t>
            </a:r>
            <a:r>
              <a:rPr lang="en-IN" sz="1400" dirty="0">
                <a:latin typeface="Century Gothic" panose="020B0502020202020204" pitchFamily="34" charset="0"/>
              </a:rPr>
              <a:t>and the above results were achieved. Model was evaluated through the KS, AUC and Gini</a:t>
            </a:r>
            <a:endParaRPr lang="en-IN" sz="1400" dirty="0" smtClean="0">
              <a:latin typeface="Century Gothic" panose="020B0502020202020204" pitchFamily="34" charset="0"/>
            </a:endParaRPr>
          </a:p>
          <a:p>
            <a:pPr algn="just">
              <a:lnSpc>
                <a:spcPct val="200000"/>
              </a:lnSpc>
              <a:buSzPct val="100000"/>
            </a:pPr>
            <a:r>
              <a:rPr lang="en-IN" sz="1400" dirty="0" smtClean="0">
                <a:latin typeface="Century Gothic" panose="020B0502020202020204" pitchFamily="34" charset="0"/>
              </a:rPr>
              <a:t>The Model is overfitting since it can observed that the measured values are not in the acceptable limits for both Train and Test Data</a:t>
            </a:r>
          </a:p>
          <a:p>
            <a:pPr algn="just">
              <a:lnSpc>
                <a:spcPct val="200000"/>
              </a:lnSpc>
              <a:buSzPct val="100000"/>
            </a:pPr>
            <a:r>
              <a:rPr lang="en-IN" sz="1400" dirty="0" smtClean="0">
                <a:latin typeface="Century Gothic" panose="020B0502020202020204" pitchFamily="34" charset="0"/>
              </a:rPr>
              <a:t>Model is weak and cannot be implemented</a:t>
            </a:r>
          </a:p>
          <a:p>
            <a:pPr algn="just">
              <a:lnSpc>
                <a:spcPct val="200000"/>
              </a:lnSpc>
              <a:buSzPct val="100000"/>
            </a:pPr>
            <a:r>
              <a:rPr lang="en-IN" sz="1400" dirty="0" smtClean="0">
                <a:latin typeface="Century Gothic" panose="020B0502020202020204" pitchFamily="34" charset="0"/>
              </a:rPr>
              <a:t>If more relevant variables are introduced and analysed it can further be evaluated</a:t>
            </a:r>
          </a:p>
          <a:p>
            <a:pPr algn="just">
              <a:lnSpc>
                <a:spcPct val="200000"/>
              </a:lnSpc>
              <a:buSzPct val="100000"/>
            </a:pPr>
            <a:endParaRPr lang="en-IN" sz="1400" dirty="0">
              <a:latin typeface="Century Gothic" panose="020B0502020202020204"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75022"/>
          <a:stretch/>
        </p:blipFill>
        <p:spPr>
          <a:xfrm>
            <a:off x="182878" y="1454404"/>
            <a:ext cx="11658601" cy="438404"/>
          </a:xfrm>
          <a:prstGeom prst="rect">
            <a:avLst/>
          </a:prstGeom>
        </p:spPr>
      </p:pic>
      <p:pic>
        <p:nvPicPr>
          <p:cNvPr id="5" name="Picture 4"/>
          <p:cNvPicPr>
            <a:picLocks noChangeAspect="1"/>
          </p:cNvPicPr>
          <p:nvPr/>
        </p:nvPicPr>
        <p:blipFill>
          <a:blip r:embed="rId3"/>
          <a:stretch>
            <a:fillRect/>
          </a:stretch>
        </p:blipFill>
        <p:spPr>
          <a:xfrm>
            <a:off x="182877" y="1892807"/>
            <a:ext cx="11658601" cy="304137"/>
          </a:xfrm>
          <a:prstGeom prst="rect">
            <a:avLst/>
          </a:prstGeom>
        </p:spPr>
      </p:pic>
    </p:spTree>
    <p:extLst>
      <p:ext uri="{BB962C8B-B14F-4D97-AF65-F5344CB8AC3E}">
        <p14:creationId xmlns:p14="http://schemas.microsoft.com/office/powerpoint/2010/main" val="3435869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Logistic Regression</a:t>
            </a:r>
            <a:endParaRPr lang="en-IN" dirty="0">
              <a:latin typeface="Century Gothic" panose="020B0502020202020204" pitchFamily="34" charset="0"/>
            </a:endParaRPr>
          </a:p>
        </p:txBody>
      </p:sp>
      <p:sp>
        <p:nvSpPr>
          <p:cNvPr id="3" name="Text Placeholder 2"/>
          <p:cNvSpPr>
            <a:spLocks noGrp="1"/>
          </p:cNvSpPr>
          <p:nvPr>
            <p:ph type="body" idx="1"/>
          </p:nvPr>
        </p:nvSpPr>
        <p:spPr>
          <a:xfrm>
            <a:off x="182878" y="2276538"/>
            <a:ext cx="11658601" cy="3639630"/>
          </a:xfrm>
        </p:spPr>
        <p:txBody>
          <a:bodyPr/>
          <a:lstStyle/>
          <a:p>
            <a:pPr marL="25400" indent="0" algn="just">
              <a:lnSpc>
                <a:spcPct val="200000"/>
              </a:lnSpc>
              <a:buSzPct val="100000"/>
              <a:buNone/>
            </a:pPr>
            <a:r>
              <a:rPr lang="en-IN" sz="1400" b="1" dirty="0" smtClean="0">
                <a:latin typeface="Century Gothic" panose="020B0502020202020204" pitchFamily="34" charset="0"/>
              </a:rPr>
              <a:t>Key Notes</a:t>
            </a:r>
            <a:r>
              <a:rPr lang="en-IN" sz="1400" dirty="0" smtClean="0">
                <a:latin typeface="Century Gothic" panose="020B0502020202020204" pitchFamily="34" charset="0"/>
              </a:rPr>
              <a:t>:</a:t>
            </a:r>
          </a:p>
          <a:p>
            <a:pPr algn="just">
              <a:lnSpc>
                <a:spcPct val="200000"/>
              </a:lnSpc>
              <a:buSzPct val="100000"/>
            </a:pPr>
            <a:r>
              <a:rPr lang="en-IN" sz="1400" dirty="0">
                <a:latin typeface="Century Gothic" panose="020B0502020202020204" pitchFamily="34" charset="0"/>
              </a:rPr>
              <a:t>Necessary steps were taken and the necessary factors considered to build the model in R</a:t>
            </a:r>
            <a:r>
              <a:rPr lang="en-IN" sz="1400" dirty="0" smtClean="0">
                <a:latin typeface="Century Gothic" panose="020B0502020202020204" pitchFamily="34" charset="0"/>
              </a:rPr>
              <a:t>.</a:t>
            </a:r>
          </a:p>
          <a:p>
            <a:pPr algn="just">
              <a:lnSpc>
                <a:spcPct val="200000"/>
              </a:lnSpc>
              <a:buSzPct val="100000"/>
            </a:pPr>
            <a:r>
              <a:rPr lang="en-IN" sz="1400" dirty="0" smtClean="0">
                <a:latin typeface="Century Gothic" panose="020B0502020202020204" pitchFamily="34" charset="0"/>
              </a:rPr>
              <a:t>Logistic Regression modelling </a:t>
            </a:r>
            <a:r>
              <a:rPr lang="en-IN" sz="1400" dirty="0">
                <a:latin typeface="Century Gothic" panose="020B0502020202020204" pitchFamily="34" charset="0"/>
              </a:rPr>
              <a:t>was built for the </a:t>
            </a:r>
            <a:r>
              <a:rPr lang="en-IN" sz="1400" dirty="0" smtClean="0">
                <a:latin typeface="Century Gothic" panose="020B0502020202020204" pitchFamily="34" charset="0"/>
              </a:rPr>
              <a:t>dataset </a:t>
            </a:r>
            <a:r>
              <a:rPr lang="en-IN" sz="1400" dirty="0">
                <a:latin typeface="Century Gothic" panose="020B0502020202020204" pitchFamily="34" charset="0"/>
              </a:rPr>
              <a:t>and the above results were achieved. Model was evaluated through the </a:t>
            </a:r>
            <a:r>
              <a:rPr lang="en-IN" sz="1400" dirty="0" smtClean="0">
                <a:latin typeface="Century Gothic" panose="020B0502020202020204" pitchFamily="34" charset="0"/>
              </a:rPr>
              <a:t>Confusion Matrix and AUC</a:t>
            </a:r>
          </a:p>
          <a:p>
            <a:pPr algn="just">
              <a:lnSpc>
                <a:spcPct val="200000"/>
              </a:lnSpc>
              <a:buSzPct val="100000"/>
            </a:pPr>
            <a:r>
              <a:rPr lang="en-IN" sz="1400" dirty="0" smtClean="0">
                <a:latin typeface="Century Gothic" panose="020B0502020202020204" pitchFamily="34" charset="0"/>
              </a:rPr>
              <a:t>The Model is fairly fitting since it can observed that the measured values are in the acceptable limits for both Train and Test Data</a:t>
            </a:r>
          </a:p>
          <a:p>
            <a:pPr algn="just">
              <a:lnSpc>
                <a:spcPct val="200000"/>
              </a:lnSpc>
              <a:buSzPct val="100000"/>
            </a:pPr>
            <a:r>
              <a:rPr lang="en-IN" sz="1400" dirty="0" smtClean="0">
                <a:latin typeface="Century Gothic" panose="020B0502020202020204" pitchFamily="34" charset="0"/>
              </a:rPr>
              <a:t>Model is weak and cannot be implemented. </a:t>
            </a:r>
          </a:p>
          <a:p>
            <a:pPr algn="just">
              <a:lnSpc>
                <a:spcPct val="200000"/>
              </a:lnSpc>
              <a:buSzPct val="100000"/>
            </a:pPr>
            <a:r>
              <a:rPr lang="en-IN" sz="1400" dirty="0" smtClean="0">
                <a:latin typeface="Century Gothic" panose="020B0502020202020204" pitchFamily="34" charset="0"/>
              </a:rPr>
              <a:t>If more relevant variables are introduced and analysed it can further be evaluated</a:t>
            </a:r>
          </a:p>
          <a:p>
            <a:pPr algn="just">
              <a:lnSpc>
                <a:spcPct val="200000"/>
              </a:lnSpc>
              <a:buSzPct val="100000"/>
            </a:pPr>
            <a:endParaRPr lang="en-IN" sz="1400" dirty="0">
              <a:latin typeface="Century Gothic" panose="020B0502020202020204"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75022"/>
          <a:stretch/>
        </p:blipFill>
        <p:spPr>
          <a:xfrm>
            <a:off x="182878" y="1454404"/>
            <a:ext cx="11658601" cy="438404"/>
          </a:xfrm>
          <a:prstGeom prst="rect">
            <a:avLst/>
          </a:prstGeom>
        </p:spPr>
      </p:pic>
      <p:pic>
        <p:nvPicPr>
          <p:cNvPr id="4" name="Picture 3"/>
          <p:cNvPicPr>
            <a:picLocks noChangeAspect="1"/>
          </p:cNvPicPr>
          <p:nvPr/>
        </p:nvPicPr>
        <p:blipFill>
          <a:blip r:embed="rId3"/>
          <a:stretch>
            <a:fillRect/>
          </a:stretch>
        </p:blipFill>
        <p:spPr>
          <a:xfrm>
            <a:off x="155446" y="1874360"/>
            <a:ext cx="11713466" cy="311056"/>
          </a:xfrm>
          <a:prstGeom prst="rect">
            <a:avLst/>
          </a:prstGeom>
        </p:spPr>
      </p:pic>
    </p:spTree>
    <p:extLst>
      <p:ext uri="{BB962C8B-B14F-4D97-AF65-F5344CB8AC3E}">
        <p14:creationId xmlns:p14="http://schemas.microsoft.com/office/powerpoint/2010/main" val="1158530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XGBoost</a:t>
            </a:r>
            <a:endParaRPr lang="en-IN" dirty="0">
              <a:latin typeface="Century Gothic" panose="020B0502020202020204" pitchFamily="34" charset="0"/>
            </a:endParaRPr>
          </a:p>
        </p:txBody>
      </p:sp>
      <p:sp>
        <p:nvSpPr>
          <p:cNvPr id="3" name="Text Placeholder 2"/>
          <p:cNvSpPr>
            <a:spLocks noGrp="1"/>
          </p:cNvSpPr>
          <p:nvPr>
            <p:ph type="body" idx="1"/>
          </p:nvPr>
        </p:nvSpPr>
        <p:spPr>
          <a:xfrm>
            <a:off x="182878" y="2276538"/>
            <a:ext cx="11658601" cy="4435158"/>
          </a:xfrm>
        </p:spPr>
        <p:txBody>
          <a:bodyPr/>
          <a:lstStyle/>
          <a:p>
            <a:pPr marL="25400" indent="0" algn="just">
              <a:lnSpc>
                <a:spcPct val="200000"/>
              </a:lnSpc>
              <a:buSzPct val="100000"/>
              <a:buNone/>
            </a:pPr>
            <a:r>
              <a:rPr lang="en-IN" sz="1400" b="1" dirty="0" smtClean="0">
                <a:latin typeface="Century Gothic" panose="020B0502020202020204" pitchFamily="34" charset="0"/>
              </a:rPr>
              <a:t>Key Notes</a:t>
            </a:r>
            <a:r>
              <a:rPr lang="en-IN" sz="1400" dirty="0" smtClean="0">
                <a:latin typeface="Century Gothic" panose="020B0502020202020204" pitchFamily="34" charset="0"/>
              </a:rPr>
              <a:t>:</a:t>
            </a:r>
          </a:p>
          <a:p>
            <a:pPr algn="just">
              <a:lnSpc>
                <a:spcPct val="200000"/>
              </a:lnSpc>
              <a:buSzPct val="100000"/>
            </a:pPr>
            <a:r>
              <a:rPr lang="en-IN" sz="1400" dirty="0" smtClean="0">
                <a:latin typeface="Century Gothic" panose="020B0502020202020204" pitchFamily="34" charset="0"/>
              </a:rPr>
              <a:t>Ensemble modelling was done to check if the Model accuracy could be augmented.</a:t>
            </a:r>
          </a:p>
          <a:p>
            <a:pPr algn="just">
              <a:lnSpc>
                <a:spcPct val="200000"/>
              </a:lnSpc>
              <a:buSzPct val="100000"/>
            </a:pPr>
            <a:r>
              <a:rPr lang="en-IN" sz="1400" dirty="0" smtClean="0">
                <a:latin typeface="Century Gothic" panose="020B0502020202020204" pitchFamily="34" charset="0"/>
              </a:rPr>
              <a:t>Necessary </a:t>
            </a:r>
            <a:r>
              <a:rPr lang="en-IN" sz="1400" dirty="0">
                <a:latin typeface="Century Gothic" panose="020B0502020202020204" pitchFamily="34" charset="0"/>
              </a:rPr>
              <a:t>steps were taken and the necessary factors considered to build the model in R</a:t>
            </a:r>
            <a:r>
              <a:rPr lang="en-IN" sz="1400" dirty="0" smtClean="0">
                <a:latin typeface="Century Gothic" panose="020B0502020202020204" pitchFamily="34" charset="0"/>
              </a:rPr>
              <a:t>.</a:t>
            </a:r>
          </a:p>
          <a:p>
            <a:pPr algn="just">
              <a:lnSpc>
                <a:spcPct val="200000"/>
              </a:lnSpc>
              <a:buSzPct val="100000"/>
            </a:pPr>
            <a:r>
              <a:rPr lang="en-IN" sz="1400" dirty="0" smtClean="0">
                <a:latin typeface="Century Gothic" panose="020B0502020202020204" pitchFamily="34" charset="0"/>
              </a:rPr>
              <a:t>XGBoost modelling </a:t>
            </a:r>
            <a:r>
              <a:rPr lang="en-IN" sz="1400" dirty="0">
                <a:latin typeface="Century Gothic" panose="020B0502020202020204" pitchFamily="34" charset="0"/>
              </a:rPr>
              <a:t>was built for the </a:t>
            </a:r>
            <a:r>
              <a:rPr lang="en-IN" sz="1400" dirty="0" smtClean="0">
                <a:latin typeface="Century Gothic" panose="020B0502020202020204" pitchFamily="34" charset="0"/>
              </a:rPr>
              <a:t>dataset </a:t>
            </a:r>
            <a:r>
              <a:rPr lang="en-IN" sz="1400" dirty="0">
                <a:latin typeface="Century Gothic" panose="020B0502020202020204" pitchFamily="34" charset="0"/>
              </a:rPr>
              <a:t>and the above results were achieved. Model was evaluated through the </a:t>
            </a:r>
            <a:r>
              <a:rPr lang="en-IN" sz="1400" dirty="0" smtClean="0">
                <a:latin typeface="Century Gothic" panose="020B0502020202020204" pitchFamily="34" charset="0"/>
              </a:rPr>
              <a:t>Confusion Matrix, KS, AUC and Gini methods</a:t>
            </a:r>
          </a:p>
          <a:p>
            <a:pPr algn="just">
              <a:lnSpc>
                <a:spcPct val="200000"/>
              </a:lnSpc>
              <a:buSzPct val="100000"/>
            </a:pPr>
            <a:r>
              <a:rPr lang="en-IN" sz="1400" dirty="0" smtClean="0">
                <a:latin typeface="Century Gothic" panose="020B0502020202020204" pitchFamily="34" charset="0"/>
              </a:rPr>
              <a:t>The Model is fairly fitting since it can observed that the measured values are in the acceptable limits for both Train and Test Data</a:t>
            </a:r>
          </a:p>
          <a:p>
            <a:pPr algn="just">
              <a:lnSpc>
                <a:spcPct val="200000"/>
              </a:lnSpc>
              <a:buSzPct val="100000"/>
            </a:pPr>
            <a:r>
              <a:rPr lang="en-IN" sz="1400" dirty="0" smtClean="0">
                <a:latin typeface="Century Gothic" panose="020B0502020202020204" pitchFamily="34" charset="0"/>
              </a:rPr>
              <a:t>However the Model is weak since majority of the evaluation techniques do have lesser %s of accuracy</a:t>
            </a:r>
          </a:p>
          <a:p>
            <a:pPr algn="just">
              <a:lnSpc>
                <a:spcPct val="200000"/>
              </a:lnSpc>
              <a:buSzPct val="100000"/>
            </a:pPr>
            <a:r>
              <a:rPr lang="en-IN" sz="1400" dirty="0" smtClean="0">
                <a:latin typeface="Century Gothic" panose="020B0502020202020204" pitchFamily="34" charset="0"/>
              </a:rPr>
              <a:t>If more relevant variables are introduced and analysed it can further be evaluated</a:t>
            </a:r>
          </a:p>
          <a:p>
            <a:pPr algn="just">
              <a:lnSpc>
                <a:spcPct val="200000"/>
              </a:lnSpc>
              <a:buSzPct val="100000"/>
            </a:pPr>
            <a:endParaRPr lang="en-IN" sz="1400" dirty="0">
              <a:latin typeface="Century Gothic" panose="020B0502020202020204"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75022"/>
          <a:stretch/>
        </p:blipFill>
        <p:spPr>
          <a:xfrm>
            <a:off x="182878" y="1454404"/>
            <a:ext cx="11658601" cy="438404"/>
          </a:xfrm>
          <a:prstGeom prst="rect">
            <a:avLst/>
          </a:prstGeom>
        </p:spPr>
      </p:pic>
      <p:pic>
        <p:nvPicPr>
          <p:cNvPr id="7" name="Picture 6"/>
          <p:cNvPicPr>
            <a:picLocks noChangeAspect="1"/>
          </p:cNvPicPr>
          <p:nvPr/>
        </p:nvPicPr>
        <p:blipFill>
          <a:blip r:embed="rId3"/>
          <a:stretch>
            <a:fillRect/>
          </a:stretch>
        </p:blipFill>
        <p:spPr>
          <a:xfrm>
            <a:off x="182878" y="1894173"/>
            <a:ext cx="11658601" cy="253448"/>
          </a:xfrm>
          <a:prstGeom prst="rect">
            <a:avLst/>
          </a:prstGeom>
        </p:spPr>
      </p:pic>
    </p:spTree>
    <p:extLst>
      <p:ext uri="{BB962C8B-B14F-4D97-AF65-F5344CB8AC3E}">
        <p14:creationId xmlns:p14="http://schemas.microsoft.com/office/powerpoint/2010/main" val="1597046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Bagging</a:t>
            </a:r>
            <a:endParaRPr lang="en-IN" dirty="0">
              <a:latin typeface="Century Gothic" panose="020B0502020202020204" pitchFamily="34" charset="0"/>
            </a:endParaRPr>
          </a:p>
        </p:txBody>
      </p:sp>
      <p:sp>
        <p:nvSpPr>
          <p:cNvPr id="3" name="Text Placeholder 2"/>
          <p:cNvSpPr>
            <a:spLocks noGrp="1"/>
          </p:cNvSpPr>
          <p:nvPr>
            <p:ph type="body" idx="1"/>
          </p:nvPr>
        </p:nvSpPr>
        <p:spPr>
          <a:xfrm>
            <a:off x="182878" y="2276538"/>
            <a:ext cx="11658601" cy="4435158"/>
          </a:xfrm>
        </p:spPr>
        <p:txBody>
          <a:bodyPr/>
          <a:lstStyle/>
          <a:p>
            <a:pPr marL="25400" indent="0" algn="just">
              <a:lnSpc>
                <a:spcPct val="200000"/>
              </a:lnSpc>
              <a:buSzPct val="100000"/>
              <a:buNone/>
            </a:pPr>
            <a:r>
              <a:rPr lang="en-IN" sz="1400" b="1" dirty="0" smtClean="0">
                <a:latin typeface="Century Gothic" panose="020B0502020202020204" pitchFamily="34" charset="0"/>
              </a:rPr>
              <a:t>Key Notes</a:t>
            </a:r>
            <a:r>
              <a:rPr lang="en-IN" sz="1400" dirty="0" smtClean="0">
                <a:latin typeface="Century Gothic" panose="020B0502020202020204" pitchFamily="34" charset="0"/>
              </a:rPr>
              <a:t>:</a:t>
            </a:r>
          </a:p>
          <a:p>
            <a:pPr algn="just">
              <a:lnSpc>
                <a:spcPct val="200000"/>
              </a:lnSpc>
              <a:buSzPct val="100000"/>
            </a:pPr>
            <a:r>
              <a:rPr lang="en-IN" sz="1400" dirty="0" smtClean="0">
                <a:latin typeface="Century Gothic" panose="020B0502020202020204" pitchFamily="34" charset="0"/>
              </a:rPr>
              <a:t>Ensemble modelling was done to check if the Model accuracy could be augmented.</a:t>
            </a:r>
          </a:p>
          <a:p>
            <a:pPr algn="just">
              <a:lnSpc>
                <a:spcPct val="200000"/>
              </a:lnSpc>
              <a:buSzPct val="100000"/>
            </a:pPr>
            <a:r>
              <a:rPr lang="en-IN" sz="1400" dirty="0" smtClean="0">
                <a:latin typeface="Century Gothic" panose="020B0502020202020204" pitchFamily="34" charset="0"/>
              </a:rPr>
              <a:t>Necessary </a:t>
            </a:r>
            <a:r>
              <a:rPr lang="en-IN" sz="1400" dirty="0">
                <a:latin typeface="Century Gothic" panose="020B0502020202020204" pitchFamily="34" charset="0"/>
              </a:rPr>
              <a:t>steps were taken and the necessary factors considered to build the model in R</a:t>
            </a:r>
            <a:r>
              <a:rPr lang="en-IN" sz="1400" dirty="0" smtClean="0">
                <a:latin typeface="Century Gothic" panose="020B0502020202020204" pitchFamily="34" charset="0"/>
              </a:rPr>
              <a:t>.</a:t>
            </a:r>
          </a:p>
          <a:p>
            <a:pPr algn="just">
              <a:lnSpc>
                <a:spcPct val="200000"/>
              </a:lnSpc>
              <a:buSzPct val="100000"/>
            </a:pPr>
            <a:r>
              <a:rPr lang="en-IN" sz="1400" dirty="0" smtClean="0">
                <a:latin typeface="Century Gothic" panose="020B0502020202020204" pitchFamily="34" charset="0"/>
              </a:rPr>
              <a:t>Bagging </a:t>
            </a:r>
            <a:r>
              <a:rPr lang="en-IN" sz="1400" dirty="0">
                <a:latin typeface="Century Gothic" panose="020B0502020202020204" pitchFamily="34" charset="0"/>
              </a:rPr>
              <a:t>modelling was built for the </a:t>
            </a:r>
            <a:r>
              <a:rPr lang="en-IN" sz="1400" dirty="0" smtClean="0">
                <a:latin typeface="Century Gothic" panose="020B0502020202020204" pitchFamily="34" charset="0"/>
              </a:rPr>
              <a:t>dataset </a:t>
            </a:r>
            <a:r>
              <a:rPr lang="en-IN" sz="1400" dirty="0">
                <a:latin typeface="Century Gothic" panose="020B0502020202020204" pitchFamily="34" charset="0"/>
              </a:rPr>
              <a:t>and the above results were achieved. Model was evaluated through the Confusion Matrix, KS, AUC and Gini methods</a:t>
            </a:r>
          </a:p>
          <a:p>
            <a:pPr algn="just">
              <a:lnSpc>
                <a:spcPct val="200000"/>
              </a:lnSpc>
              <a:buSzPct val="100000"/>
            </a:pPr>
            <a:r>
              <a:rPr lang="en-IN" sz="1400" dirty="0">
                <a:latin typeface="Century Gothic" panose="020B0502020202020204" pitchFamily="34" charset="0"/>
              </a:rPr>
              <a:t>The Model is fairly fitting since it can observed that the measured values are in the acceptable limits for both Train and Test Data</a:t>
            </a:r>
          </a:p>
          <a:p>
            <a:pPr algn="just">
              <a:lnSpc>
                <a:spcPct val="200000"/>
              </a:lnSpc>
              <a:buSzPct val="100000"/>
            </a:pPr>
            <a:r>
              <a:rPr lang="en-IN" sz="1400" dirty="0">
                <a:latin typeface="Century Gothic" panose="020B0502020202020204" pitchFamily="34" charset="0"/>
              </a:rPr>
              <a:t>However the Model is weak since majority of the evaluation techniques do have </a:t>
            </a:r>
            <a:r>
              <a:rPr lang="en-IN" sz="1400" dirty="0" smtClean="0">
                <a:latin typeface="Century Gothic" panose="020B0502020202020204" pitchFamily="34" charset="0"/>
              </a:rPr>
              <a:t>lesser </a:t>
            </a:r>
            <a:r>
              <a:rPr lang="en-IN" sz="1400" dirty="0">
                <a:latin typeface="Century Gothic" panose="020B0502020202020204" pitchFamily="34" charset="0"/>
              </a:rPr>
              <a:t>%s of accuracy</a:t>
            </a:r>
          </a:p>
          <a:p>
            <a:pPr algn="just">
              <a:lnSpc>
                <a:spcPct val="200000"/>
              </a:lnSpc>
              <a:buSzPct val="100000"/>
            </a:pPr>
            <a:r>
              <a:rPr lang="en-IN" sz="1400" dirty="0">
                <a:latin typeface="Century Gothic" panose="020B0502020202020204" pitchFamily="34" charset="0"/>
              </a:rPr>
              <a:t>If more relevant variables are introduced and analysed it can further be evaluated</a:t>
            </a:r>
          </a:p>
          <a:p>
            <a:pPr algn="just">
              <a:lnSpc>
                <a:spcPct val="200000"/>
              </a:lnSpc>
              <a:buSzPct val="100000"/>
            </a:pPr>
            <a:endParaRPr lang="en-IN" sz="1400" dirty="0">
              <a:latin typeface="Century Gothic" panose="020B0502020202020204"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75022"/>
          <a:stretch/>
        </p:blipFill>
        <p:spPr>
          <a:xfrm>
            <a:off x="182878" y="1454404"/>
            <a:ext cx="11658601" cy="438404"/>
          </a:xfrm>
          <a:prstGeom prst="rect">
            <a:avLst/>
          </a:prstGeom>
        </p:spPr>
      </p:pic>
      <p:pic>
        <p:nvPicPr>
          <p:cNvPr id="5" name="Picture 4"/>
          <p:cNvPicPr>
            <a:picLocks noChangeAspect="1"/>
          </p:cNvPicPr>
          <p:nvPr/>
        </p:nvPicPr>
        <p:blipFill>
          <a:blip r:embed="rId3"/>
          <a:stretch>
            <a:fillRect/>
          </a:stretch>
        </p:blipFill>
        <p:spPr>
          <a:xfrm>
            <a:off x="173734" y="1902142"/>
            <a:ext cx="11658601" cy="253724"/>
          </a:xfrm>
          <a:prstGeom prst="rect">
            <a:avLst/>
          </a:prstGeom>
        </p:spPr>
      </p:pic>
    </p:spTree>
    <p:extLst>
      <p:ext uri="{BB962C8B-B14F-4D97-AF65-F5344CB8AC3E}">
        <p14:creationId xmlns:p14="http://schemas.microsoft.com/office/powerpoint/2010/main" val="2804769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182"/>
            <a:ext cx="10972800" cy="1143000"/>
          </a:xfrm>
        </p:spPr>
        <p:txBody>
          <a:bodyPr/>
          <a:lstStyle/>
          <a:p>
            <a:pPr algn="l"/>
            <a:r>
              <a:rPr lang="en-IN" sz="3600" dirty="0" smtClean="0">
                <a:latin typeface="Century Gothic" panose="020B0502020202020204" pitchFamily="34" charset="0"/>
              </a:rPr>
              <a:t>Consolidated View</a:t>
            </a:r>
            <a:endParaRPr lang="en-IN" sz="3600" dirty="0">
              <a:latin typeface="Century Gothic" panose="020B0502020202020204" pitchFamily="34" charset="0"/>
            </a:endParaRPr>
          </a:p>
        </p:txBody>
      </p:sp>
      <p:sp>
        <p:nvSpPr>
          <p:cNvPr id="3" name="Text Placeholder 2"/>
          <p:cNvSpPr>
            <a:spLocks noGrp="1"/>
          </p:cNvSpPr>
          <p:nvPr>
            <p:ph type="body" idx="1"/>
          </p:nvPr>
        </p:nvSpPr>
        <p:spPr>
          <a:xfrm>
            <a:off x="705993" y="2450592"/>
            <a:ext cx="10876408" cy="4306824"/>
          </a:xfrm>
        </p:spPr>
        <p:txBody>
          <a:bodyPr/>
          <a:lstStyle/>
          <a:p>
            <a:pPr lvl="0" algn="just">
              <a:lnSpc>
                <a:spcPct val="150000"/>
              </a:lnSpc>
              <a:buSzPct val="100000"/>
            </a:pPr>
            <a:r>
              <a:rPr lang="en-US" sz="1300" dirty="0">
                <a:latin typeface="Century Gothic" panose="020B0502020202020204" pitchFamily="34" charset="0"/>
              </a:rPr>
              <a:t>For </a:t>
            </a:r>
            <a:r>
              <a:rPr lang="en-US" sz="1300" b="1" dirty="0">
                <a:latin typeface="Century Gothic" panose="020B0502020202020204" pitchFamily="34" charset="0"/>
              </a:rPr>
              <a:t>CART</a:t>
            </a:r>
            <a:r>
              <a:rPr lang="en-US" sz="1300" dirty="0">
                <a:latin typeface="Century Gothic" panose="020B0502020202020204" pitchFamily="34" charset="0"/>
              </a:rPr>
              <a:t> the overall scores for the strength of the model seems weak at ~35% true positive scores and also with KS of ~39% etc. If the comparison of the train to test data is considered, it proves that the model is a right fit as there are no unusual variations amongst the 2</a:t>
            </a:r>
          </a:p>
          <a:p>
            <a:pPr lvl="0" algn="just">
              <a:lnSpc>
                <a:spcPct val="150000"/>
              </a:lnSpc>
              <a:buSzPct val="100000"/>
            </a:pPr>
            <a:r>
              <a:rPr lang="en-US" sz="1300" dirty="0">
                <a:latin typeface="Century Gothic" panose="020B0502020202020204" pitchFamily="34" charset="0"/>
              </a:rPr>
              <a:t>For </a:t>
            </a:r>
            <a:r>
              <a:rPr lang="en-US" sz="1300" b="1" dirty="0">
                <a:latin typeface="Century Gothic" panose="020B0502020202020204" pitchFamily="34" charset="0"/>
              </a:rPr>
              <a:t>Random Forest</a:t>
            </a:r>
            <a:r>
              <a:rPr lang="en-US" sz="1300" dirty="0">
                <a:latin typeface="Century Gothic" panose="020B0502020202020204" pitchFamily="34" charset="0"/>
              </a:rPr>
              <a:t> the results seem to be too accurate since it is 100% almost in all measurements and the comparison between the train and test also seems to be the same making the most efficient models in comparison to all models</a:t>
            </a:r>
          </a:p>
          <a:p>
            <a:pPr lvl="0" algn="just">
              <a:lnSpc>
                <a:spcPct val="150000"/>
              </a:lnSpc>
              <a:buSzPct val="100000"/>
            </a:pPr>
            <a:r>
              <a:rPr lang="en-US" sz="1300" dirty="0">
                <a:latin typeface="Century Gothic" panose="020B0502020202020204" pitchFamily="34" charset="0"/>
              </a:rPr>
              <a:t>For </a:t>
            </a:r>
            <a:r>
              <a:rPr lang="en-US" sz="1300" b="1" dirty="0">
                <a:latin typeface="Century Gothic" panose="020B0502020202020204" pitchFamily="34" charset="0"/>
              </a:rPr>
              <a:t>Neural Network</a:t>
            </a:r>
            <a:r>
              <a:rPr lang="en-US" sz="1300" dirty="0">
                <a:latin typeface="Century Gothic" panose="020B0502020202020204" pitchFamily="34" charset="0"/>
              </a:rPr>
              <a:t> it’s interesting to see that the model does not seem to be a normal fit. Since the overall variance is ~58%. It can be concluded that the model is not a good fit.</a:t>
            </a:r>
          </a:p>
          <a:p>
            <a:pPr lvl="0" algn="just">
              <a:lnSpc>
                <a:spcPct val="150000"/>
              </a:lnSpc>
              <a:buSzPct val="100000"/>
            </a:pPr>
            <a:r>
              <a:rPr lang="en-US" sz="1300" dirty="0">
                <a:latin typeface="Century Gothic" panose="020B0502020202020204" pitchFamily="34" charset="0"/>
              </a:rPr>
              <a:t>For </a:t>
            </a:r>
            <a:r>
              <a:rPr lang="en-US" sz="1300" b="1" dirty="0">
                <a:latin typeface="Century Gothic" panose="020B0502020202020204" pitchFamily="34" charset="0"/>
              </a:rPr>
              <a:t>Logistic Regression</a:t>
            </a:r>
            <a:r>
              <a:rPr lang="en-US" sz="1300" dirty="0">
                <a:latin typeface="Century Gothic" panose="020B0502020202020204" pitchFamily="34" charset="0"/>
              </a:rPr>
              <a:t> True Positive scores are extremely low which means that the model is not able to detect a default as a default. It is may be able to detect a non-defaulter as a non-defaulter which is fair but considering that the business will be more interested to know who is likely to default. In such a business condition the model is falling short and is able to identify only ~24% of the times. The model though is a good fit since the measurement values between train and test do not vary much</a:t>
            </a:r>
          </a:p>
          <a:p>
            <a:pPr lvl="0" algn="just">
              <a:lnSpc>
                <a:spcPct val="150000"/>
              </a:lnSpc>
              <a:buSzPct val="100000"/>
            </a:pPr>
            <a:r>
              <a:rPr lang="en-US" sz="1300" dirty="0">
                <a:latin typeface="Century Gothic" panose="020B0502020202020204" pitchFamily="34" charset="0"/>
              </a:rPr>
              <a:t>Using the </a:t>
            </a:r>
            <a:r>
              <a:rPr lang="en-US" sz="1300" b="1" dirty="0">
                <a:latin typeface="Century Gothic" panose="020B0502020202020204" pitchFamily="34" charset="0"/>
              </a:rPr>
              <a:t>bagging and boosting</a:t>
            </a:r>
            <a:r>
              <a:rPr lang="en-US" sz="1300" dirty="0">
                <a:latin typeface="Century Gothic" panose="020B0502020202020204" pitchFamily="34" charset="0"/>
              </a:rPr>
              <a:t> technique as well the model performance did not seem to improve much as the True positives or KS or AUC etc. did not improve as compared to the </a:t>
            </a:r>
            <a:r>
              <a:rPr lang="en-US" sz="1300" dirty="0" smtClean="0">
                <a:latin typeface="Century Gothic" panose="020B0502020202020204" pitchFamily="34" charset="0"/>
              </a:rPr>
              <a:t>models</a:t>
            </a:r>
            <a:endParaRPr lang="en-US" sz="1300" dirty="0">
              <a:latin typeface="Century Gothic" panose="020B0502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05993" y="1071118"/>
            <a:ext cx="10876407" cy="1350772"/>
          </a:xfrm>
          <a:prstGeom prst="rect">
            <a:avLst/>
          </a:prstGeom>
        </p:spPr>
      </p:pic>
    </p:spTree>
    <p:extLst>
      <p:ext uri="{BB962C8B-B14F-4D97-AF65-F5344CB8AC3E}">
        <p14:creationId xmlns:p14="http://schemas.microsoft.com/office/powerpoint/2010/main" val="1127867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182"/>
            <a:ext cx="10972800" cy="1143000"/>
          </a:xfrm>
        </p:spPr>
        <p:txBody>
          <a:bodyPr/>
          <a:lstStyle/>
          <a:p>
            <a:pPr algn="l"/>
            <a:r>
              <a:rPr lang="en-IN" sz="3600" dirty="0" smtClean="0">
                <a:latin typeface="Century Gothic" panose="020B0502020202020204" pitchFamily="34" charset="0"/>
              </a:rPr>
              <a:t>Business Insights</a:t>
            </a:r>
            <a:endParaRPr lang="en-IN" sz="3600" dirty="0">
              <a:latin typeface="Century Gothic" panose="020B0502020202020204" pitchFamily="34" charset="0"/>
            </a:endParaRPr>
          </a:p>
        </p:txBody>
      </p:sp>
      <p:sp>
        <p:nvSpPr>
          <p:cNvPr id="3" name="Text Placeholder 2"/>
          <p:cNvSpPr>
            <a:spLocks noGrp="1"/>
          </p:cNvSpPr>
          <p:nvPr>
            <p:ph type="body" idx="1"/>
          </p:nvPr>
        </p:nvSpPr>
        <p:spPr>
          <a:xfrm>
            <a:off x="237744" y="1408176"/>
            <a:ext cx="11759183" cy="5266944"/>
          </a:xfrm>
        </p:spPr>
        <p:txBody>
          <a:bodyPr/>
          <a:lstStyle/>
          <a:p>
            <a:pPr marL="25400" lvl="0" indent="0" algn="just">
              <a:lnSpc>
                <a:spcPct val="200000"/>
              </a:lnSpc>
              <a:buSzPct val="100000"/>
              <a:buNone/>
            </a:pPr>
            <a:r>
              <a:rPr lang="en-US" sz="1800" b="1" dirty="0" smtClean="0">
                <a:latin typeface="Century Gothic" panose="020B0502020202020204" pitchFamily="34" charset="0"/>
              </a:rPr>
              <a:t>Key Insights:</a:t>
            </a:r>
          </a:p>
          <a:p>
            <a:pPr lvl="0" algn="just">
              <a:lnSpc>
                <a:spcPct val="200000"/>
              </a:lnSpc>
              <a:buSzPct val="100000"/>
            </a:pPr>
            <a:r>
              <a:rPr lang="en-US" sz="1300" dirty="0" smtClean="0">
                <a:latin typeface="Century Gothic" panose="020B0502020202020204" pitchFamily="34" charset="0"/>
              </a:rPr>
              <a:t>All the Models except Random Forest have not performed well with respect to their accuracies making the implementation of the machine learning technique dicey</a:t>
            </a:r>
          </a:p>
          <a:p>
            <a:pPr lvl="0" algn="just">
              <a:lnSpc>
                <a:spcPct val="200000"/>
              </a:lnSpc>
              <a:buSzPct val="100000"/>
            </a:pPr>
            <a:r>
              <a:rPr lang="en-US" sz="1300" dirty="0" smtClean="0">
                <a:latin typeface="Century Gothic" panose="020B0502020202020204" pitchFamily="34" charset="0"/>
              </a:rPr>
              <a:t>When the collinearity with the dependent variable was done the overall R-squared values did not excel 30%. This meant that the variables considered were not significantly driving the dependent variable. This will mean that more variables like income, dependents, number of earners and other obligations can also be analyzed.</a:t>
            </a:r>
          </a:p>
          <a:p>
            <a:pPr lvl="0" algn="just">
              <a:lnSpc>
                <a:spcPct val="200000"/>
              </a:lnSpc>
              <a:buSzPct val="100000"/>
            </a:pPr>
            <a:r>
              <a:rPr lang="en-US" sz="1300" dirty="0" smtClean="0">
                <a:latin typeface="Century Gothic" panose="020B0502020202020204" pitchFamily="34" charset="0"/>
              </a:rPr>
              <a:t>Overall Random Forest did perform well but business should use it cautiously since it provided a score of 100% which is a possibility of overfitting and second it is a black box technique and no much visibility is available of the treatment of the data. Additional values for the same parameters can be re-tested and if the results are encouraging then it can be implemented</a:t>
            </a:r>
          </a:p>
          <a:p>
            <a:pPr lvl="0" algn="just">
              <a:lnSpc>
                <a:spcPct val="200000"/>
              </a:lnSpc>
              <a:buSzPct val="100000"/>
            </a:pPr>
            <a:r>
              <a:rPr lang="en-US" sz="1300" dirty="0" smtClean="0">
                <a:latin typeface="Century Gothic" panose="020B0502020202020204" pitchFamily="34" charset="0"/>
              </a:rPr>
              <a:t>Business should re-visit the data collation variables and re-perform the applicability of the Machine Learning Technique</a:t>
            </a:r>
            <a:endParaRPr lang="en-US" sz="1300" dirty="0">
              <a:latin typeface="Century Gothic" panose="020B0502020202020204" pitchFamily="34" charset="0"/>
            </a:endParaRPr>
          </a:p>
        </p:txBody>
      </p:sp>
    </p:spTree>
    <p:extLst>
      <p:ext uri="{BB962C8B-B14F-4D97-AF65-F5344CB8AC3E}">
        <p14:creationId xmlns:p14="http://schemas.microsoft.com/office/powerpoint/2010/main" val="400208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529840" y="4901184"/>
            <a:ext cx="5955792" cy="1334708"/>
          </a:xfrm>
        </p:spPr>
        <p:txBody>
          <a:bodyPr anchor="ctr"/>
          <a:lstStyle/>
          <a:p>
            <a:pPr marL="25400" indent="0">
              <a:buNone/>
            </a:pPr>
            <a:r>
              <a:rPr lang="en-US" sz="8000" dirty="0" smtClean="0"/>
              <a:t>Questions!!!</a:t>
            </a:r>
            <a:endParaRPr lang="en-US" sz="8000" dirty="0"/>
          </a:p>
        </p:txBody>
      </p:sp>
      <p:pic>
        <p:nvPicPr>
          <p:cNvPr id="6" name="Picture 5"/>
          <p:cNvPicPr>
            <a:picLocks noChangeAspect="1"/>
          </p:cNvPicPr>
          <p:nvPr/>
        </p:nvPicPr>
        <p:blipFill>
          <a:blip r:embed="rId2"/>
          <a:stretch>
            <a:fillRect/>
          </a:stretch>
        </p:blipFill>
        <p:spPr>
          <a:xfrm>
            <a:off x="2752344" y="998922"/>
            <a:ext cx="5522976" cy="3744817"/>
          </a:xfrm>
          <a:prstGeom prst="rect">
            <a:avLst/>
          </a:prstGeom>
        </p:spPr>
      </p:pic>
    </p:spTree>
    <p:extLst>
      <p:ext uri="{BB962C8B-B14F-4D97-AF65-F5344CB8AC3E}">
        <p14:creationId xmlns:p14="http://schemas.microsoft.com/office/powerpoint/2010/main" val="448669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7552" y="1273682"/>
            <a:ext cx="4622864" cy="4610403"/>
          </a:xfrm>
          <a:prstGeom prst="rect">
            <a:avLst/>
          </a:prstGeom>
        </p:spPr>
      </p:pic>
    </p:spTree>
    <p:extLst>
      <p:ext uri="{BB962C8B-B14F-4D97-AF65-F5344CB8AC3E}">
        <p14:creationId xmlns:p14="http://schemas.microsoft.com/office/powerpoint/2010/main" val="3666260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16" y="119190"/>
            <a:ext cx="8031480" cy="1143000"/>
          </a:xfrm>
        </p:spPr>
        <p:txBody>
          <a:bodyPr/>
          <a:lstStyle/>
          <a:p>
            <a:pPr algn="l"/>
            <a:r>
              <a:rPr lang="en-IN" dirty="0" smtClean="0">
                <a:latin typeface="Century Gothic" panose="020B0502020202020204" pitchFamily="34" charset="0"/>
              </a:rPr>
              <a:t>Table of Content</a:t>
            </a:r>
            <a:endParaRPr lang="en-IN" dirty="0">
              <a:latin typeface="Century Gothic" panose="020B0502020202020204" pitchFamily="34" charset="0"/>
            </a:endParaRPr>
          </a:p>
        </p:txBody>
      </p:sp>
      <p:sp>
        <p:nvSpPr>
          <p:cNvPr id="3" name="Text Placeholder 2"/>
          <p:cNvSpPr>
            <a:spLocks noGrp="1"/>
          </p:cNvSpPr>
          <p:nvPr>
            <p:ph type="body" idx="1"/>
          </p:nvPr>
        </p:nvSpPr>
        <p:spPr>
          <a:xfrm>
            <a:off x="454152" y="1152080"/>
            <a:ext cx="11460480" cy="5614479"/>
          </a:xfrm>
        </p:spPr>
        <p:txBody>
          <a:bodyPr/>
          <a:lstStyle/>
          <a:p>
            <a:pPr marL="25400" indent="0">
              <a:lnSpc>
                <a:spcPct val="150000"/>
              </a:lnSpc>
              <a:buNone/>
            </a:pPr>
            <a:r>
              <a:rPr lang="en-US" sz="1600" dirty="0">
                <a:latin typeface="Century Gothic" panose="020B0502020202020204" pitchFamily="34" charset="0"/>
                <a:cs typeface="Arial" panose="020B0604020202020204" pitchFamily="34" charset="0"/>
              </a:rPr>
              <a:t>Content:</a:t>
            </a:r>
            <a:br>
              <a:rPr lang="en-US" sz="1600" dirty="0">
                <a:latin typeface="Century Gothic" panose="020B0502020202020204" pitchFamily="34" charset="0"/>
                <a:cs typeface="Arial" panose="020B0604020202020204" pitchFamily="34" charset="0"/>
              </a:rPr>
            </a:br>
            <a:r>
              <a:rPr lang="en-US" sz="1600" dirty="0">
                <a:latin typeface="Century Gothic" panose="020B0502020202020204" pitchFamily="34" charset="0"/>
                <a:cs typeface="Arial" panose="020B0604020202020204" pitchFamily="34" charset="0"/>
              </a:rPr>
              <a:t>1. Project </a:t>
            </a:r>
            <a:r>
              <a:rPr lang="en-US" sz="1600" dirty="0" smtClean="0">
                <a:latin typeface="Century Gothic" panose="020B0502020202020204" pitchFamily="34" charset="0"/>
                <a:cs typeface="Arial" panose="020B0604020202020204" pitchFamily="34" charset="0"/>
              </a:rPr>
              <a:t>Team		</a:t>
            </a:r>
            <a:r>
              <a:rPr lang="en-US" sz="1600" dirty="0">
                <a:latin typeface="Century Gothic" panose="020B0502020202020204" pitchFamily="34" charset="0"/>
                <a:cs typeface="Arial" panose="020B0604020202020204" pitchFamily="34" charset="0"/>
              </a:rPr>
              <a:t>									03.</a:t>
            </a:r>
            <a:br>
              <a:rPr lang="en-US" sz="1600" dirty="0">
                <a:latin typeface="Century Gothic" panose="020B0502020202020204" pitchFamily="34" charset="0"/>
                <a:cs typeface="Arial" panose="020B0604020202020204" pitchFamily="34" charset="0"/>
              </a:rPr>
            </a:br>
            <a:r>
              <a:rPr lang="en-US" sz="1600" dirty="0">
                <a:latin typeface="Century Gothic" panose="020B0502020202020204" pitchFamily="34" charset="0"/>
                <a:cs typeface="Arial" panose="020B0604020202020204" pitchFamily="34" charset="0"/>
              </a:rPr>
              <a:t>2. </a:t>
            </a:r>
            <a:r>
              <a:rPr lang="en-US" sz="1600" dirty="0" smtClean="0">
                <a:latin typeface="Century Gothic" panose="020B0502020202020204" pitchFamily="34" charset="0"/>
                <a:cs typeface="Arial" panose="020B0604020202020204" pitchFamily="34" charset="0"/>
              </a:rPr>
              <a:t>Project Charter</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	04</a:t>
            </a:r>
            <a:r>
              <a:rPr lang="en-US" sz="1600" dirty="0">
                <a:latin typeface="Century Gothic" panose="020B0502020202020204" pitchFamily="34" charset="0"/>
                <a:cs typeface="Arial" panose="020B0604020202020204" pitchFamily="34" charset="0"/>
              </a:rPr>
              <a:t>. </a:t>
            </a:r>
            <a:br>
              <a:rPr lang="en-US" sz="1600" dirty="0">
                <a:latin typeface="Century Gothic" panose="020B0502020202020204" pitchFamily="34" charset="0"/>
                <a:cs typeface="Arial" panose="020B0604020202020204" pitchFamily="34" charset="0"/>
              </a:rPr>
            </a:br>
            <a:r>
              <a:rPr lang="en-US" sz="1600" dirty="0">
                <a:latin typeface="Century Gothic" panose="020B0502020202020204" pitchFamily="34" charset="0"/>
                <a:cs typeface="Arial" panose="020B0604020202020204" pitchFamily="34" charset="0"/>
              </a:rPr>
              <a:t>3. Executive </a:t>
            </a:r>
            <a:r>
              <a:rPr lang="en-US" sz="1600" dirty="0" smtClean="0">
                <a:latin typeface="Century Gothic" panose="020B0502020202020204" pitchFamily="34" charset="0"/>
                <a:cs typeface="Arial" panose="020B0604020202020204" pitchFamily="34" charset="0"/>
              </a:rPr>
              <a:t>Summary	</a:t>
            </a:r>
            <a:r>
              <a:rPr lang="en-US" sz="1600" dirty="0">
                <a:latin typeface="Century Gothic" panose="020B0502020202020204" pitchFamily="34" charset="0"/>
                <a:cs typeface="Arial" panose="020B0604020202020204" pitchFamily="34" charset="0"/>
              </a:rPr>
              <a:t>									05.</a:t>
            </a:r>
            <a:br>
              <a:rPr lang="en-US" sz="1600" dirty="0">
                <a:latin typeface="Century Gothic" panose="020B0502020202020204" pitchFamily="34" charset="0"/>
                <a:cs typeface="Arial" panose="020B0604020202020204" pitchFamily="34" charset="0"/>
              </a:rPr>
            </a:br>
            <a:r>
              <a:rPr lang="en-US" sz="1600" dirty="0">
                <a:latin typeface="Century Gothic" panose="020B0502020202020204" pitchFamily="34" charset="0"/>
                <a:cs typeface="Arial" panose="020B0604020202020204" pitchFamily="34" charset="0"/>
              </a:rPr>
              <a:t>4. Exploratory Data </a:t>
            </a:r>
            <a:r>
              <a:rPr lang="en-US" sz="1600" dirty="0" smtClean="0">
                <a:latin typeface="Century Gothic" panose="020B0502020202020204" pitchFamily="34" charset="0"/>
                <a:cs typeface="Arial" panose="020B0604020202020204" pitchFamily="34" charset="0"/>
              </a:rPr>
              <a:t>Analysis		</a:t>
            </a:r>
            <a:r>
              <a:rPr lang="en-US" sz="1600" dirty="0">
                <a:latin typeface="Century Gothic" panose="020B0502020202020204" pitchFamily="34" charset="0"/>
                <a:cs typeface="Arial" panose="020B0604020202020204" pitchFamily="34" charset="0"/>
              </a:rPr>
              <a:t>								06</a:t>
            </a:r>
            <a:r>
              <a:rPr lang="en-US" sz="1600" dirty="0" smtClean="0">
                <a:latin typeface="Century Gothic" panose="020B0502020202020204" pitchFamily="34" charset="0"/>
                <a:cs typeface="Arial" panose="020B0604020202020204" pitchFamily="34" charset="0"/>
              </a:rPr>
              <a:t>.</a:t>
            </a:r>
          </a:p>
          <a:p>
            <a:pPr marL="25400" indent="0">
              <a:lnSpc>
                <a:spcPct val="150000"/>
              </a:lnSpc>
              <a:buNone/>
            </a:pPr>
            <a:r>
              <a:rPr lang="en-US" sz="1600" dirty="0" smtClean="0">
                <a:latin typeface="Century Gothic" panose="020B0502020202020204" pitchFamily="34" charset="0"/>
                <a:cs typeface="Arial" panose="020B0604020202020204" pitchFamily="34" charset="0"/>
              </a:rPr>
              <a:t>5. PCA and Factor Analysis										07.</a:t>
            </a:r>
          </a:p>
          <a:p>
            <a:pPr marL="25400" indent="0">
              <a:lnSpc>
                <a:spcPct val="150000"/>
              </a:lnSpc>
              <a:buNone/>
            </a:pPr>
            <a:r>
              <a:rPr lang="en-US" sz="1600" dirty="0" smtClean="0">
                <a:latin typeface="Century Gothic" panose="020B0502020202020204" pitchFamily="34" charset="0"/>
                <a:cs typeface="Arial" panose="020B0604020202020204" pitchFamily="34" charset="0"/>
              </a:rPr>
              <a:t>6. Modelling Approach										08.</a:t>
            </a:r>
            <a:r>
              <a:rPr lang="en-US" sz="1600" dirty="0">
                <a:latin typeface="Century Gothic" panose="020B0502020202020204" pitchFamily="34" charset="0"/>
                <a:cs typeface="Arial" panose="020B0604020202020204" pitchFamily="34" charset="0"/>
              </a:rPr>
              <a:t/>
            </a:r>
            <a:br>
              <a:rPr lang="en-US" sz="1600" dirty="0">
                <a:latin typeface="Century Gothic" panose="020B0502020202020204" pitchFamily="34" charset="0"/>
                <a:cs typeface="Arial" panose="020B0604020202020204" pitchFamily="34" charset="0"/>
              </a:rPr>
            </a:br>
            <a:r>
              <a:rPr lang="en-US" sz="1600" dirty="0" smtClean="0">
                <a:latin typeface="Century Gothic" panose="020B0502020202020204" pitchFamily="34" charset="0"/>
                <a:cs typeface="Arial" panose="020B0604020202020204" pitchFamily="34" charset="0"/>
              </a:rPr>
              <a:t>7.  </a:t>
            </a:r>
            <a:r>
              <a:rPr lang="en-US" sz="1600" dirty="0">
                <a:latin typeface="Century Gothic" panose="020B0502020202020204" pitchFamily="34" charset="0"/>
                <a:cs typeface="Arial" panose="020B0604020202020204" pitchFamily="34" charset="0"/>
              </a:rPr>
              <a:t>CART		 	</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09</a:t>
            </a:r>
            <a:r>
              <a:rPr lang="en-US" sz="1600" dirty="0" smtClean="0">
                <a:latin typeface="Century Gothic" panose="020B0502020202020204" pitchFamily="34" charset="0"/>
                <a:cs typeface="Arial" panose="020B0604020202020204" pitchFamily="34" charset="0"/>
              </a:rPr>
              <a:t>.</a:t>
            </a:r>
            <a:r>
              <a:rPr lang="en-US" sz="1600" dirty="0">
                <a:latin typeface="Century Gothic" panose="020B0502020202020204" pitchFamily="34" charset="0"/>
                <a:cs typeface="Arial" panose="020B0604020202020204" pitchFamily="34" charset="0"/>
              </a:rPr>
              <a:t/>
            </a:r>
            <a:br>
              <a:rPr lang="en-US" sz="1600" dirty="0">
                <a:latin typeface="Century Gothic" panose="020B0502020202020204" pitchFamily="34" charset="0"/>
                <a:cs typeface="Arial" panose="020B0604020202020204" pitchFamily="34" charset="0"/>
              </a:rPr>
            </a:br>
            <a:r>
              <a:rPr lang="en-US" sz="1600" dirty="0" smtClean="0">
                <a:latin typeface="Century Gothic" panose="020B0502020202020204" pitchFamily="34" charset="0"/>
                <a:cs typeface="Arial" panose="020B0604020202020204" pitchFamily="34" charset="0"/>
              </a:rPr>
              <a:t>8. </a:t>
            </a:r>
            <a:r>
              <a:rPr lang="en-US" sz="1600" dirty="0">
                <a:latin typeface="Century Gothic" panose="020B0502020202020204" pitchFamily="34" charset="0"/>
                <a:cs typeface="Arial" panose="020B0604020202020204" pitchFamily="34" charset="0"/>
              </a:rPr>
              <a:t>Random Forest	</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10.</a:t>
            </a:r>
            <a:r>
              <a:rPr lang="en-US" sz="1600" dirty="0">
                <a:latin typeface="Century Gothic" panose="020B0502020202020204" pitchFamily="34" charset="0"/>
                <a:cs typeface="Arial" panose="020B0604020202020204" pitchFamily="34" charset="0"/>
              </a:rPr>
              <a:t/>
            </a:r>
            <a:br>
              <a:rPr lang="en-US" sz="1600" dirty="0">
                <a:latin typeface="Century Gothic" panose="020B0502020202020204" pitchFamily="34" charset="0"/>
                <a:cs typeface="Arial" panose="020B0604020202020204" pitchFamily="34" charset="0"/>
              </a:rPr>
            </a:br>
            <a:r>
              <a:rPr lang="en-US" sz="1600" dirty="0" smtClean="0">
                <a:latin typeface="Century Gothic" panose="020B0502020202020204" pitchFamily="34" charset="0"/>
                <a:cs typeface="Arial" panose="020B0604020202020204" pitchFamily="34" charset="0"/>
              </a:rPr>
              <a:t>9.  </a:t>
            </a:r>
            <a:r>
              <a:rPr lang="en-US" sz="1600" dirty="0">
                <a:latin typeface="Century Gothic" panose="020B0502020202020204" pitchFamily="34" charset="0"/>
                <a:cs typeface="Arial" panose="020B0604020202020204" pitchFamily="34" charset="0"/>
              </a:rPr>
              <a:t>Neural Networks	</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11.</a:t>
            </a:r>
            <a:r>
              <a:rPr lang="en-US" sz="1600" dirty="0" smtClean="0">
                <a:latin typeface="Century Gothic" panose="020B0502020202020204" pitchFamily="34" charset="0"/>
                <a:cs typeface="Arial" panose="020B0604020202020204" pitchFamily="34" charset="0"/>
              </a:rPr>
              <a:t/>
            </a:r>
            <a:br>
              <a:rPr lang="en-US" sz="1600" dirty="0" smtClean="0">
                <a:latin typeface="Century Gothic" panose="020B0502020202020204" pitchFamily="34" charset="0"/>
                <a:cs typeface="Arial" panose="020B0604020202020204" pitchFamily="34" charset="0"/>
              </a:rPr>
            </a:br>
            <a:r>
              <a:rPr lang="en-US" sz="1600" dirty="0" smtClean="0">
                <a:latin typeface="Century Gothic" panose="020B0502020202020204" pitchFamily="34" charset="0"/>
                <a:cs typeface="Arial" panose="020B0604020202020204" pitchFamily="34" charset="0"/>
              </a:rPr>
              <a:t>10.  </a:t>
            </a:r>
            <a:r>
              <a:rPr lang="en-US" sz="1600" dirty="0">
                <a:latin typeface="Century Gothic" panose="020B0502020202020204" pitchFamily="34" charset="0"/>
                <a:cs typeface="Arial" panose="020B0604020202020204" pitchFamily="34" charset="0"/>
              </a:rPr>
              <a:t>XGBoost 	</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12.</a:t>
            </a:r>
            <a:r>
              <a:rPr lang="en-US" sz="1600" dirty="0">
                <a:latin typeface="Century Gothic" panose="020B0502020202020204" pitchFamily="34" charset="0"/>
                <a:cs typeface="Arial" panose="020B0604020202020204" pitchFamily="34" charset="0"/>
              </a:rPr>
              <a:t/>
            </a:r>
            <a:br>
              <a:rPr lang="en-US" sz="1600" dirty="0">
                <a:latin typeface="Century Gothic" panose="020B0502020202020204" pitchFamily="34" charset="0"/>
                <a:cs typeface="Arial" panose="020B0604020202020204" pitchFamily="34" charset="0"/>
              </a:rPr>
            </a:br>
            <a:r>
              <a:rPr lang="en-US" sz="1600" dirty="0" smtClean="0">
                <a:latin typeface="Century Gothic" panose="020B0502020202020204" pitchFamily="34" charset="0"/>
                <a:cs typeface="Arial" panose="020B0604020202020204" pitchFamily="34" charset="0"/>
              </a:rPr>
              <a:t>11.  </a:t>
            </a:r>
            <a:r>
              <a:rPr lang="en-US" sz="1600" dirty="0" smtClean="0">
                <a:latin typeface="Century Gothic" panose="020B0502020202020204" pitchFamily="34" charset="0"/>
                <a:cs typeface="Arial" panose="020B0604020202020204" pitchFamily="34" charset="0"/>
              </a:rPr>
              <a:t>Bagging</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	</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13.</a:t>
            </a:r>
          </a:p>
          <a:p>
            <a:pPr marL="25400" indent="0">
              <a:lnSpc>
                <a:spcPct val="150000"/>
              </a:lnSpc>
              <a:buNone/>
            </a:pPr>
            <a:r>
              <a:rPr lang="en-US" sz="1600" dirty="0" smtClean="0">
                <a:latin typeface="Century Gothic" panose="020B0502020202020204" pitchFamily="34" charset="0"/>
                <a:cs typeface="Arial" panose="020B0604020202020204" pitchFamily="34" charset="0"/>
              </a:rPr>
              <a:t>12. Consolidated View										15.</a:t>
            </a:r>
            <a:endParaRPr lang="en-US" sz="1600" dirty="0" smtClean="0">
              <a:latin typeface="Century Gothic" panose="020B0502020202020204" pitchFamily="34" charset="0"/>
              <a:cs typeface="Arial" panose="020B0604020202020204" pitchFamily="34" charset="0"/>
            </a:endParaRPr>
          </a:p>
          <a:p>
            <a:pPr marL="25400" indent="0">
              <a:lnSpc>
                <a:spcPct val="150000"/>
              </a:lnSpc>
              <a:buNone/>
            </a:pPr>
            <a:r>
              <a:rPr lang="en-US" sz="1600" dirty="0" smtClean="0">
                <a:latin typeface="Century Gothic" panose="020B0502020202020204" pitchFamily="34" charset="0"/>
                <a:cs typeface="Arial" panose="020B0604020202020204" pitchFamily="34" charset="0"/>
              </a:rPr>
              <a:t>13. Busine</a:t>
            </a:r>
            <a:r>
              <a:rPr lang="en-US" sz="1600" dirty="0" smtClean="0">
                <a:latin typeface="Century Gothic" panose="020B0502020202020204" pitchFamily="34" charset="0"/>
                <a:cs typeface="Arial" panose="020B0604020202020204" pitchFamily="34" charset="0"/>
              </a:rPr>
              <a:t>ss Insights</a:t>
            </a:r>
            <a:r>
              <a:rPr lang="en-US" sz="1600" dirty="0">
                <a:latin typeface="Century Gothic" panose="020B0502020202020204" pitchFamily="34" charset="0"/>
                <a:cs typeface="Arial" panose="020B0604020202020204" pitchFamily="34" charset="0"/>
              </a:rPr>
              <a:t>										</a:t>
            </a:r>
            <a:r>
              <a:rPr lang="en-US" sz="1600" dirty="0" smtClean="0">
                <a:latin typeface="Century Gothic" panose="020B0502020202020204" pitchFamily="34" charset="0"/>
                <a:cs typeface="Arial" panose="020B0604020202020204" pitchFamily="34" charset="0"/>
              </a:rPr>
              <a:t>16.</a:t>
            </a:r>
            <a:endParaRPr lang="en-US" sz="1600" dirty="0">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525004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Project Team</a:t>
            </a:r>
            <a:endParaRPr lang="en-IN" dirty="0">
              <a:latin typeface="Century Gothic" panose="020B0502020202020204" pitchFamily="34" charset="0"/>
            </a:endParaRPr>
          </a:p>
        </p:txBody>
      </p:sp>
      <p:sp>
        <p:nvSpPr>
          <p:cNvPr id="5" name="Rectangle 4"/>
          <p:cNvSpPr/>
          <p:nvPr/>
        </p:nvSpPr>
        <p:spPr>
          <a:xfrm>
            <a:off x="165367" y="1322788"/>
            <a:ext cx="10048676" cy="5471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600" dirty="0" smtClean="0">
                <a:solidFill>
                  <a:schemeClr val="tx1"/>
                </a:solidFill>
                <a:latin typeface="Century Gothic" panose="020B0502020202020204" pitchFamily="34" charset="0"/>
                <a:cs typeface="Arial" panose="020B0604020202020204" pitchFamily="34" charset="0"/>
              </a:rPr>
              <a:t>Project Team:</a:t>
            </a:r>
          </a:p>
          <a:p>
            <a:pPr algn="just">
              <a:lnSpc>
                <a:spcPct val="150000"/>
              </a:lnSpc>
            </a:pPr>
            <a:r>
              <a:rPr lang="en-US" dirty="0" smtClean="0">
                <a:solidFill>
                  <a:schemeClr val="tx1"/>
                </a:solidFill>
                <a:latin typeface="Century Gothic" panose="020B0502020202020204" pitchFamily="34" charset="0"/>
                <a:cs typeface="Arial" panose="020B0604020202020204" pitchFamily="34" charset="0"/>
              </a:rPr>
              <a:t>Project Guide</a:t>
            </a:r>
            <a:r>
              <a:rPr lang="en-US" dirty="0">
                <a:solidFill>
                  <a:schemeClr val="tx1"/>
                </a:solidFill>
                <a:latin typeface="Century Gothic" panose="020B0502020202020204" pitchFamily="34" charset="0"/>
                <a:cs typeface="Arial" panose="020B0604020202020204" pitchFamily="34" charset="0"/>
              </a:rPr>
              <a:t>: </a:t>
            </a:r>
            <a:r>
              <a:rPr lang="en-US" dirty="0" smtClean="0">
                <a:solidFill>
                  <a:schemeClr val="tx1"/>
                </a:solidFill>
                <a:latin typeface="Century Gothic" panose="020B0502020202020204" pitchFamily="34" charset="0"/>
                <a:cs typeface="Arial" panose="020B0604020202020204" pitchFamily="34" charset="0"/>
              </a:rPr>
              <a:t>Mr. Manjunatha GUMMARAJU</a:t>
            </a:r>
          </a:p>
          <a:p>
            <a:pPr algn="just">
              <a:lnSpc>
                <a:spcPct val="150000"/>
              </a:lnSpc>
            </a:pPr>
            <a:endParaRPr lang="en-US" sz="1600" dirty="0" smtClean="0">
              <a:solidFill>
                <a:schemeClr val="tx1"/>
              </a:solidFill>
              <a:latin typeface="Century Gothic" panose="020B0502020202020204" pitchFamily="34" charset="0"/>
              <a:cs typeface="Arial" panose="020B0604020202020204" pitchFamily="34" charset="0"/>
            </a:endParaRPr>
          </a:p>
          <a:p>
            <a:pPr algn="just">
              <a:lnSpc>
                <a:spcPct val="150000"/>
              </a:lnSpc>
            </a:pPr>
            <a:r>
              <a:rPr lang="en-US" sz="1600" dirty="0" smtClean="0">
                <a:solidFill>
                  <a:schemeClr val="tx1"/>
                </a:solidFill>
                <a:latin typeface="Century Gothic" panose="020B0502020202020204" pitchFamily="34" charset="0"/>
                <a:cs typeface="Arial" panose="020B0604020202020204" pitchFamily="34" charset="0"/>
              </a:rPr>
              <a:t>About Project Guide: An IIM B and a Great Lakes alumni and a Data Scientist, Mr. Manjunath comes with an in-depth expertise in Data Analytics. He is currently a Consultant working to drive organization wide strategies using data analytics as the tool. He has also worked with leading Blue Chip companies and has proved his mettle out there.</a:t>
            </a:r>
          </a:p>
          <a:p>
            <a:pPr algn="just">
              <a:lnSpc>
                <a:spcPct val="150000"/>
              </a:lnSpc>
            </a:pPr>
            <a:endParaRPr lang="en-US" sz="1600" dirty="0" smtClean="0">
              <a:solidFill>
                <a:schemeClr val="tx1"/>
              </a:solidFill>
              <a:latin typeface="Century Gothic" panose="020B0502020202020204" pitchFamily="34" charset="0"/>
              <a:cs typeface="Arial" panose="020B0604020202020204" pitchFamily="34" charset="0"/>
            </a:endParaRPr>
          </a:p>
          <a:p>
            <a:pPr algn="just">
              <a:lnSpc>
                <a:spcPct val="150000"/>
              </a:lnSpc>
            </a:pPr>
            <a:r>
              <a:rPr lang="en-US" dirty="0">
                <a:solidFill>
                  <a:schemeClr val="tx1"/>
                </a:solidFill>
                <a:latin typeface="Century Gothic" panose="020B0502020202020204" pitchFamily="34" charset="0"/>
                <a:cs typeface="Arial" panose="020B0604020202020204" pitchFamily="34" charset="0"/>
              </a:rPr>
              <a:t>Project Owner: Mr. Amit KULKARNI</a:t>
            </a:r>
          </a:p>
          <a:p>
            <a:pPr algn="just">
              <a:lnSpc>
                <a:spcPct val="150000"/>
              </a:lnSpc>
            </a:pPr>
            <a:endParaRPr lang="en-US" sz="1600" dirty="0" smtClean="0">
              <a:solidFill>
                <a:schemeClr val="tx1"/>
              </a:solidFill>
              <a:latin typeface="Century Gothic" panose="020B0502020202020204" pitchFamily="34" charset="0"/>
              <a:cs typeface="Arial" panose="020B0604020202020204" pitchFamily="34" charset="0"/>
            </a:endParaRPr>
          </a:p>
          <a:p>
            <a:pPr algn="just">
              <a:lnSpc>
                <a:spcPct val="150000"/>
              </a:lnSpc>
            </a:pPr>
            <a:r>
              <a:rPr lang="en-US" sz="1600" dirty="0" smtClean="0">
                <a:solidFill>
                  <a:schemeClr val="tx1"/>
                </a:solidFill>
                <a:latin typeface="Century Gothic" panose="020B0502020202020204" pitchFamily="34" charset="0"/>
                <a:cs typeface="Arial" panose="020B0604020202020204" pitchFamily="34" charset="0"/>
              </a:rPr>
              <a:t>About Project Owner: A post graduate in the commerce and banking area and corporate financial analyst, Amit comes with an experience of 15+ years in the field of accounting, reporting and system implementation from the business perspective. Currently he is working as an accounting manager with a leading global Insurance company.</a:t>
            </a:r>
          </a:p>
        </p:txBody>
      </p:sp>
      <p:pic>
        <p:nvPicPr>
          <p:cNvPr id="6" name="Picture 2" descr="Manjunatha Gummaraj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5473" y="1994225"/>
            <a:ext cx="1462291" cy="1462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0369296" y="4887164"/>
            <a:ext cx="1458468" cy="1458468"/>
          </a:xfrm>
          <a:prstGeom prst="rect">
            <a:avLst/>
          </a:prstGeom>
          <a:ln>
            <a:solidFill>
              <a:schemeClr val="tx1"/>
            </a:solidFill>
          </a:ln>
        </p:spPr>
      </p:pic>
    </p:spTree>
    <p:extLst>
      <p:ext uri="{BB962C8B-B14F-4D97-AF65-F5344CB8AC3E}">
        <p14:creationId xmlns:p14="http://schemas.microsoft.com/office/powerpoint/2010/main" val="1699398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80234"/>
          </a:xfrm>
        </p:spPr>
        <p:txBody>
          <a:bodyPr/>
          <a:lstStyle/>
          <a:p>
            <a:pPr algn="l"/>
            <a:r>
              <a:rPr lang="en-IN" dirty="0" smtClean="0">
                <a:latin typeface="Century Gothic" panose="020B0502020202020204" pitchFamily="34" charset="0"/>
              </a:rPr>
              <a:t>Project Charter</a:t>
            </a:r>
            <a:endParaRPr lang="en-IN" dirty="0">
              <a:latin typeface="Century Gothic" panose="020B0502020202020204" pitchFamily="34" charset="0"/>
            </a:endParaRPr>
          </a:p>
        </p:txBody>
      </p:sp>
      <p:sp>
        <p:nvSpPr>
          <p:cNvPr id="3" name="Text Placeholder 2"/>
          <p:cNvSpPr>
            <a:spLocks noGrp="1"/>
          </p:cNvSpPr>
          <p:nvPr>
            <p:ph type="body" idx="1"/>
          </p:nvPr>
        </p:nvSpPr>
        <p:spPr>
          <a:xfrm>
            <a:off x="285796" y="1456235"/>
            <a:ext cx="11756852" cy="1886865"/>
          </a:xfrm>
          <a:solidFill>
            <a:schemeClr val="bg1"/>
          </a:solidFill>
          <a:ln w="22225">
            <a:solidFill>
              <a:srgbClr val="FF0000"/>
            </a:solidFill>
          </a:ln>
        </p:spPr>
        <p:txBody>
          <a:bodyPr anchor="ctr"/>
          <a:lstStyle/>
          <a:p>
            <a:pPr marL="25400" indent="0" algn="just">
              <a:buNone/>
            </a:pPr>
            <a:r>
              <a:rPr lang="en-IN" sz="1600" b="1" dirty="0" smtClean="0">
                <a:latin typeface="Century Gothic" panose="020B0502020202020204" pitchFamily="34" charset="0"/>
              </a:rPr>
              <a:t>Need for the project</a:t>
            </a:r>
            <a:r>
              <a:rPr lang="en-IN" sz="1600" dirty="0" smtClean="0">
                <a:latin typeface="Century Gothic" panose="020B0502020202020204" pitchFamily="34" charset="0"/>
              </a:rPr>
              <a:t>: </a:t>
            </a:r>
            <a:r>
              <a:rPr lang="en-IN" sz="1600" dirty="0" smtClean="0">
                <a:latin typeface="Century Gothic" panose="020B0502020202020204" pitchFamily="34" charset="0"/>
              </a:rPr>
              <a:t>Taiwan bank’s credit card </a:t>
            </a:r>
            <a:r>
              <a:rPr lang="en-IN" sz="1600" dirty="0" smtClean="0">
                <a:latin typeface="Century Gothic" panose="020B0502020202020204" pitchFamily="34" charset="0"/>
              </a:rPr>
              <a:t>holders’ data has been collated. </a:t>
            </a:r>
            <a:r>
              <a:rPr lang="en-IN" sz="1600" dirty="0" smtClean="0">
                <a:latin typeface="Century Gothic" panose="020B0502020202020204" pitchFamily="34" charset="0"/>
              </a:rPr>
              <a:t>A total of 30000 customers’ information regarding their payments, repayments etc. are collated. Based on this information the actual customer </a:t>
            </a:r>
            <a:r>
              <a:rPr lang="en-IN" sz="1600" dirty="0" smtClean="0">
                <a:latin typeface="Century Gothic" panose="020B0502020202020204" pitchFamily="34" charset="0"/>
              </a:rPr>
              <a:t>default </a:t>
            </a:r>
            <a:r>
              <a:rPr lang="en-IN" sz="1600" dirty="0" smtClean="0">
                <a:latin typeface="Century Gothic" panose="020B0502020202020204" pitchFamily="34" charset="0"/>
              </a:rPr>
              <a:t>has been mapped. This default rate is ~22% and the bank considers it to be high and additionally also has no mechanism to anticipate who will default. No cash collection will lead to liquidity crunch and can put heavy loads on working capital and non-performing assets and statutory ratios required leading to more borrowing. </a:t>
            </a:r>
            <a:r>
              <a:rPr lang="en-IN" sz="1600" dirty="0" smtClean="0">
                <a:latin typeface="Century Gothic" panose="020B0502020202020204" pitchFamily="34" charset="0"/>
              </a:rPr>
              <a:t>Bank wants to evaluate if Machine Learning can be used to build a predictive modelling technique to avoid last minute rush</a:t>
            </a:r>
            <a:r>
              <a:rPr lang="en-IN" sz="1600" dirty="0" smtClean="0">
                <a:latin typeface="Century Gothic" panose="020B0502020202020204" pitchFamily="34" charset="0"/>
              </a:rPr>
              <a:t> </a:t>
            </a:r>
            <a:endParaRPr lang="en-IN" sz="1600" dirty="0">
              <a:latin typeface="Century Gothic" panose="020B0502020202020204" pitchFamily="34" charset="0"/>
            </a:endParaRPr>
          </a:p>
        </p:txBody>
      </p:sp>
      <p:sp>
        <p:nvSpPr>
          <p:cNvPr id="4" name="Text Placeholder 2"/>
          <p:cNvSpPr txBox="1">
            <a:spLocks/>
          </p:cNvSpPr>
          <p:nvPr/>
        </p:nvSpPr>
        <p:spPr>
          <a:xfrm>
            <a:off x="285796" y="3357784"/>
            <a:ext cx="6060333" cy="1553129"/>
          </a:xfrm>
          <a:prstGeom prst="rect">
            <a:avLst/>
          </a:prstGeom>
          <a:noFill/>
          <a:ln w="22225">
            <a:solidFill>
              <a:srgbClr val="FF0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431800" algn="l" rtl="0" eaLnBrk="1" hangingPunct="1">
              <a:lnSpc>
                <a:spcPct val="100000"/>
              </a:lnSpc>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eaLnBrk="1" hangingPunct="1">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eaLnBrk="1" hangingPunct="1">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lgn="just">
              <a:buFont typeface="Libre Baskerville"/>
              <a:buNone/>
            </a:pPr>
            <a:r>
              <a:rPr lang="en-IN" sz="1600" b="1" kern="0" dirty="0" smtClean="0">
                <a:latin typeface="Century Gothic" panose="020B0502020202020204" pitchFamily="34" charset="0"/>
              </a:rPr>
              <a:t>Project Y</a:t>
            </a:r>
            <a:r>
              <a:rPr lang="en-IN" sz="1600" kern="0" dirty="0" smtClean="0">
                <a:latin typeface="Century Gothic" panose="020B0502020202020204" pitchFamily="34" charset="0"/>
              </a:rPr>
              <a:t>: The project </a:t>
            </a:r>
            <a:r>
              <a:rPr lang="en-IN" sz="1600" kern="0" dirty="0" smtClean="0">
                <a:latin typeface="Century Gothic" panose="020B0502020202020204" pitchFamily="34" charset="0"/>
              </a:rPr>
              <a:t>will assist to predict </a:t>
            </a:r>
            <a:r>
              <a:rPr lang="en-IN" sz="1600" kern="0" dirty="0" smtClean="0">
                <a:latin typeface="Century Gothic" panose="020B0502020202020204" pitchFamily="34" charset="0"/>
              </a:rPr>
              <a:t>the likelihood of the customer defaulting in the credit card payment next month</a:t>
            </a:r>
            <a:endParaRPr lang="en-IN" sz="1600" kern="0" dirty="0">
              <a:latin typeface="Century Gothic" panose="020B0502020202020204" pitchFamily="34" charset="0"/>
            </a:endParaRPr>
          </a:p>
        </p:txBody>
      </p:sp>
      <p:sp>
        <p:nvSpPr>
          <p:cNvPr id="5" name="Text Placeholder 2"/>
          <p:cNvSpPr txBox="1">
            <a:spLocks/>
          </p:cNvSpPr>
          <p:nvPr/>
        </p:nvSpPr>
        <p:spPr>
          <a:xfrm>
            <a:off x="6346129" y="3357784"/>
            <a:ext cx="5696519" cy="1553129"/>
          </a:xfrm>
          <a:prstGeom prst="rect">
            <a:avLst/>
          </a:prstGeom>
          <a:noFill/>
          <a:ln w="22225">
            <a:solidFill>
              <a:srgbClr val="FF0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431800" algn="l" rtl="0" eaLnBrk="1" hangingPunct="1">
              <a:lnSpc>
                <a:spcPct val="100000"/>
              </a:lnSpc>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eaLnBrk="1" hangingPunct="1">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eaLnBrk="1" hangingPunct="1">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lgn="just">
              <a:buFont typeface="Libre Baskerville"/>
              <a:buNone/>
            </a:pPr>
            <a:r>
              <a:rPr lang="en-IN" sz="1600" b="1" kern="0" dirty="0" smtClean="0">
                <a:latin typeface="Century Gothic" panose="020B0502020202020204" pitchFamily="34" charset="0"/>
              </a:rPr>
              <a:t>Objective</a:t>
            </a:r>
            <a:r>
              <a:rPr lang="en-IN" sz="1600" kern="0" dirty="0" smtClean="0">
                <a:latin typeface="Century Gothic" panose="020B0502020202020204" pitchFamily="34" charset="0"/>
              </a:rPr>
              <a:t>: Basis the ‘Y’ of the project, various machine learning techniques to be used to predict the likelihood of the default of the card payment next month</a:t>
            </a:r>
            <a:endParaRPr lang="en-IN" sz="1600" kern="0" dirty="0">
              <a:latin typeface="Century Gothic" panose="020B0502020202020204" pitchFamily="34" charset="0"/>
            </a:endParaRPr>
          </a:p>
        </p:txBody>
      </p:sp>
      <p:sp>
        <p:nvSpPr>
          <p:cNvPr id="6" name="Text Placeholder 2"/>
          <p:cNvSpPr txBox="1">
            <a:spLocks/>
          </p:cNvSpPr>
          <p:nvPr/>
        </p:nvSpPr>
        <p:spPr>
          <a:xfrm>
            <a:off x="285796" y="4910913"/>
            <a:ext cx="6060333" cy="1755064"/>
          </a:xfrm>
          <a:prstGeom prst="rect">
            <a:avLst/>
          </a:prstGeom>
          <a:noFill/>
          <a:ln w="22225">
            <a:solidFill>
              <a:srgbClr val="FF0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431800" algn="l" rtl="0" eaLnBrk="1" hangingPunct="1">
              <a:lnSpc>
                <a:spcPct val="100000"/>
              </a:lnSpc>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eaLnBrk="1" hangingPunct="1">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eaLnBrk="1" hangingPunct="1">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lgn="just">
              <a:buFont typeface="Libre Baskerville"/>
              <a:buNone/>
            </a:pPr>
            <a:r>
              <a:rPr lang="en-IN" sz="1600" b="1" kern="0" dirty="0" smtClean="0">
                <a:latin typeface="Century Gothic" panose="020B0502020202020204" pitchFamily="34" charset="0"/>
              </a:rPr>
              <a:t>Benefits</a:t>
            </a:r>
            <a:r>
              <a:rPr lang="en-IN" sz="1600" kern="0" dirty="0" smtClean="0">
                <a:latin typeface="Century Gothic" panose="020B0502020202020204" pitchFamily="34" charset="0"/>
              </a:rPr>
              <a:t>: Machine Learning model built to predict the default risk with at least 85%* accuracy</a:t>
            </a:r>
            <a:endParaRPr lang="en-IN" sz="1600" kern="0" dirty="0">
              <a:latin typeface="Century Gothic" panose="020B0502020202020204" pitchFamily="34" charset="0"/>
            </a:endParaRPr>
          </a:p>
        </p:txBody>
      </p:sp>
      <p:sp>
        <p:nvSpPr>
          <p:cNvPr id="7" name="Text Placeholder 2"/>
          <p:cNvSpPr txBox="1">
            <a:spLocks/>
          </p:cNvSpPr>
          <p:nvPr/>
        </p:nvSpPr>
        <p:spPr>
          <a:xfrm>
            <a:off x="38908" y="6566172"/>
            <a:ext cx="10703669" cy="308044"/>
          </a:xfrm>
          <a:prstGeom prst="rect">
            <a:avLst/>
          </a:prstGeom>
          <a:noFill/>
          <a:ln w="22225">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431800" algn="l" rtl="0" eaLnBrk="1" hangingPunct="1">
              <a:lnSpc>
                <a:spcPct val="100000"/>
              </a:lnSpc>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eaLnBrk="1" hangingPunct="1">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eaLnBrk="1" hangingPunct="1">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lgn="just">
              <a:buFont typeface="Libre Baskerville"/>
              <a:buNone/>
            </a:pPr>
            <a:r>
              <a:rPr lang="en-IN" sz="1100" b="1" kern="0" dirty="0" smtClean="0">
                <a:latin typeface="Century Gothic" panose="020B0502020202020204" pitchFamily="34" charset="0"/>
              </a:rPr>
              <a:t>* A dummy target taken to make the project look realistic</a:t>
            </a:r>
            <a:endParaRPr lang="en-IN" sz="1100" kern="0" dirty="0">
              <a:latin typeface="Century Gothic" panose="020B0502020202020204" pitchFamily="34" charset="0"/>
            </a:endParaRPr>
          </a:p>
        </p:txBody>
      </p:sp>
      <p:sp>
        <p:nvSpPr>
          <p:cNvPr id="8" name="Text Placeholder 2"/>
          <p:cNvSpPr txBox="1">
            <a:spLocks/>
          </p:cNvSpPr>
          <p:nvPr/>
        </p:nvSpPr>
        <p:spPr>
          <a:xfrm>
            <a:off x="6346129" y="4910913"/>
            <a:ext cx="5696519" cy="1755064"/>
          </a:xfrm>
          <a:prstGeom prst="rect">
            <a:avLst/>
          </a:prstGeom>
          <a:noFill/>
          <a:ln w="22225">
            <a:solidFill>
              <a:srgbClr val="FF0000"/>
            </a:solid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31800" algn="l" rtl="0" eaLnBrk="1" hangingPunct="1">
              <a:lnSpc>
                <a:spcPct val="100000"/>
              </a:lnSpc>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eaLnBrk="1" hangingPunct="1">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eaLnBrk="1" hangingPunct="1">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eaLnBrk="1" hangingPunct="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lgn="just">
              <a:buSzPct val="100000"/>
              <a:buFont typeface="Libre Baskerville"/>
              <a:buNone/>
            </a:pPr>
            <a:r>
              <a:rPr lang="en-IN" sz="1600" b="1" kern="0" dirty="0">
                <a:latin typeface="Century Gothic" panose="020B0502020202020204" pitchFamily="34" charset="0"/>
              </a:rPr>
              <a:t>Timelines:</a:t>
            </a:r>
          </a:p>
          <a:p>
            <a:pPr marL="368300" indent="-342900" algn="just">
              <a:buSzPct val="100000"/>
              <a:buFont typeface="Libre Baskerville"/>
              <a:buAutoNum type="arabicPeriod"/>
            </a:pPr>
            <a:r>
              <a:rPr lang="en-IN" sz="1600" kern="0" dirty="0" smtClean="0">
                <a:latin typeface="Century Gothic" panose="020B0502020202020204" pitchFamily="34" charset="0"/>
              </a:rPr>
              <a:t>1</a:t>
            </a:r>
            <a:r>
              <a:rPr lang="en-IN" sz="1600" kern="0" baseline="30000" dirty="0" smtClean="0">
                <a:latin typeface="Century Gothic" panose="020B0502020202020204" pitchFamily="34" charset="0"/>
              </a:rPr>
              <a:t>st</a:t>
            </a:r>
            <a:r>
              <a:rPr lang="en-IN" sz="1600" kern="0" dirty="0" smtClean="0">
                <a:latin typeface="Century Gothic" panose="020B0502020202020204" pitchFamily="34" charset="0"/>
              </a:rPr>
              <a:t> Project Notes submission: 1</a:t>
            </a:r>
            <a:r>
              <a:rPr lang="en-IN" sz="1600" kern="0" baseline="30000" dirty="0" smtClean="0">
                <a:latin typeface="Century Gothic" panose="020B0502020202020204" pitchFamily="34" charset="0"/>
              </a:rPr>
              <a:t>st</a:t>
            </a:r>
            <a:r>
              <a:rPr lang="en-IN" sz="1600" kern="0" dirty="0" smtClean="0">
                <a:latin typeface="Century Gothic" panose="020B0502020202020204" pitchFamily="34" charset="0"/>
              </a:rPr>
              <a:t> Sept 2019</a:t>
            </a:r>
          </a:p>
          <a:p>
            <a:pPr marL="368300" indent="-342900" algn="just">
              <a:buSzPct val="100000"/>
              <a:buFont typeface="Libre Baskerville"/>
              <a:buAutoNum type="arabicPeriod"/>
            </a:pPr>
            <a:r>
              <a:rPr lang="en-IN" sz="1600" kern="0" dirty="0" smtClean="0">
                <a:latin typeface="Century Gothic" panose="020B0502020202020204" pitchFamily="34" charset="0"/>
              </a:rPr>
              <a:t>2nd </a:t>
            </a:r>
            <a:r>
              <a:rPr lang="en-IN" sz="1600" kern="0" dirty="0">
                <a:latin typeface="Century Gothic" panose="020B0502020202020204" pitchFamily="34" charset="0"/>
              </a:rPr>
              <a:t>Project Notes submission</a:t>
            </a:r>
            <a:r>
              <a:rPr lang="en-IN" sz="1600" kern="0" dirty="0" smtClean="0">
                <a:latin typeface="Century Gothic" panose="020B0502020202020204" pitchFamily="34" charset="0"/>
              </a:rPr>
              <a:t>: 22</a:t>
            </a:r>
            <a:r>
              <a:rPr lang="en-IN" sz="1600" kern="0" baseline="30000" dirty="0" smtClean="0">
                <a:latin typeface="Century Gothic" panose="020B0502020202020204" pitchFamily="34" charset="0"/>
              </a:rPr>
              <a:t>nd</a:t>
            </a:r>
            <a:r>
              <a:rPr lang="en-IN" sz="1600" kern="0" dirty="0" smtClean="0">
                <a:latin typeface="Century Gothic" panose="020B0502020202020204" pitchFamily="34" charset="0"/>
              </a:rPr>
              <a:t> Sept 2019</a:t>
            </a:r>
          </a:p>
          <a:p>
            <a:pPr marL="368300" indent="-342900" algn="just">
              <a:buSzPct val="100000"/>
              <a:buFont typeface="Libre Baskerville"/>
              <a:buAutoNum type="arabicPeriod"/>
            </a:pPr>
            <a:r>
              <a:rPr lang="en-IN" sz="1600" kern="0" dirty="0" smtClean="0">
                <a:latin typeface="Century Gothic" panose="020B0502020202020204" pitchFamily="34" charset="0"/>
              </a:rPr>
              <a:t>3rd </a:t>
            </a:r>
            <a:r>
              <a:rPr lang="en-IN" sz="1600" kern="0" dirty="0">
                <a:latin typeface="Century Gothic" panose="020B0502020202020204" pitchFamily="34" charset="0"/>
              </a:rPr>
              <a:t>Project Notes submission: </a:t>
            </a:r>
            <a:r>
              <a:rPr lang="en-IN" sz="1600" kern="0" dirty="0" smtClean="0">
                <a:latin typeface="Century Gothic" panose="020B0502020202020204" pitchFamily="34" charset="0"/>
              </a:rPr>
              <a:t>13</a:t>
            </a:r>
            <a:r>
              <a:rPr lang="en-IN" sz="1600" kern="0" baseline="30000" dirty="0" smtClean="0">
                <a:latin typeface="Century Gothic" panose="020B0502020202020204" pitchFamily="34" charset="0"/>
              </a:rPr>
              <a:t>th</a:t>
            </a:r>
            <a:r>
              <a:rPr lang="en-IN" sz="1600" kern="0" dirty="0" smtClean="0">
                <a:latin typeface="Century Gothic" panose="020B0502020202020204" pitchFamily="34" charset="0"/>
              </a:rPr>
              <a:t> Sept 2019</a:t>
            </a:r>
          </a:p>
          <a:p>
            <a:pPr marL="368300" indent="-342900" algn="just">
              <a:buSzPct val="100000"/>
              <a:buFont typeface="Libre Baskerville"/>
              <a:buAutoNum type="arabicPeriod"/>
            </a:pPr>
            <a:r>
              <a:rPr lang="en-IN" sz="1600" kern="0" dirty="0" smtClean="0">
                <a:latin typeface="Century Gothic" panose="020B0502020202020204" pitchFamily="34" charset="0"/>
              </a:rPr>
              <a:t>Final Presentation: 09</a:t>
            </a:r>
            <a:r>
              <a:rPr lang="en-IN" sz="1600" kern="0" baseline="30000" dirty="0" smtClean="0">
                <a:latin typeface="Century Gothic" panose="020B0502020202020204" pitchFamily="34" charset="0"/>
              </a:rPr>
              <a:t>th</a:t>
            </a:r>
            <a:r>
              <a:rPr lang="en-IN" sz="1600" kern="0" dirty="0" smtClean="0">
                <a:latin typeface="Century Gothic" panose="020B0502020202020204" pitchFamily="34" charset="0"/>
              </a:rPr>
              <a:t> Nov 2019</a:t>
            </a:r>
            <a:endParaRPr lang="en-IN" sz="1600" kern="0" dirty="0">
              <a:latin typeface="Century Gothic" panose="020B0502020202020204" pitchFamily="34" charset="0"/>
            </a:endParaRPr>
          </a:p>
        </p:txBody>
      </p:sp>
    </p:spTree>
    <p:extLst>
      <p:ext uri="{BB962C8B-B14F-4D97-AF65-F5344CB8AC3E}">
        <p14:creationId xmlns:p14="http://schemas.microsoft.com/office/powerpoint/2010/main" val="3007878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Executive Summary</a:t>
            </a:r>
            <a:endParaRPr lang="en-IN" dirty="0">
              <a:latin typeface="Century Gothic" panose="020B0502020202020204" pitchFamily="34" charset="0"/>
            </a:endParaRPr>
          </a:p>
        </p:txBody>
      </p:sp>
      <p:sp>
        <p:nvSpPr>
          <p:cNvPr id="3" name="Text Placeholder 2"/>
          <p:cNvSpPr>
            <a:spLocks noGrp="1"/>
          </p:cNvSpPr>
          <p:nvPr>
            <p:ph type="body" idx="1"/>
          </p:nvPr>
        </p:nvSpPr>
        <p:spPr>
          <a:xfrm>
            <a:off x="77821" y="1400780"/>
            <a:ext cx="11965022" cy="5311301"/>
          </a:xfrm>
        </p:spPr>
        <p:txBody>
          <a:bodyPr/>
          <a:lstStyle/>
          <a:p>
            <a:pPr algn="just">
              <a:lnSpc>
                <a:spcPct val="150000"/>
              </a:lnSpc>
              <a:buFont typeface="Arial" panose="020B0604020202020204" pitchFamily="34" charset="0"/>
              <a:buChar char="•"/>
            </a:pPr>
            <a:r>
              <a:rPr lang="en-IN" sz="1500" dirty="0" smtClean="0">
                <a:latin typeface="Century Gothic" panose="020B0502020202020204" pitchFamily="34" charset="0"/>
              </a:rPr>
              <a:t>Basic dimensions of the data viewed. Data has ~30000 rows and ~20 columns with information pertaining to the demographics of the customers like marriage, age education etc. and the historical payment and outstanding amounts with whether the customer defaulted or not</a:t>
            </a:r>
          </a:p>
          <a:p>
            <a:pPr algn="just">
              <a:lnSpc>
                <a:spcPct val="150000"/>
              </a:lnSpc>
              <a:buFont typeface="Arial" panose="020B0604020202020204" pitchFamily="34" charset="0"/>
              <a:buChar char="•"/>
            </a:pPr>
            <a:r>
              <a:rPr lang="en-IN" sz="1500" dirty="0" smtClean="0">
                <a:latin typeface="Century Gothic" panose="020B0502020202020204" pitchFamily="34" charset="0"/>
              </a:rPr>
              <a:t>Data cleaning and transformation done like rationalizing the categorical variables, converting them to more meaningful descriptions for exploratory analysis done. Ex. Marriage variable with 0, 1, 2 were transformed to 0 being single, 1 being married and 2 being others etc.</a:t>
            </a:r>
          </a:p>
          <a:p>
            <a:pPr algn="just">
              <a:lnSpc>
                <a:spcPct val="150000"/>
              </a:lnSpc>
              <a:buFont typeface="Arial" panose="020B0604020202020204" pitchFamily="34" charset="0"/>
              <a:buChar char="•"/>
            </a:pPr>
            <a:r>
              <a:rPr lang="en-IN" sz="1500" dirty="0" smtClean="0">
                <a:latin typeface="Century Gothic" panose="020B0502020202020204" pitchFamily="34" charset="0"/>
              </a:rPr>
              <a:t>Identify if there are any missing values so as to impute them appropriately but in our case there were no missing values</a:t>
            </a:r>
          </a:p>
          <a:p>
            <a:pPr algn="just">
              <a:lnSpc>
                <a:spcPct val="150000"/>
              </a:lnSpc>
              <a:buFont typeface="Arial" panose="020B0604020202020204" pitchFamily="34" charset="0"/>
              <a:buChar char="•"/>
            </a:pPr>
            <a:r>
              <a:rPr lang="en-IN" sz="1500" dirty="0" smtClean="0">
                <a:latin typeface="Century Gothic" panose="020B0502020202020204" pitchFamily="34" charset="0"/>
              </a:rPr>
              <a:t>Exploratory data analysis done to visualize the provided data and to get some insights </a:t>
            </a:r>
            <a:r>
              <a:rPr lang="en-IN" sz="1500" dirty="0" smtClean="0">
                <a:latin typeface="Century Gothic" panose="020B0502020202020204" pitchFamily="34" charset="0"/>
              </a:rPr>
              <a:t>as well</a:t>
            </a:r>
            <a:endParaRPr lang="en-IN" sz="1500" dirty="0" smtClean="0">
              <a:latin typeface="Century Gothic" panose="020B0502020202020204" pitchFamily="34" charset="0"/>
            </a:endParaRPr>
          </a:p>
          <a:p>
            <a:pPr algn="just">
              <a:lnSpc>
                <a:spcPct val="150000"/>
              </a:lnSpc>
              <a:buFont typeface="Arial" panose="020B0604020202020204" pitchFamily="34" charset="0"/>
              <a:buChar char="•"/>
            </a:pPr>
            <a:r>
              <a:rPr lang="en-IN" sz="1500" dirty="0" smtClean="0">
                <a:latin typeface="Century Gothic" panose="020B0502020202020204" pitchFamily="34" charset="0"/>
              </a:rPr>
              <a:t>Unsupervised learning technique like PCA and FA used to check for multi-collinearity amongst independent variables and treat them accordingly</a:t>
            </a:r>
          </a:p>
          <a:p>
            <a:pPr algn="just">
              <a:lnSpc>
                <a:spcPct val="150000"/>
              </a:lnSpc>
              <a:buFont typeface="Arial" panose="020B0604020202020204" pitchFamily="34" charset="0"/>
              <a:buChar char="•"/>
            </a:pPr>
            <a:r>
              <a:rPr lang="en-IN" sz="1500" dirty="0" smtClean="0">
                <a:latin typeface="Century Gothic" panose="020B0502020202020204" pitchFamily="34" charset="0"/>
              </a:rPr>
              <a:t>Supervised learning techniques like CART, Random Forest, neural network, logistic regression, XGBoost and Bagging done to arrive at an efficient predictive modelling about the customer’s default pattern</a:t>
            </a:r>
          </a:p>
          <a:p>
            <a:pPr algn="just">
              <a:lnSpc>
                <a:spcPct val="150000"/>
              </a:lnSpc>
              <a:buFont typeface="Arial" panose="020B0604020202020204" pitchFamily="34" charset="0"/>
              <a:buChar char="•"/>
            </a:pPr>
            <a:r>
              <a:rPr lang="en-IN" sz="1500" dirty="0" smtClean="0">
                <a:latin typeface="Century Gothic" panose="020B0502020202020204" pitchFamily="34" charset="0"/>
              </a:rPr>
              <a:t>Conclude with relevant findings post model evaluations under various techniques</a:t>
            </a:r>
            <a:endParaRPr lang="en-IN" sz="1500" dirty="0">
              <a:latin typeface="Century Gothic" panose="020B0502020202020204" pitchFamily="34" charset="0"/>
            </a:endParaRPr>
          </a:p>
        </p:txBody>
      </p:sp>
    </p:spTree>
    <p:extLst>
      <p:ext uri="{BB962C8B-B14F-4D97-AF65-F5344CB8AC3E}">
        <p14:creationId xmlns:p14="http://schemas.microsoft.com/office/powerpoint/2010/main" val="1714986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522288"/>
            <a:ext cx="10972800" cy="792162"/>
          </a:xfrm>
        </p:spPr>
        <p:txBody>
          <a:bodyPr anchor="t"/>
          <a:lstStyle/>
          <a:p>
            <a:pPr algn="l"/>
            <a:r>
              <a:rPr lang="en-IN" dirty="0" smtClean="0">
                <a:latin typeface="Century Gothic" panose="020B0502020202020204" pitchFamily="34" charset="0"/>
              </a:rPr>
              <a:t>Exploratory Data Analysis</a:t>
            </a:r>
            <a:endParaRPr lang="en-IN" dirty="0">
              <a:latin typeface="Century Gothic" panose="020B0502020202020204"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6675" y="1404937"/>
            <a:ext cx="3924300" cy="2557463"/>
          </a:xfrm>
          <a:prstGeom prst="rect">
            <a:avLst/>
          </a:prstGeom>
          <a:ln>
            <a:solidFill>
              <a:srgbClr val="000000"/>
            </a:solidFill>
          </a:ln>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057650" y="1404937"/>
            <a:ext cx="3924300" cy="2557463"/>
          </a:xfrm>
          <a:prstGeom prst="rect">
            <a:avLst/>
          </a:prstGeom>
          <a:ln>
            <a:solidFill>
              <a:srgbClr val="000000"/>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8063112" y="1385887"/>
            <a:ext cx="3915174" cy="2557463"/>
          </a:xfrm>
          <a:prstGeom prst="rect">
            <a:avLst/>
          </a:prstGeom>
          <a:ln>
            <a:solidFill>
              <a:schemeClr val="accent5">
                <a:lumMod val="50000"/>
              </a:schemeClr>
            </a:solidFill>
          </a:ln>
        </p:spPr>
      </p:pic>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66675" y="4033837"/>
            <a:ext cx="3924300" cy="2557463"/>
          </a:xfrm>
          <a:prstGeom prst="rect">
            <a:avLst/>
          </a:prstGeom>
          <a:ln>
            <a:solidFill>
              <a:schemeClr val="accent1">
                <a:lumMod val="50000"/>
              </a:schemeClr>
            </a:solidFill>
          </a:ln>
        </p:spPr>
      </p:pic>
      <p:sp>
        <p:nvSpPr>
          <p:cNvPr id="9" name="Rectangle 8"/>
          <p:cNvSpPr/>
          <p:nvPr/>
        </p:nvSpPr>
        <p:spPr>
          <a:xfrm>
            <a:off x="4133851" y="4033837"/>
            <a:ext cx="7844436" cy="25574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200" dirty="0" smtClean="0">
                <a:solidFill>
                  <a:schemeClr val="tx1"/>
                </a:solidFill>
                <a:latin typeface="Century Gothic" panose="020B0502020202020204" pitchFamily="34" charset="0"/>
              </a:rPr>
              <a:t>Various demographic variables have been looked at against the default data and the mentioned visualizations have been done</a:t>
            </a:r>
          </a:p>
          <a:p>
            <a:pPr marL="285750" indent="-285750" algn="just">
              <a:buFont typeface="Arial" panose="020B0604020202020204" pitchFamily="34" charset="0"/>
              <a:buChar char="•"/>
            </a:pPr>
            <a:r>
              <a:rPr lang="en-US" sz="1200" dirty="0" smtClean="0">
                <a:solidFill>
                  <a:schemeClr val="tx1"/>
                </a:solidFill>
                <a:latin typeface="Century Gothic" panose="020B0502020202020204" pitchFamily="34" charset="0"/>
              </a:rPr>
              <a:t>In the </a:t>
            </a:r>
            <a:r>
              <a:rPr lang="en-US" sz="1200" dirty="0">
                <a:solidFill>
                  <a:schemeClr val="tx1"/>
                </a:solidFill>
                <a:latin typeface="Century Gothic" panose="020B0502020202020204" pitchFamily="34" charset="0"/>
              </a:rPr>
              <a:t>scatter </a:t>
            </a:r>
            <a:r>
              <a:rPr lang="en-US" sz="1200" dirty="0" smtClean="0">
                <a:solidFill>
                  <a:schemeClr val="tx1"/>
                </a:solidFill>
                <a:latin typeface="Century Gothic" panose="020B0502020202020204" pitchFamily="34" charset="0"/>
              </a:rPr>
              <a:t>plot it is clear that </a:t>
            </a:r>
            <a:r>
              <a:rPr lang="en-US" sz="1200" dirty="0">
                <a:solidFill>
                  <a:schemeClr val="tx1"/>
                </a:solidFill>
                <a:latin typeface="Century Gothic" panose="020B0502020202020204" pitchFamily="34" charset="0"/>
              </a:rPr>
              <a:t>there exists inverse proportion between LIMIT_BALANCE and Billing0905 which simply means that higher the LIMIT_BALANCE </a:t>
            </a:r>
            <a:r>
              <a:rPr lang="en-US" sz="1200" dirty="0" smtClean="0">
                <a:solidFill>
                  <a:schemeClr val="tx1"/>
                </a:solidFill>
                <a:latin typeface="Century Gothic" panose="020B0502020202020204" pitchFamily="34" charset="0"/>
              </a:rPr>
              <a:t>lower the </a:t>
            </a:r>
            <a:r>
              <a:rPr lang="en-US" sz="1200" dirty="0">
                <a:solidFill>
                  <a:schemeClr val="tx1"/>
                </a:solidFill>
                <a:latin typeface="Century Gothic" panose="020B0502020202020204" pitchFamily="34" charset="0"/>
              </a:rPr>
              <a:t>billing </a:t>
            </a:r>
            <a:r>
              <a:rPr lang="en-US" sz="1200" dirty="0" smtClean="0">
                <a:solidFill>
                  <a:schemeClr val="tx1"/>
                </a:solidFill>
                <a:latin typeface="Century Gothic" panose="020B0502020202020204" pitchFamily="34" charset="0"/>
              </a:rPr>
              <a:t>amount</a:t>
            </a:r>
          </a:p>
          <a:p>
            <a:pPr marL="285750" indent="-285750" algn="just">
              <a:buFont typeface="Arial" panose="020B0604020202020204" pitchFamily="34" charset="0"/>
              <a:buChar char="•"/>
            </a:pPr>
            <a:r>
              <a:rPr lang="en-US" sz="1200" dirty="0" smtClean="0">
                <a:solidFill>
                  <a:schemeClr val="tx1"/>
                </a:solidFill>
                <a:latin typeface="Century Gothic" panose="020B0502020202020204" pitchFamily="34" charset="0"/>
              </a:rPr>
              <a:t>In the box plot </a:t>
            </a:r>
            <a:r>
              <a:rPr lang="en-US" sz="1200" dirty="0">
                <a:solidFill>
                  <a:schemeClr val="tx1"/>
                </a:solidFill>
                <a:latin typeface="Century Gothic" panose="020B0502020202020204" pitchFamily="34" charset="0"/>
              </a:rPr>
              <a:t>Married males and females have a greater median value of the LIMIT_BALANCE compared to other categories of Single and Others. It depicts that the married customers overall limit balance is high which could mean that their spends on this card is less compared to </a:t>
            </a:r>
            <a:r>
              <a:rPr lang="en-US" sz="1200" dirty="0" smtClean="0">
                <a:solidFill>
                  <a:schemeClr val="tx1"/>
                </a:solidFill>
                <a:latin typeface="Century Gothic" panose="020B0502020202020204" pitchFamily="34" charset="0"/>
              </a:rPr>
              <a:t>others in the group</a:t>
            </a:r>
          </a:p>
          <a:p>
            <a:pPr marL="285750" indent="-285750" algn="just">
              <a:buFont typeface="Arial" panose="020B0604020202020204" pitchFamily="34" charset="0"/>
              <a:buChar char="•"/>
            </a:pPr>
            <a:r>
              <a:rPr lang="en-US" sz="1200" dirty="0" smtClean="0">
                <a:solidFill>
                  <a:schemeClr val="tx1"/>
                </a:solidFill>
                <a:latin typeface="Century Gothic" panose="020B0502020202020204" pitchFamily="34" charset="0"/>
              </a:rPr>
              <a:t>In the histograms, males and females with University as education default the most followed by high school</a:t>
            </a:r>
          </a:p>
          <a:p>
            <a:pPr marL="285750" indent="-285750" algn="just">
              <a:buFont typeface="Arial" panose="020B0604020202020204" pitchFamily="34" charset="0"/>
              <a:buChar char="•"/>
            </a:pPr>
            <a:r>
              <a:rPr lang="en-US" sz="1200" dirty="0" smtClean="0">
                <a:solidFill>
                  <a:schemeClr val="tx1"/>
                </a:solidFill>
                <a:latin typeface="Century Gothic" panose="020B0502020202020204" pitchFamily="34" charset="0"/>
              </a:rPr>
              <a:t>As far as the age is concerned the defaults seem to be higher between 20-40 meaning as age increases the default chances are reducing</a:t>
            </a:r>
            <a:endParaRPr lang="en-US"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78692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PCA and Factor Analysis</a:t>
            </a:r>
            <a:endParaRPr lang="en-IN" dirty="0">
              <a:latin typeface="Century Gothic" panose="020B0502020202020204" pitchFamily="34" charset="0"/>
            </a:endParaRPr>
          </a:p>
        </p:txBody>
      </p:sp>
      <p:sp>
        <p:nvSpPr>
          <p:cNvPr id="4" name="Text Placeholder 3"/>
          <p:cNvSpPr>
            <a:spLocks noGrp="1"/>
          </p:cNvSpPr>
          <p:nvPr>
            <p:ph type="body" idx="1"/>
          </p:nvPr>
        </p:nvSpPr>
        <p:spPr>
          <a:xfrm>
            <a:off x="39243" y="4005071"/>
            <a:ext cx="12054459" cy="2852929"/>
          </a:xfrm>
        </p:spPr>
        <p:txBody>
          <a:bodyPr/>
          <a:lstStyle/>
          <a:p>
            <a:pPr marL="25400" indent="0" algn="just">
              <a:buSzPct val="92000"/>
              <a:buNone/>
            </a:pPr>
            <a:r>
              <a:rPr lang="en-US" sz="1200" dirty="0" smtClean="0">
                <a:latin typeface="Century Gothic" panose="020B0502020202020204" pitchFamily="34" charset="0"/>
              </a:rPr>
              <a:t>Key Notes:</a:t>
            </a:r>
          </a:p>
          <a:p>
            <a:pPr marL="311150" indent="-285750" algn="just">
              <a:buSzPct val="92000"/>
              <a:buFont typeface="+mj-lt"/>
              <a:buAutoNum type="romanLcPeriod"/>
            </a:pPr>
            <a:r>
              <a:rPr lang="en-US" sz="1200" dirty="0" smtClean="0">
                <a:latin typeface="Century Gothic" panose="020B0502020202020204" pitchFamily="34" charset="0"/>
              </a:rPr>
              <a:t>Weak </a:t>
            </a:r>
            <a:r>
              <a:rPr lang="en-US" sz="1200" dirty="0" smtClean="0">
                <a:latin typeface="Century Gothic" panose="020B0502020202020204" pitchFamily="34" charset="0"/>
              </a:rPr>
              <a:t>collinearity can be observed amongst variables except variables </a:t>
            </a:r>
            <a:r>
              <a:rPr lang="en-US" sz="1200" dirty="0" smtClean="0">
                <a:latin typeface="Century Gothic" panose="020B0502020202020204" pitchFamily="34" charset="0"/>
              </a:rPr>
              <a:t>which are </a:t>
            </a:r>
            <a:r>
              <a:rPr lang="en-US" sz="1200" dirty="0" smtClean="0">
                <a:latin typeface="Century Gothic" panose="020B0502020202020204" pitchFamily="34" charset="0"/>
              </a:rPr>
              <a:t>of similar nature thus existence of collinearity is </a:t>
            </a:r>
            <a:r>
              <a:rPr lang="en-US" sz="1200" dirty="0" smtClean="0">
                <a:latin typeface="Century Gothic" panose="020B0502020202020204" pitchFamily="34" charset="0"/>
              </a:rPr>
              <a:t>insignificant</a:t>
            </a:r>
          </a:p>
          <a:p>
            <a:pPr marL="311150" indent="-285750" algn="just">
              <a:buSzPct val="92000"/>
              <a:buFont typeface="+mj-lt"/>
              <a:buAutoNum type="romanLcPeriod"/>
            </a:pPr>
            <a:r>
              <a:rPr lang="en-US" sz="1200" dirty="0" smtClean="0">
                <a:latin typeface="Century Gothic" panose="020B0502020202020204" pitchFamily="34" charset="0"/>
              </a:rPr>
              <a:t>When the Bartlet test was conducted it depicted that there can be a possibility of reduction in the dimensions so factor analysis was performe</a:t>
            </a:r>
            <a:r>
              <a:rPr lang="en-US" sz="1200" dirty="0" smtClean="0">
                <a:latin typeface="Century Gothic" panose="020B0502020202020204" pitchFamily="34" charset="0"/>
              </a:rPr>
              <a:t>d and dimensions were reduced to 4 variables</a:t>
            </a:r>
            <a:endParaRPr lang="en-US" sz="1200" dirty="0" smtClean="0">
              <a:latin typeface="Century Gothic" panose="020B0502020202020204" pitchFamily="34" charset="0"/>
            </a:endParaRPr>
          </a:p>
          <a:p>
            <a:pPr marL="311150" indent="-285750" algn="just">
              <a:buSzPct val="92000"/>
              <a:buFont typeface="+mj-lt"/>
              <a:buAutoNum type="romanLcPeriod"/>
            </a:pPr>
            <a:r>
              <a:rPr lang="en-US" sz="1200" dirty="0" smtClean="0">
                <a:latin typeface="Century Gothic" panose="020B0502020202020204" pitchFamily="34" charset="0"/>
              </a:rPr>
              <a:t>Factor Analysis showed that following 4 categories of data can be deduced as a result of dimension reduction. All dimensions are in chronology and follow sequence</a:t>
            </a:r>
          </a:p>
          <a:p>
            <a:pPr marL="768350" lvl="1" indent="-285750" algn="just">
              <a:buSzPct val="92000"/>
              <a:buFont typeface="+mj-lt"/>
              <a:buAutoNum type="romanLcPeriod"/>
            </a:pPr>
            <a:r>
              <a:rPr lang="en-US" sz="1200" dirty="0">
                <a:latin typeface="Century Gothic" panose="020B0502020202020204" pitchFamily="34" charset="0"/>
                <a:ea typeface="Libre Baskerville"/>
                <a:cs typeface="Libre Baskerville"/>
                <a:sym typeface="Libre Baskerville"/>
              </a:rPr>
              <a:t>Billing</a:t>
            </a:r>
          </a:p>
          <a:p>
            <a:pPr marL="768350" lvl="1" indent="-285750" algn="just">
              <a:buSzPct val="92000"/>
              <a:buFont typeface="+mj-lt"/>
              <a:buAutoNum type="romanLcPeriod"/>
            </a:pPr>
            <a:r>
              <a:rPr lang="en-US" sz="1200" dirty="0">
                <a:latin typeface="Century Gothic" panose="020B0502020202020204" pitchFamily="34" charset="0"/>
                <a:ea typeface="Libre Baskerville"/>
                <a:cs typeface="Libre Baskerville"/>
                <a:sym typeface="Libre Baskerville"/>
              </a:rPr>
              <a:t>Repayments</a:t>
            </a:r>
          </a:p>
          <a:p>
            <a:pPr marL="768350" lvl="1" indent="-285750" algn="just">
              <a:buSzPct val="92000"/>
              <a:buFont typeface="+mj-lt"/>
              <a:buAutoNum type="romanLcPeriod"/>
            </a:pPr>
            <a:r>
              <a:rPr lang="en-US" sz="1200" dirty="0">
                <a:latin typeface="Century Gothic" panose="020B0502020202020204" pitchFamily="34" charset="0"/>
                <a:ea typeface="Libre Baskerville"/>
                <a:cs typeface="Libre Baskerville"/>
                <a:sym typeface="Libre Baskerville"/>
              </a:rPr>
              <a:t>Payments</a:t>
            </a:r>
          </a:p>
          <a:p>
            <a:pPr marL="768350" lvl="1" indent="-285750" algn="just">
              <a:buSzPct val="92000"/>
              <a:buFont typeface="+mj-lt"/>
              <a:buAutoNum type="romanLcPeriod"/>
            </a:pPr>
            <a:r>
              <a:rPr lang="en-US" sz="1200" dirty="0" smtClean="0">
                <a:latin typeface="Century Gothic" panose="020B0502020202020204" pitchFamily="34" charset="0"/>
                <a:ea typeface="Libre Baskerville"/>
                <a:cs typeface="Libre Baskerville"/>
                <a:sym typeface="Libre Baskerville"/>
              </a:rPr>
              <a:t>Demographics</a:t>
            </a:r>
          </a:p>
          <a:p>
            <a:pPr marL="311150" indent="-285750" algn="just">
              <a:buSzPct val="92000"/>
              <a:buFont typeface="+mj-lt"/>
              <a:buAutoNum type="romanLcPeriod"/>
            </a:pPr>
            <a:r>
              <a:rPr lang="en-US" sz="1200" dirty="0">
                <a:latin typeface="Century Gothic" panose="020B0502020202020204" pitchFamily="34" charset="0"/>
              </a:rPr>
              <a:t>However while performing the modelling </a:t>
            </a:r>
            <a:r>
              <a:rPr lang="en-US" sz="1200" dirty="0" smtClean="0">
                <a:latin typeface="Century Gothic" panose="020B0502020202020204" pitchFamily="34" charset="0"/>
              </a:rPr>
              <a:t>dimensions </a:t>
            </a:r>
            <a:r>
              <a:rPr lang="en-US" sz="1200" dirty="0">
                <a:latin typeface="Century Gothic" panose="020B0502020202020204" pitchFamily="34" charset="0"/>
              </a:rPr>
              <a:t>are not reduced since the correlation is not significant</a:t>
            </a:r>
            <a:endParaRPr lang="en-US" sz="1200" dirty="0">
              <a:latin typeface="Century Gothic" panose="020B0502020202020204" pitchFamily="34" charset="0"/>
            </a:endParaRPr>
          </a:p>
          <a:p>
            <a:pPr marL="311150" indent="-285750" algn="just">
              <a:buSzPct val="92000"/>
              <a:buFont typeface="+mj-lt"/>
              <a:buAutoNum type="romanLcPeriod"/>
            </a:pPr>
            <a:endParaRPr lang="en-US" sz="1200" dirty="0">
              <a:latin typeface="Century Gothic" panose="020B0502020202020204"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9243" y="1465263"/>
            <a:ext cx="4101846" cy="2498748"/>
          </a:xfrm>
          <a:prstGeom prst="rect">
            <a:avLst/>
          </a:prstGeom>
          <a:ln>
            <a:solidFill>
              <a:schemeClr val="tx1"/>
            </a:solidFill>
          </a:ln>
        </p:spPr>
      </p:pic>
      <p:pic>
        <p:nvPicPr>
          <p:cNvPr id="6" name="Picture 5"/>
          <p:cNvPicPr>
            <a:picLocks noChangeAspect="1"/>
          </p:cNvPicPr>
          <p:nvPr/>
        </p:nvPicPr>
        <p:blipFill rotWithShape="1">
          <a:blip r:embed="rId3"/>
          <a:srcRect b="5327"/>
          <a:stretch/>
        </p:blipFill>
        <p:spPr>
          <a:xfrm>
            <a:off x="4174693" y="1465263"/>
            <a:ext cx="3771444" cy="2498748"/>
          </a:xfrm>
          <a:prstGeom prst="rect">
            <a:avLst/>
          </a:prstGeom>
          <a:ln>
            <a:solidFill>
              <a:schemeClr val="tx1"/>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7991856" y="1465263"/>
            <a:ext cx="4101846" cy="2498748"/>
          </a:xfrm>
          <a:prstGeom prst="rect">
            <a:avLst/>
          </a:prstGeom>
          <a:ln>
            <a:solidFill>
              <a:schemeClr val="accent1">
                <a:lumMod val="50000"/>
              </a:schemeClr>
            </a:solidFill>
          </a:ln>
        </p:spPr>
      </p:pic>
    </p:spTree>
    <p:extLst>
      <p:ext uri="{BB962C8B-B14F-4D97-AF65-F5344CB8AC3E}">
        <p14:creationId xmlns:p14="http://schemas.microsoft.com/office/powerpoint/2010/main" val="1502381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Modelling Approach </a:t>
            </a:r>
            <a:endParaRPr lang="en-IN" dirty="0">
              <a:latin typeface="Century Gothic" panose="020B0502020202020204" pitchFamily="34" charset="0"/>
            </a:endParaRPr>
          </a:p>
        </p:txBody>
      </p:sp>
      <p:sp>
        <p:nvSpPr>
          <p:cNvPr id="3" name="Text Placeholder 2"/>
          <p:cNvSpPr>
            <a:spLocks noGrp="1"/>
          </p:cNvSpPr>
          <p:nvPr>
            <p:ph type="body" idx="1"/>
          </p:nvPr>
        </p:nvSpPr>
        <p:spPr>
          <a:xfrm>
            <a:off x="438912" y="1207009"/>
            <a:ext cx="11457432" cy="5559551"/>
          </a:xfrm>
        </p:spPr>
        <p:txBody>
          <a:bodyPr/>
          <a:lstStyle/>
          <a:p>
            <a:pPr marL="25400" indent="0" algn="just">
              <a:lnSpc>
                <a:spcPct val="200000"/>
              </a:lnSpc>
              <a:buSzPct val="100000"/>
              <a:buNone/>
            </a:pPr>
            <a:r>
              <a:rPr lang="en-IN" sz="1600" dirty="0" smtClean="0">
                <a:latin typeface="Century Gothic" panose="020B0502020202020204" pitchFamily="34" charset="0"/>
              </a:rPr>
              <a:t>Problem Statement:</a:t>
            </a:r>
          </a:p>
          <a:p>
            <a:pPr algn="just">
              <a:lnSpc>
                <a:spcPct val="200000"/>
              </a:lnSpc>
              <a:buSzPct val="100000"/>
              <a:buFont typeface="Wingdings" panose="05000000000000000000" pitchFamily="2" charset="2"/>
              <a:buChar char="q"/>
            </a:pPr>
            <a:r>
              <a:rPr lang="en-IN" sz="1400" dirty="0" smtClean="0">
                <a:latin typeface="Century Gothic" panose="020B0502020202020204" pitchFamily="34" charset="0"/>
              </a:rPr>
              <a:t>In our problem, the expectation has been defined as looking at the likelihood of the default that a customer can do in paying the credit cards bills</a:t>
            </a:r>
          </a:p>
          <a:p>
            <a:pPr algn="just">
              <a:lnSpc>
                <a:spcPct val="200000"/>
              </a:lnSpc>
              <a:buSzPct val="100000"/>
              <a:buFont typeface="Wingdings" panose="05000000000000000000" pitchFamily="2" charset="2"/>
              <a:buChar char="q"/>
            </a:pPr>
            <a:r>
              <a:rPr lang="en-IN" sz="1400" dirty="0" smtClean="0">
                <a:latin typeface="Century Gothic" panose="020B0502020202020204" pitchFamily="34" charset="0"/>
              </a:rPr>
              <a:t>Since we are trying to identify whether the customer the will default or no, we know that we are expecting an output post the model is built. We also know that the expected output is dichotomous in nature so the output is either yes or no</a:t>
            </a:r>
          </a:p>
          <a:p>
            <a:pPr algn="just">
              <a:lnSpc>
                <a:spcPct val="200000"/>
              </a:lnSpc>
              <a:buSzPct val="100000"/>
              <a:buFont typeface="Wingdings" panose="05000000000000000000" pitchFamily="2" charset="2"/>
              <a:buChar char="q"/>
            </a:pPr>
            <a:r>
              <a:rPr lang="en-IN" sz="1400" dirty="0" smtClean="0">
                <a:latin typeface="Century Gothic" panose="020B0502020202020204" pitchFamily="34" charset="0"/>
              </a:rPr>
              <a:t>Given the expectation from the problem statement supervised learning techniques will be implemented</a:t>
            </a:r>
          </a:p>
          <a:p>
            <a:pPr algn="just">
              <a:lnSpc>
                <a:spcPct val="200000"/>
              </a:lnSpc>
              <a:buSzPct val="100000"/>
              <a:buFont typeface="Wingdings" panose="05000000000000000000" pitchFamily="2" charset="2"/>
              <a:buChar char="q"/>
            </a:pPr>
            <a:r>
              <a:rPr lang="en-IN" sz="1400" dirty="0" smtClean="0">
                <a:latin typeface="Century Gothic" panose="020B0502020202020204" pitchFamily="34" charset="0"/>
              </a:rPr>
              <a:t>Following machine learning techniques are applied like </a:t>
            </a:r>
            <a:r>
              <a:rPr lang="en-IN" sz="1400" dirty="0" smtClean="0">
                <a:latin typeface="Century Gothic" panose="020B0502020202020204" pitchFamily="34" charset="0"/>
                <a:ea typeface="Libre Baskerville"/>
                <a:cs typeface="Libre Baskerville"/>
                <a:sym typeface="Libre Baskerville"/>
              </a:rPr>
              <a:t>CART, Random Forest, Artificial </a:t>
            </a:r>
            <a:r>
              <a:rPr lang="en-IN" sz="1400" dirty="0">
                <a:latin typeface="Century Gothic" panose="020B0502020202020204" pitchFamily="34" charset="0"/>
                <a:ea typeface="Libre Baskerville"/>
                <a:cs typeface="Libre Baskerville"/>
                <a:sym typeface="Libre Baskerville"/>
              </a:rPr>
              <a:t>Neural </a:t>
            </a:r>
            <a:r>
              <a:rPr lang="en-IN" sz="1400" dirty="0" smtClean="0">
                <a:latin typeface="Century Gothic" panose="020B0502020202020204" pitchFamily="34" charset="0"/>
                <a:ea typeface="Libre Baskerville"/>
                <a:cs typeface="Libre Baskerville"/>
                <a:sym typeface="Libre Baskerville"/>
              </a:rPr>
              <a:t>Network, Logistic Regression, XGBoost, Bagging to test the data set provided</a:t>
            </a:r>
          </a:p>
          <a:p>
            <a:pPr algn="just">
              <a:lnSpc>
                <a:spcPct val="200000"/>
              </a:lnSpc>
              <a:buSzPct val="100000"/>
              <a:buFont typeface="Wingdings" panose="05000000000000000000" pitchFamily="2" charset="2"/>
              <a:buChar char="q"/>
            </a:pPr>
            <a:r>
              <a:rPr lang="en-IN" sz="1400" dirty="0" smtClean="0">
                <a:latin typeface="Century Gothic" panose="020B0502020202020204" pitchFamily="34" charset="0"/>
              </a:rPr>
              <a:t>SMOTE technique is not used since the overall default % is ~22% and thus not treated an Unbalanced Data</a:t>
            </a:r>
          </a:p>
          <a:p>
            <a:pPr algn="just">
              <a:lnSpc>
                <a:spcPct val="200000"/>
              </a:lnSpc>
              <a:buSzPct val="100000"/>
              <a:buFont typeface="Wingdings" panose="05000000000000000000" pitchFamily="2" charset="2"/>
              <a:buChar char="q"/>
            </a:pPr>
            <a:r>
              <a:rPr lang="en-IN" sz="1400" dirty="0" smtClean="0">
                <a:latin typeface="Century Gothic" panose="020B0502020202020204" pitchFamily="34" charset="0"/>
              </a:rPr>
              <a:t>Data has been divided in to train and test with either 70 and 30 or 80 and 20 percent respectively as has been applied to the Model</a:t>
            </a:r>
            <a:endParaRPr lang="en-IN" sz="1400" dirty="0">
              <a:latin typeface="Century Gothic" panose="020B0502020202020204" pitchFamily="34" charset="0"/>
            </a:endParaRPr>
          </a:p>
        </p:txBody>
      </p:sp>
    </p:spTree>
    <p:extLst>
      <p:ext uri="{BB962C8B-B14F-4D97-AF65-F5344CB8AC3E}">
        <p14:creationId xmlns:p14="http://schemas.microsoft.com/office/powerpoint/2010/main" val="3010653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Century Gothic" panose="020B0502020202020204" pitchFamily="34" charset="0"/>
              </a:rPr>
              <a:t>CART</a:t>
            </a:r>
            <a:endParaRPr lang="en-IN" dirty="0">
              <a:latin typeface="Century Gothic" panose="020B0502020202020204" pitchFamily="34" charset="0"/>
            </a:endParaRPr>
          </a:p>
        </p:txBody>
      </p:sp>
      <p:sp>
        <p:nvSpPr>
          <p:cNvPr id="3" name="Text Placeholder 2"/>
          <p:cNvSpPr>
            <a:spLocks noGrp="1"/>
          </p:cNvSpPr>
          <p:nvPr>
            <p:ph type="body" idx="1"/>
          </p:nvPr>
        </p:nvSpPr>
        <p:spPr>
          <a:xfrm>
            <a:off x="182878" y="2276538"/>
            <a:ext cx="11658601" cy="4398582"/>
          </a:xfrm>
        </p:spPr>
        <p:txBody>
          <a:bodyPr/>
          <a:lstStyle/>
          <a:p>
            <a:pPr marL="25400" indent="0" algn="just">
              <a:lnSpc>
                <a:spcPct val="200000"/>
              </a:lnSpc>
              <a:buSzPct val="100000"/>
              <a:buNone/>
            </a:pPr>
            <a:r>
              <a:rPr lang="en-IN" sz="1400" b="1" dirty="0" smtClean="0">
                <a:latin typeface="Century Gothic" panose="020B0502020202020204" pitchFamily="34" charset="0"/>
              </a:rPr>
              <a:t>Key Notes</a:t>
            </a:r>
            <a:r>
              <a:rPr lang="en-IN" sz="1400" dirty="0" smtClean="0">
                <a:latin typeface="Century Gothic" panose="020B0502020202020204" pitchFamily="34" charset="0"/>
              </a:rPr>
              <a:t>:</a:t>
            </a:r>
          </a:p>
          <a:p>
            <a:pPr algn="just">
              <a:lnSpc>
                <a:spcPct val="200000"/>
              </a:lnSpc>
              <a:buSzPct val="100000"/>
            </a:pPr>
            <a:r>
              <a:rPr lang="en-IN" sz="1400" dirty="0" smtClean="0">
                <a:latin typeface="Century Gothic" panose="020B0502020202020204" pitchFamily="34" charset="0"/>
              </a:rPr>
              <a:t>Necessary steps with rambled tree and subsequently pruned trees were developed in R to test the model.</a:t>
            </a:r>
          </a:p>
          <a:p>
            <a:pPr algn="just">
              <a:lnSpc>
                <a:spcPct val="200000"/>
              </a:lnSpc>
              <a:buSzPct val="100000"/>
            </a:pPr>
            <a:r>
              <a:rPr lang="en-IN" sz="1400" dirty="0" smtClean="0">
                <a:latin typeface="Century Gothic" panose="020B0502020202020204" pitchFamily="34" charset="0"/>
              </a:rPr>
              <a:t>CART modelling was built for the dataset and the above results were achieved. Model was evaluated through the Confusion Matrix, KS, AUC and Gini.</a:t>
            </a:r>
          </a:p>
          <a:p>
            <a:pPr algn="just">
              <a:lnSpc>
                <a:spcPct val="200000"/>
              </a:lnSpc>
              <a:buSzPct val="100000"/>
            </a:pPr>
            <a:r>
              <a:rPr lang="en-IN" sz="1400" dirty="0" smtClean="0">
                <a:latin typeface="Century Gothic" panose="020B0502020202020204" pitchFamily="34" charset="0"/>
              </a:rPr>
              <a:t>The Model is fairly fitting since it can observed that the measured values are in the acceptable limits for both Train and Test Data.</a:t>
            </a:r>
          </a:p>
          <a:p>
            <a:pPr algn="just">
              <a:lnSpc>
                <a:spcPct val="200000"/>
              </a:lnSpc>
              <a:buSzPct val="100000"/>
            </a:pPr>
            <a:r>
              <a:rPr lang="en-IN" sz="1400" dirty="0" smtClean="0">
                <a:latin typeface="Century Gothic" panose="020B0502020202020204" pitchFamily="34" charset="0"/>
              </a:rPr>
              <a:t>However the model is weak since it can be seen that the overall accuracy is not significant in most of the evaluation matrices</a:t>
            </a:r>
          </a:p>
          <a:p>
            <a:pPr algn="just">
              <a:lnSpc>
                <a:spcPct val="200000"/>
              </a:lnSpc>
              <a:buSzPct val="100000"/>
            </a:pPr>
            <a:r>
              <a:rPr lang="en-IN" sz="1400" dirty="0" smtClean="0">
                <a:latin typeface="Century Gothic" panose="020B0502020202020204" pitchFamily="34" charset="0"/>
              </a:rPr>
              <a:t>The predictive accuracy will be close to 30% which is not significant.</a:t>
            </a:r>
          </a:p>
          <a:p>
            <a:pPr algn="just">
              <a:lnSpc>
                <a:spcPct val="200000"/>
              </a:lnSpc>
              <a:buSzPct val="100000"/>
            </a:pPr>
            <a:r>
              <a:rPr lang="en-IN" sz="1400" dirty="0" smtClean="0">
                <a:latin typeface="Century Gothic" panose="020B0502020202020204" pitchFamily="34" charset="0"/>
              </a:rPr>
              <a:t>This Model is not recommended </a:t>
            </a:r>
            <a:r>
              <a:rPr lang="en-IN" sz="1400" dirty="0">
                <a:latin typeface="Century Gothic" panose="020B0502020202020204" pitchFamily="34" charset="0"/>
              </a:rPr>
              <a:t>or additional information can be sought like the income, dependents etc.</a:t>
            </a:r>
            <a:endParaRPr lang="en-IN" sz="1400" dirty="0" smtClean="0">
              <a:latin typeface="Century Gothic" panose="020B0502020202020204" pitchFamily="34" charset="0"/>
            </a:endParaRPr>
          </a:p>
          <a:p>
            <a:pPr algn="just">
              <a:lnSpc>
                <a:spcPct val="200000"/>
              </a:lnSpc>
              <a:buSzPct val="100000"/>
            </a:pPr>
            <a:endParaRPr lang="en-IN" sz="1400" dirty="0">
              <a:latin typeface="Century Gothic" panose="020B0502020202020204"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61997"/>
          <a:stretch/>
        </p:blipFill>
        <p:spPr>
          <a:xfrm>
            <a:off x="182878" y="1454404"/>
            <a:ext cx="11658601" cy="667004"/>
          </a:xfrm>
          <a:prstGeom prst="rect">
            <a:avLst/>
          </a:prstGeom>
        </p:spPr>
      </p:pic>
    </p:spTree>
    <p:extLst>
      <p:ext uri="{BB962C8B-B14F-4D97-AF65-F5344CB8AC3E}">
        <p14:creationId xmlns:p14="http://schemas.microsoft.com/office/powerpoint/2010/main" val="2512748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pstone Expectatio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Expectation</Template>
  <TotalTime>403</TotalTime>
  <Words>2140</Words>
  <Application>Microsoft Office PowerPoint</Application>
  <PresentationFormat>Widescreen</PresentationFormat>
  <Paragraphs>120</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Century Gothic</vt:lpstr>
      <vt:lpstr>Libre Baskerville</vt:lpstr>
      <vt:lpstr>Noto Sans Symbols</vt:lpstr>
      <vt:lpstr>Wingdings</vt:lpstr>
      <vt:lpstr>Capstone Expectation</vt:lpstr>
      <vt:lpstr>Capstone Presentation for Taiwan Customer Default</vt:lpstr>
      <vt:lpstr>Table of Content</vt:lpstr>
      <vt:lpstr>Project Team</vt:lpstr>
      <vt:lpstr>Project Charter</vt:lpstr>
      <vt:lpstr>Executive Summary</vt:lpstr>
      <vt:lpstr>Exploratory Data Analysis</vt:lpstr>
      <vt:lpstr>PCA and Factor Analysis</vt:lpstr>
      <vt:lpstr>Modelling Approach </vt:lpstr>
      <vt:lpstr>CART</vt:lpstr>
      <vt:lpstr>Random Forest</vt:lpstr>
      <vt:lpstr>Artificial Neural Network</vt:lpstr>
      <vt:lpstr>Logistic Regression</vt:lpstr>
      <vt:lpstr>XGBoost</vt:lpstr>
      <vt:lpstr>Bagging</vt:lpstr>
      <vt:lpstr>Consolidated View</vt:lpstr>
      <vt:lpstr>Business Insights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Shaleen Agarwal</dc:creator>
  <cp:lastModifiedBy>Amit Kulkarni</cp:lastModifiedBy>
  <cp:revision>49</cp:revision>
  <dcterms:created xsi:type="dcterms:W3CDTF">2019-10-25T09:40:07Z</dcterms:created>
  <dcterms:modified xsi:type="dcterms:W3CDTF">2019-11-08T15:27:45Z</dcterms:modified>
</cp:coreProperties>
</file>