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61"/>
  </p:notesMasterIdLst>
  <p:handoutMasterIdLst>
    <p:handoutMasterId r:id="rId62"/>
  </p:handoutMasterIdLst>
  <p:sldIdLst>
    <p:sldId id="256" r:id="rId2"/>
    <p:sldId id="257" r:id="rId3"/>
    <p:sldId id="259" r:id="rId4"/>
    <p:sldId id="258" r:id="rId5"/>
    <p:sldId id="260" r:id="rId6"/>
    <p:sldId id="261" r:id="rId7"/>
    <p:sldId id="262" r:id="rId8"/>
    <p:sldId id="264" r:id="rId9"/>
    <p:sldId id="265" r:id="rId10"/>
    <p:sldId id="266" r:id="rId11"/>
    <p:sldId id="267" r:id="rId12"/>
    <p:sldId id="263"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1" r:id="rId27"/>
    <p:sldId id="282" r:id="rId28"/>
    <p:sldId id="284" r:id="rId29"/>
    <p:sldId id="283"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5" r:id="rId47"/>
    <p:sldId id="307" r:id="rId48"/>
    <p:sldId id="304" r:id="rId49"/>
    <p:sldId id="302" r:id="rId50"/>
    <p:sldId id="303" r:id="rId51"/>
    <p:sldId id="306" r:id="rId52"/>
    <p:sldId id="301" r:id="rId53"/>
    <p:sldId id="308" r:id="rId54"/>
    <p:sldId id="309" r:id="rId55"/>
    <p:sldId id="310" r:id="rId56"/>
    <p:sldId id="311" r:id="rId57"/>
    <p:sldId id="312" r:id="rId58"/>
    <p:sldId id="313" r:id="rId59"/>
    <p:sldId id="314" r:id="rId60"/>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79" autoAdjust="0"/>
    <p:restoredTop sz="94660"/>
  </p:normalViewPr>
  <p:slideViewPr>
    <p:cSldViewPr>
      <p:cViewPr varScale="1">
        <p:scale>
          <a:sx n="72" d="100"/>
          <a:sy n="72" d="100"/>
        </p:scale>
        <p:origin x="1578" y="78"/>
      </p:cViewPr>
      <p:guideLst>
        <p:guide orient="horz" pos="2160"/>
        <p:guide pos="2880"/>
      </p:guideLst>
    </p:cSldViewPr>
  </p:slideViewPr>
  <p:notesTextViewPr>
    <p:cViewPr>
      <p:scale>
        <a:sx n="100" d="100"/>
        <a:sy n="100" d="100"/>
      </p:scale>
      <p:origin x="0" y="0"/>
    </p:cViewPr>
  </p:notesTextViewPr>
  <p:notesViewPr>
    <p:cSldViewPr>
      <p:cViewPr varScale="1">
        <p:scale>
          <a:sx n="73" d="100"/>
          <a:sy n="73" d="100"/>
        </p:scale>
        <p:origin x="-154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DE6123B-8525-4E9D-A474-1B91BB51B7D9}" type="slidenum">
              <a:rPr lang="ru-RU"/>
              <a:pPr/>
              <a:t>‹#›</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606925" y="3068638"/>
            <a:ext cx="4537075" cy="893762"/>
          </a:xfrm>
          <a:effectLst>
            <a:outerShdw dist="17961" dir="2700000" algn="ctr" rotWithShape="0">
              <a:schemeClr val="bg2"/>
            </a:outerShdw>
          </a:effectLst>
        </p:spPr>
        <p:txBody>
          <a:bodyPr/>
          <a:lstStyle>
            <a:lvl1pPr>
              <a:defRPr sz="2000"/>
            </a:lvl1pPr>
          </a:lstStyle>
          <a:p>
            <a:r>
              <a:rPr lang="ru-RU"/>
              <a:t>Click to edit Master title style</a:t>
            </a:r>
          </a:p>
        </p:txBody>
      </p:sp>
      <p:sp>
        <p:nvSpPr>
          <p:cNvPr id="5123" name="Rectangle 3"/>
          <p:cNvSpPr>
            <a:spLocks noGrp="1" noChangeArrowheads="1"/>
          </p:cNvSpPr>
          <p:nvPr>
            <p:ph type="subTitle" idx="1"/>
          </p:nvPr>
        </p:nvSpPr>
        <p:spPr>
          <a:xfrm>
            <a:off x="4606925" y="3860800"/>
            <a:ext cx="4537075" cy="503238"/>
          </a:xfrm>
          <a:effectLst>
            <a:outerShdw dist="17961" dir="2700000" algn="ctr" rotWithShape="0">
              <a:schemeClr val="bg2"/>
            </a:outerShdw>
          </a:effectLst>
        </p:spPr>
        <p:txBody>
          <a:bodyPr/>
          <a:lstStyle>
            <a:lvl1pPr marL="0" indent="0">
              <a:buFontTx/>
              <a:buNone/>
              <a:defRPr sz="2000" b="1">
                <a:solidFill>
                  <a:schemeClr val="bg1"/>
                </a:solidFill>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156325" y="404813"/>
            <a:ext cx="1584325" cy="5689600"/>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403350" y="404813"/>
            <a:ext cx="4600575" cy="56896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403350" y="1268413"/>
            <a:ext cx="3092450" cy="482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268413"/>
            <a:ext cx="3092450" cy="482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76375" y="404813"/>
            <a:ext cx="5472113" cy="508000"/>
          </a:xfrm>
          <a:prstGeom prst="rect">
            <a:avLst/>
          </a:prstGeom>
          <a:noFill/>
          <a:ln w="9525">
            <a:noFill/>
            <a:miter lim="800000"/>
            <a:headEnd/>
            <a:tailEnd/>
          </a:ln>
          <a:effectLst>
            <a:outerShdw dist="17961" dir="2700000" algn="ctr" rotWithShape="0">
              <a:schemeClr val="bg1"/>
            </a:outerShdw>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1403350" y="1268413"/>
            <a:ext cx="6337300" cy="4826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2800" b="1">
          <a:solidFill>
            <a:schemeClr val="bg1"/>
          </a:solidFill>
          <a:latin typeface="+mj-lt"/>
          <a:ea typeface="+mj-ea"/>
          <a:cs typeface="+mj-cs"/>
        </a:defRPr>
      </a:lvl1pPr>
      <a:lvl2pPr algn="l" rtl="0" fontAlgn="base">
        <a:spcBef>
          <a:spcPct val="0"/>
        </a:spcBef>
        <a:spcAft>
          <a:spcPct val="0"/>
        </a:spcAft>
        <a:defRPr sz="2800" b="1">
          <a:solidFill>
            <a:schemeClr val="bg1"/>
          </a:solidFill>
          <a:latin typeface="Arial" charset="0"/>
        </a:defRPr>
      </a:lvl2pPr>
      <a:lvl3pPr algn="l" rtl="0" fontAlgn="base">
        <a:spcBef>
          <a:spcPct val="0"/>
        </a:spcBef>
        <a:spcAft>
          <a:spcPct val="0"/>
        </a:spcAft>
        <a:defRPr sz="2800" b="1">
          <a:solidFill>
            <a:schemeClr val="bg1"/>
          </a:solidFill>
          <a:latin typeface="Arial" charset="0"/>
        </a:defRPr>
      </a:lvl3pPr>
      <a:lvl4pPr algn="l" rtl="0" fontAlgn="base">
        <a:spcBef>
          <a:spcPct val="0"/>
        </a:spcBef>
        <a:spcAft>
          <a:spcPct val="0"/>
        </a:spcAft>
        <a:defRPr sz="2800" b="1">
          <a:solidFill>
            <a:schemeClr val="bg1"/>
          </a:solidFill>
          <a:latin typeface="Arial" charset="0"/>
        </a:defRPr>
      </a:lvl4pPr>
      <a:lvl5pPr algn="l" rtl="0" fontAlgn="base">
        <a:spcBef>
          <a:spcPct val="0"/>
        </a:spcBef>
        <a:spcAft>
          <a:spcPct val="0"/>
        </a:spcAft>
        <a:defRPr sz="2800" b="1">
          <a:solidFill>
            <a:schemeClr val="bg1"/>
          </a:solidFill>
          <a:latin typeface="Arial"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342900" indent="-342900" algn="l" rtl="0" fontAlgn="base">
        <a:spcBef>
          <a:spcPct val="20000"/>
        </a:spcBef>
        <a:spcAft>
          <a:spcPct val="0"/>
        </a:spcAft>
        <a:buChar char="•"/>
        <a:defRPr sz="2800">
          <a:solidFill>
            <a:schemeClr val="tx2"/>
          </a:solidFill>
          <a:latin typeface="+mn-lt"/>
          <a:ea typeface="+mn-ea"/>
          <a:cs typeface="+mn-cs"/>
        </a:defRPr>
      </a:lvl1pPr>
      <a:lvl2pPr marL="742950" indent="-285750" algn="l" rtl="0" fontAlgn="base">
        <a:spcBef>
          <a:spcPct val="20000"/>
        </a:spcBef>
        <a:spcAft>
          <a:spcPct val="0"/>
        </a:spcAft>
        <a:buChar char="–"/>
        <a:defRPr sz="2400" b="1">
          <a:solidFill>
            <a:schemeClr val="tx2"/>
          </a:solidFill>
          <a:latin typeface="+mn-lt"/>
        </a:defRPr>
      </a:lvl2pPr>
      <a:lvl3pPr marL="1143000" indent="-228600" algn="l" rtl="0" fontAlgn="base">
        <a:spcBef>
          <a:spcPct val="20000"/>
        </a:spcBef>
        <a:spcAft>
          <a:spcPct val="0"/>
        </a:spcAft>
        <a:buChar char="•"/>
        <a:defRPr sz="2400">
          <a:solidFill>
            <a:schemeClr val="tx2"/>
          </a:solidFill>
          <a:latin typeface="+mn-lt"/>
        </a:defRPr>
      </a:lvl3pPr>
      <a:lvl4pPr marL="1600200" indent="-228600" algn="l" rtl="0" fontAlgn="base">
        <a:spcBef>
          <a:spcPct val="20000"/>
        </a:spcBef>
        <a:spcAft>
          <a:spcPct val="0"/>
        </a:spcAft>
        <a:buChar char="–"/>
        <a:defRPr sz="2000">
          <a:solidFill>
            <a:schemeClr val="tx2"/>
          </a:solidFill>
          <a:latin typeface="+mn-lt"/>
        </a:defRPr>
      </a:lvl4pPr>
      <a:lvl5pPr marL="2057400" indent="-228600" algn="l" rtl="0" fontAlgn="base">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2"/>
          </a:solidFill>
          <a:latin typeface="+mn-lt"/>
        </a:defRPr>
      </a:lvl6pPr>
      <a:lvl7pPr marL="2971800" indent="-228600" algn="l" rtl="0" fontAlgn="base">
        <a:spcBef>
          <a:spcPct val="20000"/>
        </a:spcBef>
        <a:spcAft>
          <a:spcPct val="0"/>
        </a:spcAft>
        <a:buChar char="»"/>
        <a:defRPr sz="2000">
          <a:solidFill>
            <a:schemeClr val="tx2"/>
          </a:solidFill>
          <a:latin typeface="+mn-lt"/>
        </a:defRPr>
      </a:lvl7pPr>
      <a:lvl8pPr marL="3429000" indent="-228600" algn="l" rtl="0" fontAlgn="base">
        <a:spcBef>
          <a:spcPct val="20000"/>
        </a:spcBef>
        <a:spcAft>
          <a:spcPct val="0"/>
        </a:spcAft>
        <a:buChar char="»"/>
        <a:defRPr sz="2000">
          <a:solidFill>
            <a:schemeClr val="tx2"/>
          </a:solidFill>
          <a:latin typeface="+mn-lt"/>
        </a:defRPr>
      </a:lvl8pPr>
      <a:lvl9pPr marL="3886200" indent="-228600" algn="l" rtl="0" fontAlgn="base">
        <a:spcBef>
          <a:spcPct val="20000"/>
        </a:spcBef>
        <a:spcAft>
          <a:spcPct val="0"/>
        </a:spcAft>
        <a:buChar char="»"/>
        <a:defRPr sz="2000">
          <a:solidFill>
            <a:schemeClr val="tx2"/>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doi.org/10.1109/ICOEI.2019.8862770"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4">
            <a:extLst>
              <a:ext uri="{FF2B5EF4-FFF2-40B4-BE49-F238E27FC236}">
                <a16:creationId xmlns:a16="http://schemas.microsoft.com/office/drawing/2014/main" id="{5154EE63-8CE6-4DE6-97E4-7F5554E3D414}"/>
              </a:ext>
            </a:extLst>
          </p:cNvPr>
          <p:cNvSpPr>
            <a:spLocks noGrp="1"/>
          </p:cNvSpPr>
          <p:nvPr>
            <p:ph type="subTitle" idx="1"/>
          </p:nvPr>
        </p:nvSpPr>
        <p:spPr>
          <a:xfrm>
            <a:off x="4572000" y="3860800"/>
            <a:ext cx="4572000" cy="503238"/>
          </a:xfrm>
        </p:spPr>
        <p:txBody>
          <a:bodyPr/>
          <a:lstStyle/>
          <a:p>
            <a:r>
              <a:rPr lang="en-US" sz="3200" dirty="0"/>
              <a:t>Fake News Detection </a:t>
            </a:r>
            <a:endParaRPr lang="en-PK"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n-US" dirty="0">
                <a:solidFill>
                  <a:schemeClr val="tx2"/>
                </a:solidFill>
              </a:rPr>
              <a:t>Project Motivation/Background</a:t>
            </a:r>
          </a:p>
        </p:txBody>
      </p:sp>
      <p:sp>
        <p:nvSpPr>
          <p:cNvPr id="114691" name="Rectangle 3"/>
          <p:cNvSpPr>
            <a:spLocks noGrp="1" noChangeArrowheads="1"/>
          </p:cNvSpPr>
          <p:nvPr>
            <p:ph idx="1"/>
          </p:nvPr>
        </p:nvSpPr>
        <p:spPr>
          <a:xfrm>
            <a:off x="1908175" y="1484783"/>
            <a:ext cx="7056438" cy="5041429"/>
          </a:xfrm>
        </p:spPr>
        <p:txBody>
          <a:bodyPr/>
          <a:lstStyle/>
          <a:p>
            <a:pPr algn="just"/>
            <a:r>
              <a:rPr lang="en-PK" sz="2000" dirty="0"/>
              <a:t>The definition of fake news is based on two components: the legitimacy of the news and the intention behind it. By authenticity, we mean that fake news contains false information which can be verified to be false, so this implies that conspiracy theories are not part of fake news since in most cases it is difficult to prove whether an assertion is true or false. As for the second part, intent, assumes that the false information is written with the intent of mislead the reader.    </a:t>
            </a:r>
          </a:p>
          <a:p>
            <a:pPr algn="just"/>
            <a:endParaRPr lang="en-US" sz="2000" dirty="0"/>
          </a:p>
        </p:txBody>
      </p:sp>
    </p:spTree>
    <p:extLst>
      <p:ext uri="{BB962C8B-B14F-4D97-AF65-F5344CB8AC3E}">
        <p14:creationId xmlns:p14="http://schemas.microsoft.com/office/powerpoint/2010/main" val="614543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ake News and the Detection Methods from Psychology to Machine Learning |  by Parsa Yousefi | HackerNoon.com | Medium">
            <a:extLst>
              <a:ext uri="{FF2B5EF4-FFF2-40B4-BE49-F238E27FC236}">
                <a16:creationId xmlns:a16="http://schemas.microsoft.com/office/drawing/2014/main" id="{74031B85-5819-4F8A-B78A-53424ECABB5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9237" y="1802053"/>
            <a:ext cx="7265526" cy="3253894"/>
          </a:xfrm>
          <a:prstGeom prst="rect">
            <a:avLst/>
          </a:prstGeom>
          <a:noFill/>
          <a:ln>
            <a:noFill/>
          </a:ln>
        </p:spPr>
      </p:pic>
    </p:spTree>
    <p:extLst>
      <p:ext uri="{BB962C8B-B14F-4D97-AF65-F5344CB8AC3E}">
        <p14:creationId xmlns:p14="http://schemas.microsoft.com/office/powerpoint/2010/main" val="2538144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63713" y="115888"/>
            <a:ext cx="5184551" cy="649287"/>
          </a:xfrm>
        </p:spPr>
        <p:txBody>
          <a:bodyPr/>
          <a:lstStyle/>
          <a:p>
            <a:pPr algn="ctr"/>
            <a:r>
              <a:rPr lang="en-US" sz="3600" dirty="0">
                <a:latin typeface="Tahoma" charset="0"/>
              </a:rPr>
              <a:t>Importance</a:t>
            </a:r>
            <a:endParaRPr lang="uk-UA" sz="3600" dirty="0">
              <a:latin typeface="Tahoma" charset="0"/>
            </a:endParaRPr>
          </a:p>
        </p:txBody>
      </p:sp>
      <p:sp>
        <p:nvSpPr>
          <p:cNvPr id="36867" name="Rectangle 3"/>
          <p:cNvSpPr>
            <a:spLocks noGrp="1" noChangeArrowheads="1"/>
          </p:cNvSpPr>
          <p:nvPr>
            <p:ph idx="1"/>
          </p:nvPr>
        </p:nvSpPr>
        <p:spPr>
          <a:xfrm>
            <a:off x="683568" y="1340768"/>
            <a:ext cx="7956895" cy="5113337"/>
          </a:xfrm>
        </p:spPr>
        <p:txBody>
          <a:bodyPr/>
          <a:lstStyle/>
          <a:p>
            <a:pPr algn="just"/>
            <a:r>
              <a:rPr lang="en-PK" sz="2000" dirty="0"/>
              <a:t>We are living in a social era where understanding the difference between right and wrong, When, what, and why of any news is important to understand. Awareness of fake news detection and classification is slowly becoming a fundamental necessity for society in order to avoid the phenomenon of reality vertigo, as well as to protect less educated members of society. There have been numerous approaches proposed to address the issue of machine learning. </a:t>
            </a:r>
          </a:p>
          <a:p>
            <a:pPr algn="just"/>
            <a:r>
              <a:rPr lang="en-PK" sz="2000" dirty="0"/>
              <a:t>Our socio-economic life is affected by fake news in a significant way, especially our political environment. The detection of fake news is an emerging area of research, and it has gained considerable interest, but it has also been hampered by a limited amount of available resources (for example, datasets and published literature). </a:t>
            </a:r>
          </a:p>
        </p:txBody>
      </p:sp>
    </p:spTree>
    <p:extLst>
      <p:ext uri="{BB962C8B-B14F-4D97-AF65-F5344CB8AC3E}">
        <p14:creationId xmlns:p14="http://schemas.microsoft.com/office/powerpoint/2010/main" val="555087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63713" y="115888"/>
            <a:ext cx="5184551" cy="649287"/>
          </a:xfrm>
        </p:spPr>
        <p:txBody>
          <a:bodyPr/>
          <a:lstStyle/>
          <a:p>
            <a:pPr algn="ctr"/>
            <a:r>
              <a:rPr lang="en-US" sz="3600" dirty="0">
                <a:latin typeface="Tahoma" charset="0"/>
              </a:rPr>
              <a:t>Problem Statement</a:t>
            </a:r>
            <a:endParaRPr lang="uk-UA" sz="3600" dirty="0">
              <a:latin typeface="Tahoma" charset="0"/>
            </a:endParaRPr>
          </a:p>
        </p:txBody>
      </p:sp>
      <p:sp>
        <p:nvSpPr>
          <p:cNvPr id="36867" name="Rectangle 3"/>
          <p:cNvSpPr>
            <a:spLocks noGrp="1" noChangeArrowheads="1"/>
          </p:cNvSpPr>
          <p:nvPr>
            <p:ph idx="1"/>
          </p:nvPr>
        </p:nvSpPr>
        <p:spPr>
          <a:xfrm>
            <a:off x="683568" y="1340768"/>
            <a:ext cx="7956895" cy="5113337"/>
          </a:xfrm>
        </p:spPr>
        <p:txBody>
          <a:bodyPr/>
          <a:lstStyle/>
          <a:p>
            <a:pPr algn="just"/>
            <a:r>
              <a:rPr lang="en-PK" sz="2000" dirty="0"/>
              <a:t>There has long been a problem of fake news in the news industry - the production of misinformation and propaganda as well as hoaxes and satire have always been a concern. There are no boundaries anymore when it comes to what can be published on the Internet. This includes anything credible or not credible. Therefore, this exposes people to the possibility of being deceived intentionally or unintentionally, and they are more likely to share such types of news without reason to the ends of the earth. With machine learning and artificial intelligence, we may be able to overcome the counterfeiting of news problem or at least make it less common. It has been concluded that the detection of fake news is usually considered a challenging task (Manzoor et al., 2019), requiring the application of a multidisciplinary approach. For deception detection, there exists a large body of research (Khanam et al., 2021) done where machine learning methods are applied. </a:t>
            </a:r>
          </a:p>
        </p:txBody>
      </p:sp>
    </p:spTree>
    <p:extLst>
      <p:ext uri="{BB962C8B-B14F-4D97-AF65-F5344CB8AC3E}">
        <p14:creationId xmlns:p14="http://schemas.microsoft.com/office/powerpoint/2010/main" val="666952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63713" y="115888"/>
            <a:ext cx="5184551" cy="649287"/>
          </a:xfrm>
        </p:spPr>
        <p:txBody>
          <a:bodyPr/>
          <a:lstStyle/>
          <a:p>
            <a:pPr algn="ctr"/>
            <a:r>
              <a:rPr lang="en-US" sz="3600" dirty="0">
                <a:latin typeface="Tahoma" charset="0"/>
              </a:rPr>
              <a:t>Problem Statement</a:t>
            </a:r>
            <a:endParaRPr lang="uk-UA" sz="3600" dirty="0">
              <a:latin typeface="Tahoma" charset="0"/>
            </a:endParaRPr>
          </a:p>
        </p:txBody>
      </p:sp>
      <p:sp>
        <p:nvSpPr>
          <p:cNvPr id="36867" name="Rectangle 3"/>
          <p:cNvSpPr>
            <a:spLocks noGrp="1" noChangeArrowheads="1"/>
          </p:cNvSpPr>
          <p:nvPr>
            <p:ph idx="1"/>
          </p:nvPr>
        </p:nvSpPr>
        <p:spPr>
          <a:xfrm>
            <a:off x="683568" y="1340768"/>
            <a:ext cx="7956895" cy="5113337"/>
          </a:xfrm>
        </p:spPr>
        <p:txBody>
          <a:bodyPr/>
          <a:lstStyle/>
          <a:p>
            <a:pPr algn="just"/>
            <a:r>
              <a:rPr lang="en-PK" sz="2000" dirty="0"/>
              <a:t>Although the classification of fake news is not sufficient to detect them as it overlooks the important context of information in the news, a thorough examination of the content may be useful to detect false news</a:t>
            </a:r>
            <a:r>
              <a:rPr lang="en-US" sz="2000" dirty="0"/>
              <a:t>.</a:t>
            </a:r>
            <a:r>
              <a:rPr lang="en-PK" sz="2000" dirty="0"/>
              <a:t> With the combination of the context-free grammar software (CFG) and the N-gram program, context-free grammar produced good predictions for deception classification.</a:t>
            </a:r>
            <a:r>
              <a:rPr lang="en-US" sz="2000" dirty="0"/>
              <a:t> </a:t>
            </a:r>
            <a:r>
              <a:rPr lang="en-PK" sz="2000" dirty="0"/>
              <a:t>On the basis of a classification algorithm, 85%-91% accuracy was achieved when applied to news article datasets (Sharma et al., 2019). </a:t>
            </a:r>
            <a:endParaRPr lang="en-US" sz="2000" dirty="0"/>
          </a:p>
          <a:p>
            <a:pPr algn="just"/>
            <a:r>
              <a:rPr lang="en-PK" sz="2000" dirty="0"/>
              <a:t>Taking the subject of classification in this context, it is our hypothesis </a:t>
            </a:r>
            <a:r>
              <a:rPr lang="en-PK" sz="2000" i="1" dirty="0"/>
              <a:t>that simple classification alone will not be sufficient to solve the problem; we need to employ machine learning techniques together. This hypothesis will be proven by developing a model on publicly available datasets, after several experiments, based on the hypothesis.</a:t>
            </a:r>
            <a:r>
              <a:rPr lang="en-PK" sz="2000" dirty="0"/>
              <a:t>   </a:t>
            </a:r>
          </a:p>
        </p:txBody>
      </p:sp>
    </p:spTree>
    <p:extLst>
      <p:ext uri="{BB962C8B-B14F-4D97-AF65-F5344CB8AC3E}">
        <p14:creationId xmlns:p14="http://schemas.microsoft.com/office/powerpoint/2010/main" val="1831764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63713" y="115888"/>
            <a:ext cx="5184551" cy="649287"/>
          </a:xfrm>
        </p:spPr>
        <p:txBody>
          <a:bodyPr/>
          <a:lstStyle/>
          <a:p>
            <a:pPr algn="ctr"/>
            <a:r>
              <a:rPr lang="en-US" sz="3600" dirty="0">
                <a:latin typeface="Tahoma" charset="0"/>
              </a:rPr>
              <a:t>Data Statistics</a:t>
            </a:r>
            <a:endParaRPr lang="uk-UA" sz="3600" dirty="0">
              <a:latin typeface="Tahoma" charset="0"/>
            </a:endParaRPr>
          </a:p>
        </p:txBody>
      </p:sp>
      <p:sp>
        <p:nvSpPr>
          <p:cNvPr id="36867" name="Rectangle 3"/>
          <p:cNvSpPr>
            <a:spLocks noGrp="1" noChangeArrowheads="1"/>
          </p:cNvSpPr>
          <p:nvPr>
            <p:ph idx="1"/>
          </p:nvPr>
        </p:nvSpPr>
        <p:spPr>
          <a:xfrm>
            <a:off x="683568" y="1340768"/>
            <a:ext cx="7956895" cy="5113337"/>
          </a:xfrm>
        </p:spPr>
        <p:txBody>
          <a:bodyPr/>
          <a:lstStyle/>
          <a:p>
            <a:pPr algn="just"/>
            <a:r>
              <a:rPr lang="en-US" sz="2000" dirty="0"/>
              <a:t>The dataset we are using is downloaded from Kaggle(</a:t>
            </a:r>
            <a:r>
              <a:rPr lang="en-US" sz="2000" i="1" dirty="0"/>
              <a:t>Fake and Real News Dataset | Kaggle</a:t>
            </a:r>
            <a:r>
              <a:rPr lang="en-US" sz="2000" dirty="0"/>
              <a:t>, n.d.) </a:t>
            </a:r>
            <a:endParaRPr lang="en-PK" sz="2000" dirty="0"/>
          </a:p>
          <a:p>
            <a:pPr algn="just"/>
            <a:r>
              <a:rPr lang="en-PK" sz="2000" dirty="0"/>
              <a:t>We have a data set which contains all of the news stories around Real or Fake News or Text Datasets.</a:t>
            </a:r>
            <a:endParaRPr lang="en-US" sz="2000" dirty="0"/>
          </a:p>
          <a:p>
            <a:pPr algn="just"/>
            <a:r>
              <a:rPr lang="en-PK" sz="2000" dirty="0"/>
              <a:t>There are only four columns in this data set.</a:t>
            </a:r>
          </a:p>
          <a:p>
            <a:pPr lvl="1" algn="just">
              <a:buFont typeface="Wingdings" panose="05000000000000000000" pitchFamily="2" charset="2"/>
              <a:buChar char="q"/>
            </a:pPr>
            <a:r>
              <a:rPr lang="en-PK" sz="1600" dirty="0"/>
              <a:t>title</a:t>
            </a:r>
          </a:p>
          <a:p>
            <a:pPr lvl="1" algn="just">
              <a:buFont typeface="Wingdings" panose="05000000000000000000" pitchFamily="2" charset="2"/>
              <a:buChar char="q"/>
            </a:pPr>
            <a:r>
              <a:rPr lang="en-PK" sz="1600" dirty="0"/>
              <a:t>text</a:t>
            </a:r>
          </a:p>
          <a:p>
            <a:pPr lvl="1" algn="just">
              <a:buFont typeface="Wingdings" panose="05000000000000000000" pitchFamily="2" charset="2"/>
              <a:buChar char="q"/>
            </a:pPr>
            <a:r>
              <a:rPr lang="en-US" sz="1600" dirty="0"/>
              <a:t>subject</a:t>
            </a:r>
            <a:endParaRPr lang="en-PK" sz="1600" dirty="0"/>
          </a:p>
          <a:p>
            <a:pPr lvl="1" algn="just">
              <a:buFont typeface="Wingdings" panose="05000000000000000000" pitchFamily="2" charset="2"/>
              <a:buChar char="q"/>
            </a:pPr>
            <a:r>
              <a:rPr lang="en-IN" sz="1600" dirty="0"/>
              <a:t>date</a:t>
            </a:r>
            <a:endParaRPr lang="en-PK" sz="1600" dirty="0"/>
          </a:p>
          <a:p>
            <a:pPr algn="just"/>
            <a:r>
              <a:rPr lang="en-IN" sz="2000" dirty="0"/>
              <a:t>there are two csv files in the dataset.</a:t>
            </a:r>
            <a:endParaRPr lang="en-PK" sz="2000" dirty="0"/>
          </a:p>
          <a:p>
            <a:pPr lvl="1" algn="just">
              <a:buFont typeface="Wingdings" panose="05000000000000000000" pitchFamily="2" charset="2"/>
              <a:buChar char="q"/>
            </a:pPr>
            <a:r>
              <a:rPr lang="en-IN" sz="1600" dirty="0"/>
              <a:t>True.csv</a:t>
            </a:r>
            <a:endParaRPr lang="en-PK" sz="1600" dirty="0"/>
          </a:p>
          <a:p>
            <a:pPr lvl="1" algn="just">
              <a:buFont typeface="Wingdings" panose="05000000000000000000" pitchFamily="2" charset="2"/>
              <a:buChar char="q"/>
            </a:pPr>
            <a:r>
              <a:rPr lang="en-IN" sz="1600" dirty="0"/>
              <a:t>Fake.csv</a:t>
            </a:r>
            <a:endParaRPr lang="en-PK" sz="1600" dirty="0"/>
          </a:p>
        </p:txBody>
      </p:sp>
    </p:spTree>
    <p:extLst>
      <p:ext uri="{BB962C8B-B14F-4D97-AF65-F5344CB8AC3E}">
        <p14:creationId xmlns:p14="http://schemas.microsoft.com/office/powerpoint/2010/main" val="366236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2A7CA-5E2A-4FD9-A802-1B3E559F0E58}"/>
              </a:ext>
            </a:extLst>
          </p:cNvPr>
          <p:cNvSpPr>
            <a:spLocks noGrp="1"/>
          </p:cNvSpPr>
          <p:nvPr>
            <p:ph type="title"/>
          </p:nvPr>
        </p:nvSpPr>
        <p:spPr/>
        <p:txBody>
          <a:bodyPr/>
          <a:lstStyle/>
          <a:p>
            <a:r>
              <a:rPr lang="en-US" dirty="0"/>
              <a:t>True.csv file</a:t>
            </a:r>
            <a:endParaRPr lang="en-PK" dirty="0"/>
          </a:p>
        </p:txBody>
      </p:sp>
      <p:pic>
        <p:nvPicPr>
          <p:cNvPr id="4" name="Content Placeholder 3">
            <a:extLst>
              <a:ext uri="{FF2B5EF4-FFF2-40B4-BE49-F238E27FC236}">
                <a16:creationId xmlns:a16="http://schemas.microsoft.com/office/drawing/2014/main" id="{3742FDCC-2D25-42BA-A740-ADBF12AA5156}"/>
              </a:ext>
            </a:extLst>
          </p:cNvPr>
          <p:cNvPicPr>
            <a:picLocks noGrp="1"/>
          </p:cNvPicPr>
          <p:nvPr>
            <p:ph idx="1"/>
          </p:nvPr>
        </p:nvPicPr>
        <p:blipFill>
          <a:blip r:embed="rId2"/>
          <a:stretch>
            <a:fillRect/>
          </a:stretch>
        </p:blipFill>
        <p:spPr>
          <a:xfrm>
            <a:off x="1115616" y="1484785"/>
            <a:ext cx="6625034" cy="1584176"/>
          </a:xfrm>
          <a:prstGeom prst="rect">
            <a:avLst/>
          </a:prstGeom>
        </p:spPr>
      </p:pic>
      <p:pic>
        <p:nvPicPr>
          <p:cNvPr id="5" name="Picture 4">
            <a:extLst>
              <a:ext uri="{FF2B5EF4-FFF2-40B4-BE49-F238E27FC236}">
                <a16:creationId xmlns:a16="http://schemas.microsoft.com/office/drawing/2014/main" id="{D7084507-2482-4D64-BCB2-162B0D7532D5}"/>
              </a:ext>
            </a:extLst>
          </p:cNvPr>
          <p:cNvPicPr/>
          <p:nvPr/>
        </p:nvPicPr>
        <p:blipFill>
          <a:blip r:embed="rId3"/>
          <a:stretch>
            <a:fillRect/>
          </a:stretch>
        </p:blipFill>
        <p:spPr>
          <a:xfrm>
            <a:off x="1519241" y="3068961"/>
            <a:ext cx="6221409" cy="3384226"/>
          </a:xfrm>
          <a:prstGeom prst="rect">
            <a:avLst/>
          </a:prstGeom>
        </p:spPr>
      </p:pic>
    </p:spTree>
    <p:extLst>
      <p:ext uri="{BB962C8B-B14F-4D97-AF65-F5344CB8AC3E}">
        <p14:creationId xmlns:p14="http://schemas.microsoft.com/office/powerpoint/2010/main" val="3780471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DD3A-FC56-4293-952B-09BC4A4B6C21}"/>
              </a:ext>
            </a:extLst>
          </p:cNvPr>
          <p:cNvSpPr>
            <a:spLocks noGrp="1"/>
          </p:cNvSpPr>
          <p:nvPr>
            <p:ph type="title"/>
          </p:nvPr>
        </p:nvSpPr>
        <p:spPr/>
        <p:txBody>
          <a:bodyPr/>
          <a:lstStyle/>
          <a:p>
            <a:r>
              <a:rPr lang="en-US" dirty="0"/>
              <a:t>Fake.csv file</a:t>
            </a:r>
            <a:endParaRPr lang="en-PK" dirty="0"/>
          </a:p>
        </p:txBody>
      </p:sp>
      <p:pic>
        <p:nvPicPr>
          <p:cNvPr id="4" name="Picture 3">
            <a:extLst>
              <a:ext uri="{FF2B5EF4-FFF2-40B4-BE49-F238E27FC236}">
                <a16:creationId xmlns:a16="http://schemas.microsoft.com/office/drawing/2014/main" id="{8B37E30E-B707-4913-A52F-C0C7FC7FE51C}"/>
              </a:ext>
            </a:extLst>
          </p:cNvPr>
          <p:cNvPicPr/>
          <p:nvPr/>
        </p:nvPicPr>
        <p:blipFill>
          <a:blip r:embed="rId2"/>
          <a:stretch>
            <a:fillRect/>
          </a:stretch>
        </p:blipFill>
        <p:spPr>
          <a:xfrm>
            <a:off x="1230910" y="1268760"/>
            <a:ext cx="6682179" cy="1654570"/>
          </a:xfrm>
          <a:prstGeom prst="rect">
            <a:avLst/>
          </a:prstGeom>
        </p:spPr>
      </p:pic>
      <p:pic>
        <p:nvPicPr>
          <p:cNvPr id="5" name="Picture 4">
            <a:extLst>
              <a:ext uri="{FF2B5EF4-FFF2-40B4-BE49-F238E27FC236}">
                <a16:creationId xmlns:a16="http://schemas.microsoft.com/office/drawing/2014/main" id="{7A441ACC-36F1-464D-9EDA-379292101FA9}"/>
              </a:ext>
            </a:extLst>
          </p:cNvPr>
          <p:cNvPicPr/>
          <p:nvPr/>
        </p:nvPicPr>
        <p:blipFill>
          <a:blip r:embed="rId3"/>
          <a:stretch>
            <a:fillRect/>
          </a:stretch>
        </p:blipFill>
        <p:spPr>
          <a:xfrm>
            <a:off x="1417852" y="2912174"/>
            <a:ext cx="6308293" cy="3705927"/>
          </a:xfrm>
          <a:prstGeom prst="rect">
            <a:avLst/>
          </a:prstGeom>
        </p:spPr>
      </p:pic>
    </p:spTree>
    <p:extLst>
      <p:ext uri="{BB962C8B-B14F-4D97-AF65-F5344CB8AC3E}">
        <p14:creationId xmlns:p14="http://schemas.microsoft.com/office/powerpoint/2010/main" val="444996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9DD5-A8B2-45D8-BC8F-F7F1A51B98ED}"/>
              </a:ext>
            </a:extLst>
          </p:cNvPr>
          <p:cNvSpPr>
            <a:spLocks noGrp="1"/>
          </p:cNvSpPr>
          <p:nvPr>
            <p:ph type="title"/>
          </p:nvPr>
        </p:nvSpPr>
        <p:spPr>
          <a:xfrm>
            <a:off x="1411666" y="404664"/>
            <a:ext cx="5472113" cy="508000"/>
          </a:xfrm>
        </p:spPr>
        <p:txBody>
          <a:bodyPr/>
          <a:lstStyle/>
          <a:p>
            <a:br>
              <a:rPr lang="en-US" dirty="0"/>
            </a:br>
            <a:r>
              <a:rPr lang="en-US" dirty="0"/>
              <a:t>Data preparation activities</a:t>
            </a:r>
            <a:br>
              <a:rPr lang="en-PK" dirty="0"/>
            </a:br>
            <a:endParaRPr lang="en-PK" dirty="0"/>
          </a:p>
        </p:txBody>
      </p:sp>
      <p:sp>
        <p:nvSpPr>
          <p:cNvPr id="3" name="Content Placeholder 2">
            <a:extLst>
              <a:ext uri="{FF2B5EF4-FFF2-40B4-BE49-F238E27FC236}">
                <a16:creationId xmlns:a16="http://schemas.microsoft.com/office/drawing/2014/main" id="{57B271B2-D9D4-4E68-8FA6-C1A0E23337C7}"/>
              </a:ext>
            </a:extLst>
          </p:cNvPr>
          <p:cNvSpPr>
            <a:spLocks noGrp="1"/>
          </p:cNvSpPr>
          <p:nvPr>
            <p:ph idx="1"/>
          </p:nvPr>
        </p:nvSpPr>
        <p:spPr>
          <a:xfrm>
            <a:off x="611560" y="1268413"/>
            <a:ext cx="8208912" cy="4826000"/>
          </a:xfrm>
        </p:spPr>
        <p:txBody>
          <a:bodyPr/>
          <a:lstStyle/>
          <a:p>
            <a:pPr algn="just"/>
            <a:r>
              <a:rPr lang="en-PK" sz="2000" dirty="0"/>
              <a:t>The machine learning algorithm can only process numerical features so the text data must be transformed into numerical columns so that the algorithm will work. The text must be pre-processed in order to make sense of it, and this process is known as Natural Language Processing.</a:t>
            </a:r>
          </a:p>
          <a:p>
            <a:pPr algn="just"/>
            <a:r>
              <a:rPr lang="en-PK" sz="2000" dirty="0"/>
              <a:t>As part of text pre-processing, we will clean our text using steaming, lemmatization, removing stop words, removing special symbols and numbers from the text, etc. The data has to be cleaned first and then we have to feed these text data into a vector evaluator that will turn it into a numerical feature.</a:t>
            </a:r>
            <a:endParaRPr lang="en-US" sz="2000" dirty="0"/>
          </a:p>
          <a:p>
            <a:pPr algn="just"/>
            <a:r>
              <a:rPr lang="en-PK" sz="2000" dirty="0"/>
              <a:t>The datasets are downloaded from Kaggle and then we analyse them. One dataset deal with fake news, while the other will deal with true news. there are 21417 news articles in true news, and there are 23481 in fake news. In both datasets, there is a label column with 0 representing true news and 1 representing fake news. These two datasets are then combined using a pandas built-in library of python.</a:t>
            </a:r>
          </a:p>
          <a:p>
            <a:pPr algn="just"/>
            <a:endParaRPr lang="en-PK" sz="2000" dirty="0"/>
          </a:p>
          <a:p>
            <a:pPr algn="just"/>
            <a:endParaRPr lang="en-PK" sz="2000" dirty="0"/>
          </a:p>
        </p:txBody>
      </p:sp>
    </p:spTree>
    <p:extLst>
      <p:ext uri="{BB962C8B-B14F-4D97-AF65-F5344CB8AC3E}">
        <p14:creationId xmlns:p14="http://schemas.microsoft.com/office/powerpoint/2010/main" val="1313453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9DD5-A8B2-45D8-BC8F-F7F1A51B98ED}"/>
              </a:ext>
            </a:extLst>
          </p:cNvPr>
          <p:cNvSpPr>
            <a:spLocks noGrp="1"/>
          </p:cNvSpPr>
          <p:nvPr>
            <p:ph type="title"/>
          </p:nvPr>
        </p:nvSpPr>
        <p:spPr>
          <a:xfrm>
            <a:off x="1411666" y="404664"/>
            <a:ext cx="5472113" cy="508000"/>
          </a:xfrm>
        </p:spPr>
        <p:txBody>
          <a:bodyPr/>
          <a:lstStyle/>
          <a:p>
            <a:br>
              <a:rPr lang="en-US" dirty="0"/>
            </a:br>
            <a:br>
              <a:rPr lang="en-US" dirty="0"/>
            </a:br>
            <a:r>
              <a:rPr lang="en-US" dirty="0"/>
              <a:t>Exploring missing values in dataset</a:t>
            </a:r>
            <a:br>
              <a:rPr lang="en-PK" dirty="0"/>
            </a:br>
            <a:br>
              <a:rPr lang="en-PK" dirty="0"/>
            </a:br>
            <a:endParaRPr lang="en-PK" dirty="0"/>
          </a:p>
        </p:txBody>
      </p:sp>
      <p:sp>
        <p:nvSpPr>
          <p:cNvPr id="3" name="Content Placeholder 2">
            <a:extLst>
              <a:ext uri="{FF2B5EF4-FFF2-40B4-BE49-F238E27FC236}">
                <a16:creationId xmlns:a16="http://schemas.microsoft.com/office/drawing/2014/main" id="{57B271B2-D9D4-4E68-8FA6-C1A0E23337C7}"/>
              </a:ext>
            </a:extLst>
          </p:cNvPr>
          <p:cNvSpPr>
            <a:spLocks noGrp="1"/>
          </p:cNvSpPr>
          <p:nvPr>
            <p:ph idx="1"/>
          </p:nvPr>
        </p:nvSpPr>
        <p:spPr>
          <a:xfrm>
            <a:off x="611560" y="1268413"/>
            <a:ext cx="8208912" cy="4826000"/>
          </a:xfrm>
        </p:spPr>
        <p:txBody>
          <a:bodyPr/>
          <a:lstStyle/>
          <a:p>
            <a:pPr algn="just"/>
            <a:r>
              <a:rPr lang="en-US" sz="2000" dirty="0"/>
              <a:t>We explored if there are any missing values in the dataset.</a:t>
            </a:r>
            <a:endParaRPr lang="en-PK"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r>
              <a:rPr lang="en-US" sz="2000" dirty="0"/>
              <a:t>From output, it can be seen that there are no missing values.</a:t>
            </a:r>
            <a:endParaRPr lang="en-PK" sz="2000" dirty="0"/>
          </a:p>
          <a:p>
            <a:pPr algn="just"/>
            <a:endParaRPr lang="en-PK" sz="2000" dirty="0"/>
          </a:p>
        </p:txBody>
      </p:sp>
      <p:pic>
        <p:nvPicPr>
          <p:cNvPr id="4" name="Picture 3">
            <a:extLst>
              <a:ext uri="{FF2B5EF4-FFF2-40B4-BE49-F238E27FC236}">
                <a16:creationId xmlns:a16="http://schemas.microsoft.com/office/drawing/2014/main" id="{DB27A516-A580-4ECC-AAC8-A8ADF9414C2D}"/>
              </a:ext>
            </a:extLst>
          </p:cNvPr>
          <p:cNvPicPr/>
          <p:nvPr/>
        </p:nvPicPr>
        <p:blipFill>
          <a:blip r:embed="rId2"/>
          <a:stretch>
            <a:fillRect/>
          </a:stretch>
        </p:blipFill>
        <p:spPr>
          <a:xfrm>
            <a:off x="1139824" y="2128837"/>
            <a:ext cx="6960567" cy="3172371"/>
          </a:xfrm>
          <a:prstGeom prst="rect">
            <a:avLst/>
          </a:prstGeom>
        </p:spPr>
      </p:pic>
    </p:spTree>
    <p:extLst>
      <p:ext uri="{BB962C8B-B14F-4D97-AF65-F5344CB8AC3E}">
        <p14:creationId xmlns:p14="http://schemas.microsoft.com/office/powerpoint/2010/main" val="3548307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63713" y="115888"/>
            <a:ext cx="5184551" cy="649287"/>
          </a:xfrm>
        </p:spPr>
        <p:txBody>
          <a:bodyPr/>
          <a:lstStyle/>
          <a:p>
            <a:r>
              <a:rPr lang="en-US" sz="3600" dirty="0">
                <a:latin typeface="Tahoma" charset="0"/>
              </a:rPr>
              <a:t>Executive Summary</a:t>
            </a:r>
            <a:endParaRPr lang="uk-UA" sz="3600" dirty="0">
              <a:latin typeface="Tahoma" charset="0"/>
            </a:endParaRPr>
          </a:p>
        </p:txBody>
      </p:sp>
      <p:sp>
        <p:nvSpPr>
          <p:cNvPr id="36867" name="Rectangle 3"/>
          <p:cNvSpPr>
            <a:spLocks noGrp="1" noChangeArrowheads="1"/>
          </p:cNvSpPr>
          <p:nvPr>
            <p:ph idx="1"/>
          </p:nvPr>
        </p:nvSpPr>
        <p:spPr>
          <a:xfrm>
            <a:off x="611560" y="1484313"/>
            <a:ext cx="8064895" cy="5113337"/>
          </a:xfrm>
        </p:spPr>
        <p:txBody>
          <a:bodyPr/>
          <a:lstStyle/>
          <a:p>
            <a:pPr algn="just"/>
            <a:r>
              <a:rPr lang="en-PK" sz="2000" dirty="0"/>
              <a:t>We have witnessed a dramatic change in our society as a result of the emergence and use of digital platforms for the production, dissemination, and consumption of news. The challenge for digital platforms in the age of disinformation today is the fact that they have become a forum for campaigns of misinformation that have direct and indirect effects on the credibility of all of the news ecosystems. The emergence of fake news has fast become an increasingly troubling worldwide phenomenon, particularly in the absence of scalable platforms for fact-checking that are affordable and scalable. </a:t>
            </a:r>
            <a:endParaRPr lang="en-US" sz="2000" dirty="0"/>
          </a:p>
          <a:p>
            <a:pPr algn="just"/>
            <a:r>
              <a:rPr lang="en-PK" sz="2000" dirty="0"/>
              <a:t>The use of automatic solutions for detecting fake news can thus be used as a supplementary tool to determine which article is likely to be fake, or which article merits further investigation by fact-checkers. There are many fake news articles written on purpose in an attempt to fool the public into believing the propaganda, making it difficult to detect since it is written with the intent of mislead the public (</a:t>
            </a:r>
            <a:r>
              <a:rPr lang="en-PK" sz="2000" dirty="0" err="1"/>
              <a:t>Mahir</a:t>
            </a:r>
            <a:r>
              <a:rPr lang="en-PK" sz="2000" dirty="0"/>
              <a:t> et al., 2019).</a:t>
            </a:r>
            <a:endParaRPr lang="uk-UA"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9DD5-A8B2-45D8-BC8F-F7F1A51B98ED}"/>
              </a:ext>
            </a:extLst>
          </p:cNvPr>
          <p:cNvSpPr>
            <a:spLocks noGrp="1"/>
          </p:cNvSpPr>
          <p:nvPr>
            <p:ph type="title"/>
          </p:nvPr>
        </p:nvSpPr>
        <p:spPr>
          <a:xfrm>
            <a:off x="1411666" y="404664"/>
            <a:ext cx="5472113" cy="508000"/>
          </a:xfrm>
        </p:spPr>
        <p:txBody>
          <a:bodyPr/>
          <a:lstStyle/>
          <a:p>
            <a:br>
              <a:rPr lang="en-US" dirty="0"/>
            </a:br>
            <a:br>
              <a:rPr lang="en-US" dirty="0"/>
            </a:br>
            <a:br>
              <a:rPr lang="en-US" dirty="0"/>
            </a:br>
            <a:r>
              <a:rPr lang="en-US" dirty="0"/>
              <a:t>Visualizing dataset for distribution of class labels</a:t>
            </a:r>
            <a:br>
              <a:rPr lang="en-PK" dirty="0"/>
            </a:br>
            <a:br>
              <a:rPr lang="en-PK" dirty="0"/>
            </a:br>
            <a:br>
              <a:rPr lang="en-PK" dirty="0"/>
            </a:br>
            <a:endParaRPr lang="en-PK" dirty="0"/>
          </a:p>
        </p:txBody>
      </p:sp>
      <p:sp>
        <p:nvSpPr>
          <p:cNvPr id="3" name="Content Placeholder 2">
            <a:extLst>
              <a:ext uri="{FF2B5EF4-FFF2-40B4-BE49-F238E27FC236}">
                <a16:creationId xmlns:a16="http://schemas.microsoft.com/office/drawing/2014/main" id="{57B271B2-D9D4-4E68-8FA6-C1A0E23337C7}"/>
              </a:ext>
            </a:extLst>
          </p:cNvPr>
          <p:cNvSpPr>
            <a:spLocks noGrp="1"/>
          </p:cNvSpPr>
          <p:nvPr>
            <p:ph idx="1"/>
          </p:nvPr>
        </p:nvSpPr>
        <p:spPr>
          <a:xfrm>
            <a:off x="611560" y="1268413"/>
            <a:ext cx="8208912" cy="4826000"/>
          </a:xfrm>
        </p:spPr>
        <p:txBody>
          <a:bodyPr/>
          <a:lstStyle/>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r>
              <a:rPr lang="en-PK" sz="2000" dirty="0"/>
              <a:t>Based on the chart above, we see that the data is fairly evenly distributed amongst the two classes.</a:t>
            </a:r>
          </a:p>
          <a:p>
            <a:pPr algn="just"/>
            <a:endParaRPr lang="en-PK" sz="2000" dirty="0"/>
          </a:p>
        </p:txBody>
      </p:sp>
      <p:pic>
        <p:nvPicPr>
          <p:cNvPr id="5" name="Picture 4">
            <a:extLst>
              <a:ext uri="{FF2B5EF4-FFF2-40B4-BE49-F238E27FC236}">
                <a16:creationId xmlns:a16="http://schemas.microsoft.com/office/drawing/2014/main" id="{7D8F55FE-F772-4DFE-B347-960D4EE92F08}"/>
              </a:ext>
            </a:extLst>
          </p:cNvPr>
          <p:cNvPicPr/>
          <p:nvPr/>
        </p:nvPicPr>
        <p:blipFill>
          <a:blip r:embed="rId2"/>
          <a:stretch>
            <a:fillRect/>
          </a:stretch>
        </p:blipFill>
        <p:spPr>
          <a:xfrm>
            <a:off x="2419350" y="1268413"/>
            <a:ext cx="4305300" cy="4451349"/>
          </a:xfrm>
          <a:prstGeom prst="rect">
            <a:avLst/>
          </a:prstGeom>
        </p:spPr>
      </p:pic>
    </p:spTree>
    <p:extLst>
      <p:ext uri="{BB962C8B-B14F-4D97-AF65-F5344CB8AC3E}">
        <p14:creationId xmlns:p14="http://schemas.microsoft.com/office/powerpoint/2010/main" val="2740101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D4068-67A3-4919-8DC8-8AFC3208F1D4}"/>
              </a:ext>
            </a:extLst>
          </p:cNvPr>
          <p:cNvSpPr>
            <a:spLocks noGrp="1"/>
          </p:cNvSpPr>
          <p:nvPr>
            <p:ph type="title"/>
          </p:nvPr>
        </p:nvSpPr>
        <p:spPr/>
        <p:txBody>
          <a:bodyPr/>
          <a:lstStyle/>
          <a:p>
            <a:br>
              <a:rPr lang="en-US" dirty="0"/>
            </a:br>
            <a:r>
              <a:rPr lang="en-US" dirty="0"/>
              <a:t>Plotting a count of all subjects in the true news</a:t>
            </a:r>
            <a:br>
              <a:rPr lang="en-PK" dirty="0"/>
            </a:br>
            <a:endParaRPr lang="en-PK" dirty="0"/>
          </a:p>
        </p:txBody>
      </p:sp>
      <p:pic>
        <p:nvPicPr>
          <p:cNvPr id="4" name="Content Placeholder 3">
            <a:extLst>
              <a:ext uri="{FF2B5EF4-FFF2-40B4-BE49-F238E27FC236}">
                <a16:creationId xmlns:a16="http://schemas.microsoft.com/office/drawing/2014/main" id="{D4C825C1-22F1-4805-B32F-3647712CDF24}"/>
              </a:ext>
            </a:extLst>
          </p:cNvPr>
          <p:cNvPicPr>
            <a:picLocks noGrp="1"/>
          </p:cNvPicPr>
          <p:nvPr>
            <p:ph idx="1"/>
          </p:nvPr>
        </p:nvPicPr>
        <p:blipFill>
          <a:blip r:embed="rId2"/>
          <a:stretch>
            <a:fillRect/>
          </a:stretch>
        </p:blipFill>
        <p:spPr>
          <a:xfrm>
            <a:off x="1476375" y="1412776"/>
            <a:ext cx="5913834" cy="4743450"/>
          </a:xfrm>
          <a:prstGeom prst="rect">
            <a:avLst/>
          </a:prstGeom>
        </p:spPr>
      </p:pic>
    </p:spTree>
    <p:extLst>
      <p:ext uri="{BB962C8B-B14F-4D97-AF65-F5344CB8AC3E}">
        <p14:creationId xmlns:p14="http://schemas.microsoft.com/office/powerpoint/2010/main" val="24546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D4068-67A3-4919-8DC8-8AFC3208F1D4}"/>
              </a:ext>
            </a:extLst>
          </p:cNvPr>
          <p:cNvSpPr>
            <a:spLocks noGrp="1"/>
          </p:cNvSpPr>
          <p:nvPr>
            <p:ph type="title"/>
          </p:nvPr>
        </p:nvSpPr>
        <p:spPr/>
        <p:txBody>
          <a:bodyPr/>
          <a:lstStyle/>
          <a:p>
            <a:br>
              <a:rPr lang="en-US" dirty="0"/>
            </a:br>
            <a:r>
              <a:rPr lang="en-US" dirty="0"/>
              <a:t>Plotting a count of all subjects in the fake news</a:t>
            </a:r>
            <a:br>
              <a:rPr lang="en-PK" dirty="0"/>
            </a:br>
            <a:endParaRPr lang="en-PK" dirty="0"/>
          </a:p>
        </p:txBody>
      </p:sp>
      <p:pic>
        <p:nvPicPr>
          <p:cNvPr id="6" name="Picture 5">
            <a:extLst>
              <a:ext uri="{FF2B5EF4-FFF2-40B4-BE49-F238E27FC236}">
                <a16:creationId xmlns:a16="http://schemas.microsoft.com/office/drawing/2014/main" id="{16530CFD-B6D1-4089-8073-86F49109B94D}"/>
              </a:ext>
            </a:extLst>
          </p:cNvPr>
          <p:cNvPicPr/>
          <p:nvPr/>
        </p:nvPicPr>
        <p:blipFill>
          <a:blip r:embed="rId2"/>
          <a:stretch>
            <a:fillRect/>
          </a:stretch>
        </p:blipFill>
        <p:spPr>
          <a:xfrm>
            <a:off x="1835920" y="1556792"/>
            <a:ext cx="5112568" cy="4464496"/>
          </a:xfrm>
          <a:prstGeom prst="rect">
            <a:avLst/>
          </a:prstGeom>
        </p:spPr>
      </p:pic>
    </p:spTree>
    <p:extLst>
      <p:ext uri="{BB962C8B-B14F-4D97-AF65-F5344CB8AC3E}">
        <p14:creationId xmlns:p14="http://schemas.microsoft.com/office/powerpoint/2010/main" val="2912428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0E9A2-095E-4D0E-A019-1DCAF00F4239}"/>
              </a:ext>
            </a:extLst>
          </p:cNvPr>
          <p:cNvSpPr>
            <a:spLocks noGrp="1"/>
          </p:cNvSpPr>
          <p:nvPr>
            <p:ph type="title"/>
          </p:nvPr>
        </p:nvSpPr>
        <p:spPr/>
        <p:txBody>
          <a:bodyPr/>
          <a:lstStyle/>
          <a:p>
            <a:br>
              <a:rPr lang="en-US" dirty="0"/>
            </a:br>
            <a:r>
              <a:rPr lang="en-US" dirty="0"/>
              <a:t>Visualizing the news coverage of each topic</a:t>
            </a:r>
            <a:br>
              <a:rPr lang="en-PK" dirty="0"/>
            </a:br>
            <a:endParaRPr lang="en-PK" dirty="0"/>
          </a:p>
        </p:txBody>
      </p:sp>
      <p:pic>
        <p:nvPicPr>
          <p:cNvPr id="4" name="Picture 3">
            <a:extLst>
              <a:ext uri="{FF2B5EF4-FFF2-40B4-BE49-F238E27FC236}">
                <a16:creationId xmlns:a16="http://schemas.microsoft.com/office/drawing/2014/main" id="{BE317077-E781-404A-9FBD-9E2DA640EB00}"/>
              </a:ext>
            </a:extLst>
          </p:cNvPr>
          <p:cNvPicPr/>
          <p:nvPr/>
        </p:nvPicPr>
        <p:blipFill>
          <a:blip r:embed="rId2"/>
          <a:stretch>
            <a:fillRect/>
          </a:stretch>
        </p:blipFill>
        <p:spPr>
          <a:xfrm>
            <a:off x="2200275" y="1484784"/>
            <a:ext cx="4743450" cy="4724400"/>
          </a:xfrm>
          <a:prstGeom prst="rect">
            <a:avLst/>
          </a:prstGeom>
        </p:spPr>
      </p:pic>
    </p:spTree>
    <p:extLst>
      <p:ext uri="{BB962C8B-B14F-4D97-AF65-F5344CB8AC3E}">
        <p14:creationId xmlns:p14="http://schemas.microsoft.com/office/powerpoint/2010/main" val="2012673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EB6A-2F09-4D8A-9CF9-76EA605976C8}"/>
              </a:ext>
            </a:extLst>
          </p:cNvPr>
          <p:cNvSpPr>
            <a:spLocks noGrp="1"/>
          </p:cNvSpPr>
          <p:nvPr>
            <p:ph type="title"/>
          </p:nvPr>
        </p:nvSpPr>
        <p:spPr/>
        <p:txBody>
          <a:bodyPr/>
          <a:lstStyle/>
          <a:p>
            <a:br>
              <a:rPr lang="en-US" dirty="0"/>
            </a:br>
            <a:r>
              <a:rPr lang="en-US" dirty="0"/>
              <a:t>Exploring for imbalanced data</a:t>
            </a:r>
            <a:br>
              <a:rPr lang="en-PK" dirty="0"/>
            </a:br>
            <a:endParaRPr lang="en-PK" dirty="0"/>
          </a:p>
        </p:txBody>
      </p:sp>
      <p:pic>
        <p:nvPicPr>
          <p:cNvPr id="4" name="Picture 3">
            <a:extLst>
              <a:ext uri="{FF2B5EF4-FFF2-40B4-BE49-F238E27FC236}">
                <a16:creationId xmlns:a16="http://schemas.microsoft.com/office/drawing/2014/main" id="{4137B555-D1D4-4AB3-AF11-D96CE1E7F080}"/>
              </a:ext>
            </a:extLst>
          </p:cNvPr>
          <p:cNvPicPr/>
          <p:nvPr/>
        </p:nvPicPr>
        <p:blipFill rotWithShape="1">
          <a:blip r:embed="rId2"/>
          <a:srcRect t="30812"/>
          <a:stretch/>
        </p:blipFill>
        <p:spPr>
          <a:xfrm>
            <a:off x="1187624" y="1484784"/>
            <a:ext cx="5976664" cy="3816424"/>
          </a:xfrm>
          <a:prstGeom prst="rect">
            <a:avLst/>
          </a:prstGeom>
        </p:spPr>
      </p:pic>
      <p:sp>
        <p:nvSpPr>
          <p:cNvPr id="5" name="TextBox 4">
            <a:extLst>
              <a:ext uri="{FF2B5EF4-FFF2-40B4-BE49-F238E27FC236}">
                <a16:creationId xmlns:a16="http://schemas.microsoft.com/office/drawing/2014/main" id="{F07CEA90-3B34-46ED-9EE3-5680CF7EEAA4}"/>
              </a:ext>
            </a:extLst>
          </p:cNvPr>
          <p:cNvSpPr txBox="1"/>
          <p:nvPr/>
        </p:nvSpPr>
        <p:spPr>
          <a:xfrm>
            <a:off x="1476375" y="5550013"/>
            <a:ext cx="6191969" cy="677108"/>
          </a:xfrm>
          <a:prstGeom prst="rect">
            <a:avLst/>
          </a:prstGeom>
          <a:noFill/>
        </p:spPr>
        <p:txBody>
          <a:bodyPr wrap="square" rtlCol="0">
            <a:spAutoFit/>
          </a:bodyPr>
          <a:lstStyle/>
          <a:p>
            <a:pPr algn="just"/>
            <a:r>
              <a:rPr lang="en-US" sz="2000" dirty="0">
                <a:latin typeface="+mn-lt"/>
              </a:rPr>
              <a:t>It can be seen from graph that data is well balanced</a:t>
            </a:r>
            <a:r>
              <a:rPr lang="en-US" dirty="0"/>
              <a:t>.</a:t>
            </a:r>
            <a:endParaRPr lang="en-PK" dirty="0"/>
          </a:p>
          <a:p>
            <a:endParaRPr lang="en-PK" dirty="0"/>
          </a:p>
        </p:txBody>
      </p:sp>
    </p:spTree>
    <p:extLst>
      <p:ext uri="{BB962C8B-B14F-4D97-AF65-F5344CB8AC3E}">
        <p14:creationId xmlns:p14="http://schemas.microsoft.com/office/powerpoint/2010/main" val="1474959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5953C-9596-4D81-A6B1-2F116D665FE0}"/>
              </a:ext>
            </a:extLst>
          </p:cNvPr>
          <p:cNvSpPr>
            <a:spLocks noGrp="1"/>
          </p:cNvSpPr>
          <p:nvPr>
            <p:ph type="title"/>
          </p:nvPr>
        </p:nvSpPr>
        <p:spPr/>
        <p:txBody>
          <a:bodyPr/>
          <a:lstStyle/>
          <a:p>
            <a:r>
              <a:rPr lang="en-US" dirty="0"/>
              <a:t>Data Pre-Processing</a:t>
            </a:r>
            <a:endParaRPr lang="en-PK" dirty="0"/>
          </a:p>
        </p:txBody>
      </p:sp>
      <p:sp>
        <p:nvSpPr>
          <p:cNvPr id="3" name="Content Placeholder 2">
            <a:extLst>
              <a:ext uri="{FF2B5EF4-FFF2-40B4-BE49-F238E27FC236}">
                <a16:creationId xmlns:a16="http://schemas.microsoft.com/office/drawing/2014/main" id="{FA746FE3-F119-449C-9240-151DB64BA6E4}"/>
              </a:ext>
            </a:extLst>
          </p:cNvPr>
          <p:cNvSpPr>
            <a:spLocks noGrp="1"/>
          </p:cNvSpPr>
          <p:nvPr>
            <p:ph idx="1"/>
          </p:nvPr>
        </p:nvSpPr>
        <p:spPr>
          <a:xfrm>
            <a:off x="611560" y="1412776"/>
            <a:ext cx="7848872" cy="4826000"/>
          </a:xfrm>
        </p:spPr>
        <p:txBody>
          <a:bodyPr/>
          <a:lstStyle/>
          <a:p>
            <a:pPr algn="just"/>
            <a:r>
              <a:rPr lang="en-PK" sz="2000" dirty="0"/>
              <a:t>When it comes to data processing, we are mostly going to concentrate on the text column on this data, which is actually what holds the news. </a:t>
            </a:r>
            <a:endParaRPr lang="en-US" sz="2000" dirty="0"/>
          </a:p>
          <a:p>
            <a:pPr algn="just"/>
            <a:r>
              <a:rPr lang="en-PK" sz="2000" dirty="0"/>
              <a:t>In the future, we are going to change this text column in order to extract more information and make the model more accurate.</a:t>
            </a:r>
            <a:endParaRPr lang="en-US" sz="2000" dirty="0"/>
          </a:p>
          <a:p>
            <a:pPr algn="just"/>
            <a:r>
              <a:rPr lang="en-PK" sz="2000" dirty="0"/>
              <a:t>This whole procedure will be carried out with the help of a tool called </a:t>
            </a:r>
            <a:r>
              <a:rPr lang="en-PK" sz="2000" dirty="0" err="1"/>
              <a:t>nltk</a:t>
            </a:r>
            <a:r>
              <a:rPr lang="en-PK" sz="2000" dirty="0"/>
              <a:t>, a library that enables us to extract information from the text in a column.</a:t>
            </a:r>
          </a:p>
          <a:p>
            <a:pPr algn="just"/>
            <a:r>
              <a:rPr lang="en-PK" sz="2000" dirty="0"/>
              <a:t>Using the </a:t>
            </a:r>
            <a:r>
              <a:rPr lang="en-PK" sz="2000" dirty="0" err="1"/>
              <a:t>nltk</a:t>
            </a:r>
            <a:r>
              <a:rPr lang="en-PK" sz="2000" dirty="0"/>
              <a:t> library in this case, we will use the functions related to removing </a:t>
            </a:r>
            <a:r>
              <a:rPr lang="en-PK" sz="2000" dirty="0" err="1"/>
              <a:t>stopwords</a:t>
            </a:r>
            <a:r>
              <a:rPr lang="en-PK" sz="2000" dirty="0"/>
              <a:t>, tokenizing, and lemmatizing.</a:t>
            </a:r>
          </a:p>
          <a:p>
            <a:endParaRPr lang="en-PK" dirty="0"/>
          </a:p>
        </p:txBody>
      </p:sp>
    </p:spTree>
    <p:extLst>
      <p:ext uri="{BB962C8B-B14F-4D97-AF65-F5344CB8AC3E}">
        <p14:creationId xmlns:p14="http://schemas.microsoft.com/office/powerpoint/2010/main" val="1015938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38160-2975-4558-8C17-B6EA71E0F3DC}"/>
              </a:ext>
            </a:extLst>
          </p:cNvPr>
          <p:cNvSpPr>
            <a:spLocks noGrp="1"/>
          </p:cNvSpPr>
          <p:nvPr>
            <p:ph type="title"/>
          </p:nvPr>
        </p:nvSpPr>
        <p:spPr/>
        <p:txBody>
          <a:bodyPr/>
          <a:lstStyle/>
          <a:p>
            <a:r>
              <a:rPr lang="en-US" dirty="0"/>
              <a:t>Data Cleaning Steps</a:t>
            </a:r>
            <a:endParaRPr lang="en-PK" dirty="0"/>
          </a:p>
        </p:txBody>
      </p:sp>
      <p:sp>
        <p:nvSpPr>
          <p:cNvPr id="3" name="Content Placeholder 2">
            <a:extLst>
              <a:ext uri="{FF2B5EF4-FFF2-40B4-BE49-F238E27FC236}">
                <a16:creationId xmlns:a16="http://schemas.microsoft.com/office/drawing/2014/main" id="{6B3FBCFE-E19B-4E32-985D-84E84D28D0AA}"/>
              </a:ext>
            </a:extLst>
          </p:cNvPr>
          <p:cNvSpPr>
            <a:spLocks noGrp="1"/>
          </p:cNvSpPr>
          <p:nvPr>
            <p:ph idx="1"/>
          </p:nvPr>
        </p:nvSpPr>
        <p:spPr>
          <a:xfrm>
            <a:off x="467544" y="1268413"/>
            <a:ext cx="7776864" cy="4826000"/>
          </a:xfrm>
        </p:spPr>
        <p:txBody>
          <a:bodyPr/>
          <a:lstStyle/>
          <a:p>
            <a:pPr marL="0" indent="0" algn="just">
              <a:buNone/>
            </a:pPr>
            <a:r>
              <a:rPr lang="en-US" sz="2000" dirty="0"/>
              <a:t>First step is to perform data cleaning which involves following steps;</a:t>
            </a:r>
          </a:p>
          <a:p>
            <a:pPr marL="0" indent="0" algn="just">
              <a:buNone/>
            </a:pPr>
            <a:endParaRPr lang="en-PK" sz="2000" dirty="0"/>
          </a:p>
          <a:p>
            <a:pPr lvl="0" algn="just">
              <a:buFont typeface="Wingdings" panose="05000000000000000000" pitchFamily="2" charset="2"/>
              <a:buChar char="q"/>
            </a:pPr>
            <a:r>
              <a:rPr lang="en-PK" sz="2000" b="1" i="1" dirty="0"/>
              <a:t>Convert</a:t>
            </a:r>
            <a:r>
              <a:rPr lang="en-US" sz="2000" b="1" i="1" dirty="0" err="1"/>
              <a:t>ing</a:t>
            </a:r>
            <a:r>
              <a:rPr lang="en-US" sz="2000" b="1" i="1" dirty="0"/>
              <a:t> </a:t>
            </a:r>
            <a:r>
              <a:rPr lang="en-PK" sz="2000" b="1" i="1" dirty="0"/>
              <a:t>Upper </a:t>
            </a:r>
            <a:r>
              <a:rPr lang="en-US" sz="2000" b="1" i="1" dirty="0"/>
              <a:t>case </a:t>
            </a:r>
            <a:r>
              <a:rPr lang="en-PK" sz="2000" b="1" i="1" dirty="0"/>
              <a:t>to Lower</a:t>
            </a:r>
            <a:r>
              <a:rPr lang="en-US" sz="2000" b="1" i="1" dirty="0"/>
              <a:t> case</a:t>
            </a:r>
            <a:endParaRPr lang="en-PK" sz="2000" dirty="0"/>
          </a:p>
          <a:p>
            <a:pPr marL="0" indent="0" algn="just">
              <a:buNone/>
            </a:pPr>
            <a:r>
              <a:rPr lang="en-US" sz="2000" dirty="0"/>
              <a:t>This step involves converting the upper case to lower case so that each sentence follows same pattern and does not affect the accuracy.</a:t>
            </a:r>
          </a:p>
          <a:p>
            <a:pPr marL="0" indent="0" algn="just">
              <a:buNone/>
            </a:pPr>
            <a:endParaRPr lang="en-PK" sz="2000" dirty="0"/>
          </a:p>
          <a:p>
            <a:pPr lvl="0" algn="just">
              <a:buFont typeface="Wingdings" panose="05000000000000000000" pitchFamily="2" charset="2"/>
              <a:buChar char="q"/>
            </a:pPr>
            <a:r>
              <a:rPr lang="en-PK" sz="2000" b="1" i="1" dirty="0"/>
              <a:t>Removal of punctuations</a:t>
            </a:r>
            <a:endParaRPr lang="en-PK" sz="2000" dirty="0"/>
          </a:p>
          <a:p>
            <a:pPr marL="0" indent="0" algn="just">
              <a:buNone/>
            </a:pPr>
            <a:r>
              <a:rPr lang="en-US" sz="2000" dirty="0"/>
              <a:t>This step involves removing all special symbols so that they do not affect accuracy. </a:t>
            </a:r>
            <a:endParaRPr lang="en-PK" sz="2000" dirty="0"/>
          </a:p>
          <a:p>
            <a:endParaRPr lang="en-PK" sz="2000" dirty="0"/>
          </a:p>
        </p:txBody>
      </p:sp>
    </p:spTree>
    <p:extLst>
      <p:ext uri="{BB962C8B-B14F-4D97-AF65-F5344CB8AC3E}">
        <p14:creationId xmlns:p14="http://schemas.microsoft.com/office/powerpoint/2010/main" val="3539771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38160-2975-4558-8C17-B6EA71E0F3DC}"/>
              </a:ext>
            </a:extLst>
          </p:cNvPr>
          <p:cNvSpPr>
            <a:spLocks noGrp="1"/>
          </p:cNvSpPr>
          <p:nvPr>
            <p:ph type="title"/>
          </p:nvPr>
        </p:nvSpPr>
        <p:spPr/>
        <p:txBody>
          <a:bodyPr/>
          <a:lstStyle/>
          <a:p>
            <a:r>
              <a:rPr lang="en-US" dirty="0"/>
              <a:t>Data Cleaning Steps</a:t>
            </a:r>
            <a:endParaRPr lang="en-PK" dirty="0"/>
          </a:p>
        </p:txBody>
      </p:sp>
      <p:sp>
        <p:nvSpPr>
          <p:cNvPr id="3" name="Content Placeholder 2">
            <a:extLst>
              <a:ext uri="{FF2B5EF4-FFF2-40B4-BE49-F238E27FC236}">
                <a16:creationId xmlns:a16="http://schemas.microsoft.com/office/drawing/2014/main" id="{6B3FBCFE-E19B-4E32-985D-84E84D28D0AA}"/>
              </a:ext>
            </a:extLst>
          </p:cNvPr>
          <p:cNvSpPr>
            <a:spLocks noGrp="1"/>
          </p:cNvSpPr>
          <p:nvPr>
            <p:ph idx="1"/>
          </p:nvPr>
        </p:nvSpPr>
        <p:spPr>
          <a:xfrm>
            <a:off x="467544" y="1268413"/>
            <a:ext cx="7776864" cy="4826000"/>
          </a:xfrm>
        </p:spPr>
        <p:txBody>
          <a:bodyPr/>
          <a:lstStyle/>
          <a:p>
            <a:pPr lvl="0" algn="just">
              <a:buFont typeface="Wingdings" panose="05000000000000000000" pitchFamily="2" charset="2"/>
              <a:buChar char="q"/>
            </a:pPr>
            <a:r>
              <a:rPr lang="en-PK" sz="2000" b="1" i="1" dirty="0"/>
              <a:t>Removal of stop words</a:t>
            </a:r>
            <a:endParaRPr lang="en-PK" sz="2000" dirty="0"/>
          </a:p>
          <a:p>
            <a:pPr marL="0" indent="0" algn="just">
              <a:buNone/>
            </a:pPr>
            <a:r>
              <a:rPr lang="en-PK" sz="2000" dirty="0"/>
              <a:t>In almost any language, there are words, pronouncements, and phrases that are used to make connections between words and to indicate the tense of sentences. The consequence for us as users of these words is that when we use them in sentences they don't really add anything to the meaning of the sentences, which means that even when we remove the stop words, we can still understand what is being said.</a:t>
            </a:r>
          </a:p>
          <a:p>
            <a:pPr lvl="0" algn="just">
              <a:buFont typeface="Wingdings" panose="05000000000000000000" pitchFamily="2" charset="2"/>
              <a:buChar char="q"/>
            </a:pPr>
            <a:r>
              <a:rPr lang="en-PK" sz="2000" b="1" i="1" dirty="0"/>
              <a:t>Tokenization </a:t>
            </a:r>
            <a:endParaRPr lang="en-PK" sz="2000" dirty="0"/>
          </a:p>
          <a:p>
            <a:pPr marL="0" indent="0" algn="just">
              <a:buNone/>
            </a:pPr>
            <a:r>
              <a:rPr lang="en-PK" sz="2000" dirty="0"/>
              <a:t>By tokenization we mean breaking a text into smaller pieces which are referred to as Tokens. A token in Natural Language Processing may be a word, a special character, or a number found within a sentence.</a:t>
            </a:r>
          </a:p>
          <a:p>
            <a:endParaRPr lang="en-PK" sz="2000" dirty="0"/>
          </a:p>
        </p:txBody>
      </p:sp>
    </p:spTree>
    <p:extLst>
      <p:ext uri="{BB962C8B-B14F-4D97-AF65-F5344CB8AC3E}">
        <p14:creationId xmlns:p14="http://schemas.microsoft.com/office/powerpoint/2010/main" val="1718606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38160-2975-4558-8C17-B6EA71E0F3DC}"/>
              </a:ext>
            </a:extLst>
          </p:cNvPr>
          <p:cNvSpPr>
            <a:spLocks noGrp="1"/>
          </p:cNvSpPr>
          <p:nvPr>
            <p:ph type="title"/>
          </p:nvPr>
        </p:nvSpPr>
        <p:spPr/>
        <p:txBody>
          <a:bodyPr/>
          <a:lstStyle/>
          <a:p>
            <a:r>
              <a:rPr lang="en-US" dirty="0"/>
              <a:t>Data Cleaning Steps</a:t>
            </a:r>
            <a:endParaRPr lang="en-PK" dirty="0"/>
          </a:p>
        </p:txBody>
      </p:sp>
      <p:sp>
        <p:nvSpPr>
          <p:cNvPr id="3" name="Content Placeholder 2">
            <a:extLst>
              <a:ext uri="{FF2B5EF4-FFF2-40B4-BE49-F238E27FC236}">
                <a16:creationId xmlns:a16="http://schemas.microsoft.com/office/drawing/2014/main" id="{6B3FBCFE-E19B-4E32-985D-84E84D28D0AA}"/>
              </a:ext>
            </a:extLst>
          </p:cNvPr>
          <p:cNvSpPr>
            <a:spLocks noGrp="1"/>
          </p:cNvSpPr>
          <p:nvPr>
            <p:ph idx="1"/>
          </p:nvPr>
        </p:nvSpPr>
        <p:spPr>
          <a:xfrm>
            <a:off x="467544" y="1268413"/>
            <a:ext cx="7776864" cy="4826000"/>
          </a:xfrm>
        </p:spPr>
        <p:txBody>
          <a:bodyPr/>
          <a:lstStyle/>
          <a:p>
            <a:pPr algn="just">
              <a:buFont typeface="Arial" panose="020B0604020202020204" pitchFamily="34" charset="0"/>
              <a:buChar char="•"/>
            </a:pPr>
            <a:r>
              <a:rPr lang="en-US" sz="2000" dirty="0"/>
              <a:t>After performing data cleaning steps, we performed tokenization as follows and outputs are shown ahead:</a:t>
            </a:r>
          </a:p>
          <a:p>
            <a:pPr marL="0" indent="0">
              <a:buNone/>
            </a:pPr>
            <a:endParaRPr lang="en-PK" sz="2000" dirty="0"/>
          </a:p>
        </p:txBody>
      </p:sp>
      <p:pic>
        <p:nvPicPr>
          <p:cNvPr id="4" name="Picture 3">
            <a:extLst>
              <a:ext uri="{FF2B5EF4-FFF2-40B4-BE49-F238E27FC236}">
                <a16:creationId xmlns:a16="http://schemas.microsoft.com/office/drawing/2014/main" id="{4BF19D86-677A-4EFE-A1C3-855361F6C968}"/>
              </a:ext>
            </a:extLst>
          </p:cNvPr>
          <p:cNvPicPr/>
          <p:nvPr/>
        </p:nvPicPr>
        <p:blipFill rotWithShape="1">
          <a:blip r:embed="rId2"/>
          <a:srcRect b="16667"/>
          <a:stretch/>
        </p:blipFill>
        <p:spPr>
          <a:xfrm>
            <a:off x="1043608" y="2348880"/>
            <a:ext cx="7416824" cy="2880320"/>
          </a:xfrm>
          <a:prstGeom prst="rect">
            <a:avLst/>
          </a:prstGeom>
        </p:spPr>
      </p:pic>
    </p:spTree>
    <p:extLst>
      <p:ext uri="{BB962C8B-B14F-4D97-AF65-F5344CB8AC3E}">
        <p14:creationId xmlns:p14="http://schemas.microsoft.com/office/powerpoint/2010/main" val="1645452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7BDA-C16F-4586-8D63-1A16AC4E1350}"/>
              </a:ext>
            </a:extLst>
          </p:cNvPr>
          <p:cNvSpPr>
            <a:spLocks noGrp="1"/>
          </p:cNvSpPr>
          <p:nvPr>
            <p:ph type="title"/>
          </p:nvPr>
        </p:nvSpPr>
        <p:spPr/>
        <p:txBody>
          <a:bodyPr/>
          <a:lstStyle/>
          <a:p>
            <a:r>
              <a:rPr lang="en-US" dirty="0"/>
              <a:t>Fake news after tokenization</a:t>
            </a:r>
            <a:endParaRPr lang="en-PK" dirty="0"/>
          </a:p>
        </p:txBody>
      </p:sp>
      <p:pic>
        <p:nvPicPr>
          <p:cNvPr id="4" name="Picture 3">
            <a:extLst>
              <a:ext uri="{FF2B5EF4-FFF2-40B4-BE49-F238E27FC236}">
                <a16:creationId xmlns:a16="http://schemas.microsoft.com/office/drawing/2014/main" id="{19C83E54-8DC6-4F20-A05E-BD48CBF53F66}"/>
              </a:ext>
            </a:extLst>
          </p:cNvPr>
          <p:cNvPicPr/>
          <p:nvPr/>
        </p:nvPicPr>
        <p:blipFill>
          <a:blip r:embed="rId2"/>
          <a:stretch>
            <a:fillRect/>
          </a:stretch>
        </p:blipFill>
        <p:spPr>
          <a:xfrm>
            <a:off x="1355405" y="1992784"/>
            <a:ext cx="6594971" cy="4203353"/>
          </a:xfrm>
          <a:prstGeom prst="rect">
            <a:avLst/>
          </a:prstGeom>
        </p:spPr>
      </p:pic>
      <p:pic>
        <p:nvPicPr>
          <p:cNvPr id="5" name="Picture 4">
            <a:extLst>
              <a:ext uri="{FF2B5EF4-FFF2-40B4-BE49-F238E27FC236}">
                <a16:creationId xmlns:a16="http://schemas.microsoft.com/office/drawing/2014/main" id="{09FE6546-B22B-4626-A82F-00E22AC83C7B}"/>
              </a:ext>
            </a:extLst>
          </p:cNvPr>
          <p:cNvPicPr>
            <a:picLocks noChangeAspect="1"/>
          </p:cNvPicPr>
          <p:nvPr/>
        </p:nvPicPr>
        <p:blipFill>
          <a:blip r:embed="rId3"/>
          <a:stretch>
            <a:fillRect/>
          </a:stretch>
        </p:blipFill>
        <p:spPr>
          <a:xfrm>
            <a:off x="1006386" y="1470314"/>
            <a:ext cx="6943990" cy="550140"/>
          </a:xfrm>
          <a:prstGeom prst="rect">
            <a:avLst/>
          </a:prstGeom>
        </p:spPr>
      </p:pic>
    </p:spTree>
    <p:extLst>
      <p:ext uri="{BB962C8B-B14F-4D97-AF65-F5344CB8AC3E}">
        <p14:creationId xmlns:p14="http://schemas.microsoft.com/office/powerpoint/2010/main" val="103146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63713" y="115888"/>
            <a:ext cx="5184551" cy="649287"/>
          </a:xfrm>
        </p:spPr>
        <p:txBody>
          <a:bodyPr/>
          <a:lstStyle/>
          <a:p>
            <a:r>
              <a:rPr lang="en-US" sz="3600" dirty="0">
                <a:latin typeface="Tahoma" charset="0"/>
              </a:rPr>
              <a:t>Executive Summary</a:t>
            </a:r>
            <a:endParaRPr lang="uk-UA" sz="3600" dirty="0">
              <a:latin typeface="Tahoma" charset="0"/>
            </a:endParaRPr>
          </a:p>
        </p:txBody>
      </p:sp>
      <p:sp>
        <p:nvSpPr>
          <p:cNvPr id="36867" name="Rectangle 3"/>
          <p:cNvSpPr>
            <a:spLocks noGrp="1" noChangeArrowheads="1"/>
          </p:cNvSpPr>
          <p:nvPr>
            <p:ph idx="1"/>
          </p:nvPr>
        </p:nvSpPr>
        <p:spPr>
          <a:xfrm>
            <a:off x="683568" y="1340768"/>
            <a:ext cx="7956895" cy="5113337"/>
          </a:xfrm>
        </p:spPr>
        <p:txBody>
          <a:bodyPr/>
          <a:lstStyle/>
          <a:p>
            <a:pPr algn="just"/>
            <a:r>
              <a:rPr lang="en-PK" sz="2000" dirty="0"/>
              <a:t>There's no denying that fake news has been detrimental to the general public's mindset. In the modern age of fake news in the media it is important to check whether the information is authentic, due to the widespread spread of fake news on the internet. </a:t>
            </a:r>
            <a:endParaRPr lang="en-US" sz="2000" dirty="0"/>
          </a:p>
          <a:p>
            <a:pPr algn="just"/>
            <a:r>
              <a:rPr lang="en-PK" sz="2000" dirty="0"/>
              <a:t>To tackle this problem, we propose a method that uses machine learning to detect fake news. The purpose of this </a:t>
            </a:r>
            <a:r>
              <a:rPr lang="en-US" sz="2000" dirty="0"/>
              <a:t>project </a:t>
            </a:r>
            <a:r>
              <a:rPr lang="en-PK" sz="2000" dirty="0"/>
              <a:t>is to explore practical approaches for discovering fake news in the context of the digital platform context, by investigating how these can be automated and detected. </a:t>
            </a:r>
            <a:endParaRPr lang="en-US" sz="2000" dirty="0"/>
          </a:p>
          <a:p>
            <a:pPr algn="just"/>
            <a:r>
              <a:rPr lang="en-PK" sz="2000" dirty="0"/>
              <a:t>The first step in our research is to make a survey of a large number of articles on fake news that have recently been published as an attempt to implement all possible detection mechanisms. The purpose of our study is to analyse labelled datasets and propose two novel features that are useful in assessing prediction performance in supervised machine learning approaches. </a:t>
            </a:r>
          </a:p>
        </p:txBody>
      </p:sp>
    </p:spTree>
    <p:extLst>
      <p:ext uri="{BB962C8B-B14F-4D97-AF65-F5344CB8AC3E}">
        <p14:creationId xmlns:p14="http://schemas.microsoft.com/office/powerpoint/2010/main" val="398368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7BDA-C16F-4586-8D63-1A16AC4E1350}"/>
              </a:ext>
            </a:extLst>
          </p:cNvPr>
          <p:cNvSpPr>
            <a:spLocks noGrp="1"/>
          </p:cNvSpPr>
          <p:nvPr>
            <p:ph type="title"/>
          </p:nvPr>
        </p:nvSpPr>
        <p:spPr/>
        <p:txBody>
          <a:bodyPr/>
          <a:lstStyle/>
          <a:p>
            <a:r>
              <a:rPr lang="en-US" dirty="0"/>
              <a:t>Real news after tokenization</a:t>
            </a:r>
            <a:endParaRPr lang="en-PK" dirty="0"/>
          </a:p>
        </p:txBody>
      </p:sp>
      <p:pic>
        <p:nvPicPr>
          <p:cNvPr id="5" name="Picture 4">
            <a:extLst>
              <a:ext uri="{FF2B5EF4-FFF2-40B4-BE49-F238E27FC236}">
                <a16:creationId xmlns:a16="http://schemas.microsoft.com/office/drawing/2014/main" id="{4263CEA0-4FBE-471E-81C9-B168B472E26A}"/>
              </a:ext>
            </a:extLst>
          </p:cNvPr>
          <p:cNvPicPr/>
          <p:nvPr/>
        </p:nvPicPr>
        <p:blipFill>
          <a:blip r:embed="rId2"/>
          <a:stretch>
            <a:fillRect/>
          </a:stretch>
        </p:blipFill>
        <p:spPr>
          <a:xfrm>
            <a:off x="714540" y="1556792"/>
            <a:ext cx="7529867" cy="4680520"/>
          </a:xfrm>
          <a:prstGeom prst="rect">
            <a:avLst/>
          </a:prstGeom>
        </p:spPr>
      </p:pic>
    </p:spTree>
    <p:extLst>
      <p:ext uri="{BB962C8B-B14F-4D97-AF65-F5344CB8AC3E}">
        <p14:creationId xmlns:p14="http://schemas.microsoft.com/office/powerpoint/2010/main" val="2440448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C40F6-C2C3-4AEA-B191-BD0DA0C66090}"/>
              </a:ext>
            </a:extLst>
          </p:cNvPr>
          <p:cNvSpPr>
            <a:spLocks noGrp="1"/>
          </p:cNvSpPr>
          <p:nvPr>
            <p:ph type="title"/>
          </p:nvPr>
        </p:nvSpPr>
        <p:spPr/>
        <p:txBody>
          <a:bodyPr/>
          <a:lstStyle/>
          <a:p>
            <a:br>
              <a:rPr lang="en-US" dirty="0"/>
            </a:br>
            <a:r>
              <a:rPr lang="en-PK" dirty="0"/>
              <a:t>Data Analytics </a:t>
            </a:r>
            <a:br>
              <a:rPr lang="en-PK" dirty="0"/>
            </a:br>
            <a:endParaRPr lang="en-PK" dirty="0"/>
          </a:p>
        </p:txBody>
      </p:sp>
      <p:sp>
        <p:nvSpPr>
          <p:cNvPr id="3" name="Content Placeholder 2">
            <a:extLst>
              <a:ext uri="{FF2B5EF4-FFF2-40B4-BE49-F238E27FC236}">
                <a16:creationId xmlns:a16="http://schemas.microsoft.com/office/drawing/2014/main" id="{B45EBC54-3E0E-4A0A-A159-7B91C50E2696}"/>
              </a:ext>
            </a:extLst>
          </p:cNvPr>
          <p:cNvSpPr>
            <a:spLocks noGrp="1"/>
          </p:cNvSpPr>
          <p:nvPr>
            <p:ph idx="1"/>
          </p:nvPr>
        </p:nvSpPr>
        <p:spPr>
          <a:xfrm>
            <a:off x="395536" y="1268413"/>
            <a:ext cx="8280920" cy="4826000"/>
          </a:xfrm>
        </p:spPr>
        <p:txBody>
          <a:bodyPr/>
          <a:lstStyle/>
          <a:p>
            <a:pPr algn="just"/>
            <a:r>
              <a:rPr lang="en-PK" sz="2000" dirty="0"/>
              <a:t>In </a:t>
            </a:r>
            <a:r>
              <a:rPr lang="en-US" sz="2000" dirty="0"/>
              <a:t>our</a:t>
            </a:r>
            <a:r>
              <a:rPr lang="en-PK" sz="2000" dirty="0"/>
              <a:t> proposed framework, </a:t>
            </a:r>
            <a:r>
              <a:rPr lang="en-US" sz="2000" dirty="0"/>
              <a:t>we</a:t>
            </a:r>
            <a:r>
              <a:rPr lang="en-PK" sz="2000" dirty="0"/>
              <a:t> intend to consolidate on the current literature by combining ensemble techniques with a variety of linguistic features sets in order to classify news articles from multiple domains as true or false. </a:t>
            </a:r>
            <a:endParaRPr lang="en-US" sz="2000" dirty="0"/>
          </a:p>
          <a:p>
            <a:pPr algn="just"/>
            <a:r>
              <a:rPr lang="en-PK" sz="2000" dirty="0"/>
              <a:t>An innovative approach that makes use of the ensemble techniques is the one we have suggested in this research. An ensemble method is a technique that creates multiple models and then combines them in a way that produces improved results at the end. These methods are generally more accurate than trying to solve the problem with a single model.</a:t>
            </a:r>
          </a:p>
          <a:p>
            <a:endParaRPr lang="en-PK" dirty="0"/>
          </a:p>
        </p:txBody>
      </p:sp>
    </p:spTree>
    <p:extLst>
      <p:ext uri="{BB962C8B-B14F-4D97-AF65-F5344CB8AC3E}">
        <p14:creationId xmlns:p14="http://schemas.microsoft.com/office/powerpoint/2010/main" val="2603277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D8AAB-6EE7-4650-A5F3-FAE272FBBE35}"/>
              </a:ext>
            </a:extLst>
          </p:cNvPr>
          <p:cNvSpPr>
            <a:spLocks noGrp="1"/>
          </p:cNvSpPr>
          <p:nvPr>
            <p:ph type="title"/>
          </p:nvPr>
        </p:nvSpPr>
        <p:spPr/>
        <p:txBody>
          <a:bodyPr/>
          <a:lstStyle/>
          <a:p>
            <a:r>
              <a:rPr lang="en-US" dirty="0"/>
              <a:t>Flow diagram of proposed method</a:t>
            </a:r>
            <a:endParaRPr lang="en-PK" dirty="0"/>
          </a:p>
        </p:txBody>
      </p:sp>
      <p:pic>
        <p:nvPicPr>
          <p:cNvPr id="4" name="Content Placeholder 3">
            <a:extLst>
              <a:ext uri="{FF2B5EF4-FFF2-40B4-BE49-F238E27FC236}">
                <a16:creationId xmlns:a16="http://schemas.microsoft.com/office/drawing/2014/main" id="{FEC96F00-6AE9-48E0-A8E5-07CF2FBE3BF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268760"/>
            <a:ext cx="6214958" cy="5184427"/>
          </a:xfrm>
          <a:prstGeom prst="rect">
            <a:avLst/>
          </a:prstGeom>
          <a:noFill/>
          <a:ln>
            <a:noFill/>
          </a:ln>
        </p:spPr>
      </p:pic>
    </p:spTree>
    <p:extLst>
      <p:ext uri="{BB962C8B-B14F-4D97-AF65-F5344CB8AC3E}">
        <p14:creationId xmlns:p14="http://schemas.microsoft.com/office/powerpoint/2010/main" val="3450868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5051-D76C-4B98-9354-63C2EDB0FA3E}"/>
              </a:ext>
            </a:extLst>
          </p:cNvPr>
          <p:cNvSpPr>
            <a:spLocks noGrp="1"/>
          </p:cNvSpPr>
          <p:nvPr>
            <p:ph type="title"/>
          </p:nvPr>
        </p:nvSpPr>
        <p:spPr/>
        <p:txBody>
          <a:bodyPr/>
          <a:lstStyle/>
          <a:p>
            <a:br>
              <a:rPr lang="en-US" dirty="0"/>
            </a:br>
            <a:r>
              <a:rPr lang="en-US" dirty="0"/>
              <a:t>Visualization Technique</a:t>
            </a:r>
            <a:br>
              <a:rPr lang="en-PK" dirty="0"/>
            </a:br>
            <a:endParaRPr lang="en-PK" dirty="0"/>
          </a:p>
        </p:txBody>
      </p:sp>
      <p:sp>
        <p:nvSpPr>
          <p:cNvPr id="3" name="Content Placeholder 2">
            <a:extLst>
              <a:ext uri="{FF2B5EF4-FFF2-40B4-BE49-F238E27FC236}">
                <a16:creationId xmlns:a16="http://schemas.microsoft.com/office/drawing/2014/main" id="{5DC8DED4-1016-4429-AA33-4F69408755E1}"/>
              </a:ext>
            </a:extLst>
          </p:cNvPr>
          <p:cNvSpPr>
            <a:spLocks noGrp="1"/>
          </p:cNvSpPr>
          <p:nvPr>
            <p:ph idx="1"/>
          </p:nvPr>
        </p:nvSpPr>
        <p:spPr>
          <a:xfrm>
            <a:off x="251520" y="1268413"/>
            <a:ext cx="8352928" cy="4826000"/>
          </a:xfrm>
        </p:spPr>
        <p:txBody>
          <a:bodyPr/>
          <a:lstStyle/>
          <a:p>
            <a:pPr algn="just"/>
            <a:r>
              <a:rPr lang="en-PK" sz="2000" dirty="0"/>
              <a:t>Businesses often discover that visualizing data (like graphs, charts, infographics, and so on) is a valuable alternative to presenting important information at a glance.</a:t>
            </a:r>
          </a:p>
          <a:p>
            <a:pPr algn="just"/>
            <a:r>
              <a:rPr lang="en-PK" sz="2000" dirty="0"/>
              <a:t>A word cloud can convey crucial information in a visually stunning way and make dull textual data seem more interesting, highlighting important textual data points in a captivating manner. </a:t>
            </a:r>
            <a:endParaRPr lang="en-US" sz="2000" dirty="0"/>
          </a:p>
          <a:p>
            <a:pPr algn="just"/>
            <a:r>
              <a:rPr lang="en-PK" sz="2000" dirty="0"/>
              <a:t>Essentially, word clouds (also referred to as tag clouds or weighted lists) are visual representations of text data. Each of the words that are displayed is normally a single word, and the size and colour of the font indicate their significance. There is a Python library which permits </a:t>
            </a:r>
            <a:r>
              <a:rPr lang="en-US" sz="2000" dirty="0"/>
              <a:t>us</a:t>
            </a:r>
            <a:r>
              <a:rPr lang="en-PK" sz="2000" dirty="0"/>
              <a:t> to create these word clouds.  </a:t>
            </a:r>
          </a:p>
          <a:p>
            <a:pPr algn="just"/>
            <a:endParaRPr lang="en-PK" sz="2000" dirty="0"/>
          </a:p>
        </p:txBody>
      </p:sp>
    </p:spTree>
    <p:extLst>
      <p:ext uri="{BB962C8B-B14F-4D97-AF65-F5344CB8AC3E}">
        <p14:creationId xmlns:p14="http://schemas.microsoft.com/office/powerpoint/2010/main" val="2468703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EB9B-B614-4853-B28B-9D3CB7683C40}"/>
              </a:ext>
            </a:extLst>
          </p:cNvPr>
          <p:cNvSpPr>
            <a:spLocks noGrp="1"/>
          </p:cNvSpPr>
          <p:nvPr>
            <p:ph type="title"/>
          </p:nvPr>
        </p:nvSpPr>
        <p:spPr/>
        <p:txBody>
          <a:bodyPr/>
          <a:lstStyle/>
          <a:p>
            <a:br>
              <a:rPr lang="en-US" dirty="0"/>
            </a:br>
            <a:r>
              <a:rPr lang="en-US" dirty="0"/>
              <a:t>Word cloud for fake news</a:t>
            </a:r>
            <a:br>
              <a:rPr lang="en-PK" dirty="0"/>
            </a:br>
            <a:endParaRPr lang="en-PK" dirty="0"/>
          </a:p>
        </p:txBody>
      </p:sp>
      <p:pic>
        <p:nvPicPr>
          <p:cNvPr id="1026" name="Picture 49">
            <a:extLst>
              <a:ext uri="{FF2B5EF4-FFF2-40B4-BE49-F238E27FC236}">
                <a16:creationId xmlns:a16="http://schemas.microsoft.com/office/drawing/2014/main" id="{B0CF3ECF-4C35-42CC-B7AC-6E95D6277A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015" y="1160281"/>
            <a:ext cx="5831929" cy="2556751"/>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50">
            <a:extLst>
              <a:ext uri="{FF2B5EF4-FFF2-40B4-BE49-F238E27FC236}">
                <a16:creationId xmlns:a16="http://schemas.microsoft.com/office/drawing/2014/main" id="{110C3970-8FA3-48B0-AA78-AE841CF5A3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056" y="3717032"/>
            <a:ext cx="4905908" cy="31209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582122A-3A3F-44B0-B847-DCF6DBAA8097}"/>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K"/>
          </a:p>
        </p:txBody>
      </p:sp>
      <p:sp>
        <p:nvSpPr>
          <p:cNvPr id="6" name="Rectangle 4">
            <a:extLst>
              <a:ext uri="{FF2B5EF4-FFF2-40B4-BE49-F238E27FC236}">
                <a16:creationId xmlns:a16="http://schemas.microsoft.com/office/drawing/2014/main" id="{6CA3BB43-895C-4A1F-81C9-5265B784EB98}"/>
              </a:ext>
            </a:extLst>
          </p:cNvPr>
          <p:cNvSpPr>
            <a:spLocks noChangeArrowheads="1"/>
          </p:cNvSpPr>
          <p:nvPr/>
        </p:nvSpPr>
        <p:spPr bwMode="auto">
          <a:xfrm>
            <a:off x="0" y="2762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K"/>
          </a:p>
        </p:txBody>
      </p:sp>
      <p:sp>
        <p:nvSpPr>
          <p:cNvPr id="7" name="Rectangle 5">
            <a:extLst>
              <a:ext uri="{FF2B5EF4-FFF2-40B4-BE49-F238E27FC236}">
                <a16:creationId xmlns:a16="http://schemas.microsoft.com/office/drawing/2014/main" id="{F0716961-E28B-4BEF-A4EF-4A8B62FE199B}"/>
              </a:ext>
            </a:extLst>
          </p:cNvPr>
          <p:cNvSpPr>
            <a:spLocks noChangeArrowheads="1"/>
          </p:cNvSpPr>
          <p:nvPr/>
        </p:nvSpPr>
        <p:spPr bwMode="auto">
          <a:xfrm>
            <a:off x="0" y="5476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K"/>
          </a:p>
        </p:txBody>
      </p:sp>
    </p:spTree>
    <p:extLst>
      <p:ext uri="{BB962C8B-B14F-4D97-AF65-F5344CB8AC3E}">
        <p14:creationId xmlns:p14="http://schemas.microsoft.com/office/powerpoint/2010/main" val="3739194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EB9B-B614-4853-B28B-9D3CB7683C40}"/>
              </a:ext>
            </a:extLst>
          </p:cNvPr>
          <p:cNvSpPr>
            <a:spLocks noGrp="1"/>
          </p:cNvSpPr>
          <p:nvPr>
            <p:ph type="title"/>
          </p:nvPr>
        </p:nvSpPr>
        <p:spPr/>
        <p:txBody>
          <a:bodyPr/>
          <a:lstStyle/>
          <a:p>
            <a:br>
              <a:rPr lang="en-US" dirty="0"/>
            </a:br>
            <a:r>
              <a:rPr lang="en-US" dirty="0"/>
              <a:t>Word cloud for real news</a:t>
            </a:r>
            <a:br>
              <a:rPr lang="en-PK" dirty="0"/>
            </a:br>
            <a:endParaRPr lang="en-PK" dirty="0"/>
          </a:p>
        </p:txBody>
      </p:sp>
      <p:sp>
        <p:nvSpPr>
          <p:cNvPr id="5" name="Rectangle 3">
            <a:extLst>
              <a:ext uri="{FF2B5EF4-FFF2-40B4-BE49-F238E27FC236}">
                <a16:creationId xmlns:a16="http://schemas.microsoft.com/office/drawing/2014/main" id="{E582122A-3A3F-44B0-B847-DCF6DBAA8097}"/>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K"/>
          </a:p>
        </p:txBody>
      </p:sp>
      <p:sp>
        <p:nvSpPr>
          <p:cNvPr id="6" name="Rectangle 4">
            <a:extLst>
              <a:ext uri="{FF2B5EF4-FFF2-40B4-BE49-F238E27FC236}">
                <a16:creationId xmlns:a16="http://schemas.microsoft.com/office/drawing/2014/main" id="{6CA3BB43-895C-4A1F-81C9-5265B784EB98}"/>
              </a:ext>
            </a:extLst>
          </p:cNvPr>
          <p:cNvSpPr>
            <a:spLocks noChangeArrowheads="1"/>
          </p:cNvSpPr>
          <p:nvPr/>
        </p:nvSpPr>
        <p:spPr bwMode="auto">
          <a:xfrm>
            <a:off x="0" y="2762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K"/>
          </a:p>
        </p:txBody>
      </p:sp>
      <p:sp>
        <p:nvSpPr>
          <p:cNvPr id="7" name="Rectangle 5">
            <a:extLst>
              <a:ext uri="{FF2B5EF4-FFF2-40B4-BE49-F238E27FC236}">
                <a16:creationId xmlns:a16="http://schemas.microsoft.com/office/drawing/2014/main" id="{F0716961-E28B-4BEF-A4EF-4A8B62FE199B}"/>
              </a:ext>
            </a:extLst>
          </p:cNvPr>
          <p:cNvSpPr>
            <a:spLocks noChangeArrowheads="1"/>
          </p:cNvSpPr>
          <p:nvPr/>
        </p:nvSpPr>
        <p:spPr bwMode="auto">
          <a:xfrm>
            <a:off x="0" y="5476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K"/>
          </a:p>
        </p:txBody>
      </p:sp>
      <p:pic>
        <p:nvPicPr>
          <p:cNvPr id="2050" name="Picture 51">
            <a:extLst>
              <a:ext uri="{FF2B5EF4-FFF2-40B4-BE49-F238E27FC236}">
                <a16:creationId xmlns:a16="http://schemas.microsoft.com/office/drawing/2014/main" id="{1221A5AC-632E-429F-8B75-00A9CDED6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185655"/>
            <a:ext cx="6249192" cy="2610422"/>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52">
            <a:extLst>
              <a:ext uri="{FF2B5EF4-FFF2-40B4-BE49-F238E27FC236}">
                <a16:creationId xmlns:a16="http://schemas.microsoft.com/office/drawing/2014/main" id="{784C153A-B6B0-4C32-9426-CE68A5954B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524"/>
          <a:stretch>
            <a:fillRect/>
          </a:stretch>
        </p:blipFill>
        <p:spPr bwMode="auto">
          <a:xfrm>
            <a:off x="2237845" y="3799525"/>
            <a:ext cx="4738094" cy="28698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5E3A90D3-52EE-4945-91BC-36F07A776670}"/>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K"/>
          </a:p>
        </p:txBody>
      </p:sp>
      <p:sp>
        <p:nvSpPr>
          <p:cNvPr id="4" name="Rectangle 4">
            <a:extLst>
              <a:ext uri="{FF2B5EF4-FFF2-40B4-BE49-F238E27FC236}">
                <a16:creationId xmlns:a16="http://schemas.microsoft.com/office/drawing/2014/main" id="{B0DD1342-19C8-4B7E-A692-19D05128697C}"/>
              </a:ext>
            </a:extLst>
          </p:cNvPr>
          <p:cNvSpPr>
            <a:spLocks noChangeArrowheads="1"/>
          </p:cNvSpPr>
          <p:nvPr/>
        </p:nvSpPr>
        <p:spPr bwMode="auto">
          <a:xfrm>
            <a:off x="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K"/>
          </a:p>
        </p:txBody>
      </p:sp>
      <p:sp>
        <p:nvSpPr>
          <p:cNvPr id="8" name="Rectangle 5">
            <a:extLst>
              <a:ext uri="{FF2B5EF4-FFF2-40B4-BE49-F238E27FC236}">
                <a16:creationId xmlns:a16="http://schemas.microsoft.com/office/drawing/2014/main" id="{FFEB83BA-89A4-438F-9870-00309E8FE51B}"/>
              </a:ext>
            </a:extLst>
          </p:cNvPr>
          <p:cNvSpPr>
            <a:spLocks noChangeArrowheads="1"/>
          </p:cNvSpPr>
          <p:nvPr/>
        </p:nvSpPr>
        <p:spPr bwMode="auto">
          <a:xfrm>
            <a:off x="0" y="5429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K"/>
          </a:p>
        </p:txBody>
      </p:sp>
    </p:spTree>
    <p:extLst>
      <p:ext uri="{BB962C8B-B14F-4D97-AF65-F5344CB8AC3E}">
        <p14:creationId xmlns:p14="http://schemas.microsoft.com/office/powerpoint/2010/main" val="4087060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73E58-7471-4F42-A253-AD6ADA70C887}"/>
              </a:ext>
            </a:extLst>
          </p:cNvPr>
          <p:cNvSpPr>
            <a:spLocks noGrp="1"/>
          </p:cNvSpPr>
          <p:nvPr>
            <p:ph type="title"/>
          </p:nvPr>
        </p:nvSpPr>
        <p:spPr/>
        <p:txBody>
          <a:bodyPr/>
          <a:lstStyle/>
          <a:p>
            <a:br>
              <a:rPr lang="en-US" dirty="0"/>
            </a:br>
            <a:r>
              <a:rPr lang="en-US" dirty="0"/>
              <a:t>Algorithms Used</a:t>
            </a:r>
            <a:br>
              <a:rPr lang="en-PK" dirty="0"/>
            </a:br>
            <a:endParaRPr lang="en-PK" dirty="0"/>
          </a:p>
        </p:txBody>
      </p:sp>
      <p:sp>
        <p:nvSpPr>
          <p:cNvPr id="3" name="Content Placeholder 2">
            <a:extLst>
              <a:ext uri="{FF2B5EF4-FFF2-40B4-BE49-F238E27FC236}">
                <a16:creationId xmlns:a16="http://schemas.microsoft.com/office/drawing/2014/main" id="{D85ECB5B-8F54-484E-AEAA-0A5BCBDF511F}"/>
              </a:ext>
            </a:extLst>
          </p:cNvPr>
          <p:cNvSpPr>
            <a:spLocks noGrp="1"/>
          </p:cNvSpPr>
          <p:nvPr>
            <p:ph idx="1"/>
          </p:nvPr>
        </p:nvSpPr>
        <p:spPr>
          <a:xfrm>
            <a:off x="323528" y="1268413"/>
            <a:ext cx="8208912" cy="4826000"/>
          </a:xfrm>
        </p:spPr>
        <p:txBody>
          <a:bodyPr/>
          <a:lstStyle/>
          <a:p>
            <a:endParaRPr lang="en-US" dirty="0"/>
          </a:p>
          <a:p>
            <a:pPr marL="457200" indent="-457200" algn="just">
              <a:buAutoNum type="arabicPeriod"/>
            </a:pPr>
            <a:r>
              <a:rPr lang="en-US" sz="2000" b="1" i="1" dirty="0"/>
              <a:t>Naïve Bayes</a:t>
            </a:r>
          </a:p>
          <a:p>
            <a:pPr marL="0" indent="0" algn="just">
              <a:buNone/>
            </a:pPr>
            <a:endParaRPr lang="en-US" sz="2000" b="1" i="1" dirty="0"/>
          </a:p>
          <a:p>
            <a:pPr algn="just"/>
            <a:r>
              <a:rPr lang="en-PK" sz="2000" dirty="0"/>
              <a:t>The Naive Bayes algorithm works according to the Bayes' Theorem, which is based on the conditional probability.</a:t>
            </a:r>
          </a:p>
          <a:p>
            <a:endParaRPr lang="en-US" dirty="0"/>
          </a:p>
          <a:p>
            <a:endParaRPr lang="en-US" dirty="0"/>
          </a:p>
          <a:p>
            <a:pPr algn="just"/>
            <a:r>
              <a:rPr lang="en-PK" sz="2000" dirty="0"/>
              <a:t>A classifier can be defined by calculating the maximal posterior, which is calculated by taking the maximum P (Ci, </a:t>
            </a:r>
            <a:r>
              <a:rPr lang="en-US" sz="2000" dirty="0"/>
              <a:t>X</a:t>
            </a:r>
            <a:r>
              <a:rPr lang="en-PK" sz="2000" dirty="0"/>
              <a:t>) generated by the Bayesian search with the assumption that it is applied to Bayesian framework. With this assumption, the cost of computation is greatly reduced by counting only the distribution of classes. </a:t>
            </a:r>
            <a:endParaRPr lang="en-PK" dirty="0"/>
          </a:p>
        </p:txBody>
      </p:sp>
      <p:pic>
        <p:nvPicPr>
          <p:cNvPr id="10" name="Picture 9">
            <a:extLst>
              <a:ext uri="{FF2B5EF4-FFF2-40B4-BE49-F238E27FC236}">
                <a16:creationId xmlns:a16="http://schemas.microsoft.com/office/drawing/2014/main" id="{E5767175-CE23-4973-B113-E0E40952B28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62229" y="3325495"/>
            <a:ext cx="5731510" cy="711835"/>
          </a:xfrm>
          <a:prstGeom prst="rect">
            <a:avLst/>
          </a:prstGeom>
          <a:noFill/>
          <a:ln>
            <a:noFill/>
          </a:ln>
        </p:spPr>
      </p:pic>
    </p:spTree>
    <p:extLst>
      <p:ext uri="{BB962C8B-B14F-4D97-AF65-F5344CB8AC3E}">
        <p14:creationId xmlns:p14="http://schemas.microsoft.com/office/powerpoint/2010/main" val="30845856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73E58-7471-4F42-A253-AD6ADA70C887}"/>
              </a:ext>
            </a:extLst>
          </p:cNvPr>
          <p:cNvSpPr>
            <a:spLocks noGrp="1"/>
          </p:cNvSpPr>
          <p:nvPr>
            <p:ph type="title"/>
          </p:nvPr>
        </p:nvSpPr>
        <p:spPr/>
        <p:txBody>
          <a:bodyPr/>
          <a:lstStyle/>
          <a:p>
            <a:br>
              <a:rPr lang="en-US" dirty="0"/>
            </a:br>
            <a:r>
              <a:rPr lang="en-US" dirty="0"/>
              <a:t>Algorithms Used</a:t>
            </a:r>
            <a:br>
              <a:rPr lang="en-PK" dirty="0"/>
            </a:br>
            <a:endParaRPr lang="en-PK" dirty="0"/>
          </a:p>
        </p:txBody>
      </p:sp>
      <p:sp>
        <p:nvSpPr>
          <p:cNvPr id="3" name="Content Placeholder 2">
            <a:extLst>
              <a:ext uri="{FF2B5EF4-FFF2-40B4-BE49-F238E27FC236}">
                <a16:creationId xmlns:a16="http://schemas.microsoft.com/office/drawing/2014/main" id="{D85ECB5B-8F54-484E-AEAA-0A5BCBDF511F}"/>
              </a:ext>
            </a:extLst>
          </p:cNvPr>
          <p:cNvSpPr>
            <a:spLocks noGrp="1"/>
          </p:cNvSpPr>
          <p:nvPr>
            <p:ph idx="1"/>
          </p:nvPr>
        </p:nvSpPr>
        <p:spPr>
          <a:xfrm>
            <a:off x="245517" y="1268413"/>
            <a:ext cx="8208912" cy="4826000"/>
          </a:xfrm>
        </p:spPr>
        <p:txBody>
          <a:bodyPr/>
          <a:lstStyle/>
          <a:p>
            <a:endParaRPr lang="en-US" dirty="0"/>
          </a:p>
          <a:p>
            <a:pPr marL="0" indent="0" algn="just">
              <a:buNone/>
            </a:pPr>
            <a:r>
              <a:rPr lang="en-US" sz="2000" b="1" i="1" dirty="0"/>
              <a:t>2.  Logistic Regression</a:t>
            </a:r>
          </a:p>
          <a:p>
            <a:pPr marL="0" indent="0" algn="just">
              <a:buNone/>
            </a:pPr>
            <a:endParaRPr lang="en-US" sz="2000" b="1" i="1" dirty="0"/>
          </a:p>
          <a:p>
            <a:pPr>
              <a:buFont typeface="Arial" panose="020B0604020202020204" pitchFamily="34" charset="0"/>
              <a:buChar char="•"/>
            </a:pPr>
            <a:r>
              <a:rPr lang="en-PK" sz="2000" dirty="0"/>
              <a:t>In supervised learning, a logistic regression algorithm predicts the probability of a target variable by using a classification algorithm. It would only be possible to have two classes for a target or dependent variable if it is dichotomous.</a:t>
            </a:r>
          </a:p>
          <a:p>
            <a:pPr>
              <a:buFont typeface="Arial" panose="020B0604020202020204" pitchFamily="34" charset="0"/>
              <a:buChar char="•"/>
            </a:pPr>
            <a:r>
              <a:rPr lang="en-PK" sz="2000" dirty="0"/>
              <a:t>To put it simply, the dependent variable is a binary variable, containing data that is coded either as 1 (represents success/yes) or 0 (represents failure/no).</a:t>
            </a:r>
          </a:p>
        </p:txBody>
      </p:sp>
    </p:spTree>
    <p:extLst>
      <p:ext uri="{BB962C8B-B14F-4D97-AF65-F5344CB8AC3E}">
        <p14:creationId xmlns:p14="http://schemas.microsoft.com/office/powerpoint/2010/main" val="3483467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73E58-7471-4F42-A253-AD6ADA70C887}"/>
              </a:ext>
            </a:extLst>
          </p:cNvPr>
          <p:cNvSpPr>
            <a:spLocks noGrp="1"/>
          </p:cNvSpPr>
          <p:nvPr>
            <p:ph type="title"/>
          </p:nvPr>
        </p:nvSpPr>
        <p:spPr/>
        <p:txBody>
          <a:bodyPr/>
          <a:lstStyle/>
          <a:p>
            <a:br>
              <a:rPr lang="en-US" dirty="0"/>
            </a:br>
            <a:r>
              <a:rPr lang="en-US" dirty="0"/>
              <a:t>Algorithms Used</a:t>
            </a:r>
            <a:br>
              <a:rPr lang="en-PK" dirty="0"/>
            </a:br>
            <a:endParaRPr lang="en-PK" dirty="0"/>
          </a:p>
        </p:txBody>
      </p:sp>
      <p:sp>
        <p:nvSpPr>
          <p:cNvPr id="3" name="Content Placeholder 2">
            <a:extLst>
              <a:ext uri="{FF2B5EF4-FFF2-40B4-BE49-F238E27FC236}">
                <a16:creationId xmlns:a16="http://schemas.microsoft.com/office/drawing/2014/main" id="{D85ECB5B-8F54-484E-AEAA-0A5BCBDF511F}"/>
              </a:ext>
            </a:extLst>
          </p:cNvPr>
          <p:cNvSpPr>
            <a:spLocks noGrp="1"/>
          </p:cNvSpPr>
          <p:nvPr>
            <p:ph idx="1"/>
          </p:nvPr>
        </p:nvSpPr>
        <p:spPr>
          <a:xfrm>
            <a:off x="251520" y="1196752"/>
            <a:ext cx="8208912" cy="4826000"/>
          </a:xfrm>
        </p:spPr>
        <p:txBody>
          <a:bodyPr/>
          <a:lstStyle/>
          <a:p>
            <a:endParaRPr lang="en-US" dirty="0"/>
          </a:p>
          <a:p>
            <a:pPr marL="0" indent="0" algn="just">
              <a:buNone/>
            </a:pPr>
            <a:r>
              <a:rPr lang="en-US" sz="2000" b="1" i="1" dirty="0"/>
              <a:t>3.  Support Vector Machine</a:t>
            </a:r>
          </a:p>
          <a:p>
            <a:pPr marL="0" indent="0" algn="just">
              <a:buNone/>
            </a:pPr>
            <a:endParaRPr lang="en-US" sz="2000" b="1" i="1" dirty="0"/>
          </a:p>
          <a:p>
            <a:pPr algn="just"/>
            <a:r>
              <a:rPr lang="en-PK" sz="2000" dirty="0"/>
              <a:t>As part of the SVM algorithm, we are plotting each item of data as a point in a n-dimensional space. (N is the number of features you have) Where the value of each feature corresponds to the coordinates of the item of data. Then, we conduct classification based on finding the hyperplane that best distinguishes between two classes as follows</a:t>
            </a:r>
            <a:r>
              <a:rPr lang="en-US" sz="2000" dirty="0"/>
              <a:t>.</a:t>
            </a:r>
            <a:endParaRPr lang="en-PK" sz="2000" dirty="0"/>
          </a:p>
        </p:txBody>
      </p:sp>
      <p:pic>
        <p:nvPicPr>
          <p:cNvPr id="4" name="Picture 3" descr="SVM_1">
            <a:extLst>
              <a:ext uri="{FF2B5EF4-FFF2-40B4-BE49-F238E27FC236}">
                <a16:creationId xmlns:a16="http://schemas.microsoft.com/office/drawing/2014/main" id="{0F191AF0-DA2D-47E4-BB90-6AD54826B4F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55776" y="4249938"/>
            <a:ext cx="3537272" cy="2619895"/>
          </a:xfrm>
          <a:prstGeom prst="rect">
            <a:avLst/>
          </a:prstGeom>
          <a:noFill/>
          <a:ln>
            <a:noFill/>
          </a:ln>
        </p:spPr>
      </p:pic>
    </p:spTree>
    <p:extLst>
      <p:ext uri="{BB962C8B-B14F-4D97-AF65-F5344CB8AC3E}">
        <p14:creationId xmlns:p14="http://schemas.microsoft.com/office/powerpoint/2010/main" val="281530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73E58-7471-4F42-A253-AD6ADA70C887}"/>
              </a:ext>
            </a:extLst>
          </p:cNvPr>
          <p:cNvSpPr>
            <a:spLocks noGrp="1"/>
          </p:cNvSpPr>
          <p:nvPr>
            <p:ph type="title"/>
          </p:nvPr>
        </p:nvSpPr>
        <p:spPr/>
        <p:txBody>
          <a:bodyPr/>
          <a:lstStyle/>
          <a:p>
            <a:br>
              <a:rPr lang="en-US" dirty="0"/>
            </a:br>
            <a:r>
              <a:rPr lang="en-US" dirty="0"/>
              <a:t>Algorithms Used</a:t>
            </a:r>
            <a:br>
              <a:rPr lang="en-PK" dirty="0"/>
            </a:br>
            <a:endParaRPr lang="en-PK" dirty="0"/>
          </a:p>
        </p:txBody>
      </p:sp>
      <p:sp>
        <p:nvSpPr>
          <p:cNvPr id="3" name="Content Placeholder 2">
            <a:extLst>
              <a:ext uri="{FF2B5EF4-FFF2-40B4-BE49-F238E27FC236}">
                <a16:creationId xmlns:a16="http://schemas.microsoft.com/office/drawing/2014/main" id="{D85ECB5B-8F54-484E-AEAA-0A5BCBDF511F}"/>
              </a:ext>
            </a:extLst>
          </p:cNvPr>
          <p:cNvSpPr>
            <a:spLocks noGrp="1"/>
          </p:cNvSpPr>
          <p:nvPr>
            <p:ph idx="1"/>
          </p:nvPr>
        </p:nvSpPr>
        <p:spPr>
          <a:xfrm>
            <a:off x="251520" y="1196752"/>
            <a:ext cx="8208912" cy="4826000"/>
          </a:xfrm>
        </p:spPr>
        <p:txBody>
          <a:bodyPr/>
          <a:lstStyle/>
          <a:p>
            <a:endParaRPr lang="en-US" sz="2000" dirty="0"/>
          </a:p>
          <a:p>
            <a:pPr marL="0" indent="0" algn="just">
              <a:buNone/>
            </a:pPr>
            <a:r>
              <a:rPr lang="en-US" sz="2000" b="1" i="1" dirty="0"/>
              <a:t>4.  Decision Tree</a:t>
            </a:r>
          </a:p>
          <a:p>
            <a:pPr marL="0" indent="0" algn="just">
              <a:buNone/>
            </a:pPr>
            <a:endParaRPr lang="en-US" sz="2000" b="1" i="1" dirty="0"/>
          </a:p>
          <a:p>
            <a:r>
              <a:rPr lang="en-PK" sz="2000" dirty="0"/>
              <a:t>The Decision Tree algorithm is a supervised learning algorithm.  An effective way to make use of Decision Trees is to create a training model which can then be used with a variety of learning algorithms to predict the target variable by detecting simple decision rules based on prior information (training data).</a:t>
            </a:r>
          </a:p>
          <a:p>
            <a:r>
              <a:rPr lang="en-PK" sz="2000" dirty="0"/>
              <a:t>The decision tree method involves starting from the root of the tree to determine the class label for a record. The root attribute values of the record are compared with the values of the root attribute. Then we compare the two values and follow the branch that corresponds to this value and go to the next node in the tree.</a:t>
            </a:r>
          </a:p>
        </p:txBody>
      </p:sp>
    </p:spTree>
    <p:extLst>
      <p:ext uri="{BB962C8B-B14F-4D97-AF65-F5344CB8AC3E}">
        <p14:creationId xmlns:p14="http://schemas.microsoft.com/office/powerpoint/2010/main" val="1046513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n-US" dirty="0">
                <a:solidFill>
                  <a:schemeClr val="tx2"/>
                </a:solidFill>
              </a:rPr>
              <a:t>Project Motivation/Background</a:t>
            </a:r>
          </a:p>
        </p:txBody>
      </p:sp>
      <p:sp>
        <p:nvSpPr>
          <p:cNvPr id="114691" name="Rectangle 3"/>
          <p:cNvSpPr>
            <a:spLocks noGrp="1" noChangeArrowheads="1"/>
          </p:cNvSpPr>
          <p:nvPr>
            <p:ph idx="1"/>
          </p:nvPr>
        </p:nvSpPr>
        <p:spPr>
          <a:xfrm>
            <a:off x="1908175" y="1556791"/>
            <a:ext cx="7056438" cy="4969421"/>
          </a:xfrm>
        </p:spPr>
        <p:txBody>
          <a:bodyPr/>
          <a:lstStyle/>
          <a:p>
            <a:pPr algn="just"/>
            <a:r>
              <a:rPr lang="en-PK" sz="2000" dirty="0"/>
              <a:t>In this digital age, more than one-third of the global population uses digital platforms, such as social media networks and messaging programs to stay connected (Gallagher, 2017). </a:t>
            </a:r>
            <a:endParaRPr lang="en-US" sz="2000" dirty="0"/>
          </a:p>
          <a:p>
            <a:pPr algn="just"/>
            <a:r>
              <a:rPr lang="en-PK" sz="2000" dirty="0"/>
              <a:t>These platforms have drastically changed the way in which users interact with each other and communicate over the Internet, providing the opportunity to create entirely new types of applications, as well as modifying the existing information eco system. </a:t>
            </a:r>
            <a:endParaRPr lang="en-US" sz="2000" dirty="0"/>
          </a:p>
          <a:p>
            <a:pPr algn="just"/>
            <a:r>
              <a:rPr lang="en-PK" sz="2000" dirty="0"/>
              <a:t>A particularly important change in how news is produced, distributed, and consumed has been the growth of digital platforms, which offers many opportunities, but also introduces many challenges as well. </a:t>
            </a:r>
            <a:endParaRPr 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73E58-7471-4F42-A253-AD6ADA70C887}"/>
              </a:ext>
            </a:extLst>
          </p:cNvPr>
          <p:cNvSpPr>
            <a:spLocks noGrp="1"/>
          </p:cNvSpPr>
          <p:nvPr>
            <p:ph type="title"/>
          </p:nvPr>
        </p:nvSpPr>
        <p:spPr/>
        <p:txBody>
          <a:bodyPr/>
          <a:lstStyle/>
          <a:p>
            <a:br>
              <a:rPr lang="en-US" dirty="0"/>
            </a:br>
            <a:r>
              <a:rPr lang="en-US" dirty="0"/>
              <a:t>Algorithms Used</a:t>
            </a:r>
            <a:br>
              <a:rPr lang="en-PK" dirty="0"/>
            </a:br>
            <a:endParaRPr lang="en-PK" dirty="0"/>
          </a:p>
        </p:txBody>
      </p:sp>
      <p:sp>
        <p:nvSpPr>
          <p:cNvPr id="3" name="Content Placeholder 2">
            <a:extLst>
              <a:ext uri="{FF2B5EF4-FFF2-40B4-BE49-F238E27FC236}">
                <a16:creationId xmlns:a16="http://schemas.microsoft.com/office/drawing/2014/main" id="{D85ECB5B-8F54-484E-AEAA-0A5BCBDF511F}"/>
              </a:ext>
            </a:extLst>
          </p:cNvPr>
          <p:cNvSpPr>
            <a:spLocks noGrp="1"/>
          </p:cNvSpPr>
          <p:nvPr>
            <p:ph idx="1"/>
          </p:nvPr>
        </p:nvSpPr>
        <p:spPr>
          <a:xfrm>
            <a:off x="251520" y="1196752"/>
            <a:ext cx="8208912" cy="4826000"/>
          </a:xfrm>
        </p:spPr>
        <p:txBody>
          <a:bodyPr/>
          <a:lstStyle/>
          <a:p>
            <a:pPr algn="just"/>
            <a:endParaRPr lang="en-US" sz="2000" dirty="0"/>
          </a:p>
          <a:p>
            <a:pPr marL="0" indent="0" algn="just">
              <a:buNone/>
            </a:pPr>
            <a:r>
              <a:rPr lang="en-US" sz="2000" b="1" i="1" dirty="0"/>
              <a:t>5.  Random Forest</a:t>
            </a:r>
          </a:p>
          <a:p>
            <a:pPr marL="0" indent="0" algn="just">
              <a:buNone/>
            </a:pPr>
            <a:endParaRPr lang="en-US" sz="2000" b="1" i="1" dirty="0"/>
          </a:p>
          <a:p>
            <a:pPr algn="just"/>
            <a:r>
              <a:rPr lang="en-PK" sz="2000" dirty="0"/>
              <a:t>The Random Forest algorithm is one of the most important features of the theory that it can perform a classification and regression analysis with data sets consisting of continuous variables in the case of regression and categorical data in the case of classification. The Random Forest algorithm has a better performance when classifying data. This is an ensemble machine learning method called </a:t>
            </a:r>
            <a:r>
              <a:rPr lang="en-PK" sz="2000" b="1" i="1" dirty="0"/>
              <a:t>Bagging</a:t>
            </a:r>
            <a:r>
              <a:rPr lang="en-PK" sz="2000" dirty="0"/>
              <a:t> or </a:t>
            </a:r>
            <a:r>
              <a:rPr lang="en-PK" sz="2000" b="1" i="1" dirty="0"/>
              <a:t>Bootstrap Aggregation</a:t>
            </a:r>
            <a:r>
              <a:rPr lang="en-US" sz="2000" b="1" i="1" dirty="0"/>
              <a:t>.</a:t>
            </a:r>
          </a:p>
          <a:p>
            <a:pPr algn="just"/>
            <a:r>
              <a:rPr lang="en-PK" sz="2000" dirty="0"/>
              <a:t>The ensemble technique of random forests is called bagging. This technique randomly samples data. As a result, each model is generated from them (Bootstrap Samples). Each model is then trained independently, generating results. Based on combining all results, the final result is a majority vote. In an aggregation process, all votes are combined and the result is based on a majority of votes.</a:t>
            </a:r>
          </a:p>
        </p:txBody>
      </p:sp>
    </p:spTree>
    <p:extLst>
      <p:ext uri="{BB962C8B-B14F-4D97-AF65-F5344CB8AC3E}">
        <p14:creationId xmlns:p14="http://schemas.microsoft.com/office/powerpoint/2010/main" val="8139265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662FD-B216-48C3-A35F-BC75DC002F1C}"/>
              </a:ext>
            </a:extLst>
          </p:cNvPr>
          <p:cNvSpPr>
            <a:spLocks noGrp="1"/>
          </p:cNvSpPr>
          <p:nvPr>
            <p:ph type="title"/>
          </p:nvPr>
        </p:nvSpPr>
        <p:spPr/>
        <p:txBody>
          <a:bodyPr/>
          <a:lstStyle/>
          <a:p>
            <a:endParaRPr lang="en-PK"/>
          </a:p>
        </p:txBody>
      </p:sp>
      <p:pic>
        <p:nvPicPr>
          <p:cNvPr id="8" name="Content Placeholder 7">
            <a:extLst>
              <a:ext uri="{FF2B5EF4-FFF2-40B4-BE49-F238E27FC236}">
                <a16:creationId xmlns:a16="http://schemas.microsoft.com/office/drawing/2014/main" id="{E132FDAE-2930-4FA2-84F8-6B9EB32F2C91}"/>
              </a:ext>
            </a:extLst>
          </p:cNvPr>
          <p:cNvPicPr>
            <a:picLocks noGrp="1"/>
          </p:cNvPicPr>
          <p:nvPr>
            <p:ph idx="1"/>
          </p:nvPr>
        </p:nvPicPr>
        <p:blipFill>
          <a:blip r:embed="rId2"/>
          <a:stretch>
            <a:fillRect/>
          </a:stretch>
        </p:blipFill>
        <p:spPr>
          <a:xfrm>
            <a:off x="2214563" y="1149942"/>
            <a:ext cx="4661694" cy="2711105"/>
          </a:xfrm>
          <a:prstGeom prst="rect">
            <a:avLst/>
          </a:prstGeom>
        </p:spPr>
      </p:pic>
      <p:sp>
        <p:nvSpPr>
          <p:cNvPr id="9" name="TextBox 8">
            <a:extLst>
              <a:ext uri="{FF2B5EF4-FFF2-40B4-BE49-F238E27FC236}">
                <a16:creationId xmlns:a16="http://schemas.microsoft.com/office/drawing/2014/main" id="{4B3383A5-2CCF-4483-8BC8-9C1A9A47BD8C}"/>
              </a:ext>
            </a:extLst>
          </p:cNvPr>
          <p:cNvSpPr txBox="1"/>
          <p:nvPr/>
        </p:nvSpPr>
        <p:spPr>
          <a:xfrm>
            <a:off x="899592" y="3861047"/>
            <a:ext cx="7560840" cy="2831544"/>
          </a:xfrm>
          <a:prstGeom prst="rect">
            <a:avLst/>
          </a:prstGeom>
          <a:noFill/>
        </p:spPr>
        <p:txBody>
          <a:bodyPr wrap="square" rtlCol="0">
            <a:spAutoFit/>
          </a:bodyPr>
          <a:lstStyle/>
          <a:p>
            <a:pPr algn="just"/>
            <a:r>
              <a:rPr lang="en-PK" sz="2000" dirty="0">
                <a:solidFill>
                  <a:schemeClr val="tx2"/>
                </a:solidFill>
                <a:latin typeface="+mn-lt"/>
              </a:rPr>
              <a:t>It is an important fact to note that for the classification problem, a cost function called Gini Index was applied in our </a:t>
            </a:r>
            <a:r>
              <a:rPr lang="en-US" sz="2000" dirty="0">
                <a:solidFill>
                  <a:schemeClr val="tx2"/>
                </a:solidFill>
                <a:latin typeface="+mn-lt"/>
              </a:rPr>
              <a:t>model</a:t>
            </a:r>
            <a:r>
              <a:rPr lang="en-PK" sz="2000" dirty="0">
                <a:solidFill>
                  <a:schemeClr val="tx2"/>
                </a:solidFill>
                <a:latin typeface="+mn-lt"/>
              </a:rPr>
              <a:t> to estimate what amount a dataset will split into.</a:t>
            </a:r>
          </a:p>
          <a:p>
            <a:pPr algn="just"/>
            <a:endParaRPr lang="en-US" sz="2000" dirty="0">
              <a:solidFill>
                <a:schemeClr val="tx2"/>
              </a:solidFill>
              <a:latin typeface="+mn-lt"/>
            </a:endParaRPr>
          </a:p>
          <a:p>
            <a:pPr algn="just"/>
            <a:endParaRPr lang="en-US" sz="2000" dirty="0">
              <a:solidFill>
                <a:schemeClr val="tx2"/>
              </a:solidFill>
              <a:latin typeface="+mn-lt"/>
            </a:endParaRPr>
          </a:p>
          <a:p>
            <a:pPr algn="just"/>
            <a:endParaRPr lang="en-US" sz="2000" dirty="0">
              <a:solidFill>
                <a:schemeClr val="tx2"/>
              </a:solidFill>
              <a:latin typeface="+mn-lt"/>
            </a:endParaRPr>
          </a:p>
          <a:p>
            <a:pPr algn="just"/>
            <a:r>
              <a:rPr lang="en-PK" sz="2000" dirty="0">
                <a:solidFill>
                  <a:schemeClr val="tx2"/>
                </a:solidFill>
                <a:latin typeface="+mn-lt"/>
              </a:rPr>
              <a:t>A Gini Index is calculated by squaring the probabilities of each class and then subtracting that sum from one. </a:t>
            </a:r>
          </a:p>
          <a:p>
            <a:endParaRPr lang="en-PK" dirty="0"/>
          </a:p>
        </p:txBody>
      </p:sp>
      <p:pic>
        <p:nvPicPr>
          <p:cNvPr id="10" name="Picture 9" descr="Gini Index Calculation">
            <a:extLst>
              <a:ext uri="{FF2B5EF4-FFF2-40B4-BE49-F238E27FC236}">
                <a16:creationId xmlns:a16="http://schemas.microsoft.com/office/drawing/2014/main" id="{19665759-C659-454B-B697-D90A344BB3CA}"/>
              </a:ext>
            </a:extLst>
          </p:cNvPr>
          <p:cNvPicPr/>
          <p:nvPr/>
        </p:nvPicPr>
        <p:blipFill rotWithShape="1">
          <a:blip r:embed="rId3">
            <a:extLst>
              <a:ext uri="{28A0092B-C50C-407E-A947-70E740481C1C}">
                <a14:useLocalDpi xmlns:a14="http://schemas.microsoft.com/office/drawing/2010/main" val="0"/>
              </a:ext>
            </a:extLst>
          </a:blip>
          <a:srcRect b="4762"/>
          <a:stretch/>
        </p:blipFill>
        <p:spPr bwMode="auto">
          <a:xfrm>
            <a:off x="3231356" y="4996397"/>
            <a:ext cx="1962150" cy="6540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494360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D9919-B544-4A46-BFE5-C97F3EAD49EC}"/>
              </a:ext>
            </a:extLst>
          </p:cNvPr>
          <p:cNvSpPr>
            <a:spLocks noGrp="1"/>
          </p:cNvSpPr>
          <p:nvPr>
            <p:ph type="title"/>
          </p:nvPr>
        </p:nvSpPr>
        <p:spPr/>
        <p:txBody>
          <a:bodyPr/>
          <a:lstStyle/>
          <a:p>
            <a:br>
              <a:rPr lang="en-US" dirty="0"/>
            </a:br>
            <a:r>
              <a:rPr lang="en-US" dirty="0"/>
              <a:t>Performance Metrics</a:t>
            </a:r>
            <a:br>
              <a:rPr lang="en-PK" dirty="0"/>
            </a:br>
            <a:endParaRPr lang="en-PK" dirty="0"/>
          </a:p>
        </p:txBody>
      </p:sp>
      <p:sp>
        <p:nvSpPr>
          <p:cNvPr id="3" name="Content Placeholder 2">
            <a:extLst>
              <a:ext uri="{FF2B5EF4-FFF2-40B4-BE49-F238E27FC236}">
                <a16:creationId xmlns:a16="http://schemas.microsoft.com/office/drawing/2014/main" id="{FE7687F1-C9FD-439E-922C-793B40F2AB72}"/>
              </a:ext>
            </a:extLst>
          </p:cNvPr>
          <p:cNvSpPr>
            <a:spLocks noGrp="1"/>
          </p:cNvSpPr>
          <p:nvPr>
            <p:ph idx="1"/>
          </p:nvPr>
        </p:nvSpPr>
        <p:spPr>
          <a:xfrm>
            <a:off x="539552" y="1268413"/>
            <a:ext cx="8136904" cy="4826000"/>
          </a:xfrm>
        </p:spPr>
        <p:txBody>
          <a:bodyPr/>
          <a:lstStyle/>
          <a:p>
            <a:pPr algn="just"/>
            <a:r>
              <a:rPr lang="en-US" sz="2000" b="1" i="1" dirty="0"/>
              <a:t>Confusion Matrix</a:t>
            </a:r>
          </a:p>
          <a:p>
            <a:pPr marL="0" indent="0" algn="just">
              <a:buNone/>
            </a:pPr>
            <a:endParaRPr lang="en-US" sz="2000" dirty="0"/>
          </a:p>
          <a:p>
            <a:pPr marL="0" indent="0" algn="just">
              <a:buNone/>
            </a:pPr>
            <a:r>
              <a:rPr lang="en-PK" sz="2000" dirty="0"/>
              <a:t>The confusion matrix has been used as a tool to evaluate the performance of the algorithms. Confusion matrix is a table that represents the performance of a classification model with respect to a given dataset, which is divided into four categories: true positives, false positives, true negatives, and false negatives.</a:t>
            </a:r>
          </a:p>
          <a:p>
            <a:endParaRPr lang="en-US" dirty="0"/>
          </a:p>
          <a:p>
            <a:endParaRPr lang="en-PK" dirty="0"/>
          </a:p>
        </p:txBody>
      </p:sp>
      <p:pic>
        <p:nvPicPr>
          <p:cNvPr id="4" name="Picture 3" descr="C:\Users\Amna Sarwar\AppData\Local\Microsoft\Windows\INetCache\Content.MSO\7C129F68.tmp">
            <a:extLst>
              <a:ext uri="{FF2B5EF4-FFF2-40B4-BE49-F238E27FC236}">
                <a16:creationId xmlns:a16="http://schemas.microsoft.com/office/drawing/2014/main" id="{6E3C315D-AAA7-426C-A1BE-DBA40DDC0CF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92145" y="3789040"/>
            <a:ext cx="3759709" cy="2736304"/>
          </a:xfrm>
          <a:prstGeom prst="rect">
            <a:avLst/>
          </a:prstGeom>
          <a:noFill/>
          <a:ln>
            <a:noFill/>
          </a:ln>
        </p:spPr>
      </p:pic>
      <p:sp>
        <p:nvSpPr>
          <p:cNvPr id="5" name="TextBox 4">
            <a:extLst>
              <a:ext uri="{FF2B5EF4-FFF2-40B4-BE49-F238E27FC236}">
                <a16:creationId xmlns:a16="http://schemas.microsoft.com/office/drawing/2014/main" id="{F6C6FF8F-30C3-4551-9B61-D417013EA2A4}"/>
              </a:ext>
            </a:extLst>
          </p:cNvPr>
          <p:cNvSpPr txBox="1"/>
          <p:nvPr/>
        </p:nvSpPr>
        <p:spPr>
          <a:xfrm>
            <a:off x="3702630" y="6415531"/>
            <a:ext cx="2088232" cy="338554"/>
          </a:xfrm>
          <a:prstGeom prst="rect">
            <a:avLst/>
          </a:prstGeom>
          <a:noFill/>
        </p:spPr>
        <p:txBody>
          <a:bodyPr wrap="square" rtlCol="0">
            <a:spAutoFit/>
          </a:bodyPr>
          <a:lstStyle/>
          <a:p>
            <a:r>
              <a:rPr lang="en-US" sz="1600" b="1" dirty="0"/>
              <a:t>Confusion Matrix</a:t>
            </a:r>
            <a:endParaRPr lang="en-PK" sz="1600" b="1" dirty="0"/>
          </a:p>
        </p:txBody>
      </p:sp>
    </p:spTree>
    <p:extLst>
      <p:ext uri="{BB962C8B-B14F-4D97-AF65-F5344CB8AC3E}">
        <p14:creationId xmlns:p14="http://schemas.microsoft.com/office/powerpoint/2010/main" val="21203215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64A14-A004-423D-B49E-73559FFFF68F}"/>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D0981E35-5020-48D7-B5F1-E4F90DDFAA18}"/>
              </a:ext>
            </a:extLst>
          </p:cNvPr>
          <p:cNvSpPr>
            <a:spLocks noGrp="1"/>
          </p:cNvSpPr>
          <p:nvPr>
            <p:ph idx="1"/>
          </p:nvPr>
        </p:nvSpPr>
        <p:spPr>
          <a:xfrm>
            <a:off x="431540" y="1412776"/>
            <a:ext cx="8280920" cy="4826000"/>
          </a:xfrm>
        </p:spPr>
        <p:txBody>
          <a:bodyPr/>
          <a:lstStyle/>
          <a:p>
            <a:pPr lvl="0" algn="just"/>
            <a:r>
              <a:rPr lang="en-PK" sz="2000" b="1" dirty="0"/>
              <a:t>True Positives (TP)</a:t>
            </a:r>
            <a:r>
              <a:rPr lang="en-PK" sz="2000" dirty="0"/>
              <a:t> </a:t>
            </a:r>
          </a:p>
          <a:p>
            <a:pPr marL="0" indent="0" algn="just">
              <a:buNone/>
            </a:pPr>
            <a:r>
              <a:rPr lang="en-PK" sz="2000" dirty="0"/>
              <a:t>These are the values that are a correct prediction of positive results. The predicted value must also be true if the actual value of the class is true.</a:t>
            </a:r>
          </a:p>
          <a:p>
            <a:pPr lvl="0" algn="just"/>
            <a:r>
              <a:rPr lang="en-PK" sz="2000" b="1" dirty="0"/>
              <a:t>True Negatives (TN)</a:t>
            </a:r>
            <a:r>
              <a:rPr lang="en-PK" sz="2000" dirty="0"/>
              <a:t> </a:t>
            </a:r>
          </a:p>
          <a:p>
            <a:pPr marL="0" indent="0" algn="just">
              <a:buNone/>
            </a:pPr>
            <a:r>
              <a:rPr lang="en-PK" sz="2000" dirty="0"/>
              <a:t>These are the values which indicate that a prediction was correct, meaning that both the actual and predicted classes are negative.</a:t>
            </a:r>
          </a:p>
          <a:p>
            <a:pPr lvl="0" algn="just"/>
            <a:r>
              <a:rPr lang="en-PK" sz="2000" b="1" dirty="0"/>
              <a:t>False Positives (FP)</a:t>
            </a:r>
            <a:endParaRPr lang="en-PK" sz="2000" dirty="0"/>
          </a:p>
          <a:p>
            <a:pPr marL="0" indent="0" algn="just">
              <a:buNone/>
            </a:pPr>
            <a:r>
              <a:rPr lang="en-PK" sz="2000" dirty="0"/>
              <a:t>This refers to situations where a class is accurate, but an incorrect prediction for the same class is produced.</a:t>
            </a:r>
          </a:p>
          <a:p>
            <a:pPr lvl="0" algn="just"/>
            <a:r>
              <a:rPr lang="en-PK" sz="2000" b="1" dirty="0"/>
              <a:t>False Negatives (FN)</a:t>
            </a:r>
            <a:r>
              <a:rPr lang="en-PK" sz="2000" dirty="0"/>
              <a:t> </a:t>
            </a:r>
          </a:p>
          <a:p>
            <a:pPr marL="0" indent="0" algn="just">
              <a:buNone/>
            </a:pPr>
            <a:r>
              <a:rPr lang="en-PK" sz="2000" dirty="0"/>
              <a:t>In this case, the actual class is “yes”, but the predicted class is “no”.</a:t>
            </a:r>
          </a:p>
          <a:p>
            <a:endParaRPr lang="en-PK" dirty="0"/>
          </a:p>
        </p:txBody>
      </p:sp>
    </p:spTree>
    <p:extLst>
      <p:ext uri="{BB962C8B-B14F-4D97-AF65-F5344CB8AC3E}">
        <p14:creationId xmlns:p14="http://schemas.microsoft.com/office/powerpoint/2010/main" val="29926839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BC154-624A-4D3E-9794-529BEDD986DF}"/>
              </a:ext>
            </a:extLst>
          </p:cNvPr>
          <p:cNvSpPr>
            <a:spLocks noGrp="1"/>
          </p:cNvSpPr>
          <p:nvPr>
            <p:ph type="title"/>
          </p:nvPr>
        </p:nvSpPr>
        <p:spPr/>
        <p:txBody>
          <a:bodyPr/>
          <a:lstStyle/>
          <a:p>
            <a:r>
              <a:rPr lang="en-US" dirty="0"/>
              <a:t>Analysis of Results</a:t>
            </a:r>
            <a:endParaRPr lang="en-PK" dirty="0"/>
          </a:p>
        </p:txBody>
      </p:sp>
      <p:sp>
        <p:nvSpPr>
          <p:cNvPr id="3" name="Content Placeholder 2">
            <a:extLst>
              <a:ext uri="{FF2B5EF4-FFF2-40B4-BE49-F238E27FC236}">
                <a16:creationId xmlns:a16="http://schemas.microsoft.com/office/drawing/2014/main" id="{CDC0DF2E-7D21-4564-9070-3CFB6CC2B3F2}"/>
              </a:ext>
            </a:extLst>
          </p:cNvPr>
          <p:cNvSpPr>
            <a:spLocks noGrp="1"/>
          </p:cNvSpPr>
          <p:nvPr>
            <p:ph idx="1"/>
          </p:nvPr>
        </p:nvSpPr>
        <p:spPr>
          <a:xfrm>
            <a:off x="539552" y="1412776"/>
            <a:ext cx="7920880" cy="4826000"/>
          </a:xfrm>
        </p:spPr>
        <p:txBody>
          <a:bodyPr/>
          <a:lstStyle/>
          <a:p>
            <a:pPr algn="just"/>
            <a:r>
              <a:rPr lang="en-PK" sz="2000" dirty="0"/>
              <a:t>Data retrieval is the first step of the process in which data is retrieved. </a:t>
            </a:r>
            <a:endParaRPr lang="en-US" sz="2000" dirty="0"/>
          </a:p>
          <a:p>
            <a:pPr algn="just"/>
            <a:r>
              <a:rPr lang="en-PK" sz="2000" dirty="0"/>
              <a:t>This particular data was downloaded from Kaggle</a:t>
            </a:r>
            <a:r>
              <a:rPr lang="en-US" sz="2000" dirty="0"/>
              <a:t>.</a:t>
            </a:r>
            <a:r>
              <a:rPr lang="en-PK" sz="2000" dirty="0"/>
              <a:t> </a:t>
            </a:r>
            <a:endParaRPr lang="en-US" sz="2000" dirty="0"/>
          </a:p>
          <a:p>
            <a:pPr algn="just"/>
            <a:r>
              <a:rPr lang="en-PK" sz="2000" dirty="0"/>
              <a:t>After this, we split up the data samples into training and testing groups. In </a:t>
            </a:r>
            <a:r>
              <a:rPr lang="en-US" sz="2000" dirty="0"/>
              <a:t>our approach we divide data using 80.20 rule. </a:t>
            </a:r>
          </a:p>
          <a:p>
            <a:pPr algn="just"/>
            <a:r>
              <a:rPr lang="en-US" sz="2000" dirty="0"/>
              <a:t>Which means 80 % data is for training and 20% of data is for testing purpose. </a:t>
            </a:r>
          </a:p>
          <a:p>
            <a:pPr algn="just"/>
            <a:r>
              <a:rPr lang="en-US" sz="2000" dirty="0"/>
              <a:t>Then the</a:t>
            </a:r>
            <a:r>
              <a:rPr lang="en-PK" sz="2000" dirty="0"/>
              <a:t> </a:t>
            </a:r>
            <a:r>
              <a:rPr lang="en-US" sz="2000" dirty="0"/>
              <a:t>selected machine </a:t>
            </a:r>
            <a:r>
              <a:rPr lang="en-PK" sz="2000" dirty="0"/>
              <a:t>learning algorithms </a:t>
            </a:r>
            <a:r>
              <a:rPr lang="en-US" sz="2000" dirty="0"/>
              <a:t>are trained</a:t>
            </a:r>
            <a:r>
              <a:rPr lang="en-PK" sz="2000" dirty="0"/>
              <a:t> on the dataset.</a:t>
            </a:r>
            <a:endParaRPr lang="en-US" sz="2000" dirty="0"/>
          </a:p>
          <a:p>
            <a:pPr algn="just"/>
            <a:r>
              <a:rPr lang="en-US" sz="2000" dirty="0"/>
              <a:t>In the last step, we evaluate the performance of each algorithm through confusion matrix.</a:t>
            </a:r>
            <a:endParaRPr lang="en-PK" sz="2000" dirty="0"/>
          </a:p>
          <a:p>
            <a:endParaRPr lang="en-PK" dirty="0"/>
          </a:p>
        </p:txBody>
      </p:sp>
    </p:spTree>
    <p:extLst>
      <p:ext uri="{BB962C8B-B14F-4D97-AF65-F5344CB8AC3E}">
        <p14:creationId xmlns:p14="http://schemas.microsoft.com/office/powerpoint/2010/main" val="36132279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BC154-624A-4D3E-9794-529BEDD986DF}"/>
              </a:ext>
            </a:extLst>
          </p:cNvPr>
          <p:cNvSpPr>
            <a:spLocks noGrp="1"/>
          </p:cNvSpPr>
          <p:nvPr>
            <p:ph type="title"/>
          </p:nvPr>
        </p:nvSpPr>
        <p:spPr/>
        <p:txBody>
          <a:bodyPr/>
          <a:lstStyle/>
          <a:p>
            <a:r>
              <a:rPr lang="en-US" dirty="0"/>
              <a:t>Analysis of Results</a:t>
            </a:r>
            <a:endParaRPr lang="en-PK" dirty="0"/>
          </a:p>
        </p:txBody>
      </p:sp>
      <p:graphicFrame>
        <p:nvGraphicFramePr>
          <p:cNvPr id="4" name="Content Placeholder 3">
            <a:extLst>
              <a:ext uri="{FF2B5EF4-FFF2-40B4-BE49-F238E27FC236}">
                <a16:creationId xmlns:a16="http://schemas.microsoft.com/office/drawing/2014/main" id="{DC317CC4-5865-4616-AEF1-AB6B2BC0614C}"/>
              </a:ext>
            </a:extLst>
          </p:cNvPr>
          <p:cNvGraphicFramePr>
            <a:graphicFrameLocks noGrp="1"/>
          </p:cNvGraphicFramePr>
          <p:nvPr>
            <p:ph idx="1"/>
            <p:extLst>
              <p:ext uri="{D42A27DB-BD31-4B8C-83A1-F6EECF244321}">
                <p14:modId xmlns:p14="http://schemas.microsoft.com/office/powerpoint/2010/main" val="1301176088"/>
              </p:ext>
            </p:extLst>
          </p:nvPr>
        </p:nvGraphicFramePr>
        <p:xfrm>
          <a:off x="1187624" y="1700808"/>
          <a:ext cx="6552009" cy="4608510"/>
        </p:xfrm>
        <a:graphic>
          <a:graphicData uri="http://schemas.openxmlformats.org/drawingml/2006/table">
            <a:tbl>
              <a:tblPr>
                <a:tableStyleId>{5C22544A-7EE6-4342-B048-85BDC9FD1C3A}</a:tableStyleId>
              </a:tblPr>
              <a:tblGrid>
                <a:gridCol w="3122045">
                  <a:extLst>
                    <a:ext uri="{9D8B030D-6E8A-4147-A177-3AD203B41FA5}">
                      <a16:colId xmlns:a16="http://schemas.microsoft.com/office/drawing/2014/main" val="4111826870"/>
                    </a:ext>
                  </a:extLst>
                </a:gridCol>
                <a:gridCol w="3429964">
                  <a:extLst>
                    <a:ext uri="{9D8B030D-6E8A-4147-A177-3AD203B41FA5}">
                      <a16:colId xmlns:a16="http://schemas.microsoft.com/office/drawing/2014/main" val="244114817"/>
                    </a:ext>
                  </a:extLst>
                </a:gridCol>
              </a:tblGrid>
              <a:tr h="768085">
                <a:tc>
                  <a:txBody>
                    <a:bodyPr/>
                    <a:lstStyle/>
                    <a:p>
                      <a:pPr algn="ctr" fontAlgn="ctr"/>
                      <a:r>
                        <a:rPr lang="en-US" sz="1800" b="1" u="none" strike="noStrike" dirty="0">
                          <a:effectLst/>
                        </a:rPr>
                        <a:t>Algorithms</a:t>
                      </a:r>
                      <a:endParaRPr lang="en-US" sz="18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800" b="1" u="none" strike="noStrike" dirty="0">
                          <a:effectLst/>
                        </a:rPr>
                        <a:t>Accuracy</a:t>
                      </a:r>
                      <a:endParaRPr lang="en-US" sz="1800" b="1"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736423078"/>
                  </a:ext>
                </a:extLst>
              </a:tr>
              <a:tr h="768085">
                <a:tc>
                  <a:txBody>
                    <a:bodyPr/>
                    <a:lstStyle/>
                    <a:p>
                      <a:pPr algn="ctr" fontAlgn="ctr"/>
                      <a:r>
                        <a:rPr lang="en-US" sz="1800" u="none" strike="noStrike">
                          <a:effectLst/>
                        </a:rPr>
                        <a:t>Decision Tree</a:t>
                      </a:r>
                      <a:endParaRPr lang="en-US" sz="18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PK" sz="1800" u="none" strike="noStrike">
                          <a:effectLst/>
                        </a:rPr>
                        <a:t>99.61%</a:t>
                      </a:r>
                      <a:endParaRPr lang="en-PK" sz="18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306725084"/>
                  </a:ext>
                </a:extLst>
              </a:tr>
              <a:tr h="768085">
                <a:tc>
                  <a:txBody>
                    <a:bodyPr/>
                    <a:lstStyle/>
                    <a:p>
                      <a:pPr algn="ctr" fontAlgn="ctr"/>
                      <a:r>
                        <a:rPr lang="en-US" sz="1800" u="none" strike="noStrike">
                          <a:effectLst/>
                        </a:rPr>
                        <a:t>Support Vector Machine (SVM)</a:t>
                      </a:r>
                      <a:endParaRPr lang="en-US" sz="18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PK" sz="1800" u="none" strike="noStrike">
                          <a:effectLst/>
                        </a:rPr>
                        <a:t>99.45%</a:t>
                      </a:r>
                      <a:endParaRPr lang="en-PK" sz="18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945039321"/>
                  </a:ext>
                </a:extLst>
              </a:tr>
              <a:tr h="768085">
                <a:tc>
                  <a:txBody>
                    <a:bodyPr/>
                    <a:lstStyle/>
                    <a:p>
                      <a:pPr algn="ctr" fontAlgn="ctr"/>
                      <a:r>
                        <a:rPr lang="en-US" sz="1800" u="none" strike="noStrike">
                          <a:effectLst/>
                        </a:rPr>
                        <a:t>Logistic Regression</a:t>
                      </a:r>
                      <a:endParaRPr lang="en-US" sz="18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PK" sz="1800" u="none" strike="noStrike">
                          <a:effectLst/>
                        </a:rPr>
                        <a:t>98.79%</a:t>
                      </a:r>
                      <a:endParaRPr lang="en-PK" sz="18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132132606"/>
                  </a:ext>
                </a:extLst>
              </a:tr>
              <a:tr h="768085">
                <a:tc>
                  <a:txBody>
                    <a:bodyPr/>
                    <a:lstStyle/>
                    <a:p>
                      <a:pPr algn="ctr" fontAlgn="ctr"/>
                      <a:r>
                        <a:rPr lang="en-US" sz="1800" u="none" strike="noStrike">
                          <a:effectLst/>
                        </a:rPr>
                        <a:t>Random Forest</a:t>
                      </a:r>
                      <a:endParaRPr lang="en-US" sz="18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PK" sz="1800" u="none" strike="noStrike">
                          <a:effectLst/>
                        </a:rPr>
                        <a:t>98.69%</a:t>
                      </a:r>
                      <a:endParaRPr lang="en-PK" sz="18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3731611655"/>
                  </a:ext>
                </a:extLst>
              </a:tr>
              <a:tr h="768085">
                <a:tc>
                  <a:txBody>
                    <a:bodyPr/>
                    <a:lstStyle/>
                    <a:p>
                      <a:pPr algn="ctr" fontAlgn="ctr"/>
                      <a:r>
                        <a:rPr lang="en-US" sz="1800" u="none" strike="noStrike">
                          <a:effectLst/>
                        </a:rPr>
                        <a:t>Naïve Bayes</a:t>
                      </a:r>
                      <a:endParaRPr lang="en-US" sz="18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PK" sz="1800" u="none" strike="noStrike" dirty="0">
                          <a:effectLst/>
                        </a:rPr>
                        <a:t>93.94%</a:t>
                      </a:r>
                      <a:endParaRPr lang="en-PK" sz="18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877579782"/>
                  </a:ext>
                </a:extLst>
              </a:tr>
            </a:tbl>
          </a:graphicData>
        </a:graphic>
      </p:graphicFrame>
    </p:spTree>
    <p:extLst>
      <p:ext uri="{BB962C8B-B14F-4D97-AF65-F5344CB8AC3E}">
        <p14:creationId xmlns:p14="http://schemas.microsoft.com/office/powerpoint/2010/main" val="36606193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FECA-D914-447E-844E-142F7BD1366E}"/>
              </a:ext>
            </a:extLst>
          </p:cNvPr>
          <p:cNvSpPr>
            <a:spLocks noGrp="1"/>
          </p:cNvSpPr>
          <p:nvPr>
            <p:ph type="title"/>
          </p:nvPr>
        </p:nvSpPr>
        <p:spPr/>
        <p:txBody>
          <a:bodyPr/>
          <a:lstStyle/>
          <a:p>
            <a:r>
              <a:rPr lang="en-US" dirty="0"/>
              <a:t>Findings</a:t>
            </a:r>
            <a:endParaRPr lang="en-PK" dirty="0"/>
          </a:p>
        </p:txBody>
      </p:sp>
      <p:sp>
        <p:nvSpPr>
          <p:cNvPr id="3" name="Content Placeholder 2">
            <a:extLst>
              <a:ext uri="{FF2B5EF4-FFF2-40B4-BE49-F238E27FC236}">
                <a16:creationId xmlns:a16="http://schemas.microsoft.com/office/drawing/2014/main" id="{8B453507-02B0-482E-B107-D3DD236A1366}"/>
              </a:ext>
            </a:extLst>
          </p:cNvPr>
          <p:cNvSpPr>
            <a:spLocks noGrp="1"/>
          </p:cNvSpPr>
          <p:nvPr>
            <p:ph idx="1"/>
          </p:nvPr>
        </p:nvSpPr>
        <p:spPr>
          <a:xfrm>
            <a:off x="179512" y="1268413"/>
            <a:ext cx="8496944" cy="4826000"/>
          </a:xfrm>
        </p:spPr>
        <p:txBody>
          <a:bodyPr/>
          <a:lstStyle/>
          <a:p>
            <a:pPr algn="just"/>
            <a:r>
              <a:rPr lang="en-US" sz="2000" dirty="0"/>
              <a:t>In this section, we will analyze the results after performing machine learning algorithms on the dataset and will present findings at end of section.</a:t>
            </a:r>
            <a:endParaRPr lang="en-PK" sz="2000" dirty="0"/>
          </a:p>
          <a:p>
            <a:endParaRPr lang="en-PK" dirty="0"/>
          </a:p>
        </p:txBody>
      </p:sp>
      <p:pic>
        <p:nvPicPr>
          <p:cNvPr id="4" name="Picture 3">
            <a:extLst>
              <a:ext uri="{FF2B5EF4-FFF2-40B4-BE49-F238E27FC236}">
                <a16:creationId xmlns:a16="http://schemas.microsoft.com/office/drawing/2014/main" id="{BC348F30-8AD3-4475-92B6-286676491176}"/>
              </a:ext>
            </a:extLst>
          </p:cNvPr>
          <p:cNvPicPr/>
          <p:nvPr/>
        </p:nvPicPr>
        <p:blipFill>
          <a:blip r:embed="rId2"/>
          <a:stretch>
            <a:fillRect/>
          </a:stretch>
        </p:blipFill>
        <p:spPr>
          <a:xfrm>
            <a:off x="1979712" y="2132857"/>
            <a:ext cx="5328592" cy="4175664"/>
          </a:xfrm>
          <a:prstGeom prst="rect">
            <a:avLst/>
          </a:prstGeom>
        </p:spPr>
      </p:pic>
      <p:sp>
        <p:nvSpPr>
          <p:cNvPr id="5" name="TextBox 4">
            <a:extLst>
              <a:ext uri="{FF2B5EF4-FFF2-40B4-BE49-F238E27FC236}">
                <a16:creationId xmlns:a16="http://schemas.microsoft.com/office/drawing/2014/main" id="{02FF722C-AD3E-46DC-B56A-5ADBE0EAF068}"/>
              </a:ext>
            </a:extLst>
          </p:cNvPr>
          <p:cNvSpPr txBox="1"/>
          <p:nvPr/>
        </p:nvSpPr>
        <p:spPr>
          <a:xfrm>
            <a:off x="2700016" y="6308520"/>
            <a:ext cx="4248472" cy="584775"/>
          </a:xfrm>
          <a:prstGeom prst="rect">
            <a:avLst/>
          </a:prstGeom>
          <a:noFill/>
        </p:spPr>
        <p:txBody>
          <a:bodyPr wrap="square" rtlCol="0">
            <a:spAutoFit/>
          </a:bodyPr>
          <a:lstStyle/>
          <a:p>
            <a:pPr algn="ctr"/>
            <a:r>
              <a:rPr lang="en-US" sz="1600" b="1" dirty="0"/>
              <a:t>Comparison of classifiers’ accuracy in python</a:t>
            </a:r>
            <a:endParaRPr lang="en-PK" sz="1600" b="1" dirty="0"/>
          </a:p>
        </p:txBody>
      </p:sp>
    </p:spTree>
    <p:extLst>
      <p:ext uri="{BB962C8B-B14F-4D97-AF65-F5344CB8AC3E}">
        <p14:creationId xmlns:p14="http://schemas.microsoft.com/office/powerpoint/2010/main" val="12268820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FECA-D914-447E-844E-142F7BD1366E}"/>
              </a:ext>
            </a:extLst>
          </p:cNvPr>
          <p:cNvSpPr>
            <a:spLocks noGrp="1"/>
          </p:cNvSpPr>
          <p:nvPr>
            <p:ph type="title"/>
          </p:nvPr>
        </p:nvSpPr>
        <p:spPr/>
        <p:txBody>
          <a:bodyPr/>
          <a:lstStyle/>
          <a:p>
            <a:r>
              <a:rPr lang="en-US" dirty="0"/>
              <a:t>Findings</a:t>
            </a:r>
            <a:endParaRPr lang="en-PK" dirty="0"/>
          </a:p>
        </p:txBody>
      </p:sp>
      <p:pic>
        <p:nvPicPr>
          <p:cNvPr id="5" name="Picture 4">
            <a:extLst>
              <a:ext uri="{FF2B5EF4-FFF2-40B4-BE49-F238E27FC236}">
                <a16:creationId xmlns:a16="http://schemas.microsoft.com/office/drawing/2014/main" id="{2E3DFFBA-1BE8-4B98-BC03-658603061249}"/>
              </a:ext>
            </a:extLst>
          </p:cNvPr>
          <p:cNvPicPr/>
          <p:nvPr/>
        </p:nvPicPr>
        <p:blipFill>
          <a:blip r:embed="rId2"/>
          <a:stretch>
            <a:fillRect/>
          </a:stretch>
        </p:blipFill>
        <p:spPr>
          <a:xfrm>
            <a:off x="1367644" y="1412776"/>
            <a:ext cx="6408711" cy="4826000"/>
          </a:xfrm>
          <a:prstGeom prst="rect">
            <a:avLst/>
          </a:prstGeom>
        </p:spPr>
      </p:pic>
      <p:sp>
        <p:nvSpPr>
          <p:cNvPr id="6" name="TextBox 5">
            <a:extLst>
              <a:ext uri="{FF2B5EF4-FFF2-40B4-BE49-F238E27FC236}">
                <a16:creationId xmlns:a16="http://schemas.microsoft.com/office/drawing/2014/main" id="{14F50D9B-412C-4AAF-B406-B9B4A98994FE}"/>
              </a:ext>
            </a:extLst>
          </p:cNvPr>
          <p:cNvSpPr txBox="1"/>
          <p:nvPr/>
        </p:nvSpPr>
        <p:spPr>
          <a:xfrm>
            <a:off x="2627784" y="6206052"/>
            <a:ext cx="4248472" cy="584775"/>
          </a:xfrm>
          <a:prstGeom prst="rect">
            <a:avLst/>
          </a:prstGeom>
          <a:noFill/>
        </p:spPr>
        <p:txBody>
          <a:bodyPr wrap="square" rtlCol="0">
            <a:spAutoFit/>
          </a:bodyPr>
          <a:lstStyle/>
          <a:p>
            <a:pPr algn="ctr"/>
            <a:r>
              <a:rPr lang="en-US" sz="1600" b="1" dirty="0"/>
              <a:t>Comparison of classifiers’ accuracy in graph</a:t>
            </a:r>
            <a:endParaRPr lang="en-PK" sz="1600" b="1" dirty="0"/>
          </a:p>
        </p:txBody>
      </p:sp>
    </p:spTree>
    <p:extLst>
      <p:ext uri="{BB962C8B-B14F-4D97-AF65-F5344CB8AC3E}">
        <p14:creationId xmlns:p14="http://schemas.microsoft.com/office/powerpoint/2010/main" val="2610983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BC154-624A-4D3E-9794-529BEDD986DF}"/>
              </a:ext>
            </a:extLst>
          </p:cNvPr>
          <p:cNvSpPr>
            <a:spLocks noGrp="1"/>
          </p:cNvSpPr>
          <p:nvPr>
            <p:ph type="title"/>
          </p:nvPr>
        </p:nvSpPr>
        <p:spPr/>
        <p:txBody>
          <a:bodyPr/>
          <a:lstStyle/>
          <a:p>
            <a:r>
              <a:rPr lang="en-US" dirty="0"/>
              <a:t>Findings</a:t>
            </a:r>
            <a:endParaRPr lang="en-PK" dirty="0"/>
          </a:p>
        </p:txBody>
      </p:sp>
      <p:pic>
        <p:nvPicPr>
          <p:cNvPr id="4" name="Content Placeholder 3">
            <a:extLst>
              <a:ext uri="{FF2B5EF4-FFF2-40B4-BE49-F238E27FC236}">
                <a16:creationId xmlns:a16="http://schemas.microsoft.com/office/drawing/2014/main" id="{D65E932F-5E04-40A9-BF68-CAD0F4EE9A65}"/>
              </a:ext>
            </a:extLst>
          </p:cNvPr>
          <p:cNvPicPr>
            <a:picLocks noGrp="1"/>
          </p:cNvPicPr>
          <p:nvPr>
            <p:ph idx="1"/>
          </p:nvPr>
        </p:nvPicPr>
        <p:blipFill>
          <a:blip r:embed="rId2"/>
          <a:stretch>
            <a:fillRect/>
          </a:stretch>
        </p:blipFill>
        <p:spPr>
          <a:xfrm>
            <a:off x="190467" y="1211610"/>
            <a:ext cx="2933700" cy="2571750"/>
          </a:xfrm>
          <a:prstGeom prst="rect">
            <a:avLst/>
          </a:prstGeom>
        </p:spPr>
      </p:pic>
      <p:pic>
        <p:nvPicPr>
          <p:cNvPr id="5" name="Picture 4">
            <a:extLst>
              <a:ext uri="{FF2B5EF4-FFF2-40B4-BE49-F238E27FC236}">
                <a16:creationId xmlns:a16="http://schemas.microsoft.com/office/drawing/2014/main" id="{AAFCE4CA-7A42-4CEC-BBD9-9D95B56860A2}"/>
              </a:ext>
            </a:extLst>
          </p:cNvPr>
          <p:cNvPicPr/>
          <p:nvPr/>
        </p:nvPicPr>
        <p:blipFill>
          <a:blip r:embed="rId3"/>
          <a:stretch>
            <a:fillRect/>
          </a:stretch>
        </p:blipFill>
        <p:spPr>
          <a:xfrm>
            <a:off x="5967081" y="1186079"/>
            <a:ext cx="2952750" cy="2457450"/>
          </a:xfrm>
          <a:prstGeom prst="rect">
            <a:avLst/>
          </a:prstGeom>
        </p:spPr>
      </p:pic>
      <p:pic>
        <p:nvPicPr>
          <p:cNvPr id="6" name="Picture 5">
            <a:extLst>
              <a:ext uri="{FF2B5EF4-FFF2-40B4-BE49-F238E27FC236}">
                <a16:creationId xmlns:a16="http://schemas.microsoft.com/office/drawing/2014/main" id="{0797988C-CF95-4989-9653-1D3307DE5FA9}"/>
              </a:ext>
            </a:extLst>
          </p:cNvPr>
          <p:cNvPicPr/>
          <p:nvPr/>
        </p:nvPicPr>
        <p:blipFill>
          <a:blip r:embed="rId4"/>
          <a:stretch>
            <a:fillRect/>
          </a:stretch>
        </p:blipFill>
        <p:spPr>
          <a:xfrm>
            <a:off x="3124167" y="2721433"/>
            <a:ext cx="2914650" cy="2457450"/>
          </a:xfrm>
          <a:prstGeom prst="rect">
            <a:avLst/>
          </a:prstGeom>
        </p:spPr>
      </p:pic>
      <p:pic>
        <p:nvPicPr>
          <p:cNvPr id="7" name="Picture 6">
            <a:extLst>
              <a:ext uri="{FF2B5EF4-FFF2-40B4-BE49-F238E27FC236}">
                <a16:creationId xmlns:a16="http://schemas.microsoft.com/office/drawing/2014/main" id="{570CABA1-C91D-4DA0-9419-9B3150370178}"/>
              </a:ext>
            </a:extLst>
          </p:cNvPr>
          <p:cNvPicPr/>
          <p:nvPr/>
        </p:nvPicPr>
        <p:blipFill>
          <a:blip r:embed="rId5"/>
          <a:stretch>
            <a:fillRect/>
          </a:stretch>
        </p:blipFill>
        <p:spPr>
          <a:xfrm>
            <a:off x="171282" y="4023831"/>
            <a:ext cx="3038475" cy="2514600"/>
          </a:xfrm>
          <a:prstGeom prst="rect">
            <a:avLst/>
          </a:prstGeom>
        </p:spPr>
      </p:pic>
      <p:pic>
        <p:nvPicPr>
          <p:cNvPr id="8" name="Picture 7">
            <a:extLst>
              <a:ext uri="{FF2B5EF4-FFF2-40B4-BE49-F238E27FC236}">
                <a16:creationId xmlns:a16="http://schemas.microsoft.com/office/drawing/2014/main" id="{933AA70B-5251-4C36-87FB-B359B3D943E0}"/>
              </a:ext>
            </a:extLst>
          </p:cNvPr>
          <p:cNvPicPr/>
          <p:nvPr/>
        </p:nvPicPr>
        <p:blipFill>
          <a:blip r:embed="rId6"/>
          <a:stretch>
            <a:fillRect/>
          </a:stretch>
        </p:blipFill>
        <p:spPr>
          <a:xfrm>
            <a:off x="6218409" y="3995520"/>
            <a:ext cx="2699385" cy="2324100"/>
          </a:xfrm>
          <a:prstGeom prst="rect">
            <a:avLst/>
          </a:prstGeom>
        </p:spPr>
      </p:pic>
      <p:sp>
        <p:nvSpPr>
          <p:cNvPr id="9" name="TextBox 8">
            <a:extLst>
              <a:ext uri="{FF2B5EF4-FFF2-40B4-BE49-F238E27FC236}">
                <a16:creationId xmlns:a16="http://schemas.microsoft.com/office/drawing/2014/main" id="{A5BDABE4-6026-4CF9-86B7-4C3551F634A3}"/>
              </a:ext>
            </a:extLst>
          </p:cNvPr>
          <p:cNvSpPr txBox="1"/>
          <p:nvPr/>
        </p:nvSpPr>
        <p:spPr>
          <a:xfrm>
            <a:off x="3113212" y="6309320"/>
            <a:ext cx="2914650" cy="523220"/>
          </a:xfrm>
          <a:prstGeom prst="rect">
            <a:avLst/>
          </a:prstGeom>
          <a:noFill/>
        </p:spPr>
        <p:txBody>
          <a:bodyPr wrap="square" rtlCol="0">
            <a:spAutoFit/>
          </a:bodyPr>
          <a:lstStyle/>
          <a:p>
            <a:pPr algn="ctr"/>
            <a:r>
              <a:rPr lang="en-US" sz="1400" b="1" dirty="0"/>
              <a:t>Confusion Matrix Results Comparison</a:t>
            </a:r>
            <a:endParaRPr lang="en-PK" sz="1400" b="1" dirty="0"/>
          </a:p>
        </p:txBody>
      </p:sp>
      <p:sp>
        <p:nvSpPr>
          <p:cNvPr id="11" name="TextBox 10">
            <a:extLst>
              <a:ext uri="{FF2B5EF4-FFF2-40B4-BE49-F238E27FC236}">
                <a16:creationId xmlns:a16="http://schemas.microsoft.com/office/drawing/2014/main" id="{2290CB22-BA71-4F8B-9C15-1A8A0AD85024}"/>
              </a:ext>
            </a:extLst>
          </p:cNvPr>
          <p:cNvSpPr txBox="1"/>
          <p:nvPr/>
        </p:nvSpPr>
        <p:spPr>
          <a:xfrm>
            <a:off x="6124492" y="3632577"/>
            <a:ext cx="2914650" cy="276999"/>
          </a:xfrm>
          <a:prstGeom prst="rect">
            <a:avLst/>
          </a:prstGeom>
          <a:noFill/>
        </p:spPr>
        <p:txBody>
          <a:bodyPr wrap="square" rtlCol="0">
            <a:spAutoFit/>
          </a:bodyPr>
          <a:lstStyle/>
          <a:p>
            <a:pPr algn="ctr"/>
            <a:r>
              <a:rPr lang="en-US" sz="1200" b="1" dirty="0"/>
              <a:t>Logistic Regression</a:t>
            </a:r>
            <a:endParaRPr lang="en-PK" sz="1200" b="1" dirty="0"/>
          </a:p>
        </p:txBody>
      </p:sp>
      <p:sp>
        <p:nvSpPr>
          <p:cNvPr id="12" name="TextBox 11">
            <a:extLst>
              <a:ext uri="{FF2B5EF4-FFF2-40B4-BE49-F238E27FC236}">
                <a16:creationId xmlns:a16="http://schemas.microsoft.com/office/drawing/2014/main" id="{6F733203-F65D-4C13-979A-52CF69E9D24E}"/>
              </a:ext>
            </a:extLst>
          </p:cNvPr>
          <p:cNvSpPr txBox="1"/>
          <p:nvPr/>
        </p:nvSpPr>
        <p:spPr>
          <a:xfrm>
            <a:off x="171282" y="3712909"/>
            <a:ext cx="2914650" cy="276999"/>
          </a:xfrm>
          <a:prstGeom prst="rect">
            <a:avLst/>
          </a:prstGeom>
          <a:noFill/>
        </p:spPr>
        <p:txBody>
          <a:bodyPr wrap="square" rtlCol="0">
            <a:spAutoFit/>
          </a:bodyPr>
          <a:lstStyle/>
          <a:p>
            <a:pPr algn="ctr"/>
            <a:r>
              <a:rPr lang="en-US" sz="1200" b="1" dirty="0"/>
              <a:t>Naïve Bayes</a:t>
            </a:r>
            <a:endParaRPr lang="en-PK" sz="1200" b="1" dirty="0"/>
          </a:p>
        </p:txBody>
      </p:sp>
      <p:sp>
        <p:nvSpPr>
          <p:cNvPr id="13" name="TextBox 12">
            <a:extLst>
              <a:ext uri="{FF2B5EF4-FFF2-40B4-BE49-F238E27FC236}">
                <a16:creationId xmlns:a16="http://schemas.microsoft.com/office/drawing/2014/main" id="{90A8E2DF-B317-48CE-9C81-8173E5C89D76}"/>
              </a:ext>
            </a:extLst>
          </p:cNvPr>
          <p:cNvSpPr txBox="1"/>
          <p:nvPr/>
        </p:nvSpPr>
        <p:spPr>
          <a:xfrm>
            <a:off x="3165599" y="5228198"/>
            <a:ext cx="2914650" cy="276999"/>
          </a:xfrm>
          <a:prstGeom prst="rect">
            <a:avLst/>
          </a:prstGeom>
          <a:noFill/>
        </p:spPr>
        <p:txBody>
          <a:bodyPr wrap="square" rtlCol="0">
            <a:spAutoFit/>
          </a:bodyPr>
          <a:lstStyle/>
          <a:p>
            <a:pPr algn="ctr"/>
            <a:r>
              <a:rPr lang="en-US" sz="1200" b="1" dirty="0"/>
              <a:t>SVM</a:t>
            </a:r>
            <a:endParaRPr lang="en-PK" sz="1200" b="1" dirty="0"/>
          </a:p>
        </p:txBody>
      </p:sp>
      <p:sp>
        <p:nvSpPr>
          <p:cNvPr id="14" name="TextBox 13">
            <a:extLst>
              <a:ext uri="{FF2B5EF4-FFF2-40B4-BE49-F238E27FC236}">
                <a16:creationId xmlns:a16="http://schemas.microsoft.com/office/drawing/2014/main" id="{E787DA40-E32D-4ED1-A7CD-ADB09A4B4040}"/>
              </a:ext>
            </a:extLst>
          </p:cNvPr>
          <p:cNvSpPr txBox="1"/>
          <p:nvPr/>
        </p:nvSpPr>
        <p:spPr>
          <a:xfrm>
            <a:off x="0" y="6491207"/>
            <a:ext cx="2914650" cy="276999"/>
          </a:xfrm>
          <a:prstGeom prst="rect">
            <a:avLst/>
          </a:prstGeom>
          <a:noFill/>
        </p:spPr>
        <p:txBody>
          <a:bodyPr wrap="square" rtlCol="0">
            <a:spAutoFit/>
          </a:bodyPr>
          <a:lstStyle/>
          <a:p>
            <a:pPr algn="ctr"/>
            <a:r>
              <a:rPr lang="en-US" sz="1200" b="1" dirty="0"/>
              <a:t>Decision Tree</a:t>
            </a:r>
            <a:endParaRPr lang="en-PK" sz="1200" b="1" dirty="0"/>
          </a:p>
        </p:txBody>
      </p:sp>
      <p:sp>
        <p:nvSpPr>
          <p:cNvPr id="15" name="TextBox 14">
            <a:extLst>
              <a:ext uri="{FF2B5EF4-FFF2-40B4-BE49-F238E27FC236}">
                <a16:creationId xmlns:a16="http://schemas.microsoft.com/office/drawing/2014/main" id="{77D063DC-DC97-49ED-A321-366197726107}"/>
              </a:ext>
            </a:extLst>
          </p:cNvPr>
          <p:cNvSpPr txBox="1"/>
          <p:nvPr/>
        </p:nvSpPr>
        <p:spPr>
          <a:xfrm>
            <a:off x="6038817" y="6442850"/>
            <a:ext cx="2914650" cy="276999"/>
          </a:xfrm>
          <a:prstGeom prst="rect">
            <a:avLst/>
          </a:prstGeom>
          <a:noFill/>
        </p:spPr>
        <p:txBody>
          <a:bodyPr wrap="square" rtlCol="0">
            <a:spAutoFit/>
          </a:bodyPr>
          <a:lstStyle/>
          <a:p>
            <a:pPr algn="ctr"/>
            <a:r>
              <a:rPr lang="en-US" sz="1200" b="1" dirty="0"/>
              <a:t>Random Forest</a:t>
            </a:r>
            <a:endParaRPr lang="en-PK" sz="1200" b="1" dirty="0"/>
          </a:p>
        </p:txBody>
      </p:sp>
    </p:spTree>
    <p:extLst>
      <p:ext uri="{BB962C8B-B14F-4D97-AF65-F5344CB8AC3E}">
        <p14:creationId xmlns:p14="http://schemas.microsoft.com/office/powerpoint/2010/main" val="20193385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BC154-624A-4D3E-9794-529BEDD986DF}"/>
              </a:ext>
            </a:extLst>
          </p:cNvPr>
          <p:cNvSpPr>
            <a:spLocks noGrp="1"/>
          </p:cNvSpPr>
          <p:nvPr>
            <p:ph type="title"/>
          </p:nvPr>
        </p:nvSpPr>
        <p:spPr/>
        <p:txBody>
          <a:bodyPr/>
          <a:lstStyle/>
          <a:p>
            <a:r>
              <a:rPr lang="en-US" dirty="0"/>
              <a:t>Findings</a:t>
            </a:r>
            <a:endParaRPr lang="en-PK" dirty="0"/>
          </a:p>
        </p:txBody>
      </p:sp>
      <p:sp>
        <p:nvSpPr>
          <p:cNvPr id="3" name="Content Placeholder 2">
            <a:extLst>
              <a:ext uri="{FF2B5EF4-FFF2-40B4-BE49-F238E27FC236}">
                <a16:creationId xmlns:a16="http://schemas.microsoft.com/office/drawing/2014/main" id="{CDC0DF2E-7D21-4564-9070-3CFB6CC2B3F2}"/>
              </a:ext>
            </a:extLst>
          </p:cNvPr>
          <p:cNvSpPr>
            <a:spLocks noGrp="1"/>
          </p:cNvSpPr>
          <p:nvPr>
            <p:ph idx="1"/>
          </p:nvPr>
        </p:nvSpPr>
        <p:spPr>
          <a:xfrm>
            <a:off x="539552" y="1412776"/>
            <a:ext cx="7920880" cy="4826000"/>
          </a:xfrm>
        </p:spPr>
        <p:txBody>
          <a:bodyPr/>
          <a:lstStyle/>
          <a:p>
            <a:pPr algn="just"/>
            <a:r>
              <a:rPr lang="en-IN" sz="2000" dirty="0"/>
              <a:t>A summary of the accuracy assessed by each algorithm on the final dataset can be seen in the above graph. On the other hand, we can conclude that the Decision Tree has achieved the highest accuracy on a scale of 99.61%. </a:t>
            </a:r>
          </a:p>
          <a:p>
            <a:pPr algn="just"/>
            <a:r>
              <a:rPr lang="en-IN" sz="2000" dirty="0"/>
              <a:t>On the other hand, Support Vector Machines (SVM) achieve some of the highest accuracy which is 99.45%. However, Random Forest achieves a 99.69% accuracy which is the next highest accuracy. </a:t>
            </a:r>
          </a:p>
          <a:p>
            <a:pPr algn="just"/>
            <a:r>
              <a:rPr lang="en-IN" sz="2000" dirty="0"/>
              <a:t>On the contrary, the level of accuracy of Logistic Regression is seen as the next highest in the class at 98.79%.</a:t>
            </a:r>
            <a:r>
              <a:rPr lang="en-PK" sz="2000" dirty="0"/>
              <a:t> Among all the simulated models, the Na</a:t>
            </a:r>
            <a:r>
              <a:rPr lang="en-US" sz="2000" dirty="0" err="1"/>
              <a:t>i</a:t>
            </a:r>
            <a:r>
              <a:rPr lang="en-PK" sz="2000" dirty="0" err="1"/>
              <a:t>ve</a:t>
            </a:r>
            <a:r>
              <a:rPr lang="en-PK" sz="2000" dirty="0"/>
              <a:t> Bayes model has the lowest accuracy at 9</a:t>
            </a:r>
            <a:r>
              <a:rPr lang="en-US" sz="2000" dirty="0"/>
              <a:t>3.94</a:t>
            </a:r>
            <a:r>
              <a:rPr lang="en-PK" sz="2000" dirty="0"/>
              <a:t>%. </a:t>
            </a:r>
          </a:p>
          <a:p>
            <a:endParaRPr lang="en-PK" sz="2000" dirty="0"/>
          </a:p>
        </p:txBody>
      </p:sp>
    </p:spTree>
    <p:extLst>
      <p:ext uri="{BB962C8B-B14F-4D97-AF65-F5344CB8AC3E}">
        <p14:creationId xmlns:p14="http://schemas.microsoft.com/office/powerpoint/2010/main" val="2954530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n-US" dirty="0">
                <a:solidFill>
                  <a:schemeClr val="tx2"/>
                </a:solidFill>
              </a:rPr>
              <a:t>Project Motivation/Background</a:t>
            </a:r>
          </a:p>
        </p:txBody>
      </p:sp>
      <p:sp>
        <p:nvSpPr>
          <p:cNvPr id="114691" name="Rectangle 3"/>
          <p:cNvSpPr>
            <a:spLocks noGrp="1" noChangeArrowheads="1"/>
          </p:cNvSpPr>
          <p:nvPr>
            <p:ph idx="1"/>
          </p:nvPr>
        </p:nvSpPr>
        <p:spPr>
          <a:xfrm>
            <a:off x="1908175" y="1484783"/>
            <a:ext cx="7056438" cy="5041429"/>
          </a:xfrm>
        </p:spPr>
        <p:txBody>
          <a:bodyPr/>
          <a:lstStyle/>
          <a:p>
            <a:pPr algn="just"/>
            <a:r>
              <a:rPr lang="en-PK" sz="2000" dirty="0"/>
              <a:t>As a consequence of the characteristics of these digital platforms, this change has been spurred by a number of factors: (</a:t>
            </a:r>
            <a:r>
              <a:rPr lang="en-PK" sz="2000" dirty="0" err="1"/>
              <a:t>i</a:t>
            </a:r>
            <a:r>
              <a:rPr lang="en-PK" sz="2000" dirty="0"/>
              <a:t>) The cost and time constraints for producing and consuming news on these platforms are often less and faster than those for traditional news sources, as they are for newspapers and telecommunications; </a:t>
            </a:r>
            <a:r>
              <a:rPr lang="en-US" sz="2000" dirty="0"/>
              <a:t>(ii) </a:t>
            </a:r>
            <a:r>
              <a:rPr lang="en-PK" sz="2000" dirty="0"/>
              <a:t>additionally, viewers are able to share news, comment on it, and participate in discussions on digital platforms, which allows them to interact and communicate with their friends and fellow readers through the use of social media (Shu et al., 2017).</a:t>
            </a:r>
            <a:endParaRPr lang="en-US" sz="2000" dirty="0"/>
          </a:p>
          <a:p>
            <a:pPr algn="just"/>
            <a:r>
              <a:rPr lang="en-PK" sz="2000" dirty="0"/>
              <a:t>Hence, we can say that digital platforms are creating a paradigm shift in how information is consumed by people. About 62% of the American population and 66% of the Brazilian population nowadays receive their news through digital channels (Mitchell, 2016).</a:t>
            </a:r>
            <a:endParaRPr lang="en-US" sz="2000" dirty="0"/>
          </a:p>
        </p:txBody>
      </p:sp>
    </p:spTree>
    <p:extLst>
      <p:ext uri="{BB962C8B-B14F-4D97-AF65-F5344CB8AC3E}">
        <p14:creationId xmlns:p14="http://schemas.microsoft.com/office/powerpoint/2010/main" val="22043547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BC154-624A-4D3E-9794-529BEDD986DF}"/>
              </a:ext>
            </a:extLst>
          </p:cNvPr>
          <p:cNvSpPr>
            <a:spLocks noGrp="1"/>
          </p:cNvSpPr>
          <p:nvPr>
            <p:ph type="title"/>
          </p:nvPr>
        </p:nvSpPr>
        <p:spPr>
          <a:xfrm>
            <a:off x="1476375" y="365056"/>
            <a:ext cx="5472113" cy="508000"/>
          </a:xfrm>
        </p:spPr>
        <p:txBody>
          <a:bodyPr/>
          <a:lstStyle/>
          <a:p>
            <a:r>
              <a:rPr lang="en-US" dirty="0"/>
              <a:t>Findings</a:t>
            </a:r>
            <a:endParaRPr lang="en-PK" dirty="0"/>
          </a:p>
        </p:txBody>
      </p:sp>
      <p:sp>
        <p:nvSpPr>
          <p:cNvPr id="3" name="Content Placeholder 2">
            <a:extLst>
              <a:ext uri="{FF2B5EF4-FFF2-40B4-BE49-F238E27FC236}">
                <a16:creationId xmlns:a16="http://schemas.microsoft.com/office/drawing/2014/main" id="{CDC0DF2E-7D21-4564-9070-3CFB6CC2B3F2}"/>
              </a:ext>
            </a:extLst>
          </p:cNvPr>
          <p:cNvSpPr>
            <a:spLocks noGrp="1"/>
          </p:cNvSpPr>
          <p:nvPr>
            <p:ph idx="1"/>
          </p:nvPr>
        </p:nvSpPr>
        <p:spPr>
          <a:xfrm>
            <a:off x="539552" y="1412776"/>
            <a:ext cx="7920880" cy="4826000"/>
          </a:xfrm>
        </p:spPr>
        <p:txBody>
          <a:bodyPr/>
          <a:lstStyle/>
          <a:p>
            <a:pPr algn="just"/>
            <a:r>
              <a:rPr lang="en-PK" sz="2000" dirty="0"/>
              <a:t>A clear understanding of the subject and expertise in identifying anomalies in the text of news articles is required to classify them manually. This research presents a study that examines the problem of detecting fake news articles by combining machine learning models and ensemble learning techniques. </a:t>
            </a:r>
            <a:endParaRPr lang="en-US" sz="2000" dirty="0"/>
          </a:p>
          <a:p>
            <a:pPr algn="just"/>
            <a:r>
              <a:rPr lang="en-PK" sz="2000" dirty="0"/>
              <a:t>The purpose of the study is to identify patterns in language that distinguish fake news articles from those that are true. We have pre-processed the data and remove the features that were not required. </a:t>
            </a:r>
            <a:endParaRPr lang="en-US" sz="2000" dirty="0"/>
          </a:p>
          <a:p>
            <a:pPr algn="just"/>
            <a:r>
              <a:rPr lang="en-PK" sz="2000" dirty="0"/>
              <a:t>Then we pass those features as an input to the selected machine learning models. We trained and fine-tuned the learning models to obtain optimal performance from them. </a:t>
            </a:r>
            <a:endParaRPr lang="en-US" sz="2000" dirty="0"/>
          </a:p>
          <a:p>
            <a:pPr algn="just"/>
            <a:r>
              <a:rPr lang="en-PK" sz="2000" dirty="0"/>
              <a:t>We have proven that certain models have a higher degree of accuracy than others. We compared the results for each algorithm using a variety of performance metrics.</a:t>
            </a:r>
          </a:p>
          <a:p>
            <a:pPr algn="just"/>
            <a:endParaRPr lang="en-PK" sz="2000" dirty="0"/>
          </a:p>
        </p:txBody>
      </p:sp>
    </p:spTree>
    <p:extLst>
      <p:ext uri="{BB962C8B-B14F-4D97-AF65-F5344CB8AC3E}">
        <p14:creationId xmlns:p14="http://schemas.microsoft.com/office/powerpoint/2010/main" val="3643936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56BBF-1E05-4A9A-BA38-CB2EAA125281}"/>
              </a:ext>
            </a:extLst>
          </p:cNvPr>
          <p:cNvSpPr>
            <a:spLocks noGrp="1"/>
          </p:cNvSpPr>
          <p:nvPr>
            <p:ph type="title"/>
          </p:nvPr>
        </p:nvSpPr>
        <p:spPr/>
        <p:txBody>
          <a:bodyPr/>
          <a:lstStyle/>
          <a:p>
            <a:r>
              <a:rPr lang="en-US" dirty="0"/>
              <a:t>Findings</a:t>
            </a:r>
            <a:endParaRPr lang="en-PK" dirty="0"/>
          </a:p>
        </p:txBody>
      </p:sp>
      <p:sp>
        <p:nvSpPr>
          <p:cNvPr id="3" name="Content Placeholder 2">
            <a:extLst>
              <a:ext uri="{FF2B5EF4-FFF2-40B4-BE49-F238E27FC236}">
                <a16:creationId xmlns:a16="http://schemas.microsoft.com/office/drawing/2014/main" id="{3EE4DD77-9DA4-40B3-8B2A-D710196C5C69}"/>
              </a:ext>
            </a:extLst>
          </p:cNvPr>
          <p:cNvSpPr>
            <a:spLocks noGrp="1"/>
          </p:cNvSpPr>
          <p:nvPr>
            <p:ph idx="1"/>
          </p:nvPr>
        </p:nvSpPr>
        <p:spPr>
          <a:xfrm>
            <a:off x="395536" y="2636911"/>
            <a:ext cx="8352928" cy="3457501"/>
          </a:xfrm>
        </p:spPr>
        <p:txBody>
          <a:bodyPr/>
          <a:lstStyle/>
          <a:p>
            <a:pPr algn="just"/>
            <a:r>
              <a:rPr lang="en-PK" sz="2000" i="1" dirty="0"/>
              <a:t>Researchers need to pay attention to many open issues concerning the detection of fake news. If fake news is to be reduced, the identification of key components involved in the spread of fake news should be a priority. It is possible to identify the key sources involved in spreading fake news by applying graph theory and machine learning techniques. Furthermore, the ability to identify fake news in real time, using video, is also one of the possible future directions that can be pursued.</a:t>
            </a:r>
          </a:p>
          <a:p>
            <a:endParaRPr lang="en-PK" dirty="0"/>
          </a:p>
        </p:txBody>
      </p:sp>
    </p:spTree>
    <p:extLst>
      <p:ext uri="{BB962C8B-B14F-4D97-AF65-F5344CB8AC3E}">
        <p14:creationId xmlns:p14="http://schemas.microsoft.com/office/powerpoint/2010/main" val="2609753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5D090-09A8-4F35-B932-D3379FBC7EC4}"/>
              </a:ext>
            </a:extLst>
          </p:cNvPr>
          <p:cNvSpPr>
            <a:spLocks noGrp="1"/>
          </p:cNvSpPr>
          <p:nvPr>
            <p:ph type="title"/>
          </p:nvPr>
        </p:nvSpPr>
        <p:spPr/>
        <p:txBody>
          <a:bodyPr/>
          <a:lstStyle/>
          <a:p>
            <a:r>
              <a:rPr lang="en-PK" dirty="0"/>
              <a:t>Business Implications/Intelligence</a:t>
            </a:r>
            <a:br>
              <a:rPr lang="en-PK" dirty="0"/>
            </a:br>
            <a:endParaRPr lang="en-PK" dirty="0"/>
          </a:p>
        </p:txBody>
      </p:sp>
      <p:sp>
        <p:nvSpPr>
          <p:cNvPr id="3" name="Content Placeholder 2">
            <a:extLst>
              <a:ext uri="{FF2B5EF4-FFF2-40B4-BE49-F238E27FC236}">
                <a16:creationId xmlns:a16="http://schemas.microsoft.com/office/drawing/2014/main" id="{480652C2-44AD-48A1-892E-41D028F5DA29}"/>
              </a:ext>
            </a:extLst>
          </p:cNvPr>
          <p:cNvSpPr>
            <a:spLocks noGrp="1"/>
          </p:cNvSpPr>
          <p:nvPr>
            <p:ph idx="1"/>
          </p:nvPr>
        </p:nvSpPr>
        <p:spPr>
          <a:xfrm>
            <a:off x="251520" y="1627187"/>
            <a:ext cx="8640960" cy="4826000"/>
          </a:xfrm>
        </p:spPr>
        <p:txBody>
          <a:bodyPr/>
          <a:lstStyle/>
          <a:p>
            <a:pPr algn="just"/>
            <a:r>
              <a:rPr lang="en-PK" sz="2000" dirty="0"/>
              <a:t>As the "fake news" issue has become a hot topic in the current political climate, it is an issue the business world has been facing for a lot longer than that. As a result of bad news, stocks may fall dramatically, business reputations could be damaged, and customers' expectations may be unrealistic. Business entities that do not adhere to ethical practices can also generate real news or reviews with the aim of boosting their own position or sales.</a:t>
            </a:r>
          </a:p>
          <a:p>
            <a:pPr algn="just"/>
            <a:r>
              <a:rPr lang="en-PK" sz="2000" dirty="0"/>
              <a:t>Therefore, it is not surprising at all that this is a popular and controversial topic in the current climate and it has been the subject of many studies in this area. There is substantial disagreement within the field of research and study on the topic of fake news, since there are only a limited number of studies and research reports available.</a:t>
            </a:r>
          </a:p>
          <a:p>
            <a:endParaRPr lang="en-PK" dirty="0"/>
          </a:p>
        </p:txBody>
      </p:sp>
    </p:spTree>
    <p:extLst>
      <p:ext uri="{BB962C8B-B14F-4D97-AF65-F5344CB8AC3E}">
        <p14:creationId xmlns:p14="http://schemas.microsoft.com/office/powerpoint/2010/main" val="37686525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5D090-09A8-4F35-B932-D3379FBC7EC4}"/>
              </a:ext>
            </a:extLst>
          </p:cNvPr>
          <p:cNvSpPr>
            <a:spLocks noGrp="1"/>
          </p:cNvSpPr>
          <p:nvPr>
            <p:ph type="title"/>
          </p:nvPr>
        </p:nvSpPr>
        <p:spPr/>
        <p:txBody>
          <a:bodyPr/>
          <a:lstStyle/>
          <a:p>
            <a:r>
              <a:rPr lang="en-PK" dirty="0"/>
              <a:t>Business Implications/Intelligence</a:t>
            </a:r>
            <a:br>
              <a:rPr lang="en-PK" dirty="0"/>
            </a:br>
            <a:endParaRPr lang="en-PK" dirty="0"/>
          </a:p>
        </p:txBody>
      </p:sp>
      <p:sp>
        <p:nvSpPr>
          <p:cNvPr id="3" name="Content Placeholder 2">
            <a:extLst>
              <a:ext uri="{FF2B5EF4-FFF2-40B4-BE49-F238E27FC236}">
                <a16:creationId xmlns:a16="http://schemas.microsoft.com/office/drawing/2014/main" id="{480652C2-44AD-48A1-892E-41D028F5DA29}"/>
              </a:ext>
            </a:extLst>
          </p:cNvPr>
          <p:cNvSpPr>
            <a:spLocks noGrp="1"/>
          </p:cNvSpPr>
          <p:nvPr>
            <p:ph idx="1"/>
          </p:nvPr>
        </p:nvSpPr>
        <p:spPr>
          <a:xfrm>
            <a:off x="179512" y="1604739"/>
            <a:ext cx="8640960" cy="4826000"/>
          </a:xfrm>
        </p:spPr>
        <p:txBody>
          <a:bodyPr/>
          <a:lstStyle/>
          <a:p>
            <a:pPr algn="just"/>
            <a:r>
              <a:rPr lang="en-PK" sz="2000" dirty="0"/>
              <a:t>Regarding suggested solutions or ways to determine how companies can reduce the risk of fake news circulating through the internet, companies must take preventative measures in place in order to ensure that these companies have a presence on social media platforms and other news platforms that can protect them against the spread of fake news. </a:t>
            </a:r>
            <a:endParaRPr lang="en-US" sz="2000" dirty="0"/>
          </a:p>
          <a:p>
            <a:pPr algn="just"/>
            <a:r>
              <a:rPr lang="en-PK" sz="2000" dirty="0"/>
              <a:t>Sources of news must become stronger and more credible in their ability to verify the news they are sharing on their own platforms, and consumers, meanwhile, must be more diligent in their checking of news and taking appropriate action based on their research. Fake news is becoming a major part of the conversation on social media. A potential solution to this problem would be for each individual to become more aware of the fact that there are misleading sources of information available through which they could make their investment decisions and to be more selective about what sources they rely upon for information </a:t>
            </a:r>
          </a:p>
        </p:txBody>
      </p:sp>
    </p:spTree>
    <p:extLst>
      <p:ext uri="{BB962C8B-B14F-4D97-AF65-F5344CB8AC3E}">
        <p14:creationId xmlns:p14="http://schemas.microsoft.com/office/powerpoint/2010/main" val="29797218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5D090-09A8-4F35-B932-D3379FBC7EC4}"/>
              </a:ext>
            </a:extLst>
          </p:cNvPr>
          <p:cNvSpPr>
            <a:spLocks noGrp="1"/>
          </p:cNvSpPr>
          <p:nvPr>
            <p:ph type="title"/>
          </p:nvPr>
        </p:nvSpPr>
        <p:spPr/>
        <p:txBody>
          <a:bodyPr/>
          <a:lstStyle/>
          <a:p>
            <a:r>
              <a:rPr lang="en-PK" dirty="0"/>
              <a:t>Business Implications/Intelligence</a:t>
            </a:r>
            <a:br>
              <a:rPr lang="en-PK" dirty="0"/>
            </a:br>
            <a:endParaRPr lang="en-PK" dirty="0"/>
          </a:p>
        </p:txBody>
      </p:sp>
      <p:sp>
        <p:nvSpPr>
          <p:cNvPr id="3" name="Content Placeholder 2">
            <a:extLst>
              <a:ext uri="{FF2B5EF4-FFF2-40B4-BE49-F238E27FC236}">
                <a16:creationId xmlns:a16="http://schemas.microsoft.com/office/drawing/2014/main" id="{480652C2-44AD-48A1-892E-41D028F5DA29}"/>
              </a:ext>
            </a:extLst>
          </p:cNvPr>
          <p:cNvSpPr>
            <a:spLocks noGrp="1"/>
          </p:cNvSpPr>
          <p:nvPr>
            <p:ph idx="1"/>
          </p:nvPr>
        </p:nvSpPr>
        <p:spPr>
          <a:xfrm>
            <a:off x="251520" y="1772816"/>
            <a:ext cx="8640960" cy="4826000"/>
          </a:xfrm>
        </p:spPr>
        <p:txBody>
          <a:bodyPr/>
          <a:lstStyle/>
          <a:p>
            <a:pPr marL="0" indent="0" algn="ctr">
              <a:buNone/>
            </a:pPr>
            <a:r>
              <a:rPr lang="en-PK" sz="2000" i="1" dirty="0"/>
              <a:t>It is our hope that the results from this study will contribute towards a more pragmatic and usable fake news detection system that is able to be implemented in real-world situations. </a:t>
            </a:r>
            <a:endParaRPr lang="en-US" sz="2000" i="1" dirty="0"/>
          </a:p>
          <a:p>
            <a:pPr marL="0" indent="0" algn="ctr">
              <a:buNone/>
            </a:pPr>
            <a:endParaRPr lang="en-US" sz="2000" i="1" dirty="0"/>
          </a:p>
          <a:p>
            <a:pPr marL="0" indent="0" algn="ctr">
              <a:buNone/>
            </a:pPr>
            <a:r>
              <a:rPr lang="en-PK" sz="2000" i="1" dirty="0"/>
              <a:t>In addition, the results can provide some information on how to develop applications that can be used to evaluate social media posts from a user's perspective, where hey can take advantage of machine learning algorithms' ability to determine whether it contains fake news or not. </a:t>
            </a:r>
            <a:endParaRPr lang="en-US" sz="2000" i="1" dirty="0"/>
          </a:p>
          <a:p>
            <a:pPr marL="0" indent="0" algn="ctr">
              <a:buNone/>
            </a:pPr>
            <a:endParaRPr lang="en-US" sz="2000" i="1" dirty="0"/>
          </a:p>
          <a:p>
            <a:pPr marL="0" indent="0" algn="ctr">
              <a:buNone/>
            </a:pPr>
            <a:r>
              <a:rPr lang="en-PK" sz="2000" i="1" dirty="0"/>
              <a:t>Furthermore, these models can also be used as third-party approaches auxiliary to those algorithms for the purpose of identifying malicious accounts in social networking sites.</a:t>
            </a:r>
          </a:p>
        </p:txBody>
      </p:sp>
    </p:spTree>
    <p:extLst>
      <p:ext uri="{BB962C8B-B14F-4D97-AF65-F5344CB8AC3E}">
        <p14:creationId xmlns:p14="http://schemas.microsoft.com/office/powerpoint/2010/main" val="4786481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0618-E1AE-4547-97A6-6CA578CBD976}"/>
              </a:ext>
            </a:extLst>
          </p:cNvPr>
          <p:cNvSpPr>
            <a:spLocks noGrp="1"/>
          </p:cNvSpPr>
          <p:nvPr>
            <p:ph type="title"/>
          </p:nvPr>
        </p:nvSpPr>
        <p:spPr/>
        <p:txBody>
          <a:bodyPr/>
          <a:lstStyle/>
          <a:p>
            <a:r>
              <a:rPr lang="en-US" dirty="0"/>
              <a:t>Conclusion</a:t>
            </a:r>
            <a:endParaRPr lang="en-PK" dirty="0"/>
          </a:p>
        </p:txBody>
      </p:sp>
      <p:sp>
        <p:nvSpPr>
          <p:cNvPr id="3" name="Content Placeholder 2">
            <a:extLst>
              <a:ext uri="{FF2B5EF4-FFF2-40B4-BE49-F238E27FC236}">
                <a16:creationId xmlns:a16="http://schemas.microsoft.com/office/drawing/2014/main" id="{AE063115-72FC-4B9D-A69C-975A2D2F9156}"/>
              </a:ext>
            </a:extLst>
          </p:cNvPr>
          <p:cNvSpPr>
            <a:spLocks noGrp="1"/>
          </p:cNvSpPr>
          <p:nvPr>
            <p:ph idx="1"/>
          </p:nvPr>
        </p:nvSpPr>
        <p:spPr>
          <a:xfrm>
            <a:off x="251520" y="1640980"/>
            <a:ext cx="8640960" cy="4826000"/>
          </a:xfrm>
        </p:spPr>
        <p:txBody>
          <a:bodyPr/>
          <a:lstStyle/>
          <a:p>
            <a:pPr algn="just"/>
            <a:r>
              <a:rPr lang="en-PK" sz="2000" dirty="0"/>
              <a:t>In this</a:t>
            </a:r>
            <a:r>
              <a:rPr lang="en-US" sz="2000" dirty="0"/>
              <a:t> project</a:t>
            </a:r>
            <a:r>
              <a:rPr lang="en-PK" sz="2000" dirty="0"/>
              <a:t>, we sought to investigate a new approach to finding fake news quickly by analyzing only the title of a news story without reading the entire news text. </a:t>
            </a:r>
            <a:endParaRPr lang="en-US" sz="2000" dirty="0"/>
          </a:p>
          <a:p>
            <a:pPr algn="just"/>
            <a:r>
              <a:rPr lang="en-PK" sz="2000" dirty="0"/>
              <a:t>The findings that were obtained from the experiments conducted were able to confirm the hypothesis that the authors put forward. After the initial analysis of the news titles, the application of the model proposed by us allowed you to obtain good results. </a:t>
            </a:r>
            <a:endParaRPr lang="en-US" sz="2000" dirty="0"/>
          </a:p>
          <a:p>
            <a:pPr algn="just"/>
            <a:r>
              <a:rPr lang="en-PK" sz="2000" dirty="0"/>
              <a:t>Although, by analyzing the content of articles we can nonetheless very easily discern whether certain news articles are fake or not. Currently, the SVM classifier has a serious issue with running times, but we think the use of the random forest algorithm at the beginning of the experiments represents an excellent trade-off between quality of classification and resource consumption. </a:t>
            </a:r>
          </a:p>
          <a:p>
            <a:pPr algn="just"/>
            <a:endParaRPr lang="en-PK" sz="2000" dirty="0"/>
          </a:p>
        </p:txBody>
      </p:sp>
    </p:spTree>
    <p:extLst>
      <p:ext uri="{BB962C8B-B14F-4D97-AF65-F5344CB8AC3E}">
        <p14:creationId xmlns:p14="http://schemas.microsoft.com/office/powerpoint/2010/main" val="24424438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F8797-D809-4E27-AB3B-9D1398EA5095}"/>
              </a:ext>
            </a:extLst>
          </p:cNvPr>
          <p:cNvSpPr>
            <a:spLocks noGrp="1"/>
          </p:cNvSpPr>
          <p:nvPr>
            <p:ph type="title"/>
          </p:nvPr>
        </p:nvSpPr>
        <p:spPr/>
        <p:txBody>
          <a:bodyPr/>
          <a:lstStyle/>
          <a:p>
            <a:r>
              <a:rPr lang="en-US" dirty="0"/>
              <a:t>Conclusion</a:t>
            </a:r>
            <a:endParaRPr lang="en-PK" dirty="0"/>
          </a:p>
        </p:txBody>
      </p:sp>
      <p:sp>
        <p:nvSpPr>
          <p:cNvPr id="3" name="Content Placeholder 2">
            <a:extLst>
              <a:ext uri="{FF2B5EF4-FFF2-40B4-BE49-F238E27FC236}">
                <a16:creationId xmlns:a16="http://schemas.microsoft.com/office/drawing/2014/main" id="{BAF8DCF5-82D7-4CCA-BCB1-040D81D97FFC}"/>
              </a:ext>
            </a:extLst>
          </p:cNvPr>
          <p:cNvSpPr>
            <a:spLocks noGrp="1"/>
          </p:cNvSpPr>
          <p:nvPr>
            <p:ph idx="1"/>
          </p:nvPr>
        </p:nvSpPr>
        <p:spPr>
          <a:xfrm>
            <a:off x="359532" y="1916832"/>
            <a:ext cx="8424936" cy="4826000"/>
          </a:xfrm>
        </p:spPr>
        <p:txBody>
          <a:bodyPr/>
          <a:lstStyle/>
          <a:p>
            <a:pPr algn="just"/>
            <a:r>
              <a:rPr lang="en-PK" sz="2000" dirty="0"/>
              <a:t>It may be necessary in the future to develop a two-step analysis model with a multi-criteria approach. Initial verification of fake news can be done based on the title, followed by a more detailed analysis of selected news pieces based on the text-only version. </a:t>
            </a:r>
            <a:endParaRPr lang="en-US" sz="2000" dirty="0"/>
          </a:p>
          <a:p>
            <a:pPr algn="just"/>
            <a:r>
              <a:rPr lang="en-PK" sz="2000" dirty="0"/>
              <a:t>Moreover, the multi-criteria model may be selected based on a selection of suitable features, such as the classification quality and the running time. This capability can be designed to provide fast and accurate detection of fake news by studying only the title of the article or reading the article and further analysing it based on its content. </a:t>
            </a:r>
            <a:endParaRPr lang="en-US" sz="2000" dirty="0"/>
          </a:p>
          <a:p>
            <a:pPr algn="just"/>
            <a:r>
              <a:rPr lang="en-PK" sz="2000" dirty="0"/>
              <a:t>Further, the questions can be posed which of the proposed classification algorithms would be most appropriate to use in an online learning environment where new fake or real news may be collected from users.  </a:t>
            </a:r>
          </a:p>
          <a:p>
            <a:endParaRPr lang="en-PK" sz="2000" dirty="0"/>
          </a:p>
        </p:txBody>
      </p:sp>
    </p:spTree>
    <p:extLst>
      <p:ext uri="{BB962C8B-B14F-4D97-AF65-F5344CB8AC3E}">
        <p14:creationId xmlns:p14="http://schemas.microsoft.com/office/powerpoint/2010/main" val="13786073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BFBFA-CEF3-4AE6-9CED-AF9F2B571747}"/>
              </a:ext>
            </a:extLst>
          </p:cNvPr>
          <p:cNvSpPr>
            <a:spLocks noGrp="1"/>
          </p:cNvSpPr>
          <p:nvPr>
            <p:ph type="title"/>
          </p:nvPr>
        </p:nvSpPr>
        <p:spPr/>
        <p:txBody>
          <a:bodyPr/>
          <a:lstStyle/>
          <a:p>
            <a:r>
              <a:rPr lang="en-US" dirty="0"/>
              <a:t>References</a:t>
            </a:r>
            <a:endParaRPr lang="en-PK" dirty="0"/>
          </a:p>
        </p:txBody>
      </p:sp>
      <p:sp>
        <p:nvSpPr>
          <p:cNvPr id="3" name="Content Placeholder 2">
            <a:extLst>
              <a:ext uri="{FF2B5EF4-FFF2-40B4-BE49-F238E27FC236}">
                <a16:creationId xmlns:a16="http://schemas.microsoft.com/office/drawing/2014/main" id="{67EE0FFA-623E-4A4D-B55C-670FCD807781}"/>
              </a:ext>
            </a:extLst>
          </p:cNvPr>
          <p:cNvSpPr>
            <a:spLocks noGrp="1"/>
          </p:cNvSpPr>
          <p:nvPr>
            <p:ph idx="1"/>
          </p:nvPr>
        </p:nvSpPr>
        <p:spPr>
          <a:xfrm>
            <a:off x="215516" y="1412776"/>
            <a:ext cx="8712968" cy="4826000"/>
          </a:xfrm>
        </p:spPr>
        <p:txBody>
          <a:bodyPr/>
          <a:lstStyle/>
          <a:p>
            <a:pPr algn="just"/>
            <a:r>
              <a:rPr lang="en-PK" sz="1200" dirty="0"/>
              <a:t>Dai, E., Sun, Y., &amp; Wang, S. (2020). Ginger cannot cure cancer: Battling fake health news with a comprehensive data repository. </a:t>
            </a:r>
            <a:r>
              <a:rPr lang="en-PK" sz="1200" i="1" dirty="0"/>
              <a:t>Proceedings of the International AAAI Conference on Web and Social Media</a:t>
            </a:r>
            <a:r>
              <a:rPr lang="en-PK" sz="1200" dirty="0"/>
              <a:t>, </a:t>
            </a:r>
            <a:r>
              <a:rPr lang="en-PK" sz="1200" i="1" dirty="0"/>
              <a:t>14</a:t>
            </a:r>
            <a:r>
              <a:rPr lang="en-PK" sz="1200" dirty="0"/>
              <a:t>, 853–862.</a:t>
            </a:r>
          </a:p>
          <a:p>
            <a:pPr algn="just"/>
            <a:r>
              <a:rPr lang="en-PK" sz="1200" i="1" dirty="0"/>
              <a:t>Fake and real news dataset | Kaggle</a:t>
            </a:r>
            <a:r>
              <a:rPr lang="en-PK" sz="1200" dirty="0"/>
              <a:t>. (n.d.). Retrieved April 29, 2022, from https://www.kaggle.com/datasets/clmentbisaillon/fake-and-real-news-dataset</a:t>
            </a:r>
          </a:p>
          <a:p>
            <a:pPr algn="just"/>
            <a:r>
              <a:rPr lang="en-PK" sz="1200" i="1" dirty="0"/>
              <a:t>Fake News and Business Consequences - * Business and Economics - Research Guides at SUNY Geneseo</a:t>
            </a:r>
            <a:r>
              <a:rPr lang="en-PK" sz="1200" dirty="0"/>
              <a:t>. (n.d.). Retrieved April 29, 2022, from https://libguides.geneseo.edu/business/fake-news-business-consequences</a:t>
            </a:r>
          </a:p>
          <a:p>
            <a:pPr algn="just"/>
            <a:r>
              <a:rPr lang="en-PK" sz="1200" dirty="0"/>
              <a:t>Gallagher, K. (2017). The Social Media Demographics Report: Differences in age, gender, and income at the top platforms. </a:t>
            </a:r>
            <a:r>
              <a:rPr lang="en-PK" sz="1200" i="1" dirty="0"/>
              <a:t>Business Insider</a:t>
            </a:r>
            <a:r>
              <a:rPr lang="en-PK" sz="1200" dirty="0"/>
              <a:t>.</a:t>
            </a:r>
          </a:p>
          <a:p>
            <a:pPr algn="just"/>
            <a:r>
              <a:rPr lang="en-PK" sz="1200" dirty="0" err="1"/>
              <a:t>Kansal</a:t>
            </a:r>
            <a:r>
              <a:rPr lang="en-PK" sz="1200" dirty="0"/>
              <a:t>, A. (2021). Fake News Detection Using Pos Tagging and Machine Learning. </a:t>
            </a:r>
            <a:r>
              <a:rPr lang="en-PK" sz="1200" i="1" dirty="0"/>
              <a:t>Journal of Applied Security Research</a:t>
            </a:r>
            <a:r>
              <a:rPr lang="en-PK" sz="1200" dirty="0"/>
              <a:t>, 1–16.</a:t>
            </a:r>
          </a:p>
          <a:p>
            <a:pPr algn="just"/>
            <a:r>
              <a:rPr lang="en-PK" sz="1200" dirty="0"/>
              <a:t>Khanam, Z., </a:t>
            </a:r>
            <a:r>
              <a:rPr lang="en-PK" sz="1200" dirty="0" err="1"/>
              <a:t>Alwasel</a:t>
            </a:r>
            <a:r>
              <a:rPr lang="en-PK" sz="1200" dirty="0"/>
              <a:t>, B. N., </a:t>
            </a:r>
            <a:r>
              <a:rPr lang="en-PK" sz="1200" dirty="0" err="1"/>
              <a:t>Sirafi</a:t>
            </a:r>
            <a:r>
              <a:rPr lang="en-PK" sz="1200" dirty="0"/>
              <a:t>, H., &amp; Rashid, M. (2021). Fake news detection using machine learning approaches. </a:t>
            </a:r>
            <a:r>
              <a:rPr lang="en-PK" sz="1200" i="1" dirty="0"/>
              <a:t>IOP Conference Series: Materials Science and Engineering</a:t>
            </a:r>
            <a:r>
              <a:rPr lang="en-PK" sz="1200" dirty="0"/>
              <a:t>, </a:t>
            </a:r>
            <a:r>
              <a:rPr lang="en-PK" sz="1200" i="1" dirty="0"/>
              <a:t>1099</a:t>
            </a:r>
            <a:r>
              <a:rPr lang="en-PK" sz="1200" dirty="0"/>
              <a:t>(1), 12040.</a:t>
            </a:r>
          </a:p>
          <a:p>
            <a:pPr algn="just"/>
            <a:r>
              <a:rPr lang="en-PK" sz="1200" dirty="0" err="1"/>
              <a:t>Mahir</a:t>
            </a:r>
            <a:r>
              <a:rPr lang="en-PK" sz="1200" dirty="0"/>
              <a:t>, E. M., Akhter, S., &amp; Huq, M. R. (2019). Detecting fake news using machine learning and deep learning algorithms. </a:t>
            </a:r>
            <a:r>
              <a:rPr lang="en-PK" sz="1200" i="1" dirty="0"/>
              <a:t>2019 7th International Conference on Smart Computing &amp; Communications (ICSCC)</a:t>
            </a:r>
            <a:r>
              <a:rPr lang="en-PK" sz="1200" dirty="0"/>
              <a:t>, 1–5.</a:t>
            </a:r>
          </a:p>
          <a:p>
            <a:pPr algn="just"/>
            <a:r>
              <a:rPr lang="en-PK" sz="1200" dirty="0"/>
              <a:t>Manzoor, S. I., Singla, J., &amp; Nikita. (2019). Fake news detection using machine learning approaches: A systematic review. </a:t>
            </a:r>
            <a:r>
              <a:rPr lang="en-PK" sz="1200" i="1" dirty="0"/>
              <a:t>Proceedings of the International Conference on Trends in Electronics and Informatics, ICOEI 2019</a:t>
            </a:r>
            <a:r>
              <a:rPr lang="en-PK" sz="1200" dirty="0"/>
              <a:t>, 230–234. </a:t>
            </a:r>
            <a:r>
              <a:rPr lang="en-PK" sz="1200" dirty="0">
                <a:hlinkClick r:id="rId2"/>
              </a:rPr>
              <a:t>https://doi.org/10.1109/ICOEI.2019.8862770</a:t>
            </a:r>
            <a:endParaRPr lang="en-US" sz="1200" dirty="0"/>
          </a:p>
          <a:p>
            <a:pPr algn="just"/>
            <a:r>
              <a:rPr lang="en-PK" sz="1200" dirty="0"/>
              <a:t>Dai, E., Sun, Y., &amp; Wang, S. (2020). Ginger cannot cure cancer: Battling fake health news with a comprehensive data repository. </a:t>
            </a:r>
            <a:r>
              <a:rPr lang="en-PK" sz="1200" i="1" dirty="0"/>
              <a:t>Proceedings of the International AAAI Conference on Web and Social Media</a:t>
            </a:r>
            <a:r>
              <a:rPr lang="en-PK" sz="1200" dirty="0"/>
              <a:t>, </a:t>
            </a:r>
            <a:r>
              <a:rPr lang="en-PK" sz="1200" i="1" dirty="0"/>
              <a:t>14</a:t>
            </a:r>
            <a:r>
              <a:rPr lang="en-PK" sz="1200" dirty="0"/>
              <a:t>, 853–862.</a:t>
            </a:r>
          </a:p>
          <a:p>
            <a:pPr algn="just"/>
            <a:r>
              <a:rPr lang="en-PK" sz="1200" i="1" dirty="0"/>
              <a:t>Fake and real news dataset | Kaggle</a:t>
            </a:r>
            <a:r>
              <a:rPr lang="en-PK" sz="1200" dirty="0"/>
              <a:t>. (n.d.). Retrieved April 29, 2022, from https://www.kaggle.com/datasets/clmentbisaillon/fake-and-real-news-dataset</a:t>
            </a:r>
            <a:endParaRPr lang="en-US" sz="1200" dirty="0"/>
          </a:p>
          <a:p>
            <a:pPr algn="just"/>
            <a:r>
              <a:rPr lang="en-PK" sz="1200" i="1" dirty="0"/>
              <a:t>Fake News and Business Consequences - * Business and Economics - Research Guides at SUNY Geneseo</a:t>
            </a:r>
            <a:r>
              <a:rPr lang="en-PK" sz="1200" dirty="0"/>
              <a:t>. (n.d.). Retrieved April 29, 2022, from https://libguides.geneseo.edu/business/fake-news-business-consequences</a:t>
            </a:r>
          </a:p>
          <a:p>
            <a:pPr algn="just"/>
            <a:endParaRPr lang="en-PK" sz="1200" dirty="0"/>
          </a:p>
          <a:p>
            <a:pPr algn="just"/>
            <a:endParaRPr lang="en-PK" sz="1200" dirty="0"/>
          </a:p>
        </p:txBody>
      </p:sp>
    </p:spTree>
    <p:extLst>
      <p:ext uri="{BB962C8B-B14F-4D97-AF65-F5344CB8AC3E}">
        <p14:creationId xmlns:p14="http://schemas.microsoft.com/office/powerpoint/2010/main" val="5289551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9889-5719-493E-A74F-5E9299972ED0}"/>
              </a:ext>
            </a:extLst>
          </p:cNvPr>
          <p:cNvSpPr>
            <a:spLocks noGrp="1"/>
          </p:cNvSpPr>
          <p:nvPr>
            <p:ph type="title"/>
          </p:nvPr>
        </p:nvSpPr>
        <p:spPr/>
        <p:txBody>
          <a:bodyPr/>
          <a:lstStyle/>
          <a:p>
            <a:r>
              <a:rPr lang="en-US" dirty="0"/>
              <a:t>References</a:t>
            </a:r>
            <a:endParaRPr lang="en-PK" dirty="0"/>
          </a:p>
        </p:txBody>
      </p:sp>
      <p:sp>
        <p:nvSpPr>
          <p:cNvPr id="3" name="Content Placeholder 2">
            <a:extLst>
              <a:ext uri="{FF2B5EF4-FFF2-40B4-BE49-F238E27FC236}">
                <a16:creationId xmlns:a16="http://schemas.microsoft.com/office/drawing/2014/main" id="{4B6CAEAB-87E4-429F-9DF0-659B7804C77B}"/>
              </a:ext>
            </a:extLst>
          </p:cNvPr>
          <p:cNvSpPr>
            <a:spLocks noGrp="1"/>
          </p:cNvSpPr>
          <p:nvPr>
            <p:ph idx="1"/>
          </p:nvPr>
        </p:nvSpPr>
        <p:spPr>
          <a:xfrm>
            <a:off x="539552" y="1268413"/>
            <a:ext cx="8064896" cy="4826000"/>
          </a:xfrm>
        </p:spPr>
        <p:txBody>
          <a:bodyPr/>
          <a:lstStyle/>
          <a:p>
            <a:pPr algn="just"/>
            <a:r>
              <a:rPr lang="en-PK" sz="1200" dirty="0"/>
              <a:t>Gallagher, K. (2017). The Social Media Demographics Report: Differences in age, gender, and income at the top platforms. </a:t>
            </a:r>
            <a:r>
              <a:rPr lang="en-PK" sz="1200" i="1" dirty="0"/>
              <a:t>Business Insider</a:t>
            </a:r>
            <a:r>
              <a:rPr lang="en-PK" sz="1200" dirty="0"/>
              <a:t>.</a:t>
            </a:r>
          </a:p>
          <a:p>
            <a:pPr algn="just"/>
            <a:r>
              <a:rPr lang="en-PK" sz="1200" dirty="0" err="1"/>
              <a:t>Kansal</a:t>
            </a:r>
            <a:r>
              <a:rPr lang="en-PK" sz="1200" dirty="0"/>
              <a:t>, A. (2021). Fake News Detection Using Pos Tagging and Machine Learning. </a:t>
            </a:r>
            <a:r>
              <a:rPr lang="en-PK" sz="1200" i="1" dirty="0"/>
              <a:t>Journal of Applied Security Research</a:t>
            </a:r>
            <a:r>
              <a:rPr lang="en-PK" sz="1200" dirty="0"/>
              <a:t>, 1–16.</a:t>
            </a:r>
          </a:p>
          <a:p>
            <a:pPr algn="just"/>
            <a:r>
              <a:rPr lang="en-PK" sz="1200" dirty="0"/>
              <a:t>Khanam, Z., </a:t>
            </a:r>
            <a:r>
              <a:rPr lang="en-PK" sz="1200" dirty="0" err="1"/>
              <a:t>Alwasel</a:t>
            </a:r>
            <a:r>
              <a:rPr lang="en-PK" sz="1200" dirty="0"/>
              <a:t>, B. N., </a:t>
            </a:r>
            <a:r>
              <a:rPr lang="en-PK" sz="1200" dirty="0" err="1"/>
              <a:t>Sirafi</a:t>
            </a:r>
            <a:r>
              <a:rPr lang="en-PK" sz="1200" dirty="0"/>
              <a:t>, H., &amp; Rashid, M. (2021). Fake news detection using machine learning approaches. </a:t>
            </a:r>
            <a:r>
              <a:rPr lang="en-PK" sz="1200" i="1" dirty="0"/>
              <a:t>IOP Conference Series: Materials Science and Engineering</a:t>
            </a:r>
            <a:r>
              <a:rPr lang="en-PK" sz="1200" dirty="0"/>
              <a:t>, </a:t>
            </a:r>
            <a:r>
              <a:rPr lang="en-PK" sz="1200" i="1" dirty="0"/>
              <a:t>1099</a:t>
            </a:r>
            <a:r>
              <a:rPr lang="en-PK" sz="1200" dirty="0"/>
              <a:t>(1), 12040.</a:t>
            </a:r>
          </a:p>
          <a:p>
            <a:pPr algn="just"/>
            <a:r>
              <a:rPr lang="en-PK" sz="1200" dirty="0" err="1"/>
              <a:t>Mahir</a:t>
            </a:r>
            <a:r>
              <a:rPr lang="en-PK" sz="1200" dirty="0"/>
              <a:t>, E. M., Akhter, S., &amp; Huq, M. R. (2019). Detecting fake news using machine learning and deep learning algorithms. </a:t>
            </a:r>
            <a:r>
              <a:rPr lang="en-PK" sz="1200" i="1" dirty="0"/>
              <a:t>2019 7th International Conference on Smart Computing &amp; Communications (ICSCC)</a:t>
            </a:r>
            <a:r>
              <a:rPr lang="en-PK" sz="1200" dirty="0"/>
              <a:t>, 1–5.</a:t>
            </a:r>
          </a:p>
          <a:p>
            <a:pPr algn="just"/>
            <a:r>
              <a:rPr lang="en-PK" sz="1200" dirty="0"/>
              <a:t>Manzoor, S. I., Singla, J., &amp; Nikita. (2019). Fake news detection using machine learning approaches: A systematic review. </a:t>
            </a:r>
            <a:r>
              <a:rPr lang="en-PK" sz="1200" i="1" dirty="0"/>
              <a:t>Proceedings of the International Conference on Trends in Electronics and Informatics, ICOEI 2019</a:t>
            </a:r>
            <a:r>
              <a:rPr lang="en-PK" sz="1200" dirty="0"/>
              <a:t>, 230–234. https://doi.org/10.1109/ICOEI.2019.8862770</a:t>
            </a:r>
          </a:p>
          <a:p>
            <a:pPr algn="just"/>
            <a:r>
              <a:rPr lang="en-PK" sz="1200" dirty="0"/>
              <a:t>Mitchell, A. (2016). </a:t>
            </a:r>
            <a:r>
              <a:rPr lang="en-PK" sz="1200" i="1" dirty="0"/>
              <a:t>Key findings on the traits and habits of the modern news consumer</a:t>
            </a:r>
            <a:r>
              <a:rPr lang="en-PK" sz="1200" dirty="0"/>
              <a:t>.</a:t>
            </a:r>
          </a:p>
          <a:p>
            <a:pPr algn="just"/>
            <a:r>
              <a:rPr lang="en-PK" sz="1200" dirty="0"/>
              <a:t>Poynter. (2020). </a:t>
            </a:r>
            <a:r>
              <a:rPr lang="en-PK" sz="1200" i="1" dirty="0" err="1"/>
              <a:t>CoronaVirusFacts</a:t>
            </a:r>
            <a:r>
              <a:rPr lang="en-PK" sz="1200" i="1" dirty="0"/>
              <a:t> Alliance - Poynter</a:t>
            </a:r>
            <a:r>
              <a:rPr lang="en-PK" sz="1200" dirty="0"/>
              <a:t>. https://www.poynter.org/coronavirusfactsalliance/</a:t>
            </a:r>
          </a:p>
          <a:p>
            <a:pPr algn="just"/>
            <a:r>
              <a:rPr lang="en-PK" sz="1200" dirty="0"/>
              <a:t>Ribeiro, F. N., Henrique, L., </a:t>
            </a:r>
            <a:r>
              <a:rPr lang="en-PK" sz="1200" dirty="0" err="1"/>
              <a:t>Benevenuto</a:t>
            </a:r>
            <a:r>
              <a:rPr lang="en-PK" sz="1200" dirty="0"/>
              <a:t>, F., Chakraborty, A., </a:t>
            </a:r>
            <a:r>
              <a:rPr lang="en-PK" sz="1200" dirty="0" err="1"/>
              <a:t>Kulshrestha</a:t>
            </a:r>
            <a:r>
              <a:rPr lang="en-PK" sz="1200" dirty="0"/>
              <a:t>, J., </a:t>
            </a:r>
            <a:r>
              <a:rPr lang="en-PK" sz="1200" dirty="0" err="1"/>
              <a:t>Babaei</a:t>
            </a:r>
            <a:r>
              <a:rPr lang="en-PK" sz="1200" dirty="0"/>
              <a:t>, M., &amp; </a:t>
            </a:r>
            <a:r>
              <a:rPr lang="en-PK" sz="1200" dirty="0" err="1"/>
              <a:t>Gummadi</a:t>
            </a:r>
            <a:r>
              <a:rPr lang="en-PK" sz="1200" dirty="0"/>
              <a:t>, K. P. (2018). Media bias monitor: Quantifying biases of social media news outlets at large-scale. </a:t>
            </a:r>
            <a:r>
              <a:rPr lang="en-PK" sz="1200" i="1" dirty="0"/>
              <a:t>Twelfth International AAAI Conference on Web and Social Media</a:t>
            </a:r>
            <a:r>
              <a:rPr lang="en-PK" sz="1200" dirty="0"/>
              <a:t>.</a:t>
            </a:r>
          </a:p>
          <a:p>
            <a:pPr algn="just"/>
            <a:r>
              <a:rPr lang="en-PK" sz="1200" dirty="0"/>
              <a:t>Ribeiro, F. N., </a:t>
            </a:r>
            <a:r>
              <a:rPr lang="en-PK" sz="1200" dirty="0" err="1"/>
              <a:t>Saha</a:t>
            </a:r>
            <a:r>
              <a:rPr lang="en-PK" sz="1200" dirty="0"/>
              <a:t>, K., </a:t>
            </a:r>
            <a:r>
              <a:rPr lang="en-PK" sz="1200" dirty="0" err="1"/>
              <a:t>Babaei</a:t>
            </a:r>
            <a:r>
              <a:rPr lang="en-PK" sz="1200" dirty="0"/>
              <a:t>, M., Henrique, L., </a:t>
            </a:r>
            <a:r>
              <a:rPr lang="en-PK" sz="1200" dirty="0" err="1"/>
              <a:t>Messias</a:t>
            </a:r>
            <a:r>
              <a:rPr lang="en-PK" sz="1200" dirty="0"/>
              <a:t>, J., </a:t>
            </a:r>
            <a:r>
              <a:rPr lang="en-PK" sz="1200" dirty="0" err="1"/>
              <a:t>Benevenuto</a:t>
            </a:r>
            <a:r>
              <a:rPr lang="en-PK" sz="1200" dirty="0"/>
              <a:t>, F., </a:t>
            </a:r>
            <a:r>
              <a:rPr lang="en-PK" sz="1200" dirty="0" err="1"/>
              <a:t>Goga</a:t>
            </a:r>
            <a:r>
              <a:rPr lang="en-PK" sz="1200" dirty="0"/>
              <a:t>, O., </a:t>
            </a:r>
            <a:r>
              <a:rPr lang="en-PK" sz="1200" dirty="0" err="1"/>
              <a:t>Gummadi</a:t>
            </a:r>
            <a:r>
              <a:rPr lang="en-PK" sz="1200" dirty="0"/>
              <a:t>, K. P., &amp; </a:t>
            </a:r>
            <a:r>
              <a:rPr lang="en-PK" sz="1200" dirty="0" err="1"/>
              <a:t>Redmiles</a:t>
            </a:r>
            <a:r>
              <a:rPr lang="en-PK" sz="1200" dirty="0"/>
              <a:t>, E. M. (2019). On microtargeting socially divisive ads: A case study of </a:t>
            </a:r>
            <a:r>
              <a:rPr lang="en-PK" sz="1200" dirty="0" err="1"/>
              <a:t>russia</a:t>
            </a:r>
            <a:r>
              <a:rPr lang="en-PK" sz="1200" dirty="0"/>
              <a:t>-linked ad campaigns on </a:t>
            </a:r>
            <a:r>
              <a:rPr lang="en-PK" sz="1200" dirty="0" err="1"/>
              <a:t>facebook</a:t>
            </a:r>
            <a:r>
              <a:rPr lang="en-PK" sz="1200" dirty="0"/>
              <a:t>. </a:t>
            </a:r>
            <a:r>
              <a:rPr lang="en-PK" sz="1200" i="1" dirty="0"/>
              <a:t>Proceedings of the Conference on Fairness, Accountability, and Transparency</a:t>
            </a:r>
            <a:r>
              <a:rPr lang="en-PK" sz="1200" dirty="0"/>
              <a:t>, 140–149.</a:t>
            </a:r>
          </a:p>
          <a:p>
            <a:pPr algn="just"/>
            <a:r>
              <a:rPr lang="en-PK" sz="1200" dirty="0"/>
              <a:t>Sharma, K., Qian, F., Jiang, H., </a:t>
            </a:r>
            <a:r>
              <a:rPr lang="en-PK" sz="1200" dirty="0" err="1"/>
              <a:t>Ruchansky</a:t>
            </a:r>
            <a:r>
              <a:rPr lang="en-PK" sz="1200" dirty="0"/>
              <a:t>, N., Zhang, M., &amp; Liu, Y. (2019). Combating fake news: A survey on identification and mitigation techniques. </a:t>
            </a:r>
            <a:r>
              <a:rPr lang="en-PK" sz="1200" i="1" dirty="0"/>
              <a:t>ACM Transactions on Intelligent Systems and Technology (TIST)</a:t>
            </a:r>
            <a:r>
              <a:rPr lang="en-PK" sz="1200" dirty="0"/>
              <a:t>, </a:t>
            </a:r>
            <a:r>
              <a:rPr lang="en-PK" sz="1200" i="1" dirty="0"/>
              <a:t>10</a:t>
            </a:r>
            <a:r>
              <a:rPr lang="en-PK" sz="1200" dirty="0"/>
              <a:t>(3), 1–42.</a:t>
            </a:r>
          </a:p>
          <a:p>
            <a:pPr algn="just"/>
            <a:r>
              <a:rPr lang="en-PK" sz="1200" dirty="0"/>
              <a:t>Shu, K., </a:t>
            </a:r>
            <a:r>
              <a:rPr lang="en-PK" sz="1200" dirty="0" err="1"/>
              <a:t>Sliva</a:t>
            </a:r>
            <a:r>
              <a:rPr lang="en-PK" sz="1200" dirty="0"/>
              <a:t>, A., Wang, S., Tang, J., &amp; Liu, H. (2017). Fake news detection on social media: A data mining perspective. </a:t>
            </a:r>
            <a:r>
              <a:rPr lang="en-PK" sz="1200" i="1" dirty="0"/>
              <a:t>ACM SIGKDD Explorations Newsletter</a:t>
            </a:r>
            <a:r>
              <a:rPr lang="en-PK" sz="1200" dirty="0"/>
              <a:t>, </a:t>
            </a:r>
            <a:r>
              <a:rPr lang="en-PK" sz="1200" i="1" dirty="0"/>
              <a:t>19</a:t>
            </a:r>
            <a:r>
              <a:rPr lang="en-PK" sz="1200" dirty="0"/>
              <a:t>(1), 22–36.</a:t>
            </a:r>
          </a:p>
          <a:p>
            <a:pPr algn="just"/>
            <a:r>
              <a:rPr lang="en-PK" sz="1200" dirty="0" err="1"/>
              <a:t>Tardáguila</a:t>
            </a:r>
            <a:r>
              <a:rPr lang="en-PK" sz="1200" dirty="0"/>
              <a:t>, C., </a:t>
            </a:r>
            <a:r>
              <a:rPr lang="en-PK" sz="1200" dirty="0" err="1"/>
              <a:t>Benevenuto</a:t>
            </a:r>
            <a:r>
              <a:rPr lang="en-PK" sz="1200" dirty="0"/>
              <a:t>, F., &amp; </a:t>
            </a:r>
            <a:r>
              <a:rPr lang="en-PK" sz="1200" dirty="0" err="1"/>
              <a:t>Ortellado</a:t>
            </a:r>
            <a:r>
              <a:rPr lang="en-PK" sz="1200" dirty="0"/>
              <a:t>, P. (2018). Fake news is poisoning Brazilian politics. WhatsApp can stop it. </a:t>
            </a:r>
            <a:r>
              <a:rPr lang="en-PK" sz="1200" i="1" dirty="0"/>
              <a:t>The New York Times</a:t>
            </a:r>
            <a:r>
              <a:rPr lang="en-PK" sz="1200" dirty="0"/>
              <a:t>, </a:t>
            </a:r>
            <a:r>
              <a:rPr lang="en-PK" sz="1200" i="1" dirty="0"/>
              <a:t>17</a:t>
            </a:r>
            <a:r>
              <a:rPr lang="en-PK" sz="1200" dirty="0"/>
              <a:t>(10).</a:t>
            </a:r>
          </a:p>
          <a:p>
            <a:pPr algn="just"/>
            <a:endParaRPr lang="en-PK" sz="1200" dirty="0"/>
          </a:p>
        </p:txBody>
      </p:sp>
    </p:spTree>
    <p:extLst>
      <p:ext uri="{BB962C8B-B14F-4D97-AF65-F5344CB8AC3E}">
        <p14:creationId xmlns:p14="http://schemas.microsoft.com/office/powerpoint/2010/main" val="21288525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Thankyou Card 2 | Greeting Card Template">
            <a:extLst>
              <a:ext uri="{FF2B5EF4-FFF2-40B4-BE49-F238E27FC236}">
                <a16:creationId xmlns:a16="http://schemas.microsoft.com/office/drawing/2014/main" id="{02C25928-2E2C-4EDE-9A6F-EE66EA97BD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772816"/>
            <a:ext cx="6070871" cy="4039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101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n-US" dirty="0">
                <a:solidFill>
                  <a:schemeClr val="tx2"/>
                </a:solidFill>
              </a:rPr>
              <a:t>Project Motivation/Background</a:t>
            </a:r>
          </a:p>
        </p:txBody>
      </p:sp>
      <p:sp>
        <p:nvSpPr>
          <p:cNvPr id="114691" name="Rectangle 3"/>
          <p:cNvSpPr>
            <a:spLocks noGrp="1" noChangeArrowheads="1"/>
          </p:cNvSpPr>
          <p:nvPr>
            <p:ph idx="1"/>
          </p:nvPr>
        </p:nvSpPr>
        <p:spPr>
          <a:xfrm>
            <a:off x="1908175" y="1484783"/>
            <a:ext cx="7056438" cy="5041429"/>
          </a:xfrm>
        </p:spPr>
        <p:txBody>
          <a:bodyPr/>
          <a:lstStyle/>
          <a:p>
            <a:pPr algn="just"/>
            <a:r>
              <a:rPr lang="en-PK" sz="2000" dirty="0"/>
              <a:t>There is no denying that the flood of fake news, which is being spread on digital platforms, has severely harmed the health of the world. An example is that an online advertisement for an experimental cancer treatment was interpreted as medically valid information by a cancer patient, and ultimately the cancer patient died (Dai et al., 2020). As a result of the COVID-19 pandemic, we have seen an increase in the occurrence of rumours and conspiracy theories spreading across the internet.</a:t>
            </a:r>
            <a:endParaRPr lang="en-US" sz="2000" dirty="0"/>
          </a:p>
          <a:p>
            <a:pPr algn="just"/>
            <a:r>
              <a:rPr lang="en-PK" sz="2000" dirty="0"/>
              <a:t>In the context of digital news platforms, one of the things that further contributes to the emergence of fake news is that almost anyone can set up/appoint themselves as a news publisher free of cost (for example, an individual who believes they are a news media organization or newspaper can create a Facebook page to spread news, or they can start a WhatsApp group for spreading fake news).</a:t>
            </a:r>
          </a:p>
          <a:p>
            <a:pPr algn="just"/>
            <a:endParaRPr lang="en-US" sz="2000" dirty="0"/>
          </a:p>
        </p:txBody>
      </p:sp>
    </p:spTree>
    <p:extLst>
      <p:ext uri="{BB962C8B-B14F-4D97-AF65-F5344CB8AC3E}">
        <p14:creationId xmlns:p14="http://schemas.microsoft.com/office/powerpoint/2010/main" val="31787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n-US" dirty="0">
                <a:solidFill>
                  <a:schemeClr val="tx2"/>
                </a:solidFill>
              </a:rPr>
              <a:t>Project Motivation/Background</a:t>
            </a:r>
          </a:p>
        </p:txBody>
      </p:sp>
      <p:sp>
        <p:nvSpPr>
          <p:cNvPr id="114691" name="Rectangle 3"/>
          <p:cNvSpPr>
            <a:spLocks noGrp="1" noChangeArrowheads="1"/>
          </p:cNvSpPr>
          <p:nvPr>
            <p:ph idx="1"/>
          </p:nvPr>
        </p:nvSpPr>
        <p:spPr>
          <a:xfrm>
            <a:off x="1908175" y="1268760"/>
            <a:ext cx="7056438" cy="5041429"/>
          </a:xfrm>
        </p:spPr>
        <p:txBody>
          <a:bodyPr/>
          <a:lstStyle/>
          <a:p>
            <a:pPr algn="just"/>
            <a:r>
              <a:rPr lang="en-PK" sz="2000" dirty="0"/>
              <a:t>Because of this, it is not only traditional news organisations that are increasingly moving towards digital platforms, but many other news outlets are also establishing themselves on these platforms in the process. It should be noted, for instance, that previous studies have found that during the course of 2018, Facebook in the United States had grown to more than 20,000 pages that publish and share news stories (Ribeiro et al., 2018), a figure which continues to rise steadily.</a:t>
            </a:r>
            <a:endParaRPr lang="en-US" sz="2000" dirty="0"/>
          </a:p>
          <a:p>
            <a:pPr algn="just"/>
            <a:r>
              <a:rPr lang="en-PK" sz="2000" dirty="0"/>
              <a:t>A surprising number of findings were revealed in the survey, where it was shown that over 98% of interviewees had been exposed to at least one fake news account, and over 90% of the respondents believed that the news stories were true.</a:t>
            </a:r>
          </a:p>
        </p:txBody>
      </p:sp>
    </p:spTree>
    <p:extLst>
      <p:ext uri="{BB962C8B-B14F-4D97-AF65-F5344CB8AC3E}">
        <p14:creationId xmlns:p14="http://schemas.microsoft.com/office/powerpoint/2010/main" val="1206029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n-US" dirty="0">
                <a:solidFill>
                  <a:schemeClr val="tx2"/>
                </a:solidFill>
              </a:rPr>
              <a:t>Project Motivation/Background</a:t>
            </a:r>
          </a:p>
        </p:txBody>
      </p:sp>
      <p:sp>
        <p:nvSpPr>
          <p:cNvPr id="114691" name="Rectangle 3"/>
          <p:cNvSpPr>
            <a:spLocks noGrp="1" noChangeArrowheads="1"/>
          </p:cNvSpPr>
          <p:nvPr>
            <p:ph idx="1"/>
          </p:nvPr>
        </p:nvSpPr>
        <p:spPr>
          <a:xfrm>
            <a:off x="1908175" y="1484783"/>
            <a:ext cx="7056438" cy="5041429"/>
          </a:xfrm>
        </p:spPr>
        <p:txBody>
          <a:bodyPr/>
          <a:lstStyle/>
          <a:p>
            <a:pPr algn="just"/>
            <a:r>
              <a:rPr lang="en-PK" sz="2000" dirty="0"/>
              <a:t>The consequence of these factors is that both the results of the 2018 elections in Brazil and the democratic process in Brazil suffered as a result. The number of false allegations, deceptions, spins, and lies has existed for a very long time, but with the emergence of digital platforms, misinformation has become more and more widespread, causing the issue of fake news to</a:t>
            </a:r>
            <a:r>
              <a:rPr lang="en-US" sz="2000" dirty="0"/>
              <a:t> </a:t>
            </a:r>
            <a:r>
              <a:rPr lang="en-PK" sz="2000" dirty="0"/>
              <a:t>become a concern that affects the whole world, especially when a lack of research-based fact-checking strategies is a cause for concern. </a:t>
            </a:r>
            <a:endParaRPr lang="en-US" sz="2000" dirty="0"/>
          </a:p>
          <a:p>
            <a:pPr algn="just"/>
            <a:r>
              <a:rPr lang="en-PK" sz="2000" dirty="0"/>
              <a:t>Thus, in the scenario presented here, we hypothesize that by detecting fake news automatically, we can be able to use a useful level of discrimination in the process of identifying what is more likely to be fake content, thereby supporting the process of fact-checking while also minimizing the unintended consequences of fake information widely distributed through digital channels. </a:t>
            </a:r>
            <a:endParaRPr lang="en-US" sz="2000" dirty="0"/>
          </a:p>
        </p:txBody>
      </p:sp>
    </p:spTree>
    <p:extLst>
      <p:ext uri="{BB962C8B-B14F-4D97-AF65-F5344CB8AC3E}">
        <p14:creationId xmlns:p14="http://schemas.microsoft.com/office/powerpoint/2010/main" val="74579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n-US" dirty="0">
                <a:solidFill>
                  <a:schemeClr val="tx2"/>
                </a:solidFill>
              </a:rPr>
              <a:t>Project Motivation/Background</a:t>
            </a:r>
          </a:p>
        </p:txBody>
      </p:sp>
      <p:sp>
        <p:nvSpPr>
          <p:cNvPr id="114691" name="Rectangle 3"/>
          <p:cNvSpPr>
            <a:spLocks noGrp="1" noChangeArrowheads="1"/>
          </p:cNvSpPr>
          <p:nvPr>
            <p:ph idx="1"/>
          </p:nvPr>
        </p:nvSpPr>
        <p:spPr>
          <a:xfrm>
            <a:off x="1908175" y="1484783"/>
            <a:ext cx="7056438" cy="5041429"/>
          </a:xfrm>
        </p:spPr>
        <p:txBody>
          <a:bodyPr/>
          <a:lstStyle/>
          <a:p>
            <a:pPr marL="0" indent="0" algn="just">
              <a:buNone/>
            </a:pPr>
            <a:r>
              <a:rPr lang="en-PK" sz="2000" dirty="0"/>
              <a:t> </a:t>
            </a:r>
          </a:p>
          <a:p>
            <a:pPr algn="just"/>
            <a:r>
              <a:rPr lang="en-IN" sz="2000" dirty="0"/>
              <a:t>The most important piece of information to understand when working on fake news detection is the concept of what fake news is and how it can be distinguished from real news. It is important to be able to differentiate the two in one of two ways: either characterization or detection. To create a detection model, characterization is critically important. In other words, in order to detect fake news, one must first be able to identify what is fake news, before trying to build a detection model.</a:t>
            </a:r>
            <a:endParaRPr lang="en-PK" sz="2000" dirty="0"/>
          </a:p>
          <a:p>
            <a:pPr algn="just"/>
            <a:endParaRPr lang="en-US" sz="2000" dirty="0"/>
          </a:p>
        </p:txBody>
      </p:sp>
    </p:spTree>
    <p:extLst>
      <p:ext uri="{BB962C8B-B14F-4D97-AF65-F5344CB8AC3E}">
        <p14:creationId xmlns:p14="http://schemas.microsoft.com/office/powerpoint/2010/main" val="817654909"/>
      </p:ext>
    </p:extLst>
  </p:cSld>
  <p:clrMapOvr>
    <a:masterClrMapping/>
  </p:clrMapOvr>
</p:sld>
</file>

<file path=ppt/theme/theme1.xml><?xml version="1.0" encoding="utf-8"?>
<a:theme xmlns:a="http://schemas.openxmlformats.org/drawingml/2006/main" name="template">
  <a:themeElements>
    <a:clrScheme name="template 13">
      <a:dk1>
        <a:srgbClr val="4D4D4D"/>
      </a:dk1>
      <a:lt1>
        <a:srgbClr val="FFFFFF"/>
      </a:lt1>
      <a:dk2>
        <a:srgbClr val="000000"/>
      </a:dk2>
      <a:lt2>
        <a:srgbClr val="043000"/>
      </a:lt2>
      <a:accent1>
        <a:srgbClr val="33A900"/>
      </a:accent1>
      <a:accent2>
        <a:srgbClr val="525B56"/>
      </a:accent2>
      <a:accent3>
        <a:srgbClr val="FFFFFF"/>
      </a:accent3>
      <a:accent4>
        <a:srgbClr val="404040"/>
      </a:accent4>
      <a:accent5>
        <a:srgbClr val="ADD1AA"/>
      </a:accent5>
      <a:accent6>
        <a:srgbClr val="49524D"/>
      </a:accent6>
      <a:hlink>
        <a:srgbClr val="747D79"/>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FFC6A4"/>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E1C6A4"/>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532F3C"/>
        </a:lt2>
        <a:accent1>
          <a:srgbClr val="CDC09A"/>
        </a:accent1>
        <a:accent2>
          <a:srgbClr val="AC9F55"/>
        </a:accent2>
        <a:accent3>
          <a:srgbClr val="FFFFFF"/>
        </a:accent3>
        <a:accent4>
          <a:srgbClr val="404040"/>
        </a:accent4>
        <a:accent5>
          <a:srgbClr val="E3DCCA"/>
        </a:accent5>
        <a:accent6>
          <a:srgbClr val="9B904C"/>
        </a:accent6>
        <a:hlink>
          <a:srgbClr val="DBD3C7"/>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064300"/>
        </a:lt2>
        <a:accent1>
          <a:srgbClr val="AC927F"/>
        </a:accent1>
        <a:accent2>
          <a:srgbClr val="3AAE00"/>
        </a:accent2>
        <a:accent3>
          <a:srgbClr val="FFFFFF"/>
        </a:accent3>
        <a:accent4>
          <a:srgbClr val="404040"/>
        </a:accent4>
        <a:accent5>
          <a:srgbClr val="D2C7C0"/>
        </a:accent5>
        <a:accent6>
          <a:srgbClr val="349D00"/>
        </a:accent6>
        <a:hlink>
          <a:srgbClr val="D2B8A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033100"/>
        </a:lt2>
        <a:accent1>
          <a:srgbClr val="2F9400"/>
        </a:accent1>
        <a:accent2>
          <a:srgbClr val="6C838B"/>
        </a:accent2>
        <a:accent3>
          <a:srgbClr val="FFFFFF"/>
        </a:accent3>
        <a:accent4>
          <a:srgbClr val="404040"/>
        </a:accent4>
        <a:accent5>
          <a:srgbClr val="ADC8AA"/>
        </a:accent5>
        <a:accent6>
          <a:srgbClr val="61767D"/>
        </a:accent6>
        <a:hlink>
          <a:srgbClr val="996E68"/>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063B00"/>
        </a:lt2>
        <a:accent1>
          <a:srgbClr val="33A800"/>
        </a:accent1>
        <a:accent2>
          <a:srgbClr val="B26D33"/>
        </a:accent2>
        <a:accent3>
          <a:srgbClr val="FFFFFF"/>
        </a:accent3>
        <a:accent4>
          <a:srgbClr val="404040"/>
        </a:accent4>
        <a:accent5>
          <a:srgbClr val="ADD1AA"/>
        </a:accent5>
        <a:accent6>
          <a:srgbClr val="A1622D"/>
        </a:accent6>
        <a:hlink>
          <a:srgbClr val="CE793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DC888D"/>
        </a:hlink>
        <a:folHlink>
          <a:srgbClr val="EAEAEA"/>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C0C425"/>
        </a:hlink>
        <a:folHlink>
          <a:srgbClr val="EAEAEA"/>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265400"/>
        </a:lt2>
        <a:accent1>
          <a:srgbClr val="37A091"/>
        </a:accent1>
        <a:accent2>
          <a:srgbClr val="CC8587"/>
        </a:accent2>
        <a:accent3>
          <a:srgbClr val="FFFFFF"/>
        </a:accent3>
        <a:accent4>
          <a:srgbClr val="404040"/>
        </a:accent4>
        <a:accent5>
          <a:srgbClr val="AECDC7"/>
        </a:accent5>
        <a:accent6>
          <a:srgbClr val="B9787A"/>
        </a:accent6>
        <a:hlink>
          <a:srgbClr val="FCE46D"/>
        </a:hlink>
        <a:folHlink>
          <a:srgbClr val="EAEAEA"/>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546715"/>
        </a:lt2>
        <a:accent1>
          <a:srgbClr val="EF733A"/>
        </a:accent1>
        <a:accent2>
          <a:srgbClr val="C1D72E"/>
        </a:accent2>
        <a:accent3>
          <a:srgbClr val="FFFFFF"/>
        </a:accent3>
        <a:accent4>
          <a:srgbClr val="404040"/>
        </a:accent4>
        <a:accent5>
          <a:srgbClr val="F6BCAE"/>
        </a:accent5>
        <a:accent6>
          <a:srgbClr val="AFC329"/>
        </a:accent6>
        <a:hlink>
          <a:srgbClr val="F19545"/>
        </a:hlink>
        <a:folHlink>
          <a:srgbClr val="EAEAEA"/>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406910"/>
        </a:lt2>
        <a:accent1>
          <a:srgbClr val="D04611"/>
        </a:accent1>
        <a:accent2>
          <a:srgbClr val="77BB0F"/>
        </a:accent2>
        <a:accent3>
          <a:srgbClr val="FFFFFF"/>
        </a:accent3>
        <a:accent4>
          <a:srgbClr val="404040"/>
        </a:accent4>
        <a:accent5>
          <a:srgbClr val="E4B0AA"/>
        </a:accent5>
        <a:accent6>
          <a:srgbClr val="6BA90C"/>
        </a:accent6>
        <a:hlink>
          <a:srgbClr val="6CA2C7"/>
        </a:hlink>
        <a:folHlink>
          <a:srgbClr val="EAEAEA"/>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000000"/>
        </a:dk2>
        <a:lt2>
          <a:srgbClr val="102214"/>
        </a:lt2>
        <a:accent1>
          <a:srgbClr val="457136"/>
        </a:accent1>
        <a:accent2>
          <a:srgbClr val="599B51"/>
        </a:accent2>
        <a:accent3>
          <a:srgbClr val="FFFFFF"/>
        </a:accent3>
        <a:accent4>
          <a:srgbClr val="404040"/>
        </a:accent4>
        <a:accent5>
          <a:srgbClr val="B0BBAE"/>
        </a:accent5>
        <a:accent6>
          <a:srgbClr val="508C49"/>
        </a:accent6>
        <a:hlink>
          <a:srgbClr val="78A552"/>
        </a:hlink>
        <a:folHlink>
          <a:srgbClr val="EAEAEA"/>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000000"/>
        </a:dk2>
        <a:lt2>
          <a:srgbClr val="043000"/>
        </a:lt2>
        <a:accent1>
          <a:srgbClr val="33A900"/>
        </a:accent1>
        <a:accent2>
          <a:srgbClr val="525B56"/>
        </a:accent2>
        <a:accent3>
          <a:srgbClr val="FFFFFF"/>
        </a:accent3>
        <a:accent4>
          <a:srgbClr val="404040"/>
        </a:accent4>
        <a:accent5>
          <a:srgbClr val="ADD1AA"/>
        </a:accent5>
        <a:accent6>
          <a:srgbClr val="49524D"/>
        </a:accent6>
        <a:hlink>
          <a:srgbClr val="747D79"/>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349</TotalTime>
  <Words>4981</Words>
  <Application>Microsoft Office PowerPoint</Application>
  <PresentationFormat>On-screen Show (4:3)</PresentationFormat>
  <Paragraphs>257</Paragraphs>
  <Slides>59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Tahoma</vt:lpstr>
      <vt:lpstr>Times New Roman</vt:lpstr>
      <vt:lpstr>Wingdings</vt:lpstr>
      <vt:lpstr>template</vt:lpstr>
      <vt:lpstr>PowerPoint Presentation</vt:lpstr>
      <vt:lpstr>Executive Summary</vt:lpstr>
      <vt:lpstr>Executive Summary</vt:lpstr>
      <vt:lpstr>Project Motivation/Background</vt:lpstr>
      <vt:lpstr>Project Motivation/Background</vt:lpstr>
      <vt:lpstr>Project Motivation/Background</vt:lpstr>
      <vt:lpstr>Project Motivation/Background</vt:lpstr>
      <vt:lpstr>Project Motivation/Background</vt:lpstr>
      <vt:lpstr>Project Motivation/Background</vt:lpstr>
      <vt:lpstr>Project Motivation/Background</vt:lpstr>
      <vt:lpstr>PowerPoint Presentation</vt:lpstr>
      <vt:lpstr>Importance</vt:lpstr>
      <vt:lpstr>Problem Statement</vt:lpstr>
      <vt:lpstr>Problem Statement</vt:lpstr>
      <vt:lpstr>Data Statistics</vt:lpstr>
      <vt:lpstr>True.csv file</vt:lpstr>
      <vt:lpstr>Fake.csv file</vt:lpstr>
      <vt:lpstr> Data preparation activities </vt:lpstr>
      <vt:lpstr>  Exploring missing values in dataset  </vt:lpstr>
      <vt:lpstr>   Visualizing dataset for distribution of class labels   </vt:lpstr>
      <vt:lpstr> Plotting a count of all subjects in the true news </vt:lpstr>
      <vt:lpstr> Plotting a count of all subjects in the fake news </vt:lpstr>
      <vt:lpstr> Visualizing the news coverage of each topic </vt:lpstr>
      <vt:lpstr> Exploring for imbalanced data </vt:lpstr>
      <vt:lpstr>Data Pre-Processing</vt:lpstr>
      <vt:lpstr>Data Cleaning Steps</vt:lpstr>
      <vt:lpstr>Data Cleaning Steps</vt:lpstr>
      <vt:lpstr>Data Cleaning Steps</vt:lpstr>
      <vt:lpstr>Fake news after tokenization</vt:lpstr>
      <vt:lpstr>Real news after tokenization</vt:lpstr>
      <vt:lpstr> Data Analytics  </vt:lpstr>
      <vt:lpstr>Flow diagram of proposed method</vt:lpstr>
      <vt:lpstr> Visualization Technique </vt:lpstr>
      <vt:lpstr> Word cloud for fake news </vt:lpstr>
      <vt:lpstr> Word cloud for real news </vt:lpstr>
      <vt:lpstr> Algorithms Used </vt:lpstr>
      <vt:lpstr> Algorithms Used </vt:lpstr>
      <vt:lpstr> Algorithms Used </vt:lpstr>
      <vt:lpstr> Algorithms Used </vt:lpstr>
      <vt:lpstr> Algorithms Used </vt:lpstr>
      <vt:lpstr>PowerPoint Presentation</vt:lpstr>
      <vt:lpstr> Performance Metrics </vt:lpstr>
      <vt:lpstr>PowerPoint Presentation</vt:lpstr>
      <vt:lpstr>Analysis of Results</vt:lpstr>
      <vt:lpstr>Analysis of Results</vt:lpstr>
      <vt:lpstr>Findings</vt:lpstr>
      <vt:lpstr>Findings</vt:lpstr>
      <vt:lpstr>Findings</vt:lpstr>
      <vt:lpstr>Findings</vt:lpstr>
      <vt:lpstr>Findings</vt:lpstr>
      <vt:lpstr>Findings</vt:lpstr>
      <vt:lpstr>Business Implications/Intelligence </vt:lpstr>
      <vt:lpstr>Business Implications/Intelligence </vt:lpstr>
      <vt:lpstr>Business Implications/Intelligence </vt:lpstr>
      <vt:lpstr>Conclusion</vt:lpstr>
      <vt:lpstr>Conclusion</vt:lpstr>
      <vt:lpstr>References</vt:lpstr>
      <vt:lpstr>References</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 </cp:lastModifiedBy>
  <cp:revision>105</cp:revision>
  <dcterms:created xsi:type="dcterms:W3CDTF">2006-06-13T13:03:30Z</dcterms:created>
  <dcterms:modified xsi:type="dcterms:W3CDTF">2022-04-29T21:05:53Z</dcterms:modified>
</cp:coreProperties>
</file>