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1" r:id="rId1"/>
  </p:sldMasterIdLst>
  <p:sldIdLst>
    <p:sldId id="308" r:id="rId2"/>
    <p:sldId id="256" r:id="rId3"/>
    <p:sldId id="257" r:id="rId4"/>
    <p:sldId id="258" r:id="rId5"/>
    <p:sldId id="259" r:id="rId6"/>
    <p:sldId id="260" r:id="rId7"/>
    <p:sldId id="261" r:id="rId8"/>
    <p:sldId id="262" r:id="rId9"/>
    <p:sldId id="263" r:id="rId10"/>
    <p:sldId id="264" r:id="rId11"/>
    <p:sldId id="265" r:id="rId12"/>
    <p:sldId id="266" r:id="rId13"/>
    <p:sldId id="267" r:id="rId14"/>
    <p:sldId id="270" r:id="rId15"/>
    <p:sldId id="271" r:id="rId16"/>
    <p:sldId id="272" r:id="rId17"/>
    <p:sldId id="269" r:id="rId18"/>
    <p:sldId id="274" r:id="rId19"/>
    <p:sldId id="273" r:id="rId20"/>
    <p:sldId id="275" r:id="rId21"/>
    <p:sldId id="311" r:id="rId22"/>
    <p:sldId id="276" r:id="rId23"/>
    <p:sldId id="277" r:id="rId24"/>
    <p:sldId id="278" r:id="rId25"/>
    <p:sldId id="279" r:id="rId26"/>
    <p:sldId id="309" r:id="rId27"/>
    <p:sldId id="280" r:id="rId28"/>
    <p:sldId id="281" r:id="rId29"/>
    <p:sldId id="310" r:id="rId30"/>
    <p:sldId id="282" r:id="rId31"/>
    <p:sldId id="283" r:id="rId32"/>
    <p:sldId id="284" r:id="rId33"/>
    <p:sldId id="285" r:id="rId34"/>
    <p:sldId id="286" r:id="rId35"/>
    <p:sldId id="288" r:id="rId36"/>
    <p:sldId id="287" r:id="rId37"/>
    <p:sldId id="289" r:id="rId38"/>
    <p:sldId id="290" r:id="rId39"/>
    <p:sldId id="291" r:id="rId40"/>
    <p:sldId id="292" r:id="rId41"/>
    <p:sldId id="293" r:id="rId42"/>
    <p:sldId id="294" r:id="rId43"/>
    <p:sldId id="295" r:id="rId44"/>
    <p:sldId id="296" r:id="rId45"/>
    <p:sldId id="297" r:id="rId46"/>
    <p:sldId id="299" r:id="rId47"/>
    <p:sldId id="298" r:id="rId48"/>
    <p:sldId id="300" r:id="rId49"/>
    <p:sldId id="301" r:id="rId50"/>
    <p:sldId id="302" r:id="rId51"/>
    <p:sldId id="303" r:id="rId52"/>
    <p:sldId id="304" r:id="rId53"/>
    <p:sldId id="305" r:id="rId54"/>
    <p:sldId id="306" r:id="rId55"/>
    <p:sldId id="307" r:id="rId5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mna%20Sarwar\Desktop\Book1.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Amna%20Sarwar\Desktop\Book1.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Sheet1!$A$2</c:f>
              <c:strCache>
                <c:ptCount val="1"/>
                <c:pt idx="0">
                  <c:v>Random Forest</c:v>
                </c:pt>
              </c:strCache>
            </c:strRef>
          </c:tx>
          <c:spPr>
            <a:solidFill>
              <a:schemeClr val="accent6"/>
            </a:solidFill>
            <a:ln>
              <a:noFill/>
            </a:ln>
            <a:effectLst/>
          </c:spPr>
          <c:invertIfNegative val="0"/>
          <c:cat>
            <c:strRef>
              <c:f>Sheet1!$B$1:$G$1</c:f>
              <c:strCache>
                <c:ptCount val="6"/>
                <c:pt idx="0">
                  <c:v>Accuracy</c:v>
                </c:pt>
                <c:pt idx="1">
                  <c:v>Recall</c:v>
                </c:pt>
                <c:pt idx="2">
                  <c:v>Precision</c:v>
                </c:pt>
                <c:pt idx="3">
                  <c:v>F1 Score</c:v>
                </c:pt>
                <c:pt idx="4">
                  <c:v>ROC</c:v>
                </c:pt>
                <c:pt idx="5">
                  <c:v>MCC</c:v>
                </c:pt>
              </c:strCache>
            </c:strRef>
          </c:cat>
          <c:val>
            <c:numRef>
              <c:f>Sheet1!$B$2:$G$2</c:f>
              <c:numCache>
                <c:formatCode>General</c:formatCode>
                <c:ptCount val="6"/>
                <c:pt idx="0">
                  <c:v>0.99958999999999998</c:v>
                </c:pt>
                <c:pt idx="1">
                  <c:v>0.83504999999999996</c:v>
                </c:pt>
                <c:pt idx="2">
                  <c:v>0.92044999999999999</c:v>
                </c:pt>
                <c:pt idx="3">
                  <c:v>0.87566999999999995</c:v>
                </c:pt>
                <c:pt idx="4">
                  <c:v>0.91746000000000005</c:v>
                </c:pt>
                <c:pt idx="5">
                  <c:v>0.87651000000000001</c:v>
                </c:pt>
              </c:numCache>
            </c:numRef>
          </c:val>
          <c:extLst>
            <c:ext xmlns:c16="http://schemas.microsoft.com/office/drawing/2014/chart" uri="{C3380CC4-5D6E-409C-BE32-E72D297353CC}">
              <c16:uniqueId val="{00000000-B094-43FE-B40A-18AA34B30A3D}"/>
            </c:ext>
          </c:extLst>
        </c:ser>
        <c:ser>
          <c:idx val="1"/>
          <c:order val="1"/>
          <c:tx>
            <c:strRef>
              <c:f>Sheet1!$A$3</c:f>
              <c:strCache>
                <c:ptCount val="1"/>
                <c:pt idx="0">
                  <c:v>XGBoost</c:v>
                </c:pt>
              </c:strCache>
            </c:strRef>
          </c:tx>
          <c:spPr>
            <a:solidFill>
              <a:schemeClr val="accent5"/>
            </a:solidFill>
            <a:ln>
              <a:noFill/>
            </a:ln>
            <a:effectLst/>
          </c:spPr>
          <c:invertIfNegative val="0"/>
          <c:cat>
            <c:strRef>
              <c:f>Sheet1!$B$1:$G$1</c:f>
              <c:strCache>
                <c:ptCount val="6"/>
                <c:pt idx="0">
                  <c:v>Accuracy</c:v>
                </c:pt>
                <c:pt idx="1">
                  <c:v>Recall</c:v>
                </c:pt>
                <c:pt idx="2">
                  <c:v>Precision</c:v>
                </c:pt>
                <c:pt idx="3">
                  <c:v>F1 Score</c:v>
                </c:pt>
                <c:pt idx="4">
                  <c:v>ROC</c:v>
                </c:pt>
                <c:pt idx="5">
                  <c:v>MCC</c:v>
                </c:pt>
              </c:strCache>
            </c:strRef>
          </c:cat>
          <c:val>
            <c:numRef>
              <c:f>Sheet1!$B$3:$G$3</c:f>
              <c:numCache>
                <c:formatCode>General</c:formatCode>
                <c:ptCount val="6"/>
                <c:pt idx="0">
                  <c:v>0.99961</c:v>
                </c:pt>
                <c:pt idx="1">
                  <c:v>0.83504999999999996</c:v>
                </c:pt>
                <c:pt idx="2">
                  <c:v>0.93103000000000002</c:v>
                </c:pt>
                <c:pt idx="3">
                  <c:v>0.88043000000000005</c:v>
                </c:pt>
                <c:pt idx="4">
                  <c:v>0.91747000000000001</c:v>
                </c:pt>
                <c:pt idx="5">
                  <c:v>0.88153999999999999</c:v>
                </c:pt>
              </c:numCache>
            </c:numRef>
          </c:val>
          <c:extLst>
            <c:ext xmlns:c16="http://schemas.microsoft.com/office/drawing/2014/chart" uri="{C3380CC4-5D6E-409C-BE32-E72D297353CC}">
              <c16:uniqueId val="{00000001-B094-43FE-B40A-18AA34B30A3D}"/>
            </c:ext>
          </c:extLst>
        </c:ser>
        <c:ser>
          <c:idx val="2"/>
          <c:order val="2"/>
          <c:tx>
            <c:strRef>
              <c:f>Sheet1!$A$4</c:f>
              <c:strCache>
                <c:ptCount val="1"/>
                <c:pt idx="0">
                  <c:v>LightGBM</c:v>
                </c:pt>
              </c:strCache>
            </c:strRef>
          </c:tx>
          <c:spPr>
            <a:solidFill>
              <a:schemeClr val="accent4"/>
            </a:solidFill>
            <a:ln>
              <a:noFill/>
            </a:ln>
            <a:effectLst/>
          </c:spPr>
          <c:invertIfNegative val="0"/>
          <c:cat>
            <c:strRef>
              <c:f>Sheet1!$B$1:$G$1</c:f>
              <c:strCache>
                <c:ptCount val="6"/>
                <c:pt idx="0">
                  <c:v>Accuracy</c:v>
                </c:pt>
                <c:pt idx="1">
                  <c:v>Recall</c:v>
                </c:pt>
                <c:pt idx="2">
                  <c:v>Precision</c:v>
                </c:pt>
                <c:pt idx="3">
                  <c:v>F1 Score</c:v>
                </c:pt>
                <c:pt idx="4">
                  <c:v>ROC</c:v>
                </c:pt>
                <c:pt idx="5">
                  <c:v>MCC</c:v>
                </c:pt>
              </c:strCache>
            </c:strRef>
          </c:cat>
          <c:val>
            <c:numRef>
              <c:f>Sheet1!$B$4:$G$4</c:f>
              <c:numCache>
                <c:formatCode>General</c:formatCode>
                <c:ptCount val="6"/>
                <c:pt idx="0">
                  <c:v>0.99590000000000001</c:v>
                </c:pt>
                <c:pt idx="1">
                  <c:v>0.43297999999999998</c:v>
                </c:pt>
                <c:pt idx="2">
                  <c:v>0.20791999999999999</c:v>
                </c:pt>
                <c:pt idx="3">
                  <c:v>0.28093000000000001</c:v>
                </c:pt>
                <c:pt idx="4">
                  <c:v>0.71508000000000005</c:v>
                </c:pt>
                <c:pt idx="5">
                  <c:v>0.29837000000000002</c:v>
                </c:pt>
              </c:numCache>
            </c:numRef>
          </c:val>
          <c:extLst>
            <c:ext xmlns:c16="http://schemas.microsoft.com/office/drawing/2014/chart" uri="{C3380CC4-5D6E-409C-BE32-E72D297353CC}">
              <c16:uniqueId val="{00000002-B094-43FE-B40A-18AA34B30A3D}"/>
            </c:ext>
          </c:extLst>
        </c:ser>
        <c:dLbls>
          <c:showLegendKey val="0"/>
          <c:showVal val="0"/>
          <c:showCatName val="0"/>
          <c:showSerName val="0"/>
          <c:showPercent val="0"/>
          <c:showBubbleSize val="0"/>
        </c:dLbls>
        <c:gapWidth val="219"/>
        <c:overlap val="-27"/>
        <c:axId val="2097607744"/>
        <c:axId val="2013479344"/>
      </c:barChart>
      <c:catAx>
        <c:axId val="20976077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PK"/>
          </a:p>
        </c:txPr>
        <c:crossAx val="2013479344"/>
        <c:crosses val="autoZero"/>
        <c:auto val="1"/>
        <c:lblAlgn val="ctr"/>
        <c:lblOffset val="100"/>
        <c:noMultiLvlLbl val="0"/>
      </c:catAx>
      <c:valAx>
        <c:axId val="201347934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PK"/>
          </a:p>
        </c:txPr>
        <c:crossAx val="209760774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PK"/>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PK"/>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Sheet3!$A$2</c:f>
              <c:strCache>
                <c:ptCount val="1"/>
                <c:pt idx="0">
                  <c:v>Random Forest</c:v>
                </c:pt>
              </c:strCache>
            </c:strRef>
          </c:tx>
          <c:spPr>
            <a:solidFill>
              <a:schemeClr val="accent6"/>
            </a:solidFill>
            <a:ln>
              <a:noFill/>
            </a:ln>
            <a:effectLst/>
          </c:spPr>
          <c:invertIfNegative val="0"/>
          <c:cat>
            <c:strRef>
              <c:f>Sheet3!$B$1:$G$1</c:f>
              <c:strCache>
                <c:ptCount val="6"/>
                <c:pt idx="0">
                  <c:v>Accuracy</c:v>
                </c:pt>
                <c:pt idx="1">
                  <c:v>Recall</c:v>
                </c:pt>
                <c:pt idx="2">
                  <c:v>Precision</c:v>
                </c:pt>
                <c:pt idx="3">
                  <c:v>F1 Score</c:v>
                </c:pt>
                <c:pt idx="4">
                  <c:v>ROC</c:v>
                </c:pt>
                <c:pt idx="5">
                  <c:v>MCC</c:v>
                </c:pt>
              </c:strCache>
            </c:strRef>
          </c:cat>
          <c:val>
            <c:numRef>
              <c:f>Sheet3!$B$2:$G$2</c:f>
              <c:numCache>
                <c:formatCode>General</c:formatCode>
                <c:ptCount val="6"/>
                <c:pt idx="0">
                  <c:v>0.99958999999999998</c:v>
                </c:pt>
                <c:pt idx="1">
                  <c:v>0.87627999999999995</c:v>
                </c:pt>
                <c:pt idx="2">
                  <c:v>0.86734</c:v>
                </c:pt>
                <c:pt idx="3">
                  <c:v>0.87178999999999995</c:v>
                </c:pt>
                <c:pt idx="4">
                  <c:v>0.93803000000000003</c:v>
                </c:pt>
                <c:pt idx="5">
                  <c:v>0.87158000000000002</c:v>
                </c:pt>
              </c:numCache>
            </c:numRef>
          </c:val>
          <c:extLst>
            <c:ext xmlns:c16="http://schemas.microsoft.com/office/drawing/2014/chart" uri="{C3380CC4-5D6E-409C-BE32-E72D297353CC}">
              <c16:uniqueId val="{00000000-0C1F-429A-93E5-E2C993B90143}"/>
            </c:ext>
          </c:extLst>
        </c:ser>
        <c:ser>
          <c:idx val="2"/>
          <c:order val="1"/>
          <c:tx>
            <c:strRef>
              <c:f>Sheet3!$A$4</c:f>
              <c:strCache>
                <c:ptCount val="1"/>
                <c:pt idx="0">
                  <c:v>XGBoost</c:v>
                </c:pt>
              </c:strCache>
            </c:strRef>
          </c:tx>
          <c:spPr>
            <a:solidFill>
              <a:schemeClr val="accent4"/>
            </a:solidFill>
            <a:ln>
              <a:noFill/>
            </a:ln>
            <a:effectLst/>
          </c:spPr>
          <c:invertIfNegative val="0"/>
          <c:cat>
            <c:strRef>
              <c:f>Sheet3!$B$1:$G$1</c:f>
              <c:strCache>
                <c:ptCount val="6"/>
                <c:pt idx="0">
                  <c:v>Accuracy</c:v>
                </c:pt>
                <c:pt idx="1">
                  <c:v>Recall</c:v>
                </c:pt>
                <c:pt idx="2">
                  <c:v>Precision</c:v>
                </c:pt>
                <c:pt idx="3">
                  <c:v>F1 Score</c:v>
                </c:pt>
                <c:pt idx="4">
                  <c:v>ROC</c:v>
                </c:pt>
                <c:pt idx="5">
                  <c:v>MCC</c:v>
                </c:pt>
              </c:strCache>
            </c:strRef>
          </c:cat>
          <c:val>
            <c:numRef>
              <c:f>Sheet3!$B$4:$G$4</c:f>
              <c:numCache>
                <c:formatCode>General</c:formatCode>
                <c:ptCount val="6"/>
                <c:pt idx="0">
                  <c:v>0.99953999999999998</c:v>
                </c:pt>
                <c:pt idx="1">
                  <c:v>0.87627999999999995</c:v>
                </c:pt>
                <c:pt idx="2">
                  <c:v>0.85858000000000001</c:v>
                </c:pt>
                <c:pt idx="3">
                  <c:v>0.86734</c:v>
                </c:pt>
                <c:pt idx="4">
                  <c:v>0.93801999999999996</c:v>
                </c:pt>
                <c:pt idx="5">
                  <c:v>0.86716000000000004</c:v>
                </c:pt>
              </c:numCache>
            </c:numRef>
          </c:val>
          <c:extLst>
            <c:ext xmlns:c16="http://schemas.microsoft.com/office/drawing/2014/chart" uri="{C3380CC4-5D6E-409C-BE32-E72D297353CC}">
              <c16:uniqueId val="{00000001-0C1F-429A-93E5-E2C993B90143}"/>
            </c:ext>
          </c:extLst>
        </c:ser>
        <c:ser>
          <c:idx val="3"/>
          <c:order val="2"/>
          <c:tx>
            <c:strRef>
              <c:f>Sheet3!$A$5</c:f>
              <c:strCache>
                <c:ptCount val="1"/>
                <c:pt idx="0">
                  <c:v>LightGBM</c:v>
                </c:pt>
              </c:strCache>
            </c:strRef>
          </c:tx>
          <c:spPr>
            <a:solidFill>
              <a:schemeClr val="accent6">
                <a:lumMod val="60000"/>
              </a:schemeClr>
            </a:solidFill>
            <a:ln>
              <a:noFill/>
            </a:ln>
            <a:effectLst/>
          </c:spPr>
          <c:invertIfNegative val="0"/>
          <c:cat>
            <c:strRef>
              <c:f>Sheet3!$B$1:$G$1</c:f>
              <c:strCache>
                <c:ptCount val="6"/>
                <c:pt idx="0">
                  <c:v>Accuracy</c:v>
                </c:pt>
                <c:pt idx="1">
                  <c:v>Recall</c:v>
                </c:pt>
                <c:pt idx="2">
                  <c:v>Precision</c:v>
                </c:pt>
                <c:pt idx="3">
                  <c:v>F1 Score</c:v>
                </c:pt>
                <c:pt idx="4">
                  <c:v>ROC</c:v>
                </c:pt>
                <c:pt idx="5">
                  <c:v>MCC</c:v>
                </c:pt>
              </c:strCache>
            </c:strRef>
          </c:cat>
          <c:val>
            <c:numRef>
              <c:f>Sheet3!$B$5:$G$5</c:f>
              <c:numCache>
                <c:formatCode>General</c:formatCode>
                <c:ptCount val="6"/>
                <c:pt idx="0">
                  <c:v>0.99883999999999995</c:v>
                </c:pt>
                <c:pt idx="1">
                  <c:v>0.90720999999999996</c:v>
                </c:pt>
                <c:pt idx="2">
                  <c:v>0.60868999999999995</c:v>
                </c:pt>
                <c:pt idx="3">
                  <c:v>0.72726999999999997</c:v>
                </c:pt>
                <c:pt idx="4">
                  <c:v>0.95309999999999995</c:v>
                </c:pt>
                <c:pt idx="5">
                  <c:v>0.74150000000000005</c:v>
                </c:pt>
              </c:numCache>
            </c:numRef>
          </c:val>
          <c:extLst>
            <c:ext xmlns:c16="http://schemas.microsoft.com/office/drawing/2014/chart" uri="{C3380CC4-5D6E-409C-BE32-E72D297353CC}">
              <c16:uniqueId val="{00000002-0C1F-429A-93E5-E2C993B90143}"/>
            </c:ext>
          </c:extLst>
        </c:ser>
        <c:dLbls>
          <c:showLegendKey val="0"/>
          <c:showVal val="0"/>
          <c:showCatName val="0"/>
          <c:showSerName val="0"/>
          <c:showPercent val="0"/>
          <c:showBubbleSize val="0"/>
        </c:dLbls>
        <c:gapWidth val="219"/>
        <c:overlap val="-27"/>
        <c:axId val="970982592"/>
        <c:axId val="981354240"/>
      </c:barChart>
      <c:catAx>
        <c:axId val="9709825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PK"/>
          </a:p>
        </c:txPr>
        <c:crossAx val="981354240"/>
        <c:crosses val="autoZero"/>
        <c:auto val="1"/>
        <c:lblAlgn val="ctr"/>
        <c:lblOffset val="100"/>
        <c:noMultiLvlLbl val="0"/>
      </c:catAx>
      <c:valAx>
        <c:axId val="9813542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PK"/>
          </a:p>
        </c:txPr>
        <c:crossAx val="97098259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PK"/>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PK"/>
    </a:p>
  </c:txPr>
  <c:externalData r:id="rId3">
    <c:autoUpdate val="0"/>
  </c:externalData>
</c:chartSpace>
</file>

<file path=ppt/charts/colors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48A87A34-81AB-432B-8DAE-1953F412C126}" type="datetimeFigureOut">
              <a:rPr lang="en-US" smtClean="0"/>
              <a:t>4/19/2022</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6D22F896-40B5-4ADD-8801-0D06FADFA095}" type="slidenum">
              <a:rPr lang="en-US" smtClean="0"/>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02895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4/19/2022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2858007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4/19/2022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138146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4/19/2022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818950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4/19/2022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1539819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4/19/2022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499477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4/19/2022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107412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515132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275759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16290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4/19/2022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957726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4/19/2022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15643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4/19/2022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354215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4/19/2022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132465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4/19/2022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905663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469575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72825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8A87A34-81AB-432B-8DAE-1953F412C126}" type="datetimeFigureOut">
              <a:rPr lang="en-US" smtClean="0"/>
              <a:pPr/>
              <a:t>4/19/2022</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268556275"/>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693" r:id="rId12"/>
    <p:sldLayoutId id="2147483694" r:id="rId13"/>
    <p:sldLayoutId id="2147483695" r:id="rId14"/>
    <p:sldLayoutId id="2147483696" r:id="rId15"/>
    <p:sldLayoutId id="2147483697" r:id="rId16"/>
    <p:sldLayoutId id="2147483698"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redit Card Fraud Detection With Classification Algorithms In Python">
            <a:extLst>
              <a:ext uri="{FF2B5EF4-FFF2-40B4-BE49-F238E27FC236}">
                <a16:creationId xmlns:a16="http://schemas.microsoft.com/office/drawing/2014/main" id="{D6D81FA2-707E-4EA4-B370-6E782163E51C}"/>
              </a:ext>
            </a:extLst>
          </p:cNvPr>
          <p:cNvPicPr/>
          <p:nvPr/>
        </p:nvPicPr>
        <p:blipFill rotWithShape="1">
          <a:blip r:embed="rId2">
            <a:extLst>
              <a:ext uri="{28A0092B-C50C-407E-A947-70E740481C1C}">
                <a14:useLocalDpi xmlns:a14="http://schemas.microsoft.com/office/drawing/2010/main" val="0"/>
              </a:ext>
            </a:extLst>
          </a:blip>
          <a:srcRect b="23395"/>
          <a:stretch/>
        </p:blipFill>
        <p:spPr bwMode="auto">
          <a:xfrm>
            <a:off x="2208407" y="1895060"/>
            <a:ext cx="7651209" cy="3763617"/>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0766332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8ED63-9E3B-4341-9F9E-023703B12A86}"/>
              </a:ext>
            </a:extLst>
          </p:cNvPr>
          <p:cNvSpPr>
            <a:spLocks noGrp="1"/>
          </p:cNvSpPr>
          <p:nvPr>
            <p:ph type="title"/>
          </p:nvPr>
        </p:nvSpPr>
        <p:spPr/>
        <p:txBody>
          <a:bodyPr/>
          <a:lstStyle/>
          <a:p>
            <a:r>
              <a:rPr lang="en-US" dirty="0"/>
              <a:t>Problem Statement</a:t>
            </a:r>
            <a:endParaRPr lang="en-PK" dirty="0"/>
          </a:p>
        </p:txBody>
      </p:sp>
      <p:sp>
        <p:nvSpPr>
          <p:cNvPr id="3" name="Content Placeholder 2">
            <a:extLst>
              <a:ext uri="{FF2B5EF4-FFF2-40B4-BE49-F238E27FC236}">
                <a16:creationId xmlns:a16="http://schemas.microsoft.com/office/drawing/2014/main" id="{597AA1D4-645B-4FA9-B0A1-78C4D93BBDCD}"/>
              </a:ext>
            </a:extLst>
          </p:cNvPr>
          <p:cNvSpPr>
            <a:spLocks noGrp="1"/>
          </p:cNvSpPr>
          <p:nvPr>
            <p:ph idx="1"/>
          </p:nvPr>
        </p:nvSpPr>
        <p:spPr/>
        <p:txBody>
          <a:bodyPr/>
          <a:lstStyle/>
          <a:p>
            <a:pPr algn="just"/>
            <a:r>
              <a:rPr lang="en-PK" dirty="0"/>
              <a:t>The performance of this fraud detection system is complicated by a few issues that are difficult to resolve for researchers. Among one of the most challenging issues is the absence of high-quality literature in the field that provides test results and authentic data. Frequently, the reason for this is that the sensitive financial information associated with the fraud needs to be used in a confidential manner in order to protect the customer's privacy and security. </a:t>
            </a:r>
          </a:p>
        </p:txBody>
      </p:sp>
    </p:spTree>
    <p:extLst>
      <p:ext uri="{BB962C8B-B14F-4D97-AF65-F5344CB8AC3E}">
        <p14:creationId xmlns:p14="http://schemas.microsoft.com/office/powerpoint/2010/main" val="14633844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1F0F8-7405-4D51-9683-7F0339F81104}"/>
              </a:ext>
            </a:extLst>
          </p:cNvPr>
          <p:cNvSpPr>
            <a:spLocks noGrp="1"/>
          </p:cNvSpPr>
          <p:nvPr>
            <p:ph type="title"/>
          </p:nvPr>
        </p:nvSpPr>
        <p:spPr/>
        <p:txBody>
          <a:bodyPr/>
          <a:lstStyle/>
          <a:p>
            <a:r>
              <a:rPr lang="en-US" dirty="0"/>
              <a:t>Research Objectives</a:t>
            </a:r>
            <a:endParaRPr lang="en-PK" dirty="0"/>
          </a:p>
        </p:txBody>
      </p:sp>
      <p:sp>
        <p:nvSpPr>
          <p:cNvPr id="3" name="Content Placeholder 2">
            <a:extLst>
              <a:ext uri="{FF2B5EF4-FFF2-40B4-BE49-F238E27FC236}">
                <a16:creationId xmlns:a16="http://schemas.microsoft.com/office/drawing/2014/main" id="{7CD14B28-02E1-4E60-B613-E2C4DC62222F}"/>
              </a:ext>
            </a:extLst>
          </p:cNvPr>
          <p:cNvSpPr>
            <a:spLocks noGrp="1"/>
          </p:cNvSpPr>
          <p:nvPr>
            <p:ph idx="1"/>
          </p:nvPr>
        </p:nvSpPr>
        <p:spPr/>
        <p:txBody>
          <a:bodyPr>
            <a:normAutofit fontScale="85000" lnSpcReduction="10000"/>
          </a:bodyPr>
          <a:lstStyle/>
          <a:p>
            <a:pPr algn="just"/>
            <a:r>
              <a:rPr lang="en-PK" dirty="0"/>
              <a:t>The goal of the proposed method is to detect fraudulent credit card purchases using supervised machine learning algorithms. With the purpose of detecting fraud transactions, we came up with a technique whereby we extract the features of a dataset, using the extracted features to train the models for the sole purpose of detecting fraud transactions. The following objectives will be met by the proposed solution:</a:t>
            </a:r>
          </a:p>
          <a:p>
            <a:pPr lvl="1" algn="just">
              <a:buFont typeface="Wingdings" panose="05000000000000000000" pitchFamily="2" charset="2"/>
              <a:buChar char="Ø"/>
            </a:pPr>
            <a:r>
              <a:rPr lang="en-PK" dirty="0"/>
              <a:t>To determine the level of fraud activity associated with credit cards with high efficiency and accuracy. </a:t>
            </a:r>
          </a:p>
          <a:p>
            <a:pPr lvl="1" algn="just">
              <a:buFont typeface="Wingdings" panose="05000000000000000000" pitchFamily="2" charset="2"/>
              <a:buChar char="Ø"/>
            </a:pPr>
            <a:r>
              <a:rPr lang="en-PK" dirty="0"/>
              <a:t>To train a high-performance model on a given dataset using both label and feature information.</a:t>
            </a:r>
          </a:p>
          <a:p>
            <a:pPr lvl="1" algn="just">
              <a:buFont typeface="Wingdings" panose="05000000000000000000" pitchFamily="2" charset="2"/>
              <a:buChar char="Ø"/>
            </a:pPr>
            <a:r>
              <a:rPr lang="en-PK" dirty="0"/>
              <a:t>To determine whether a transaction is fraud or not using the trained model.</a:t>
            </a:r>
          </a:p>
          <a:p>
            <a:endParaRPr lang="en-PK" dirty="0"/>
          </a:p>
        </p:txBody>
      </p:sp>
    </p:spTree>
    <p:extLst>
      <p:ext uri="{BB962C8B-B14F-4D97-AF65-F5344CB8AC3E}">
        <p14:creationId xmlns:p14="http://schemas.microsoft.com/office/powerpoint/2010/main" val="34670247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599A2-D492-47D2-B5DF-6B8A39DFF3E4}"/>
              </a:ext>
            </a:extLst>
          </p:cNvPr>
          <p:cNvSpPr>
            <a:spLocks noGrp="1"/>
          </p:cNvSpPr>
          <p:nvPr>
            <p:ph type="title"/>
          </p:nvPr>
        </p:nvSpPr>
        <p:spPr/>
        <p:txBody>
          <a:bodyPr/>
          <a:lstStyle/>
          <a:p>
            <a:r>
              <a:rPr lang="en-US" dirty="0"/>
              <a:t>Proposed System</a:t>
            </a:r>
            <a:endParaRPr lang="en-PK" dirty="0"/>
          </a:p>
        </p:txBody>
      </p:sp>
      <p:sp>
        <p:nvSpPr>
          <p:cNvPr id="3" name="Content Placeholder 2">
            <a:extLst>
              <a:ext uri="{FF2B5EF4-FFF2-40B4-BE49-F238E27FC236}">
                <a16:creationId xmlns:a16="http://schemas.microsoft.com/office/drawing/2014/main" id="{7EDD8DE9-59FF-48D1-9F0A-F75309AA60F6}"/>
              </a:ext>
            </a:extLst>
          </p:cNvPr>
          <p:cNvSpPr>
            <a:spLocks noGrp="1"/>
          </p:cNvSpPr>
          <p:nvPr>
            <p:ph idx="1"/>
          </p:nvPr>
        </p:nvSpPr>
        <p:spPr/>
        <p:txBody>
          <a:bodyPr/>
          <a:lstStyle/>
          <a:p>
            <a:pPr algn="just"/>
            <a:r>
              <a:rPr lang="en-PK" dirty="0"/>
              <a:t>The data flow into a system model is defined as the system architecture. During the pre</a:t>
            </a:r>
            <a:r>
              <a:rPr lang="en-US" dirty="0"/>
              <a:t>-</a:t>
            </a:r>
            <a:r>
              <a:rPr lang="en-PK" dirty="0"/>
              <a:t>processing phase, steps are taken to convert the raw data into useful information. On the basis of the characteristics extracted from the data, an algorithm is then selected that is used to classify a specific transaction as legal or illegal based on the features it is derived from.  </a:t>
            </a:r>
          </a:p>
          <a:p>
            <a:endParaRPr lang="en-PK" dirty="0"/>
          </a:p>
        </p:txBody>
      </p:sp>
    </p:spTree>
    <p:extLst>
      <p:ext uri="{BB962C8B-B14F-4D97-AF65-F5344CB8AC3E}">
        <p14:creationId xmlns:p14="http://schemas.microsoft.com/office/powerpoint/2010/main" val="26526135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EB5E53F-395D-4A52-9973-414B98092EDA}"/>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055475" y="806932"/>
            <a:ext cx="4081049" cy="4891502"/>
          </a:xfrm>
          <a:prstGeom prst="rect">
            <a:avLst/>
          </a:prstGeom>
          <a:noFill/>
          <a:ln>
            <a:noFill/>
          </a:ln>
        </p:spPr>
      </p:pic>
      <p:sp>
        <p:nvSpPr>
          <p:cNvPr id="3" name="TextBox 2">
            <a:extLst>
              <a:ext uri="{FF2B5EF4-FFF2-40B4-BE49-F238E27FC236}">
                <a16:creationId xmlns:a16="http://schemas.microsoft.com/office/drawing/2014/main" id="{ACDF7179-A43E-4D5D-A498-BD91CF33B32F}"/>
              </a:ext>
            </a:extLst>
          </p:cNvPr>
          <p:cNvSpPr txBox="1"/>
          <p:nvPr/>
        </p:nvSpPr>
        <p:spPr>
          <a:xfrm>
            <a:off x="4273980" y="5881791"/>
            <a:ext cx="3644038" cy="338554"/>
          </a:xfrm>
          <a:prstGeom prst="rect">
            <a:avLst/>
          </a:prstGeom>
          <a:noFill/>
        </p:spPr>
        <p:txBody>
          <a:bodyPr wrap="square" rtlCol="0">
            <a:spAutoFit/>
          </a:bodyPr>
          <a:lstStyle/>
          <a:p>
            <a:pPr algn="ctr"/>
            <a:r>
              <a:rPr lang="en-US" sz="1600" dirty="0"/>
              <a:t>The data flow diagram of proposed system.</a:t>
            </a:r>
            <a:endParaRPr lang="en-PK" sz="1600" dirty="0"/>
          </a:p>
        </p:txBody>
      </p:sp>
    </p:spTree>
    <p:extLst>
      <p:ext uri="{BB962C8B-B14F-4D97-AF65-F5344CB8AC3E}">
        <p14:creationId xmlns:p14="http://schemas.microsoft.com/office/powerpoint/2010/main" val="24390425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932EE-18D8-4446-8434-1677784A0D0A}"/>
              </a:ext>
            </a:extLst>
          </p:cNvPr>
          <p:cNvSpPr>
            <a:spLocks noGrp="1"/>
          </p:cNvSpPr>
          <p:nvPr>
            <p:ph type="title"/>
          </p:nvPr>
        </p:nvSpPr>
        <p:spPr/>
        <p:txBody>
          <a:bodyPr>
            <a:normAutofit/>
          </a:bodyPr>
          <a:lstStyle/>
          <a:p>
            <a:r>
              <a:rPr lang="en-US" dirty="0"/>
              <a:t>Data Preparation Activities</a:t>
            </a:r>
            <a:endParaRPr lang="en-PK" dirty="0"/>
          </a:p>
        </p:txBody>
      </p:sp>
      <p:sp>
        <p:nvSpPr>
          <p:cNvPr id="3" name="Content Placeholder 2">
            <a:extLst>
              <a:ext uri="{FF2B5EF4-FFF2-40B4-BE49-F238E27FC236}">
                <a16:creationId xmlns:a16="http://schemas.microsoft.com/office/drawing/2014/main" id="{56F54D10-0721-4362-AC0A-A88149ACA8D0}"/>
              </a:ext>
            </a:extLst>
          </p:cNvPr>
          <p:cNvSpPr>
            <a:spLocks noGrp="1"/>
          </p:cNvSpPr>
          <p:nvPr>
            <p:ph idx="1"/>
          </p:nvPr>
        </p:nvSpPr>
        <p:spPr/>
        <p:txBody>
          <a:bodyPr/>
          <a:lstStyle/>
          <a:p>
            <a:pPr algn="just"/>
            <a:r>
              <a:rPr lang="en-PK" dirty="0"/>
              <a:t>A dataset which was used in this study was the Credit Card Fraud Detection dataset which is available on Kaggle (</a:t>
            </a:r>
            <a:r>
              <a:rPr lang="en-PK" i="1" dirty="0"/>
              <a:t>Credit Card Fraud Detection | Kaggle</a:t>
            </a:r>
            <a:r>
              <a:rPr lang="en-PK" dirty="0"/>
              <a:t>, n.d.-a), and that could be downloaded from there. </a:t>
            </a:r>
            <a:endParaRPr lang="en-US" dirty="0"/>
          </a:p>
          <a:p>
            <a:pPr algn="just"/>
            <a:r>
              <a:rPr lang="en-PK" dirty="0"/>
              <a:t>This dataset consists of data from credit card transactions made by European cardholders for the month of September 2013. Within two days, </a:t>
            </a:r>
            <a:r>
              <a:rPr lang="en-US" dirty="0"/>
              <a:t>they</a:t>
            </a:r>
            <a:r>
              <a:rPr lang="en-PK" dirty="0"/>
              <a:t> have 492 fraudulent transactions out of 284,807 transactions within this dataset. A substantial portion of the dataset's transactions fall into the positive class (frauds), accounting for 0.172% of all transactions.</a:t>
            </a:r>
          </a:p>
          <a:p>
            <a:endParaRPr lang="en-PK" dirty="0"/>
          </a:p>
        </p:txBody>
      </p:sp>
    </p:spTree>
    <p:extLst>
      <p:ext uri="{BB962C8B-B14F-4D97-AF65-F5344CB8AC3E}">
        <p14:creationId xmlns:p14="http://schemas.microsoft.com/office/powerpoint/2010/main" val="30770928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1B844-B39B-4B0D-8B9F-2E1C7470BF26}"/>
              </a:ext>
            </a:extLst>
          </p:cNvPr>
          <p:cNvSpPr>
            <a:spLocks noGrp="1"/>
          </p:cNvSpPr>
          <p:nvPr>
            <p:ph type="title"/>
          </p:nvPr>
        </p:nvSpPr>
        <p:spPr/>
        <p:txBody>
          <a:bodyPr/>
          <a:lstStyle/>
          <a:p>
            <a:r>
              <a:rPr lang="en-US" dirty="0"/>
              <a:t>Data Preparation Activities</a:t>
            </a:r>
            <a:endParaRPr lang="en-PK" dirty="0"/>
          </a:p>
        </p:txBody>
      </p:sp>
      <p:sp>
        <p:nvSpPr>
          <p:cNvPr id="3" name="Content Placeholder 2">
            <a:extLst>
              <a:ext uri="{FF2B5EF4-FFF2-40B4-BE49-F238E27FC236}">
                <a16:creationId xmlns:a16="http://schemas.microsoft.com/office/drawing/2014/main" id="{53A073EA-DBE9-4BD7-8C04-0C26096C8C79}"/>
              </a:ext>
            </a:extLst>
          </p:cNvPr>
          <p:cNvSpPr>
            <a:spLocks noGrp="1"/>
          </p:cNvSpPr>
          <p:nvPr>
            <p:ph idx="1"/>
          </p:nvPr>
        </p:nvSpPr>
        <p:spPr/>
        <p:txBody>
          <a:bodyPr>
            <a:normAutofit fontScale="92500" lnSpcReduction="20000"/>
          </a:bodyPr>
          <a:lstStyle/>
          <a:p>
            <a:pPr algn="just"/>
            <a:r>
              <a:rPr lang="en-PK" dirty="0"/>
              <a:t>There are only numerical variables that are the results of a PCA transformation that are included in this analysis. Among the features V1, V2, </a:t>
            </a:r>
            <a:r>
              <a:rPr lang="en-US" dirty="0"/>
              <a:t>…., </a:t>
            </a:r>
            <a:r>
              <a:rPr lang="en-PK" dirty="0"/>
              <a:t>V28, we can see they are the principal components resulting from PCA, however, 'Time' and 'Amount' have not been transformed by PCA. </a:t>
            </a:r>
            <a:endParaRPr lang="en-US" dirty="0"/>
          </a:p>
          <a:p>
            <a:pPr algn="just"/>
            <a:r>
              <a:rPr lang="en-PK" dirty="0"/>
              <a:t>A feature called "Time" represents the number of seconds that passed between each transaction and the first transaction found in the dataset. </a:t>
            </a:r>
            <a:endParaRPr lang="en-US" dirty="0"/>
          </a:p>
          <a:p>
            <a:pPr algn="just"/>
            <a:r>
              <a:rPr lang="en-PK" dirty="0"/>
              <a:t>With 'Amount', one can show the amount a transaction has, this feature can even be used for instance-dependant and cost-sensitive learning.</a:t>
            </a:r>
            <a:endParaRPr lang="en-US" dirty="0"/>
          </a:p>
          <a:p>
            <a:pPr algn="just"/>
            <a:r>
              <a:rPr lang="en-PK" dirty="0"/>
              <a:t> In the 'Class' feature, in the case of fraud, it takes the value of 1 while in the case of non-fraud, it takes the value of 0</a:t>
            </a:r>
            <a:r>
              <a:rPr lang="en-US" dirty="0"/>
              <a:t>.</a:t>
            </a:r>
            <a:endParaRPr lang="en-PK" dirty="0"/>
          </a:p>
          <a:p>
            <a:endParaRPr lang="en-PK" dirty="0"/>
          </a:p>
        </p:txBody>
      </p:sp>
    </p:spTree>
    <p:extLst>
      <p:ext uri="{BB962C8B-B14F-4D97-AF65-F5344CB8AC3E}">
        <p14:creationId xmlns:p14="http://schemas.microsoft.com/office/powerpoint/2010/main" val="30980541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06BFAB76-1468-44AE-8312-63DF573FCA23}"/>
              </a:ext>
            </a:extLst>
          </p:cNvPr>
          <p:cNvGraphicFramePr>
            <a:graphicFrameLocks noGrp="1"/>
          </p:cNvGraphicFramePr>
          <p:nvPr>
            <p:extLst>
              <p:ext uri="{D42A27DB-BD31-4B8C-83A1-F6EECF244321}">
                <p14:modId xmlns:p14="http://schemas.microsoft.com/office/powerpoint/2010/main" val="1500678408"/>
              </p:ext>
            </p:extLst>
          </p:nvPr>
        </p:nvGraphicFramePr>
        <p:xfrm>
          <a:off x="3299791" y="1603513"/>
          <a:ext cx="5499652" cy="3684104"/>
        </p:xfrm>
        <a:graphic>
          <a:graphicData uri="http://schemas.openxmlformats.org/drawingml/2006/table">
            <a:tbl>
              <a:tblPr firstRow="1" firstCol="1" lastRow="1" lastCol="1" bandRow="1" bandCol="1">
                <a:tableStyleId>{3B4B98B0-60AC-42C2-AFA5-B58CD77FA1E5}</a:tableStyleId>
              </a:tblPr>
              <a:tblGrid>
                <a:gridCol w="733077">
                  <a:extLst>
                    <a:ext uri="{9D8B030D-6E8A-4147-A177-3AD203B41FA5}">
                      <a16:colId xmlns:a16="http://schemas.microsoft.com/office/drawing/2014/main" val="2318792268"/>
                    </a:ext>
                  </a:extLst>
                </a:gridCol>
                <a:gridCol w="1135900">
                  <a:extLst>
                    <a:ext uri="{9D8B030D-6E8A-4147-A177-3AD203B41FA5}">
                      <a16:colId xmlns:a16="http://schemas.microsoft.com/office/drawing/2014/main" val="1126689159"/>
                    </a:ext>
                  </a:extLst>
                </a:gridCol>
                <a:gridCol w="3630675">
                  <a:extLst>
                    <a:ext uri="{9D8B030D-6E8A-4147-A177-3AD203B41FA5}">
                      <a16:colId xmlns:a16="http://schemas.microsoft.com/office/drawing/2014/main" val="2492847594"/>
                    </a:ext>
                  </a:extLst>
                </a:gridCol>
              </a:tblGrid>
              <a:tr h="602052">
                <a:tc>
                  <a:txBody>
                    <a:bodyPr/>
                    <a:lstStyle/>
                    <a:p>
                      <a:pPr algn="ctr">
                        <a:lnSpc>
                          <a:spcPct val="107000"/>
                        </a:lnSpc>
                        <a:spcAft>
                          <a:spcPts val="800"/>
                        </a:spcAft>
                      </a:pPr>
                      <a:r>
                        <a:rPr lang="en-PK" sz="1600" b="1" dirty="0">
                          <a:effectLst/>
                        </a:rPr>
                        <a:t>S. No.</a:t>
                      </a:r>
                      <a:endParaRPr lang="en-PK"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gn="ctr">
                        <a:lnSpc>
                          <a:spcPct val="107000"/>
                        </a:lnSpc>
                        <a:spcAft>
                          <a:spcPts val="800"/>
                        </a:spcAft>
                      </a:pPr>
                      <a:r>
                        <a:rPr lang="en-PK" sz="1600" b="1" dirty="0">
                          <a:effectLst/>
                        </a:rPr>
                        <a:t>Feature</a:t>
                      </a:r>
                      <a:endParaRPr lang="en-PK"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gn="ctr">
                        <a:lnSpc>
                          <a:spcPct val="107000"/>
                        </a:lnSpc>
                        <a:spcAft>
                          <a:spcPts val="800"/>
                        </a:spcAft>
                      </a:pPr>
                      <a:r>
                        <a:rPr lang="en-PK" sz="1600" b="1" dirty="0">
                          <a:effectLst/>
                        </a:rPr>
                        <a:t>Description</a:t>
                      </a:r>
                      <a:endParaRPr lang="en-PK"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2125711185"/>
                  </a:ext>
                </a:extLst>
              </a:tr>
              <a:tr h="988574">
                <a:tc>
                  <a:txBody>
                    <a:bodyPr/>
                    <a:lstStyle/>
                    <a:p>
                      <a:pPr algn="ctr">
                        <a:lnSpc>
                          <a:spcPct val="107000"/>
                        </a:lnSpc>
                        <a:spcAft>
                          <a:spcPts val="800"/>
                        </a:spcAft>
                      </a:pPr>
                      <a:r>
                        <a:rPr lang="en-PK" sz="1600" b="0">
                          <a:effectLst/>
                        </a:rPr>
                        <a:t>1.</a:t>
                      </a:r>
                      <a:endParaRPr lang="en-PK" sz="1600" b="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gn="ctr">
                        <a:lnSpc>
                          <a:spcPct val="107000"/>
                        </a:lnSpc>
                        <a:spcAft>
                          <a:spcPts val="800"/>
                        </a:spcAft>
                      </a:pPr>
                      <a:r>
                        <a:rPr lang="en-PK" sz="1600" b="1" dirty="0">
                          <a:effectLst/>
                        </a:rPr>
                        <a:t>Time</a:t>
                      </a:r>
                      <a:endParaRPr lang="en-PK"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gn="ctr">
                        <a:lnSpc>
                          <a:spcPct val="107000"/>
                        </a:lnSpc>
                        <a:spcAft>
                          <a:spcPts val="800"/>
                        </a:spcAft>
                      </a:pPr>
                      <a:r>
                        <a:rPr lang="en-PK" sz="1600" b="0">
                          <a:effectLst/>
                        </a:rPr>
                        <a:t>The time in seconds between the current and the first transaction.</a:t>
                      </a:r>
                      <a:endParaRPr lang="en-PK" sz="1600" b="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3535955389"/>
                  </a:ext>
                </a:extLst>
              </a:tr>
              <a:tr h="602052">
                <a:tc>
                  <a:txBody>
                    <a:bodyPr/>
                    <a:lstStyle/>
                    <a:p>
                      <a:pPr algn="ctr">
                        <a:lnSpc>
                          <a:spcPct val="107000"/>
                        </a:lnSpc>
                        <a:spcAft>
                          <a:spcPts val="800"/>
                        </a:spcAft>
                      </a:pPr>
                      <a:r>
                        <a:rPr lang="en-PK" sz="1600" b="0">
                          <a:effectLst/>
                        </a:rPr>
                        <a:t>2.</a:t>
                      </a:r>
                      <a:endParaRPr lang="en-PK" sz="1600" b="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gn="ctr">
                        <a:lnSpc>
                          <a:spcPct val="107000"/>
                        </a:lnSpc>
                        <a:spcAft>
                          <a:spcPts val="800"/>
                        </a:spcAft>
                      </a:pPr>
                      <a:r>
                        <a:rPr lang="en-PK" sz="1600" b="1" dirty="0">
                          <a:effectLst/>
                        </a:rPr>
                        <a:t>Amount</a:t>
                      </a:r>
                      <a:endParaRPr lang="en-PK"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gn="ctr">
                        <a:lnSpc>
                          <a:spcPct val="107000"/>
                        </a:lnSpc>
                        <a:spcAft>
                          <a:spcPts val="800"/>
                        </a:spcAft>
                      </a:pPr>
                      <a:r>
                        <a:rPr lang="en-PK" sz="1600" b="0">
                          <a:effectLst/>
                        </a:rPr>
                        <a:t>Amount of the transaction</a:t>
                      </a:r>
                      <a:endParaRPr lang="en-PK" sz="1600" b="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296794539"/>
                  </a:ext>
                </a:extLst>
              </a:tr>
              <a:tr h="1491426">
                <a:tc>
                  <a:txBody>
                    <a:bodyPr/>
                    <a:lstStyle/>
                    <a:p>
                      <a:pPr algn="ctr">
                        <a:lnSpc>
                          <a:spcPct val="107000"/>
                        </a:lnSpc>
                        <a:spcAft>
                          <a:spcPts val="800"/>
                        </a:spcAft>
                      </a:pPr>
                      <a:r>
                        <a:rPr lang="en-PK" sz="1600" b="0">
                          <a:effectLst/>
                        </a:rPr>
                        <a:t>3.</a:t>
                      </a:r>
                      <a:endParaRPr lang="en-PK" sz="1600" b="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gn="ctr">
                        <a:lnSpc>
                          <a:spcPct val="107000"/>
                        </a:lnSpc>
                        <a:spcAft>
                          <a:spcPts val="800"/>
                        </a:spcAft>
                      </a:pPr>
                      <a:r>
                        <a:rPr lang="en-PK" sz="1600" b="1" dirty="0">
                          <a:effectLst/>
                        </a:rPr>
                        <a:t>Class</a:t>
                      </a:r>
                      <a:endParaRPr lang="en-PK"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0" lvl="0" indent="0">
                        <a:lnSpc>
                          <a:spcPct val="107000"/>
                        </a:lnSpc>
                        <a:spcAft>
                          <a:spcPts val="0"/>
                        </a:spcAft>
                        <a:buFont typeface="+mj-lt"/>
                        <a:buNone/>
                      </a:pPr>
                      <a:r>
                        <a:rPr lang="en-US" sz="1600" b="0" dirty="0">
                          <a:effectLst/>
                        </a:rPr>
                        <a:t>0 - </a:t>
                      </a:r>
                      <a:r>
                        <a:rPr lang="en-PK" sz="1600" b="0" dirty="0">
                          <a:effectLst/>
                        </a:rPr>
                        <a:t>Class label represents not fraud</a:t>
                      </a:r>
                    </a:p>
                    <a:p>
                      <a:pPr marL="0" lvl="0" indent="0">
                        <a:lnSpc>
                          <a:spcPct val="107000"/>
                        </a:lnSpc>
                        <a:spcAft>
                          <a:spcPts val="800"/>
                        </a:spcAft>
                        <a:buFont typeface="+mj-lt"/>
                        <a:buNone/>
                      </a:pPr>
                      <a:r>
                        <a:rPr lang="en-US" sz="1600" b="0" dirty="0">
                          <a:effectLst/>
                        </a:rPr>
                        <a:t>1 - </a:t>
                      </a:r>
                      <a:r>
                        <a:rPr lang="en-PK" sz="1600" b="0" dirty="0">
                          <a:effectLst/>
                        </a:rPr>
                        <a:t>Class label represents fraud</a:t>
                      </a:r>
                      <a:endParaRPr lang="en-PK" sz="1600" b="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562741900"/>
                  </a:ext>
                </a:extLst>
              </a:tr>
            </a:tbl>
          </a:graphicData>
        </a:graphic>
      </p:graphicFrame>
      <p:sp>
        <p:nvSpPr>
          <p:cNvPr id="3" name="TextBox 2">
            <a:extLst>
              <a:ext uri="{FF2B5EF4-FFF2-40B4-BE49-F238E27FC236}">
                <a16:creationId xmlns:a16="http://schemas.microsoft.com/office/drawing/2014/main" id="{687C4BA1-F35A-4A94-9A53-C44A0D075B81}"/>
              </a:ext>
            </a:extLst>
          </p:cNvPr>
          <p:cNvSpPr txBox="1"/>
          <p:nvPr/>
        </p:nvSpPr>
        <p:spPr>
          <a:xfrm>
            <a:off x="4055165" y="5512904"/>
            <a:ext cx="3975652" cy="369332"/>
          </a:xfrm>
          <a:prstGeom prst="rect">
            <a:avLst/>
          </a:prstGeom>
          <a:noFill/>
        </p:spPr>
        <p:txBody>
          <a:bodyPr wrap="square" rtlCol="0">
            <a:spAutoFit/>
          </a:bodyPr>
          <a:lstStyle/>
          <a:p>
            <a:r>
              <a:rPr lang="en-US" dirty="0"/>
              <a:t>Description of features of dataset.</a:t>
            </a:r>
            <a:endParaRPr lang="en-PK" dirty="0"/>
          </a:p>
        </p:txBody>
      </p:sp>
    </p:spTree>
    <p:extLst>
      <p:ext uri="{BB962C8B-B14F-4D97-AF65-F5344CB8AC3E}">
        <p14:creationId xmlns:p14="http://schemas.microsoft.com/office/powerpoint/2010/main" val="25675716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C9B16-4EB3-471D-B886-1F0755860811}"/>
              </a:ext>
            </a:extLst>
          </p:cNvPr>
          <p:cNvSpPr>
            <a:spLocks noGrp="1"/>
          </p:cNvSpPr>
          <p:nvPr>
            <p:ph type="title"/>
          </p:nvPr>
        </p:nvSpPr>
        <p:spPr/>
        <p:txBody>
          <a:bodyPr>
            <a:normAutofit/>
          </a:bodyPr>
          <a:lstStyle/>
          <a:p>
            <a:r>
              <a:rPr lang="en-US" dirty="0"/>
              <a:t>Data Pre-Processing</a:t>
            </a:r>
            <a:endParaRPr lang="en-PK" dirty="0"/>
          </a:p>
        </p:txBody>
      </p:sp>
      <p:sp>
        <p:nvSpPr>
          <p:cNvPr id="3" name="Content Placeholder 2">
            <a:extLst>
              <a:ext uri="{FF2B5EF4-FFF2-40B4-BE49-F238E27FC236}">
                <a16:creationId xmlns:a16="http://schemas.microsoft.com/office/drawing/2014/main" id="{DE4F5BF4-2B11-4849-BC0F-8AA2E457647A}"/>
              </a:ext>
            </a:extLst>
          </p:cNvPr>
          <p:cNvSpPr>
            <a:spLocks noGrp="1"/>
          </p:cNvSpPr>
          <p:nvPr>
            <p:ph idx="1"/>
          </p:nvPr>
        </p:nvSpPr>
        <p:spPr/>
        <p:txBody>
          <a:bodyPr/>
          <a:lstStyle/>
          <a:p>
            <a:pPr algn="just"/>
            <a:r>
              <a:rPr lang="en-PK" dirty="0"/>
              <a:t>Pre-processing is not necessary for every dataset if certain criteria are met. As part of these criteria there is the requirement to determine if there are any missing values that might cause the prediction values to be altered. </a:t>
            </a:r>
            <a:endParaRPr lang="en-US" dirty="0"/>
          </a:p>
          <a:p>
            <a:pPr algn="just"/>
            <a:r>
              <a:rPr lang="en-PK" dirty="0"/>
              <a:t>Based on our analysis of the data, we can see that the dataset contains 284,807 values for each feature, which means that no value is missing from any of these features.</a:t>
            </a:r>
          </a:p>
        </p:txBody>
      </p:sp>
    </p:spTree>
    <p:extLst>
      <p:ext uri="{BB962C8B-B14F-4D97-AF65-F5344CB8AC3E}">
        <p14:creationId xmlns:p14="http://schemas.microsoft.com/office/powerpoint/2010/main" val="9898701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D6515-0D82-4054-924A-004F6CAA2EF9}"/>
              </a:ext>
            </a:extLst>
          </p:cNvPr>
          <p:cNvSpPr>
            <a:spLocks noGrp="1"/>
          </p:cNvSpPr>
          <p:nvPr>
            <p:ph type="title"/>
          </p:nvPr>
        </p:nvSpPr>
        <p:spPr/>
        <p:txBody>
          <a:bodyPr/>
          <a:lstStyle/>
          <a:p>
            <a:r>
              <a:rPr lang="en-US" dirty="0"/>
              <a:t>Data Pre-Processing</a:t>
            </a:r>
            <a:endParaRPr lang="en-PK" dirty="0"/>
          </a:p>
        </p:txBody>
      </p:sp>
      <p:sp>
        <p:nvSpPr>
          <p:cNvPr id="3" name="Content Placeholder 2">
            <a:extLst>
              <a:ext uri="{FF2B5EF4-FFF2-40B4-BE49-F238E27FC236}">
                <a16:creationId xmlns:a16="http://schemas.microsoft.com/office/drawing/2014/main" id="{A100ED62-B09D-42B0-9D38-B83EE156F931}"/>
              </a:ext>
            </a:extLst>
          </p:cNvPr>
          <p:cNvSpPr>
            <a:spLocks noGrp="1"/>
          </p:cNvSpPr>
          <p:nvPr>
            <p:ph idx="1"/>
          </p:nvPr>
        </p:nvSpPr>
        <p:spPr/>
        <p:txBody>
          <a:bodyPr/>
          <a:lstStyle/>
          <a:p>
            <a:pPr algn="just"/>
            <a:r>
              <a:rPr lang="en-PK" dirty="0"/>
              <a:t>It has been shown that correlation matrix is an effective technique for assisting us in determining whether any particular part of the report could be removed in order to ensure the accuracy of the proposed system. </a:t>
            </a:r>
            <a:endParaRPr lang="en-US" dirty="0"/>
          </a:p>
          <a:p>
            <a:pPr algn="just"/>
            <a:r>
              <a:rPr lang="en-PK" dirty="0"/>
              <a:t>Due to the fact that the correlation matrix has shown that all features</a:t>
            </a:r>
            <a:r>
              <a:rPr lang="en-US" dirty="0"/>
              <a:t> are associated with</a:t>
            </a:r>
            <a:r>
              <a:rPr lang="en-PK" dirty="0"/>
              <a:t> the 'Class' feature irrespective of whether there is a strong correlation or not, on the basis of this, one may conclude that it is not necessary to pull out any particular attribute when analyzing the correlation matrix; as a result, there is no requirement to perform any pre-processing</a:t>
            </a:r>
            <a:r>
              <a:rPr lang="en-US" dirty="0"/>
              <a:t>.</a:t>
            </a:r>
            <a:endParaRPr lang="en-PK" dirty="0"/>
          </a:p>
        </p:txBody>
      </p:sp>
    </p:spTree>
    <p:extLst>
      <p:ext uri="{BB962C8B-B14F-4D97-AF65-F5344CB8AC3E}">
        <p14:creationId xmlns:p14="http://schemas.microsoft.com/office/powerpoint/2010/main" val="3210189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47B755F-A1B3-4254-9581-DC9849425253}"/>
              </a:ext>
            </a:extLst>
          </p:cNvPr>
          <p:cNvPicPr/>
          <p:nvPr/>
        </p:nvPicPr>
        <p:blipFill rotWithShape="1">
          <a:blip r:embed="rId2"/>
          <a:srcRect l="1841" r="1658" b="1525"/>
          <a:stretch/>
        </p:blipFill>
        <p:spPr bwMode="auto">
          <a:xfrm>
            <a:off x="3048000" y="1166190"/>
            <a:ext cx="6029739" cy="4452731"/>
          </a:xfrm>
          <a:prstGeom prst="rect">
            <a:avLst/>
          </a:prstGeom>
          <a:ln>
            <a:noFill/>
          </a:ln>
          <a:extLst>
            <a:ext uri="{53640926-AAD7-44D8-BBD7-CCE9431645EC}">
              <a14:shadowObscured xmlns:a14="http://schemas.microsoft.com/office/drawing/2010/main"/>
            </a:ext>
          </a:extLst>
        </p:spPr>
      </p:pic>
      <p:sp>
        <p:nvSpPr>
          <p:cNvPr id="3" name="TextBox 2">
            <a:extLst>
              <a:ext uri="{FF2B5EF4-FFF2-40B4-BE49-F238E27FC236}">
                <a16:creationId xmlns:a16="http://schemas.microsoft.com/office/drawing/2014/main" id="{4E0984A5-882C-4C5E-85A6-F685442CD00B}"/>
              </a:ext>
            </a:extLst>
          </p:cNvPr>
          <p:cNvSpPr txBox="1"/>
          <p:nvPr/>
        </p:nvSpPr>
        <p:spPr>
          <a:xfrm>
            <a:off x="3962399" y="5618921"/>
            <a:ext cx="4015409" cy="584775"/>
          </a:xfrm>
          <a:prstGeom prst="rect">
            <a:avLst/>
          </a:prstGeom>
          <a:noFill/>
        </p:spPr>
        <p:txBody>
          <a:bodyPr wrap="square" rtlCol="0">
            <a:spAutoFit/>
          </a:bodyPr>
          <a:lstStyle/>
          <a:p>
            <a:r>
              <a:rPr lang="en-US" sz="1600" dirty="0"/>
              <a:t>Attribute correlation matrix (the X and Y axis show the different attributes within the dataset).</a:t>
            </a:r>
            <a:endParaRPr lang="en-PK" sz="1600" dirty="0"/>
          </a:p>
        </p:txBody>
      </p:sp>
    </p:spTree>
    <p:extLst>
      <p:ext uri="{BB962C8B-B14F-4D97-AF65-F5344CB8AC3E}">
        <p14:creationId xmlns:p14="http://schemas.microsoft.com/office/powerpoint/2010/main" val="24095697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0C1EC-621E-45EE-8B4A-27067DCF0665}"/>
              </a:ext>
            </a:extLst>
          </p:cNvPr>
          <p:cNvSpPr>
            <a:spLocks noGrp="1"/>
          </p:cNvSpPr>
          <p:nvPr>
            <p:ph type="ctrTitle"/>
          </p:nvPr>
        </p:nvSpPr>
        <p:spPr/>
        <p:txBody>
          <a:bodyPr/>
          <a:lstStyle/>
          <a:p>
            <a:r>
              <a:rPr lang="en-US" dirty="0"/>
              <a:t>Credit Card Fraud Prediction</a:t>
            </a:r>
            <a:endParaRPr lang="en-PK" dirty="0"/>
          </a:p>
        </p:txBody>
      </p:sp>
      <p:sp>
        <p:nvSpPr>
          <p:cNvPr id="3" name="Subtitle 2">
            <a:extLst>
              <a:ext uri="{FF2B5EF4-FFF2-40B4-BE49-F238E27FC236}">
                <a16:creationId xmlns:a16="http://schemas.microsoft.com/office/drawing/2014/main" id="{BA96E268-C1F5-407E-8CCB-70D79213A33B}"/>
              </a:ext>
            </a:extLst>
          </p:cNvPr>
          <p:cNvSpPr>
            <a:spLocks noGrp="1"/>
          </p:cNvSpPr>
          <p:nvPr>
            <p:ph type="subTitle" idx="1"/>
          </p:nvPr>
        </p:nvSpPr>
        <p:spPr/>
        <p:txBody>
          <a:bodyPr/>
          <a:lstStyle/>
          <a:p>
            <a:r>
              <a:rPr lang="en-US" dirty="0"/>
              <a:t>Team Members</a:t>
            </a:r>
            <a:endParaRPr lang="en-PK" dirty="0"/>
          </a:p>
        </p:txBody>
      </p:sp>
    </p:spTree>
    <p:extLst>
      <p:ext uri="{BB962C8B-B14F-4D97-AF65-F5344CB8AC3E}">
        <p14:creationId xmlns:p14="http://schemas.microsoft.com/office/powerpoint/2010/main" val="16710849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8659B-3F64-45D5-B892-9302EC1DE315}"/>
              </a:ext>
            </a:extLst>
          </p:cNvPr>
          <p:cNvSpPr>
            <a:spLocks noGrp="1"/>
          </p:cNvSpPr>
          <p:nvPr>
            <p:ph type="title"/>
          </p:nvPr>
        </p:nvSpPr>
        <p:spPr/>
        <p:txBody>
          <a:bodyPr>
            <a:normAutofit/>
          </a:bodyPr>
          <a:lstStyle/>
          <a:p>
            <a:r>
              <a:rPr lang="en-US" dirty="0"/>
              <a:t>Handling Imbalanced Data</a:t>
            </a:r>
            <a:endParaRPr lang="en-PK" dirty="0"/>
          </a:p>
        </p:txBody>
      </p:sp>
      <p:sp>
        <p:nvSpPr>
          <p:cNvPr id="3" name="Content Placeholder 2">
            <a:extLst>
              <a:ext uri="{FF2B5EF4-FFF2-40B4-BE49-F238E27FC236}">
                <a16:creationId xmlns:a16="http://schemas.microsoft.com/office/drawing/2014/main" id="{AEEE5433-9D7A-4A47-A973-7724823D508E}"/>
              </a:ext>
            </a:extLst>
          </p:cNvPr>
          <p:cNvSpPr>
            <a:spLocks noGrp="1"/>
          </p:cNvSpPr>
          <p:nvPr>
            <p:ph idx="1"/>
          </p:nvPr>
        </p:nvSpPr>
        <p:spPr/>
        <p:txBody>
          <a:bodyPr>
            <a:normAutofit/>
          </a:bodyPr>
          <a:lstStyle/>
          <a:p>
            <a:pPr algn="just"/>
            <a:r>
              <a:rPr lang="en-PK" dirty="0"/>
              <a:t>There was a great deal of imbalance in the credit card data. The original data set contained 99.83% of the real-world transactions as non-fraudulent, compared to 0.17% that were fraudulent. Using the original data set in case of a fraud detection algorithm would not be a wise decision for a very simple reason</a:t>
            </a:r>
            <a:r>
              <a:rPr lang="en-US" dirty="0"/>
              <a:t>.</a:t>
            </a:r>
          </a:p>
          <a:p>
            <a:pPr algn="just"/>
            <a:r>
              <a:rPr lang="en-PK" dirty="0"/>
              <a:t>For the creation of our balanced training data set, </a:t>
            </a:r>
            <a:r>
              <a:rPr lang="en-US" dirty="0"/>
              <a:t>we will use SMOTE algorithm. We will compare the results of our chosen machine learning algorithm before and after using SMOTE algorithm.</a:t>
            </a:r>
            <a:endParaRPr lang="en-PK" dirty="0"/>
          </a:p>
          <a:p>
            <a:endParaRPr lang="en-PK" dirty="0"/>
          </a:p>
        </p:txBody>
      </p:sp>
    </p:spTree>
    <p:extLst>
      <p:ext uri="{BB962C8B-B14F-4D97-AF65-F5344CB8AC3E}">
        <p14:creationId xmlns:p14="http://schemas.microsoft.com/office/powerpoint/2010/main" val="41432589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5E85F-443B-4CC6-9B5F-AA8F99D268AC}"/>
              </a:ext>
            </a:extLst>
          </p:cNvPr>
          <p:cNvSpPr>
            <a:spLocks noGrp="1"/>
          </p:cNvSpPr>
          <p:nvPr>
            <p:ph type="title"/>
          </p:nvPr>
        </p:nvSpPr>
        <p:spPr/>
        <p:txBody>
          <a:bodyPr/>
          <a:lstStyle/>
          <a:p>
            <a:r>
              <a:rPr lang="en-US" dirty="0"/>
              <a:t>Handling Imbalanced Data</a:t>
            </a:r>
            <a:endParaRPr lang="en-PK" dirty="0"/>
          </a:p>
        </p:txBody>
      </p:sp>
      <p:sp>
        <p:nvSpPr>
          <p:cNvPr id="3" name="Content Placeholder 2">
            <a:extLst>
              <a:ext uri="{FF2B5EF4-FFF2-40B4-BE49-F238E27FC236}">
                <a16:creationId xmlns:a16="http://schemas.microsoft.com/office/drawing/2014/main" id="{5D0CB438-D365-4447-9628-03CCDEE05BBA}"/>
              </a:ext>
            </a:extLst>
          </p:cNvPr>
          <p:cNvSpPr>
            <a:spLocks noGrp="1"/>
          </p:cNvSpPr>
          <p:nvPr>
            <p:ph idx="1"/>
          </p:nvPr>
        </p:nvSpPr>
        <p:spPr/>
        <p:txBody>
          <a:bodyPr>
            <a:normAutofit lnSpcReduction="10000"/>
          </a:bodyPr>
          <a:lstStyle/>
          <a:p>
            <a:pPr algn="just" fontAlgn="base"/>
            <a:r>
              <a:rPr lang="en-PK" dirty="0"/>
              <a:t>The SMOTE algorithm works by picking examples near one another in the feature space, setting up a line to connect them in the feature space, and creating a new sample in the feature space at the point where that line meets the previous sample.</a:t>
            </a:r>
          </a:p>
          <a:p>
            <a:pPr algn="just" fontAlgn="base"/>
            <a:r>
              <a:rPr lang="en-PK" dirty="0"/>
              <a:t>In particular, a randomly selected example from a class of minority members is first chosen. After that, k of the closest </a:t>
            </a:r>
            <a:r>
              <a:rPr lang="en-PK" dirty="0" err="1"/>
              <a:t>neighbors</a:t>
            </a:r>
            <a:r>
              <a:rPr lang="en-PK" dirty="0"/>
              <a:t> of that example are found (normally, k is 5). There is a choice of a </a:t>
            </a:r>
            <a:r>
              <a:rPr lang="en-PK" dirty="0" err="1"/>
              <a:t>neighbor</a:t>
            </a:r>
            <a:r>
              <a:rPr lang="en-PK" dirty="0"/>
              <a:t> randomly selected and a synthetic example is produced by selecting a random point in the feature space between the two examples.</a:t>
            </a:r>
          </a:p>
        </p:txBody>
      </p:sp>
    </p:spTree>
    <p:extLst>
      <p:ext uri="{BB962C8B-B14F-4D97-AF65-F5344CB8AC3E}">
        <p14:creationId xmlns:p14="http://schemas.microsoft.com/office/powerpoint/2010/main" val="10560745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C5B8B-41DC-4E47-9103-435CD7B97364}"/>
              </a:ext>
            </a:extLst>
          </p:cNvPr>
          <p:cNvSpPr>
            <a:spLocks noGrp="1"/>
          </p:cNvSpPr>
          <p:nvPr>
            <p:ph type="title"/>
          </p:nvPr>
        </p:nvSpPr>
        <p:spPr/>
        <p:txBody>
          <a:bodyPr>
            <a:normAutofit/>
          </a:bodyPr>
          <a:lstStyle/>
          <a:p>
            <a:r>
              <a:rPr lang="en-PK" dirty="0"/>
              <a:t>Data Analytics </a:t>
            </a:r>
          </a:p>
        </p:txBody>
      </p:sp>
      <p:sp>
        <p:nvSpPr>
          <p:cNvPr id="3" name="Content Placeholder 2">
            <a:extLst>
              <a:ext uri="{FF2B5EF4-FFF2-40B4-BE49-F238E27FC236}">
                <a16:creationId xmlns:a16="http://schemas.microsoft.com/office/drawing/2014/main" id="{F91E9CD6-A67E-4F92-BE29-84EBDF2FDCC7}"/>
              </a:ext>
            </a:extLst>
          </p:cNvPr>
          <p:cNvSpPr>
            <a:spLocks noGrp="1"/>
          </p:cNvSpPr>
          <p:nvPr>
            <p:ph idx="1"/>
          </p:nvPr>
        </p:nvSpPr>
        <p:spPr/>
        <p:txBody>
          <a:bodyPr>
            <a:normAutofit fontScale="92500" lnSpcReduction="10000"/>
          </a:bodyPr>
          <a:lstStyle/>
          <a:p>
            <a:pPr algn="just"/>
            <a:r>
              <a:rPr lang="en-PK" dirty="0"/>
              <a:t>The start of the process involves retrieving data, in this case data was downloaded from Kaggle’s credit card fraud detection dataset. </a:t>
            </a:r>
            <a:endParaRPr lang="en-US" dirty="0"/>
          </a:p>
          <a:p>
            <a:pPr algn="just"/>
            <a:r>
              <a:rPr lang="en-PK" dirty="0"/>
              <a:t>Data samples are then divided up between training and testing. </a:t>
            </a:r>
            <a:r>
              <a:rPr lang="en-US" dirty="0"/>
              <a:t>80% train and 20% test file.</a:t>
            </a:r>
          </a:p>
          <a:p>
            <a:pPr algn="just"/>
            <a:r>
              <a:rPr lang="en-PK" dirty="0"/>
              <a:t>After taking the data balance algorithm, SMO</a:t>
            </a:r>
            <a:r>
              <a:rPr lang="en-US" dirty="0"/>
              <a:t>TE</a:t>
            </a:r>
            <a:r>
              <a:rPr lang="en-PK" dirty="0"/>
              <a:t>, which applies a balance approach to the training dataset</a:t>
            </a:r>
            <a:r>
              <a:rPr lang="en-US" dirty="0"/>
              <a:t>.</a:t>
            </a:r>
          </a:p>
          <a:p>
            <a:pPr algn="just"/>
            <a:r>
              <a:rPr lang="en-US" dirty="0"/>
              <a:t>A </a:t>
            </a:r>
            <a:r>
              <a:rPr lang="en-PK" dirty="0"/>
              <a:t>variety of machine learning algorithms are then trained on the dataset. </a:t>
            </a:r>
            <a:endParaRPr lang="en-US" dirty="0"/>
          </a:p>
          <a:p>
            <a:pPr algn="just"/>
            <a:r>
              <a:rPr lang="en-US" dirty="0"/>
              <a:t>Finally, evaluation measures are used to evaluate the machine learning algorithms.</a:t>
            </a:r>
            <a:endParaRPr lang="en-PK" dirty="0"/>
          </a:p>
          <a:p>
            <a:endParaRPr lang="en-PK" dirty="0"/>
          </a:p>
        </p:txBody>
      </p:sp>
    </p:spTree>
    <p:extLst>
      <p:ext uri="{BB962C8B-B14F-4D97-AF65-F5344CB8AC3E}">
        <p14:creationId xmlns:p14="http://schemas.microsoft.com/office/powerpoint/2010/main" val="10516590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946375B-DCE7-474E-A4F9-04EAE2E8988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996070" y="824947"/>
            <a:ext cx="2001078" cy="5208105"/>
          </a:xfrm>
          <a:prstGeom prst="rect">
            <a:avLst/>
          </a:prstGeom>
          <a:noFill/>
          <a:ln>
            <a:noFill/>
          </a:ln>
        </p:spPr>
      </p:pic>
      <p:sp>
        <p:nvSpPr>
          <p:cNvPr id="3" name="TextBox 2">
            <a:extLst>
              <a:ext uri="{FF2B5EF4-FFF2-40B4-BE49-F238E27FC236}">
                <a16:creationId xmlns:a16="http://schemas.microsoft.com/office/drawing/2014/main" id="{ECCDA4D6-09B6-4B5A-8E7B-751F060B2ACE}"/>
              </a:ext>
            </a:extLst>
          </p:cNvPr>
          <p:cNvSpPr txBox="1"/>
          <p:nvPr/>
        </p:nvSpPr>
        <p:spPr>
          <a:xfrm>
            <a:off x="2690190" y="5879163"/>
            <a:ext cx="2941983" cy="307777"/>
          </a:xfrm>
          <a:prstGeom prst="rect">
            <a:avLst/>
          </a:prstGeom>
          <a:noFill/>
        </p:spPr>
        <p:txBody>
          <a:bodyPr wrap="square" rtlCol="0">
            <a:spAutoFit/>
          </a:bodyPr>
          <a:lstStyle/>
          <a:p>
            <a:r>
              <a:rPr lang="en-US" sz="1400" dirty="0"/>
              <a:t>Steps of proposed system.</a:t>
            </a:r>
            <a:endParaRPr lang="en-PK" sz="1400" dirty="0"/>
          </a:p>
        </p:txBody>
      </p:sp>
    </p:spTree>
    <p:extLst>
      <p:ext uri="{BB962C8B-B14F-4D97-AF65-F5344CB8AC3E}">
        <p14:creationId xmlns:p14="http://schemas.microsoft.com/office/powerpoint/2010/main" val="40853706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12A59-13DC-488C-874D-F02D32DCFD4C}"/>
              </a:ext>
            </a:extLst>
          </p:cNvPr>
          <p:cNvSpPr>
            <a:spLocks noGrp="1"/>
          </p:cNvSpPr>
          <p:nvPr>
            <p:ph type="title"/>
          </p:nvPr>
        </p:nvSpPr>
        <p:spPr/>
        <p:txBody>
          <a:bodyPr>
            <a:normAutofit/>
          </a:bodyPr>
          <a:lstStyle/>
          <a:p>
            <a:r>
              <a:rPr lang="en-US" dirty="0"/>
              <a:t>Techniques Used</a:t>
            </a:r>
            <a:endParaRPr lang="en-PK" dirty="0"/>
          </a:p>
        </p:txBody>
      </p:sp>
      <p:sp>
        <p:nvSpPr>
          <p:cNvPr id="3" name="Content Placeholder 2">
            <a:extLst>
              <a:ext uri="{FF2B5EF4-FFF2-40B4-BE49-F238E27FC236}">
                <a16:creationId xmlns:a16="http://schemas.microsoft.com/office/drawing/2014/main" id="{9BB5CD8E-1735-4DCC-AA43-C704770778F9}"/>
              </a:ext>
            </a:extLst>
          </p:cNvPr>
          <p:cNvSpPr>
            <a:spLocks noGrp="1"/>
          </p:cNvSpPr>
          <p:nvPr>
            <p:ph idx="1"/>
          </p:nvPr>
        </p:nvSpPr>
        <p:spPr/>
        <p:txBody>
          <a:bodyPr/>
          <a:lstStyle/>
          <a:p>
            <a:pPr algn="just"/>
            <a:r>
              <a:rPr lang="en-US" dirty="0"/>
              <a:t>The techniques we selected for the proposed approach are Random Forest </a:t>
            </a:r>
            <a:r>
              <a:rPr lang="en-US" dirty="0" err="1"/>
              <a:t>Xboost</a:t>
            </a:r>
            <a:r>
              <a:rPr lang="en-US" dirty="0"/>
              <a:t> and </a:t>
            </a:r>
            <a:r>
              <a:rPr lang="en-US" dirty="0" err="1"/>
              <a:t>LightGBM</a:t>
            </a:r>
            <a:r>
              <a:rPr lang="en-US" dirty="0"/>
              <a:t>.</a:t>
            </a:r>
          </a:p>
          <a:p>
            <a:pPr algn="just"/>
            <a:r>
              <a:rPr lang="en-PK" dirty="0"/>
              <a:t>After experiencing a multitude of Classification Algorithms, </a:t>
            </a:r>
            <a:r>
              <a:rPr lang="en-US" dirty="0"/>
              <a:t>we</a:t>
            </a:r>
            <a:r>
              <a:rPr lang="en-PK" dirty="0"/>
              <a:t> had obtained the knowledge that the best algorithms in terms of efficiency and accuracy in classification algorithms these days would be Random Forest and XG Boost</a:t>
            </a:r>
            <a:r>
              <a:rPr lang="en-US" dirty="0"/>
              <a:t>.</a:t>
            </a:r>
          </a:p>
          <a:p>
            <a:pPr algn="just"/>
            <a:r>
              <a:rPr lang="en-US" dirty="0"/>
              <a:t>S</a:t>
            </a:r>
            <a:r>
              <a:rPr lang="en-PK" dirty="0"/>
              <a:t>o </a:t>
            </a:r>
            <a:r>
              <a:rPr lang="en-US" dirty="0"/>
              <a:t>we</a:t>
            </a:r>
            <a:r>
              <a:rPr lang="en-PK" dirty="0"/>
              <a:t> decided to utilize them both together for </a:t>
            </a:r>
            <a:r>
              <a:rPr lang="en-US" dirty="0"/>
              <a:t>and also </a:t>
            </a:r>
            <a:r>
              <a:rPr lang="en-US" dirty="0" err="1"/>
              <a:t>LightGBM</a:t>
            </a:r>
            <a:r>
              <a:rPr lang="en-US" dirty="0"/>
              <a:t> for </a:t>
            </a:r>
            <a:r>
              <a:rPr lang="en-PK" dirty="0"/>
              <a:t>designing </a:t>
            </a:r>
            <a:r>
              <a:rPr lang="en-US" dirty="0"/>
              <a:t>our</a:t>
            </a:r>
            <a:r>
              <a:rPr lang="en-PK" dirty="0"/>
              <a:t> model </a:t>
            </a:r>
            <a:r>
              <a:rPr lang="en-US" dirty="0"/>
              <a:t>and compare their results.</a:t>
            </a:r>
            <a:endParaRPr lang="en-PK" dirty="0"/>
          </a:p>
          <a:p>
            <a:endParaRPr lang="en-US" dirty="0"/>
          </a:p>
        </p:txBody>
      </p:sp>
    </p:spTree>
    <p:extLst>
      <p:ext uri="{BB962C8B-B14F-4D97-AF65-F5344CB8AC3E}">
        <p14:creationId xmlns:p14="http://schemas.microsoft.com/office/powerpoint/2010/main" val="31214425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42FC4-131C-4620-B832-67FA9D76EA1A}"/>
              </a:ext>
            </a:extLst>
          </p:cNvPr>
          <p:cNvSpPr>
            <a:spLocks noGrp="1"/>
          </p:cNvSpPr>
          <p:nvPr>
            <p:ph type="title"/>
          </p:nvPr>
        </p:nvSpPr>
        <p:spPr/>
        <p:txBody>
          <a:bodyPr/>
          <a:lstStyle/>
          <a:p>
            <a:r>
              <a:rPr lang="en-US" dirty="0"/>
              <a:t>Working of Random Forest</a:t>
            </a:r>
            <a:endParaRPr lang="en-PK" dirty="0"/>
          </a:p>
        </p:txBody>
      </p:sp>
      <p:sp>
        <p:nvSpPr>
          <p:cNvPr id="3" name="Content Placeholder 2">
            <a:extLst>
              <a:ext uri="{FF2B5EF4-FFF2-40B4-BE49-F238E27FC236}">
                <a16:creationId xmlns:a16="http://schemas.microsoft.com/office/drawing/2014/main" id="{4398EB37-C96C-45B3-97BA-4709271B9CBB}"/>
              </a:ext>
            </a:extLst>
          </p:cNvPr>
          <p:cNvSpPr>
            <a:spLocks noGrp="1"/>
          </p:cNvSpPr>
          <p:nvPr>
            <p:ph idx="1"/>
          </p:nvPr>
        </p:nvSpPr>
        <p:spPr/>
        <p:txBody>
          <a:bodyPr>
            <a:normAutofit fontScale="92500" lnSpcReduction="10000"/>
          </a:bodyPr>
          <a:lstStyle/>
          <a:p>
            <a:pPr algn="just"/>
            <a:r>
              <a:rPr lang="en-PK" dirty="0"/>
              <a:t>Performing the random forest algorithm involves a number of basic steps:</a:t>
            </a:r>
          </a:p>
          <a:p>
            <a:pPr lvl="0" algn="just"/>
            <a:r>
              <a:rPr lang="en-PK" dirty="0"/>
              <a:t>Select N records at random from the dataset.</a:t>
            </a:r>
          </a:p>
          <a:p>
            <a:pPr lvl="0" algn="just"/>
            <a:r>
              <a:rPr lang="en-PK" dirty="0"/>
              <a:t>From this selection, create a decision tree depicting the probability of this outcome.</a:t>
            </a:r>
          </a:p>
          <a:p>
            <a:pPr lvl="0" algn="just"/>
            <a:r>
              <a:rPr lang="en-US" dirty="0"/>
              <a:t>We</a:t>
            </a:r>
            <a:r>
              <a:rPr lang="en-PK" dirty="0"/>
              <a:t> can choose how many trees you want to include in your algorithm by repeating steps</a:t>
            </a:r>
            <a:r>
              <a:rPr lang="en-US" dirty="0"/>
              <a:t>.</a:t>
            </a:r>
            <a:endParaRPr lang="en-PK" dirty="0"/>
          </a:p>
          <a:p>
            <a:pPr lvl="0" algn="just"/>
            <a:r>
              <a:rPr lang="en-PK" dirty="0"/>
              <a:t>Each tree in the forest predicts what category the new record belongs to. </a:t>
            </a:r>
          </a:p>
          <a:p>
            <a:pPr lvl="0" algn="just"/>
            <a:r>
              <a:rPr lang="en-PK" dirty="0"/>
              <a:t>It is then decided which category will be assigned the new record, based upon the votes of the majority. </a:t>
            </a:r>
          </a:p>
          <a:p>
            <a:endParaRPr lang="en-PK" dirty="0"/>
          </a:p>
        </p:txBody>
      </p:sp>
    </p:spTree>
    <p:extLst>
      <p:ext uri="{BB962C8B-B14F-4D97-AF65-F5344CB8AC3E}">
        <p14:creationId xmlns:p14="http://schemas.microsoft.com/office/powerpoint/2010/main" val="35429916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https://miro.medium.com/max/1400/1*yNzajG1-GvQ371PinVSvpA.png">
            <a:extLst>
              <a:ext uri="{FF2B5EF4-FFF2-40B4-BE49-F238E27FC236}">
                <a16:creationId xmlns:a16="http://schemas.microsoft.com/office/drawing/2014/main" id="{C24748EA-0447-4276-B97E-96A9D532AB9B}"/>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30245" y="1551940"/>
            <a:ext cx="5731510" cy="3754120"/>
          </a:xfrm>
          <a:prstGeom prst="rect">
            <a:avLst/>
          </a:prstGeom>
          <a:noFill/>
          <a:ln>
            <a:noFill/>
          </a:ln>
        </p:spPr>
      </p:pic>
      <p:sp>
        <p:nvSpPr>
          <p:cNvPr id="3" name="TextBox 2">
            <a:extLst>
              <a:ext uri="{FF2B5EF4-FFF2-40B4-BE49-F238E27FC236}">
                <a16:creationId xmlns:a16="http://schemas.microsoft.com/office/drawing/2014/main" id="{65CF639A-D6BC-4159-8E71-C28FBB22FB2C}"/>
              </a:ext>
            </a:extLst>
          </p:cNvPr>
          <p:cNvSpPr txBox="1"/>
          <p:nvPr/>
        </p:nvSpPr>
        <p:spPr>
          <a:xfrm>
            <a:off x="4293704" y="5565913"/>
            <a:ext cx="4068418" cy="338554"/>
          </a:xfrm>
          <a:prstGeom prst="rect">
            <a:avLst/>
          </a:prstGeom>
          <a:noFill/>
        </p:spPr>
        <p:txBody>
          <a:bodyPr wrap="square" rtlCol="0">
            <a:spAutoFit/>
          </a:bodyPr>
          <a:lstStyle/>
          <a:p>
            <a:pPr algn="ctr"/>
            <a:r>
              <a:rPr lang="en-US" sz="1600" dirty="0"/>
              <a:t>Workflow of Random Forest algorithm.</a:t>
            </a:r>
            <a:endParaRPr lang="en-PK" sz="1600" dirty="0"/>
          </a:p>
        </p:txBody>
      </p:sp>
    </p:spTree>
    <p:extLst>
      <p:ext uri="{BB962C8B-B14F-4D97-AF65-F5344CB8AC3E}">
        <p14:creationId xmlns:p14="http://schemas.microsoft.com/office/powerpoint/2010/main" val="28890083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42FC4-131C-4620-B832-67FA9D76EA1A}"/>
              </a:ext>
            </a:extLst>
          </p:cNvPr>
          <p:cNvSpPr>
            <a:spLocks noGrp="1"/>
          </p:cNvSpPr>
          <p:nvPr>
            <p:ph type="title"/>
          </p:nvPr>
        </p:nvSpPr>
        <p:spPr/>
        <p:txBody>
          <a:bodyPr/>
          <a:lstStyle/>
          <a:p>
            <a:r>
              <a:rPr lang="en-US" dirty="0"/>
              <a:t>Working of </a:t>
            </a:r>
            <a:r>
              <a:rPr lang="en-US" dirty="0" err="1"/>
              <a:t>XGBoost</a:t>
            </a:r>
            <a:endParaRPr lang="en-PK" dirty="0"/>
          </a:p>
        </p:txBody>
      </p:sp>
      <p:sp>
        <p:nvSpPr>
          <p:cNvPr id="3" name="Content Placeholder 2">
            <a:extLst>
              <a:ext uri="{FF2B5EF4-FFF2-40B4-BE49-F238E27FC236}">
                <a16:creationId xmlns:a16="http://schemas.microsoft.com/office/drawing/2014/main" id="{4398EB37-C96C-45B3-97BA-4709271B9CBB}"/>
              </a:ext>
            </a:extLst>
          </p:cNvPr>
          <p:cNvSpPr>
            <a:spLocks noGrp="1"/>
          </p:cNvSpPr>
          <p:nvPr>
            <p:ph idx="1"/>
          </p:nvPr>
        </p:nvSpPr>
        <p:spPr/>
        <p:txBody>
          <a:bodyPr>
            <a:normAutofit fontScale="85000" lnSpcReduction="20000"/>
          </a:bodyPr>
          <a:lstStyle/>
          <a:p>
            <a:pPr lvl="0" algn="just"/>
            <a:r>
              <a:rPr lang="en-PK" dirty="0"/>
              <a:t>The weak learners in gradient boosting are regression trees, where each of the leaves of each regression tree is a continuous score, mapped to a point in the input data. </a:t>
            </a:r>
          </a:p>
          <a:p>
            <a:pPr lvl="0" algn="just"/>
            <a:r>
              <a:rPr lang="en-PK" dirty="0"/>
              <a:t>A regularized (L1 and L2) objective function minimized by </a:t>
            </a:r>
            <a:r>
              <a:rPr lang="en-PK" dirty="0" err="1"/>
              <a:t>XGBoost</a:t>
            </a:r>
            <a:r>
              <a:rPr lang="en-PK" dirty="0"/>
              <a:t> is a combination of a convex loss function (based on the difference between the predicted and actual output, and vice versa) as well as a penalty term for the complexity of the model (the regression tree functions, etc.).</a:t>
            </a:r>
          </a:p>
          <a:p>
            <a:pPr lvl="0" algn="just"/>
            <a:r>
              <a:rPr lang="en-PK" dirty="0"/>
              <a:t>Iteratively, the tree prediction is made by adding new trees that predict the errors or residuals of the previous trees, and these predictions are then merged together to generate the final prediction.</a:t>
            </a:r>
          </a:p>
          <a:p>
            <a:pPr lvl="0" algn="just"/>
            <a:r>
              <a:rPr lang="en-PK" dirty="0"/>
              <a:t>In this way, gradient boosting minimizes any loss associated with adding a new model by using a technique known as gradient descent.  </a:t>
            </a:r>
          </a:p>
        </p:txBody>
      </p:sp>
    </p:spTree>
    <p:extLst>
      <p:ext uri="{BB962C8B-B14F-4D97-AF65-F5344CB8AC3E}">
        <p14:creationId xmlns:p14="http://schemas.microsoft.com/office/powerpoint/2010/main" val="34493015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42FC4-131C-4620-B832-67FA9D76EA1A}"/>
              </a:ext>
            </a:extLst>
          </p:cNvPr>
          <p:cNvSpPr>
            <a:spLocks noGrp="1"/>
          </p:cNvSpPr>
          <p:nvPr>
            <p:ph type="title"/>
          </p:nvPr>
        </p:nvSpPr>
        <p:spPr/>
        <p:txBody>
          <a:bodyPr/>
          <a:lstStyle/>
          <a:p>
            <a:r>
              <a:rPr lang="en-US" dirty="0"/>
              <a:t>Working of </a:t>
            </a:r>
            <a:r>
              <a:rPr lang="en-US" dirty="0" err="1"/>
              <a:t>LightGBM</a:t>
            </a:r>
            <a:endParaRPr lang="en-PK" dirty="0"/>
          </a:p>
        </p:txBody>
      </p:sp>
      <p:sp>
        <p:nvSpPr>
          <p:cNvPr id="3" name="Content Placeholder 2">
            <a:extLst>
              <a:ext uri="{FF2B5EF4-FFF2-40B4-BE49-F238E27FC236}">
                <a16:creationId xmlns:a16="http://schemas.microsoft.com/office/drawing/2014/main" id="{4398EB37-C96C-45B3-97BA-4709271B9CBB}"/>
              </a:ext>
            </a:extLst>
          </p:cNvPr>
          <p:cNvSpPr>
            <a:spLocks noGrp="1"/>
          </p:cNvSpPr>
          <p:nvPr>
            <p:ph idx="1"/>
          </p:nvPr>
        </p:nvSpPr>
        <p:spPr/>
        <p:txBody>
          <a:bodyPr>
            <a:normAutofit/>
          </a:bodyPr>
          <a:lstStyle/>
          <a:p>
            <a:pPr lvl="0" algn="just"/>
            <a:r>
              <a:rPr lang="en-PK" dirty="0"/>
              <a:t>With </a:t>
            </a:r>
            <a:r>
              <a:rPr lang="en-PK" dirty="0" err="1"/>
              <a:t>LightGBM</a:t>
            </a:r>
            <a:r>
              <a:rPr lang="en-PK" dirty="0"/>
              <a:t>, trees are split level-wise rather than the other boosting algorithms which grow trees level-wise. </a:t>
            </a:r>
          </a:p>
          <a:p>
            <a:pPr lvl="0" algn="just"/>
            <a:r>
              <a:rPr lang="en-PK" dirty="0" err="1"/>
              <a:t>LightGBM</a:t>
            </a:r>
            <a:r>
              <a:rPr lang="en-PK" dirty="0"/>
              <a:t> grows only the leaves that produce the biggest delta loss. The leaf-wise algorithm has the advantage of having a lower loss than level-wise algorithm since the leaf is fixed.</a:t>
            </a:r>
          </a:p>
        </p:txBody>
      </p:sp>
    </p:spTree>
    <p:extLst>
      <p:ext uri="{BB962C8B-B14F-4D97-AF65-F5344CB8AC3E}">
        <p14:creationId xmlns:p14="http://schemas.microsoft.com/office/powerpoint/2010/main" val="28656914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4BFAB4F-A8ED-4C85-AF44-2CAFCF025420}"/>
              </a:ext>
            </a:extLst>
          </p:cNvPr>
          <p:cNvPicPr/>
          <p:nvPr/>
        </p:nvPicPr>
        <p:blipFill rotWithShape="1">
          <a:blip r:embed="rId2"/>
          <a:srcRect t="480"/>
          <a:stretch/>
        </p:blipFill>
        <p:spPr bwMode="auto">
          <a:xfrm>
            <a:off x="2822713" y="1126436"/>
            <a:ext cx="6139042" cy="4027846"/>
          </a:xfrm>
          <a:prstGeom prst="rect">
            <a:avLst/>
          </a:prstGeom>
          <a:ln>
            <a:noFill/>
          </a:ln>
          <a:extLst>
            <a:ext uri="{53640926-AAD7-44D8-BBD7-CCE9431645EC}">
              <a14:shadowObscured xmlns:a14="http://schemas.microsoft.com/office/drawing/2010/main"/>
            </a:ext>
          </a:extLst>
        </p:spPr>
      </p:pic>
      <p:sp>
        <p:nvSpPr>
          <p:cNvPr id="3" name="Rectangle 2">
            <a:extLst>
              <a:ext uri="{FF2B5EF4-FFF2-40B4-BE49-F238E27FC236}">
                <a16:creationId xmlns:a16="http://schemas.microsoft.com/office/drawing/2014/main" id="{13299519-2837-4669-AABA-58C3E3868A95}"/>
              </a:ext>
            </a:extLst>
          </p:cNvPr>
          <p:cNvSpPr/>
          <p:nvPr/>
        </p:nvSpPr>
        <p:spPr>
          <a:xfrm>
            <a:off x="3521463" y="5546898"/>
            <a:ext cx="4741554" cy="369332"/>
          </a:xfrm>
          <a:prstGeom prst="rect">
            <a:avLst/>
          </a:prstGeom>
        </p:spPr>
        <p:txBody>
          <a:bodyPr wrap="none">
            <a:spAutoFit/>
          </a:bodyPr>
          <a:lstStyle/>
          <a:p>
            <a:pPr algn="ctr"/>
            <a:r>
              <a:rPr lang="en-US" dirty="0"/>
              <a:t>Workflow of </a:t>
            </a:r>
            <a:r>
              <a:rPr lang="en-US" dirty="0" err="1"/>
              <a:t>XGBoost</a:t>
            </a:r>
            <a:r>
              <a:rPr lang="en-US" dirty="0"/>
              <a:t> and </a:t>
            </a:r>
            <a:r>
              <a:rPr lang="en-US" dirty="0" err="1"/>
              <a:t>LightGBM</a:t>
            </a:r>
            <a:r>
              <a:rPr lang="en-US" dirty="0"/>
              <a:t> algorithms.</a:t>
            </a:r>
            <a:endParaRPr lang="en-PK" dirty="0"/>
          </a:p>
        </p:txBody>
      </p:sp>
    </p:spTree>
    <p:extLst>
      <p:ext uri="{BB962C8B-B14F-4D97-AF65-F5344CB8AC3E}">
        <p14:creationId xmlns:p14="http://schemas.microsoft.com/office/powerpoint/2010/main" val="17216136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D444A-ACD0-45F6-AB93-5B959F4FE259}"/>
              </a:ext>
            </a:extLst>
          </p:cNvPr>
          <p:cNvSpPr>
            <a:spLocks noGrp="1"/>
          </p:cNvSpPr>
          <p:nvPr>
            <p:ph type="title"/>
          </p:nvPr>
        </p:nvSpPr>
        <p:spPr/>
        <p:txBody>
          <a:bodyPr/>
          <a:lstStyle/>
          <a:p>
            <a:r>
              <a:rPr lang="en-US" dirty="0"/>
              <a:t>Executive Summary</a:t>
            </a:r>
            <a:endParaRPr lang="en-PK" dirty="0"/>
          </a:p>
        </p:txBody>
      </p:sp>
      <p:sp>
        <p:nvSpPr>
          <p:cNvPr id="3" name="Content Placeholder 2">
            <a:extLst>
              <a:ext uri="{FF2B5EF4-FFF2-40B4-BE49-F238E27FC236}">
                <a16:creationId xmlns:a16="http://schemas.microsoft.com/office/drawing/2014/main" id="{C4DA77E8-8CD4-42A4-85D3-9A2847A68ADB}"/>
              </a:ext>
            </a:extLst>
          </p:cNvPr>
          <p:cNvSpPr>
            <a:spLocks noGrp="1"/>
          </p:cNvSpPr>
          <p:nvPr>
            <p:ph idx="1"/>
          </p:nvPr>
        </p:nvSpPr>
        <p:spPr/>
        <p:txBody>
          <a:bodyPr>
            <a:normAutofit/>
          </a:bodyPr>
          <a:lstStyle/>
          <a:p>
            <a:pPr algn="just"/>
            <a:r>
              <a:rPr lang="en-PK" dirty="0"/>
              <a:t>Businesses are constantly drifting toward joining their administrations to the online environment as the extensive use of the Internet increases. The development of internet based. e-Commerce sites on the other hand has led to the situation where most individuals and companies rely upon online administrations for all their monetary transactions today. There has been an exponential increase in the use of internet banking together with an increase in the variety of online transactions, as a result of which there has been an exponential increase in credit card fraud as well.</a:t>
            </a:r>
          </a:p>
          <a:p>
            <a:endParaRPr lang="en-PK" dirty="0"/>
          </a:p>
        </p:txBody>
      </p:sp>
    </p:spTree>
    <p:extLst>
      <p:ext uri="{BB962C8B-B14F-4D97-AF65-F5344CB8AC3E}">
        <p14:creationId xmlns:p14="http://schemas.microsoft.com/office/powerpoint/2010/main" val="1772378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42FC4-131C-4620-B832-67FA9D76EA1A}"/>
              </a:ext>
            </a:extLst>
          </p:cNvPr>
          <p:cNvSpPr>
            <a:spLocks noGrp="1"/>
          </p:cNvSpPr>
          <p:nvPr>
            <p:ph type="title"/>
          </p:nvPr>
        </p:nvSpPr>
        <p:spPr/>
        <p:txBody>
          <a:bodyPr/>
          <a:lstStyle/>
          <a:p>
            <a:r>
              <a:rPr lang="en-US" dirty="0"/>
              <a:t>Evaluation Parameters</a:t>
            </a:r>
            <a:endParaRPr lang="en-PK"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4398EB37-C96C-45B3-97BA-4709271B9CBB}"/>
                  </a:ext>
                </a:extLst>
              </p:cNvPr>
              <p:cNvSpPr>
                <a:spLocks noGrp="1"/>
              </p:cNvSpPr>
              <p:nvPr>
                <p:ph idx="1"/>
              </p:nvPr>
            </p:nvSpPr>
            <p:spPr/>
            <p:txBody>
              <a:bodyPr>
                <a:normAutofit fontScale="77500" lnSpcReduction="20000"/>
              </a:bodyPr>
              <a:lstStyle/>
              <a:p>
                <a:pPr lvl="0" algn="just" fontAlgn="base"/>
                <a:r>
                  <a:rPr lang="en-PK" b="1" dirty="0"/>
                  <a:t>Accuracy</a:t>
                </a:r>
                <a:r>
                  <a:rPr lang="en-PK" dirty="0"/>
                  <a:t> - Accuracy can be viewed as a performance measure due to its intuitive nature. It is calculated as a ratio of the correctly predicted observations compared to the total observations.</a:t>
                </a:r>
                <a:r>
                  <a:rPr lang="en-US" dirty="0"/>
                  <a:t> It can be calculated as:</a:t>
                </a:r>
                <a:endParaRPr lang="en-PK" dirty="0"/>
              </a:p>
              <a:p>
                <a:pPr marL="0" indent="0" algn="just" fontAlgn="base">
                  <a:buNone/>
                </a:pPr>
                <a14:m>
                  <m:oMathPara xmlns:m="http://schemas.openxmlformats.org/officeDocument/2006/math">
                    <m:oMathParaPr>
                      <m:jc m:val="centerGroup"/>
                    </m:oMathParaPr>
                    <m:oMath xmlns:m="http://schemas.openxmlformats.org/officeDocument/2006/math">
                      <m:r>
                        <a:rPr lang="en-PK" i="1"/>
                        <m:t>𝐴𝑐𝑐𝑢𝑟𝑎𝑐𝑦</m:t>
                      </m:r>
                      <m:r>
                        <a:rPr lang="en-PK" i="1"/>
                        <m:t>=</m:t>
                      </m:r>
                      <m:f>
                        <m:fPr>
                          <m:ctrlPr>
                            <a:rPr lang="en-PK" i="1"/>
                          </m:ctrlPr>
                        </m:fPr>
                        <m:num>
                          <m:r>
                            <a:rPr lang="en-PK" i="1"/>
                            <m:t>𝑇𝑃</m:t>
                          </m:r>
                          <m:r>
                            <a:rPr lang="en-PK" i="1"/>
                            <m:t>+</m:t>
                          </m:r>
                          <m:r>
                            <a:rPr lang="en-PK" i="1"/>
                            <m:t>𝑇𝑁</m:t>
                          </m:r>
                        </m:num>
                        <m:den>
                          <m:r>
                            <a:rPr lang="en-PK" i="1"/>
                            <m:t>𝑇𝑃</m:t>
                          </m:r>
                          <m:r>
                            <a:rPr lang="en-PK" i="1"/>
                            <m:t>+</m:t>
                          </m:r>
                          <m:r>
                            <a:rPr lang="en-PK" i="1"/>
                            <m:t>𝐹𝑃</m:t>
                          </m:r>
                          <m:r>
                            <a:rPr lang="en-PK" i="1"/>
                            <m:t>+</m:t>
                          </m:r>
                          <m:r>
                            <a:rPr lang="en-PK" i="1"/>
                            <m:t>𝐹𝑁</m:t>
                          </m:r>
                          <m:r>
                            <a:rPr lang="en-PK" i="1"/>
                            <m:t>+</m:t>
                          </m:r>
                          <m:r>
                            <a:rPr lang="en-PK" i="1"/>
                            <m:t>𝑇𝑁</m:t>
                          </m:r>
                        </m:den>
                      </m:f>
                    </m:oMath>
                  </m:oMathPara>
                </a14:m>
                <a:endParaRPr lang="en-PK" dirty="0"/>
              </a:p>
              <a:p>
                <a:pPr marL="0" indent="0" algn="just" fontAlgn="base">
                  <a:buNone/>
                </a:pPr>
                <a:r>
                  <a:rPr lang="en-PK" b="1" dirty="0"/>
                  <a:t> </a:t>
                </a:r>
                <a:endParaRPr lang="en-PK" dirty="0"/>
              </a:p>
              <a:p>
                <a:pPr lvl="0" algn="just" fontAlgn="base"/>
                <a:r>
                  <a:rPr lang="en-PK" b="1" dirty="0"/>
                  <a:t>Precision</a:t>
                </a:r>
                <a:r>
                  <a:rPr lang="en-PK" dirty="0"/>
                  <a:t> - When we look at the precision we measure the ratio between the number of correctly predicted positive results and the total number of predicted positive results.  The higher the precision, the lower the false positive rate.</a:t>
                </a:r>
                <a:r>
                  <a:rPr lang="en-US" dirty="0"/>
                  <a:t> It can be calculated as:</a:t>
                </a:r>
                <a:endParaRPr lang="en-PK" dirty="0"/>
              </a:p>
              <a:p>
                <a:pPr marL="0" indent="0" algn="just" fontAlgn="base">
                  <a:buNone/>
                </a:pPr>
                <a14:m>
                  <m:oMathPara xmlns:m="http://schemas.openxmlformats.org/officeDocument/2006/math">
                    <m:oMathParaPr>
                      <m:jc m:val="centerGroup"/>
                    </m:oMathParaPr>
                    <m:oMath xmlns:m="http://schemas.openxmlformats.org/officeDocument/2006/math">
                      <m:r>
                        <a:rPr lang="en-PK" i="1"/>
                        <m:t>𝑃𝑟𝑒𝑐𝑖𝑠𝑖𝑜𝑛</m:t>
                      </m:r>
                      <m:r>
                        <a:rPr lang="en-PK" i="1"/>
                        <m:t>=</m:t>
                      </m:r>
                      <m:f>
                        <m:fPr>
                          <m:ctrlPr>
                            <a:rPr lang="en-PK" i="1"/>
                          </m:ctrlPr>
                        </m:fPr>
                        <m:num>
                          <m:r>
                            <a:rPr lang="en-PK" i="1"/>
                            <m:t>𝑇𝑃</m:t>
                          </m:r>
                        </m:num>
                        <m:den>
                          <m:r>
                            <a:rPr lang="en-PK" i="1"/>
                            <m:t>𝑇𝑃</m:t>
                          </m:r>
                          <m:r>
                            <a:rPr lang="en-PK" i="1"/>
                            <m:t>+</m:t>
                          </m:r>
                          <m:r>
                            <a:rPr lang="en-PK" i="1"/>
                            <m:t>𝐹𝑃</m:t>
                          </m:r>
                        </m:den>
                      </m:f>
                    </m:oMath>
                  </m:oMathPara>
                </a14:m>
                <a:endParaRPr lang="en-PK" dirty="0"/>
              </a:p>
              <a:p>
                <a:pPr lvl="0"/>
                <a:endParaRPr lang="en-PK" dirty="0"/>
              </a:p>
            </p:txBody>
          </p:sp>
        </mc:Choice>
        <mc:Fallback>
          <p:sp>
            <p:nvSpPr>
              <p:cNvPr id="3" name="Content Placeholder 2">
                <a:extLst>
                  <a:ext uri="{FF2B5EF4-FFF2-40B4-BE49-F238E27FC236}">
                    <a16:creationId xmlns:a16="http://schemas.microsoft.com/office/drawing/2014/main" id="{4398EB37-C96C-45B3-97BA-4709271B9CBB}"/>
                  </a:ext>
                </a:extLst>
              </p:cNvPr>
              <p:cNvSpPr>
                <a:spLocks noGrp="1" noRot="1" noChangeAspect="1" noMove="1" noResize="1" noEditPoints="1" noAdjustHandles="1" noChangeArrowheads="1" noChangeShapeType="1" noTextEdit="1"/>
              </p:cNvSpPr>
              <p:nvPr>
                <p:ph idx="1"/>
              </p:nvPr>
            </p:nvSpPr>
            <p:spPr>
              <a:blipFill>
                <a:blip r:embed="rId2"/>
                <a:stretch>
                  <a:fillRect l="-762" t="-3486" r="-635"/>
                </a:stretch>
              </a:blipFill>
            </p:spPr>
            <p:txBody>
              <a:bodyPr/>
              <a:lstStyle/>
              <a:p>
                <a:r>
                  <a:rPr lang="en-PK">
                    <a:noFill/>
                  </a:rPr>
                  <a:t> </a:t>
                </a:r>
              </a:p>
            </p:txBody>
          </p:sp>
        </mc:Fallback>
      </mc:AlternateContent>
    </p:spTree>
    <p:extLst>
      <p:ext uri="{BB962C8B-B14F-4D97-AF65-F5344CB8AC3E}">
        <p14:creationId xmlns:p14="http://schemas.microsoft.com/office/powerpoint/2010/main" val="37610028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42FC4-131C-4620-B832-67FA9D76EA1A}"/>
              </a:ext>
            </a:extLst>
          </p:cNvPr>
          <p:cNvSpPr>
            <a:spLocks noGrp="1"/>
          </p:cNvSpPr>
          <p:nvPr>
            <p:ph type="title"/>
          </p:nvPr>
        </p:nvSpPr>
        <p:spPr/>
        <p:txBody>
          <a:bodyPr/>
          <a:lstStyle/>
          <a:p>
            <a:r>
              <a:rPr lang="en-US" dirty="0"/>
              <a:t>Evaluation Parameters</a:t>
            </a:r>
            <a:endParaRPr lang="en-PK"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4398EB37-C96C-45B3-97BA-4709271B9CBB}"/>
                  </a:ext>
                </a:extLst>
              </p:cNvPr>
              <p:cNvSpPr>
                <a:spLocks noGrp="1"/>
              </p:cNvSpPr>
              <p:nvPr>
                <p:ph idx="1"/>
              </p:nvPr>
            </p:nvSpPr>
            <p:spPr/>
            <p:txBody>
              <a:bodyPr>
                <a:normAutofit fontScale="85000" lnSpcReduction="10000"/>
              </a:bodyPr>
              <a:lstStyle/>
              <a:p>
                <a:pPr lvl="0" algn="just" fontAlgn="base"/>
                <a:r>
                  <a:rPr lang="en-PK" b="1" dirty="0"/>
                  <a:t>Recall </a:t>
                </a:r>
                <a:r>
                  <a:rPr lang="en-PK" dirty="0"/>
                  <a:t>(Sensitivity) - The recall of a prediction is the ratio of positive responses correctly predicted to all responses in the class.</a:t>
                </a:r>
                <a:r>
                  <a:rPr lang="en-US" dirty="0"/>
                  <a:t> It can be calculated as:</a:t>
                </a:r>
                <a:endParaRPr lang="en-PK" dirty="0"/>
              </a:p>
              <a:p>
                <a:pPr marL="0" indent="0" algn="just" fontAlgn="base">
                  <a:buNone/>
                </a:pPr>
                <a14:m>
                  <m:oMathPara xmlns:m="http://schemas.openxmlformats.org/officeDocument/2006/math">
                    <m:oMathParaPr>
                      <m:jc m:val="centerGroup"/>
                    </m:oMathParaPr>
                    <m:oMath xmlns:m="http://schemas.openxmlformats.org/officeDocument/2006/math">
                      <m:r>
                        <a:rPr lang="en-PK" i="1"/>
                        <m:t>𝑅𝑒𝑐𝑎𝑙𝑙</m:t>
                      </m:r>
                      <m:r>
                        <a:rPr lang="en-PK" i="1"/>
                        <m:t>=</m:t>
                      </m:r>
                      <m:f>
                        <m:fPr>
                          <m:ctrlPr>
                            <a:rPr lang="en-PK" i="1"/>
                          </m:ctrlPr>
                        </m:fPr>
                        <m:num>
                          <m:r>
                            <a:rPr lang="en-PK" i="1"/>
                            <m:t>𝑇𝑃</m:t>
                          </m:r>
                        </m:num>
                        <m:den>
                          <m:r>
                            <a:rPr lang="en-PK" i="1"/>
                            <m:t>𝑇𝑃</m:t>
                          </m:r>
                          <m:r>
                            <a:rPr lang="en-PK" i="1"/>
                            <m:t>+</m:t>
                          </m:r>
                          <m:r>
                            <a:rPr lang="en-PK" i="1"/>
                            <m:t>𝐹𝑁</m:t>
                          </m:r>
                        </m:den>
                      </m:f>
                    </m:oMath>
                  </m:oMathPara>
                </a14:m>
                <a:endParaRPr lang="en-PK" dirty="0"/>
              </a:p>
              <a:p>
                <a:pPr marL="0" indent="0" algn="just" fontAlgn="base">
                  <a:buNone/>
                </a:pPr>
                <a:r>
                  <a:rPr lang="en-PK" dirty="0"/>
                  <a:t> </a:t>
                </a:r>
              </a:p>
              <a:p>
                <a:pPr lvl="0" algn="just" fontAlgn="base"/>
                <a:r>
                  <a:rPr lang="en-PK" b="1" dirty="0"/>
                  <a:t>F1 score</a:t>
                </a:r>
                <a:r>
                  <a:rPr lang="en-PK" dirty="0"/>
                  <a:t> - F1 score is the sum of Precision and Recall as a weighted average. Because of this, this score both considers false positives as well as false negatives.</a:t>
                </a:r>
                <a:r>
                  <a:rPr lang="en-US" dirty="0"/>
                  <a:t> It can be calculated as:</a:t>
                </a:r>
                <a:endParaRPr lang="en-PK" dirty="0"/>
              </a:p>
              <a:p>
                <a:pPr marL="0" indent="0" algn="just" fontAlgn="base">
                  <a:buNone/>
                </a:pPr>
                <a14:m>
                  <m:oMathPara xmlns:m="http://schemas.openxmlformats.org/officeDocument/2006/math">
                    <m:oMathParaPr>
                      <m:jc m:val="centerGroup"/>
                    </m:oMathParaPr>
                    <m:oMath xmlns:m="http://schemas.openxmlformats.org/officeDocument/2006/math">
                      <m:r>
                        <a:rPr lang="en-PK" i="1"/>
                        <m:t>𝐹</m:t>
                      </m:r>
                      <m:r>
                        <a:rPr lang="en-PK" i="1"/>
                        <m:t>1 </m:t>
                      </m:r>
                      <m:r>
                        <a:rPr lang="en-PK" i="1"/>
                        <m:t>𝑆𝑐𝑜𝑟𝑒</m:t>
                      </m:r>
                      <m:r>
                        <a:rPr lang="en-PK" i="1"/>
                        <m:t>=2×</m:t>
                      </m:r>
                      <m:f>
                        <m:fPr>
                          <m:ctrlPr>
                            <a:rPr lang="en-PK" i="1"/>
                          </m:ctrlPr>
                        </m:fPr>
                        <m:num>
                          <m:r>
                            <a:rPr lang="en-PK" i="1"/>
                            <m:t>𝑅𝑒𝑐𝑎𝑙𝑙</m:t>
                          </m:r>
                          <m:r>
                            <a:rPr lang="en-PK" i="1"/>
                            <m:t>×</m:t>
                          </m:r>
                          <m:r>
                            <a:rPr lang="en-PK" i="1"/>
                            <m:t>𝑃𝑟𝑒𝑐𝑖𝑠𝑖𝑜𝑛</m:t>
                          </m:r>
                        </m:num>
                        <m:den>
                          <m:r>
                            <a:rPr lang="en-PK" i="1"/>
                            <m:t>𝑅𝑒𝑐𝑎𝑙𝑙</m:t>
                          </m:r>
                          <m:r>
                            <a:rPr lang="en-PK" i="1"/>
                            <m:t>+</m:t>
                          </m:r>
                          <m:r>
                            <a:rPr lang="en-PK" i="1"/>
                            <m:t>𝑃𝑟𝑒𝑐𝑖𝑠𝑖𝑜𝑛</m:t>
                          </m:r>
                        </m:den>
                      </m:f>
                    </m:oMath>
                  </m:oMathPara>
                </a14:m>
                <a:endParaRPr lang="en-PK" dirty="0"/>
              </a:p>
              <a:p>
                <a:pPr marL="0" indent="0" fontAlgn="base">
                  <a:buNone/>
                </a:pPr>
                <a:endParaRPr lang="en-PK" dirty="0"/>
              </a:p>
              <a:p>
                <a:pPr lvl="0"/>
                <a:endParaRPr lang="en-PK" dirty="0"/>
              </a:p>
            </p:txBody>
          </p:sp>
        </mc:Choice>
        <mc:Fallback>
          <p:sp>
            <p:nvSpPr>
              <p:cNvPr id="3" name="Content Placeholder 2">
                <a:extLst>
                  <a:ext uri="{FF2B5EF4-FFF2-40B4-BE49-F238E27FC236}">
                    <a16:creationId xmlns:a16="http://schemas.microsoft.com/office/drawing/2014/main" id="{4398EB37-C96C-45B3-97BA-4709271B9CBB}"/>
                  </a:ext>
                </a:extLst>
              </p:cNvPr>
              <p:cNvSpPr>
                <a:spLocks noGrp="1" noRot="1" noChangeAspect="1" noMove="1" noResize="1" noEditPoints="1" noAdjustHandles="1" noChangeArrowheads="1" noChangeShapeType="1" noTextEdit="1"/>
              </p:cNvSpPr>
              <p:nvPr>
                <p:ph idx="1"/>
              </p:nvPr>
            </p:nvSpPr>
            <p:spPr>
              <a:blipFill>
                <a:blip r:embed="rId2"/>
                <a:stretch>
                  <a:fillRect l="-762" t="-2752" r="-699"/>
                </a:stretch>
              </a:blipFill>
            </p:spPr>
            <p:txBody>
              <a:bodyPr/>
              <a:lstStyle/>
              <a:p>
                <a:r>
                  <a:rPr lang="en-PK">
                    <a:noFill/>
                  </a:rPr>
                  <a:t> </a:t>
                </a:r>
              </a:p>
            </p:txBody>
          </p:sp>
        </mc:Fallback>
      </mc:AlternateContent>
    </p:spTree>
    <p:extLst>
      <p:ext uri="{BB962C8B-B14F-4D97-AF65-F5344CB8AC3E}">
        <p14:creationId xmlns:p14="http://schemas.microsoft.com/office/powerpoint/2010/main" val="38745272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42FC4-131C-4620-B832-67FA9D76EA1A}"/>
              </a:ext>
            </a:extLst>
          </p:cNvPr>
          <p:cNvSpPr>
            <a:spLocks noGrp="1"/>
          </p:cNvSpPr>
          <p:nvPr>
            <p:ph type="title"/>
          </p:nvPr>
        </p:nvSpPr>
        <p:spPr/>
        <p:txBody>
          <a:bodyPr/>
          <a:lstStyle/>
          <a:p>
            <a:r>
              <a:rPr lang="en-US" dirty="0"/>
              <a:t>Evaluation Parameters</a:t>
            </a:r>
            <a:endParaRPr lang="en-PK"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4398EB37-C96C-45B3-97BA-4709271B9CBB}"/>
                  </a:ext>
                </a:extLst>
              </p:cNvPr>
              <p:cNvSpPr>
                <a:spLocks noGrp="1"/>
              </p:cNvSpPr>
              <p:nvPr>
                <p:ph idx="1"/>
              </p:nvPr>
            </p:nvSpPr>
            <p:spPr/>
            <p:txBody>
              <a:bodyPr>
                <a:normAutofit fontScale="92500"/>
              </a:bodyPr>
              <a:lstStyle/>
              <a:p>
                <a:pPr lvl="0" algn="just"/>
                <a:r>
                  <a:rPr lang="en-PK" b="1" dirty="0"/>
                  <a:t>ROC </a:t>
                </a:r>
                <a:r>
                  <a:rPr lang="en-US" b="1" dirty="0"/>
                  <a:t>- </a:t>
                </a:r>
                <a:r>
                  <a:rPr lang="en-PK" dirty="0"/>
                  <a:t>The Receiver Operating Characteristics Curve, or ROC curve for short, is a metric that measures the effectiveness of a model for classifying data. By plotting the ROC curve, we can visualize the ratio of the true positive rate to the false positive rate, which allows us to evaluate the reliability of the classifier model.</a:t>
                </a:r>
              </a:p>
              <a:p>
                <a:pPr lvl="0" algn="just"/>
                <a:r>
                  <a:rPr lang="en-PK" b="1" dirty="0"/>
                  <a:t>Matthews correlation coefficient</a:t>
                </a:r>
                <a:r>
                  <a:rPr lang="en-PK" dirty="0"/>
                  <a:t> </a:t>
                </a:r>
                <a:r>
                  <a:rPr lang="en-PK" b="1" dirty="0"/>
                  <a:t>(MCC)</a:t>
                </a:r>
                <a:r>
                  <a:rPr lang="en-PK" dirty="0"/>
                  <a:t> </a:t>
                </a:r>
                <a:r>
                  <a:rPr lang="en-US" dirty="0"/>
                  <a:t>is</a:t>
                </a:r>
                <a:r>
                  <a:rPr lang="en-PK" dirty="0"/>
                  <a:t> used in assessment of the model's performance to determine whether it performs well. It can be calculated as:</a:t>
                </a:r>
                <a:r>
                  <a:rPr lang="en-PK" b="1" dirty="0"/>
                  <a:t> </a:t>
                </a:r>
                <a:endParaRPr lang="en-PK" dirty="0"/>
              </a:p>
              <a:p>
                <a:pPr marL="0" indent="0" algn="just">
                  <a:buNone/>
                </a:pPr>
                <a14:m>
                  <m:oMathPara xmlns:m="http://schemas.openxmlformats.org/officeDocument/2006/math">
                    <m:oMathParaPr>
                      <m:jc m:val="centerGroup"/>
                    </m:oMathParaPr>
                    <m:oMath xmlns:m="http://schemas.openxmlformats.org/officeDocument/2006/math">
                      <m:r>
                        <a:rPr lang="en-PK" i="1"/>
                        <m:t>𝑀𝐶𝐶</m:t>
                      </m:r>
                      <m:r>
                        <a:rPr lang="en-PK" b="1" i="1"/>
                        <m:t>= </m:t>
                      </m:r>
                      <m:f>
                        <m:fPr>
                          <m:ctrlPr>
                            <a:rPr lang="en-PK" b="1" i="1"/>
                          </m:ctrlPr>
                        </m:fPr>
                        <m:num>
                          <m:r>
                            <a:rPr lang="en-PK"/>
                            <m:t>(</m:t>
                          </m:r>
                          <m:r>
                            <m:rPr>
                              <m:sty m:val="p"/>
                            </m:rPr>
                            <a:rPr lang="en-PK"/>
                            <m:t>TP</m:t>
                          </m:r>
                          <m:r>
                            <a:rPr lang="en-PK"/>
                            <m:t>×</m:t>
                          </m:r>
                          <m:r>
                            <m:rPr>
                              <m:sty m:val="p"/>
                            </m:rPr>
                            <a:rPr lang="en-PK"/>
                            <m:t>TN</m:t>
                          </m:r>
                          <m:r>
                            <a:rPr lang="en-PK"/>
                            <m:t> – </m:t>
                          </m:r>
                          <m:r>
                            <m:rPr>
                              <m:sty m:val="p"/>
                            </m:rPr>
                            <a:rPr lang="en-PK"/>
                            <m:t>FP</m:t>
                          </m:r>
                          <m:r>
                            <a:rPr lang="en-PK"/>
                            <m:t>×</m:t>
                          </m:r>
                          <m:r>
                            <m:rPr>
                              <m:sty m:val="p"/>
                            </m:rPr>
                            <a:rPr lang="en-PK"/>
                            <m:t>FN</m:t>
                          </m:r>
                          <m:r>
                            <a:rPr lang="en-PK"/>
                            <m:t>)</m:t>
                          </m:r>
                        </m:num>
                        <m:den>
                          <m:r>
                            <a:rPr lang="en-PK" b="1" i="1"/>
                            <m:t>√</m:t>
                          </m:r>
                          <m:r>
                            <m:rPr>
                              <m:sty m:val="p"/>
                            </m:rPr>
                            <a:rPr lang="en-PK"/>
                            <m:t>TP</m:t>
                          </m:r>
                          <m:r>
                            <a:rPr lang="en-PK"/>
                            <m:t>+</m:t>
                          </m:r>
                          <m:r>
                            <m:rPr>
                              <m:sty m:val="p"/>
                            </m:rPr>
                            <a:rPr lang="en-PK"/>
                            <m:t>FP</m:t>
                          </m:r>
                          <m:r>
                            <a:rPr lang="en-PK"/>
                            <m:t>)(</m:t>
                          </m:r>
                          <m:r>
                            <m:rPr>
                              <m:sty m:val="p"/>
                            </m:rPr>
                            <a:rPr lang="en-PK"/>
                            <m:t>TP</m:t>
                          </m:r>
                          <m:r>
                            <a:rPr lang="en-PK"/>
                            <m:t>+</m:t>
                          </m:r>
                          <m:r>
                            <m:rPr>
                              <m:sty m:val="p"/>
                            </m:rPr>
                            <a:rPr lang="en-PK"/>
                            <m:t>FN</m:t>
                          </m:r>
                          <m:r>
                            <a:rPr lang="en-PK"/>
                            <m:t>)(</m:t>
                          </m:r>
                          <m:r>
                            <m:rPr>
                              <m:sty m:val="p"/>
                            </m:rPr>
                            <a:rPr lang="en-PK"/>
                            <m:t>TN</m:t>
                          </m:r>
                          <m:r>
                            <a:rPr lang="en-PK"/>
                            <m:t>+</m:t>
                          </m:r>
                          <m:r>
                            <m:rPr>
                              <m:sty m:val="p"/>
                            </m:rPr>
                            <a:rPr lang="en-PK"/>
                            <m:t>FP</m:t>
                          </m:r>
                          <m:r>
                            <a:rPr lang="en-PK"/>
                            <m:t>)(</m:t>
                          </m:r>
                          <m:r>
                            <m:rPr>
                              <m:sty m:val="p"/>
                            </m:rPr>
                            <a:rPr lang="en-PK"/>
                            <m:t>TN</m:t>
                          </m:r>
                          <m:r>
                            <a:rPr lang="en-PK"/>
                            <m:t>+</m:t>
                          </m:r>
                          <m:r>
                            <m:rPr>
                              <m:sty m:val="p"/>
                            </m:rPr>
                            <a:rPr lang="en-PK"/>
                            <m:t>FN</m:t>
                          </m:r>
                          <m:r>
                            <a:rPr lang="en-PK"/>
                            <m:t>)</m:t>
                          </m:r>
                        </m:den>
                      </m:f>
                    </m:oMath>
                  </m:oMathPara>
                </a14:m>
                <a:endParaRPr lang="en-PK" dirty="0"/>
              </a:p>
              <a:p>
                <a:pPr marL="0" indent="0" fontAlgn="base">
                  <a:buNone/>
                </a:pPr>
                <a:endParaRPr lang="en-PK" dirty="0"/>
              </a:p>
              <a:p>
                <a:pPr marL="0" indent="0" fontAlgn="base">
                  <a:buNone/>
                </a:pPr>
                <a:endParaRPr lang="en-PK" dirty="0"/>
              </a:p>
              <a:p>
                <a:pPr lvl="0"/>
                <a:endParaRPr lang="en-PK" dirty="0"/>
              </a:p>
            </p:txBody>
          </p:sp>
        </mc:Choice>
        <mc:Fallback>
          <p:sp>
            <p:nvSpPr>
              <p:cNvPr id="3" name="Content Placeholder 2">
                <a:extLst>
                  <a:ext uri="{FF2B5EF4-FFF2-40B4-BE49-F238E27FC236}">
                    <a16:creationId xmlns:a16="http://schemas.microsoft.com/office/drawing/2014/main" id="{4398EB37-C96C-45B3-97BA-4709271B9CBB}"/>
                  </a:ext>
                </a:extLst>
              </p:cNvPr>
              <p:cNvSpPr>
                <a:spLocks noGrp="1" noRot="1" noChangeAspect="1" noMove="1" noResize="1" noEditPoints="1" noAdjustHandles="1" noChangeArrowheads="1" noChangeShapeType="1" noTextEdit="1"/>
              </p:cNvSpPr>
              <p:nvPr>
                <p:ph idx="1"/>
              </p:nvPr>
            </p:nvSpPr>
            <p:spPr>
              <a:blipFill>
                <a:blip r:embed="rId2"/>
                <a:stretch>
                  <a:fillRect l="-953" t="-2385" r="-826"/>
                </a:stretch>
              </a:blipFill>
            </p:spPr>
            <p:txBody>
              <a:bodyPr/>
              <a:lstStyle/>
              <a:p>
                <a:r>
                  <a:rPr lang="en-PK">
                    <a:noFill/>
                  </a:rPr>
                  <a:t> </a:t>
                </a:r>
              </a:p>
            </p:txBody>
          </p:sp>
        </mc:Fallback>
      </mc:AlternateContent>
    </p:spTree>
    <p:extLst>
      <p:ext uri="{BB962C8B-B14F-4D97-AF65-F5344CB8AC3E}">
        <p14:creationId xmlns:p14="http://schemas.microsoft.com/office/powerpoint/2010/main" val="6411787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42FC4-131C-4620-B832-67FA9D76EA1A}"/>
              </a:ext>
            </a:extLst>
          </p:cNvPr>
          <p:cNvSpPr>
            <a:spLocks noGrp="1"/>
          </p:cNvSpPr>
          <p:nvPr>
            <p:ph type="title"/>
          </p:nvPr>
        </p:nvSpPr>
        <p:spPr/>
        <p:txBody>
          <a:bodyPr/>
          <a:lstStyle/>
          <a:p>
            <a:r>
              <a:rPr lang="en-US" dirty="0"/>
              <a:t>Steps of Methodology</a:t>
            </a:r>
            <a:endParaRPr lang="en-PK" dirty="0"/>
          </a:p>
        </p:txBody>
      </p:sp>
      <p:sp>
        <p:nvSpPr>
          <p:cNvPr id="3" name="Content Placeholder 2">
            <a:extLst>
              <a:ext uri="{FF2B5EF4-FFF2-40B4-BE49-F238E27FC236}">
                <a16:creationId xmlns:a16="http://schemas.microsoft.com/office/drawing/2014/main" id="{4398EB37-C96C-45B3-97BA-4709271B9CBB}"/>
              </a:ext>
            </a:extLst>
          </p:cNvPr>
          <p:cNvSpPr>
            <a:spLocks noGrp="1"/>
          </p:cNvSpPr>
          <p:nvPr>
            <p:ph idx="1"/>
          </p:nvPr>
        </p:nvSpPr>
        <p:spPr/>
        <p:txBody>
          <a:bodyPr>
            <a:normAutofit fontScale="92500" lnSpcReduction="10000"/>
          </a:bodyPr>
          <a:lstStyle/>
          <a:p>
            <a:pPr lvl="0" algn="just"/>
            <a:r>
              <a:rPr lang="en-PK" dirty="0"/>
              <a:t>R</a:t>
            </a:r>
            <a:r>
              <a:rPr lang="en-US" dirty="0" err="1"/>
              <a:t>ead</a:t>
            </a:r>
            <a:r>
              <a:rPr lang="en-US" dirty="0"/>
              <a:t> Dataset</a:t>
            </a:r>
          </a:p>
          <a:p>
            <a:pPr lvl="0" algn="just"/>
            <a:r>
              <a:rPr lang="en-US" dirty="0"/>
              <a:t>Plotting the histogram of each feature</a:t>
            </a:r>
          </a:p>
          <a:p>
            <a:pPr lvl="0" algn="just"/>
            <a:r>
              <a:rPr lang="en-US" dirty="0"/>
              <a:t>Determine number of fraud cases in dataset</a:t>
            </a:r>
          </a:p>
          <a:p>
            <a:pPr lvl="0" algn="just"/>
            <a:r>
              <a:rPr lang="en-US" dirty="0"/>
              <a:t>Split the data into training and testing</a:t>
            </a:r>
          </a:p>
          <a:p>
            <a:pPr lvl="0" algn="just"/>
            <a:r>
              <a:rPr lang="en-US" dirty="0"/>
              <a:t>Applying machine learning algorithm on unbalanced dataset</a:t>
            </a:r>
          </a:p>
          <a:p>
            <a:pPr lvl="0" algn="just"/>
            <a:r>
              <a:rPr lang="en-US" dirty="0"/>
              <a:t>Applying machine learning algorithms on balance dataset</a:t>
            </a:r>
          </a:p>
          <a:p>
            <a:pPr lvl="0" algn="just"/>
            <a:r>
              <a:rPr lang="en-US" dirty="0"/>
              <a:t>Compare results on basis of evaluation parameters</a:t>
            </a:r>
            <a:endParaRPr lang="en-PK" dirty="0"/>
          </a:p>
          <a:p>
            <a:pPr marL="0" indent="0" fontAlgn="base">
              <a:buNone/>
            </a:pPr>
            <a:endParaRPr lang="en-PK" dirty="0"/>
          </a:p>
          <a:p>
            <a:pPr marL="0" indent="0" fontAlgn="base">
              <a:buNone/>
            </a:pPr>
            <a:endParaRPr lang="en-PK" dirty="0"/>
          </a:p>
          <a:p>
            <a:pPr lvl="0"/>
            <a:endParaRPr lang="en-PK" dirty="0"/>
          </a:p>
        </p:txBody>
      </p:sp>
    </p:spTree>
    <p:extLst>
      <p:ext uri="{BB962C8B-B14F-4D97-AF65-F5344CB8AC3E}">
        <p14:creationId xmlns:p14="http://schemas.microsoft.com/office/powerpoint/2010/main" val="267636088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42FC4-131C-4620-B832-67FA9D76EA1A}"/>
              </a:ext>
            </a:extLst>
          </p:cNvPr>
          <p:cNvSpPr>
            <a:spLocks noGrp="1"/>
          </p:cNvSpPr>
          <p:nvPr>
            <p:ph type="title"/>
          </p:nvPr>
        </p:nvSpPr>
        <p:spPr/>
        <p:txBody>
          <a:bodyPr/>
          <a:lstStyle/>
          <a:p>
            <a:r>
              <a:rPr lang="en-US" dirty="0">
                <a:solidFill>
                  <a:schemeClr val="tx1"/>
                </a:solidFill>
              </a:rPr>
              <a:t>Results on unbalanced dataset</a:t>
            </a:r>
            <a:endParaRPr lang="en-PK" dirty="0">
              <a:solidFill>
                <a:schemeClr val="tx1"/>
              </a:solidFill>
            </a:endParaRPr>
          </a:p>
        </p:txBody>
      </p:sp>
      <p:graphicFrame>
        <p:nvGraphicFramePr>
          <p:cNvPr id="4" name="Table 3">
            <a:extLst>
              <a:ext uri="{FF2B5EF4-FFF2-40B4-BE49-F238E27FC236}">
                <a16:creationId xmlns:a16="http://schemas.microsoft.com/office/drawing/2014/main" id="{8E16BC52-FAC3-4265-B118-D499A3AE75ED}"/>
              </a:ext>
            </a:extLst>
          </p:cNvPr>
          <p:cNvGraphicFramePr>
            <a:graphicFrameLocks noGrp="1"/>
          </p:cNvGraphicFramePr>
          <p:nvPr>
            <p:extLst>
              <p:ext uri="{D42A27DB-BD31-4B8C-83A1-F6EECF244321}">
                <p14:modId xmlns:p14="http://schemas.microsoft.com/office/powerpoint/2010/main" val="1543812964"/>
              </p:ext>
            </p:extLst>
          </p:nvPr>
        </p:nvGraphicFramePr>
        <p:xfrm>
          <a:off x="1616765" y="2584174"/>
          <a:ext cx="8786190" cy="3291694"/>
        </p:xfrm>
        <a:graphic>
          <a:graphicData uri="http://schemas.openxmlformats.org/drawingml/2006/table">
            <a:tbl>
              <a:tblPr firstRow="1" firstCol="1" bandRow="1">
                <a:tableStyleId>{93296810-A885-4BE3-A3E7-6D5BEEA58F35}</a:tableStyleId>
              </a:tblPr>
              <a:tblGrid>
                <a:gridCol w="1458548">
                  <a:extLst>
                    <a:ext uri="{9D8B030D-6E8A-4147-A177-3AD203B41FA5}">
                      <a16:colId xmlns:a16="http://schemas.microsoft.com/office/drawing/2014/main" val="3253709787"/>
                    </a:ext>
                  </a:extLst>
                </a:gridCol>
                <a:gridCol w="1350119">
                  <a:extLst>
                    <a:ext uri="{9D8B030D-6E8A-4147-A177-3AD203B41FA5}">
                      <a16:colId xmlns:a16="http://schemas.microsoft.com/office/drawing/2014/main" val="1761297079"/>
                    </a:ext>
                  </a:extLst>
                </a:gridCol>
                <a:gridCol w="1214832">
                  <a:extLst>
                    <a:ext uri="{9D8B030D-6E8A-4147-A177-3AD203B41FA5}">
                      <a16:colId xmlns:a16="http://schemas.microsoft.com/office/drawing/2014/main" val="1048703112"/>
                    </a:ext>
                  </a:extLst>
                </a:gridCol>
                <a:gridCol w="1258087">
                  <a:extLst>
                    <a:ext uri="{9D8B030D-6E8A-4147-A177-3AD203B41FA5}">
                      <a16:colId xmlns:a16="http://schemas.microsoft.com/office/drawing/2014/main" val="3392522258"/>
                    </a:ext>
                  </a:extLst>
                </a:gridCol>
                <a:gridCol w="1209309">
                  <a:extLst>
                    <a:ext uri="{9D8B030D-6E8A-4147-A177-3AD203B41FA5}">
                      <a16:colId xmlns:a16="http://schemas.microsoft.com/office/drawing/2014/main" val="2692463506"/>
                    </a:ext>
                  </a:extLst>
                </a:gridCol>
                <a:gridCol w="1080463">
                  <a:extLst>
                    <a:ext uri="{9D8B030D-6E8A-4147-A177-3AD203B41FA5}">
                      <a16:colId xmlns:a16="http://schemas.microsoft.com/office/drawing/2014/main" val="26795309"/>
                    </a:ext>
                  </a:extLst>
                </a:gridCol>
                <a:gridCol w="1214832">
                  <a:extLst>
                    <a:ext uri="{9D8B030D-6E8A-4147-A177-3AD203B41FA5}">
                      <a16:colId xmlns:a16="http://schemas.microsoft.com/office/drawing/2014/main" val="278992866"/>
                    </a:ext>
                  </a:extLst>
                </a:gridCol>
              </a:tblGrid>
              <a:tr h="826746">
                <a:tc>
                  <a:txBody>
                    <a:bodyPr/>
                    <a:lstStyle/>
                    <a:p>
                      <a:pPr algn="just">
                        <a:lnSpc>
                          <a:spcPct val="150000"/>
                        </a:lnSpc>
                        <a:spcAft>
                          <a:spcPts val="0"/>
                        </a:spcAft>
                      </a:pPr>
                      <a:r>
                        <a:rPr lang="en-US" sz="1600" dirty="0">
                          <a:solidFill>
                            <a:schemeClr val="tx1"/>
                          </a:solidFill>
                          <a:effectLst/>
                        </a:rPr>
                        <a:t>Algorithm </a:t>
                      </a:r>
                      <a:endParaRPr lang="en-PK"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0"/>
                        </a:spcAft>
                      </a:pPr>
                      <a:r>
                        <a:rPr lang="en-US" sz="1600">
                          <a:solidFill>
                            <a:schemeClr val="tx1"/>
                          </a:solidFill>
                          <a:effectLst/>
                        </a:rPr>
                        <a:t>Accuracy</a:t>
                      </a:r>
                      <a:endParaRPr lang="en-PK" sz="16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0"/>
                        </a:spcAft>
                      </a:pPr>
                      <a:r>
                        <a:rPr lang="en-US" sz="1600">
                          <a:solidFill>
                            <a:schemeClr val="tx1"/>
                          </a:solidFill>
                          <a:effectLst/>
                        </a:rPr>
                        <a:t>Recall</a:t>
                      </a:r>
                      <a:endParaRPr lang="en-PK" sz="16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0"/>
                        </a:spcAft>
                      </a:pPr>
                      <a:r>
                        <a:rPr lang="en-US" sz="1600">
                          <a:solidFill>
                            <a:schemeClr val="tx1"/>
                          </a:solidFill>
                          <a:effectLst/>
                        </a:rPr>
                        <a:t>Precision</a:t>
                      </a:r>
                      <a:endParaRPr lang="en-PK" sz="16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0"/>
                        </a:spcAft>
                      </a:pPr>
                      <a:r>
                        <a:rPr lang="en-US" sz="1600">
                          <a:solidFill>
                            <a:schemeClr val="tx1"/>
                          </a:solidFill>
                          <a:effectLst/>
                        </a:rPr>
                        <a:t>F1 Score</a:t>
                      </a:r>
                      <a:endParaRPr lang="en-PK" sz="16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0"/>
                        </a:spcAft>
                      </a:pPr>
                      <a:r>
                        <a:rPr lang="en-US" sz="1600">
                          <a:solidFill>
                            <a:schemeClr val="tx1"/>
                          </a:solidFill>
                          <a:effectLst/>
                        </a:rPr>
                        <a:t>ROC</a:t>
                      </a:r>
                      <a:endParaRPr lang="en-PK" sz="16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0"/>
                        </a:spcAft>
                      </a:pPr>
                      <a:r>
                        <a:rPr lang="en-US" sz="1600" dirty="0">
                          <a:solidFill>
                            <a:schemeClr val="tx1"/>
                          </a:solidFill>
                          <a:effectLst/>
                        </a:rPr>
                        <a:t>MCC</a:t>
                      </a:r>
                      <a:endParaRPr lang="en-PK"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09063311"/>
                  </a:ext>
                </a:extLst>
              </a:tr>
              <a:tr h="811456">
                <a:tc>
                  <a:txBody>
                    <a:bodyPr/>
                    <a:lstStyle/>
                    <a:p>
                      <a:pPr algn="just">
                        <a:lnSpc>
                          <a:spcPct val="150000"/>
                        </a:lnSpc>
                        <a:spcAft>
                          <a:spcPts val="0"/>
                        </a:spcAft>
                      </a:pPr>
                      <a:r>
                        <a:rPr lang="en-US" sz="1600">
                          <a:solidFill>
                            <a:schemeClr val="tx1"/>
                          </a:solidFill>
                          <a:effectLst/>
                        </a:rPr>
                        <a:t>Random Forest</a:t>
                      </a:r>
                      <a:endParaRPr lang="en-PK" sz="16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0"/>
                        </a:spcAft>
                      </a:pPr>
                      <a:r>
                        <a:rPr lang="en-PK" sz="1600">
                          <a:solidFill>
                            <a:schemeClr val="tx1"/>
                          </a:solidFill>
                          <a:effectLst/>
                        </a:rPr>
                        <a:t>0.999</a:t>
                      </a:r>
                      <a:r>
                        <a:rPr lang="en-US" sz="1600">
                          <a:solidFill>
                            <a:schemeClr val="tx1"/>
                          </a:solidFill>
                          <a:effectLst/>
                        </a:rPr>
                        <a:t>59</a:t>
                      </a:r>
                      <a:endParaRPr lang="en-PK" sz="16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0"/>
                        </a:spcAft>
                      </a:pPr>
                      <a:r>
                        <a:rPr lang="en-PK" sz="1600">
                          <a:solidFill>
                            <a:schemeClr val="tx1"/>
                          </a:solidFill>
                          <a:effectLst/>
                        </a:rPr>
                        <a:t>0.8</a:t>
                      </a:r>
                      <a:r>
                        <a:rPr lang="en-US" sz="1600">
                          <a:solidFill>
                            <a:schemeClr val="tx1"/>
                          </a:solidFill>
                          <a:effectLst/>
                        </a:rPr>
                        <a:t>3505</a:t>
                      </a:r>
                      <a:endParaRPr lang="en-PK" sz="16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0"/>
                        </a:spcAft>
                      </a:pPr>
                      <a:r>
                        <a:rPr lang="en-PK" sz="1600">
                          <a:solidFill>
                            <a:schemeClr val="tx1"/>
                          </a:solidFill>
                          <a:effectLst/>
                        </a:rPr>
                        <a:t>0.92</a:t>
                      </a:r>
                      <a:r>
                        <a:rPr lang="en-US" sz="1600">
                          <a:solidFill>
                            <a:schemeClr val="tx1"/>
                          </a:solidFill>
                          <a:effectLst/>
                        </a:rPr>
                        <a:t>045</a:t>
                      </a:r>
                      <a:endParaRPr lang="en-PK" sz="16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0"/>
                        </a:spcAft>
                      </a:pPr>
                      <a:r>
                        <a:rPr lang="en-PK" sz="1600" dirty="0">
                          <a:solidFill>
                            <a:schemeClr val="tx1"/>
                          </a:solidFill>
                          <a:effectLst/>
                        </a:rPr>
                        <a:t>0.8</a:t>
                      </a:r>
                      <a:r>
                        <a:rPr lang="en-US" sz="1600" dirty="0">
                          <a:solidFill>
                            <a:schemeClr val="tx1"/>
                          </a:solidFill>
                          <a:effectLst/>
                        </a:rPr>
                        <a:t>7567</a:t>
                      </a:r>
                      <a:endParaRPr lang="en-PK"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0"/>
                        </a:spcAft>
                      </a:pPr>
                      <a:r>
                        <a:rPr lang="en-PK" sz="1600">
                          <a:solidFill>
                            <a:schemeClr val="tx1"/>
                          </a:solidFill>
                          <a:effectLst/>
                        </a:rPr>
                        <a:t>0.9</a:t>
                      </a:r>
                      <a:r>
                        <a:rPr lang="en-US" sz="1600">
                          <a:solidFill>
                            <a:schemeClr val="tx1"/>
                          </a:solidFill>
                          <a:effectLst/>
                        </a:rPr>
                        <a:t>1746</a:t>
                      </a:r>
                      <a:endParaRPr lang="en-PK" sz="16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0"/>
                        </a:spcAft>
                      </a:pPr>
                      <a:r>
                        <a:rPr lang="en-PK" sz="1600">
                          <a:solidFill>
                            <a:schemeClr val="tx1"/>
                          </a:solidFill>
                          <a:effectLst/>
                        </a:rPr>
                        <a:t>0.</a:t>
                      </a:r>
                      <a:r>
                        <a:rPr lang="en-US" sz="1600">
                          <a:solidFill>
                            <a:schemeClr val="tx1"/>
                          </a:solidFill>
                          <a:effectLst/>
                        </a:rPr>
                        <a:t>87651</a:t>
                      </a:r>
                      <a:endParaRPr lang="en-PK" sz="16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44163576"/>
                  </a:ext>
                </a:extLst>
              </a:tr>
              <a:tr h="826746">
                <a:tc>
                  <a:txBody>
                    <a:bodyPr/>
                    <a:lstStyle/>
                    <a:p>
                      <a:pPr algn="just">
                        <a:lnSpc>
                          <a:spcPct val="150000"/>
                        </a:lnSpc>
                        <a:spcAft>
                          <a:spcPts val="0"/>
                        </a:spcAft>
                      </a:pPr>
                      <a:r>
                        <a:rPr lang="en-US" sz="1600">
                          <a:solidFill>
                            <a:schemeClr val="tx1"/>
                          </a:solidFill>
                          <a:effectLst/>
                        </a:rPr>
                        <a:t>XGBoost</a:t>
                      </a:r>
                      <a:endParaRPr lang="en-PK" sz="16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0"/>
                        </a:spcAft>
                      </a:pPr>
                      <a:r>
                        <a:rPr lang="en-PK" sz="1600">
                          <a:solidFill>
                            <a:schemeClr val="tx1"/>
                          </a:solidFill>
                          <a:effectLst/>
                        </a:rPr>
                        <a:t>0.99961</a:t>
                      </a:r>
                      <a:endParaRPr lang="en-PK" sz="16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0"/>
                        </a:spcAft>
                      </a:pPr>
                      <a:r>
                        <a:rPr lang="en-PK" sz="1600">
                          <a:solidFill>
                            <a:schemeClr val="tx1"/>
                          </a:solidFill>
                          <a:effectLst/>
                        </a:rPr>
                        <a:t>0.83505</a:t>
                      </a:r>
                      <a:endParaRPr lang="en-PK" sz="16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0"/>
                        </a:spcAft>
                      </a:pPr>
                      <a:r>
                        <a:rPr lang="en-PK" sz="1600">
                          <a:solidFill>
                            <a:schemeClr val="tx1"/>
                          </a:solidFill>
                          <a:effectLst/>
                        </a:rPr>
                        <a:t>0.93103</a:t>
                      </a:r>
                      <a:endParaRPr lang="en-PK" sz="16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0"/>
                        </a:spcAft>
                      </a:pPr>
                      <a:r>
                        <a:rPr lang="en-PK" sz="1600">
                          <a:solidFill>
                            <a:schemeClr val="tx1"/>
                          </a:solidFill>
                          <a:effectLst/>
                        </a:rPr>
                        <a:t>0.88043</a:t>
                      </a:r>
                      <a:endParaRPr lang="en-PK" sz="16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0"/>
                        </a:spcAft>
                      </a:pPr>
                      <a:r>
                        <a:rPr lang="en-PK" sz="1600">
                          <a:solidFill>
                            <a:schemeClr val="tx1"/>
                          </a:solidFill>
                          <a:effectLst/>
                        </a:rPr>
                        <a:t>0.91747</a:t>
                      </a:r>
                      <a:endParaRPr lang="en-PK" sz="16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0"/>
                        </a:spcAft>
                      </a:pPr>
                      <a:r>
                        <a:rPr lang="en-PK" sz="1600">
                          <a:solidFill>
                            <a:schemeClr val="tx1"/>
                          </a:solidFill>
                          <a:effectLst/>
                        </a:rPr>
                        <a:t>0.88154</a:t>
                      </a:r>
                      <a:endParaRPr lang="en-PK" sz="16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43005196"/>
                  </a:ext>
                </a:extLst>
              </a:tr>
              <a:tr h="826746">
                <a:tc>
                  <a:txBody>
                    <a:bodyPr/>
                    <a:lstStyle/>
                    <a:p>
                      <a:pPr algn="just">
                        <a:lnSpc>
                          <a:spcPct val="150000"/>
                        </a:lnSpc>
                        <a:spcAft>
                          <a:spcPts val="0"/>
                        </a:spcAft>
                      </a:pPr>
                      <a:r>
                        <a:rPr lang="en-US" sz="1600" dirty="0" err="1">
                          <a:solidFill>
                            <a:schemeClr val="tx1"/>
                          </a:solidFill>
                          <a:effectLst/>
                        </a:rPr>
                        <a:t>LightGBM</a:t>
                      </a:r>
                      <a:endParaRPr lang="en-PK"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0"/>
                        </a:spcAft>
                      </a:pPr>
                      <a:r>
                        <a:rPr lang="en-PK" sz="1600">
                          <a:solidFill>
                            <a:schemeClr val="tx1"/>
                          </a:solidFill>
                          <a:effectLst/>
                        </a:rPr>
                        <a:t>0.99590</a:t>
                      </a:r>
                      <a:endParaRPr lang="en-PK" sz="16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fontAlgn="base"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PK" sz="1600">
                          <a:solidFill>
                            <a:schemeClr val="tx1"/>
                          </a:solidFill>
                          <a:effectLst/>
                        </a:rPr>
                        <a:t>0.4329</a:t>
                      </a:r>
                      <a:r>
                        <a:rPr lang="en-US" sz="1600">
                          <a:solidFill>
                            <a:schemeClr val="tx1"/>
                          </a:solidFill>
                          <a:effectLst/>
                        </a:rPr>
                        <a:t>8</a:t>
                      </a:r>
                      <a:endParaRPr lang="en-PK" sz="1600">
                        <a:solidFill>
                          <a:schemeClr val="tx1"/>
                        </a:solidFill>
                        <a:effectLst/>
                      </a:endParaRPr>
                    </a:p>
                    <a:p>
                      <a:pPr algn="just">
                        <a:lnSpc>
                          <a:spcPct val="150000"/>
                        </a:lnSpc>
                        <a:spcAft>
                          <a:spcPts val="0"/>
                        </a:spcAft>
                      </a:pPr>
                      <a:r>
                        <a:rPr lang="en-PK" sz="1600">
                          <a:solidFill>
                            <a:schemeClr val="tx1"/>
                          </a:solidFill>
                          <a:effectLst/>
                        </a:rPr>
                        <a:t> </a:t>
                      </a:r>
                      <a:endParaRPr lang="en-PK" sz="16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fontAlgn="base"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PK" sz="1600">
                          <a:solidFill>
                            <a:schemeClr val="tx1"/>
                          </a:solidFill>
                          <a:effectLst/>
                        </a:rPr>
                        <a:t>0.20792</a:t>
                      </a:r>
                    </a:p>
                    <a:p>
                      <a:pPr algn="just">
                        <a:lnSpc>
                          <a:spcPct val="150000"/>
                        </a:lnSpc>
                        <a:spcAft>
                          <a:spcPts val="0"/>
                        </a:spcAft>
                      </a:pPr>
                      <a:r>
                        <a:rPr lang="en-PK" sz="1600">
                          <a:solidFill>
                            <a:schemeClr val="tx1"/>
                          </a:solidFill>
                          <a:effectLst/>
                        </a:rPr>
                        <a:t> </a:t>
                      </a:r>
                      <a:endParaRPr lang="en-PK" sz="16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fontAlgn="base"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PK" sz="1600">
                          <a:solidFill>
                            <a:schemeClr val="tx1"/>
                          </a:solidFill>
                          <a:effectLst/>
                        </a:rPr>
                        <a:t>0.28093</a:t>
                      </a:r>
                    </a:p>
                    <a:p>
                      <a:pPr algn="just">
                        <a:lnSpc>
                          <a:spcPct val="150000"/>
                        </a:lnSpc>
                        <a:spcAft>
                          <a:spcPts val="0"/>
                        </a:spcAft>
                      </a:pPr>
                      <a:r>
                        <a:rPr lang="en-PK" sz="1600">
                          <a:solidFill>
                            <a:schemeClr val="tx1"/>
                          </a:solidFill>
                          <a:effectLst/>
                        </a:rPr>
                        <a:t> </a:t>
                      </a:r>
                      <a:endParaRPr lang="en-PK" sz="16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fontAlgn="base"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PK" sz="1600">
                          <a:solidFill>
                            <a:schemeClr val="tx1"/>
                          </a:solidFill>
                          <a:effectLst/>
                        </a:rPr>
                        <a:t>0.71508</a:t>
                      </a:r>
                    </a:p>
                    <a:p>
                      <a:pPr algn="just">
                        <a:lnSpc>
                          <a:spcPct val="150000"/>
                        </a:lnSpc>
                        <a:spcAft>
                          <a:spcPts val="0"/>
                        </a:spcAft>
                      </a:pPr>
                      <a:r>
                        <a:rPr lang="en-PK" sz="1600">
                          <a:solidFill>
                            <a:schemeClr val="tx1"/>
                          </a:solidFill>
                          <a:effectLst/>
                        </a:rPr>
                        <a:t> </a:t>
                      </a:r>
                      <a:endParaRPr lang="en-PK" sz="16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fontAlgn="base"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PK" sz="1600" dirty="0">
                          <a:solidFill>
                            <a:schemeClr val="tx1"/>
                          </a:solidFill>
                          <a:effectLst/>
                        </a:rPr>
                        <a:t>0.29837</a:t>
                      </a:r>
                    </a:p>
                    <a:p>
                      <a:pPr algn="just">
                        <a:lnSpc>
                          <a:spcPct val="150000"/>
                        </a:lnSpc>
                        <a:spcAft>
                          <a:spcPts val="0"/>
                        </a:spcAft>
                      </a:pPr>
                      <a:r>
                        <a:rPr lang="en-US" sz="1600" dirty="0">
                          <a:solidFill>
                            <a:schemeClr val="tx1"/>
                          </a:solidFill>
                          <a:effectLst/>
                        </a:rPr>
                        <a:t> </a:t>
                      </a:r>
                      <a:endParaRPr lang="en-PK"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98228681"/>
                  </a:ext>
                </a:extLst>
              </a:tr>
            </a:tbl>
          </a:graphicData>
        </a:graphic>
      </p:graphicFrame>
    </p:spTree>
    <p:extLst>
      <p:ext uri="{BB962C8B-B14F-4D97-AF65-F5344CB8AC3E}">
        <p14:creationId xmlns:p14="http://schemas.microsoft.com/office/powerpoint/2010/main" val="23888036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D2387-5F5B-404C-B3BB-0357E5D5E216}"/>
              </a:ext>
            </a:extLst>
          </p:cNvPr>
          <p:cNvSpPr>
            <a:spLocks noGrp="1"/>
          </p:cNvSpPr>
          <p:nvPr>
            <p:ph type="title"/>
          </p:nvPr>
        </p:nvSpPr>
        <p:spPr/>
        <p:txBody>
          <a:bodyPr/>
          <a:lstStyle/>
          <a:p>
            <a:r>
              <a:rPr lang="en-US" dirty="0"/>
              <a:t>Findings</a:t>
            </a:r>
            <a:endParaRPr lang="en-PK" dirty="0"/>
          </a:p>
        </p:txBody>
      </p:sp>
      <p:sp>
        <p:nvSpPr>
          <p:cNvPr id="3" name="Content Placeholder 2">
            <a:extLst>
              <a:ext uri="{FF2B5EF4-FFF2-40B4-BE49-F238E27FC236}">
                <a16:creationId xmlns:a16="http://schemas.microsoft.com/office/drawing/2014/main" id="{42571691-2293-4B45-AFEB-183431147DFA}"/>
              </a:ext>
            </a:extLst>
          </p:cNvPr>
          <p:cNvSpPr>
            <a:spLocks noGrp="1"/>
          </p:cNvSpPr>
          <p:nvPr>
            <p:ph idx="1"/>
          </p:nvPr>
        </p:nvSpPr>
        <p:spPr/>
        <p:txBody>
          <a:bodyPr/>
          <a:lstStyle/>
          <a:p>
            <a:pPr algn="just"/>
            <a:r>
              <a:rPr lang="en-PK" dirty="0"/>
              <a:t>As shown in the above table, we have summarized </a:t>
            </a:r>
            <a:r>
              <a:rPr lang="en-US" dirty="0"/>
              <a:t>both</a:t>
            </a:r>
            <a:r>
              <a:rPr lang="en-PK" dirty="0"/>
              <a:t> machine learning algorithms without considering any data balancing algorithms. </a:t>
            </a:r>
            <a:endParaRPr lang="en-US" dirty="0"/>
          </a:p>
          <a:p>
            <a:pPr algn="just"/>
            <a:r>
              <a:rPr lang="en-PK" dirty="0"/>
              <a:t>Based on the results of this study, it is clear that Random forest and</a:t>
            </a:r>
            <a:r>
              <a:rPr lang="en-US" dirty="0"/>
              <a:t> XGB</a:t>
            </a:r>
            <a:r>
              <a:rPr lang="en-PK" dirty="0" err="1"/>
              <a:t>oost</a:t>
            </a:r>
            <a:r>
              <a:rPr lang="en-PK" dirty="0"/>
              <a:t> are found to be more accurate</a:t>
            </a:r>
            <a:r>
              <a:rPr lang="en-US" dirty="0"/>
              <a:t> in comparison with </a:t>
            </a:r>
            <a:r>
              <a:rPr lang="en-US" dirty="0" err="1"/>
              <a:t>LightGBM</a:t>
            </a:r>
            <a:r>
              <a:rPr lang="en-PK" dirty="0"/>
              <a:t>. </a:t>
            </a:r>
            <a:endParaRPr lang="en-US" dirty="0"/>
          </a:p>
          <a:p>
            <a:pPr algn="just"/>
            <a:r>
              <a:rPr lang="en-PK" dirty="0"/>
              <a:t>The </a:t>
            </a:r>
            <a:r>
              <a:rPr lang="en-PK" dirty="0" err="1"/>
              <a:t>XGBoost</a:t>
            </a:r>
            <a:r>
              <a:rPr lang="en-PK" dirty="0"/>
              <a:t> and Random Forest algorithms </a:t>
            </a:r>
            <a:r>
              <a:rPr lang="en-US" dirty="0"/>
              <a:t>are </a:t>
            </a:r>
            <a:r>
              <a:rPr lang="en-PK" dirty="0"/>
              <a:t>found to be the best performing in terms of MCC.</a:t>
            </a:r>
          </a:p>
        </p:txBody>
      </p:sp>
    </p:spTree>
    <p:extLst>
      <p:ext uri="{BB962C8B-B14F-4D97-AF65-F5344CB8AC3E}">
        <p14:creationId xmlns:p14="http://schemas.microsoft.com/office/powerpoint/2010/main" val="21633344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42FC4-131C-4620-B832-67FA9D76EA1A}"/>
              </a:ext>
            </a:extLst>
          </p:cNvPr>
          <p:cNvSpPr>
            <a:spLocks noGrp="1"/>
          </p:cNvSpPr>
          <p:nvPr>
            <p:ph type="title"/>
          </p:nvPr>
        </p:nvSpPr>
        <p:spPr/>
        <p:txBody>
          <a:bodyPr/>
          <a:lstStyle/>
          <a:p>
            <a:r>
              <a:rPr lang="en-US" dirty="0">
                <a:solidFill>
                  <a:schemeClr val="tx1"/>
                </a:solidFill>
              </a:rPr>
              <a:t>Results on balanced dataset</a:t>
            </a:r>
            <a:endParaRPr lang="en-PK" dirty="0">
              <a:solidFill>
                <a:schemeClr val="tx1"/>
              </a:solidFill>
            </a:endParaRPr>
          </a:p>
        </p:txBody>
      </p:sp>
      <p:graphicFrame>
        <p:nvGraphicFramePr>
          <p:cNvPr id="3" name="Table 2">
            <a:extLst>
              <a:ext uri="{FF2B5EF4-FFF2-40B4-BE49-F238E27FC236}">
                <a16:creationId xmlns:a16="http://schemas.microsoft.com/office/drawing/2014/main" id="{9CE3A5B2-BDFF-43CB-97EC-A6B3FDBF9902}"/>
              </a:ext>
            </a:extLst>
          </p:cNvPr>
          <p:cNvGraphicFramePr>
            <a:graphicFrameLocks noGrp="1"/>
          </p:cNvGraphicFramePr>
          <p:nvPr>
            <p:extLst>
              <p:ext uri="{D42A27DB-BD31-4B8C-83A1-F6EECF244321}">
                <p14:modId xmlns:p14="http://schemas.microsoft.com/office/powerpoint/2010/main" val="3484875693"/>
              </p:ext>
            </p:extLst>
          </p:nvPr>
        </p:nvGraphicFramePr>
        <p:xfrm>
          <a:off x="1709530" y="2615832"/>
          <a:ext cx="8772939" cy="3260036"/>
        </p:xfrm>
        <a:graphic>
          <a:graphicData uri="http://schemas.openxmlformats.org/drawingml/2006/table">
            <a:tbl>
              <a:tblPr firstRow="1" firstCol="1" bandRow="1">
                <a:tableStyleId>{93296810-A885-4BE3-A3E7-6D5BEEA58F35}</a:tableStyleId>
              </a:tblPr>
              <a:tblGrid>
                <a:gridCol w="1469495">
                  <a:extLst>
                    <a:ext uri="{9D8B030D-6E8A-4147-A177-3AD203B41FA5}">
                      <a16:colId xmlns:a16="http://schemas.microsoft.com/office/drawing/2014/main" val="3299253374"/>
                    </a:ext>
                  </a:extLst>
                </a:gridCol>
                <a:gridCol w="1345660">
                  <a:extLst>
                    <a:ext uri="{9D8B030D-6E8A-4147-A177-3AD203B41FA5}">
                      <a16:colId xmlns:a16="http://schemas.microsoft.com/office/drawing/2014/main" val="1621560498"/>
                    </a:ext>
                  </a:extLst>
                </a:gridCol>
                <a:gridCol w="1210820">
                  <a:extLst>
                    <a:ext uri="{9D8B030D-6E8A-4147-A177-3AD203B41FA5}">
                      <a16:colId xmlns:a16="http://schemas.microsoft.com/office/drawing/2014/main" val="2113598988"/>
                    </a:ext>
                  </a:extLst>
                </a:gridCol>
                <a:gridCol w="1253932">
                  <a:extLst>
                    <a:ext uri="{9D8B030D-6E8A-4147-A177-3AD203B41FA5}">
                      <a16:colId xmlns:a16="http://schemas.microsoft.com/office/drawing/2014/main" val="2574650758"/>
                    </a:ext>
                  </a:extLst>
                </a:gridCol>
                <a:gridCol w="1205316">
                  <a:extLst>
                    <a:ext uri="{9D8B030D-6E8A-4147-A177-3AD203B41FA5}">
                      <a16:colId xmlns:a16="http://schemas.microsoft.com/office/drawing/2014/main" val="4012476687"/>
                    </a:ext>
                  </a:extLst>
                </a:gridCol>
                <a:gridCol w="1076896">
                  <a:extLst>
                    <a:ext uri="{9D8B030D-6E8A-4147-A177-3AD203B41FA5}">
                      <a16:colId xmlns:a16="http://schemas.microsoft.com/office/drawing/2014/main" val="4157757361"/>
                    </a:ext>
                  </a:extLst>
                </a:gridCol>
                <a:gridCol w="1210820">
                  <a:extLst>
                    <a:ext uri="{9D8B030D-6E8A-4147-A177-3AD203B41FA5}">
                      <a16:colId xmlns:a16="http://schemas.microsoft.com/office/drawing/2014/main" val="3937860211"/>
                    </a:ext>
                  </a:extLst>
                </a:gridCol>
              </a:tblGrid>
              <a:tr h="818795">
                <a:tc>
                  <a:txBody>
                    <a:bodyPr/>
                    <a:lstStyle/>
                    <a:p>
                      <a:pPr algn="just">
                        <a:lnSpc>
                          <a:spcPct val="150000"/>
                        </a:lnSpc>
                        <a:spcAft>
                          <a:spcPts val="0"/>
                        </a:spcAft>
                      </a:pPr>
                      <a:r>
                        <a:rPr lang="en-US" sz="1600">
                          <a:solidFill>
                            <a:schemeClr val="tx1"/>
                          </a:solidFill>
                          <a:effectLst/>
                        </a:rPr>
                        <a:t>Algorithm </a:t>
                      </a:r>
                      <a:endParaRPr lang="en-PK" sz="16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0"/>
                        </a:spcAft>
                      </a:pPr>
                      <a:r>
                        <a:rPr lang="en-US" sz="1600">
                          <a:solidFill>
                            <a:schemeClr val="tx1"/>
                          </a:solidFill>
                          <a:effectLst/>
                        </a:rPr>
                        <a:t>Accuracy</a:t>
                      </a:r>
                      <a:endParaRPr lang="en-PK" sz="16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0"/>
                        </a:spcAft>
                      </a:pPr>
                      <a:r>
                        <a:rPr lang="en-US" sz="1600" dirty="0">
                          <a:solidFill>
                            <a:schemeClr val="tx1"/>
                          </a:solidFill>
                          <a:effectLst/>
                        </a:rPr>
                        <a:t>Recall</a:t>
                      </a:r>
                      <a:endParaRPr lang="en-PK"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0"/>
                        </a:spcAft>
                      </a:pPr>
                      <a:r>
                        <a:rPr lang="en-US" sz="1600">
                          <a:solidFill>
                            <a:schemeClr val="tx1"/>
                          </a:solidFill>
                          <a:effectLst/>
                        </a:rPr>
                        <a:t>Precision</a:t>
                      </a:r>
                      <a:endParaRPr lang="en-PK" sz="16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0"/>
                        </a:spcAft>
                      </a:pPr>
                      <a:r>
                        <a:rPr lang="en-US" sz="1600">
                          <a:solidFill>
                            <a:schemeClr val="tx1"/>
                          </a:solidFill>
                          <a:effectLst/>
                        </a:rPr>
                        <a:t>F1 Score</a:t>
                      </a:r>
                      <a:endParaRPr lang="en-PK" sz="16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0"/>
                        </a:spcAft>
                      </a:pPr>
                      <a:r>
                        <a:rPr lang="en-US" sz="1600">
                          <a:solidFill>
                            <a:schemeClr val="tx1"/>
                          </a:solidFill>
                          <a:effectLst/>
                        </a:rPr>
                        <a:t>ROC</a:t>
                      </a:r>
                      <a:endParaRPr lang="en-PK" sz="16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0"/>
                        </a:spcAft>
                      </a:pPr>
                      <a:r>
                        <a:rPr lang="en-US" sz="1600" dirty="0">
                          <a:solidFill>
                            <a:schemeClr val="tx1"/>
                          </a:solidFill>
                          <a:effectLst/>
                        </a:rPr>
                        <a:t>MCC</a:t>
                      </a:r>
                      <a:endParaRPr lang="en-PK"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24996436"/>
                  </a:ext>
                </a:extLst>
              </a:tr>
              <a:tr h="803651">
                <a:tc>
                  <a:txBody>
                    <a:bodyPr/>
                    <a:lstStyle/>
                    <a:p>
                      <a:pPr algn="just">
                        <a:lnSpc>
                          <a:spcPct val="150000"/>
                        </a:lnSpc>
                        <a:spcAft>
                          <a:spcPts val="0"/>
                        </a:spcAft>
                      </a:pPr>
                      <a:r>
                        <a:rPr lang="en-US" sz="1600" b="1">
                          <a:solidFill>
                            <a:schemeClr val="tx1"/>
                          </a:solidFill>
                          <a:effectLst/>
                        </a:rPr>
                        <a:t>Random Forest</a:t>
                      </a:r>
                      <a:endParaRPr lang="en-PK" sz="16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0"/>
                        </a:spcAft>
                      </a:pPr>
                      <a:r>
                        <a:rPr lang="en-PK" sz="1600">
                          <a:effectLst/>
                        </a:rPr>
                        <a:t>0.99959</a:t>
                      </a:r>
                      <a:endParaRPr lang="en-PK"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0"/>
                        </a:spcAft>
                      </a:pPr>
                      <a:r>
                        <a:rPr lang="en-PK" sz="1600">
                          <a:effectLst/>
                        </a:rPr>
                        <a:t>0.87628</a:t>
                      </a:r>
                      <a:endParaRPr lang="en-PK"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fontAlgn="base"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PK" sz="1600">
                          <a:effectLst/>
                        </a:rPr>
                        <a:t>0.86734</a:t>
                      </a:r>
                    </a:p>
                    <a:p>
                      <a:pPr algn="just">
                        <a:lnSpc>
                          <a:spcPct val="150000"/>
                        </a:lnSpc>
                        <a:spcAft>
                          <a:spcPts val="0"/>
                        </a:spcAft>
                      </a:pPr>
                      <a:r>
                        <a:rPr lang="en-PK" sz="1600">
                          <a:effectLst/>
                        </a:rPr>
                        <a:t> </a:t>
                      </a:r>
                      <a:endParaRPr lang="en-PK"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fontAlgn="base"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PK" sz="1600">
                          <a:effectLst/>
                        </a:rPr>
                        <a:t>0.87179</a:t>
                      </a:r>
                    </a:p>
                    <a:p>
                      <a:pPr algn="just">
                        <a:lnSpc>
                          <a:spcPct val="150000"/>
                        </a:lnSpc>
                        <a:spcAft>
                          <a:spcPts val="0"/>
                        </a:spcAft>
                      </a:pPr>
                      <a:r>
                        <a:rPr lang="en-US" sz="1600">
                          <a:effectLst/>
                        </a:rPr>
                        <a:t> </a:t>
                      </a:r>
                      <a:endParaRPr lang="en-PK"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fontAlgn="base"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PK" sz="1600">
                          <a:effectLst/>
                        </a:rPr>
                        <a:t>0.93803</a:t>
                      </a:r>
                    </a:p>
                    <a:p>
                      <a:pPr algn="just">
                        <a:lnSpc>
                          <a:spcPct val="150000"/>
                        </a:lnSpc>
                        <a:spcAft>
                          <a:spcPts val="0"/>
                        </a:spcAft>
                      </a:pPr>
                      <a:r>
                        <a:rPr lang="en-PK" sz="1600">
                          <a:effectLst/>
                        </a:rPr>
                        <a:t> </a:t>
                      </a:r>
                      <a:endParaRPr lang="en-PK"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fontAlgn="base"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PK" sz="1600">
                          <a:effectLst/>
                        </a:rPr>
                        <a:t>0.87158</a:t>
                      </a:r>
                      <a:endParaRPr lang="en-PK"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85525392"/>
                  </a:ext>
                </a:extLst>
              </a:tr>
              <a:tr h="818795">
                <a:tc>
                  <a:txBody>
                    <a:bodyPr/>
                    <a:lstStyle/>
                    <a:p>
                      <a:pPr algn="just">
                        <a:lnSpc>
                          <a:spcPct val="150000"/>
                        </a:lnSpc>
                        <a:spcAft>
                          <a:spcPts val="0"/>
                        </a:spcAft>
                      </a:pPr>
                      <a:r>
                        <a:rPr lang="en-US" sz="1600" b="1">
                          <a:solidFill>
                            <a:schemeClr val="tx1"/>
                          </a:solidFill>
                          <a:effectLst/>
                        </a:rPr>
                        <a:t>XGBoost</a:t>
                      </a:r>
                      <a:endParaRPr lang="en-PK" sz="16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0"/>
                        </a:spcAft>
                      </a:pPr>
                      <a:r>
                        <a:rPr lang="en-PK" sz="1600">
                          <a:effectLst/>
                        </a:rPr>
                        <a:t>0.999</a:t>
                      </a:r>
                      <a:r>
                        <a:rPr lang="en-US" sz="1600">
                          <a:effectLst/>
                        </a:rPr>
                        <a:t>54</a:t>
                      </a:r>
                      <a:endParaRPr lang="en-PK"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0"/>
                        </a:spcAft>
                      </a:pPr>
                      <a:r>
                        <a:rPr lang="en-PK" sz="1600">
                          <a:effectLst/>
                        </a:rPr>
                        <a:t>0.8</a:t>
                      </a:r>
                      <a:r>
                        <a:rPr lang="en-US" sz="1600">
                          <a:effectLst/>
                        </a:rPr>
                        <a:t>7628</a:t>
                      </a:r>
                      <a:endParaRPr lang="en-PK"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0"/>
                        </a:spcAft>
                      </a:pPr>
                      <a:r>
                        <a:rPr lang="en-PK" sz="1600">
                          <a:effectLst/>
                        </a:rPr>
                        <a:t>0.</a:t>
                      </a:r>
                      <a:r>
                        <a:rPr lang="en-US" sz="1600">
                          <a:effectLst/>
                        </a:rPr>
                        <a:t>85858</a:t>
                      </a:r>
                      <a:endParaRPr lang="en-PK"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0"/>
                        </a:spcAft>
                      </a:pPr>
                      <a:r>
                        <a:rPr lang="en-PK" sz="1600">
                          <a:effectLst/>
                        </a:rPr>
                        <a:t>0.8</a:t>
                      </a:r>
                      <a:r>
                        <a:rPr lang="en-US" sz="1600">
                          <a:effectLst/>
                        </a:rPr>
                        <a:t>6734</a:t>
                      </a:r>
                      <a:endParaRPr lang="en-PK"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0"/>
                        </a:spcAft>
                      </a:pPr>
                      <a:r>
                        <a:rPr lang="en-PK" sz="1600">
                          <a:effectLst/>
                        </a:rPr>
                        <a:t>0.9</a:t>
                      </a:r>
                      <a:r>
                        <a:rPr lang="en-US" sz="1600">
                          <a:effectLst/>
                        </a:rPr>
                        <a:t>3802</a:t>
                      </a:r>
                      <a:endParaRPr lang="en-PK"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0"/>
                        </a:spcAft>
                      </a:pPr>
                      <a:r>
                        <a:rPr lang="en-PK" sz="1600">
                          <a:effectLst/>
                        </a:rPr>
                        <a:t>0.8</a:t>
                      </a:r>
                      <a:r>
                        <a:rPr lang="en-US" sz="1600">
                          <a:effectLst/>
                        </a:rPr>
                        <a:t>6716</a:t>
                      </a:r>
                      <a:endParaRPr lang="en-PK"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95597628"/>
                  </a:ext>
                </a:extLst>
              </a:tr>
              <a:tr h="818795">
                <a:tc>
                  <a:txBody>
                    <a:bodyPr/>
                    <a:lstStyle/>
                    <a:p>
                      <a:pPr algn="just">
                        <a:lnSpc>
                          <a:spcPct val="150000"/>
                        </a:lnSpc>
                        <a:spcAft>
                          <a:spcPts val="0"/>
                        </a:spcAft>
                      </a:pPr>
                      <a:r>
                        <a:rPr lang="en-US" sz="1600" b="1" dirty="0" err="1">
                          <a:solidFill>
                            <a:schemeClr val="tx1"/>
                          </a:solidFill>
                          <a:effectLst/>
                        </a:rPr>
                        <a:t>LightGBM</a:t>
                      </a:r>
                      <a:endParaRPr lang="en-PK" sz="1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0"/>
                        </a:spcAft>
                      </a:pPr>
                      <a:r>
                        <a:rPr lang="en-PK" sz="1600">
                          <a:effectLst/>
                        </a:rPr>
                        <a:t>0.99</a:t>
                      </a:r>
                      <a:r>
                        <a:rPr lang="en-US" sz="1600">
                          <a:effectLst/>
                        </a:rPr>
                        <a:t>884</a:t>
                      </a:r>
                      <a:endParaRPr lang="en-PK"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0"/>
                        </a:spcAft>
                      </a:pPr>
                      <a:r>
                        <a:rPr lang="en-PK" sz="1600">
                          <a:effectLst/>
                        </a:rPr>
                        <a:t>0.</a:t>
                      </a:r>
                      <a:r>
                        <a:rPr lang="en-US" sz="1600">
                          <a:effectLst/>
                        </a:rPr>
                        <a:t>90721</a:t>
                      </a:r>
                      <a:endParaRPr lang="en-PK"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0"/>
                        </a:spcAft>
                      </a:pPr>
                      <a:r>
                        <a:rPr lang="en-PK" sz="1600">
                          <a:effectLst/>
                        </a:rPr>
                        <a:t>0.</a:t>
                      </a:r>
                      <a:r>
                        <a:rPr lang="en-US" sz="1600">
                          <a:effectLst/>
                        </a:rPr>
                        <a:t>60869</a:t>
                      </a:r>
                      <a:endParaRPr lang="en-PK"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0"/>
                        </a:spcAft>
                      </a:pPr>
                      <a:r>
                        <a:rPr lang="en-PK" sz="1600">
                          <a:effectLst/>
                        </a:rPr>
                        <a:t>0.</a:t>
                      </a:r>
                      <a:r>
                        <a:rPr lang="en-US" sz="1600">
                          <a:effectLst/>
                        </a:rPr>
                        <a:t>72727</a:t>
                      </a:r>
                      <a:endParaRPr lang="en-PK"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0"/>
                        </a:spcAft>
                      </a:pPr>
                      <a:r>
                        <a:rPr lang="en-PK" sz="1600">
                          <a:effectLst/>
                        </a:rPr>
                        <a:t>0.</a:t>
                      </a:r>
                      <a:r>
                        <a:rPr lang="en-US" sz="1600">
                          <a:effectLst/>
                        </a:rPr>
                        <a:t>95310</a:t>
                      </a:r>
                      <a:endParaRPr lang="en-PK"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0"/>
                        </a:spcAft>
                      </a:pPr>
                      <a:r>
                        <a:rPr lang="en-PK" sz="1600" dirty="0">
                          <a:effectLst/>
                        </a:rPr>
                        <a:t>0.</a:t>
                      </a:r>
                      <a:r>
                        <a:rPr lang="en-US" sz="1600" dirty="0">
                          <a:effectLst/>
                        </a:rPr>
                        <a:t>74150</a:t>
                      </a:r>
                      <a:endParaRPr lang="en-PK"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1638202"/>
                  </a:ext>
                </a:extLst>
              </a:tr>
            </a:tbl>
          </a:graphicData>
        </a:graphic>
      </p:graphicFrame>
    </p:spTree>
    <p:extLst>
      <p:ext uri="{BB962C8B-B14F-4D97-AF65-F5344CB8AC3E}">
        <p14:creationId xmlns:p14="http://schemas.microsoft.com/office/powerpoint/2010/main" val="18545393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BC9DC-53C1-4D90-90D4-EC490E6F2237}"/>
              </a:ext>
            </a:extLst>
          </p:cNvPr>
          <p:cNvSpPr>
            <a:spLocks noGrp="1"/>
          </p:cNvSpPr>
          <p:nvPr>
            <p:ph type="title"/>
          </p:nvPr>
        </p:nvSpPr>
        <p:spPr/>
        <p:txBody>
          <a:bodyPr/>
          <a:lstStyle/>
          <a:p>
            <a:r>
              <a:rPr lang="en-US" dirty="0"/>
              <a:t>Findings</a:t>
            </a:r>
            <a:endParaRPr lang="en-PK" dirty="0"/>
          </a:p>
        </p:txBody>
      </p:sp>
      <p:sp>
        <p:nvSpPr>
          <p:cNvPr id="3" name="Content Placeholder 2">
            <a:extLst>
              <a:ext uri="{FF2B5EF4-FFF2-40B4-BE49-F238E27FC236}">
                <a16:creationId xmlns:a16="http://schemas.microsoft.com/office/drawing/2014/main" id="{F326261E-8F4B-4842-A4CA-67B118E56459}"/>
              </a:ext>
            </a:extLst>
          </p:cNvPr>
          <p:cNvSpPr>
            <a:spLocks noGrp="1"/>
          </p:cNvSpPr>
          <p:nvPr>
            <p:ph idx="1"/>
          </p:nvPr>
        </p:nvSpPr>
        <p:spPr/>
        <p:txBody>
          <a:bodyPr/>
          <a:lstStyle/>
          <a:p>
            <a:pPr algn="just"/>
            <a:r>
              <a:rPr lang="en-PK" dirty="0"/>
              <a:t>The </a:t>
            </a:r>
            <a:r>
              <a:rPr lang="en-US" dirty="0"/>
              <a:t>above </a:t>
            </a:r>
            <a:r>
              <a:rPr lang="en-PK" dirty="0"/>
              <a:t>table gives a summary of the results for </a:t>
            </a:r>
            <a:r>
              <a:rPr lang="en-US" dirty="0"/>
              <a:t>both </a:t>
            </a:r>
            <a:r>
              <a:rPr lang="en-PK" dirty="0"/>
              <a:t>machine learning algorithms which utilizes SMOTE as a data balancing </a:t>
            </a:r>
            <a:r>
              <a:rPr lang="en-PK" dirty="0" err="1"/>
              <a:t>algorith</a:t>
            </a:r>
            <a:r>
              <a:rPr lang="en-US" dirty="0"/>
              <a:t>m</a:t>
            </a:r>
            <a:r>
              <a:rPr lang="en-PK" dirty="0"/>
              <a:t>. </a:t>
            </a:r>
            <a:endParaRPr lang="en-US" dirty="0"/>
          </a:p>
          <a:p>
            <a:pPr algn="just"/>
            <a:r>
              <a:rPr lang="en-US" dirty="0"/>
              <a:t>W</a:t>
            </a:r>
            <a:r>
              <a:rPr lang="en-PK" dirty="0"/>
              <a:t>e found that </a:t>
            </a:r>
            <a:r>
              <a:rPr lang="en-US" dirty="0"/>
              <a:t>recall of </a:t>
            </a:r>
            <a:r>
              <a:rPr lang="en-PK" dirty="0"/>
              <a:t>Random Forest </a:t>
            </a:r>
            <a:r>
              <a:rPr lang="en-US" dirty="0"/>
              <a:t>increases along with </a:t>
            </a:r>
            <a:r>
              <a:rPr lang="en-US" dirty="0" err="1"/>
              <a:t>LightGBM</a:t>
            </a:r>
            <a:r>
              <a:rPr lang="en-US" dirty="0"/>
              <a:t> and </a:t>
            </a:r>
            <a:r>
              <a:rPr lang="en-US" dirty="0" err="1"/>
              <a:t>XGBoost</a:t>
            </a:r>
            <a:r>
              <a:rPr lang="en-US" dirty="0"/>
              <a:t>. The recall of </a:t>
            </a:r>
            <a:r>
              <a:rPr lang="en-US" dirty="0" err="1"/>
              <a:t>XGBoost</a:t>
            </a:r>
            <a:r>
              <a:rPr lang="en-US" dirty="0"/>
              <a:t> also increases but Random Forest performs best when it comes to F1, ROC and MCC. </a:t>
            </a:r>
          </a:p>
          <a:p>
            <a:pPr algn="just"/>
            <a:r>
              <a:rPr lang="en-US" dirty="0"/>
              <a:t>On other hand, the performance of </a:t>
            </a:r>
            <a:r>
              <a:rPr lang="en-US" dirty="0" err="1"/>
              <a:t>LightGBM</a:t>
            </a:r>
            <a:r>
              <a:rPr lang="en-US" dirty="0"/>
              <a:t> increases but is low as compared to other two algorithms. </a:t>
            </a:r>
            <a:endParaRPr lang="en-PK" dirty="0"/>
          </a:p>
          <a:p>
            <a:endParaRPr lang="en-PK" dirty="0"/>
          </a:p>
        </p:txBody>
      </p:sp>
    </p:spTree>
    <p:extLst>
      <p:ext uri="{BB962C8B-B14F-4D97-AF65-F5344CB8AC3E}">
        <p14:creationId xmlns:p14="http://schemas.microsoft.com/office/powerpoint/2010/main" val="322935227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609D828-DAD1-4E2C-A8EE-DEA60AC761C2}"/>
              </a:ext>
            </a:extLst>
          </p:cNvPr>
          <p:cNvSpPr>
            <a:spLocks noGrp="1"/>
          </p:cNvSpPr>
          <p:nvPr>
            <p:ph type="body" idx="1"/>
          </p:nvPr>
        </p:nvSpPr>
        <p:spPr>
          <a:xfrm>
            <a:off x="1293812" y="1497496"/>
            <a:ext cx="4718304" cy="809647"/>
          </a:xfrm>
        </p:spPr>
        <p:txBody>
          <a:bodyPr/>
          <a:lstStyle/>
          <a:p>
            <a:endParaRPr lang="en-US" sz="1600" dirty="0"/>
          </a:p>
          <a:p>
            <a:endParaRPr lang="en-US" sz="1600" dirty="0"/>
          </a:p>
          <a:p>
            <a:endParaRPr lang="en-US" sz="1600" dirty="0"/>
          </a:p>
          <a:p>
            <a:endParaRPr lang="en-US" sz="1600" dirty="0"/>
          </a:p>
          <a:p>
            <a:endParaRPr lang="en-US" sz="1600" dirty="0"/>
          </a:p>
          <a:p>
            <a:pPr algn="ctr"/>
            <a:r>
              <a:rPr lang="en-US" sz="1600" b="1" i="1" dirty="0"/>
              <a:t>Performance of ML algorithms without balancing</a:t>
            </a:r>
          </a:p>
          <a:p>
            <a:endParaRPr lang="en-PK" sz="1600" dirty="0"/>
          </a:p>
        </p:txBody>
      </p:sp>
      <p:sp>
        <p:nvSpPr>
          <p:cNvPr id="5" name="Text Placeholder 4">
            <a:extLst>
              <a:ext uri="{FF2B5EF4-FFF2-40B4-BE49-F238E27FC236}">
                <a16:creationId xmlns:a16="http://schemas.microsoft.com/office/drawing/2014/main" id="{72F01D04-82F4-43C6-806A-5A0BC8D73D6C}"/>
              </a:ext>
            </a:extLst>
          </p:cNvPr>
          <p:cNvSpPr>
            <a:spLocks noGrp="1"/>
          </p:cNvSpPr>
          <p:nvPr>
            <p:ph type="body" sz="quarter" idx="3"/>
          </p:nvPr>
        </p:nvSpPr>
        <p:spPr>
          <a:xfrm>
            <a:off x="6179884" y="1709530"/>
            <a:ext cx="4718304" cy="597613"/>
          </a:xfrm>
        </p:spPr>
        <p:txBody>
          <a:bodyPr/>
          <a:lstStyle/>
          <a:p>
            <a:pPr algn="ctr"/>
            <a:r>
              <a:rPr lang="en-US" sz="1600" b="1" i="1" dirty="0"/>
              <a:t>Performance of ML algorithms after balancing</a:t>
            </a:r>
            <a:endParaRPr lang="en-PK" sz="1600" b="1" i="1" dirty="0"/>
          </a:p>
          <a:p>
            <a:endParaRPr lang="en-PK" sz="1600" dirty="0"/>
          </a:p>
        </p:txBody>
      </p:sp>
      <p:graphicFrame>
        <p:nvGraphicFramePr>
          <p:cNvPr id="9" name="Content Placeholder 8">
            <a:extLst>
              <a:ext uri="{FF2B5EF4-FFF2-40B4-BE49-F238E27FC236}">
                <a16:creationId xmlns:a16="http://schemas.microsoft.com/office/drawing/2014/main" id="{73FF337F-2CE0-4B23-B8DB-3D4433CECF1E}"/>
              </a:ext>
            </a:extLst>
          </p:cNvPr>
          <p:cNvGraphicFramePr>
            <a:graphicFrameLocks noGrp="1"/>
          </p:cNvGraphicFramePr>
          <p:nvPr>
            <p:ph sz="half" idx="2"/>
            <p:extLst>
              <p:ext uri="{D42A27DB-BD31-4B8C-83A1-F6EECF244321}">
                <p14:modId xmlns:p14="http://schemas.microsoft.com/office/powerpoint/2010/main" val="462595163"/>
              </p:ext>
            </p:extLst>
          </p:nvPr>
        </p:nvGraphicFramePr>
        <p:xfrm>
          <a:off x="1046922" y="2491409"/>
          <a:ext cx="4966528" cy="363109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 name="Content Placeholder 9">
            <a:extLst>
              <a:ext uri="{FF2B5EF4-FFF2-40B4-BE49-F238E27FC236}">
                <a16:creationId xmlns:a16="http://schemas.microsoft.com/office/drawing/2014/main" id="{3FBAC053-1F4C-4BB6-86A1-944E2F20FDF8}"/>
              </a:ext>
            </a:extLst>
          </p:cNvPr>
          <p:cNvGraphicFramePr>
            <a:graphicFrameLocks noGrp="1"/>
          </p:cNvGraphicFramePr>
          <p:nvPr>
            <p:ph sz="quarter" idx="4"/>
            <p:extLst>
              <p:ext uri="{D42A27DB-BD31-4B8C-83A1-F6EECF244321}">
                <p14:modId xmlns:p14="http://schemas.microsoft.com/office/powerpoint/2010/main" val="1922059172"/>
              </p:ext>
            </p:extLst>
          </p:nvPr>
        </p:nvGraphicFramePr>
        <p:xfrm>
          <a:off x="6178552" y="2491409"/>
          <a:ext cx="4719636" cy="353833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07232604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F3753-262E-41F8-AAE2-64944B1765D2}"/>
              </a:ext>
            </a:extLst>
          </p:cNvPr>
          <p:cNvSpPr>
            <a:spLocks noGrp="1"/>
          </p:cNvSpPr>
          <p:nvPr>
            <p:ph type="title"/>
          </p:nvPr>
        </p:nvSpPr>
        <p:spPr/>
        <p:txBody>
          <a:bodyPr>
            <a:normAutofit/>
          </a:bodyPr>
          <a:lstStyle/>
          <a:p>
            <a:r>
              <a:rPr lang="en-US" dirty="0"/>
              <a:t>Comparing Confusion Matrix</a:t>
            </a:r>
            <a:endParaRPr lang="en-PK" dirty="0"/>
          </a:p>
        </p:txBody>
      </p:sp>
      <p:sp>
        <p:nvSpPr>
          <p:cNvPr id="3" name="Text Placeholder 2">
            <a:extLst>
              <a:ext uri="{FF2B5EF4-FFF2-40B4-BE49-F238E27FC236}">
                <a16:creationId xmlns:a16="http://schemas.microsoft.com/office/drawing/2014/main" id="{3951018C-52B2-4380-80E0-D78459F7202A}"/>
              </a:ext>
            </a:extLst>
          </p:cNvPr>
          <p:cNvSpPr>
            <a:spLocks noGrp="1"/>
          </p:cNvSpPr>
          <p:nvPr>
            <p:ph type="body" idx="1"/>
          </p:nvPr>
        </p:nvSpPr>
        <p:spPr/>
        <p:txBody>
          <a:bodyPr/>
          <a:lstStyle/>
          <a:p>
            <a:pPr algn="ctr"/>
            <a:r>
              <a:rPr lang="en-US" sz="1600" b="1" i="1" dirty="0"/>
              <a:t>Confusion matrix of</a:t>
            </a:r>
            <a:r>
              <a:rPr lang="en-US" sz="1600" dirty="0"/>
              <a:t> </a:t>
            </a:r>
            <a:r>
              <a:rPr lang="en-US" sz="1600" b="1" i="1" dirty="0"/>
              <a:t>Random Forest without balancing algorithm</a:t>
            </a:r>
            <a:endParaRPr lang="en-PK" sz="1600" dirty="0"/>
          </a:p>
        </p:txBody>
      </p:sp>
      <p:sp>
        <p:nvSpPr>
          <p:cNvPr id="5" name="Text Placeholder 4">
            <a:extLst>
              <a:ext uri="{FF2B5EF4-FFF2-40B4-BE49-F238E27FC236}">
                <a16:creationId xmlns:a16="http://schemas.microsoft.com/office/drawing/2014/main" id="{95DA41DE-0008-4E2B-839D-E0A675B7685D}"/>
              </a:ext>
            </a:extLst>
          </p:cNvPr>
          <p:cNvSpPr>
            <a:spLocks noGrp="1"/>
          </p:cNvSpPr>
          <p:nvPr>
            <p:ph type="body" sz="quarter" idx="3"/>
          </p:nvPr>
        </p:nvSpPr>
        <p:spPr/>
        <p:txBody>
          <a:bodyPr/>
          <a:lstStyle/>
          <a:p>
            <a:pPr algn="ctr"/>
            <a:r>
              <a:rPr lang="en-US" sz="1600" b="1" i="1" dirty="0"/>
              <a:t>Confusion matrix of</a:t>
            </a:r>
            <a:r>
              <a:rPr lang="en-US" sz="1600" dirty="0"/>
              <a:t> </a:t>
            </a:r>
            <a:r>
              <a:rPr lang="en-US" sz="1600" b="1" i="1" dirty="0"/>
              <a:t>Random Forest after balancing algorithm</a:t>
            </a:r>
            <a:endParaRPr lang="en-PK" sz="1600" dirty="0"/>
          </a:p>
        </p:txBody>
      </p:sp>
      <p:pic>
        <p:nvPicPr>
          <p:cNvPr id="7" name="Content Placeholder 6">
            <a:extLst>
              <a:ext uri="{FF2B5EF4-FFF2-40B4-BE49-F238E27FC236}">
                <a16:creationId xmlns:a16="http://schemas.microsoft.com/office/drawing/2014/main" id="{01670F73-153A-4904-BE47-A3FC58EB7FCC}"/>
              </a:ext>
            </a:extLst>
          </p:cNvPr>
          <p:cNvPicPr>
            <a:picLocks noGrp="1"/>
          </p:cNvPicPr>
          <p:nvPr>
            <p:ph sz="half" idx="2"/>
          </p:nvPr>
        </p:nvPicPr>
        <p:blipFill>
          <a:blip r:embed="rId2"/>
          <a:stretch>
            <a:fillRect/>
          </a:stretch>
        </p:blipFill>
        <p:spPr>
          <a:xfrm>
            <a:off x="1537253" y="3320784"/>
            <a:ext cx="3670372" cy="2632605"/>
          </a:xfrm>
          <a:prstGeom prst="rect">
            <a:avLst/>
          </a:prstGeom>
        </p:spPr>
      </p:pic>
      <p:pic>
        <p:nvPicPr>
          <p:cNvPr id="8" name="Content Placeholder 7">
            <a:extLst>
              <a:ext uri="{FF2B5EF4-FFF2-40B4-BE49-F238E27FC236}">
                <a16:creationId xmlns:a16="http://schemas.microsoft.com/office/drawing/2014/main" id="{207B4CEB-65BA-40C6-8D19-4108CEED4F45}"/>
              </a:ext>
            </a:extLst>
          </p:cNvPr>
          <p:cNvPicPr>
            <a:picLocks noGrp="1"/>
          </p:cNvPicPr>
          <p:nvPr>
            <p:ph sz="quarter" idx="4"/>
          </p:nvPr>
        </p:nvPicPr>
        <p:blipFill>
          <a:blip r:embed="rId3"/>
          <a:stretch>
            <a:fillRect/>
          </a:stretch>
        </p:blipFill>
        <p:spPr>
          <a:xfrm>
            <a:off x="6675228" y="3429000"/>
            <a:ext cx="3670372" cy="2416175"/>
          </a:xfrm>
          <a:prstGeom prst="rect">
            <a:avLst/>
          </a:prstGeom>
        </p:spPr>
      </p:pic>
    </p:spTree>
    <p:extLst>
      <p:ext uri="{BB962C8B-B14F-4D97-AF65-F5344CB8AC3E}">
        <p14:creationId xmlns:p14="http://schemas.microsoft.com/office/powerpoint/2010/main" val="23868067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B4462-D672-41A6-918F-8FF5A509E8AC}"/>
              </a:ext>
            </a:extLst>
          </p:cNvPr>
          <p:cNvSpPr>
            <a:spLocks noGrp="1"/>
          </p:cNvSpPr>
          <p:nvPr>
            <p:ph type="title"/>
          </p:nvPr>
        </p:nvSpPr>
        <p:spPr/>
        <p:txBody>
          <a:bodyPr/>
          <a:lstStyle/>
          <a:p>
            <a:r>
              <a:rPr lang="en-US" dirty="0"/>
              <a:t>Executive Summary</a:t>
            </a:r>
            <a:endParaRPr lang="en-PK" dirty="0"/>
          </a:p>
        </p:txBody>
      </p:sp>
      <p:sp>
        <p:nvSpPr>
          <p:cNvPr id="3" name="Content Placeholder 2">
            <a:extLst>
              <a:ext uri="{FF2B5EF4-FFF2-40B4-BE49-F238E27FC236}">
                <a16:creationId xmlns:a16="http://schemas.microsoft.com/office/drawing/2014/main" id="{331F2E06-C044-4537-B8DA-590BB19D2E00}"/>
              </a:ext>
            </a:extLst>
          </p:cNvPr>
          <p:cNvSpPr>
            <a:spLocks noGrp="1"/>
          </p:cNvSpPr>
          <p:nvPr>
            <p:ph idx="1"/>
          </p:nvPr>
        </p:nvSpPr>
        <p:spPr/>
        <p:txBody>
          <a:bodyPr/>
          <a:lstStyle/>
          <a:p>
            <a:pPr algn="just"/>
            <a:r>
              <a:rPr lang="en-PK" dirty="0"/>
              <a:t>There are several mechanisms for protecting credit card transactions, including methods of encrypting and tokenizing credit card data. Even though such approaches are effective in the majority of cases, they do not provide full protection against credit card fraud in all cases. Artificial Intelligence (AI) is a field that examines the ways in which computers can learn based on their previous experiences with data (in other words to become smarter and better at predicting events without being explicitly programmed to do so)</a:t>
            </a:r>
            <a:r>
              <a:rPr lang="en-US" dirty="0"/>
              <a:t>.</a:t>
            </a:r>
            <a:endParaRPr lang="en-PK" dirty="0"/>
          </a:p>
          <a:p>
            <a:endParaRPr lang="en-PK" dirty="0"/>
          </a:p>
        </p:txBody>
      </p:sp>
    </p:spTree>
    <p:extLst>
      <p:ext uri="{BB962C8B-B14F-4D97-AF65-F5344CB8AC3E}">
        <p14:creationId xmlns:p14="http://schemas.microsoft.com/office/powerpoint/2010/main" val="283173483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F3753-262E-41F8-AAE2-64944B1765D2}"/>
              </a:ext>
            </a:extLst>
          </p:cNvPr>
          <p:cNvSpPr>
            <a:spLocks noGrp="1"/>
          </p:cNvSpPr>
          <p:nvPr>
            <p:ph type="title"/>
          </p:nvPr>
        </p:nvSpPr>
        <p:spPr/>
        <p:txBody>
          <a:bodyPr>
            <a:normAutofit/>
          </a:bodyPr>
          <a:lstStyle/>
          <a:p>
            <a:r>
              <a:rPr lang="en-US" dirty="0"/>
              <a:t>Comparing Confusion Matrix</a:t>
            </a:r>
            <a:endParaRPr lang="en-PK" dirty="0"/>
          </a:p>
        </p:txBody>
      </p:sp>
      <p:sp>
        <p:nvSpPr>
          <p:cNvPr id="3" name="Text Placeholder 2">
            <a:extLst>
              <a:ext uri="{FF2B5EF4-FFF2-40B4-BE49-F238E27FC236}">
                <a16:creationId xmlns:a16="http://schemas.microsoft.com/office/drawing/2014/main" id="{3951018C-52B2-4380-80E0-D78459F7202A}"/>
              </a:ext>
            </a:extLst>
          </p:cNvPr>
          <p:cNvSpPr>
            <a:spLocks noGrp="1"/>
          </p:cNvSpPr>
          <p:nvPr>
            <p:ph type="body" idx="1"/>
          </p:nvPr>
        </p:nvSpPr>
        <p:spPr/>
        <p:txBody>
          <a:bodyPr/>
          <a:lstStyle/>
          <a:p>
            <a:pPr algn="ctr"/>
            <a:r>
              <a:rPr lang="en-US" sz="1600" b="1" i="1" dirty="0"/>
              <a:t>Confusion matrix of</a:t>
            </a:r>
            <a:r>
              <a:rPr lang="en-US" sz="1600" dirty="0"/>
              <a:t> </a:t>
            </a:r>
            <a:r>
              <a:rPr lang="en-US" sz="1600" b="1" i="1" dirty="0" err="1"/>
              <a:t>XGBoost</a:t>
            </a:r>
            <a:r>
              <a:rPr lang="en-US" sz="1600" b="1" i="1" dirty="0"/>
              <a:t> without balancing algorithm</a:t>
            </a:r>
            <a:endParaRPr lang="en-PK" sz="1600" dirty="0"/>
          </a:p>
        </p:txBody>
      </p:sp>
      <p:sp>
        <p:nvSpPr>
          <p:cNvPr id="5" name="Text Placeholder 4">
            <a:extLst>
              <a:ext uri="{FF2B5EF4-FFF2-40B4-BE49-F238E27FC236}">
                <a16:creationId xmlns:a16="http://schemas.microsoft.com/office/drawing/2014/main" id="{95DA41DE-0008-4E2B-839D-E0A675B7685D}"/>
              </a:ext>
            </a:extLst>
          </p:cNvPr>
          <p:cNvSpPr>
            <a:spLocks noGrp="1"/>
          </p:cNvSpPr>
          <p:nvPr>
            <p:ph type="body" sz="quarter" idx="3"/>
          </p:nvPr>
        </p:nvSpPr>
        <p:spPr/>
        <p:txBody>
          <a:bodyPr/>
          <a:lstStyle/>
          <a:p>
            <a:pPr algn="ctr"/>
            <a:r>
              <a:rPr lang="en-US" sz="1600" b="1" i="1" dirty="0"/>
              <a:t>Confusion matrix of</a:t>
            </a:r>
            <a:r>
              <a:rPr lang="en-US" sz="1600" dirty="0"/>
              <a:t> </a:t>
            </a:r>
            <a:r>
              <a:rPr lang="en-US" sz="1600" b="1" i="1" dirty="0" err="1"/>
              <a:t>XGBoost</a:t>
            </a:r>
            <a:r>
              <a:rPr lang="en-US" sz="1600" b="1" i="1" dirty="0"/>
              <a:t> after balancing algorithm</a:t>
            </a:r>
            <a:endParaRPr lang="en-PK" sz="1600" dirty="0"/>
          </a:p>
        </p:txBody>
      </p:sp>
      <p:pic>
        <p:nvPicPr>
          <p:cNvPr id="10" name="Content Placeholder 9">
            <a:extLst>
              <a:ext uri="{FF2B5EF4-FFF2-40B4-BE49-F238E27FC236}">
                <a16:creationId xmlns:a16="http://schemas.microsoft.com/office/drawing/2014/main" id="{D7348ADF-B7CE-475D-AF4D-48FC44FE3EAB}"/>
              </a:ext>
            </a:extLst>
          </p:cNvPr>
          <p:cNvPicPr>
            <a:picLocks noGrp="1"/>
          </p:cNvPicPr>
          <p:nvPr>
            <p:ph sz="half" idx="2"/>
          </p:nvPr>
        </p:nvPicPr>
        <p:blipFill>
          <a:blip r:embed="rId2"/>
          <a:stretch>
            <a:fillRect/>
          </a:stretch>
        </p:blipFill>
        <p:spPr>
          <a:xfrm>
            <a:off x="1431236" y="3234795"/>
            <a:ext cx="3790052" cy="2619905"/>
          </a:xfrm>
          <a:prstGeom prst="rect">
            <a:avLst/>
          </a:prstGeom>
        </p:spPr>
      </p:pic>
      <p:pic>
        <p:nvPicPr>
          <p:cNvPr id="14" name="Content Placeholder 13">
            <a:extLst>
              <a:ext uri="{FF2B5EF4-FFF2-40B4-BE49-F238E27FC236}">
                <a16:creationId xmlns:a16="http://schemas.microsoft.com/office/drawing/2014/main" id="{1B0225A7-1FF1-4301-967D-203B502FA015}"/>
              </a:ext>
            </a:extLst>
          </p:cNvPr>
          <p:cNvPicPr>
            <a:picLocks noGrp="1"/>
          </p:cNvPicPr>
          <p:nvPr>
            <p:ph sz="quarter" idx="4"/>
          </p:nvPr>
        </p:nvPicPr>
        <p:blipFill>
          <a:blip r:embed="rId3"/>
          <a:stretch>
            <a:fillRect/>
          </a:stretch>
        </p:blipFill>
        <p:spPr>
          <a:xfrm>
            <a:off x="6365697" y="3234795"/>
            <a:ext cx="3790052" cy="2640543"/>
          </a:xfrm>
          <a:prstGeom prst="rect">
            <a:avLst/>
          </a:prstGeom>
        </p:spPr>
      </p:pic>
    </p:spTree>
    <p:extLst>
      <p:ext uri="{BB962C8B-B14F-4D97-AF65-F5344CB8AC3E}">
        <p14:creationId xmlns:p14="http://schemas.microsoft.com/office/powerpoint/2010/main" val="31246222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F3753-262E-41F8-AAE2-64944B1765D2}"/>
              </a:ext>
            </a:extLst>
          </p:cNvPr>
          <p:cNvSpPr>
            <a:spLocks noGrp="1"/>
          </p:cNvSpPr>
          <p:nvPr>
            <p:ph type="title"/>
          </p:nvPr>
        </p:nvSpPr>
        <p:spPr/>
        <p:txBody>
          <a:bodyPr>
            <a:normAutofit/>
          </a:bodyPr>
          <a:lstStyle/>
          <a:p>
            <a:r>
              <a:rPr lang="en-US" dirty="0"/>
              <a:t>Comparing Confusion Matrix</a:t>
            </a:r>
            <a:endParaRPr lang="en-PK" dirty="0"/>
          </a:p>
        </p:txBody>
      </p:sp>
      <p:sp>
        <p:nvSpPr>
          <p:cNvPr id="3" name="Text Placeholder 2">
            <a:extLst>
              <a:ext uri="{FF2B5EF4-FFF2-40B4-BE49-F238E27FC236}">
                <a16:creationId xmlns:a16="http://schemas.microsoft.com/office/drawing/2014/main" id="{3951018C-52B2-4380-80E0-D78459F7202A}"/>
              </a:ext>
            </a:extLst>
          </p:cNvPr>
          <p:cNvSpPr>
            <a:spLocks noGrp="1"/>
          </p:cNvSpPr>
          <p:nvPr>
            <p:ph type="body" idx="1"/>
          </p:nvPr>
        </p:nvSpPr>
        <p:spPr/>
        <p:txBody>
          <a:bodyPr/>
          <a:lstStyle/>
          <a:p>
            <a:pPr algn="ctr"/>
            <a:r>
              <a:rPr lang="en-US" sz="1600" b="1" i="1" dirty="0"/>
              <a:t>Confusion matrix of</a:t>
            </a:r>
            <a:r>
              <a:rPr lang="en-US" sz="1600" dirty="0"/>
              <a:t> </a:t>
            </a:r>
            <a:r>
              <a:rPr lang="en-US" sz="1600" b="1" i="1" dirty="0" err="1"/>
              <a:t>LightGBM</a:t>
            </a:r>
            <a:r>
              <a:rPr lang="en-US" sz="1600" b="1" i="1" dirty="0"/>
              <a:t> without balancing algorithm</a:t>
            </a:r>
            <a:endParaRPr lang="en-PK" sz="1600" dirty="0"/>
          </a:p>
        </p:txBody>
      </p:sp>
      <p:sp>
        <p:nvSpPr>
          <p:cNvPr id="5" name="Text Placeholder 4">
            <a:extLst>
              <a:ext uri="{FF2B5EF4-FFF2-40B4-BE49-F238E27FC236}">
                <a16:creationId xmlns:a16="http://schemas.microsoft.com/office/drawing/2014/main" id="{95DA41DE-0008-4E2B-839D-E0A675B7685D}"/>
              </a:ext>
            </a:extLst>
          </p:cNvPr>
          <p:cNvSpPr>
            <a:spLocks noGrp="1"/>
          </p:cNvSpPr>
          <p:nvPr>
            <p:ph type="body" sz="quarter" idx="3"/>
          </p:nvPr>
        </p:nvSpPr>
        <p:spPr/>
        <p:txBody>
          <a:bodyPr/>
          <a:lstStyle/>
          <a:p>
            <a:pPr algn="ctr"/>
            <a:r>
              <a:rPr lang="en-US" sz="1600" b="1" i="1" dirty="0"/>
              <a:t>Confusion matrix of</a:t>
            </a:r>
            <a:r>
              <a:rPr lang="en-US" sz="1600" dirty="0"/>
              <a:t> </a:t>
            </a:r>
            <a:r>
              <a:rPr lang="en-US" sz="1600" b="1" i="1" dirty="0" err="1"/>
              <a:t>LightGBM</a:t>
            </a:r>
            <a:r>
              <a:rPr lang="en-US" sz="1600" b="1" i="1" dirty="0"/>
              <a:t> after balancing algorithm</a:t>
            </a:r>
            <a:endParaRPr lang="en-PK" sz="1600" dirty="0"/>
          </a:p>
        </p:txBody>
      </p:sp>
      <p:pic>
        <p:nvPicPr>
          <p:cNvPr id="9" name="Content Placeholder 8">
            <a:extLst>
              <a:ext uri="{FF2B5EF4-FFF2-40B4-BE49-F238E27FC236}">
                <a16:creationId xmlns:a16="http://schemas.microsoft.com/office/drawing/2014/main" id="{6B37D586-2E2B-46A2-B558-272B7E287DAD}"/>
              </a:ext>
            </a:extLst>
          </p:cNvPr>
          <p:cNvPicPr>
            <a:picLocks noGrp="1"/>
          </p:cNvPicPr>
          <p:nvPr>
            <p:ph sz="half" idx="2"/>
          </p:nvPr>
        </p:nvPicPr>
        <p:blipFill>
          <a:blip r:embed="rId2"/>
          <a:stretch>
            <a:fillRect/>
          </a:stretch>
        </p:blipFill>
        <p:spPr>
          <a:xfrm>
            <a:off x="1569966" y="3234795"/>
            <a:ext cx="3670371" cy="2638955"/>
          </a:xfrm>
          <a:prstGeom prst="rect">
            <a:avLst/>
          </a:prstGeom>
        </p:spPr>
      </p:pic>
      <p:pic>
        <p:nvPicPr>
          <p:cNvPr id="13" name="Content Placeholder 12">
            <a:extLst>
              <a:ext uri="{FF2B5EF4-FFF2-40B4-BE49-F238E27FC236}">
                <a16:creationId xmlns:a16="http://schemas.microsoft.com/office/drawing/2014/main" id="{C34A5FD2-2F5D-4B0E-AEDC-8C64D16652A3}"/>
              </a:ext>
            </a:extLst>
          </p:cNvPr>
          <p:cNvPicPr>
            <a:picLocks noGrp="1"/>
          </p:cNvPicPr>
          <p:nvPr>
            <p:ph sz="quarter" idx="4"/>
          </p:nvPr>
        </p:nvPicPr>
        <p:blipFill>
          <a:blip r:embed="rId3"/>
          <a:stretch>
            <a:fillRect/>
          </a:stretch>
        </p:blipFill>
        <p:spPr>
          <a:xfrm>
            <a:off x="6559826" y="3234795"/>
            <a:ext cx="3513922" cy="2640543"/>
          </a:xfrm>
          <a:prstGeom prst="rect">
            <a:avLst/>
          </a:prstGeom>
        </p:spPr>
      </p:pic>
    </p:spTree>
    <p:extLst>
      <p:ext uri="{BB962C8B-B14F-4D97-AF65-F5344CB8AC3E}">
        <p14:creationId xmlns:p14="http://schemas.microsoft.com/office/powerpoint/2010/main" val="215243897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5E32D-BAD2-43FA-866B-4CBEEDF80EEB}"/>
              </a:ext>
            </a:extLst>
          </p:cNvPr>
          <p:cNvSpPr>
            <a:spLocks noGrp="1"/>
          </p:cNvSpPr>
          <p:nvPr>
            <p:ph type="title"/>
          </p:nvPr>
        </p:nvSpPr>
        <p:spPr/>
        <p:txBody>
          <a:bodyPr>
            <a:normAutofit/>
          </a:bodyPr>
          <a:lstStyle/>
          <a:p>
            <a:r>
              <a:rPr lang="en-US" dirty="0"/>
              <a:t>Comparing Features Importance</a:t>
            </a:r>
            <a:endParaRPr lang="en-PK" dirty="0"/>
          </a:p>
        </p:txBody>
      </p:sp>
      <p:pic>
        <p:nvPicPr>
          <p:cNvPr id="7" name="Content Placeholder 6">
            <a:extLst>
              <a:ext uri="{FF2B5EF4-FFF2-40B4-BE49-F238E27FC236}">
                <a16:creationId xmlns:a16="http://schemas.microsoft.com/office/drawing/2014/main" id="{72285318-AA71-4AE8-B010-D1CB098EED0B}"/>
              </a:ext>
            </a:extLst>
          </p:cNvPr>
          <p:cNvPicPr>
            <a:picLocks noGrp="1"/>
          </p:cNvPicPr>
          <p:nvPr>
            <p:ph sz="half" idx="2"/>
          </p:nvPr>
        </p:nvPicPr>
        <p:blipFill rotWithShape="1">
          <a:blip r:embed="rId2"/>
          <a:srcRect l="2399"/>
          <a:stretch/>
        </p:blipFill>
        <p:spPr bwMode="auto">
          <a:xfrm>
            <a:off x="1431235" y="2439137"/>
            <a:ext cx="4465982" cy="3371205"/>
          </a:xfrm>
          <a:prstGeom prst="rect">
            <a:avLst/>
          </a:prstGeom>
          <a:ln>
            <a:noFill/>
          </a:ln>
          <a:extLst>
            <a:ext uri="{53640926-AAD7-44D8-BBD7-CCE9431645EC}">
              <a14:shadowObscured xmlns:a14="http://schemas.microsoft.com/office/drawing/2010/main"/>
            </a:ext>
          </a:extLst>
        </p:spPr>
      </p:pic>
      <p:pic>
        <p:nvPicPr>
          <p:cNvPr id="10" name="Content Placeholder 9">
            <a:extLst>
              <a:ext uri="{FF2B5EF4-FFF2-40B4-BE49-F238E27FC236}">
                <a16:creationId xmlns:a16="http://schemas.microsoft.com/office/drawing/2014/main" id="{C0F8BC64-D6D7-4259-B92D-92E3E1C0515A}"/>
              </a:ext>
            </a:extLst>
          </p:cNvPr>
          <p:cNvPicPr>
            <a:picLocks noGrp="1"/>
          </p:cNvPicPr>
          <p:nvPr>
            <p:ph sz="quarter" idx="4"/>
          </p:nvPr>
        </p:nvPicPr>
        <p:blipFill>
          <a:blip r:embed="rId3"/>
          <a:stretch>
            <a:fillRect/>
          </a:stretch>
        </p:blipFill>
        <p:spPr>
          <a:xfrm>
            <a:off x="6202017" y="2504135"/>
            <a:ext cx="4465982" cy="3371204"/>
          </a:xfrm>
          <a:prstGeom prst="rect">
            <a:avLst/>
          </a:prstGeom>
        </p:spPr>
      </p:pic>
      <p:sp>
        <p:nvSpPr>
          <p:cNvPr id="11" name="TextBox 10">
            <a:extLst>
              <a:ext uri="{FF2B5EF4-FFF2-40B4-BE49-F238E27FC236}">
                <a16:creationId xmlns:a16="http://schemas.microsoft.com/office/drawing/2014/main" id="{7320A530-5469-42E8-865C-AFF61CB018C8}"/>
              </a:ext>
            </a:extLst>
          </p:cNvPr>
          <p:cNvSpPr txBox="1"/>
          <p:nvPr/>
        </p:nvSpPr>
        <p:spPr>
          <a:xfrm>
            <a:off x="1709530" y="5757335"/>
            <a:ext cx="3723861" cy="338554"/>
          </a:xfrm>
          <a:prstGeom prst="rect">
            <a:avLst/>
          </a:prstGeom>
          <a:noFill/>
        </p:spPr>
        <p:txBody>
          <a:bodyPr wrap="square" rtlCol="0">
            <a:spAutoFit/>
          </a:bodyPr>
          <a:lstStyle/>
          <a:p>
            <a:r>
              <a:rPr lang="en-US" sz="1600" dirty="0"/>
              <a:t>Random Forest without balancing algorithm</a:t>
            </a:r>
            <a:endParaRPr lang="en-PK" sz="1600" dirty="0"/>
          </a:p>
        </p:txBody>
      </p:sp>
      <p:sp>
        <p:nvSpPr>
          <p:cNvPr id="12" name="TextBox 11">
            <a:extLst>
              <a:ext uri="{FF2B5EF4-FFF2-40B4-BE49-F238E27FC236}">
                <a16:creationId xmlns:a16="http://schemas.microsoft.com/office/drawing/2014/main" id="{A76F5FF2-393A-4C6D-BB5F-F78E1CAC848F}"/>
              </a:ext>
            </a:extLst>
          </p:cNvPr>
          <p:cNvSpPr txBox="1"/>
          <p:nvPr/>
        </p:nvSpPr>
        <p:spPr>
          <a:xfrm>
            <a:off x="6758609" y="5813232"/>
            <a:ext cx="3723861" cy="338554"/>
          </a:xfrm>
          <a:prstGeom prst="rect">
            <a:avLst/>
          </a:prstGeom>
          <a:noFill/>
        </p:spPr>
        <p:txBody>
          <a:bodyPr wrap="square" rtlCol="0">
            <a:spAutoFit/>
          </a:bodyPr>
          <a:lstStyle/>
          <a:p>
            <a:r>
              <a:rPr lang="en-US" sz="1600" dirty="0"/>
              <a:t>Random Forest after balancing algorithm</a:t>
            </a:r>
            <a:endParaRPr lang="en-PK" sz="1600" dirty="0"/>
          </a:p>
        </p:txBody>
      </p:sp>
    </p:spTree>
    <p:extLst>
      <p:ext uri="{BB962C8B-B14F-4D97-AF65-F5344CB8AC3E}">
        <p14:creationId xmlns:p14="http://schemas.microsoft.com/office/powerpoint/2010/main" val="22177759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5E32D-BAD2-43FA-866B-4CBEEDF80EEB}"/>
              </a:ext>
            </a:extLst>
          </p:cNvPr>
          <p:cNvSpPr>
            <a:spLocks noGrp="1"/>
          </p:cNvSpPr>
          <p:nvPr>
            <p:ph type="title"/>
          </p:nvPr>
        </p:nvSpPr>
        <p:spPr/>
        <p:txBody>
          <a:bodyPr>
            <a:normAutofit/>
          </a:bodyPr>
          <a:lstStyle/>
          <a:p>
            <a:r>
              <a:rPr lang="en-US" dirty="0"/>
              <a:t>Comparing Features Importance</a:t>
            </a:r>
            <a:endParaRPr lang="en-PK" dirty="0"/>
          </a:p>
        </p:txBody>
      </p:sp>
      <p:sp>
        <p:nvSpPr>
          <p:cNvPr id="11" name="TextBox 10">
            <a:extLst>
              <a:ext uri="{FF2B5EF4-FFF2-40B4-BE49-F238E27FC236}">
                <a16:creationId xmlns:a16="http://schemas.microsoft.com/office/drawing/2014/main" id="{7320A530-5469-42E8-865C-AFF61CB018C8}"/>
              </a:ext>
            </a:extLst>
          </p:cNvPr>
          <p:cNvSpPr txBox="1"/>
          <p:nvPr/>
        </p:nvSpPr>
        <p:spPr>
          <a:xfrm>
            <a:off x="1709530" y="5757335"/>
            <a:ext cx="3723861" cy="338554"/>
          </a:xfrm>
          <a:prstGeom prst="rect">
            <a:avLst/>
          </a:prstGeom>
          <a:noFill/>
        </p:spPr>
        <p:txBody>
          <a:bodyPr wrap="square" rtlCol="0">
            <a:spAutoFit/>
          </a:bodyPr>
          <a:lstStyle/>
          <a:p>
            <a:r>
              <a:rPr lang="en-US" sz="1600" dirty="0" err="1"/>
              <a:t>XGBoost</a:t>
            </a:r>
            <a:r>
              <a:rPr lang="en-US" sz="1600" dirty="0"/>
              <a:t> without balancing algorithm</a:t>
            </a:r>
            <a:endParaRPr lang="en-PK" sz="1600" dirty="0"/>
          </a:p>
        </p:txBody>
      </p:sp>
      <p:sp>
        <p:nvSpPr>
          <p:cNvPr id="12" name="TextBox 11">
            <a:extLst>
              <a:ext uri="{FF2B5EF4-FFF2-40B4-BE49-F238E27FC236}">
                <a16:creationId xmlns:a16="http://schemas.microsoft.com/office/drawing/2014/main" id="{A76F5FF2-393A-4C6D-BB5F-F78E1CAC848F}"/>
              </a:ext>
            </a:extLst>
          </p:cNvPr>
          <p:cNvSpPr txBox="1"/>
          <p:nvPr/>
        </p:nvSpPr>
        <p:spPr>
          <a:xfrm>
            <a:off x="6758609" y="5813232"/>
            <a:ext cx="3723861" cy="338554"/>
          </a:xfrm>
          <a:prstGeom prst="rect">
            <a:avLst/>
          </a:prstGeom>
          <a:noFill/>
        </p:spPr>
        <p:txBody>
          <a:bodyPr wrap="square" rtlCol="0">
            <a:spAutoFit/>
          </a:bodyPr>
          <a:lstStyle/>
          <a:p>
            <a:r>
              <a:rPr lang="en-US" sz="1600" dirty="0" err="1"/>
              <a:t>XGBoost</a:t>
            </a:r>
            <a:r>
              <a:rPr lang="en-US" sz="1600" dirty="0"/>
              <a:t> after balancing algorithm</a:t>
            </a:r>
            <a:endParaRPr lang="en-PK" sz="1600" dirty="0"/>
          </a:p>
        </p:txBody>
      </p:sp>
      <p:pic>
        <p:nvPicPr>
          <p:cNvPr id="9" name="Content Placeholder 8">
            <a:extLst>
              <a:ext uri="{FF2B5EF4-FFF2-40B4-BE49-F238E27FC236}">
                <a16:creationId xmlns:a16="http://schemas.microsoft.com/office/drawing/2014/main" id="{C054D3CA-8FEA-4647-94A2-BC3E69F8CB83}"/>
              </a:ext>
            </a:extLst>
          </p:cNvPr>
          <p:cNvPicPr>
            <a:picLocks noGrp="1"/>
          </p:cNvPicPr>
          <p:nvPr>
            <p:ph sz="half" idx="2"/>
          </p:nvPr>
        </p:nvPicPr>
        <p:blipFill>
          <a:blip r:embed="rId2"/>
          <a:stretch>
            <a:fillRect/>
          </a:stretch>
        </p:blipFill>
        <p:spPr>
          <a:xfrm>
            <a:off x="1524001" y="2504135"/>
            <a:ext cx="4306956" cy="3114787"/>
          </a:xfrm>
          <a:prstGeom prst="rect">
            <a:avLst/>
          </a:prstGeom>
        </p:spPr>
      </p:pic>
      <p:pic>
        <p:nvPicPr>
          <p:cNvPr id="13" name="Content Placeholder 12">
            <a:extLst>
              <a:ext uri="{FF2B5EF4-FFF2-40B4-BE49-F238E27FC236}">
                <a16:creationId xmlns:a16="http://schemas.microsoft.com/office/drawing/2014/main" id="{303A39D8-92FC-4379-B8AF-5C5DAB46A6CA}"/>
              </a:ext>
            </a:extLst>
          </p:cNvPr>
          <p:cNvPicPr>
            <a:picLocks noGrp="1"/>
          </p:cNvPicPr>
          <p:nvPr>
            <p:ph sz="quarter" idx="4"/>
          </p:nvPr>
        </p:nvPicPr>
        <p:blipFill>
          <a:blip r:embed="rId3"/>
          <a:stretch>
            <a:fillRect/>
          </a:stretch>
        </p:blipFill>
        <p:spPr>
          <a:xfrm>
            <a:off x="6202017" y="2504135"/>
            <a:ext cx="4134679" cy="3114787"/>
          </a:xfrm>
          <a:prstGeom prst="rect">
            <a:avLst/>
          </a:prstGeom>
        </p:spPr>
      </p:pic>
    </p:spTree>
    <p:extLst>
      <p:ext uri="{BB962C8B-B14F-4D97-AF65-F5344CB8AC3E}">
        <p14:creationId xmlns:p14="http://schemas.microsoft.com/office/powerpoint/2010/main" val="341369956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5E32D-BAD2-43FA-866B-4CBEEDF80EEB}"/>
              </a:ext>
            </a:extLst>
          </p:cNvPr>
          <p:cNvSpPr>
            <a:spLocks noGrp="1"/>
          </p:cNvSpPr>
          <p:nvPr>
            <p:ph type="title"/>
          </p:nvPr>
        </p:nvSpPr>
        <p:spPr/>
        <p:txBody>
          <a:bodyPr>
            <a:normAutofit/>
          </a:bodyPr>
          <a:lstStyle/>
          <a:p>
            <a:r>
              <a:rPr lang="en-US" dirty="0"/>
              <a:t>Comparing Features Importance</a:t>
            </a:r>
            <a:endParaRPr lang="en-PK" dirty="0"/>
          </a:p>
        </p:txBody>
      </p:sp>
      <p:sp>
        <p:nvSpPr>
          <p:cNvPr id="11" name="TextBox 10">
            <a:extLst>
              <a:ext uri="{FF2B5EF4-FFF2-40B4-BE49-F238E27FC236}">
                <a16:creationId xmlns:a16="http://schemas.microsoft.com/office/drawing/2014/main" id="{7320A530-5469-42E8-865C-AFF61CB018C8}"/>
              </a:ext>
            </a:extLst>
          </p:cNvPr>
          <p:cNvSpPr txBox="1"/>
          <p:nvPr/>
        </p:nvSpPr>
        <p:spPr>
          <a:xfrm>
            <a:off x="1709530" y="5757335"/>
            <a:ext cx="3723861" cy="338554"/>
          </a:xfrm>
          <a:prstGeom prst="rect">
            <a:avLst/>
          </a:prstGeom>
          <a:noFill/>
        </p:spPr>
        <p:txBody>
          <a:bodyPr wrap="square" rtlCol="0">
            <a:spAutoFit/>
          </a:bodyPr>
          <a:lstStyle/>
          <a:p>
            <a:r>
              <a:rPr lang="en-US" sz="1600" dirty="0" err="1"/>
              <a:t>LightGBM</a:t>
            </a:r>
            <a:r>
              <a:rPr lang="en-US" sz="1600" dirty="0"/>
              <a:t> without balancing algorithm</a:t>
            </a:r>
            <a:endParaRPr lang="en-PK" sz="1600" dirty="0"/>
          </a:p>
        </p:txBody>
      </p:sp>
      <p:sp>
        <p:nvSpPr>
          <p:cNvPr id="12" name="TextBox 11">
            <a:extLst>
              <a:ext uri="{FF2B5EF4-FFF2-40B4-BE49-F238E27FC236}">
                <a16:creationId xmlns:a16="http://schemas.microsoft.com/office/drawing/2014/main" id="{A76F5FF2-393A-4C6D-BB5F-F78E1CAC848F}"/>
              </a:ext>
            </a:extLst>
          </p:cNvPr>
          <p:cNvSpPr txBox="1"/>
          <p:nvPr/>
        </p:nvSpPr>
        <p:spPr>
          <a:xfrm>
            <a:off x="6758609" y="5813232"/>
            <a:ext cx="3723861" cy="338554"/>
          </a:xfrm>
          <a:prstGeom prst="rect">
            <a:avLst/>
          </a:prstGeom>
          <a:noFill/>
        </p:spPr>
        <p:txBody>
          <a:bodyPr wrap="square" rtlCol="0">
            <a:spAutoFit/>
          </a:bodyPr>
          <a:lstStyle/>
          <a:p>
            <a:r>
              <a:rPr lang="en-US" sz="1600" dirty="0" err="1"/>
              <a:t>LightGBM</a:t>
            </a:r>
            <a:r>
              <a:rPr lang="en-US" sz="1600" dirty="0"/>
              <a:t> after balancing algorithm</a:t>
            </a:r>
            <a:endParaRPr lang="en-PK" sz="1600" dirty="0"/>
          </a:p>
        </p:txBody>
      </p:sp>
      <p:pic>
        <p:nvPicPr>
          <p:cNvPr id="10" name="Content Placeholder 9">
            <a:extLst>
              <a:ext uri="{FF2B5EF4-FFF2-40B4-BE49-F238E27FC236}">
                <a16:creationId xmlns:a16="http://schemas.microsoft.com/office/drawing/2014/main" id="{ED154302-C288-43B5-B820-1FCD868BD19B}"/>
              </a:ext>
            </a:extLst>
          </p:cNvPr>
          <p:cNvPicPr>
            <a:picLocks noGrp="1"/>
          </p:cNvPicPr>
          <p:nvPr>
            <p:ph sz="half" idx="2"/>
          </p:nvPr>
        </p:nvPicPr>
        <p:blipFill>
          <a:blip r:embed="rId2"/>
          <a:stretch>
            <a:fillRect/>
          </a:stretch>
        </p:blipFill>
        <p:spPr>
          <a:xfrm>
            <a:off x="1510494" y="2504135"/>
            <a:ext cx="4134679" cy="3114787"/>
          </a:xfrm>
          <a:prstGeom prst="rect">
            <a:avLst/>
          </a:prstGeom>
        </p:spPr>
      </p:pic>
      <p:pic>
        <p:nvPicPr>
          <p:cNvPr id="14" name="Content Placeholder 13">
            <a:extLst>
              <a:ext uri="{FF2B5EF4-FFF2-40B4-BE49-F238E27FC236}">
                <a16:creationId xmlns:a16="http://schemas.microsoft.com/office/drawing/2014/main" id="{45807620-B54C-424F-97BE-6C0BE066E109}"/>
              </a:ext>
            </a:extLst>
          </p:cNvPr>
          <p:cNvPicPr>
            <a:picLocks noGrp="1"/>
          </p:cNvPicPr>
          <p:nvPr>
            <p:ph sz="quarter" idx="4"/>
          </p:nvPr>
        </p:nvPicPr>
        <p:blipFill>
          <a:blip r:embed="rId3"/>
          <a:stretch>
            <a:fillRect/>
          </a:stretch>
        </p:blipFill>
        <p:spPr>
          <a:xfrm>
            <a:off x="6096000" y="2504135"/>
            <a:ext cx="4134679" cy="3114787"/>
          </a:xfrm>
          <a:prstGeom prst="rect">
            <a:avLst/>
          </a:prstGeom>
        </p:spPr>
      </p:pic>
    </p:spTree>
    <p:extLst>
      <p:ext uri="{BB962C8B-B14F-4D97-AF65-F5344CB8AC3E}">
        <p14:creationId xmlns:p14="http://schemas.microsoft.com/office/powerpoint/2010/main" val="409280223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29768-3BC2-49B8-B7C2-A8A7BC553BFE}"/>
              </a:ext>
            </a:extLst>
          </p:cNvPr>
          <p:cNvSpPr>
            <a:spLocks noGrp="1"/>
          </p:cNvSpPr>
          <p:nvPr>
            <p:ph type="title"/>
          </p:nvPr>
        </p:nvSpPr>
        <p:spPr/>
        <p:txBody>
          <a:bodyPr/>
          <a:lstStyle/>
          <a:p>
            <a:endParaRPr lang="en-PK"/>
          </a:p>
        </p:txBody>
      </p:sp>
      <p:sp>
        <p:nvSpPr>
          <p:cNvPr id="3" name="Content Placeholder 2">
            <a:extLst>
              <a:ext uri="{FF2B5EF4-FFF2-40B4-BE49-F238E27FC236}">
                <a16:creationId xmlns:a16="http://schemas.microsoft.com/office/drawing/2014/main" id="{3BEE9D9B-BD14-432E-8992-9D45302A7CF8}"/>
              </a:ext>
            </a:extLst>
          </p:cNvPr>
          <p:cNvSpPr>
            <a:spLocks noGrp="1"/>
          </p:cNvSpPr>
          <p:nvPr>
            <p:ph idx="1"/>
          </p:nvPr>
        </p:nvSpPr>
        <p:spPr/>
        <p:txBody>
          <a:bodyPr/>
          <a:lstStyle/>
          <a:p>
            <a:r>
              <a:rPr lang="en-US" dirty="0"/>
              <a:t>From graphs, we can see that ‘V17’ is dominant in cases of both Random Forest and </a:t>
            </a:r>
            <a:r>
              <a:rPr lang="en-US" dirty="0" err="1"/>
              <a:t>XGBoost</a:t>
            </a:r>
            <a:r>
              <a:rPr lang="en-US" dirty="0"/>
              <a:t> when no balancing algorithm is used. After applying balancing technique that is smote, ‘V14’ becomes more dominant in all three cases.</a:t>
            </a:r>
            <a:endParaRPr lang="en-PK" dirty="0"/>
          </a:p>
        </p:txBody>
      </p:sp>
    </p:spTree>
    <p:extLst>
      <p:ext uri="{BB962C8B-B14F-4D97-AF65-F5344CB8AC3E}">
        <p14:creationId xmlns:p14="http://schemas.microsoft.com/office/powerpoint/2010/main" val="305111291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5FEA5-6F8A-470F-9C20-B7D03E4E8A41}"/>
              </a:ext>
            </a:extLst>
          </p:cNvPr>
          <p:cNvSpPr>
            <a:spLocks noGrp="1"/>
          </p:cNvSpPr>
          <p:nvPr>
            <p:ph type="title"/>
          </p:nvPr>
        </p:nvSpPr>
        <p:spPr>
          <a:xfrm>
            <a:off x="1293811" y="1388534"/>
            <a:ext cx="3718455" cy="917344"/>
          </a:xfrm>
        </p:spPr>
        <p:txBody>
          <a:bodyPr/>
          <a:lstStyle/>
          <a:p>
            <a:r>
              <a:rPr lang="en-US" b="1" dirty="0"/>
              <a:t>Features Correlation</a:t>
            </a:r>
            <a:br>
              <a:rPr lang="en-US" b="1" dirty="0"/>
            </a:br>
            <a:endParaRPr lang="en-PK" dirty="0"/>
          </a:p>
        </p:txBody>
      </p:sp>
      <p:sp>
        <p:nvSpPr>
          <p:cNvPr id="4" name="Text Placeholder 3">
            <a:extLst>
              <a:ext uri="{FF2B5EF4-FFF2-40B4-BE49-F238E27FC236}">
                <a16:creationId xmlns:a16="http://schemas.microsoft.com/office/drawing/2014/main" id="{8BF90C34-2E0F-4118-AFE4-DAA00B173F62}"/>
              </a:ext>
            </a:extLst>
          </p:cNvPr>
          <p:cNvSpPr>
            <a:spLocks noGrp="1"/>
          </p:cNvSpPr>
          <p:nvPr>
            <p:ph type="body" sz="half" idx="2"/>
          </p:nvPr>
        </p:nvSpPr>
        <p:spPr>
          <a:xfrm>
            <a:off x="1293811" y="3031065"/>
            <a:ext cx="4020311" cy="2958918"/>
          </a:xfrm>
        </p:spPr>
        <p:txBody>
          <a:bodyPr>
            <a:normAutofit/>
          </a:bodyPr>
          <a:lstStyle/>
          <a:p>
            <a:pPr algn="l"/>
            <a:r>
              <a:rPr lang="en-PK" dirty="0"/>
              <a:t>The correlation have the following values:</a:t>
            </a:r>
          </a:p>
          <a:p>
            <a:pPr marL="285750" lvl="0" indent="-285750" algn="l">
              <a:buFont typeface="Wingdings" panose="05000000000000000000" pitchFamily="2" charset="2"/>
              <a:buChar char="§"/>
            </a:pPr>
            <a:r>
              <a:rPr lang="en-PK" dirty="0"/>
              <a:t>In this particular example, 1 reflects a perfect positive correlation (between amount and V7, amount and V20.)</a:t>
            </a:r>
          </a:p>
          <a:p>
            <a:pPr marL="285750" lvl="0" indent="-285750" algn="l">
              <a:buFont typeface="Wingdings" panose="05000000000000000000" pitchFamily="2" charset="2"/>
              <a:buChar char="§"/>
            </a:pPr>
            <a:r>
              <a:rPr lang="en-PK" dirty="0"/>
              <a:t>0 reflects no correlation (between features V1-V28)</a:t>
            </a:r>
          </a:p>
          <a:p>
            <a:pPr marL="285750" lvl="0" indent="-285750" algn="l">
              <a:buFont typeface="Wingdings" panose="05000000000000000000" pitchFamily="2" charset="2"/>
              <a:buChar char="§"/>
            </a:pPr>
            <a:r>
              <a:rPr lang="en-PK" dirty="0"/>
              <a:t>-1 re</a:t>
            </a:r>
            <a:r>
              <a:rPr lang="en-US" dirty="0"/>
              <a:t>f</a:t>
            </a:r>
            <a:r>
              <a:rPr lang="en-PK" dirty="0" err="1"/>
              <a:t>lects</a:t>
            </a:r>
            <a:r>
              <a:rPr lang="en-PK" dirty="0"/>
              <a:t> perfect negative correlation (like between 'Time' and V3, then 'Amount' and V2, then between 'Amount' and V5)</a:t>
            </a:r>
            <a:r>
              <a:rPr lang="en-US" dirty="0"/>
              <a:t>.</a:t>
            </a:r>
            <a:endParaRPr lang="en-PK" dirty="0"/>
          </a:p>
        </p:txBody>
      </p:sp>
      <p:pic>
        <p:nvPicPr>
          <p:cNvPr id="5" name="Content Placeholder 4" descr="C:\Users\Amna Sarwar\AppData\Local\Microsoft\Windows\INetCache\Content.MSO\D2150211.tmp">
            <a:extLst>
              <a:ext uri="{FF2B5EF4-FFF2-40B4-BE49-F238E27FC236}">
                <a16:creationId xmlns:a16="http://schemas.microsoft.com/office/drawing/2014/main" id="{51E787E1-425A-4EAA-A073-AC46714553CB}"/>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14122" y="901149"/>
            <a:ext cx="5584067" cy="5088834"/>
          </a:xfrm>
          <a:prstGeom prst="rect">
            <a:avLst/>
          </a:prstGeom>
          <a:noFill/>
          <a:ln>
            <a:noFill/>
          </a:ln>
        </p:spPr>
      </p:pic>
    </p:spTree>
    <p:extLst>
      <p:ext uri="{BB962C8B-B14F-4D97-AF65-F5344CB8AC3E}">
        <p14:creationId xmlns:p14="http://schemas.microsoft.com/office/powerpoint/2010/main" val="152270629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3EFD2-5724-42B8-B6C0-B30337ACF3F6}"/>
              </a:ext>
            </a:extLst>
          </p:cNvPr>
          <p:cNvSpPr>
            <a:spLocks noGrp="1"/>
          </p:cNvSpPr>
          <p:nvPr>
            <p:ph type="title"/>
          </p:nvPr>
        </p:nvSpPr>
        <p:spPr/>
        <p:txBody>
          <a:bodyPr>
            <a:normAutofit/>
          </a:bodyPr>
          <a:lstStyle/>
          <a:p>
            <a:r>
              <a:rPr lang="en-PK" dirty="0"/>
              <a:t>Business Implications/Intelligence</a:t>
            </a:r>
          </a:p>
        </p:txBody>
      </p:sp>
      <p:sp>
        <p:nvSpPr>
          <p:cNvPr id="3" name="Content Placeholder 2">
            <a:extLst>
              <a:ext uri="{FF2B5EF4-FFF2-40B4-BE49-F238E27FC236}">
                <a16:creationId xmlns:a16="http://schemas.microsoft.com/office/drawing/2014/main" id="{C57F3CD6-195B-41FB-B599-CC0D8E7DB0E4}"/>
              </a:ext>
            </a:extLst>
          </p:cNvPr>
          <p:cNvSpPr>
            <a:spLocks noGrp="1"/>
          </p:cNvSpPr>
          <p:nvPr>
            <p:ph idx="1"/>
          </p:nvPr>
        </p:nvSpPr>
        <p:spPr/>
        <p:txBody>
          <a:bodyPr>
            <a:normAutofit/>
          </a:bodyPr>
          <a:lstStyle/>
          <a:p>
            <a:pPr algn="just"/>
            <a:r>
              <a:rPr lang="en-PK" dirty="0"/>
              <a:t>The </a:t>
            </a:r>
            <a:r>
              <a:rPr lang="en-PK" dirty="0" err="1"/>
              <a:t>Nilson</a:t>
            </a:r>
            <a:r>
              <a:rPr lang="en-PK" dirty="0"/>
              <a:t> Report estimates that by 2020, there will be $30 billion in frauds committed against banks around the world. </a:t>
            </a:r>
            <a:endParaRPr lang="en-US" dirty="0"/>
          </a:p>
          <a:p>
            <a:pPr algn="just"/>
            <a:r>
              <a:rPr lang="en-PK" dirty="0"/>
              <a:t>The number of fraudulent transactions is also increasing with the emergence of various digital channels for payments, in addition to the rise in the number of digital payment gateways</a:t>
            </a:r>
            <a:r>
              <a:rPr lang="en-US" dirty="0"/>
              <a:t>.</a:t>
            </a:r>
          </a:p>
          <a:p>
            <a:pPr algn="just"/>
            <a:r>
              <a:rPr lang="en-PK" dirty="0"/>
              <a:t>For fraud losses to be reduced, it is vital to develop effective fraud detection algorithms, which increasingly employ automated machine learning techniques as they assist fraud investigators in their investigations. </a:t>
            </a:r>
            <a:endParaRPr lang="en-US" dirty="0"/>
          </a:p>
        </p:txBody>
      </p:sp>
    </p:spTree>
    <p:extLst>
      <p:ext uri="{BB962C8B-B14F-4D97-AF65-F5344CB8AC3E}">
        <p14:creationId xmlns:p14="http://schemas.microsoft.com/office/powerpoint/2010/main" val="369217194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3EFD2-5724-42B8-B6C0-B30337ACF3F6}"/>
              </a:ext>
            </a:extLst>
          </p:cNvPr>
          <p:cNvSpPr>
            <a:spLocks noGrp="1"/>
          </p:cNvSpPr>
          <p:nvPr>
            <p:ph type="title"/>
          </p:nvPr>
        </p:nvSpPr>
        <p:spPr/>
        <p:txBody>
          <a:bodyPr>
            <a:normAutofit/>
          </a:bodyPr>
          <a:lstStyle/>
          <a:p>
            <a:r>
              <a:rPr lang="en-PK" dirty="0"/>
              <a:t>Business Implications/Intelligence</a:t>
            </a:r>
          </a:p>
        </p:txBody>
      </p:sp>
      <p:sp>
        <p:nvSpPr>
          <p:cNvPr id="3" name="Content Placeholder 2">
            <a:extLst>
              <a:ext uri="{FF2B5EF4-FFF2-40B4-BE49-F238E27FC236}">
                <a16:creationId xmlns:a16="http://schemas.microsoft.com/office/drawing/2014/main" id="{C57F3CD6-195B-41FB-B599-CC0D8E7DB0E4}"/>
              </a:ext>
            </a:extLst>
          </p:cNvPr>
          <p:cNvSpPr>
            <a:spLocks noGrp="1"/>
          </p:cNvSpPr>
          <p:nvPr>
            <p:ph idx="1"/>
          </p:nvPr>
        </p:nvSpPr>
        <p:spPr/>
        <p:txBody>
          <a:bodyPr>
            <a:normAutofit/>
          </a:bodyPr>
          <a:lstStyle/>
          <a:p>
            <a:pPr algn="just"/>
            <a:r>
              <a:rPr lang="en-PK" dirty="0"/>
              <a:t>However, it is quite challenging to come up with fraud detection algorithms that are designed considering the non-stationary distribution of the data, the highly imbalanced distribution of the classes and the continuous stream of transactions. </a:t>
            </a:r>
            <a:endParaRPr lang="en-US" dirty="0"/>
          </a:p>
          <a:p>
            <a:pPr algn="just"/>
            <a:r>
              <a:rPr lang="en-PK" dirty="0"/>
              <a:t>In the meantime, public data are scarce due to government policy regarding confidentiality, thereby leaving a multitude of questions unanswered about the best way to approach this problem</a:t>
            </a:r>
            <a:r>
              <a:rPr lang="en-US" dirty="0"/>
              <a:t>.</a:t>
            </a:r>
            <a:endParaRPr lang="en-PK" dirty="0"/>
          </a:p>
        </p:txBody>
      </p:sp>
    </p:spTree>
    <p:extLst>
      <p:ext uri="{BB962C8B-B14F-4D97-AF65-F5344CB8AC3E}">
        <p14:creationId xmlns:p14="http://schemas.microsoft.com/office/powerpoint/2010/main" val="364635813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3EFD2-5724-42B8-B6C0-B30337ACF3F6}"/>
              </a:ext>
            </a:extLst>
          </p:cNvPr>
          <p:cNvSpPr>
            <a:spLocks noGrp="1"/>
          </p:cNvSpPr>
          <p:nvPr>
            <p:ph type="title"/>
          </p:nvPr>
        </p:nvSpPr>
        <p:spPr/>
        <p:txBody>
          <a:bodyPr>
            <a:normAutofit/>
          </a:bodyPr>
          <a:lstStyle/>
          <a:p>
            <a:r>
              <a:rPr lang="en-PK" dirty="0"/>
              <a:t>Business Implications/Intelligence</a:t>
            </a:r>
          </a:p>
        </p:txBody>
      </p:sp>
      <p:sp>
        <p:nvSpPr>
          <p:cNvPr id="3" name="Content Placeholder 2">
            <a:extLst>
              <a:ext uri="{FF2B5EF4-FFF2-40B4-BE49-F238E27FC236}">
                <a16:creationId xmlns:a16="http://schemas.microsoft.com/office/drawing/2014/main" id="{C57F3CD6-195B-41FB-B599-CC0D8E7DB0E4}"/>
              </a:ext>
            </a:extLst>
          </p:cNvPr>
          <p:cNvSpPr>
            <a:spLocks noGrp="1"/>
          </p:cNvSpPr>
          <p:nvPr>
            <p:ph idx="1"/>
          </p:nvPr>
        </p:nvSpPr>
        <p:spPr/>
        <p:txBody>
          <a:bodyPr>
            <a:normAutofit fontScale="92500" lnSpcReduction="10000"/>
          </a:bodyPr>
          <a:lstStyle/>
          <a:p>
            <a:pPr algn="just"/>
            <a:r>
              <a:rPr lang="en-PK" dirty="0"/>
              <a:t>In order to make their fraud protection systems more effective, financial institutions have to make use of ML-powered systems that reduce substantially the risk of missing suspect transactions, the likelihood of human errors, and the incidence of security breaches. </a:t>
            </a:r>
            <a:endParaRPr lang="en-US" dirty="0"/>
          </a:p>
          <a:p>
            <a:pPr algn="just"/>
            <a:r>
              <a:rPr lang="en-PK" dirty="0"/>
              <a:t>Algorithms based on machine learning have the potential to handle enormous volumes of data in order to prevent fraud. </a:t>
            </a:r>
          </a:p>
          <a:p>
            <a:pPr algn="just"/>
            <a:r>
              <a:rPr lang="en-PK" dirty="0"/>
              <a:t>By using machine learning, companies not only save time and energy that would otherwise be used on traditional predictive analytics, but they also allow them to stay safe from fraud. </a:t>
            </a:r>
          </a:p>
        </p:txBody>
      </p:sp>
    </p:spTree>
    <p:extLst>
      <p:ext uri="{BB962C8B-B14F-4D97-AF65-F5344CB8AC3E}">
        <p14:creationId xmlns:p14="http://schemas.microsoft.com/office/powerpoint/2010/main" val="22928555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B2276-DCFD-45BB-B015-9AE55C233C50}"/>
              </a:ext>
            </a:extLst>
          </p:cNvPr>
          <p:cNvSpPr>
            <a:spLocks noGrp="1"/>
          </p:cNvSpPr>
          <p:nvPr>
            <p:ph type="title"/>
          </p:nvPr>
        </p:nvSpPr>
        <p:spPr/>
        <p:txBody>
          <a:bodyPr/>
          <a:lstStyle/>
          <a:p>
            <a:r>
              <a:rPr lang="en-US" dirty="0"/>
              <a:t>Executive Summary</a:t>
            </a:r>
            <a:endParaRPr lang="en-PK" dirty="0"/>
          </a:p>
        </p:txBody>
      </p:sp>
      <p:sp>
        <p:nvSpPr>
          <p:cNvPr id="3" name="Content Placeholder 2">
            <a:extLst>
              <a:ext uri="{FF2B5EF4-FFF2-40B4-BE49-F238E27FC236}">
                <a16:creationId xmlns:a16="http://schemas.microsoft.com/office/drawing/2014/main" id="{6779E439-EE0A-4D2C-BCDF-4A8D005D3986}"/>
              </a:ext>
            </a:extLst>
          </p:cNvPr>
          <p:cNvSpPr>
            <a:spLocks noGrp="1"/>
          </p:cNvSpPr>
          <p:nvPr>
            <p:ph idx="1"/>
          </p:nvPr>
        </p:nvSpPr>
        <p:spPr/>
        <p:txBody>
          <a:bodyPr>
            <a:normAutofit fontScale="92500" lnSpcReduction="20000"/>
          </a:bodyPr>
          <a:lstStyle/>
          <a:p>
            <a:pPr algn="just"/>
            <a:r>
              <a:rPr lang="en-PK" dirty="0"/>
              <a:t>Researchers are currently pursuing the most optimal approach to detecting such frauds using data science. It is important to know that credit cards contain sensitive data, and they can be used to commit fraud affecting not only the holder of the card, but also banks, governments, and all types of financial sectors which leads to high losses on the financial front. </a:t>
            </a:r>
            <a:endParaRPr lang="en-US" dirty="0"/>
          </a:p>
          <a:p>
            <a:pPr algn="just"/>
            <a:r>
              <a:rPr lang="en-PK" dirty="0"/>
              <a:t>Various Machine Learning algorithms are available that can be used for detecting fraud transactions so as to overcome such losses and to prevent such a scenario from occurring in the future. The objective of this study is to determine what algorithm model is most efficient among all the ones studied and to come up with an optimal solution among all of them.</a:t>
            </a:r>
          </a:p>
          <a:p>
            <a:endParaRPr lang="en-PK" dirty="0"/>
          </a:p>
        </p:txBody>
      </p:sp>
    </p:spTree>
    <p:extLst>
      <p:ext uri="{BB962C8B-B14F-4D97-AF65-F5344CB8AC3E}">
        <p14:creationId xmlns:p14="http://schemas.microsoft.com/office/powerpoint/2010/main" val="244147386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AE4DD-0782-485A-8774-24C4748454CE}"/>
              </a:ext>
            </a:extLst>
          </p:cNvPr>
          <p:cNvSpPr>
            <a:spLocks noGrp="1"/>
          </p:cNvSpPr>
          <p:nvPr>
            <p:ph type="title"/>
          </p:nvPr>
        </p:nvSpPr>
        <p:spPr/>
        <p:txBody>
          <a:bodyPr/>
          <a:lstStyle/>
          <a:p>
            <a:r>
              <a:rPr lang="en-US" dirty="0"/>
              <a:t>Conclusion</a:t>
            </a:r>
            <a:endParaRPr lang="en-PK" dirty="0"/>
          </a:p>
        </p:txBody>
      </p:sp>
      <p:sp>
        <p:nvSpPr>
          <p:cNvPr id="3" name="Content Placeholder 2">
            <a:extLst>
              <a:ext uri="{FF2B5EF4-FFF2-40B4-BE49-F238E27FC236}">
                <a16:creationId xmlns:a16="http://schemas.microsoft.com/office/drawing/2014/main" id="{8470F3A3-2A15-4370-B834-2C5D73AF4D96}"/>
              </a:ext>
            </a:extLst>
          </p:cNvPr>
          <p:cNvSpPr>
            <a:spLocks noGrp="1"/>
          </p:cNvSpPr>
          <p:nvPr>
            <p:ph idx="1"/>
          </p:nvPr>
        </p:nvSpPr>
        <p:spPr/>
        <p:txBody>
          <a:bodyPr>
            <a:normAutofit/>
          </a:bodyPr>
          <a:lstStyle/>
          <a:p>
            <a:pPr algn="just"/>
            <a:r>
              <a:rPr lang="en-PK" dirty="0"/>
              <a:t>As the use of credit card fraud as a way to commit fraud is increasing at a frightening rate, credit card fraud detection is becoming an important topic of research. </a:t>
            </a:r>
            <a:endParaRPr lang="en-US" dirty="0"/>
          </a:p>
          <a:p>
            <a:pPr algn="just"/>
            <a:r>
              <a:rPr lang="en-PK" dirty="0"/>
              <a:t>The purpose of this paper is to present a robust framework that can be used to process large volumes of data, whereby the functionality of the framework may be extended in order to extract real time data from different distant source systems. It is then used to create a strong analytical model using the extracted data. </a:t>
            </a:r>
          </a:p>
        </p:txBody>
      </p:sp>
    </p:spTree>
    <p:extLst>
      <p:ext uri="{BB962C8B-B14F-4D97-AF65-F5344CB8AC3E}">
        <p14:creationId xmlns:p14="http://schemas.microsoft.com/office/powerpoint/2010/main" val="128437537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AE4DD-0782-485A-8774-24C4748454CE}"/>
              </a:ext>
            </a:extLst>
          </p:cNvPr>
          <p:cNvSpPr>
            <a:spLocks noGrp="1"/>
          </p:cNvSpPr>
          <p:nvPr>
            <p:ph type="title"/>
          </p:nvPr>
        </p:nvSpPr>
        <p:spPr/>
        <p:txBody>
          <a:bodyPr/>
          <a:lstStyle/>
          <a:p>
            <a:r>
              <a:rPr lang="en-US" dirty="0"/>
              <a:t>Conclusion</a:t>
            </a:r>
            <a:endParaRPr lang="en-PK" dirty="0"/>
          </a:p>
        </p:txBody>
      </p:sp>
      <p:sp>
        <p:nvSpPr>
          <p:cNvPr id="3" name="Content Placeholder 2">
            <a:extLst>
              <a:ext uri="{FF2B5EF4-FFF2-40B4-BE49-F238E27FC236}">
                <a16:creationId xmlns:a16="http://schemas.microsoft.com/office/drawing/2014/main" id="{8470F3A3-2A15-4370-B834-2C5D73AF4D96}"/>
              </a:ext>
            </a:extLst>
          </p:cNvPr>
          <p:cNvSpPr>
            <a:spLocks noGrp="1"/>
          </p:cNvSpPr>
          <p:nvPr>
            <p:ph idx="1"/>
          </p:nvPr>
        </p:nvSpPr>
        <p:spPr/>
        <p:txBody>
          <a:bodyPr>
            <a:normAutofit/>
          </a:bodyPr>
          <a:lstStyle/>
          <a:p>
            <a:pPr algn="just"/>
            <a:r>
              <a:rPr lang="en-PK" dirty="0"/>
              <a:t>We have implemented three different analytical techniques in order to increase the analytical accuracy of fraud prediction. An evaluation of the effectiveness of these analytical models is done by running them on a credit card dataset by using </a:t>
            </a:r>
            <a:r>
              <a:rPr lang="en-US" dirty="0"/>
              <a:t>various evaluation patterns and </a:t>
            </a:r>
            <a:r>
              <a:rPr lang="en-PK" dirty="0"/>
              <a:t>confusion matrix</a:t>
            </a:r>
            <a:r>
              <a:rPr lang="en-US" dirty="0"/>
              <a:t>.</a:t>
            </a:r>
          </a:p>
          <a:p>
            <a:pPr algn="just"/>
            <a:r>
              <a:rPr lang="en-US" dirty="0"/>
              <a:t>In </a:t>
            </a:r>
            <a:r>
              <a:rPr lang="en-PK" dirty="0"/>
              <a:t>the analysis conducted, 'V14' is found to be the most dominant feature in the case of smote balancing algorithms, it is found that 'V17' is the most dominant feature when no data balancing algorithms are employed in the case. </a:t>
            </a:r>
          </a:p>
        </p:txBody>
      </p:sp>
    </p:spTree>
    <p:extLst>
      <p:ext uri="{BB962C8B-B14F-4D97-AF65-F5344CB8AC3E}">
        <p14:creationId xmlns:p14="http://schemas.microsoft.com/office/powerpoint/2010/main" val="295060079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2BB03-5339-4A66-B36C-9E181BD260BC}"/>
              </a:ext>
            </a:extLst>
          </p:cNvPr>
          <p:cNvSpPr>
            <a:spLocks noGrp="1"/>
          </p:cNvSpPr>
          <p:nvPr>
            <p:ph type="title"/>
          </p:nvPr>
        </p:nvSpPr>
        <p:spPr/>
        <p:txBody>
          <a:bodyPr/>
          <a:lstStyle/>
          <a:p>
            <a:r>
              <a:rPr lang="en-US" dirty="0"/>
              <a:t>Future Work</a:t>
            </a:r>
            <a:endParaRPr lang="en-PK" dirty="0"/>
          </a:p>
        </p:txBody>
      </p:sp>
      <p:sp>
        <p:nvSpPr>
          <p:cNvPr id="3" name="Content Placeholder 2">
            <a:extLst>
              <a:ext uri="{FF2B5EF4-FFF2-40B4-BE49-F238E27FC236}">
                <a16:creationId xmlns:a16="http://schemas.microsoft.com/office/drawing/2014/main" id="{AFF9D66A-BFEB-47E1-ABD4-15C53626B06F}"/>
              </a:ext>
            </a:extLst>
          </p:cNvPr>
          <p:cNvSpPr>
            <a:spLocks noGrp="1"/>
          </p:cNvSpPr>
          <p:nvPr>
            <p:ph idx="1"/>
          </p:nvPr>
        </p:nvSpPr>
        <p:spPr/>
        <p:txBody>
          <a:bodyPr/>
          <a:lstStyle/>
          <a:p>
            <a:pPr algn="just"/>
            <a:r>
              <a:rPr lang="en-US" dirty="0"/>
              <a:t>In future, the performance of algorithms can be improved by using the techniques for tuning the hyperparameters like randomized </a:t>
            </a:r>
            <a:r>
              <a:rPr lang="en-US" dirty="0" err="1"/>
              <a:t>searchCV</a:t>
            </a:r>
            <a:r>
              <a:rPr lang="en-US" dirty="0"/>
              <a:t> and grid </a:t>
            </a:r>
            <a:r>
              <a:rPr lang="en-US" dirty="0" err="1"/>
              <a:t>searchCV</a:t>
            </a:r>
            <a:r>
              <a:rPr lang="en-US" dirty="0"/>
              <a:t> etc. </a:t>
            </a:r>
          </a:p>
          <a:p>
            <a:pPr algn="just"/>
            <a:r>
              <a:rPr lang="en-US" dirty="0"/>
              <a:t>We can study more machine learning techniques including neural networks for building more efficient model. The balancing techniques including borderline-smote and hybrid approaches can be used to study the effects on evaluation metrics.</a:t>
            </a:r>
            <a:endParaRPr lang="en-PK" dirty="0"/>
          </a:p>
          <a:p>
            <a:endParaRPr lang="en-PK" dirty="0"/>
          </a:p>
        </p:txBody>
      </p:sp>
    </p:spTree>
    <p:extLst>
      <p:ext uri="{BB962C8B-B14F-4D97-AF65-F5344CB8AC3E}">
        <p14:creationId xmlns:p14="http://schemas.microsoft.com/office/powerpoint/2010/main" val="136956017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3C7AE-3EA6-4F91-8C30-AB483994293B}"/>
              </a:ext>
            </a:extLst>
          </p:cNvPr>
          <p:cNvSpPr>
            <a:spLocks noGrp="1"/>
          </p:cNvSpPr>
          <p:nvPr>
            <p:ph type="title"/>
          </p:nvPr>
        </p:nvSpPr>
        <p:spPr/>
        <p:txBody>
          <a:bodyPr/>
          <a:lstStyle/>
          <a:p>
            <a:r>
              <a:rPr lang="en-US" dirty="0"/>
              <a:t>References</a:t>
            </a:r>
            <a:endParaRPr lang="en-PK" dirty="0"/>
          </a:p>
        </p:txBody>
      </p:sp>
      <p:sp>
        <p:nvSpPr>
          <p:cNvPr id="3" name="Content Placeholder 2">
            <a:extLst>
              <a:ext uri="{FF2B5EF4-FFF2-40B4-BE49-F238E27FC236}">
                <a16:creationId xmlns:a16="http://schemas.microsoft.com/office/drawing/2014/main" id="{EBC5D737-155D-48F2-92FE-EE41A41F880C}"/>
              </a:ext>
            </a:extLst>
          </p:cNvPr>
          <p:cNvSpPr>
            <a:spLocks noGrp="1"/>
          </p:cNvSpPr>
          <p:nvPr>
            <p:ph idx="1"/>
          </p:nvPr>
        </p:nvSpPr>
        <p:spPr/>
        <p:txBody>
          <a:bodyPr>
            <a:normAutofit fontScale="62500" lnSpcReduction="20000"/>
          </a:bodyPr>
          <a:lstStyle/>
          <a:p>
            <a:pPr algn="just"/>
            <a:r>
              <a:rPr lang="en-PK" i="1" dirty="0"/>
              <a:t>• Value of payment card fraud worldwide 2027 | Statista</a:t>
            </a:r>
            <a:r>
              <a:rPr lang="en-PK" dirty="0"/>
              <a:t>. (n.d.). Retrieved April 18, 2022, from https://www.statista.com/statistics/1264329/value-fraudulent-card-transactions-worldwide/</a:t>
            </a:r>
          </a:p>
          <a:p>
            <a:pPr algn="just"/>
            <a:r>
              <a:rPr lang="en-PK" dirty="0" err="1"/>
              <a:t>Alfaiz</a:t>
            </a:r>
            <a:r>
              <a:rPr lang="en-PK" dirty="0"/>
              <a:t>, N. S., &amp; </a:t>
            </a:r>
            <a:r>
              <a:rPr lang="en-PK" dirty="0" err="1"/>
              <a:t>Fati</a:t>
            </a:r>
            <a:r>
              <a:rPr lang="en-PK" dirty="0"/>
              <a:t>, S. M. (2022). Enhanced Credit Card Fraud Detection Model Using Machine Learning. </a:t>
            </a:r>
            <a:r>
              <a:rPr lang="en-PK" i="1" dirty="0"/>
              <a:t>Electronics</a:t>
            </a:r>
            <a:r>
              <a:rPr lang="en-PK" dirty="0"/>
              <a:t>, </a:t>
            </a:r>
            <a:r>
              <a:rPr lang="en-PK" i="1" dirty="0"/>
              <a:t>11</a:t>
            </a:r>
            <a:r>
              <a:rPr lang="en-PK" dirty="0"/>
              <a:t>(4), 662.</a:t>
            </a:r>
          </a:p>
          <a:p>
            <a:pPr algn="just"/>
            <a:r>
              <a:rPr lang="en-PK" i="1" dirty="0"/>
              <a:t>Credit Card Fraud Detection | Kaggle</a:t>
            </a:r>
            <a:r>
              <a:rPr lang="en-PK" dirty="0"/>
              <a:t>. (n.d.-a). Retrieved April 18, 2022, from https://www.kaggle.com/datasets/mlg-ulb/creditcardfraud</a:t>
            </a:r>
          </a:p>
          <a:p>
            <a:pPr algn="just"/>
            <a:r>
              <a:rPr lang="en-PK" i="1" dirty="0"/>
              <a:t>Credit Card Fraud Detection | Kaggle</a:t>
            </a:r>
            <a:r>
              <a:rPr lang="en-PK" dirty="0"/>
              <a:t>. (n.d.-b). Retrieved April 19, 2022, from https://www.kaggle.com/code/gauravduttakiit/credit-card-fraud-detection/notebook#Decision-Tree-on-balanced-data-with-ADASYN</a:t>
            </a:r>
          </a:p>
          <a:p>
            <a:pPr algn="just"/>
            <a:r>
              <a:rPr lang="en-PK" dirty="0"/>
              <a:t>Nicholson, C. (2019). </a:t>
            </a:r>
            <a:r>
              <a:rPr lang="en-PK" i="1" dirty="0"/>
              <a:t>Evaluation Metrics for Machine Learning - Accuracy, Precision, Recall, and F1 Defined | </a:t>
            </a:r>
            <a:r>
              <a:rPr lang="en-PK" i="1" dirty="0" err="1"/>
              <a:t>Pathmind</a:t>
            </a:r>
            <a:r>
              <a:rPr lang="en-PK" dirty="0"/>
              <a:t>. https://wiki.pathmind.com/accuracy-precision-recall-f1</a:t>
            </a:r>
          </a:p>
          <a:p>
            <a:pPr algn="just"/>
            <a:r>
              <a:rPr lang="en-PK" dirty="0" err="1"/>
              <a:t>Pranjalk</a:t>
            </a:r>
            <a:r>
              <a:rPr lang="en-PK" dirty="0"/>
              <a:t>. (2017). </a:t>
            </a:r>
            <a:r>
              <a:rPr lang="en-PK" i="1" dirty="0"/>
              <a:t>Light GBM vs XGBOOST: Which algorithm takes the crown</a:t>
            </a:r>
            <a:r>
              <a:rPr lang="en-PK" dirty="0"/>
              <a:t>. https://www.analyticsvidhya.com/blog/2017/06/which-algorithm-takes-the-crown-light-gbm-vs-xgboost/</a:t>
            </a:r>
          </a:p>
        </p:txBody>
      </p:sp>
    </p:spTree>
    <p:extLst>
      <p:ext uri="{BB962C8B-B14F-4D97-AF65-F5344CB8AC3E}">
        <p14:creationId xmlns:p14="http://schemas.microsoft.com/office/powerpoint/2010/main" val="183017702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BD032-756F-414F-85F5-F8E45704AD04}"/>
              </a:ext>
            </a:extLst>
          </p:cNvPr>
          <p:cNvSpPr>
            <a:spLocks noGrp="1"/>
          </p:cNvSpPr>
          <p:nvPr>
            <p:ph type="title"/>
          </p:nvPr>
        </p:nvSpPr>
        <p:spPr/>
        <p:txBody>
          <a:bodyPr/>
          <a:lstStyle/>
          <a:p>
            <a:r>
              <a:rPr lang="en-US" dirty="0"/>
              <a:t>References</a:t>
            </a:r>
            <a:endParaRPr lang="en-PK" dirty="0"/>
          </a:p>
        </p:txBody>
      </p:sp>
      <p:sp>
        <p:nvSpPr>
          <p:cNvPr id="3" name="Content Placeholder 2">
            <a:extLst>
              <a:ext uri="{FF2B5EF4-FFF2-40B4-BE49-F238E27FC236}">
                <a16:creationId xmlns:a16="http://schemas.microsoft.com/office/drawing/2014/main" id="{48404A2C-662C-48D9-8222-DF83586DA7EA}"/>
              </a:ext>
            </a:extLst>
          </p:cNvPr>
          <p:cNvSpPr>
            <a:spLocks noGrp="1"/>
          </p:cNvSpPr>
          <p:nvPr>
            <p:ph idx="1"/>
          </p:nvPr>
        </p:nvSpPr>
        <p:spPr>
          <a:xfrm>
            <a:off x="1295402" y="2556932"/>
            <a:ext cx="9601196" cy="3318936"/>
          </a:xfrm>
        </p:spPr>
        <p:txBody>
          <a:bodyPr>
            <a:normAutofit fontScale="62500" lnSpcReduction="20000"/>
          </a:bodyPr>
          <a:lstStyle/>
          <a:p>
            <a:pPr algn="just"/>
            <a:r>
              <a:rPr lang="en-PK" dirty="0" err="1"/>
              <a:t>Ramraj</a:t>
            </a:r>
            <a:r>
              <a:rPr lang="en-PK" dirty="0"/>
              <a:t>, S., </a:t>
            </a:r>
            <a:r>
              <a:rPr lang="en-PK" dirty="0" err="1"/>
              <a:t>Uzir</a:t>
            </a:r>
            <a:r>
              <a:rPr lang="en-PK" dirty="0"/>
              <a:t>, N., Sunil, R., &amp; Banerjee, S. (2016). Experimenting </a:t>
            </a:r>
            <a:r>
              <a:rPr lang="en-PK" dirty="0" err="1"/>
              <a:t>XGBoost</a:t>
            </a:r>
            <a:r>
              <a:rPr lang="en-PK" dirty="0"/>
              <a:t> algorithm for prediction and classification of different datasets. </a:t>
            </a:r>
            <a:r>
              <a:rPr lang="en-PK" i="1" dirty="0"/>
              <a:t>International Journal of Control Theory and Applications</a:t>
            </a:r>
            <a:r>
              <a:rPr lang="en-PK" dirty="0"/>
              <a:t>, </a:t>
            </a:r>
            <a:r>
              <a:rPr lang="en-PK" i="1" dirty="0"/>
              <a:t>9</a:t>
            </a:r>
            <a:r>
              <a:rPr lang="en-PK" dirty="0"/>
              <a:t>, 651–662.</a:t>
            </a:r>
          </a:p>
          <a:p>
            <a:pPr algn="just"/>
            <a:r>
              <a:rPr lang="en-PK" dirty="0"/>
              <a:t>Sruthi E R. (2021). </a:t>
            </a:r>
            <a:r>
              <a:rPr lang="en-PK" i="1" dirty="0"/>
              <a:t>Random Forest | Introduction to Random Forest Algorithm</a:t>
            </a:r>
            <a:r>
              <a:rPr lang="en-PK" dirty="0"/>
              <a:t>. https://www.analyticsvidhya.com/blog/2021/06/understanding-random-forest/</a:t>
            </a:r>
          </a:p>
          <a:p>
            <a:pPr algn="just"/>
            <a:r>
              <a:rPr lang="en-PK" dirty="0"/>
              <a:t>Sudeep Srivastava. (2022). </a:t>
            </a:r>
            <a:r>
              <a:rPr lang="en-PK" i="1" dirty="0"/>
              <a:t>How Machine Learning Helps in Financial Fraud Detection?</a:t>
            </a:r>
            <a:r>
              <a:rPr lang="en-PK" dirty="0"/>
              <a:t> https://appinventiv.com/blog/role-of-machine-learning-in-financial-fraud-detection/</a:t>
            </a:r>
          </a:p>
          <a:p>
            <a:pPr algn="just"/>
            <a:r>
              <a:rPr lang="en-PK" dirty="0"/>
              <a:t>SWASTIK SATPATHY. (2020). </a:t>
            </a:r>
            <a:r>
              <a:rPr lang="en-PK" i="1" dirty="0"/>
              <a:t>SMOTE | Overcoming Class Imbalance Problem Using SMOTE</a:t>
            </a:r>
            <a:r>
              <a:rPr lang="en-PK" dirty="0"/>
              <a:t>. https://www.analyticsvidhya.com/blog/2020/10/overcoming-class-imbalance-using-smote-techniques/</a:t>
            </a:r>
          </a:p>
          <a:p>
            <a:pPr algn="just"/>
            <a:r>
              <a:rPr lang="en-PK" dirty="0" err="1"/>
              <a:t>Tanouz</a:t>
            </a:r>
            <a:r>
              <a:rPr lang="en-PK" dirty="0"/>
              <a:t>, D., Subramanian, R. R., </a:t>
            </a:r>
            <a:r>
              <a:rPr lang="en-PK" dirty="0" err="1"/>
              <a:t>Eswar</a:t>
            </a:r>
            <a:r>
              <a:rPr lang="en-PK" dirty="0"/>
              <a:t>, D., Reddy, G. V. P., Kumar, A. R., &amp; </a:t>
            </a:r>
            <a:r>
              <a:rPr lang="en-PK" dirty="0" err="1"/>
              <a:t>Praneeth</a:t>
            </a:r>
            <a:r>
              <a:rPr lang="en-PK" dirty="0"/>
              <a:t>, C. H. V. N. M. (2021). Credit card fraud detection using machine learning. </a:t>
            </a:r>
            <a:r>
              <a:rPr lang="en-PK" i="1" dirty="0"/>
              <a:t>2021 5th International Conference on Intelligent Computing and Control Systems (ICICCS)</a:t>
            </a:r>
            <a:r>
              <a:rPr lang="en-PK" dirty="0"/>
              <a:t>, 967–972.</a:t>
            </a:r>
          </a:p>
          <a:p>
            <a:pPr algn="just"/>
            <a:r>
              <a:rPr lang="en-PK" dirty="0"/>
              <a:t>Tiwari, P., Mehta, S., </a:t>
            </a:r>
            <a:r>
              <a:rPr lang="en-PK" dirty="0" err="1"/>
              <a:t>Sakhuja</a:t>
            </a:r>
            <a:r>
              <a:rPr lang="en-PK" dirty="0"/>
              <a:t>, N., Kumar, J., &amp; Singh, A. K. (2021). Credit Card Fraud Detection using Machine Learning: A Study. </a:t>
            </a:r>
            <a:r>
              <a:rPr lang="en-PK" i="1" dirty="0" err="1"/>
              <a:t>ArXiv</a:t>
            </a:r>
            <a:r>
              <a:rPr lang="en-PK" i="1" dirty="0"/>
              <a:t> Preprint ArXiv:2108.10005</a:t>
            </a:r>
            <a:r>
              <a:rPr lang="en-PK" dirty="0"/>
              <a:t>.</a:t>
            </a:r>
          </a:p>
        </p:txBody>
      </p:sp>
    </p:spTree>
    <p:extLst>
      <p:ext uri="{BB962C8B-B14F-4D97-AF65-F5344CB8AC3E}">
        <p14:creationId xmlns:p14="http://schemas.microsoft.com/office/powerpoint/2010/main" val="196884413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THANK YOU FOR YOUR VISIT! – Lemorau">
            <a:extLst>
              <a:ext uri="{FF2B5EF4-FFF2-40B4-BE49-F238E27FC236}">
                <a16:creationId xmlns:a16="http://schemas.microsoft.com/office/drawing/2014/main" id="{C08BF104-169A-462A-9237-58057E097B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5130" y="649357"/>
            <a:ext cx="10535479" cy="5549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12080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43108-ABA8-4B21-98F6-5F1744DE19EB}"/>
              </a:ext>
            </a:extLst>
          </p:cNvPr>
          <p:cNvSpPr>
            <a:spLocks noGrp="1"/>
          </p:cNvSpPr>
          <p:nvPr>
            <p:ph type="title"/>
          </p:nvPr>
        </p:nvSpPr>
        <p:spPr/>
        <p:txBody>
          <a:bodyPr/>
          <a:lstStyle/>
          <a:p>
            <a:r>
              <a:rPr lang="en-US" dirty="0"/>
              <a:t>Project Background</a:t>
            </a:r>
            <a:endParaRPr lang="en-PK" dirty="0"/>
          </a:p>
        </p:txBody>
      </p:sp>
      <p:sp>
        <p:nvSpPr>
          <p:cNvPr id="3" name="Content Placeholder 2">
            <a:extLst>
              <a:ext uri="{FF2B5EF4-FFF2-40B4-BE49-F238E27FC236}">
                <a16:creationId xmlns:a16="http://schemas.microsoft.com/office/drawing/2014/main" id="{D773D543-5539-40C1-BD67-D28E8C5F4638}"/>
              </a:ext>
            </a:extLst>
          </p:cNvPr>
          <p:cNvSpPr>
            <a:spLocks noGrp="1"/>
          </p:cNvSpPr>
          <p:nvPr>
            <p:ph idx="1"/>
          </p:nvPr>
        </p:nvSpPr>
        <p:spPr/>
        <p:txBody>
          <a:bodyPr>
            <a:normAutofit/>
          </a:bodyPr>
          <a:lstStyle/>
          <a:p>
            <a:pPr algn="just"/>
            <a:r>
              <a:rPr lang="en-PK" dirty="0"/>
              <a:t>Since the world is moving towards a cashless society, there is going to be a consistent increase in transactions that are done online. There is no requirement for fraudsters to physically be present at the crime scene to commit fraud. There are many ways to hide their identities so that they can carry out these diabolical acts from the comfort of their own homes. There are a number of identity obscuring techniques which include the use of VPNs, to route traffic through the Tor network, etc. These techniques are difficult to trace back, and are considered as anonymous as possible</a:t>
            </a:r>
            <a:r>
              <a:rPr lang="en-US" dirty="0"/>
              <a:t>.</a:t>
            </a:r>
            <a:endParaRPr lang="en-PK" dirty="0"/>
          </a:p>
        </p:txBody>
      </p:sp>
    </p:spTree>
    <p:extLst>
      <p:ext uri="{BB962C8B-B14F-4D97-AF65-F5344CB8AC3E}">
        <p14:creationId xmlns:p14="http://schemas.microsoft.com/office/powerpoint/2010/main" val="24486300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0F4D3-1578-406A-B5D6-C2D5A0D134BC}"/>
              </a:ext>
            </a:extLst>
          </p:cNvPr>
          <p:cNvSpPr>
            <a:spLocks noGrp="1"/>
          </p:cNvSpPr>
          <p:nvPr>
            <p:ph type="title"/>
          </p:nvPr>
        </p:nvSpPr>
        <p:spPr/>
        <p:txBody>
          <a:bodyPr/>
          <a:lstStyle/>
          <a:p>
            <a:r>
              <a:rPr lang="en-US" dirty="0"/>
              <a:t>Project Background</a:t>
            </a:r>
            <a:endParaRPr lang="en-PK" dirty="0"/>
          </a:p>
        </p:txBody>
      </p:sp>
      <p:sp>
        <p:nvSpPr>
          <p:cNvPr id="3" name="Content Placeholder 2">
            <a:extLst>
              <a:ext uri="{FF2B5EF4-FFF2-40B4-BE49-F238E27FC236}">
                <a16:creationId xmlns:a16="http://schemas.microsoft.com/office/drawing/2014/main" id="{DD4A9B8F-169A-4839-A7AB-786BF8F028C2}"/>
              </a:ext>
            </a:extLst>
          </p:cNvPr>
          <p:cNvSpPr>
            <a:spLocks noGrp="1"/>
          </p:cNvSpPr>
          <p:nvPr>
            <p:ph idx="1"/>
          </p:nvPr>
        </p:nvSpPr>
        <p:spPr/>
        <p:txBody>
          <a:bodyPr/>
          <a:lstStyle/>
          <a:p>
            <a:pPr algn="just"/>
            <a:r>
              <a:rPr lang="en-PK" dirty="0"/>
              <a:t>Fraudsters, after stealing card details, are either able to use the cards for their own purchases or sell them on to other people, as is currently happening in India, where around 70 million credit and debit card details are being sold on the dark web (</a:t>
            </a:r>
            <a:r>
              <a:rPr lang="en-PK" dirty="0" err="1"/>
              <a:t>Tanouz</a:t>
            </a:r>
            <a:r>
              <a:rPr lang="en-PK" dirty="0"/>
              <a:t> et al., 2021). An incident in the UK involving credit card fraud that was one of the most serious in recent memory resulted in a total loss of GBP 17 million that was related to such an incident</a:t>
            </a:r>
            <a:r>
              <a:rPr lang="en-US" dirty="0"/>
              <a:t>.</a:t>
            </a:r>
            <a:endParaRPr lang="en-PK" dirty="0"/>
          </a:p>
        </p:txBody>
      </p:sp>
    </p:spTree>
    <p:extLst>
      <p:ext uri="{BB962C8B-B14F-4D97-AF65-F5344CB8AC3E}">
        <p14:creationId xmlns:p14="http://schemas.microsoft.com/office/powerpoint/2010/main" val="36118274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B3A47-6C0E-45DD-A4CD-8AFE8AF28C96}"/>
              </a:ext>
            </a:extLst>
          </p:cNvPr>
          <p:cNvSpPr>
            <a:spLocks noGrp="1"/>
          </p:cNvSpPr>
          <p:nvPr>
            <p:ph type="title"/>
          </p:nvPr>
        </p:nvSpPr>
        <p:spPr/>
        <p:txBody>
          <a:bodyPr/>
          <a:lstStyle/>
          <a:p>
            <a:r>
              <a:rPr lang="en-US" dirty="0"/>
              <a:t>Project Background</a:t>
            </a:r>
            <a:endParaRPr lang="en-PK" dirty="0"/>
          </a:p>
        </p:txBody>
      </p:sp>
      <p:sp>
        <p:nvSpPr>
          <p:cNvPr id="3" name="Content Placeholder 2">
            <a:extLst>
              <a:ext uri="{FF2B5EF4-FFF2-40B4-BE49-F238E27FC236}">
                <a16:creationId xmlns:a16="http://schemas.microsoft.com/office/drawing/2014/main" id="{73172837-0296-40D0-BBDE-6C1CA6E8689D}"/>
              </a:ext>
            </a:extLst>
          </p:cNvPr>
          <p:cNvSpPr>
            <a:spLocks noGrp="1"/>
          </p:cNvSpPr>
          <p:nvPr>
            <p:ph idx="1"/>
          </p:nvPr>
        </p:nvSpPr>
        <p:spPr/>
        <p:txBody>
          <a:bodyPr/>
          <a:lstStyle/>
          <a:p>
            <a:pPr algn="just"/>
            <a:r>
              <a:rPr lang="en-PK" dirty="0"/>
              <a:t>As a consequence, it is very challenging to detect fraud in an environment which is flooded with thousands of legitimate transactions, particularly when the number of fraudulent transactions is significantly smaller than that of legitimate transactions. Fraud detection technologies have been deployed in several financial industries in order to fight fraud more effectively, including predictive analytics, data mining, and modelling algorithms that employ </a:t>
            </a:r>
            <a:r>
              <a:rPr lang="en-PK" dirty="0" err="1"/>
              <a:t>clusterin</a:t>
            </a:r>
            <a:r>
              <a:rPr lang="en-US" dirty="0"/>
              <a:t>g.</a:t>
            </a:r>
            <a:endParaRPr lang="en-PK" dirty="0"/>
          </a:p>
        </p:txBody>
      </p:sp>
    </p:spTree>
    <p:extLst>
      <p:ext uri="{BB962C8B-B14F-4D97-AF65-F5344CB8AC3E}">
        <p14:creationId xmlns:p14="http://schemas.microsoft.com/office/powerpoint/2010/main" val="479384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798D5-E39B-4A5A-BA9F-8322BCDD0C07}"/>
              </a:ext>
            </a:extLst>
          </p:cNvPr>
          <p:cNvSpPr>
            <a:spLocks noGrp="1"/>
          </p:cNvSpPr>
          <p:nvPr>
            <p:ph type="title"/>
          </p:nvPr>
        </p:nvSpPr>
        <p:spPr/>
        <p:txBody>
          <a:bodyPr/>
          <a:lstStyle/>
          <a:p>
            <a:r>
              <a:rPr lang="en-US" dirty="0"/>
              <a:t>Motivation</a:t>
            </a:r>
            <a:endParaRPr lang="en-PK" dirty="0"/>
          </a:p>
        </p:txBody>
      </p:sp>
      <p:sp>
        <p:nvSpPr>
          <p:cNvPr id="3" name="Content Placeholder 2">
            <a:extLst>
              <a:ext uri="{FF2B5EF4-FFF2-40B4-BE49-F238E27FC236}">
                <a16:creationId xmlns:a16="http://schemas.microsoft.com/office/drawing/2014/main" id="{0C3C9816-E60C-4C48-9771-149D7799E17B}"/>
              </a:ext>
            </a:extLst>
          </p:cNvPr>
          <p:cNvSpPr>
            <a:spLocks noGrp="1"/>
          </p:cNvSpPr>
          <p:nvPr>
            <p:ph idx="1"/>
          </p:nvPr>
        </p:nvSpPr>
        <p:spPr/>
        <p:txBody>
          <a:bodyPr>
            <a:normAutofit fontScale="92500" lnSpcReduction="10000"/>
          </a:bodyPr>
          <a:lstStyle/>
          <a:p>
            <a:pPr algn="just"/>
            <a:r>
              <a:rPr lang="en-PK" dirty="0"/>
              <a:t>With the rapid growth of electronic payments, there has also been an increase in electronic fraud. Dealing with fraud in the banking and commerce industries has been very challenging. Fraudsters have become adept at finding loopholes.</a:t>
            </a:r>
          </a:p>
          <a:p>
            <a:pPr algn="just"/>
            <a:r>
              <a:rPr lang="en-PK" dirty="0"/>
              <a:t>It has therefore become increasingly important for companies to manage vulnerability effectively and close security loopholes by detecting fraudulent activity through machine learning and predictive analytics. </a:t>
            </a:r>
            <a:r>
              <a:rPr lang="en-PK" dirty="0" err="1"/>
              <a:t>VynZ</a:t>
            </a:r>
            <a:r>
              <a:rPr lang="en-PK" dirty="0"/>
              <a:t> Research identified fraud detection and prevention as a significantly large market, anticipated to reach a value of USD 85.3 billion over the next five years, growing at a compound annual growth rate of 17.8%.</a:t>
            </a:r>
          </a:p>
          <a:p>
            <a:endParaRPr lang="en-PK" dirty="0"/>
          </a:p>
        </p:txBody>
      </p:sp>
    </p:spTree>
    <p:extLst>
      <p:ext uri="{BB962C8B-B14F-4D97-AF65-F5344CB8AC3E}">
        <p14:creationId xmlns:p14="http://schemas.microsoft.com/office/powerpoint/2010/main" val="89816930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85</TotalTime>
  <Words>3406</Words>
  <Application>Microsoft Office PowerPoint</Application>
  <PresentationFormat>Widescreen</PresentationFormat>
  <Paragraphs>256</Paragraphs>
  <Slides>55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55</vt:i4>
      </vt:variant>
    </vt:vector>
  </HeadingPairs>
  <TitlesOfParts>
    <vt:vector size="61" baseType="lpstr">
      <vt:lpstr>Arial</vt:lpstr>
      <vt:lpstr>Calibri</vt:lpstr>
      <vt:lpstr>Garamond</vt:lpstr>
      <vt:lpstr>Times New Roman</vt:lpstr>
      <vt:lpstr>Wingdings</vt:lpstr>
      <vt:lpstr>Organic</vt:lpstr>
      <vt:lpstr>PowerPoint Presentation</vt:lpstr>
      <vt:lpstr>Credit Card Fraud Prediction</vt:lpstr>
      <vt:lpstr>Executive Summary</vt:lpstr>
      <vt:lpstr>Executive Summary</vt:lpstr>
      <vt:lpstr>Executive Summary</vt:lpstr>
      <vt:lpstr>Project Background</vt:lpstr>
      <vt:lpstr>Project Background</vt:lpstr>
      <vt:lpstr>Project Background</vt:lpstr>
      <vt:lpstr>Motivation</vt:lpstr>
      <vt:lpstr>Problem Statement</vt:lpstr>
      <vt:lpstr>Research Objectives</vt:lpstr>
      <vt:lpstr>Proposed System</vt:lpstr>
      <vt:lpstr>PowerPoint Presentation</vt:lpstr>
      <vt:lpstr>Data Preparation Activities</vt:lpstr>
      <vt:lpstr>Data Preparation Activities</vt:lpstr>
      <vt:lpstr>PowerPoint Presentation</vt:lpstr>
      <vt:lpstr>Data Pre-Processing</vt:lpstr>
      <vt:lpstr>Data Pre-Processing</vt:lpstr>
      <vt:lpstr>PowerPoint Presentation</vt:lpstr>
      <vt:lpstr>Handling Imbalanced Data</vt:lpstr>
      <vt:lpstr>Handling Imbalanced Data</vt:lpstr>
      <vt:lpstr>Data Analytics </vt:lpstr>
      <vt:lpstr>PowerPoint Presentation</vt:lpstr>
      <vt:lpstr>Techniques Used</vt:lpstr>
      <vt:lpstr>Working of Random Forest</vt:lpstr>
      <vt:lpstr>PowerPoint Presentation</vt:lpstr>
      <vt:lpstr>Working of XGBoost</vt:lpstr>
      <vt:lpstr>Working of LightGBM</vt:lpstr>
      <vt:lpstr>PowerPoint Presentation</vt:lpstr>
      <vt:lpstr>Evaluation Parameters</vt:lpstr>
      <vt:lpstr>Evaluation Parameters</vt:lpstr>
      <vt:lpstr>Evaluation Parameters</vt:lpstr>
      <vt:lpstr>Steps of Methodology</vt:lpstr>
      <vt:lpstr>Results on unbalanced dataset</vt:lpstr>
      <vt:lpstr>Findings</vt:lpstr>
      <vt:lpstr>Results on balanced dataset</vt:lpstr>
      <vt:lpstr>Findings</vt:lpstr>
      <vt:lpstr>PowerPoint Presentation</vt:lpstr>
      <vt:lpstr>Comparing Confusion Matrix</vt:lpstr>
      <vt:lpstr>Comparing Confusion Matrix</vt:lpstr>
      <vt:lpstr>Comparing Confusion Matrix</vt:lpstr>
      <vt:lpstr>Comparing Features Importance</vt:lpstr>
      <vt:lpstr>Comparing Features Importance</vt:lpstr>
      <vt:lpstr>Comparing Features Importance</vt:lpstr>
      <vt:lpstr>PowerPoint Presentation</vt:lpstr>
      <vt:lpstr>Features Correlation </vt:lpstr>
      <vt:lpstr>Business Implications/Intelligence</vt:lpstr>
      <vt:lpstr>Business Implications/Intelligence</vt:lpstr>
      <vt:lpstr>Business Implications/Intelligence</vt:lpstr>
      <vt:lpstr>Conclusion</vt:lpstr>
      <vt:lpstr>Conclusion</vt:lpstr>
      <vt:lpstr>Future Work</vt:lpstr>
      <vt:lpstr>References</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card fraud prediction</dc:title>
  <dc:creator>Amna Sarwar</dc:creator>
  <cp:lastModifiedBy> </cp:lastModifiedBy>
  <cp:revision>11</cp:revision>
  <dcterms:created xsi:type="dcterms:W3CDTF">2022-04-18T21:45:46Z</dcterms:created>
  <dcterms:modified xsi:type="dcterms:W3CDTF">2022-04-19T10:24:36Z</dcterms:modified>
</cp:coreProperties>
</file>