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5" r:id="rId6"/>
    <p:sldId id="260" r:id="rId7"/>
    <p:sldId id="261" r:id="rId8"/>
    <p:sldId id="272" r:id="rId9"/>
    <p:sldId id="262" r:id="rId10"/>
    <p:sldId id="263" r:id="rId11"/>
    <p:sldId id="273" r:id="rId12"/>
    <p:sldId id="269" r:id="rId13"/>
    <p:sldId id="264" r:id="rId14"/>
    <p:sldId id="268" r:id="rId15"/>
    <p:sldId id="271" r:id="rId16"/>
    <p:sldId id="270" r:id="rId17"/>
    <p:sldId id="266" r:id="rId18"/>
    <p:sldId id="267" r:id="rId19"/>
  </p:sldIdLst>
  <p:sldSz cx="14630400" cy="8229600"/>
  <p:notesSz cx="8229600" cy="14630400"/>
  <p:embeddedFontLst>
    <p:embeddedFont>
      <p:font typeface="Open Sans" panose="020B0606030504020204" pitchFamily="34" charset="0"/>
      <p:regular r:id="rId21"/>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6" d="100"/>
          <a:sy n="66" d="100"/>
        </p:scale>
        <p:origin x="77" y="4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0077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1048822"/>
            <a:ext cx="13042821" cy="1956435"/>
          </a:xfrm>
          <a:prstGeom prst="rect">
            <a:avLst/>
          </a:prstGeom>
          <a:noFill/>
          <a:ln/>
        </p:spPr>
        <p:txBody>
          <a:bodyPr wrap="square" lIns="0" tIns="0" rIns="0" bIns="0" rtlCol="0" anchor="t"/>
          <a:lstStyle/>
          <a:p>
            <a:pPr marL="0" indent="0">
              <a:lnSpc>
                <a:spcPts val="7700"/>
              </a:lnSpc>
              <a:buNone/>
            </a:pPr>
            <a:r>
              <a:rPr lang="en-US" sz="6150" b="1" dirty="0">
                <a:solidFill>
                  <a:srgbClr val="333F70"/>
                </a:solidFill>
                <a:latin typeface="Unbounded Bold" pitchFamily="34" charset="0"/>
                <a:ea typeface="Unbounded Bold" pitchFamily="34" charset="-122"/>
                <a:cs typeface="Unbounded Bold" pitchFamily="34" charset="-120"/>
              </a:rPr>
              <a:t>E-commerce: A Social Shopping Platform</a:t>
            </a:r>
            <a:endParaRPr lang="en-US" sz="6150" dirty="0"/>
          </a:p>
        </p:txBody>
      </p:sp>
      <p:sp>
        <p:nvSpPr>
          <p:cNvPr id="3" name="Text 1"/>
          <p:cNvSpPr/>
          <p:nvPr/>
        </p:nvSpPr>
        <p:spPr>
          <a:xfrm>
            <a:off x="793790" y="3345418"/>
            <a:ext cx="13042821" cy="362903"/>
          </a:xfrm>
          <a:prstGeom prst="rect">
            <a:avLst/>
          </a:prstGeom>
          <a:noFill/>
          <a:ln/>
        </p:spPr>
        <p:txBody>
          <a:bodyPr wrap="none" lIns="0" tIns="0" rIns="0" bIns="0" rtlCol="0" anchor="t"/>
          <a:lstStyle/>
          <a:p>
            <a:pPr marL="0" indent="0">
              <a:lnSpc>
                <a:spcPts val="2850"/>
              </a:lnSpc>
              <a:buNone/>
            </a:pPr>
            <a:r>
              <a:rPr lang="en-US" sz="1750" b="1" dirty="0">
                <a:solidFill>
                  <a:srgbClr val="333F70"/>
                </a:solidFill>
                <a:latin typeface="Open Sans" pitchFamily="34" charset="0"/>
                <a:ea typeface="Open Sans" pitchFamily="34" charset="-122"/>
                <a:cs typeface="Open Sans" pitchFamily="34" charset="-120"/>
              </a:rPr>
              <a:t>By</a:t>
            </a:r>
            <a:endParaRPr lang="en-US" sz="1750" dirty="0"/>
          </a:p>
        </p:txBody>
      </p:sp>
      <p:sp>
        <p:nvSpPr>
          <p:cNvPr id="4" name="Text 2"/>
          <p:cNvSpPr/>
          <p:nvPr/>
        </p:nvSpPr>
        <p:spPr>
          <a:xfrm>
            <a:off x="5897523" y="4048482"/>
            <a:ext cx="2835235" cy="354330"/>
          </a:xfrm>
          <a:prstGeom prst="rect">
            <a:avLst/>
          </a:prstGeom>
          <a:noFill/>
          <a:ln/>
        </p:spPr>
        <p:txBody>
          <a:bodyPr wrap="none" lIns="0" tIns="0" rIns="0" bIns="0" rtlCol="0" anchor="t"/>
          <a:lstStyle/>
          <a:p>
            <a:pPr marL="0" indent="0" algn="ctr">
              <a:lnSpc>
                <a:spcPts val="2750"/>
              </a:lnSpc>
              <a:buNone/>
            </a:pPr>
            <a:r>
              <a:rPr lang="en-US" sz="2200" b="1" i="1" dirty="0">
                <a:solidFill>
                  <a:srgbClr val="333F70"/>
                </a:solidFill>
                <a:latin typeface="Unbounded Bold" pitchFamily="34" charset="0"/>
                <a:ea typeface="Unbounded Bold" pitchFamily="34" charset="-122"/>
                <a:cs typeface="Unbounded Bold" pitchFamily="34" charset="-120"/>
              </a:rPr>
              <a:t>Asmaa Khaled</a:t>
            </a:r>
            <a:endParaRPr lang="en-US" sz="2200" dirty="0"/>
          </a:p>
        </p:txBody>
      </p:sp>
      <p:sp>
        <p:nvSpPr>
          <p:cNvPr id="5" name="Text 3"/>
          <p:cNvSpPr/>
          <p:nvPr/>
        </p:nvSpPr>
        <p:spPr>
          <a:xfrm>
            <a:off x="5638919" y="4742974"/>
            <a:ext cx="3352562" cy="354330"/>
          </a:xfrm>
          <a:prstGeom prst="rect">
            <a:avLst/>
          </a:prstGeom>
          <a:noFill/>
          <a:ln/>
        </p:spPr>
        <p:txBody>
          <a:bodyPr wrap="none" lIns="0" tIns="0" rIns="0" bIns="0" rtlCol="0" anchor="t"/>
          <a:lstStyle/>
          <a:p>
            <a:pPr marL="0" indent="0" algn="ctr">
              <a:lnSpc>
                <a:spcPts val="2750"/>
              </a:lnSpc>
              <a:buNone/>
            </a:pPr>
            <a:r>
              <a:rPr lang="en-US" sz="2200" b="1" i="1" dirty="0">
                <a:solidFill>
                  <a:srgbClr val="333F70"/>
                </a:solidFill>
                <a:latin typeface="Unbounded Bold" pitchFamily="34" charset="0"/>
                <a:ea typeface="Unbounded Bold" pitchFamily="34" charset="-122"/>
                <a:cs typeface="Unbounded Bold" pitchFamily="34" charset="-120"/>
              </a:rPr>
              <a:t>Amna Abd-El-Razik</a:t>
            </a:r>
            <a:endParaRPr lang="en-US" sz="2200" dirty="0"/>
          </a:p>
        </p:txBody>
      </p:sp>
      <p:sp>
        <p:nvSpPr>
          <p:cNvPr id="6" name="Text 4"/>
          <p:cNvSpPr/>
          <p:nvPr/>
        </p:nvSpPr>
        <p:spPr>
          <a:xfrm>
            <a:off x="5800249" y="5437465"/>
            <a:ext cx="3029783" cy="354330"/>
          </a:xfrm>
          <a:prstGeom prst="rect">
            <a:avLst/>
          </a:prstGeom>
          <a:noFill/>
          <a:ln/>
        </p:spPr>
        <p:txBody>
          <a:bodyPr wrap="none" lIns="0" tIns="0" rIns="0" bIns="0" rtlCol="0" anchor="t"/>
          <a:lstStyle/>
          <a:p>
            <a:pPr marL="0" indent="0" algn="ctr">
              <a:lnSpc>
                <a:spcPts val="2750"/>
              </a:lnSpc>
              <a:buNone/>
            </a:pPr>
            <a:r>
              <a:rPr lang="en-US" sz="2200" b="1" i="1" dirty="0">
                <a:solidFill>
                  <a:srgbClr val="333F70"/>
                </a:solidFill>
                <a:latin typeface="Unbounded Bold" pitchFamily="34" charset="0"/>
                <a:ea typeface="Unbounded Bold" pitchFamily="34" charset="-122"/>
                <a:cs typeface="Unbounded Bold" pitchFamily="34" charset="-120"/>
              </a:rPr>
              <a:t>Shahd Mohamed</a:t>
            </a:r>
            <a:endParaRPr lang="en-US" sz="2200" dirty="0"/>
          </a:p>
        </p:txBody>
      </p:sp>
      <p:sp>
        <p:nvSpPr>
          <p:cNvPr id="7" name="Text 5"/>
          <p:cNvSpPr/>
          <p:nvPr/>
        </p:nvSpPr>
        <p:spPr>
          <a:xfrm>
            <a:off x="5897523" y="6131957"/>
            <a:ext cx="2835235" cy="354330"/>
          </a:xfrm>
          <a:prstGeom prst="rect">
            <a:avLst/>
          </a:prstGeom>
          <a:noFill/>
          <a:ln/>
        </p:spPr>
        <p:txBody>
          <a:bodyPr wrap="none" lIns="0" tIns="0" rIns="0" bIns="0" rtlCol="0" anchor="t"/>
          <a:lstStyle/>
          <a:p>
            <a:pPr marL="0" indent="0" algn="ctr">
              <a:lnSpc>
                <a:spcPts val="2750"/>
              </a:lnSpc>
              <a:buNone/>
            </a:pPr>
            <a:r>
              <a:rPr lang="en-US" sz="2200" b="1" i="1" dirty="0">
                <a:solidFill>
                  <a:srgbClr val="333F70"/>
                </a:solidFill>
                <a:latin typeface="Unbounded Bold" pitchFamily="34" charset="0"/>
                <a:ea typeface="Unbounded Bold" pitchFamily="34" charset="-122"/>
                <a:cs typeface="Unbounded Bold" pitchFamily="34" charset="-120"/>
              </a:rPr>
              <a:t>Clara Ayman</a:t>
            </a:r>
            <a:endParaRPr lang="en-US" sz="2200" dirty="0"/>
          </a:p>
        </p:txBody>
      </p:sp>
      <p:sp>
        <p:nvSpPr>
          <p:cNvPr id="8" name="Text 6"/>
          <p:cNvSpPr/>
          <p:nvPr/>
        </p:nvSpPr>
        <p:spPr>
          <a:xfrm>
            <a:off x="3729395" y="6826448"/>
            <a:ext cx="7171611" cy="354330"/>
          </a:xfrm>
          <a:prstGeom prst="rect">
            <a:avLst/>
          </a:prstGeom>
          <a:noFill/>
          <a:ln/>
        </p:spPr>
        <p:txBody>
          <a:bodyPr wrap="none" lIns="0" tIns="0" rIns="0" bIns="0" rtlCol="0" anchor="t"/>
          <a:lstStyle/>
          <a:p>
            <a:pPr marL="0" indent="0" algn="ctr">
              <a:lnSpc>
                <a:spcPts val="2750"/>
              </a:lnSpc>
              <a:buNone/>
            </a:pPr>
            <a:r>
              <a:rPr lang="en-US" sz="2200" b="1" i="1" dirty="0">
                <a:solidFill>
                  <a:srgbClr val="333F70"/>
                </a:solidFill>
                <a:latin typeface="Unbounded Bold" pitchFamily="34" charset="0"/>
                <a:ea typeface="Unbounded Bold" pitchFamily="34" charset="-122"/>
                <a:cs typeface="Unbounded Bold" pitchFamily="34" charset="-120"/>
              </a:rPr>
              <a:t>Instructor: Eng. Mohamed Ahmed Sayed</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3760351"/>
            <a:ext cx="5670590" cy="708779"/>
          </a:xfrm>
          <a:prstGeom prst="rect">
            <a:avLst/>
          </a:prstGeom>
          <a:noFill/>
          <a:ln/>
        </p:spPr>
        <p:txBody>
          <a:bodyPr wrap="none" lIns="0" tIns="0" rIns="0" bIns="0" rtlCol="0" anchor="t"/>
          <a:lstStyle/>
          <a:p>
            <a:pPr marL="0" indent="0">
              <a:lnSpc>
                <a:spcPts val="5550"/>
              </a:lnSpc>
              <a:buNone/>
            </a:pPr>
            <a:endParaRPr lang="en-US" sz="4450" dirty="0"/>
          </a:p>
        </p:txBody>
      </p:sp>
      <p:pic>
        <p:nvPicPr>
          <p:cNvPr id="5" name="Picture 4">
            <a:extLst>
              <a:ext uri="{FF2B5EF4-FFF2-40B4-BE49-F238E27FC236}">
                <a16:creationId xmlns:a16="http://schemas.microsoft.com/office/drawing/2014/main" id="{DED19458-2E52-9FCB-E88D-98C656A91F5B}"/>
              </a:ext>
            </a:extLst>
          </p:cNvPr>
          <p:cNvPicPr>
            <a:picLocks noChangeAspect="1"/>
          </p:cNvPicPr>
          <p:nvPr/>
        </p:nvPicPr>
        <p:blipFill>
          <a:blip r:embed="rId3"/>
          <a:stretch>
            <a:fillRect/>
          </a:stretch>
        </p:blipFill>
        <p:spPr>
          <a:xfrm>
            <a:off x="1333500" y="0"/>
            <a:ext cx="11364076" cy="4699322"/>
          </a:xfrm>
          <a:prstGeom prst="rect">
            <a:avLst/>
          </a:prstGeom>
        </p:spPr>
      </p:pic>
      <p:pic>
        <p:nvPicPr>
          <p:cNvPr id="7" name="Picture 6">
            <a:extLst>
              <a:ext uri="{FF2B5EF4-FFF2-40B4-BE49-F238E27FC236}">
                <a16:creationId xmlns:a16="http://schemas.microsoft.com/office/drawing/2014/main" id="{6A73FB7D-85A5-9DAE-E6B4-31355FE05C0A}"/>
              </a:ext>
            </a:extLst>
          </p:cNvPr>
          <p:cNvPicPr>
            <a:picLocks noChangeAspect="1"/>
          </p:cNvPicPr>
          <p:nvPr/>
        </p:nvPicPr>
        <p:blipFill>
          <a:blip r:embed="rId4"/>
          <a:stretch>
            <a:fillRect/>
          </a:stretch>
        </p:blipFill>
        <p:spPr>
          <a:xfrm>
            <a:off x="1267347" y="4699322"/>
            <a:ext cx="11262167" cy="29150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F42B74-294A-D084-F66F-A3F8FFA690F5}"/>
              </a:ext>
            </a:extLst>
          </p:cNvPr>
          <p:cNvPicPr>
            <a:picLocks noChangeAspect="1"/>
          </p:cNvPicPr>
          <p:nvPr/>
        </p:nvPicPr>
        <p:blipFill>
          <a:blip r:embed="rId2"/>
          <a:stretch>
            <a:fillRect/>
          </a:stretch>
        </p:blipFill>
        <p:spPr>
          <a:xfrm>
            <a:off x="772160" y="1219505"/>
            <a:ext cx="13086079" cy="5790588"/>
          </a:xfrm>
          <a:prstGeom prst="rect">
            <a:avLst/>
          </a:prstGeom>
        </p:spPr>
      </p:pic>
    </p:spTree>
    <p:extLst>
      <p:ext uri="{BB962C8B-B14F-4D97-AF65-F5344CB8AC3E}">
        <p14:creationId xmlns:p14="http://schemas.microsoft.com/office/powerpoint/2010/main" val="4131049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B593AF-80D3-C321-C379-7C65FEBE596F}"/>
              </a:ext>
            </a:extLst>
          </p:cNvPr>
          <p:cNvPicPr>
            <a:picLocks noChangeAspect="1"/>
          </p:cNvPicPr>
          <p:nvPr/>
        </p:nvPicPr>
        <p:blipFill>
          <a:blip r:embed="rId2"/>
          <a:stretch>
            <a:fillRect/>
          </a:stretch>
        </p:blipFill>
        <p:spPr>
          <a:xfrm>
            <a:off x="772160" y="1105000"/>
            <a:ext cx="13086079" cy="6019597"/>
          </a:xfrm>
          <a:prstGeom prst="rect">
            <a:avLst/>
          </a:prstGeom>
        </p:spPr>
      </p:pic>
    </p:spTree>
    <p:extLst>
      <p:ext uri="{BB962C8B-B14F-4D97-AF65-F5344CB8AC3E}">
        <p14:creationId xmlns:p14="http://schemas.microsoft.com/office/powerpoint/2010/main" val="159040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3760351"/>
            <a:ext cx="5670590" cy="708779"/>
          </a:xfrm>
          <a:prstGeom prst="rect">
            <a:avLst/>
          </a:prstGeom>
          <a:noFill/>
          <a:ln/>
        </p:spPr>
        <p:txBody>
          <a:bodyPr wrap="none" lIns="0" tIns="0" rIns="0" bIns="0" rtlCol="0" anchor="t"/>
          <a:lstStyle/>
          <a:p>
            <a:pPr marL="0" indent="0">
              <a:lnSpc>
                <a:spcPts val="5550"/>
              </a:lnSpc>
              <a:buNone/>
            </a:pPr>
            <a:endParaRPr lang="en-US" sz="4450" dirty="0"/>
          </a:p>
        </p:txBody>
      </p:sp>
      <p:pic>
        <p:nvPicPr>
          <p:cNvPr id="4" name="Picture 3">
            <a:extLst>
              <a:ext uri="{FF2B5EF4-FFF2-40B4-BE49-F238E27FC236}">
                <a16:creationId xmlns:a16="http://schemas.microsoft.com/office/drawing/2014/main" id="{9D82E83D-49B9-B721-F114-6421D82BF66D}"/>
              </a:ext>
            </a:extLst>
          </p:cNvPr>
          <p:cNvPicPr>
            <a:picLocks noChangeAspect="1"/>
          </p:cNvPicPr>
          <p:nvPr/>
        </p:nvPicPr>
        <p:blipFill>
          <a:blip r:embed="rId3"/>
          <a:stretch>
            <a:fillRect/>
          </a:stretch>
        </p:blipFill>
        <p:spPr>
          <a:xfrm>
            <a:off x="1299413" y="0"/>
            <a:ext cx="10736173" cy="4741426"/>
          </a:xfrm>
          <a:prstGeom prst="rect">
            <a:avLst/>
          </a:prstGeom>
        </p:spPr>
      </p:pic>
      <p:pic>
        <p:nvPicPr>
          <p:cNvPr id="6" name="Picture 5">
            <a:extLst>
              <a:ext uri="{FF2B5EF4-FFF2-40B4-BE49-F238E27FC236}">
                <a16:creationId xmlns:a16="http://schemas.microsoft.com/office/drawing/2014/main" id="{15A372A5-0855-E8C3-6E23-748D2518DD50}"/>
              </a:ext>
            </a:extLst>
          </p:cNvPr>
          <p:cNvPicPr>
            <a:picLocks noChangeAspect="1"/>
          </p:cNvPicPr>
          <p:nvPr/>
        </p:nvPicPr>
        <p:blipFill>
          <a:blip r:embed="rId4"/>
          <a:stretch>
            <a:fillRect/>
          </a:stretch>
        </p:blipFill>
        <p:spPr>
          <a:xfrm>
            <a:off x="1299413" y="4362450"/>
            <a:ext cx="10763250" cy="318611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828" y="0"/>
            <a:ext cx="14626743" cy="822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3C17D5EA-57E8-E8C8-99CA-F1FEC2628B85}"/>
              </a:ext>
            </a:extLst>
          </p:cNvPr>
          <p:cNvPicPr>
            <a:picLocks noChangeAspect="1"/>
          </p:cNvPicPr>
          <p:nvPr/>
        </p:nvPicPr>
        <p:blipFill>
          <a:blip r:embed="rId2"/>
          <a:srcRect l="8890" r="8872"/>
          <a:stretch/>
        </p:blipFill>
        <p:spPr>
          <a:xfrm>
            <a:off x="-11555" y="1538"/>
            <a:ext cx="14630380" cy="8228062"/>
          </a:xfrm>
          <a:prstGeom prst="rect">
            <a:avLst/>
          </a:prstGeom>
        </p:spPr>
      </p:pic>
    </p:spTree>
    <p:extLst>
      <p:ext uri="{BB962C8B-B14F-4D97-AF65-F5344CB8AC3E}">
        <p14:creationId xmlns:p14="http://schemas.microsoft.com/office/powerpoint/2010/main" val="927505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D23D31-6F7E-3C32-9ED8-316938283A12}"/>
              </a:ext>
            </a:extLst>
          </p:cNvPr>
          <p:cNvPicPr>
            <a:picLocks noChangeAspect="1"/>
          </p:cNvPicPr>
          <p:nvPr/>
        </p:nvPicPr>
        <p:blipFill>
          <a:blip r:embed="rId2"/>
          <a:stretch>
            <a:fillRect/>
          </a:stretch>
        </p:blipFill>
        <p:spPr>
          <a:xfrm>
            <a:off x="772160" y="1105000"/>
            <a:ext cx="13086079" cy="6019597"/>
          </a:xfrm>
          <a:prstGeom prst="rect">
            <a:avLst/>
          </a:prstGeom>
        </p:spPr>
      </p:pic>
    </p:spTree>
    <p:extLst>
      <p:ext uri="{BB962C8B-B14F-4D97-AF65-F5344CB8AC3E}">
        <p14:creationId xmlns:p14="http://schemas.microsoft.com/office/powerpoint/2010/main" val="3916943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AD4CC0-583A-D963-33D7-9A22441576B9}"/>
              </a:ext>
            </a:extLst>
          </p:cNvPr>
          <p:cNvPicPr>
            <a:picLocks noChangeAspect="1"/>
          </p:cNvPicPr>
          <p:nvPr/>
        </p:nvPicPr>
        <p:blipFill>
          <a:blip r:embed="rId2"/>
          <a:stretch>
            <a:fillRect/>
          </a:stretch>
        </p:blipFill>
        <p:spPr>
          <a:xfrm>
            <a:off x="772160" y="1137716"/>
            <a:ext cx="13086079" cy="5954165"/>
          </a:xfrm>
          <a:prstGeom prst="rect">
            <a:avLst/>
          </a:prstGeom>
        </p:spPr>
      </p:pic>
    </p:spTree>
    <p:extLst>
      <p:ext uri="{BB962C8B-B14F-4D97-AF65-F5344CB8AC3E}">
        <p14:creationId xmlns:p14="http://schemas.microsoft.com/office/powerpoint/2010/main" val="278880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73073" y="608648"/>
            <a:ext cx="7713345" cy="690205"/>
          </a:xfrm>
          <a:prstGeom prst="rect">
            <a:avLst/>
          </a:prstGeom>
          <a:noFill/>
          <a:ln/>
        </p:spPr>
        <p:txBody>
          <a:bodyPr wrap="none" lIns="0" tIns="0" rIns="0" bIns="0" rtlCol="0" anchor="t"/>
          <a:lstStyle/>
          <a:p>
            <a:pPr marL="0" indent="0">
              <a:lnSpc>
                <a:spcPts val="5400"/>
              </a:lnSpc>
              <a:buNone/>
            </a:pPr>
            <a:r>
              <a:rPr lang="en-US" sz="4300" b="1" dirty="0">
                <a:solidFill>
                  <a:srgbClr val="333F70"/>
                </a:solidFill>
                <a:latin typeface="Unbounded Bold" pitchFamily="34" charset="0"/>
                <a:ea typeface="Unbounded Bold" pitchFamily="34" charset="-122"/>
                <a:cs typeface="Unbounded Bold" pitchFamily="34" charset="-120"/>
              </a:rPr>
              <a:t>Future Enhancements</a:t>
            </a:r>
            <a:endParaRPr lang="en-US" sz="4300" dirty="0"/>
          </a:p>
        </p:txBody>
      </p:sp>
      <p:pic>
        <p:nvPicPr>
          <p:cNvPr id="3" name="Image 0" descr="preencoded.png"/>
          <p:cNvPicPr>
            <a:picLocks noChangeAspect="1"/>
          </p:cNvPicPr>
          <p:nvPr/>
        </p:nvPicPr>
        <p:blipFill>
          <a:blip r:embed="rId3"/>
          <a:stretch>
            <a:fillRect/>
          </a:stretch>
        </p:blipFill>
        <p:spPr>
          <a:xfrm>
            <a:off x="773073" y="1630085"/>
            <a:ext cx="552212" cy="552212"/>
          </a:xfrm>
          <a:prstGeom prst="rect">
            <a:avLst/>
          </a:prstGeom>
        </p:spPr>
      </p:pic>
      <p:sp>
        <p:nvSpPr>
          <p:cNvPr id="4" name="Text 1"/>
          <p:cNvSpPr/>
          <p:nvPr/>
        </p:nvSpPr>
        <p:spPr>
          <a:xfrm>
            <a:off x="773073" y="2403158"/>
            <a:ext cx="5339834" cy="345043"/>
          </a:xfrm>
          <a:prstGeom prst="rect">
            <a:avLst/>
          </a:prstGeom>
          <a:noFill/>
          <a:ln/>
        </p:spPr>
        <p:txBody>
          <a:bodyPr wrap="none" lIns="0" tIns="0" rIns="0" bIns="0" rtlCol="0" anchor="t"/>
          <a:lstStyle/>
          <a:p>
            <a:pPr marL="0" indent="0" algn="l">
              <a:lnSpc>
                <a:spcPts val="2700"/>
              </a:lnSpc>
              <a:buNone/>
            </a:pPr>
            <a:r>
              <a:rPr lang="en-US" sz="2150" b="1" dirty="0">
                <a:solidFill>
                  <a:srgbClr val="333F70"/>
                </a:solidFill>
                <a:latin typeface="Unbounded Bold" pitchFamily="34" charset="0"/>
                <a:ea typeface="Unbounded Bold" pitchFamily="34" charset="-122"/>
                <a:cs typeface="Unbounded Bold" pitchFamily="34" charset="-120"/>
              </a:rPr>
              <a:t>Augmented Reality Integration</a:t>
            </a:r>
            <a:endParaRPr lang="en-US" sz="2150" dirty="0"/>
          </a:p>
        </p:txBody>
      </p:sp>
      <p:sp>
        <p:nvSpPr>
          <p:cNvPr id="5" name="Text 2"/>
          <p:cNvSpPr/>
          <p:nvPr/>
        </p:nvSpPr>
        <p:spPr>
          <a:xfrm>
            <a:off x="773073" y="2880717"/>
            <a:ext cx="6376511" cy="1413510"/>
          </a:xfrm>
          <a:prstGeom prst="rect">
            <a:avLst/>
          </a:prstGeom>
          <a:noFill/>
          <a:ln/>
        </p:spPr>
        <p:txBody>
          <a:bodyPr wrap="square" lIns="0" tIns="0" rIns="0" bIns="0" rtlCol="0" anchor="t"/>
          <a:lstStyle/>
          <a:p>
            <a:pPr marL="0" indent="0" algn="l">
              <a:lnSpc>
                <a:spcPts val="2750"/>
              </a:lnSpc>
              <a:buNone/>
            </a:pPr>
            <a:r>
              <a:rPr lang="en-US" sz="1700" dirty="0">
                <a:solidFill>
                  <a:srgbClr val="333F70"/>
                </a:solidFill>
                <a:latin typeface="Open Sans" pitchFamily="34" charset="0"/>
                <a:ea typeface="Open Sans" pitchFamily="34" charset="-122"/>
                <a:cs typeface="Open Sans" pitchFamily="34" charset="-120"/>
              </a:rPr>
              <a:t>Enhancing product discovery and visualization with immersive augmented reality experiences, allowing users to virtually try on clothes, view furniture in their homes, and interact with products in a more engaging way.</a:t>
            </a:r>
            <a:endParaRPr lang="en-US" sz="1700" dirty="0"/>
          </a:p>
        </p:txBody>
      </p:sp>
      <p:pic>
        <p:nvPicPr>
          <p:cNvPr id="6" name="Image 1" descr="preencoded.png"/>
          <p:cNvPicPr>
            <a:picLocks noChangeAspect="1"/>
          </p:cNvPicPr>
          <p:nvPr/>
        </p:nvPicPr>
        <p:blipFill>
          <a:blip r:embed="rId4"/>
          <a:stretch>
            <a:fillRect/>
          </a:stretch>
        </p:blipFill>
        <p:spPr>
          <a:xfrm>
            <a:off x="7480816" y="1630085"/>
            <a:ext cx="552212" cy="552212"/>
          </a:xfrm>
          <a:prstGeom prst="rect">
            <a:avLst/>
          </a:prstGeom>
        </p:spPr>
      </p:pic>
      <p:sp>
        <p:nvSpPr>
          <p:cNvPr id="7" name="Text 3"/>
          <p:cNvSpPr/>
          <p:nvPr/>
        </p:nvSpPr>
        <p:spPr>
          <a:xfrm>
            <a:off x="7480816" y="2403158"/>
            <a:ext cx="3690580" cy="345043"/>
          </a:xfrm>
          <a:prstGeom prst="rect">
            <a:avLst/>
          </a:prstGeom>
          <a:noFill/>
          <a:ln/>
        </p:spPr>
        <p:txBody>
          <a:bodyPr wrap="none" lIns="0" tIns="0" rIns="0" bIns="0" rtlCol="0" anchor="t"/>
          <a:lstStyle/>
          <a:p>
            <a:pPr marL="0" indent="0" algn="l">
              <a:lnSpc>
                <a:spcPts val="2700"/>
              </a:lnSpc>
              <a:buNone/>
            </a:pPr>
            <a:r>
              <a:rPr lang="en-US" sz="2150" b="1" dirty="0">
                <a:solidFill>
                  <a:srgbClr val="333F70"/>
                </a:solidFill>
                <a:latin typeface="Unbounded Bold" pitchFamily="34" charset="0"/>
                <a:ea typeface="Unbounded Bold" pitchFamily="34" charset="-122"/>
                <a:cs typeface="Unbounded Bold" pitchFamily="34" charset="-120"/>
              </a:rPr>
              <a:t>Live Shopping Events</a:t>
            </a:r>
            <a:endParaRPr lang="en-US" sz="2150" dirty="0"/>
          </a:p>
        </p:txBody>
      </p:sp>
      <p:sp>
        <p:nvSpPr>
          <p:cNvPr id="8" name="Text 4"/>
          <p:cNvSpPr/>
          <p:nvPr/>
        </p:nvSpPr>
        <p:spPr>
          <a:xfrm>
            <a:off x="7480816" y="2880717"/>
            <a:ext cx="6376511" cy="1413510"/>
          </a:xfrm>
          <a:prstGeom prst="rect">
            <a:avLst/>
          </a:prstGeom>
          <a:noFill/>
          <a:ln/>
        </p:spPr>
        <p:txBody>
          <a:bodyPr wrap="square" lIns="0" tIns="0" rIns="0" bIns="0" rtlCol="0" anchor="t"/>
          <a:lstStyle/>
          <a:p>
            <a:pPr marL="0" indent="0" algn="l">
              <a:lnSpc>
                <a:spcPts val="2750"/>
              </a:lnSpc>
              <a:buNone/>
            </a:pPr>
            <a:r>
              <a:rPr lang="en-US" sz="1700" dirty="0">
                <a:solidFill>
                  <a:srgbClr val="333F70"/>
                </a:solidFill>
                <a:latin typeface="Open Sans" pitchFamily="34" charset="0"/>
                <a:ea typeface="Open Sans" pitchFamily="34" charset="-122"/>
                <a:cs typeface="Open Sans" pitchFamily="34" charset="-120"/>
              </a:rPr>
              <a:t>Facilitating real-time shopping experiences with live streaming features, allowing users to interact with sellers, ask questions, and purchase products directly within the platform.</a:t>
            </a:r>
            <a:endParaRPr lang="en-US" sz="1700" dirty="0"/>
          </a:p>
        </p:txBody>
      </p:sp>
      <p:pic>
        <p:nvPicPr>
          <p:cNvPr id="9" name="Image 2" descr="preencoded.png"/>
          <p:cNvPicPr>
            <a:picLocks noChangeAspect="1"/>
          </p:cNvPicPr>
          <p:nvPr/>
        </p:nvPicPr>
        <p:blipFill>
          <a:blip r:embed="rId5"/>
          <a:stretch>
            <a:fillRect/>
          </a:stretch>
        </p:blipFill>
        <p:spPr>
          <a:xfrm>
            <a:off x="773073" y="4956810"/>
            <a:ext cx="552212" cy="552212"/>
          </a:xfrm>
          <a:prstGeom prst="rect">
            <a:avLst/>
          </a:prstGeom>
        </p:spPr>
      </p:pic>
      <p:sp>
        <p:nvSpPr>
          <p:cNvPr id="10" name="Text 5"/>
          <p:cNvSpPr/>
          <p:nvPr/>
        </p:nvSpPr>
        <p:spPr>
          <a:xfrm>
            <a:off x="773073" y="5729883"/>
            <a:ext cx="5522000" cy="345043"/>
          </a:xfrm>
          <a:prstGeom prst="rect">
            <a:avLst/>
          </a:prstGeom>
          <a:noFill/>
          <a:ln/>
        </p:spPr>
        <p:txBody>
          <a:bodyPr wrap="none" lIns="0" tIns="0" rIns="0" bIns="0" rtlCol="0" anchor="t"/>
          <a:lstStyle/>
          <a:p>
            <a:pPr marL="0" indent="0" algn="l">
              <a:lnSpc>
                <a:spcPts val="2700"/>
              </a:lnSpc>
              <a:buNone/>
            </a:pPr>
            <a:r>
              <a:rPr lang="en-US" sz="2150" b="1" dirty="0">
                <a:solidFill>
                  <a:srgbClr val="333F70"/>
                </a:solidFill>
                <a:latin typeface="Unbounded Bold" pitchFamily="34" charset="0"/>
                <a:ea typeface="Unbounded Bold" pitchFamily="34" charset="-122"/>
                <a:cs typeface="Unbounded Bold" pitchFamily="34" charset="-120"/>
              </a:rPr>
              <a:t>Blockchain-Based Transactions</a:t>
            </a:r>
            <a:endParaRPr lang="en-US" sz="2150" dirty="0"/>
          </a:p>
        </p:txBody>
      </p:sp>
      <p:sp>
        <p:nvSpPr>
          <p:cNvPr id="11" name="Text 6"/>
          <p:cNvSpPr/>
          <p:nvPr/>
        </p:nvSpPr>
        <p:spPr>
          <a:xfrm>
            <a:off x="773073" y="6207443"/>
            <a:ext cx="6376511" cy="1060133"/>
          </a:xfrm>
          <a:prstGeom prst="rect">
            <a:avLst/>
          </a:prstGeom>
          <a:noFill/>
          <a:ln/>
        </p:spPr>
        <p:txBody>
          <a:bodyPr wrap="square" lIns="0" tIns="0" rIns="0" bIns="0" rtlCol="0" anchor="t"/>
          <a:lstStyle/>
          <a:p>
            <a:pPr marL="0" indent="0" algn="l">
              <a:lnSpc>
                <a:spcPts val="2750"/>
              </a:lnSpc>
              <a:buNone/>
            </a:pPr>
            <a:r>
              <a:rPr lang="en-US" sz="1700" dirty="0">
                <a:solidFill>
                  <a:srgbClr val="333F70"/>
                </a:solidFill>
                <a:latin typeface="Open Sans" pitchFamily="34" charset="0"/>
                <a:ea typeface="Open Sans" pitchFamily="34" charset="-122"/>
                <a:cs typeface="Open Sans" pitchFamily="34" charset="-120"/>
              </a:rPr>
              <a:t>Implementing secure and transparent transaction processes using blockchain technology, ensuring secure payments and enhancing user trust within the platform.</a:t>
            </a:r>
            <a:endParaRPr lang="en-US" sz="1700" dirty="0"/>
          </a:p>
        </p:txBody>
      </p:sp>
      <p:pic>
        <p:nvPicPr>
          <p:cNvPr id="12" name="Image 3" descr="preencoded.png"/>
          <p:cNvPicPr>
            <a:picLocks noChangeAspect="1"/>
          </p:cNvPicPr>
          <p:nvPr/>
        </p:nvPicPr>
        <p:blipFill>
          <a:blip r:embed="rId6"/>
          <a:stretch>
            <a:fillRect/>
          </a:stretch>
        </p:blipFill>
        <p:spPr>
          <a:xfrm>
            <a:off x="7480816" y="4956810"/>
            <a:ext cx="552212" cy="552212"/>
          </a:xfrm>
          <a:prstGeom prst="rect">
            <a:avLst/>
          </a:prstGeom>
        </p:spPr>
      </p:pic>
      <p:sp>
        <p:nvSpPr>
          <p:cNvPr id="13" name="Text 7"/>
          <p:cNvSpPr/>
          <p:nvPr/>
        </p:nvSpPr>
        <p:spPr>
          <a:xfrm>
            <a:off x="7480816" y="5729883"/>
            <a:ext cx="2761178" cy="345043"/>
          </a:xfrm>
          <a:prstGeom prst="rect">
            <a:avLst/>
          </a:prstGeom>
          <a:noFill/>
          <a:ln/>
        </p:spPr>
        <p:txBody>
          <a:bodyPr wrap="none" lIns="0" tIns="0" rIns="0" bIns="0" rtlCol="0" anchor="t"/>
          <a:lstStyle/>
          <a:p>
            <a:pPr marL="0" indent="0" algn="l">
              <a:lnSpc>
                <a:spcPts val="2700"/>
              </a:lnSpc>
              <a:buNone/>
            </a:pPr>
            <a:r>
              <a:rPr lang="en-US" sz="2150" b="1" dirty="0">
                <a:solidFill>
                  <a:srgbClr val="333F70"/>
                </a:solidFill>
                <a:latin typeface="Unbounded Bold" pitchFamily="34" charset="0"/>
                <a:ea typeface="Unbounded Bold" pitchFamily="34" charset="-122"/>
                <a:cs typeface="Unbounded Bold" pitchFamily="34" charset="-120"/>
              </a:rPr>
              <a:t> Data Analytics</a:t>
            </a:r>
            <a:endParaRPr lang="en-US" sz="2150" dirty="0"/>
          </a:p>
        </p:txBody>
      </p:sp>
      <p:sp>
        <p:nvSpPr>
          <p:cNvPr id="14" name="Text 8"/>
          <p:cNvSpPr/>
          <p:nvPr/>
        </p:nvSpPr>
        <p:spPr>
          <a:xfrm>
            <a:off x="7480816" y="6207443"/>
            <a:ext cx="6376511" cy="1413510"/>
          </a:xfrm>
          <a:prstGeom prst="rect">
            <a:avLst/>
          </a:prstGeom>
          <a:noFill/>
          <a:ln/>
        </p:spPr>
        <p:txBody>
          <a:bodyPr wrap="square" lIns="0" tIns="0" rIns="0" bIns="0" rtlCol="0" anchor="t"/>
          <a:lstStyle/>
          <a:p>
            <a:pPr marL="0" indent="0" algn="l">
              <a:lnSpc>
                <a:spcPts val="2750"/>
              </a:lnSpc>
              <a:buNone/>
            </a:pPr>
            <a:r>
              <a:rPr lang="en-US" sz="1700" dirty="0">
                <a:solidFill>
                  <a:srgbClr val="333F70"/>
                </a:solidFill>
                <a:latin typeface="Open Sans" pitchFamily="34" charset="0"/>
                <a:ea typeface="Open Sans" pitchFamily="34" charset="-122"/>
                <a:cs typeface="Open Sans" pitchFamily="34" charset="-120"/>
              </a:rPr>
              <a:t>Utilizing  analytics to gain  insights into user behavior, purchase patterns, and product trends, providing valuable data for businesses to optimize their strategies and personalize their offerings.</a:t>
            </a:r>
            <a:endParaRPr lang="en-US" sz="17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93790" y="2864525"/>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Conclusion</a:t>
            </a:r>
            <a:endParaRPr lang="en-US" sz="4450" dirty="0"/>
          </a:p>
        </p:txBody>
      </p:sp>
      <p:sp>
        <p:nvSpPr>
          <p:cNvPr id="3" name="Text 1"/>
          <p:cNvSpPr/>
          <p:nvPr/>
        </p:nvSpPr>
        <p:spPr>
          <a:xfrm>
            <a:off x="793790" y="3913465"/>
            <a:ext cx="13042821" cy="1451610"/>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Our social shopping platform presents a compelling solution to the challenges faced by traditional e-commerce by fostering community engagement, personalized experiences, and innovative growth strategies. We are confident that our platform will revolutionize the way users shop, interact, and discover new products, creating a vibrant and rewarding online experience for all.</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626626" y="492323"/>
            <a:ext cx="4475917" cy="559356"/>
          </a:xfrm>
          <a:prstGeom prst="rect">
            <a:avLst/>
          </a:prstGeom>
          <a:noFill/>
          <a:ln/>
        </p:spPr>
        <p:txBody>
          <a:bodyPr wrap="none" lIns="0" tIns="0" rIns="0" bIns="0" rtlCol="0" anchor="t"/>
          <a:lstStyle/>
          <a:p>
            <a:pPr marL="0" indent="0">
              <a:lnSpc>
                <a:spcPts val="4400"/>
              </a:lnSpc>
              <a:buNone/>
            </a:pPr>
            <a:r>
              <a:rPr lang="en-US" sz="3500" b="1" dirty="0">
                <a:solidFill>
                  <a:srgbClr val="333F70"/>
                </a:solidFill>
                <a:latin typeface="Unbounded Bold" pitchFamily="34" charset="0"/>
                <a:ea typeface="Unbounded Bold" pitchFamily="34" charset="-122"/>
                <a:cs typeface="Unbounded Bold" pitchFamily="34" charset="-120"/>
              </a:rPr>
              <a:t>Our Agenda</a:t>
            </a:r>
            <a:endParaRPr lang="en-US" sz="3500" dirty="0"/>
          </a:p>
        </p:txBody>
      </p:sp>
      <p:sp>
        <p:nvSpPr>
          <p:cNvPr id="3" name="Shape 1"/>
          <p:cNvSpPr/>
          <p:nvPr/>
        </p:nvSpPr>
        <p:spPr>
          <a:xfrm>
            <a:off x="626626" y="1611035"/>
            <a:ext cx="402788" cy="402788"/>
          </a:xfrm>
          <a:prstGeom prst="roundRect">
            <a:avLst>
              <a:gd name="adj" fmla="val 18669"/>
            </a:avLst>
          </a:prstGeom>
          <a:solidFill>
            <a:srgbClr val="D6F5EE"/>
          </a:solidFill>
          <a:ln w="7620">
            <a:solidFill>
              <a:srgbClr val="BCDBD4"/>
            </a:solidFill>
            <a:prstDash val="solid"/>
          </a:ln>
        </p:spPr>
        <p:txBody>
          <a:bodyPr/>
          <a:lstStyle/>
          <a:p>
            <a:endParaRPr lang="en-US"/>
          </a:p>
        </p:txBody>
      </p:sp>
      <p:sp>
        <p:nvSpPr>
          <p:cNvPr id="4" name="Text 2"/>
          <p:cNvSpPr/>
          <p:nvPr/>
        </p:nvSpPr>
        <p:spPr>
          <a:xfrm>
            <a:off x="758190" y="1678067"/>
            <a:ext cx="139660" cy="268605"/>
          </a:xfrm>
          <a:prstGeom prst="rect">
            <a:avLst/>
          </a:prstGeom>
          <a:noFill/>
          <a:ln/>
        </p:spPr>
        <p:txBody>
          <a:bodyPr wrap="none" lIns="0" tIns="0" rIns="0" bIns="0" rtlCol="0" anchor="t"/>
          <a:lstStyle/>
          <a:p>
            <a:pPr marL="0" indent="0" algn="ctr">
              <a:lnSpc>
                <a:spcPts val="2100"/>
              </a:lnSpc>
              <a:buNone/>
            </a:pPr>
            <a:r>
              <a:rPr lang="en-US" sz="2100" b="1" dirty="0">
                <a:solidFill>
                  <a:srgbClr val="333F70"/>
                </a:solidFill>
                <a:latin typeface="Unbounded Bold" pitchFamily="34" charset="0"/>
                <a:ea typeface="Unbounded Bold" pitchFamily="34" charset="-122"/>
                <a:cs typeface="Unbounded Bold" pitchFamily="34" charset="-120"/>
              </a:rPr>
              <a:t>1</a:t>
            </a:r>
            <a:endParaRPr lang="en-US" sz="2100" dirty="0"/>
          </a:p>
        </p:txBody>
      </p:sp>
      <p:sp>
        <p:nvSpPr>
          <p:cNvPr id="5" name="Text 3"/>
          <p:cNvSpPr/>
          <p:nvPr/>
        </p:nvSpPr>
        <p:spPr>
          <a:xfrm>
            <a:off x="1208365" y="1611035"/>
            <a:ext cx="2237899" cy="279797"/>
          </a:xfrm>
          <a:prstGeom prst="rect">
            <a:avLst/>
          </a:prstGeom>
          <a:noFill/>
          <a:ln/>
        </p:spPr>
        <p:txBody>
          <a:bodyPr wrap="none" lIns="0" tIns="0" rIns="0" bIns="0" rtlCol="0" anchor="t"/>
          <a:lstStyle/>
          <a:p>
            <a:pPr marL="0" indent="0">
              <a:lnSpc>
                <a:spcPts val="2200"/>
              </a:lnSpc>
              <a:buNone/>
            </a:pPr>
            <a:r>
              <a:rPr lang="en-US" sz="1750" b="1" dirty="0">
                <a:solidFill>
                  <a:srgbClr val="333F70"/>
                </a:solidFill>
                <a:latin typeface="Unbounded Bold" pitchFamily="34" charset="0"/>
                <a:ea typeface="Unbounded Bold" pitchFamily="34" charset="-122"/>
                <a:cs typeface="Unbounded Bold" pitchFamily="34" charset="-120"/>
              </a:rPr>
              <a:t>Introduction</a:t>
            </a:r>
            <a:endParaRPr lang="en-US" sz="1750" dirty="0"/>
          </a:p>
        </p:txBody>
      </p:sp>
      <p:sp>
        <p:nvSpPr>
          <p:cNvPr id="6" name="Text 4"/>
          <p:cNvSpPr/>
          <p:nvPr/>
        </p:nvSpPr>
        <p:spPr>
          <a:xfrm>
            <a:off x="1208365" y="1998226"/>
            <a:ext cx="6017419" cy="859393"/>
          </a:xfrm>
          <a:prstGeom prst="rect">
            <a:avLst/>
          </a:prstGeom>
          <a:noFill/>
          <a:ln/>
        </p:spPr>
        <p:txBody>
          <a:bodyPr wrap="square" lIns="0" tIns="0" rIns="0" bIns="0" rtlCol="0" anchor="t"/>
          <a:lstStyle/>
          <a:p>
            <a:pPr marL="0" indent="0">
              <a:lnSpc>
                <a:spcPts val="2250"/>
              </a:lnSpc>
              <a:buNone/>
            </a:pPr>
            <a:r>
              <a:rPr lang="en-US" sz="1400" dirty="0">
                <a:solidFill>
                  <a:srgbClr val="333F70"/>
                </a:solidFill>
                <a:latin typeface="Open Sans" pitchFamily="34" charset="0"/>
                <a:ea typeface="Open Sans" pitchFamily="34" charset="-122"/>
                <a:cs typeface="Open Sans" pitchFamily="34" charset="-120"/>
              </a:rPr>
              <a:t>We'll begin by introducing the challenges faced in traditional e-commerce, highlighting the need for a more engaging and interactive shopping experience.</a:t>
            </a:r>
            <a:endParaRPr lang="en-US" sz="1400" dirty="0"/>
          </a:p>
        </p:txBody>
      </p:sp>
      <p:sp>
        <p:nvSpPr>
          <p:cNvPr id="7" name="Shape 5"/>
          <p:cNvSpPr/>
          <p:nvPr/>
        </p:nvSpPr>
        <p:spPr>
          <a:xfrm>
            <a:off x="7404735" y="1611035"/>
            <a:ext cx="402788" cy="402788"/>
          </a:xfrm>
          <a:prstGeom prst="roundRect">
            <a:avLst>
              <a:gd name="adj" fmla="val 18669"/>
            </a:avLst>
          </a:prstGeom>
          <a:solidFill>
            <a:srgbClr val="D6F5EE"/>
          </a:solidFill>
          <a:ln w="7620">
            <a:solidFill>
              <a:srgbClr val="BCDBD4"/>
            </a:solidFill>
            <a:prstDash val="solid"/>
          </a:ln>
        </p:spPr>
        <p:txBody>
          <a:bodyPr/>
          <a:lstStyle/>
          <a:p>
            <a:endParaRPr lang="en-US"/>
          </a:p>
        </p:txBody>
      </p:sp>
      <p:sp>
        <p:nvSpPr>
          <p:cNvPr id="8" name="Text 6"/>
          <p:cNvSpPr/>
          <p:nvPr/>
        </p:nvSpPr>
        <p:spPr>
          <a:xfrm>
            <a:off x="7494032" y="1678067"/>
            <a:ext cx="224195" cy="268605"/>
          </a:xfrm>
          <a:prstGeom prst="rect">
            <a:avLst/>
          </a:prstGeom>
          <a:noFill/>
          <a:ln/>
        </p:spPr>
        <p:txBody>
          <a:bodyPr wrap="none" lIns="0" tIns="0" rIns="0" bIns="0" rtlCol="0" anchor="t"/>
          <a:lstStyle/>
          <a:p>
            <a:pPr marL="0" indent="0" algn="ctr">
              <a:lnSpc>
                <a:spcPts val="2100"/>
              </a:lnSpc>
              <a:buNone/>
            </a:pPr>
            <a:r>
              <a:rPr lang="en-US" sz="2100" b="1" dirty="0">
                <a:solidFill>
                  <a:srgbClr val="333F70"/>
                </a:solidFill>
                <a:latin typeface="Unbounded Bold" pitchFamily="34" charset="0"/>
                <a:ea typeface="Unbounded Bold" pitchFamily="34" charset="-122"/>
                <a:cs typeface="Unbounded Bold" pitchFamily="34" charset="-120"/>
              </a:rPr>
              <a:t>2</a:t>
            </a:r>
            <a:endParaRPr lang="en-US" sz="2100" dirty="0"/>
          </a:p>
        </p:txBody>
      </p:sp>
      <p:sp>
        <p:nvSpPr>
          <p:cNvPr id="9" name="Text 7"/>
          <p:cNvSpPr/>
          <p:nvPr/>
        </p:nvSpPr>
        <p:spPr>
          <a:xfrm>
            <a:off x="7986474" y="1611035"/>
            <a:ext cx="2237899" cy="279797"/>
          </a:xfrm>
          <a:prstGeom prst="rect">
            <a:avLst/>
          </a:prstGeom>
          <a:noFill/>
          <a:ln/>
        </p:spPr>
        <p:txBody>
          <a:bodyPr wrap="none" lIns="0" tIns="0" rIns="0" bIns="0" rtlCol="0" anchor="t"/>
          <a:lstStyle/>
          <a:p>
            <a:pPr marL="0" indent="0">
              <a:lnSpc>
                <a:spcPts val="2200"/>
              </a:lnSpc>
              <a:buNone/>
            </a:pPr>
            <a:r>
              <a:rPr lang="en-US" sz="1750" b="1" dirty="0">
                <a:solidFill>
                  <a:srgbClr val="333F70"/>
                </a:solidFill>
                <a:latin typeface="Unbounded Bold" pitchFamily="34" charset="0"/>
                <a:ea typeface="Unbounded Bold" pitchFamily="34" charset="-122"/>
                <a:cs typeface="Unbounded Bold" pitchFamily="34" charset="-120"/>
              </a:rPr>
              <a:t>Analysis</a:t>
            </a:r>
            <a:endParaRPr lang="en-US" sz="1750" dirty="0"/>
          </a:p>
        </p:txBody>
      </p:sp>
      <p:sp>
        <p:nvSpPr>
          <p:cNvPr id="10" name="Text 8"/>
          <p:cNvSpPr/>
          <p:nvPr/>
        </p:nvSpPr>
        <p:spPr>
          <a:xfrm>
            <a:off x="7986474" y="1998226"/>
            <a:ext cx="6017419" cy="859393"/>
          </a:xfrm>
          <a:prstGeom prst="rect">
            <a:avLst/>
          </a:prstGeom>
          <a:noFill/>
          <a:ln/>
        </p:spPr>
        <p:txBody>
          <a:bodyPr wrap="square" lIns="0" tIns="0" rIns="0" bIns="0" rtlCol="0" anchor="t"/>
          <a:lstStyle/>
          <a:p>
            <a:pPr marL="0" indent="0">
              <a:lnSpc>
                <a:spcPts val="2250"/>
              </a:lnSpc>
              <a:buNone/>
            </a:pPr>
            <a:r>
              <a:rPr lang="en-US" sz="1400" dirty="0">
                <a:solidFill>
                  <a:srgbClr val="333F70"/>
                </a:solidFill>
                <a:latin typeface="Open Sans" pitchFamily="34" charset="0"/>
                <a:ea typeface="Open Sans" pitchFamily="34" charset="-122"/>
                <a:cs typeface="Open Sans" pitchFamily="34" charset="-120"/>
              </a:rPr>
              <a:t>We'll discuss the comprehensive market research and competitor analysis that informed our platform's development and design, ensuring its relevance and competitive edge.</a:t>
            </a:r>
            <a:endParaRPr lang="en-US" sz="1400" dirty="0"/>
          </a:p>
        </p:txBody>
      </p:sp>
      <p:sp>
        <p:nvSpPr>
          <p:cNvPr id="11" name="Shape 9"/>
          <p:cNvSpPr/>
          <p:nvPr/>
        </p:nvSpPr>
        <p:spPr>
          <a:xfrm>
            <a:off x="626626" y="3237905"/>
            <a:ext cx="402788" cy="402788"/>
          </a:xfrm>
          <a:prstGeom prst="roundRect">
            <a:avLst>
              <a:gd name="adj" fmla="val 18669"/>
            </a:avLst>
          </a:prstGeom>
          <a:solidFill>
            <a:srgbClr val="D6F5EE"/>
          </a:solidFill>
          <a:ln w="7620">
            <a:solidFill>
              <a:srgbClr val="BCDBD4"/>
            </a:solidFill>
            <a:prstDash val="solid"/>
          </a:ln>
        </p:spPr>
        <p:txBody>
          <a:bodyPr/>
          <a:lstStyle/>
          <a:p>
            <a:endParaRPr lang="en-US"/>
          </a:p>
        </p:txBody>
      </p:sp>
      <p:sp>
        <p:nvSpPr>
          <p:cNvPr id="12" name="Text 10"/>
          <p:cNvSpPr/>
          <p:nvPr/>
        </p:nvSpPr>
        <p:spPr>
          <a:xfrm>
            <a:off x="715328" y="3304937"/>
            <a:ext cx="225266" cy="268605"/>
          </a:xfrm>
          <a:prstGeom prst="rect">
            <a:avLst/>
          </a:prstGeom>
          <a:noFill/>
          <a:ln/>
        </p:spPr>
        <p:txBody>
          <a:bodyPr wrap="none" lIns="0" tIns="0" rIns="0" bIns="0" rtlCol="0" anchor="t"/>
          <a:lstStyle/>
          <a:p>
            <a:pPr marL="0" indent="0" algn="ctr">
              <a:lnSpc>
                <a:spcPts val="2100"/>
              </a:lnSpc>
              <a:buNone/>
            </a:pPr>
            <a:r>
              <a:rPr lang="en-US" sz="2100" b="1" dirty="0">
                <a:solidFill>
                  <a:srgbClr val="333F70"/>
                </a:solidFill>
                <a:latin typeface="Unbounded Bold" pitchFamily="34" charset="0"/>
                <a:ea typeface="Unbounded Bold" pitchFamily="34" charset="-122"/>
                <a:cs typeface="Unbounded Bold" pitchFamily="34" charset="-120"/>
              </a:rPr>
              <a:t>3</a:t>
            </a:r>
            <a:endParaRPr lang="en-US" sz="2100" dirty="0"/>
          </a:p>
        </p:txBody>
      </p:sp>
      <p:sp>
        <p:nvSpPr>
          <p:cNvPr id="13" name="Text 11"/>
          <p:cNvSpPr/>
          <p:nvPr/>
        </p:nvSpPr>
        <p:spPr>
          <a:xfrm>
            <a:off x="1208365" y="3237905"/>
            <a:ext cx="2237899" cy="279797"/>
          </a:xfrm>
          <a:prstGeom prst="rect">
            <a:avLst/>
          </a:prstGeom>
          <a:noFill/>
          <a:ln/>
        </p:spPr>
        <p:txBody>
          <a:bodyPr wrap="none" lIns="0" tIns="0" rIns="0" bIns="0" rtlCol="0" anchor="t"/>
          <a:lstStyle/>
          <a:p>
            <a:pPr marL="0" indent="0">
              <a:lnSpc>
                <a:spcPts val="2200"/>
              </a:lnSpc>
              <a:buNone/>
            </a:pPr>
            <a:r>
              <a:rPr lang="en-US" sz="1750" b="1" dirty="0">
                <a:solidFill>
                  <a:srgbClr val="333F70"/>
                </a:solidFill>
                <a:latin typeface="Unbounded Bold" pitchFamily="34" charset="0"/>
                <a:ea typeface="Unbounded Bold" pitchFamily="34" charset="-122"/>
                <a:cs typeface="Unbounded Bold" pitchFamily="34" charset="-120"/>
              </a:rPr>
              <a:t>Technologies</a:t>
            </a:r>
            <a:endParaRPr lang="en-US" sz="1750" dirty="0"/>
          </a:p>
        </p:txBody>
      </p:sp>
      <p:sp>
        <p:nvSpPr>
          <p:cNvPr id="14" name="Text 12"/>
          <p:cNvSpPr/>
          <p:nvPr/>
        </p:nvSpPr>
        <p:spPr>
          <a:xfrm>
            <a:off x="1208365" y="3625096"/>
            <a:ext cx="6017419" cy="859393"/>
          </a:xfrm>
          <a:prstGeom prst="rect">
            <a:avLst/>
          </a:prstGeom>
          <a:noFill/>
          <a:ln/>
        </p:spPr>
        <p:txBody>
          <a:bodyPr wrap="square" lIns="0" tIns="0" rIns="0" bIns="0" rtlCol="0" anchor="t"/>
          <a:lstStyle/>
          <a:p>
            <a:pPr marL="0" indent="0">
              <a:lnSpc>
                <a:spcPts val="2250"/>
              </a:lnSpc>
              <a:buNone/>
            </a:pPr>
            <a:r>
              <a:rPr lang="en-US" sz="1400" dirty="0">
                <a:solidFill>
                  <a:srgbClr val="333F70"/>
                </a:solidFill>
                <a:latin typeface="Open Sans" pitchFamily="34" charset="0"/>
                <a:ea typeface="Open Sans" pitchFamily="34" charset="-122"/>
                <a:cs typeface="Open Sans" pitchFamily="34" charset="-120"/>
              </a:rPr>
              <a:t>We'll provide an overview of the technologies powering our platform, emphasizing the robust infrastructure and cutting-edge features that enable seamless user experience.</a:t>
            </a:r>
            <a:endParaRPr lang="en-US" sz="1400" dirty="0"/>
          </a:p>
        </p:txBody>
      </p:sp>
      <p:sp>
        <p:nvSpPr>
          <p:cNvPr id="15" name="Shape 13"/>
          <p:cNvSpPr/>
          <p:nvPr/>
        </p:nvSpPr>
        <p:spPr>
          <a:xfrm>
            <a:off x="7404735" y="3237905"/>
            <a:ext cx="402788" cy="402788"/>
          </a:xfrm>
          <a:prstGeom prst="roundRect">
            <a:avLst>
              <a:gd name="adj" fmla="val 18669"/>
            </a:avLst>
          </a:prstGeom>
          <a:solidFill>
            <a:srgbClr val="D6F5EE"/>
          </a:solidFill>
          <a:ln w="7620">
            <a:solidFill>
              <a:srgbClr val="BCDBD4"/>
            </a:solidFill>
            <a:prstDash val="solid"/>
          </a:ln>
        </p:spPr>
        <p:txBody>
          <a:bodyPr/>
          <a:lstStyle/>
          <a:p>
            <a:endParaRPr lang="en-US"/>
          </a:p>
        </p:txBody>
      </p:sp>
      <p:sp>
        <p:nvSpPr>
          <p:cNvPr id="16" name="Text 14"/>
          <p:cNvSpPr/>
          <p:nvPr/>
        </p:nvSpPr>
        <p:spPr>
          <a:xfrm>
            <a:off x="7490460" y="3304937"/>
            <a:ext cx="231219" cy="268605"/>
          </a:xfrm>
          <a:prstGeom prst="rect">
            <a:avLst/>
          </a:prstGeom>
          <a:noFill/>
          <a:ln/>
        </p:spPr>
        <p:txBody>
          <a:bodyPr wrap="none" lIns="0" tIns="0" rIns="0" bIns="0" rtlCol="0" anchor="t"/>
          <a:lstStyle/>
          <a:p>
            <a:pPr marL="0" indent="0" algn="ctr">
              <a:lnSpc>
                <a:spcPts val="2100"/>
              </a:lnSpc>
              <a:buNone/>
            </a:pPr>
            <a:r>
              <a:rPr lang="en-US" sz="2100" b="1" dirty="0">
                <a:solidFill>
                  <a:srgbClr val="333F70"/>
                </a:solidFill>
                <a:latin typeface="Unbounded Bold" pitchFamily="34" charset="0"/>
                <a:ea typeface="Unbounded Bold" pitchFamily="34" charset="-122"/>
                <a:cs typeface="Unbounded Bold" pitchFamily="34" charset="-120"/>
              </a:rPr>
              <a:t>4</a:t>
            </a:r>
            <a:endParaRPr lang="en-US" sz="2100" dirty="0"/>
          </a:p>
        </p:txBody>
      </p:sp>
      <p:sp>
        <p:nvSpPr>
          <p:cNvPr id="17" name="Text 15"/>
          <p:cNvSpPr/>
          <p:nvPr/>
        </p:nvSpPr>
        <p:spPr>
          <a:xfrm>
            <a:off x="7986474" y="3237905"/>
            <a:ext cx="2237899" cy="279797"/>
          </a:xfrm>
          <a:prstGeom prst="rect">
            <a:avLst/>
          </a:prstGeom>
          <a:noFill/>
          <a:ln/>
        </p:spPr>
        <p:txBody>
          <a:bodyPr wrap="none" lIns="0" tIns="0" rIns="0" bIns="0" rtlCol="0" anchor="t"/>
          <a:lstStyle/>
          <a:p>
            <a:pPr marL="0" indent="0">
              <a:lnSpc>
                <a:spcPts val="2200"/>
              </a:lnSpc>
              <a:buNone/>
            </a:pPr>
            <a:r>
              <a:rPr lang="en-US" sz="1750" b="1" dirty="0">
                <a:solidFill>
                  <a:srgbClr val="333F70"/>
                </a:solidFill>
                <a:latin typeface="Unbounded Bold" pitchFamily="34" charset="0"/>
                <a:ea typeface="Unbounded Bold" pitchFamily="34" charset="-122"/>
                <a:cs typeface="Unbounded Bold" pitchFamily="34" charset="-120"/>
              </a:rPr>
              <a:t>Objectives</a:t>
            </a:r>
            <a:endParaRPr lang="en-US" sz="1750" dirty="0"/>
          </a:p>
        </p:txBody>
      </p:sp>
      <p:sp>
        <p:nvSpPr>
          <p:cNvPr id="18" name="Text 16"/>
          <p:cNvSpPr/>
          <p:nvPr/>
        </p:nvSpPr>
        <p:spPr>
          <a:xfrm>
            <a:off x="7986474" y="3625096"/>
            <a:ext cx="6017419" cy="859393"/>
          </a:xfrm>
          <a:prstGeom prst="rect">
            <a:avLst/>
          </a:prstGeom>
          <a:noFill/>
          <a:ln/>
        </p:spPr>
        <p:txBody>
          <a:bodyPr wrap="square" lIns="0" tIns="0" rIns="0" bIns="0" rtlCol="0" anchor="t"/>
          <a:lstStyle/>
          <a:p>
            <a:pPr marL="0" indent="0">
              <a:lnSpc>
                <a:spcPts val="2250"/>
              </a:lnSpc>
              <a:buNone/>
            </a:pPr>
            <a:r>
              <a:rPr lang="en-US" sz="1400" dirty="0">
                <a:solidFill>
                  <a:srgbClr val="333F70"/>
                </a:solidFill>
                <a:latin typeface="Open Sans" pitchFamily="34" charset="0"/>
                <a:ea typeface="Open Sans" pitchFamily="34" charset="-122"/>
                <a:cs typeface="Open Sans" pitchFamily="34" charset="-120"/>
              </a:rPr>
              <a:t>We'll delve into our overarching goals, outlining how our platform aims to revolutionize e-commerce by fostering social engagement and community building</a:t>
            </a:r>
            <a:endParaRPr lang="en-US" sz="1400" dirty="0"/>
          </a:p>
        </p:txBody>
      </p:sp>
      <p:sp>
        <p:nvSpPr>
          <p:cNvPr id="19" name="Shape 17"/>
          <p:cNvSpPr/>
          <p:nvPr/>
        </p:nvSpPr>
        <p:spPr>
          <a:xfrm>
            <a:off x="626626" y="4864775"/>
            <a:ext cx="402788" cy="402788"/>
          </a:xfrm>
          <a:prstGeom prst="roundRect">
            <a:avLst>
              <a:gd name="adj" fmla="val 18669"/>
            </a:avLst>
          </a:prstGeom>
          <a:solidFill>
            <a:srgbClr val="D6F5EE"/>
          </a:solidFill>
          <a:ln w="7620">
            <a:solidFill>
              <a:srgbClr val="BCDBD4"/>
            </a:solidFill>
            <a:prstDash val="solid"/>
          </a:ln>
        </p:spPr>
        <p:txBody>
          <a:bodyPr/>
          <a:lstStyle/>
          <a:p>
            <a:endParaRPr lang="en-US"/>
          </a:p>
        </p:txBody>
      </p:sp>
      <p:sp>
        <p:nvSpPr>
          <p:cNvPr id="20" name="Text 18"/>
          <p:cNvSpPr/>
          <p:nvPr/>
        </p:nvSpPr>
        <p:spPr>
          <a:xfrm>
            <a:off x="719614" y="4931807"/>
            <a:ext cx="216694" cy="268605"/>
          </a:xfrm>
          <a:prstGeom prst="rect">
            <a:avLst/>
          </a:prstGeom>
          <a:noFill/>
          <a:ln/>
        </p:spPr>
        <p:txBody>
          <a:bodyPr wrap="none" lIns="0" tIns="0" rIns="0" bIns="0" rtlCol="0" anchor="t"/>
          <a:lstStyle/>
          <a:p>
            <a:pPr marL="0" indent="0" algn="ctr">
              <a:lnSpc>
                <a:spcPts val="2100"/>
              </a:lnSpc>
              <a:buNone/>
            </a:pPr>
            <a:r>
              <a:rPr lang="en-US" sz="2100" b="1" dirty="0">
                <a:solidFill>
                  <a:srgbClr val="333F70"/>
                </a:solidFill>
                <a:latin typeface="Unbounded Bold" pitchFamily="34" charset="0"/>
                <a:ea typeface="Unbounded Bold" pitchFamily="34" charset="-122"/>
                <a:cs typeface="Unbounded Bold" pitchFamily="34" charset="-120"/>
              </a:rPr>
              <a:t>5</a:t>
            </a:r>
            <a:endParaRPr lang="en-US" sz="2100" dirty="0"/>
          </a:p>
        </p:txBody>
      </p:sp>
      <p:sp>
        <p:nvSpPr>
          <p:cNvPr id="21" name="Text 19"/>
          <p:cNvSpPr/>
          <p:nvPr/>
        </p:nvSpPr>
        <p:spPr>
          <a:xfrm>
            <a:off x="1208365" y="4864775"/>
            <a:ext cx="2237899" cy="279797"/>
          </a:xfrm>
          <a:prstGeom prst="rect">
            <a:avLst/>
          </a:prstGeom>
          <a:noFill/>
          <a:ln/>
        </p:spPr>
        <p:txBody>
          <a:bodyPr wrap="none" lIns="0" tIns="0" rIns="0" bIns="0" rtlCol="0" anchor="t"/>
          <a:lstStyle/>
          <a:p>
            <a:pPr marL="0" indent="0">
              <a:lnSpc>
                <a:spcPts val="2200"/>
              </a:lnSpc>
              <a:buNone/>
            </a:pPr>
            <a:r>
              <a:rPr lang="en-US" sz="1750" b="1" dirty="0">
                <a:solidFill>
                  <a:srgbClr val="333F70"/>
                </a:solidFill>
                <a:latin typeface="Unbounded Bold" pitchFamily="34" charset="0"/>
                <a:ea typeface="Unbounded Bold" pitchFamily="34" charset="-122"/>
                <a:cs typeface="Unbounded Bold" pitchFamily="34" charset="-120"/>
              </a:rPr>
              <a:t>Features</a:t>
            </a:r>
            <a:endParaRPr lang="en-US" sz="1750" dirty="0"/>
          </a:p>
        </p:txBody>
      </p:sp>
      <p:sp>
        <p:nvSpPr>
          <p:cNvPr id="22" name="Text 20"/>
          <p:cNvSpPr/>
          <p:nvPr/>
        </p:nvSpPr>
        <p:spPr>
          <a:xfrm>
            <a:off x="1208365" y="5251966"/>
            <a:ext cx="6017419" cy="859393"/>
          </a:xfrm>
          <a:prstGeom prst="rect">
            <a:avLst/>
          </a:prstGeom>
          <a:noFill/>
          <a:ln/>
        </p:spPr>
        <p:txBody>
          <a:bodyPr wrap="square" lIns="0" tIns="0" rIns="0" bIns="0" rtlCol="0" anchor="t"/>
          <a:lstStyle/>
          <a:p>
            <a:pPr marL="0" indent="0">
              <a:lnSpc>
                <a:spcPts val="2250"/>
              </a:lnSpc>
              <a:buNone/>
            </a:pPr>
            <a:r>
              <a:rPr lang="en-US" sz="1400" dirty="0">
                <a:solidFill>
                  <a:srgbClr val="333F70"/>
                </a:solidFill>
                <a:latin typeface="Open Sans" pitchFamily="34" charset="0"/>
                <a:ea typeface="Open Sans" pitchFamily="34" charset="-122"/>
                <a:cs typeface="Open Sans" pitchFamily="34" charset="-120"/>
              </a:rPr>
              <a:t>We'll showcase the key features of our platform, highlighting how they empower users and businesses to connect, share, and grow within our ecosystem.</a:t>
            </a:r>
            <a:endParaRPr lang="en-US" sz="1400" dirty="0"/>
          </a:p>
        </p:txBody>
      </p:sp>
      <p:sp>
        <p:nvSpPr>
          <p:cNvPr id="23" name="Shape 21"/>
          <p:cNvSpPr/>
          <p:nvPr/>
        </p:nvSpPr>
        <p:spPr>
          <a:xfrm>
            <a:off x="7404735" y="4864775"/>
            <a:ext cx="402788" cy="402788"/>
          </a:xfrm>
          <a:prstGeom prst="roundRect">
            <a:avLst>
              <a:gd name="adj" fmla="val 18669"/>
            </a:avLst>
          </a:prstGeom>
          <a:solidFill>
            <a:srgbClr val="D6F5EE"/>
          </a:solidFill>
          <a:ln w="7620">
            <a:solidFill>
              <a:srgbClr val="BCDBD4"/>
            </a:solidFill>
            <a:prstDash val="solid"/>
          </a:ln>
        </p:spPr>
        <p:txBody>
          <a:bodyPr/>
          <a:lstStyle/>
          <a:p>
            <a:endParaRPr lang="en-US"/>
          </a:p>
        </p:txBody>
      </p:sp>
      <p:sp>
        <p:nvSpPr>
          <p:cNvPr id="24" name="Text 22"/>
          <p:cNvSpPr/>
          <p:nvPr/>
        </p:nvSpPr>
        <p:spPr>
          <a:xfrm>
            <a:off x="7491055" y="4931807"/>
            <a:ext cx="230148" cy="268605"/>
          </a:xfrm>
          <a:prstGeom prst="rect">
            <a:avLst/>
          </a:prstGeom>
          <a:noFill/>
          <a:ln/>
        </p:spPr>
        <p:txBody>
          <a:bodyPr wrap="none" lIns="0" tIns="0" rIns="0" bIns="0" rtlCol="0" anchor="t"/>
          <a:lstStyle/>
          <a:p>
            <a:pPr marL="0" indent="0" algn="ctr">
              <a:lnSpc>
                <a:spcPts val="2100"/>
              </a:lnSpc>
              <a:buNone/>
            </a:pPr>
            <a:r>
              <a:rPr lang="en-US" sz="2100" b="1" dirty="0">
                <a:solidFill>
                  <a:srgbClr val="333F70"/>
                </a:solidFill>
                <a:latin typeface="Unbounded Bold" pitchFamily="34" charset="0"/>
                <a:ea typeface="Unbounded Bold" pitchFamily="34" charset="-122"/>
                <a:cs typeface="Unbounded Bold" pitchFamily="34" charset="-120"/>
              </a:rPr>
              <a:t>6</a:t>
            </a:r>
            <a:endParaRPr lang="en-US" sz="2100" dirty="0"/>
          </a:p>
        </p:txBody>
      </p:sp>
      <p:sp>
        <p:nvSpPr>
          <p:cNvPr id="25" name="Text 23"/>
          <p:cNvSpPr/>
          <p:nvPr/>
        </p:nvSpPr>
        <p:spPr>
          <a:xfrm>
            <a:off x="7986474" y="4864775"/>
            <a:ext cx="2237899" cy="279797"/>
          </a:xfrm>
          <a:prstGeom prst="rect">
            <a:avLst/>
          </a:prstGeom>
          <a:noFill/>
          <a:ln/>
        </p:spPr>
        <p:txBody>
          <a:bodyPr wrap="none" lIns="0" tIns="0" rIns="0" bIns="0" rtlCol="0" anchor="t"/>
          <a:lstStyle/>
          <a:p>
            <a:pPr marL="0" indent="0">
              <a:lnSpc>
                <a:spcPts val="2200"/>
              </a:lnSpc>
              <a:buNone/>
            </a:pPr>
            <a:r>
              <a:rPr lang="en-US" sz="1750" b="1" dirty="0">
                <a:solidFill>
                  <a:srgbClr val="333F70"/>
                </a:solidFill>
                <a:latin typeface="Unbounded Bold" pitchFamily="34" charset="0"/>
                <a:ea typeface="Unbounded Bold" pitchFamily="34" charset="-122"/>
                <a:cs typeface="Unbounded Bold" pitchFamily="34" charset="-120"/>
              </a:rPr>
              <a:t>Design</a:t>
            </a:r>
            <a:endParaRPr lang="en-US" sz="1750" dirty="0"/>
          </a:p>
        </p:txBody>
      </p:sp>
      <p:sp>
        <p:nvSpPr>
          <p:cNvPr id="26" name="Text 24"/>
          <p:cNvSpPr/>
          <p:nvPr/>
        </p:nvSpPr>
        <p:spPr>
          <a:xfrm>
            <a:off x="7986474" y="5251966"/>
            <a:ext cx="6017419" cy="859393"/>
          </a:xfrm>
          <a:prstGeom prst="rect">
            <a:avLst/>
          </a:prstGeom>
          <a:noFill/>
          <a:ln/>
        </p:spPr>
        <p:txBody>
          <a:bodyPr wrap="square" lIns="0" tIns="0" rIns="0" bIns="0" rtlCol="0" anchor="t"/>
          <a:lstStyle/>
          <a:p>
            <a:pPr marL="0" indent="0">
              <a:lnSpc>
                <a:spcPts val="2250"/>
              </a:lnSpc>
              <a:buNone/>
            </a:pPr>
            <a:r>
              <a:rPr lang="en-US" sz="1400" dirty="0">
                <a:solidFill>
                  <a:srgbClr val="333F70"/>
                </a:solidFill>
                <a:latin typeface="Open Sans" pitchFamily="34" charset="0"/>
                <a:ea typeface="Open Sans" pitchFamily="34" charset="-122"/>
                <a:cs typeface="Open Sans" pitchFamily="34" charset="-120"/>
              </a:rPr>
              <a:t>We'll delve into the design philosophy behind our platform, focusing on user-friendliness, intuitive navigation, and visually appealing aesthetics that enhance user engagement.</a:t>
            </a:r>
            <a:endParaRPr lang="en-US" sz="1400" dirty="0"/>
          </a:p>
        </p:txBody>
      </p:sp>
      <p:sp>
        <p:nvSpPr>
          <p:cNvPr id="27" name="Shape 25"/>
          <p:cNvSpPr/>
          <p:nvPr/>
        </p:nvSpPr>
        <p:spPr>
          <a:xfrm>
            <a:off x="626626" y="6491645"/>
            <a:ext cx="402788" cy="402788"/>
          </a:xfrm>
          <a:prstGeom prst="roundRect">
            <a:avLst>
              <a:gd name="adj" fmla="val 18669"/>
            </a:avLst>
          </a:prstGeom>
          <a:solidFill>
            <a:srgbClr val="D6F5EE"/>
          </a:solidFill>
          <a:ln w="7620">
            <a:solidFill>
              <a:srgbClr val="BCDBD4"/>
            </a:solidFill>
            <a:prstDash val="solid"/>
          </a:ln>
        </p:spPr>
        <p:txBody>
          <a:bodyPr/>
          <a:lstStyle/>
          <a:p>
            <a:endParaRPr lang="en-US"/>
          </a:p>
        </p:txBody>
      </p:sp>
      <p:sp>
        <p:nvSpPr>
          <p:cNvPr id="28" name="Text 26"/>
          <p:cNvSpPr/>
          <p:nvPr/>
        </p:nvSpPr>
        <p:spPr>
          <a:xfrm>
            <a:off x="726877" y="6558677"/>
            <a:ext cx="202287" cy="268605"/>
          </a:xfrm>
          <a:prstGeom prst="rect">
            <a:avLst/>
          </a:prstGeom>
          <a:noFill/>
          <a:ln/>
        </p:spPr>
        <p:txBody>
          <a:bodyPr wrap="none" lIns="0" tIns="0" rIns="0" bIns="0" rtlCol="0" anchor="t"/>
          <a:lstStyle/>
          <a:p>
            <a:pPr marL="0" indent="0" algn="ctr">
              <a:lnSpc>
                <a:spcPts val="2100"/>
              </a:lnSpc>
              <a:buNone/>
            </a:pPr>
            <a:r>
              <a:rPr lang="en-US" sz="2100" b="1" dirty="0">
                <a:solidFill>
                  <a:srgbClr val="333F70"/>
                </a:solidFill>
                <a:latin typeface="Unbounded Bold" pitchFamily="34" charset="0"/>
                <a:ea typeface="Unbounded Bold" pitchFamily="34" charset="-122"/>
                <a:cs typeface="Unbounded Bold" pitchFamily="34" charset="-120"/>
              </a:rPr>
              <a:t>7</a:t>
            </a:r>
            <a:endParaRPr lang="en-US" sz="2100" dirty="0"/>
          </a:p>
        </p:txBody>
      </p:sp>
      <p:sp>
        <p:nvSpPr>
          <p:cNvPr id="29" name="Text 27"/>
          <p:cNvSpPr/>
          <p:nvPr/>
        </p:nvSpPr>
        <p:spPr>
          <a:xfrm>
            <a:off x="1208365" y="6491645"/>
            <a:ext cx="3124914" cy="279797"/>
          </a:xfrm>
          <a:prstGeom prst="rect">
            <a:avLst/>
          </a:prstGeom>
          <a:noFill/>
          <a:ln/>
        </p:spPr>
        <p:txBody>
          <a:bodyPr wrap="none" lIns="0" tIns="0" rIns="0" bIns="0" rtlCol="0" anchor="t"/>
          <a:lstStyle/>
          <a:p>
            <a:pPr marL="0" indent="0">
              <a:lnSpc>
                <a:spcPts val="2200"/>
              </a:lnSpc>
              <a:buNone/>
            </a:pPr>
            <a:r>
              <a:rPr lang="en-US" sz="1750" b="1" dirty="0">
                <a:solidFill>
                  <a:srgbClr val="333F70"/>
                </a:solidFill>
                <a:latin typeface="Unbounded Bold" pitchFamily="34" charset="0"/>
                <a:ea typeface="Unbounded Bold" pitchFamily="34" charset="-122"/>
                <a:cs typeface="Unbounded Bold" pitchFamily="34" charset="-120"/>
              </a:rPr>
              <a:t>Future Enhancements</a:t>
            </a:r>
            <a:endParaRPr lang="en-US" sz="1750" dirty="0"/>
          </a:p>
        </p:txBody>
      </p:sp>
      <p:sp>
        <p:nvSpPr>
          <p:cNvPr id="30" name="Text 28"/>
          <p:cNvSpPr/>
          <p:nvPr/>
        </p:nvSpPr>
        <p:spPr>
          <a:xfrm>
            <a:off x="1208365" y="6878836"/>
            <a:ext cx="6017419" cy="859393"/>
          </a:xfrm>
          <a:prstGeom prst="rect">
            <a:avLst/>
          </a:prstGeom>
          <a:noFill/>
          <a:ln/>
        </p:spPr>
        <p:txBody>
          <a:bodyPr wrap="square" lIns="0" tIns="0" rIns="0" bIns="0" rtlCol="0" anchor="t"/>
          <a:lstStyle/>
          <a:p>
            <a:pPr marL="0" indent="0">
              <a:lnSpc>
                <a:spcPts val="2250"/>
              </a:lnSpc>
              <a:buNone/>
            </a:pPr>
            <a:r>
              <a:rPr lang="en-US" sz="1400" dirty="0">
                <a:solidFill>
                  <a:srgbClr val="333F70"/>
                </a:solidFill>
                <a:latin typeface="Open Sans" pitchFamily="34" charset="0"/>
                <a:ea typeface="Open Sans" pitchFamily="34" charset="-122"/>
                <a:cs typeface="Open Sans" pitchFamily="34" charset="-120"/>
              </a:rPr>
              <a:t>We'll outline our vision for future platform developments, showcasing our commitment to continuous innovation and adapting to evolving user needs.</a:t>
            </a:r>
            <a:endParaRPr lang="en-US" sz="1400" dirty="0"/>
          </a:p>
        </p:txBody>
      </p:sp>
      <p:sp>
        <p:nvSpPr>
          <p:cNvPr id="31" name="Shape 29"/>
          <p:cNvSpPr/>
          <p:nvPr/>
        </p:nvSpPr>
        <p:spPr>
          <a:xfrm>
            <a:off x="7404735" y="6491645"/>
            <a:ext cx="402788" cy="402788"/>
          </a:xfrm>
          <a:prstGeom prst="roundRect">
            <a:avLst>
              <a:gd name="adj" fmla="val 18669"/>
            </a:avLst>
          </a:prstGeom>
          <a:solidFill>
            <a:srgbClr val="D6F5EE"/>
          </a:solidFill>
          <a:ln w="7620">
            <a:solidFill>
              <a:srgbClr val="BCDBD4"/>
            </a:solidFill>
            <a:prstDash val="solid"/>
          </a:ln>
        </p:spPr>
        <p:txBody>
          <a:bodyPr/>
          <a:lstStyle/>
          <a:p>
            <a:endParaRPr lang="en-US"/>
          </a:p>
        </p:txBody>
      </p:sp>
      <p:sp>
        <p:nvSpPr>
          <p:cNvPr id="32" name="Text 30"/>
          <p:cNvSpPr/>
          <p:nvPr/>
        </p:nvSpPr>
        <p:spPr>
          <a:xfrm>
            <a:off x="7486293" y="6558677"/>
            <a:ext cx="239554" cy="268605"/>
          </a:xfrm>
          <a:prstGeom prst="rect">
            <a:avLst/>
          </a:prstGeom>
          <a:noFill/>
          <a:ln/>
        </p:spPr>
        <p:txBody>
          <a:bodyPr wrap="none" lIns="0" tIns="0" rIns="0" bIns="0" rtlCol="0" anchor="t"/>
          <a:lstStyle/>
          <a:p>
            <a:pPr marL="0" indent="0" algn="ctr">
              <a:lnSpc>
                <a:spcPts val="2100"/>
              </a:lnSpc>
              <a:buNone/>
            </a:pPr>
            <a:r>
              <a:rPr lang="en-US" sz="2100" b="1" dirty="0">
                <a:solidFill>
                  <a:srgbClr val="333F70"/>
                </a:solidFill>
                <a:latin typeface="Unbounded Bold" pitchFamily="34" charset="0"/>
                <a:ea typeface="Unbounded Bold" pitchFamily="34" charset="-122"/>
                <a:cs typeface="Unbounded Bold" pitchFamily="34" charset="-120"/>
              </a:rPr>
              <a:t>8</a:t>
            </a:r>
            <a:endParaRPr lang="en-US" sz="2100" dirty="0"/>
          </a:p>
        </p:txBody>
      </p:sp>
      <p:sp>
        <p:nvSpPr>
          <p:cNvPr id="33" name="Text 31"/>
          <p:cNvSpPr/>
          <p:nvPr/>
        </p:nvSpPr>
        <p:spPr>
          <a:xfrm>
            <a:off x="7986474" y="6491645"/>
            <a:ext cx="2544366" cy="279797"/>
          </a:xfrm>
          <a:prstGeom prst="rect">
            <a:avLst/>
          </a:prstGeom>
          <a:noFill/>
          <a:ln/>
        </p:spPr>
        <p:txBody>
          <a:bodyPr wrap="none" lIns="0" tIns="0" rIns="0" bIns="0" rtlCol="0" anchor="t"/>
          <a:lstStyle/>
          <a:p>
            <a:pPr marL="0" indent="0">
              <a:lnSpc>
                <a:spcPts val="2200"/>
              </a:lnSpc>
              <a:buNone/>
            </a:pPr>
            <a:r>
              <a:rPr lang="en-US" sz="1750" b="1" dirty="0">
                <a:solidFill>
                  <a:srgbClr val="333F70"/>
                </a:solidFill>
                <a:latin typeface="Unbounded Bold" pitchFamily="34" charset="0"/>
                <a:ea typeface="Unbounded Bold" pitchFamily="34" charset="-122"/>
                <a:cs typeface="Unbounded Bold" pitchFamily="34" charset="-120"/>
              </a:rPr>
              <a:t>Website Overview</a:t>
            </a:r>
            <a:endParaRPr lang="en-US" sz="1750" dirty="0"/>
          </a:p>
        </p:txBody>
      </p:sp>
      <p:sp>
        <p:nvSpPr>
          <p:cNvPr id="34" name="Text 32"/>
          <p:cNvSpPr/>
          <p:nvPr/>
        </p:nvSpPr>
        <p:spPr>
          <a:xfrm>
            <a:off x="7986474" y="6878836"/>
            <a:ext cx="6017419" cy="572929"/>
          </a:xfrm>
          <a:prstGeom prst="rect">
            <a:avLst/>
          </a:prstGeom>
          <a:noFill/>
          <a:ln/>
        </p:spPr>
        <p:txBody>
          <a:bodyPr wrap="square" lIns="0" tIns="0" rIns="0" bIns="0" rtlCol="0" anchor="t"/>
          <a:lstStyle/>
          <a:p>
            <a:pPr marL="0" indent="0">
              <a:lnSpc>
                <a:spcPts val="2250"/>
              </a:lnSpc>
              <a:buNone/>
            </a:pPr>
            <a:r>
              <a:rPr lang="en-US" sz="1400" dirty="0">
                <a:solidFill>
                  <a:srgbClr val="333F70"/>
                </a:solidFill>
                <a:latin typeface="Open Sans" pitchFamily="34" charset="0"/>
                <a:ea typeface="Open Sans" pitchFamily="34" charset="-122"/>
                <a:cs typeface="Open Sans" pitchFamily="34" charset="-120"/>
              </a:rPr>
              <a:t>We'll provide a comprehensive tour of our website, demonstrating its functionalities and showcasing the engaging user experience it offers.</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729734"/>
            <a:ext cx="9344382" cy="708779"/>
          </a:xfrm>
          <a:prstGeom prst="rect">
            <a:avLst/>
          </a:prstGeom>
          <a:noFill/>
          <a:ln/>
        </p:spPr>
        <p:txBody>
          <a:bodyPr wrap="none" lIns="0" tIns="0" rIns="0" bIns="0" rtlCol="0" anchor="t"/>
          <a:lstStyle/>
          <a:p>
            <a:pPr marL="0" indent="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Challenges in E-commerce</a:t>
            </a:r>
            <a:endParaRPr lang="en-US" sz="4450" dirty="0"/>
          </a:p>
        </p:txBody>
      </p:sp>
      <p:sp>
        <p:nvSpPr>
          <p:cNvPr id="3" name="Text 1"/>
          <p:cNvSpPr/>
          <p:nvPr/>
        </p:nvSpPr>
        <p:spPr>
          <a:xfrm>
            <a:off x="793790" y="2005489"/>
            <a:ext cx="3978116" cy="708660"/>
          </a:xfrm>
          <a:prstGeom prst="rect">
            <a:avLst/>
          </a:prstGeom>
          <a:noFill/>
          <a:ln/>
        </p:spPr>
        <p:txBody>
          <a:bodyPr wrap="squar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Lack of Personalization</a:t>
            </a:r>
            <a:endParaRPr lang="en-US" sz="2200" dirty="0"/>
          </a:p>
        </p:txBody>
      </p:sp>
      <p:sp>
        <p:nvSpPr>
          <p:cNvPr id="4" name="Text 2"/>
          <p:cNvSpPr/>
          <p:nvPr/>
        </p:nvSpPr>
        <p:spPr>
          <a:xfrm>
            <a:off x="793790" y="2940963"/>
            <a:ext cx="3978116" cy="4354830"/>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E-commerce has transformed how consumers shop, but it often lacks social interaction.
This lack of interaction can lead to lower user engagement and customer loyalty.
Understanding these challenges is crucial for businesses seeking to enhance their reach and connection with users.</a:t>
            </a:r>
            <a:endParaRPr lang="en-US" sz="1750" dirty="0"/>
          </a:p>
        </p:txBody>
      </p:sp>
      <p:sp>
        <p:nvSpPr>
          <p:cNvPr id="5" name="Text 3"/>
          <p:cNvSpPr/>
          <p:nvPr/>
        </p:nvSpPr>
        <p:spPr>
          <a:xfrm>
            <a:off x="5332928" y="2005489"/>
            <a:ext cx="3978116" cy="354330"/>
          </a:xfrm>
          <a:prstGeom prst="rect">
            <a:avLst/>
          </a:prstGeom>
          <a:noFill/>
          <a:ln/>
        </p:spPr>
        <p:txBody>
          <a:bodyPr wrap="non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Low user engagement </a:t>
            </a:r>
            <a:endParaRPr lang="en-US" sz="2200" dirty="0"/>
          </a:p>
        </p:txBody>
      </p:sp>
      <p:sp>
        <p:nvSpPr>
          <p:cNvPr id="6" name="Shape 4"/>
          <p:cNvSpPr/>
          <p:nvPr/>
        </p:nvSpPr>
        <p:spPr>
          <a:xfrm>
            <a:off x="5332928" y="2614970"/>
            <a:ext cx="3978116" cy="3931682"/>
          </a:xfrm>
          <a:prstGeom prst="roundRect">
            <a:avLst>
              <a:gd name="adj" fmla="val 2423"/>
            </a:avLst>
          </a:prstGeom>
          <a:noFill/>
          <a:ln w="7620">
            <a:solidFill>
              <a:srgbClr val="000000">
                <a:alpha val="8000"/>
              </a:srgbClr>
            </a:solidFill>
            <a:prstDash val="solid"/>
          </a:ln>
        </p:spPr>
        <p:txBody>
          <a:bodyPr/>
          <a:lstStyle/>
          <a:p>
            <a:endParaRPr lang="en-US"/>
          </a:p>
        </p:txBody>
      </p:sp>
      <p:sp>
        <p:nvSpPr>
          <p:cNvPr id="7" name="Shape 5"/>
          <p:cNvSpPr/>
          <p:nvPr/>
        </p:nvSpPr>
        <p:spPr>
          <a:xfrm>
            <a:off x="5340548" y="2622590"/>
            <a:ext cx="3962876" cy="3916442"/>
          </a:xfrm>
          <a:prstGeom prst="rect">
            <a:avLst/>
          </a:prstGeom>
          <a:solidFill>
            <a:srgbClr val="FFFFFF">
              <a:alpha val="4000"/>
            </a:srgbClr>
          </a:solidFill>
          <a:ln/>
        </p:spPr>
        <p:txBody>
          <a:bodyPr/>
          <a:lstStyle/>
          <a:p>
            <a:endParaRPr lang="en-US"/>
          </a:p>
        </p:txBody>
      </p:sp>
      <p:sp>
        <p:nvSpPr>
          <p:cNvPr id="8" name="Text 6"/>
          <p:cNvSpPr/>
          <p:nvPr/>
        </p:nvSpPr>
        <p:spPr>
          <a:xfrm>
            <a:off x="5567362" y="2766298"/>
            <a:ext cx="3509248" cy="3629025"/>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can result in decreased sales and reduced customer retention.
Customers may feel disconnected, leading to a lack of brand loyalty.
Businesses risk losing market share to competitors who prioritize social interaction.</a:t>
            </a:r>
            <a:endParaRPr lang="en-US" sz="1750" dirty="0"/>
          </a:p>
        </p:txBody>
      </p:sp>
      <p:sp>
        <p:nvSpPr>
          <p:cNvPr id="9" name="Text 7"/>
          <p:cNvSpPr/>
          <p:nvPr/>
        </p:nvSpPr>
        <p:spPr>
          <a:xfrm>
            <a:off x="5332928" y="6801803"/>
            <a:ext cx="3978116"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10" name="Text 8"/>
          <p:cNvSpPr/>
          <p:nvPr/>
        </p:nvSpPr>
        <p:spPr>
          <a:xfrm>
            <a:off x="9872067" y="2005489"/>
            <a:ext cx="3978116" cy="708660"/>
          </a:xfrm>
          <a:prstGeom prst="rect">
            <a:avLst/>
          </a:prstGeom>
          <a:noFill/>
          <a:ln/>
        </p:spPr>
        <p:txBody>
          <a:bodyPr wrap="squar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Inefficient Growth Strategies</a:t>
            </a:r>
            <a:endParaRPr lang="en-US" sz="2200" dirty="0"/>
          </a:p>
        </p:txBody>
      </p:sp>
      <p:sp>
        <p:nvSpPr>
          <p:cNvPr id="11" name="Text 9"/>
          <p:cNvSpPr/>
          <p:nvPr/>
        </p:nvSpPr>
        <p:spPr>
          <a:xfrm>
            <a:off x="9872067" y="2940963"/>
            <a:ext cx="3978116" cy="3266123"/>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Many businesses struggle to effectively reach and engage new audiences, often relying on limited marketing channels. Our platform empowers businesses to grow their audience organically by providing them with tools to interact directly with potential customers, share their products, and build brand loyalty.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536383"/>
            <a:ext cx="11075313" cy="708779"/>
          </a:xfrm>
          <a:prstGeom prst="rect">
            <a:avLst/>
          </a:prstGeom>
          <a:noFill/>
          <a:ln/>
        </p:spPr>
        <p:txBody>
          <a:bodyPr wrap="none" lIns="0" tIns="0" rIns="0" bIns="0" rtlCol="0" anchor="t"/>
          <a:lstStyle/>
          <a:p>
            <a:pPr marL="0" indent="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Problem Statement: Key Issues</a:t>
            </a:r>
            <a:endParaRPr lang="en-US" sz="4450" dirty="0"/>
          </a:p>
        </p:txBody>
      </p:sp>
      <p:pic>
        <p:nvPicPr>
          <p:cNvPr id="3" name="Image 0" descr="preencoded.png"/>
          <p:cNvPicPr>
            <a:picLocks noChangeAspect="1"/>
          </p:cNvPicPr>
          <p:nvPr/>
        </p:nvPicPr>
        <p:blipFill>
          <a:blip r:embed="rId3"/>
          <a:stretch>
            <a:fillRect/>
          </a:stretch>
        </p:blipFill>
        <p:spPr>
          <a:xfrm>
            <a:off x="793790" y="2585323"/>
            <a:ext cx="3260646" cy="907256"/>
          </a:xfrm>
          <a:prstGeom prst="rect">
            <a:avLst/>
          </a:prstGeom>
        </p:spPr>
      </p:pic>
      <p:sp>
        <p:nvSpPr>
          <p:cNvPr id="4" name="Text 1"/>
          <p:cNvSpPr/>
          <p:nvPr/>
        </p:nvSpPr>
        <p:spPr>
          <a:xfrm>
            <a:off x="1020604" y="3832741"/>
            <a:ext cx="2807018" cy="708660"/>
          </a:xfrm>
          <a:prstGeom prst="rect">
            <a:avLst/>
          </a:prstGeom>
          <a:noFill/>
          <a:ln/>
        </p:spPr>
        <p:txBody>
          <a:bodyPr wrap="square" lIns="0" tIns="0" rIns="0" bIns="0" rtlCol="0" anchor="t"/>
          <a:lstStyle/>
          <a:p>
            <a:pPr marL="0" indent="0" algn="l">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Lack of social interaction: </a:t>
            </a:r>
            <a:endParaRPr lang="en-US" sz="2200" dirty="0"/>
          </a:p>
        </p:txBody>
      </p:sp>
      <p:sp>
        <p:nvSpPr>
          <p:cNvPr id="5" name="Text 2"/>
          <p:cNvSpPr/>
          <p:nvPr/>
        </p:nvSpPr>
        <p:spPr>
          <a:xfrm>
            <a:off x="1020604" y="4677489"/>
            <a:ext cx="2807018" cy="1088708"/>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latin typeface="Open Sans" pitchFamily="34" charset="0"/>
                <a:ea typeface="Open Sans" pitchFamily="34" charset="-122"/>
                <a:cs typeface="Open Sans" pitchFamily="34" charset="-120"/>
              </a:rPr>
              <a:t>Shopping platforms feel impersonal without social features.</a:t>
            </a:r>
            <a:endParaRPr lang="en-US" sz="1750" dirty="0"/>
          </a:p>
        </p:txBody>
      </p:sp>
      <p:pic>
        <p:nvPicPr>
          <p:cNvPr id="6" name="Image 1" descr="preencoded.png"/>
          <p:cNvPicPr>
            <a:picLocks noChangeAspect="1"/>
          </p:cNvPicPr>
          <p:nvPr/>
        </p:nvPicPr>
        <p:blipFill>
          <a:blip r:embed="rId4"/>
          <a:stretch>
            <a:fillRect/>
          </a:stretch>
        </p:blipFill>
        <p:spPr>
          <a:xfrm>
            <a:off x="4054435" y="2585323"/>
            <a:ext cx="3260765" cy="907256"/>
          </a:xfrm>
          <a:prstGeom prst="rect">
            <a:avLst/>
          </a:prstGeom>
        </p:spPr>
      </p:pic>
      <p:sp>
        <p:nvSpPr>
          <p:cNvPr id="7" name="Text 3"/>
          <p:cNvSpPr/>
          <p:nvPr/>
        </p:nvSpPr>
        <p:spPr>
          <a:xfrm>
            <a:off x="4281249" y="3832741"/>
            <a:ext cx="2807137" cy="1771650"/>
          </a:xfrm>
          <a:prstGeom prst="rect">
            <a:avLst/>
          </a:prstGeom>
          <a:noFill/>
          <a:ln/>
        </p:spPr>
        <p:txBody>
          <a:bodyPr wrap="square" lIns="0" tIns="0" rIns="0" bIns="0" rtlCol="0" anchor="t"/>
          <a:lstStyle/>
          <a:p>
            <a:pPr marL="0" indent="0" algn="l">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Difficulty following favorite products or sellers:</a:t>
            </a:r>
            <a:endParaRPr lang="en-US" sz="2200" dirty="0"/>
          </a:p>
        </p:txBody>
      </p:sp>
      <p:sp>
        <p:nvSpPr>
          <p:cNvPr id="8" name="Text 4"/>
          <p:cNvSpPr/>
          <p:nvPr/>
        </p:nvSpPr>
        <p:spPr>
          <a:xfrm>
            <a:off x="4281249" y="5740479"/>
            <a:ext cx="2807137"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latin typeface="Open Sans" pitchFamily="34" charset="0"/>
                <a:ea typeface="Open Sans" pitchFamily="34" charset="-122"/>
                <a:cs typeface="Open Sans" pitchFamily="34" charset="-120"/>
              </a:rPr>
              <a:t>Users cannot easily keep track of what they like.</a:t>
            </a:r>
            <a:endParaRPr lang="en-US" sz="1750" dirty="0"/>
          </a:p>
        </p:txBody>
      </p:sp>
      <p:pic>
        <p:nvPicPr>
          <p:cNvPr id="9" name="Image 2" descr="preencoded.png"/>
          <p:cNvPicPr>
            <a:picLocks noChangeAspect="1"/>
          </p:cNvPicPr>
          <p:nvPr/>
        </p:nvPicPr>
        <p:blipFill>
          <a:blip r:embed="rId5"/>
          <a:stretch>
            <a:fillRect/>
          </a:stretch>
        </p:blipFill>
        <p:spPr>
          <a:xfrm>
            <a:off x="7315200" y="2585323"/>
            <a:ext cx="3260646" cy="907256"/>
          </a:xfrm>
          <a:prstGeom prst="rect">
            <a:avLst/>
          </a:prstGeom>
        </p:spPr>
      </p:pic>
      <p:sp>
        <p:nvSpPr>
          <p:cNvPr id="10" name="Text 5"/>
          <p:cNvSpPr/>
          <p:nvPr/>
        </p:nvSpPr>
        <p:spPr>
          <a:xfrm>
            <a:off x="7542014" y="3832741"/>
            <a:ext cx="2807018" cy="708660"/>
          </a:xfrm>
          <a:prstGeom prst="rect">
            <a:avLst/>
          </a:prstGeom>
          <a:noFill/>
          <a:ln/>
        </p:spPr>
        <p:txBody>
          <a:bodyPr wrap="square" lIns="0" tIns="0" rIns="0" bIns="0" rtlCol="0" anchor="t"/>
          <a:lstStyle/>
          <a:p>
            <a:pPr marL="0" indent="0" algn="l">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Communication issues: </a:t>
            </a:r>
            <a:endParaRPr lang="en-US" sz="2200" dirty="0"/>
          </a:p>
        </p:txBody>
      </p:sp>
      <p:sp>
        <p:nvSpPr>
          <p:cNvPr id="11" name="Text 6"/>
          <p:cNvSpPr/>
          <p:nvPr/>
        </p:nvSpPr>
        <p:spPr>
          <a:xfrm>
            <a:off x="7542014" y="4677489"/>
            <a:ext cx="2807018" cy="1088708"/>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latin typeface="Open Sans" pitchFamily="34" charset="0"/>
                <a:ea typeface="Open Sans" pitchFamily="34" charset="-122"/>
                <a:cs typeface="Open Sans" pitchFamily="34" charset="-120"/>
              </a:rPr>
              <a:t>Users find it hard to contact sellers or stay updated on new products.</a:t>
            </a:r>
            <a:endParaRPr lang="en-US" sz="1750" dirty="0"/>
          </a:p>
        </p:txBody>
      </p:sp>
      <p:pic>
        <p:nvPicPr>
          <p:cNvPr id="12" name="Image 3" descr="preencoded.png"/>
          <p:cNvPicPr>
            <a:picLocks noChangeAspect="1"/>
          </p:cNvPicPr>
          <p:nvPr/>
        </p:nvPicPr>
        <p:blipFill>
          <a:blip r:embed="rId6"/>
          <a:stretch>
            <a:fillRect/>
          </a:stretch>
        </p:blipFill>
        <p:spPr>
          <a:xfrm>
            <a:off x="10575846" y="2585323"/>
            <a:ext cx="3260765" cy="907256"/>
          </a:xfrm>
          <a:prstGeom prst="rect">
            <a:avLst/>
          </a:prstGeom>
        </p:spPr>
      </p:pic>
      <p:sp>
        <p:nvSpPr>
          <p:cNvPr id="13" name="Text 7"/>
          <p:cNvSpPr/>
          <p:nvPr/>
        </p:nvSpPr>
        <p:spPr>
          <a:xfrm>
            <a:off x="10802660" y="3832741"/>
            <a:ext cx="2807137" cy="1814513"/>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latin typeface="Open Sans" pitchFamily="34" charset="0"/>
                <a:ea typeface="Open Sans" pitchFamily="34" charset="-122"/>
                <a:cs typeface="Open Sans" pitchFamily="34" charset="-120"/>
              </a:rPr>
              <a:t>Small business challenges: Owners struggle to showcase their products and reach a wider audience.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677228"/>
            <a:ext cx="7319129" cy="708779"/>
          </a:xfrm>
          <a:prstGeom prst="rect">
            <a:avLst/>
          </a:prstGeom>
          <a:noFill/>
          <a:ln/>
        </p:spPr>
        <p:txBody>
          <a:bodyPr wrap="none" lIns="0" tIns="0" rIns="0" bIns="0" rtlCol="0" anchor="t"/>
          <a:lstStyle/>
          <a:p>
            <a:pPr marL="0" indent="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Research Objectives</a:t>
            </a:r>
            <a:endParaRPr lang="en-US" sz="4450" dirty="0"/>
          </a:p>
        </p:txBody>
      </p:sp>
      <p:sp>
        <p:nvSpPr>
          <p:cNvPr id="3" name="Shape 1"/>
          <p:cNvSpPr/>
          <p:nvPr/>
        </p:nvSpPr>
        <p:spPr>
          <a:xfrm>
            <a:off x="1118711" y="1726168"/>
            <a:ext cx="30480" cy="5826085"/>
          </a:xfrm>
          <a:prstGeom prst="roundRect">
            <a:avLst>
              <a:gd name="adj" fmla="val 312558"/>
            </a:avLst>
          </a:prstGeom>
          <a:solidFill>
            <a:srgbClr val="BCDBD4"/>
          </a:solidFill>
          <a:ln/>
        </p:spPr>
        <p:txBody>
          <a:bodyPr/>
          <a:lstStyle/>
          <a:p>
            <a:endParaRPr lang="en-US"/>
          </a:p>
        </p:txBody>
      </p:sp>
      <p:sp>
        <p:nvSpPr>
          <p:cNvPr id="4" name="Shape 2"/>
          <p:cNvSpPr/>
          <p:nvPr/>
        </p:nvSpPr>
        <p:spPr>
          <a:xfrm>
            <a:off x="1358622" y="2221230"/>
            <a:ext cx="793790" cy="30480"/>
          </a:xfrm>
          <a:prstGeom prst="roundRect">
            <a:avLst>
              <a:gd name="adj" fmla="val 312558"/>
            </a:avLst>
          </a:prstGeom>
          <a:solidFill>
            <a:srgbClr val="BCDBD4"/>
          </a:solidFill>
          <a:ln/>
        </p:spPr>
        <p:txBody>
          <a:bodyPr/>
          <a:lstStyle/>
          <a:p>
            <a:endParaRPr lang="en-US"/>
          </a:p>
        </p:txBody>
      </p:sp>
      <p:sp>
        <p:nvSpPr>
          <p:cNvPr id="5" name="Shape 3"/>
          <p:cNvSpPr/>
          <p:nvPr/>
        </p:nvSpPr>
        <p:spPr>
          <a:xfrm>
            <a:off x="878800" y="1981319"/>
            <a:ext cx="510302" cy="510302"/>
          </a:xfrm>
          <a:prstGeom prst="roundRect">
            <a:avLst>
              <a:gd name="adj" fmla="val 18669"/>
            </a:avLst>
          </a:prstGeom>
          <a:solidFill>
            <a:srgbClr val="D6F5EE"/>
          </a:solidFill>
          <a:ln w="7620">
            <a:solidFill>
              <a:srgbClr val="BCDBD4"/>
            </a:solidFill>
            <a:prstDash val="solid"/>
          </a:ln>
        </p:spPr>
        <p:txBody>
          <a:bodyPr/>
          <a:lstStyle/>
          <a:p>
            <a:endParaRPr lang="en-US"/>
          </a:p>
        </p:txBody>
      </p:sp>
      <p:sp>
        <p:nvSpPr>
          <p:cNvPr id="6" name="Text 4"/>
          <p:cNvSpPr/>
          <p:nvPr/>
        </p:nvSpPr>
        <p:spPr>
          <a:xfrm>
            <a:off x="1045488" y="2066330"/>
            <a:ext cx="176927" cy="340281"/>
          </a:xfrm>
          <a:prstGeom prst="rect">
            <a:avLst/>
          </a:prstGeom>
          <a:noFill/>
          <a:ln/>
        </p:spPr>
        <p:txBody>
          <a:bodyPr wrap="none" lIns="0" tIns="0" rIns="0" bIns="0" rtlCol="0" anchor="t"/>
          <a:lstStyle/>
          <a:p>
            <a:pPr marL="0" indent="0" algn="ctr">
              <a:lnSpc>
                <a:spcPts val="2650"/>
              </a:lnSpc>
              <a:buNone/>
            </a:pPr>
            <a:r>
              <a:rPr lang="en-US" sz="2650" b="1" dirty="0">
                <a:solidFill>
                  <a:srgbClr val="333F70"/>
                </a:solidFill>
                <a:latin typeface="Unbounded Bold" pitchFamily="34" charset="0"/>
                <a:ea typeface="Unbounded Bold" pitchFamily="34" charset="-122"/>
                <a:cs typeface="Unbounded Bold" pitchFamily="34" charset="-120"/>
              </a:rPr>
              <a:t>1</a:t>
            </a:r>
            <a:endParaRPr lang="en-US" sz="2650" dirty="0"/>
          </a:p>
        </p:txBody>
      </p:sp>
      <p:sp>
        <p:nvSpPr>
          <p:cNvPr id="7" name="Text 5"/>
          <p:cNvSpPr/>
          <p:nvPr/>
        </p:nvSpPr>
        <p:spPr>
          <a:xfrm>
            <a:off x="2381488" y="1952982"/>
            <a:ext cx="4592836"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User Needs &amp; Preferences</a:t>
            </a:r>
            <a:endParaRPr lang="en-US" sz="2200" dirty="0"/>
          </a:p>
        </p:txBody>
      </p:sp>
      <p:sp>
        <p:nvSpPr>
          <p:cNvPr id="8" name="Text 6"/>
          <p:cNvSpPr/>
          <p:nvPr/>
        </p:nvSpPr>
        <p:spPr>
          <a:xfrm>
            <a:off x="2381488" y="2443401"/>
            <a:ext cx="11455122"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latin typeface="Open Sans" pitchFamily="34" charset="0"/>
                <a:ea typeface="Open Sans" pitchFamily="34" charset="-122"/>
                <a:cs typeface="Open Sans" pitchFamily="34" charset="-120"/>
              </a:rPr>
              <a:t>Conducting user research to identify the pain points and aspirations of e-commerce shoppers, understanding their preferences for social interaction, product discovery, and personalized experiences.</a:t>
            </a:r>
            <a:endParaRPr lang="en-US" sz="1750" dirty="0"/>
          </a:p>
        </p:txBody>
      </p:sp>
      <p:sp>
        <p:nvSpPr>
          <p:cNvPr id="9" name="Shape 7"/>
          <p:cNvSpPr/>
          <p:nvPr/>
        </p:nvSpPr>
        <p:spPr>
          <a:xfrm>
            <a:off x="1358622" y="4117896"/>
            <a:ext cx="793790" cy="30480"/>
          </a:xfrm>
          <a:prstGeom prst="roundRect">
            <a:avLst>
              <a:gd name="adj" fmla="val 312558"/>
            </a:avLst>
          </a:prstGeom>
          <a:solidFill>
            <a:srgbClr val="BCDBD4"/>
          </a:solidFill>
          <a:ln/>
        </p:spPr>
        <p:txBody>
          <a:bodyPr/>
          <a:lstStyle/>
          <a:p>
            <a:endParaRPr lang="en-US"/>
          </a:p>
        </p:txBody>
      </p:sp>
      <p:sp>
        <p:nvSpPr>
          <p:cNvPr id="10" name="Shape 8"/>
          <p:cNvSpPr/>
          <p:nvPr/>
        </p:nvSpPr>
        <p:spPr>
          <a:xfrm>
            <a:off x="878800" y="3877985"/>
            <a:ext cx="510302" cy="510302"/>
          </a:xfrm>
          <a:prstGeom prst="roundRect">
            <a:avLst>
              <a:gd name="adj" fmla="val 18669"/>
            </a:avLst>
          </a:prstGeom>
          <a:solidFill>
            <a:srgbClr val="D6F5EE"/>
          </a:solidFill>
          <a:ln w="7620">
            <a:solidFill>
              <a:srgbClr val="BCDBD4"/>
            </a:solidFill>
            <a:prstDash val="solid"/>
          </a:ln>
        </p:spPr>
        <p:txBody>
          <a:bodyPr/>
          <a:lstStyle/>
          <a:p>
            <a:endParaRPr lang="en-US"/>
          </a:p>
        </p:txBody>
      </p:sp>
      <p:sp>
        <p:nvSpPr>
          <p:cNvPr id="11" name="Text 9"/>
          <p:cNvSpPr/>
          <p:nvPr/>
        </p:nvSpPr>
        <p:spPr>
          <a:xfrm>
            <a:off x="991910" y="3962995"/>
            <a:ext cx="284083" cy="340281"/>
          </a:xfrm>
          <a:prstGeom prst="rect">
            <a:avLst/>
          </a:prstGeom>
          <a:noFill/>
          <a:ln/>
        </p:spPr>
        <p:txBody>
          <a:bodyPr wrap="none" lIns="0" tIns="0" rIns="0" bIns="0" rtlCol="0" anchor="t"/>
          <a:lstStyle/>
          <a:p>
            <a:pPr marL="0" indent="0" algn="ctr">
              <a:lnSpc>
                <a:spcPts val="2650"/>
              </a:lnSpc>
              <a:buNone/>
            </a:pPr>
            <a:r>
              <a:rPr lang="en-US" sz="2650" b="1" dirty="0">
                <a:solidFill>
                  <a:srgbClr val="333F70"/>
                </a:solidFill>
                <a:latin typeface="Unbounded Bold" pitchFamily="34" charset="0"/>
                <a:ea typeface="Unbounded Bold" pitchFamily="34" charset="-122"/>
                <a:cs typeface="Unbounded Bold" pitchFamily="34" charset="-120"/>
              </a:rPr>
              <a:t>2</a:t>
            </a:r>
            <a:endParaRPr lang="en-US" sz="2650" dirty="0"/>
          </a:p>
        </p:txBody>
      </p:sp>
      <p:sp>
        <p:nvSpPr>
          <p:cNvPr id="12" name="Text 10"/>
          <p:cNvSpPr/>
          <p:nvPr/>
        </p:nvSpPr>
        <p:spPr>
          <a:xfrm>
            <a:off x="2381488" y="3849648"/>
            <a:ext cx="5252323"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Market Trends &amp; Competition</a:t>
            </a:r>
            <a:endParaRPr lang="en-US" sz="2200" dirty="0"/>
          </a:p>
        </p:txBody>
      </p:sp>
      <p:sp>
        <p:nvSpPr>
          <p:cNvPr id="13" name="Text 11"/>
          <p:cNvSpPr/>
          <p:nvPr/>
        </p:nvSpPr>
        <p:spPr>
          <a:xfrm>
            <a:off x="2381488" y="4340066"/>
            <a:ext cx="11455122"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latin typeface="Open Sans" pitchFamily="34" charset="0"/>
                <a:ea typeface="Open Sans" pitchFamily="34" charset="-122"/>
                <a:cs typeface="Open Sans" pitchFamily="34" charset="-120"/>
              </a:rPr>
              <a:t>Analyzing market trends in e-commerce and social media integration, identifying competitor strategies and identifying opportunities for differentiation and innovation.</a:t>
            </a:r>
            <a:endParaRPr lang="en-US" sz="1750" dirty="0"/>
          </a:p>
        </p:txBody>
      </p:sp>
      <p:sp>
        <p:nvSpPr>
          <p:cNvPr id="14" name="Shape 12"/>
          <p:cNvSpPr/>
          <p:nvPr/>
        </p:nvSpPr>
        <p:spPr>
          <a:xfrm>
            <a:off x="1358622" y="6014561"/>
            <a:ext cx="793790" cy="30480"/>
          </a:xfrm>
          <a:prstGeom prst="roundRect">
            <a:avLst>
              <a:gd name="adj" fmla="val 312558"/>
            </a:avLst>
          </a:prstGeom>
          <a:solidFill>
            <a:srgbClr val="BCDBD4"/>
          </a:solidFill>
          <a:ln/>
        </p:spPr>
        <p:txBody>
          <a:bodyPr/>
          <a:lstStyle/>
          <a:p>
            <a:endParaRPr lang="en-US"/>
          </a:p>
        </p:txBody>
      </p:sp>
      <p:sp>
        <p:nvSpPr>
          <p:cNvPr id="15" name="Shape 13"/>
          <p:cNvSpPr/>
          <p:nvPr/>
        </p:nvSpPr>
        <p:spPr>
          <a:xfrm>
            <a:off x="878800" y="5774650"/>
            <a:ext cx="510302" cy="510302"/>
          </a:xfrm>
          <a:prstGeom prst="roundRect">
            <a:avLst>
              <a:gd name="adj" fmla="val 18669"/>
            </a:avLst>
          </a:prstGeom>
          <a:solidFill>
            <a:srgbClr val="D6F5EE"/>
          </a:solidFill>
          <a:ln w="7620">
            <a:solidFill>
              <a:srgbClr val="BCDBD4"/>
            </a:solidFill>
            <a:prstDash val="solid"/>
          </a:ln>
        </p:spPr>
        <p:txBody>
          <a:bodyPr/>
          <a:lstStyle/>
          <a:p>
            <a:endParaRPr lang="en-US"/>
          </a:p>
        </p:txBody>
      </p:sp>
      <p:sp>
        <p:nvSpPr>
          <p:cNvPr id="16" name="Text 14"/>
          <p:cNvSpPr/>
          <p:nvPr/>
        </p:nvSpPr>
        <p:spPr>
          <a:xfrm>
            <a:off x="991195" y="5859661"/>
            <a:ext cx="285512" cy="340281"/>
          </a:xfrm>
          <a:prstGeom prst="rect">
            <a:avLst/>
          </a:prstGeom>
          <a:noFill/>
          <a:ln/>
        </p:spPr>
        <p:txBody>
          <a:bodyPr wrap="none" lIns="0" tIns="0" rIns="0" bIns="0" rtlCol="0" anchor="t"/>
          <a:lstStyle/>
          <a:p>
            <a:pPr marL="0" indent="0" algn="ctr">
              <a:lnSpc>
                <a:spcPts val="2650"/>
              </a:lnSpc>
              <a:buNone/>
            </a:pPr>
            <a:r>
              <a:rPr lang="en-US" sz="2650" b="1" dirty="0">
                <a:solidFill>
                  <a:srgbClr val="333F70"/>
                </a:solidFill>
                <a:latin typeface="Unbounded Bold" pitchFamily="34" charset="0"/>
                <a:ea typeface="Unbounded Bold" pitchFamily="34" charset="-122"/>
                <a:cs typeface="Unbounded Bold" pitchFamily="34" charset="-120"/>
              </a:rPr>
              <a:t>3</a:t>
            </a:r>
            <a:endParaRPr lang="en-US" sz="2650" dirty="0"/>
          </a:p>
        </p:txBody>
      </p:sp>
      <p:sp>
        <p:nvSpPr>
          <p:cNvPr id="17" name="Text 15"/>
          <p:cNvSpPr/>
          <p:nvPr/>
        </p:nvSpPr>
        <p:spPr>
          <a:xfrm>
            <a:off x="2381488" y="5746313"/>
            <a:ext cx="5258753"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Technological Advancements</a:t>
            </a:r>
            <a:endParaRPr lang="en-US" sz="2200" dirty="0"/>
          </a:p>
        </p:txBody>
      </p:sp>
      <p:sp>
        <p:nvSpPr>
          <p:cNvPr id="18" name="Text 16"/>
          <p:cNvSpPr/>
          <p:nvPr/>
        </p:nvSpPr>
        <p:spPr>
          <a:xfrm>
            <a:off x="2381488" y="6236732"/>
            <a:ext cx="11455122" cy="1088708"/>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latin typeface="Open Sans" pitchFamily="34" charset="0"/>
                <a:ea typeface="Open Sans" pitchFamily="34" charset="-122"/>
                <a:cs typeface="Open Sans" pitchFamily="34" charset="-120"/>
              </a:rPr>
              <a:t>Evaluating emerging technologies relevant to social commerce, including artificial intelligence for personalized recommendations, blockchain for secure transactions, and augmented reality for immersive shopping experiences.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356408" y="2849404"/>
            <a:ext cx="5061585" cy="2530793"/>
          </a:xfrm>
          <a:prstGeom prst="rect">
            <a:avLst/>
          </a:prstGeom>
        </p:spPr>
      </p:pic>
      <p:sp>
        <p:nvSpPr>
          <p:cNvPr id="4" name="Text 0"/>
          <p:cNvSpPr/>
          <p:nvPr/>
        </p:nvSpPr>
        <p:spPr>
          <a:xfrm>
            <a:off x="594955" y="718899"/>
            <a:ext cx="4250174" cy="531257"/>
          </a:xfrm>
          <a:prstGeom prst="rect">
            <a:avLst/>
          </a:prstGeom>
          <a:noFill/>
          <a:ln/>
        </p:spPr>
        <p:txBody>
          <a:bodyPr wrap="none" lIns="0" tIns="0" rIns="0" bIns="0" rtlCol="0" anchor="t"/>
          <a:lstStyle/>
          <a:p>
            <a:pPr marL="0" indent="0">
              <a:lnSpc>
                <a:spcPts val="4150"/>
              </a:lnSpc>
              <a:buNone/>
            </a:pPr>
            <a:r>
              <a:rPr lang="en-US" sz="3300" b="1" dirty="0">
                <a:solidFill>
                  <a:srgbClr val="333F70"/>
                </a:solidFill>
                <a:latin typeface="Unbounded Bold" pitchFamily="34" charset="0"/>
                <a:ea typeface="Unbounded Bold" pitchFamily="34" charset="-122"/>
                <a:cs typeface="Unbounded Bold" pitchFamily="34" charset="-120"/>
              </a:rPr>
              <a:t>Technologies</a:t>
            </a:r>
            <a:endParaRPr lang="en-US" sz="3300" dirty="0"/>
          </a:p>
        </p:txBody>
      </p:sp>
      <p:sp>
        <p:nvSpPr>
          <p:cNvPr id="5" name="Shape 1"/>
          <p:cNvSpPr/>
          <p:nvPr/>
        </p:nvSpPr>
        <p:spPr>
          <a:xfrm>
            <a:off x="594955" y="1505069"/>
            <a:ext cx="7954089" cy="6005513"/>
          </a:xfrm>
          <a:prstGeom prst="roundRect">
            <a:avLst>
              <a:gd name="adj" fmla="val 1189"/>
            </a:avLst>
          </a:prstGeom>
          <a:noFill/>
          <a:ln w="7620">
            <a:solidFill>
              <a:srgbClr val="000000">
                <a:alpha val="8000"/>
              </a:srgbClr>
            </a:solidFill>
            <a:prstDash val="solid"/>
          </a:ln>
        </p:spPr>
        <p:txBody>
          <a:bodyPr/>
          <a:lstStyle/>
          <a:p>
            <a:endParaRPr lang="en-US"/>
          </a:p>
        </p:txBody>
      </p:sp>
      <p:sp>
        <p:nvSpPr>
          <p:cNvPr id="6" name="Shape 2"/>
          <p:cNvSpPr/>
          <p:nvPr/>
        </p:nvSpPr>
        <p:spPr>
          <a:xfrm>
            <a:off x="602575" y="1512689"/>
            <a:ext cx="7938849" cy="1034891"/>
          </a:xfrm>
          <a:prstGeom prst="rect">
            <a:avLst/>
          </a:prstGeom>
          <a:solidFill>
            <a:srgbClr val="FFFFFF">
              <a:alpha val="4000"/>
            </a:srgbClr>
          </a:solidFill>
          <a:ln/>
        </p:spPr>
        <p:txBody>
          <a:bodyPr/>
          <a:lstStyle/>
          <a:p>
            <a:endParaRPr lang="en-US"/>
          </a:p>
        </p:txBody>
      </p:sp>
      <p:sp>
        <p:nvSpPr>
          <p:cNvPr id="7" name="Text 3"/>
          <p:cNvSpPr/>
          <p:nvPr/>
        </p:nvSpPr>
        <p:spPr>
          <a:xfrm>
            <a:off x="772478" y="1622227"/>
            <a:ext cx="3625810" cy="271939"/>
          </a:xfrm>
          <a:prstGeom prst="rect">
            <a:avLst/>
          </a:prstGeom>
          <a:noFill/>
          <a:ln/>
        </p:spPr>
        <p:txBody>
          <a:bodyPr wrap="none" lIns="0" tIns="0" rIns="0" bIns="0" rtlCol="0" anchor="t"/>
          <a:lstStyle/>
          <a:p>
            <a:pPr marL="0" indent="0">
              <a:lnSpc>
                <a:spcPts val="2100"/>
              </a:lnSpc>
              <a:buNone/>
            </a:pPr>
            <a:r>
              <a:rPr lang="en-US" sz="1300" dirty="0">
                <a:solidFill>
                  <a:srgbClr val="333F70"/>
                </a:solidFill>
                <a:latin typeface="Open Sans" pitchFamily="34" charset="0"/>
                <a:ea typeface="Open Sans" pitchFamily="34" charset="-122"/>
                <a:cs typeface="Open Sans" pitchFamily="34" charset="-120"/>
              </a:rPr>
              <a:t>HTML</a:t>
            </a:r>
            <a:endParaRPr lang="en-US" sz="1300" dirty="0"/>
          </a:p>
        </p:txBody>
      </p:sp>
      <p:sp>
        <p:nvSpPr>
          <p:cNvPr id="8" name="Text 4"/>
          <p:cNvSpPr/>
          <p:nvPr/>
        </p:nvSpPr>
        <p:spPr>
          <a:xfrm>
            <a:off x="4745712" y="1622227"/>
            <a:ext cx="3625810" cy="815816"/>
          </a:xfrm>
          <a:prstGeom prst="rect">
            <a:avLst/>
          </a:prstGeom>
          <a:noFill/>
          <a:ln/>
        </p:spPr>
        <p:txBody>
          <a:bodyPr wrap="square" lIns="0" tIns="0" rIns="0" bIns="0" rtlCol="0" anchor="t"/>
          <a:lstStyle/>
          <a:p>
            <a:pPr marL="0" indent="0">
              <a:lnSpc>
                <a:spcPts val="2100"/>
              </a:lnSpc>
              <a:buNone/>
            </a:pPr>
            <a:r>
              <a:rPr lang="en-US" sz="1300" dirty="0">
                <a:solidFill>
                  <a:srgbClr val="333F70"/>
                </a:solidFill>
                <a:latin typeface="Open Sans" pitchFamily="34" charset="0"/>
                <a:ea typeface="Open Sans" pitchFamily="34" charset="-122"/>
                <a:cs typeface="Open Sans" pitchFamily="34" charset="-120"/>
              </a:rPr>
              <a:t>The foundation of our platform's structure and layout, ensuring a clean and responsive web design.</a:t>
            </a:r>
            <a:endParaRPr lang="en-US" sz="1300" dirty="0"/>
          </a:p>
        </p:txBody>
      </p:sp>
      <p:sp>
        <p:nvSpPr>
          <p:cNvPr id="9" name="Shape 5"/>
          <p:cNvSpPr/>
          <p:nvPr/>
        </p:nvSpPr>
        <p:spPr>
          <a:xfrm>
            <a:off x="602575" y="2547580"/>
            <a:ext cx="7938849" cy="1034891"/>
          </a:xfrm>
          <a:prstGeom prst="rect">
            <a:avLst/>
          </a:prstGeom>
          <a:solidFill>
            <a:srgbClr val="000000">
              <a:alpha val="4000"/>
            </a:srgbClr>
          </a:solidFill>
          <a:ln/>
        </p:spPr>
        <p:txBody>
          <a:bodyPr/>
          <a:lstStyle/>
          <a:p>
            <a:endParaRPr lang="en-US"/>
          </a:p>
        </p:txBody>
      </p:sp>
      <p:sp>
        <p:nvSpPr>
          <p:cNvPr id="10" name="Text 6"/>
          <p:cNvSpPr/>
          <p:nvPr/>
        </p:nvSpPr>
        <p:spPr>
          <a:xfrm>
            <a:off x="772478" y="2657118"/>
            <a:ext cx="3625810" cy="271939"/>
          </a:xfrm>
          <a:prstGeom prst="rect">
            <a:avLst/>
          </a:prstGeom>
          <a:noFill/>
          <a:ln/>
        </p:spPr>
        <p:txBody>
          <a:bodyPr wrap="none" lIns="0" tIns="0" rIns="0" bIns="0" rtlCol="0" anchor="t"/>
          <a:lstStyle/>
          <a:p>
            <a:pPr marL="0" indent="0">
              <a:lnSpc>
                <a:spcPts val="2100"/>
              </a:lnSpc>
              <a:buNone/>
            </a:pPr>
            <a:r>
              <a:rPr lang="en-US" sz="1300" dirty="0">
                <a:solidFill>
                  <a:srgbClr val="333F70"/>
                </a:solidFill>
                <a:latin typeface="Open Sans" pitchFamily="34" charset="0"/>
                <a:ea typeface="Open Sans" pitchFamily="34" charset="-122"/>
                <a:cs typeface="Open Sans" pitchFamily="34" charset="-120"/>
              </a:rPr>
              <a:t>CSS</a:t>
            </a:r>
            <a:endParaRPr lang="en-US" sz="1300" dirty="0"/>
          </a:p>
        </p:txBody>
      </p:sp>
      <p:sp>
        <p:nvSpPr>
          <p:cNvPr id="11" name="Text 7"/>
          <p:cNvSpPr/>
          <p:nvPr/>
        </p:nvSpPr>
        <p:spPr>
          <a:xfrm>
            <a:off x="4745712" y="2657118"/>
            <a:ext cx="3625810" cy="815816"/>
          </a:xfrm>
          <a:prstGeom prst="rect">
            <a:avLst/>
          </a:prstGeom>
          <a:noFill/>
          <a:ln/>
        </p:spPr>
        <p:txBody>
          <a:bodyPr wrap="square" lIns="0" tIns="0" rIns="0" bIns="0" rtlCol="0" anchor="t"/>
          <a:lstStyle/>
          <a:p>
            <a:pPr marL="0" indent="0">
              <a:lnSpc>
                <a:spcPts val="2100"/>
              </a:lnSpc>
              <a:buNone/>
            </a:pPr>
            <a:r>
              <a:rPr lang="en-US" sz="1300" dirty="0">
                <a:solidFill>
                  <a:srgbClr val="333F70"/>
                </a:solidFill>
                <a:latin typeface="Open Sans" pitchFamily="34" charset="0"/>
                <a:ea typeface="Open Sans" pitchFamily="34" charset="-122"/>
                <a:cs typeface="Open Sans" pitchFamily="34" charset="-120"/>
              </a:rPr>
              <a:t>Responsible for the platform's visual presentation, enhancing user experience with aesthetic appeal and intuitive navigation.</a:t>
            </a:r>
            <a:endParaRPr lang="en-US" sz="1300" dirty="0"/>
          </a:p>
        </p:txBody>
      </p:sp>
      <p:sp>
        <p:nvSpPr>
          <p:cNvPr id="12" name="Shape 8"/>
          <p:cNvSpPr/>
          <p:nvPr/>
        </p:nvSpPr>
        <p:spPr>
          <a:xfrm>
            <a:off x="602575" y="3582472"/>
            <a:ext cx="7938849" cy="1306830"/>
          </a:xfrm>
          <a:prstGeom prst="rect">
            <a:avLst/>
          </a:prstGeom>
          <a:solidFill>
            <a:srgbClr val="FFFFFF">
              <a:alpha val="4000"/>
            </a:srgbClr>
          </a:solidFill>
          <a:ln/>
        </p:spPr>
        <p:txBody>
          <a:bodyPr/>
          <a:lstStyle/>
          <a:p>
            <a:endParaRPr lang="en-US"/>
          </a:p>
        </p:txBody>
      </p:sp>
      <p:sp>
        <p:nvSpPr>
          <p:cNvPr id="13" name="Text 9"/>
          <p:cNvSpPr/>
          <p:nvPr/>
        </p:nvSpPr>
        <p:spPr>
          <a:xfrm>
            <a:off x="772478" y="3692009"/>
            <a:ext cx="3625810" cy="271939"/>
          </a:xfrm>
          <a:prstGeom prst="rect">
            <a:avLst/>
          </a:prstGeom>
          <a:noFill/>
          <a:ln/>
        </p:spPr>
        <p:txBody>
          <a:bodyPr wrap="none" lIns="0" tIns="0" rIns="0" bIns="0" rtlCol="0" anchor="t"/>
          <a:lstStyle/>
          <a:p>
            <a:pPr marL="0" indent="0">
              <a:lnSpc>
                <a:spcPts val="2100"/>
              </a:lnSpc>
              <a:buNone/>
            </a:pPr>
            <a:r>
              <a:rPr lang="en-US" sz="1300" dirty="0">
                <a:solidFill>
                  <a:srgbClr val="333F70"/>
                </a:solidFill>
                <a:latin typeface="Open Sans" pitchFamily="34" charset="0"/>
                <a:ea typeface="Open Sans" pitchFamily="34" charset="-122"/>
                <a:cs typeface="Open Sans" pitchFamily="34" charset="-120"/>
              </a:rPr>
              <a:t>JavaScript</a:t>
            </a:r>
            <a:endParaRPr lang="en-US" sz="1300" dirty="0"/>
          </a:p>
        </p:txBody>
      </p:sp>
      <p:sp>
        <p:nvSpPr>
          <p:cNvPr id="14" name="Text 10"/>
          <p:cNvSpPr/>
          <p:nvPr/>
        </p:nvSpPr>
        <p:spPr>
          <a:xfrm>
            <a:off x="4745712" y="3692009"/>
            <a:ext cx="3625810" cy="1087755"/>
          </a:xfrm>
          <a:prstGeom prst="rect">
            <a:avLst/>
          </a:prstGeom>
          <a:noFill/>
          <a:ln/>
        </p:spPr>
        <p:txBody>
          <a:bodyPr wrap="square" lIns="0" tIns="0" rIns="0" bIns="0" rtlCol="0" anchor="t"/>
          <a:lstStyle/>
          <a:p>
            <a:pPr marL="0" indent="0">
              <a:lnSpc>
                <a:spcPts val="2100"/>
              </a:lnSpc>
              <a:buNone/>
            </a:pPr>
            <a:r>
              <a:rPr lang="en-US" sz="1300" dirty="0">
                <a:solidFill>
                  <a:srgbClr val="333F70"/>
                </a:solidFill>
                <a:latin typeface="Open Sans" pitchFamily="34" charset="0"/>
                <a:ea typeface="Open Sans" pitchFamily="34" charset="-122"/>
                <a:cs typeface="Open Sans" pitchFamily="34" charset="-120"/>
              </a:rPr>
              <a:t>The backbone of our platform's interactivity, enabling dynamic features like user interactions, real-time updates, and engaging animations.</a:t>
            </a:r>
            <a:endParaRPr lang="en-US" sz="1300" dirty="0"/>
          </a:p>
        </p:txBody>
      </p:sp>
      <p:sp>
        <p:nvSpPr>
          <p:cNvPr id="15" name="Shape 11"/>
          <p:cNvSpPr/>
          <p:nvPr/>
        </p:nvSpPr>
        <p:spPr>
          <a:xfrm>
            <a:off x="602575" y="4889302"/>
            <a:ext cx="7938849" cy="1306830"/>
          </a:xfrm>
          <a:prstGeom prst="rect">
            <a:avLst/>
          </a:prstGeom>
          <a:solidFill>
            <a:srgbClr val="000000">
              <a:alpha val="4000"/>
            </a:srgbClr>
          </a:solidFill>
          <a:ln/>
        </p:spPr>
        <p:txBody>
          <a:bodyPr/>
          <a:lstStyle/>
          <a:p>
            <a:endParaRPr lang="en-US"/>
          </a:p>
        </p:txBody>
      </p:sp>
      <p:sp>
        <p:nvSpPr>
          <p:cNvPr id="16" name="Text 12"/>
          <p:cNvSpPr/>
          <p:nvPr/>
        </p:nvSpPr>
        <p:spPr>
          <a:xfrm>
            <a:off x="772478" y="4998839"/>
            <a:ext cx="3625810" cy="271939"/>
          </a:xfrm>
          <a:prstGeom prst="rect">
            <a:avLst/>
          </a:prstGeom>
          <a:noFill/>
          <a:ln/>
        </p:spPr>
        <p:txBody>
          <a:bodyPr wrap="none" lIns="0" tIns="0" rIns="0" bIns="0" rtlCol="0" anchor="t"/>
          <a:lstStyle/>
          <a:p>
            <a:pPr marL="0" indent="0">
              <a:lnSpc>
                <a:spcPts val="2100"/>
              </a:lnSpc>
              <a:buNone/>
            </a:pPr>
            <a:r>
              <a:rPr lang="en-US" sz="1300" dirty="0">
                <a:solidFill>
                  <a:srgbClr val="333F70"/>
                </a:solidFill>
                <a:latin typeface="Open Sans" pitchFamily="34" charset="0"/>
                <a:ea typeface="Open Sans" pitchFamily="34" charset="-122"/>
                <a:cs typeface="Open Sans" pitchFamily="34" charset="-120"/>
              </a:rPr>
              <a:t>Databases : SQL</a:t>
            </a:r>
            <a:endParaRPr lang="en-US" sz="1300" dirty="0"/>
          </a:p>
        </p:txBody>
      </p:sp>
      <p:sp>
        <p:nvSpPr>
          <p:cNvPr id="17" name="Text 13"/>
          <p:cNvSpPr/>
          <p:nvPr/>
        </p:nvSpPr>
        <p:spPr>
          <a:xfrm>
            <a:off x="4745712" y="4998839"/>
            <a:ext cx="3625810" cy="1087755"/>
          </a:xfrm>
          <a:prstGeom prst="rect">
            <a:avLst/>
          </a:prstGeom>
          <a:noFill/>
          <a:ln/>
        </p:spPr>
        <p:txBody>
          <a:bodyPr wrap="square" lIns="0" tIns="0" rIns="0" bIns="0" rtlCol="0" anchor="t"/>
          <a:lstStyle/>
          <a:p>
            <a:pPr marL="0" indent="0">
              <a:lnSpc>
                <a:spcPts val="2100"/>
              </a:lnSpc>
              <a:buNone/>
            </a:pPr>
            <a:r>
              <a:rPr lang="en-US" sz="1300" dirty="0">
                <a:solidFill>
                  <a:srgbClr val="333F70"/>
                </a:solidFill>
                <a:latin typeface="Open Sans" pitchFamily="34" charset="0"/>
                <a:ea typeface="Open Sans" pitchFamily="34" charset="-122"/>
                <a:cs typeface="Open Sans" pitchFamily="34" charset="-120"/>
              </a:rPr>
              <a:t>Securely storing and managing user data, product information, and transaction history, ensuring data integrity and reliable platform performance.</a:t>
            </a:r>
            <a:endParaRPr lang="en-US" sz="1300" dirty="0"/>
          </a:p>
        </p:txBody>
      </p:sp>
      <p:sp>
        <p:nvSpPr>
          <p:cNvPr id="18" name="Shape 14"/>
          <p:cNvSpPr/>
          <p:nvPr/>
        </p:nvSpPr>
        <p:spPr>
          <a:xfrm>
            <a:off x="602575" y="6196132"/>
            <a:ext cx="7938849" cy="1306830"/>
          </a:xfrm>
          <a:prstGeom prst="rect">
            <a:avLst/>
          </a:prstGeom>
          <a:solidFill>
            <a:srgbClr val="FFFFFF">
              <a:alpha val="4000"/>
            </a:srgbClr>
          </a:solidFill>
          <a:ln/>
        </p:spPr>
        <p:txBody>
          <a:bodyPr/>
          <a:lstStyle/>
          <a:p>
            <a:endParaRPr lang="en-US"/>
          </a:p>
        </p:txBody>
      </p:sp>
      <p:sp>
        <p:nvSpPr>
          <p:cNvPr id="19" name="Text 15"/>
          <p:cNvSpPr/>
          <p:nvPr/>
        </p:nvSpPr>
        <p:spPr>
          <a:xfrm>
            <a:off x="772478" y="6305669"/>
            <a:ext cx="3625810" cy="271939"/>
          </a:xfrm>
          <a:prstGeom prst="rect">
            <a:avLst/>
          </a:prstGeom>
          <a:noFill/>
          <a:ln/>
        </p:spPr>
        <p:txBody>
          <a:bodyPr wrap="none" lIns="0" tIns="0" rIns="0" bIns="0" rtlCol="0" anchor="t"/>
          <a:lstStyle/>
          <a:p>
            <a:pPr marL="0" indent="0">
              <a:lnSpc>
                <a:spcPts val="2100"/>
              </a:lnSpc>
              <a:buNone/>
            </a:pPr>
            <a:r>
              <a:rPr lang="en-US" sz="1300" dirty="0">
                <a:solidFill>
                  <a:srgbClr val="333F70"/>
                </a:solidFill>
                <a:latin typeface="Open Sans" pitchFamily="34" charset="0"/>
                <a:ea typeface="Open Sans" pitchFamily="34" charset="-122"/>
                <a:cs typeface="Open Sans" pitchFamily="34" charset="-120"/>
              </a:rPr>
              <a:t>MVC</a:t>
            </a:r>
            <a:endParaRPr lang="en-US" sz="1300" dirty="0"/>
          </a:p>
        </p:txBody>
      </p:sp>
      <p:sp>
        <p:nvSpPr>
          <p:cNvPr id="20" name="Text 16"/>
          <p:cNvSpPr/>
          <p:nvPr/>
        </p:nvSpPr>
        <p:spPr>
          <a:xfrm>
            <a:off x="4745712" y="6305669"/>
            <a:ext cx="3625810" cy="1087755"/>
          </a:xfrm>
          <a:prstGeom prst="rect">
            <a:avLst/>
          </a:prstGeom>
          <a:noFill/>
          <a:ln/>
        </p:spPr>
        <p:txBody>
          <a:bodyPr wrap="square" lIns="0" tIns="0" rIns="0" bIns="0" rtlCol="0" anchor="t"/>
          <a:lstStyle/>
          <a:p>
            <a:pPr marL="0" indent="0">
              <a:lnSpc>
                <a:spcPts val="2100"/>
              </a:lnSpc>
              <a:buNone/>
            </a:pPr>
            <a:r>
              <a:rPr lang="en-US" sz="1300" dirty="0">
                <a:solidFill>
                  <a:srgbClr val="333F70"/>
                </a:solidFill>
                <a:latin typeface="Open Sans" pitchFamily="34" charset="0"/>
                <a:ea typeface="Open Sans" pitchFamily="34" charset="-122"/>
                <a:cs typeface="Open Sans" pitchFamily="34" charset="-120"/>
              </a:rPr>
              <a:t>Facilitating seamless integration with external services and platforms, extending our platform's functionality and connecting with diverse user needs.</a:t>
            </a:r>
            <a:endParaRPr lang="en-US" sz="13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705207"/>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Features</a:t>
            </a:r>
            <a:endParaRPr lang="en-US" sz="4450" dirty="0"/>
          </a:p>
        </p:txBody>
      </p:sp>
      <p:sp>
        <p:nvSpPr>
          <p:cNvPr id="3" name="Shape 1"/>
          <p:cNvSpPr/>
          <p:nvPr/>
        </p:nvSpPr>
        <p:spPr>
          <a:xfrm>
            <a:off x="793790" y="1754148"/>
            <a:ext cx="13042821" cy="5770245"/>
          </a:xfrm>
          <a:prstGeom prst="roundRect">
            <a:avLst>
              <a:gd name="adj" fmla="val 1651"/>
            </a:avLst>
          </a:prstGeom>
          <a:solidFill>
            <a:srgbClr val="D6F5EE"/>
          </a:solidFill>
          <a:ln w="7620">
            <a:solidFill>
              <a:srgbClr val="BCDBD4"/>
            </a:solidFill>
            <a:prstDash val="solid"/>
          </a:ln>
        </p:spPr>
        <p:txBody>
          <a:bodyPr/>
          <a:lstStyle/>
          <a:p>
            <a:endParaRPr lang="en-US"/>
          </a:p>
        </p:txBody>
      </p:sp>
      <p:sp>
        <p:nvSpPr>
          <p:cNvPr id="4" name="Text 2"/>
          <p:cNvSpPr/>
          <p:nvPr/>
        </p:nvSpPr>
        <p:spPr>
          <a:xfrm>
            <a:off x="1028224" y="1988582"/>
            <a:ext cx="2842260" cy="354330"/>
          </a:xfrm>
          <a:prstGeom prst="rect">
            <a:avLst/>
          </a:prstGeom>
          <a:noFill/>
          <a:ln/>
        </p:spPr>
        <p:txBody>
          <a:bodyPr wrap="non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Admin Features</a:t>
            </a:r>
            <a:endParaRPr lang="en-US" sz="2200" dirty="0"/>
          </a:p>
        </p:txBody>
      </p:sp>
      <p:sp>
        <p:nvSpPr>
          <p:cNvPr id="5" name="Text 3"/>
          <p:cNvSpPr/>
          <p:nvPr/>
        </p:nvSpPr>
        <p:spPr>
          <a:xfrm>
            <a:off x="1028224" y="2479000"/>
            <a:ext cx="12573953" cy="362903"/>
          </a:xfrm>
          <a:prstGeom prst="rect">
            <a:avLst/>
          </a:prstGeom>
          <a:noFill/>
          <a:ln/>
        </p:spPr>
        <p:txBody>
          <a:bodyPr wrap="non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Add , Edit and Delete  products</a:t>
            </a:r>
            <a:endParaRPr lang="en-US" sz="1750" dirty="0"/>
          </a:p>
        </p:txBody>
      </p:sp>
      <p:sp>
        <p:nvSpPr>
          <p:cNvPr id="6" name="Text 4"/>
          <p:cNvSpPr/>
          <p:nvPr/>
        </p:nvSpPr>
        <p:spPr>
          <a:xfrm>
            <a:off x="1028224" y="2977991"/>
            <a:ext cx="5020151" cy="354330"/>
          </a:xfrm>
          <a:prstGeom prst="rect">
            <a:avLst/>
          </a:prstGeom>
          <a:noFill/>
          <a:ln/>
        </p:spPr>
        <p:txBody>
          <a:bodyPr wrap="non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Interactive Product Reviews</a:t>
            </a:r>
            <a:endParaRPr lang="en-US" sz="2200" dirty="0"/>
          </a:p>
        </p:txBody>
      </p:sp>
      <p:sp>
        <p:nvSpPr>
          <p:cNvPr id="7" name="Text 5"/>
          <p:cNvSpPr/>
          <p:nvPr/>
        </p:nvSpPr>
        <p:spPr>
          <a:xfrm>
            <a:off x="1028224" y="3468410"/>
            <a:ext cx="12573953" cy="362903"/>
          </a:xfrm>
          <a:prstGeom prst="rect">
            <a:avLst/>
          </a:prstGeom>
          <a:noFill/>
          <a:ln/>
        </p:spPr>
        <p:txBody>
          <a:bodyPr wrap="non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Users can share their experiences with products through detailed reviews Admin,Bussinessowner and users</a:t>
            </a:r>
            <a:endParaRPr lang="en-US" sz="1750" dirty="0"/>
          </a:p>
        </p:txBody>
      </p:sp>
      <p:sp>
        <p:nvSpPr>
          <p:cNvPr id="8" name="Text 6"/>
          <p:cNvSpPr/>
          <p:nvPr/>
        </p:nvSpPr>
        <p:spPr>
          <a:xfrm>
            <a:off x="1028224" y="3967401"/>
            <a:ext cx="3888462" cy="354330"/>
          </a:xfrm>
          <a:prstGeom prst="rect">
            <a:avLst/>
          </a:prstGeom>
          <a:noFill/>
          <a:ln/>
        </p:spPr>
        <p:txBody>
          <a:bodyPr wrap="non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Filtering  by  Category</a:t>
            </a:r>
            <a:endParaRPr lang="en-US" sz="2200" dirty="0"/>
          </a:p>
        </p:txBody>
      </p:sp>
      <p:sp>
        <p:nvSpPr>
          <p:cNvPr id="9" name="Text 7"/>
          <p:cNvSpPr/>
          <p:nvPr/>
        </p:nvSpPr>
        <p:spPr>
          <a:xfrm>
            <a:off x="1028224" y="4457819"/>
            <a:ext cx="12573953"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10" name="Text 8"/>
          <p:cNvSpPr/>
          <p:nvPr/>
        </p:nvSpPr>
        <p:spPr>
          <a:xfrm>
            <a:off x="1028224" y="4956810"/>
            <a:ext cx="3671649" cy="354330"/>
          </a:xfrm>
          <a:prstGeom prst="rect">
            <a:avLst/>
          </a:prstGeom>
          <a:noFill/>
          <a:ln/>
        </p:spPr>
        <p:txBody>
          <a:bodyPr wrap="non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Search  for Products</a:t>
            </a:r>
            <a:endParaRPr lang="en-US" sz="2200" dirty="0"/>
          </a:p>
        </p:txBody>
      </p:sp>
      <p:sp>
        <p:nvSpPr>
          <p:cNvPr id="11" name="Text 9"/>
          <p:cNvSpPr/>
          <p:nvPr/>
        </p:nvSpPr>
        <p:spPr>
          <a:xfrm>
            <a:off x="1028224" y="5447228"/>
            <a:ext cx="12573953"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12" name="Text 10"/>
          <p:cNvSpPr/>
          <p:nvPr/>
        </p:nvSpPr>
        <p:spPr>
          <a:xfrm>
            <a:off x="1028224" y="5946219"/>
            <a:ext cx="4614148" cy="354330"/>
          </a:xfrm>
          <a:prstGeom prst="rect">
            <a:avLst/>
          </a:prstGeom>
          <a:noFill/>
          <a:ln/>
        </p:spPr>
        <p:txBody>
          <a:bodyPr wrap="non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Create multiple Accounts </a:t>
            </a:r>
            <a:endParaRPr lang="en-US" sz="2200" dirty="0"/>
          </a:p>
        </p:txBody>
      </p:sp>
      <p:sp>
        <p:nvSpPr>
          <p:cNvPr id="13" name="Text 11"/>
          <p:cNvSpPr/>
          <p:nvPr/>
        </p:nvSpPr>
        <p:spPr>
          <a:xfrm>
            <a:off x="1028224" y="6436638"/>
            <a:ext cx="12573953" cy="362903"/>
          </a:xfrm>
          <a:prstGeom prst="rect">
            <a:avLst/>
          </a:prstGeom>
          <a:noFill/>
          <a:ln/>
        </p:spPr>
        <p:txBody>
          <a:bodyPr wrap="non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 Admin, Business owners and users</a:t>
            </a:r>
            <a:endParaRPr lang="en-US" sz="1750" dirty="0"/>
          </a:p>
        </p:txBody>
      </p:sp>
      <p:sp>
        <p:nvSpPr>
          <p:cNvPr id="14" name="Text 12"/>
          <p:cNvSpPr/>
          <p:nvPr/>
        </p:nvSpPr>
        <p:spPr>
          <a:xfrm>
            <a:off x="1028224" y="6935629"/>
            <a:ext cx="2835235" cy="354330"/>
          </a:xfrm>
          <a:prstGeom prst="rect">
            <a:avLst/>
          </a:prstGeom>
          <a:noFill/>
          <a:ln/>
        </p:spPr>
        <p:txBody>
          <a:bodyPr wrap="none" lIns="0" tIns="0" rIns="0" bIns="0" rtlCol="0" anchor="t"/>
          <a:lstStyle/>
          <a:p>
            <a:pPr marL="0" indent="0">
              <a:lnSpc>
                <a:spcPts val="2750"/>
              </a:lnSpc>
              <a:buNone/>
            </a:pPr>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3523203" cy="2410367"/>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3" name="TextBox 2">
            <a:extLst>
              <a:ext uri="{FF2B5EF4-FFF2-40B4-BE49-F238E27FC236}">
                <a16:creationId xmlns:a16="http://schemas.microsoft.com/office/drawing/2014/main" id="{C3A7FCF7-2B0F-549A-0B39-63D4A6A9A870}"/>
              </a:ext>
            </a:extLst>
          </p:cNvPr>
          <p:cNvSpPr txBox="1"/>
          <p:nvPr/>
        </p:nvSpPr>
        <p:spPr>
          <a:xfrm>
            <a:off x="868681" y="611504"/>
            <a:ext cx="9179087" cy="89154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300" kern="1200" dirty="0">
                <a:solidFill>
                  <a:schemeClr val="tx1"/>
                </a:solidFill>
                <a:latin typeface="+mj-lt"/>
                <a:ea typeface="+mj-ea"/>
                <a:cs typeface="+mj-cs"/>
              </a:rPr>
              <a:t>ERD</a:t>
            </a:r>
          </a:p>
        </p:txBody>
      </p:sp>
      <p:pic>
        <p:nvPicPr>
          <p:cNvPr id="5" name="Picture 4">
            <a:extLst>
              <a:ext uri="{FF2B5EF4-FFF2-40B4-BE49-F238E27FC236}">
                <a16:creationId xmlns:a16="http://schemas.microsoft.com/office/drawing/2014/main" id="{29E0DF95-EC19-50D8-DF0B-E96DAF667ACC}"/>
              </a:ext>
            </a:extLst>
          </p:cNvPr>
          <p:cNvPicPr>
            <a:picLocks noChangeAspect="1"/>
          </p:cNvPicPr>
          <p:nvPr/>
        </p:nvPicPr>
        <p:blipFill>
          <a:blip r:embed="rId2"/>
          <a:stretch>
            <a:fillRect/>
          </a:stretch>
        </p:blipFill>
        <p:spPr>
          <a:xfrm>
            <a:off x="2037144" y="1985974"/>
            <a:ext cx="9654791" cy="5454956"/>
          </a:xfrm>
          <a:prstGeom prst="rect">
            <a:avLst/>
          </a:prstGeom>
        </p:spPr>
      </p:pic>
      <p:sp>
        <p:nvSpPr>
          <p:cNvPr id="19" name="Freeform: Shape 18">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8505" y="7533565"/>
            <a:ext cx="8261895" cy="696036"/>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0025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52105" y="512445"/>
            <a:ext cx="4658558" cy="582335"/>
          </a:xfrm>
          <a:prstGeom prst="rect">
            <a:avLst/>
          </a:prstGeom>
          <a:noFill/>
          <a:ln/>
        </p:spPr>
        <p:txBody>
          <a:bodyPr wrap="none" lIns="0" tIns="0" rIns="0" bIns="0" rtlCol="0" anchor="t"/>
          <a:lstStyle/>
          <a:p>
            <a:pPr marL="0" indent="0">
              <a:lnSpc>
                <a:spcPts val="4550"/>
              </a:lnSpc>
              <a:buNone/>
            </a:pPr>
            <a:r>
              <a:rPr lang="en-US" sz="3650" dirty="0"/>
              <a:t>Design </a:t>
            </a:r>
          </a:p>
        </p:txBody>
      </p:sp>
      <p:pic>
        <p:nvPicPr>
          <p:cNvPr id="3" name="Image 0" descr="preencoded.png"/>
          <p:cNvPicPr>
            <a:picLocks noChangeAspect="1"/>
          </p:cNvPicPr>
          <p:nvPr/>
        </p:nvPicPr>
        <p:blipFill>
          <a:blip r:embed="rId3"/>
          <a:stretch>
            <a:fillRect/>
          </a:stretch>
        </p:blipFill>
        <p:spPr>
          <a:xfrm>
            <a:off x="652105" y="1583769"/>
            <a:ext cx="5134808" cy="4842986"/>
          </a:xfrm>
          <a:prstGeom prst="rect">
            <a:avLst/>
          </a:prstGeom>
        </p:spPr>
      </p:pic>
      <p:sp>
        <p:nvSpPr>
          <p:cNvPr id="4" name="Text 1"/>
          <p:cNvSpPr/>
          <p:nvPr/>
        </p:nvSpPr>
        <p:spPr>
          <a:xfrm>
            <a:off x="652105" y="6636306"/>
            <a:ext cx="2329220" cy="291108"/>
          </a:xfrm>
          <a:prstGeom prst="rect">
            <a:avLst/>
          </a:prstGeom>
          <a:noFill/>
          <a:ln/>
        </p:spPr>
        <p:txBody>
          <a:bodyPr wrap="none" lIns="0" tIns="0" rIns="0" bIns="0" rtlCol="0" anchor="t"/>
          <a:lstStyle/>
          <a:p>
            <a:pPr marL="0" indent="0">
              <a:lnSpc>
                <a:spcPts val="2250"/>
              </a:lnSpc>
              <a:buNone/>
            </a:pPr>
            <a:endParaRPr lang="en-US" sz="1800" dirty="0"/>
          </a:p>
        </p:txBody>
      </p:sp>
      <p:sp>
        <p:nvSpPr>
          <p:cNvPr id="5" name="Text 2"/>
          <p:cNvSpPr/>
          <p:nvPr/>
        </p:nvSpPr>
        <p:spPr>
          <a:xfrm>
            <a:off x="652105" y="7113746"/>
            <a:ext cx="6435804" cy="298133"/>
          </a:xfrm>
          <a:prstGeom prst="rect">
            <a:avLst/>
          </a:prstGeom>
          <a:noFill/>
          <a:ln/>
        </p:spPr>
        <p:txBody>
          <a:bodyPr wrap="none" lIns="0" tIns="0" rIns="0" bIns="0" rtlCol="0" anchor="t"/>
          <a:lstStyle/>
          <a:p>
            <a:pPr marL="0" indent="0">
              <a:lnSpc>
                <a:spcPts val="2300"/>
              </a:lnSpc>
              <a:buNone/>
            </a:pPr>
            <a:endParaRPr lang="en-US" sz="1450" dirty="0"/>
          </a:p>
        </p:txBody>
      </p:sp>
      <p:pic>
        <p:nvPicPr>
          <p:cNvPr id="6" name="Image 1" descr="preencoded.png"/>
          <p:cNvPicPr>
            <a:picLocks noChangeAspect="1"/>
          </p:cNvPicPr>
          <p:nvPr/>
        </p:nvPicPr>
        <p:blipFill>
          <a:blip r:embed="rId4"/>
          <a:stretch>
            <a:fillRect/>
          </a:stretch>
        </p:blipFill>
        <p:spPr>
          <a:xfrm>
            <a:off x="7550110" y="1583769"/>
            <a:ext cx="4710351" cy="4983837"/>
          </a:xfrm>
          <a:prstGeom prst="rect">
            <a:avLst/>
          </a:prstGeom>
        </p:spPr>
      </p:pic>
      <p:sp>
        <p:nvSpPr>
          <p:cNvPr id="7" name="Text 3"/>
          <p:cNvSpPr/>
          <p:nvPr/>
        </p:nvSpPr>
        <p:spPr>
          <a:xfrm>
            <a:off x="7550110" y="6777157"/>
            <a:ext cx="2329220" cy="291108"/>
          </a:xfrm>
          <a:prstGeom prst="rect">
            <a:avLst/>
          </a:prstGeom>
          <a:noFill/>
          <a:ln/>
        </p:spPr>
        <p:txBody>
          <a:bodyPr wrap="none" lIns="0" tIns="0" rIns="0" bIns="0" rtlCol="0" anchor="t"/>
          <a:lstStyle/>
          <a:p>
            <a:pPr marL="0" indent="0">
              <a:lnSpc>
                <a:spcPts val="2250"/>
              </a:lnSpc>
              <a:buNone/>
            </a:pPr>
            <a:endParaRPr lang="en-US" sz="1800" dirty="0"/>
          </a:p>
        </p:txBody>
      </p:sp>
      <p:sp>
        <p:nvSpPr>
          <p:cNvPr id="8" name="Text 4"/>
          <p:cNvSpPr/>
          <p:nvPr/>
        </p:nvSpPr>
        <p:spPr>
          <a:xfrm>
            <a:off x="7550110" y="7254597"/>
            <a:ext cx="6435804" cy="298133"/>
          </a:xfrm>
          <a:prstGeom prst="rect">
            <a:avLst/>
          </a:prstGeom>
          <a:noFill/>
          <a:ln/>
        </p:spPr>
        <p:txBody>
          <a:bodyPr wrap="none" lIns="0" tIns="0" rIns="0" bIns="0" rtlCol="0" anchor="t"/>
          <a:lstStyle/>
          <a:p>
            <a:pPr marL="0" indent="0">
              <a:lnSpc>
                <a:spcPts val="2300"/>
              </a:lnSpc>
              <a:buNone/>
            </a:pPr>
            <a:endParaRPr lang="en-US" sz="14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TotalTime>
  <Words>886</Words>
  <Application>Microsoft Office PowerPoint</Application>
  <PresentationFormat>Custom</PresentationFormat>
  <Paragraphs>102</Paragraphs>
  <Slides>18</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Unbounded Bold</vt:lpstr>
      <vt:lpstr>Open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Asmaa Khaled Mohamed Ahmed</cp:lastModifiedBy>
  <cp:revision>4</cp:revision>
  <dcterms:created xsi:type="dcterms:W3CDTF">2024-10-20T20:03:15Z</dcterms:created>
  <dcterms:modified xsi:type="dcterms:W3CDTF">2024-10-20T20:48:42Z</dcterms:modified>
</cp:coreProperties>
</file>