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Montserrat" charset="1" panose="00000500000000000000"/>
      <p:regular r:id="rId14"/>
    </p:embeddedFont>
    <p:embeddedFont>
      <p:font typeface="Montserrat Bold" charset="1" panose="00000600000000000000"/>
      <p:regular r:id="rId15"/>
    </p:embeddedFont>
    <p:embeddedFont>
      <p:font typeface="Montserrat Italics" charset="1" panose="00000500000000000000"/>
      <p:regular r:id="rId16"/>
    </p:embeddedFont>
    <p:embeddedFont>
      <p:font typeface="Montserrat Bold Italics" charset="1" panose="00000600000000000000"/>
      <p:regular r:id="rId17"/>
    </p:embeddedFont>
    <p:embeddedFont>
      <p:font typeface="Margin" charset="1" panose="00000000000000000000"/>
      <p:regular r:id="rId18"/>
    </p:embeddedFont>
    <p:embeddedFont>
      <p:font typeface="Margin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35069" y="-15967847"/>
            <a:ext cx="15417862" cy="2055714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435069" y="5694708"/>
            <a:ext cx="15417862" cy="20557149"/>
          </a:xfrm>
          <a:prstGeom prst="rect">
            <a:avLst/>
          </a:prstGeom>
        </p:spPr>
      </p:pic>
      <p:sp>
        <p:nvSpPr>
          <p:cNvPr name="TextBox 4" id="4"/>
          <p:cNvSpPr txBox="true"/>
          <p:nvPr/>
        </p:nvSpPr>
        <p:spPr>
          <a:xfrm rot="0">
            <a:off x="4235464" y="3203842"/>
            <a:ext cx="9526248" cy="4314478"/>
          </a:xfrm>
          <a:prstGeom prst="rect">
            <a:avLst/>
          </a:prstGeom>
        </p:spPr>
        <p:txBody>
          <a:bodyPr anchor="t" rtlCol="false" tIns="0" lIns="0" bIns="0" rIns="0">
            <a:spAutoFit/>
          </a:bodyPr>
          <a:lstStyle/>
          <a:p>
            <a:pPr algn="ctr">
              <a:lnSpc>
                <a:spcPts val="6601"/>
              </a:lnSpc>
            </a:pPr>
            <a:r>
              <a:rPr lang="en-US" sz="9298">
                <a:solidFill>
                  <a:srgbClr val="FF755D"/>
                </a:solidFill>
                <a:latin typeface="Margin"/>
              </a:rPr>
              <a:t>PARKINSON'S DISEASE</a:t>
            </a:r>
          </a:p>
          <a:p>
            <a:pPr algn="ctr">
              <a:lnSpc>
                <a:spcPts val="6601"/>
              </a:lnSpc>
            </a:pPr>
            <a:r>
              <a:rPr lang="en-US" sz="9298">
                <a:solidFill>
                  <a:srgbClr val="FF755D"/>
                </a:solidFill>
                <a:latin typeface="Margin"/>
              </a:rPr>
              <a:t>SEVERITY PREDICTION USING</a:t>
            </a:r>
          </a:p>
          <a:p>
            <a:pPr algn="ctr">
              <a:lnSpc>
                <a:spcPts val="6601"/>
              </a:lnSpc>
            </a:pPr>
            <a:r>
              <a:rPr lang="en-US" sz="9298">
                <a:solidFill>
                  <a:srgbClr val="FF755D"/>
                </a:solidFill>
                <a:latin typeface="Margin"/>
              </a:rPr>
              <a:t>MACHINE LEARNING</a:t>
            </a:r>
          </a:p>
        </p:txBody>
      </p:sp>
      <p:sp>
        <p:nvSpPr>
          <p:cNvPr name="AutoShape 5" id="5"/>
          <p:cNvSpPr/>
          <p:nvPr/>
        </p:nvSpPr>
        <p:spPr>
          <a:xfrm>
            <a:off x="-3172445" y="2029184"/>
            <a:ext cx="24632891" cy="0"/>
          </a:xfrm>
          <a:prstGeom prst="line">
            <a:avLst/>
          </a:prstGeom>
          <a:ln cap="flat" w="19050">
            <a:solidFill>
              <a:srgbClr val="000000"/>
            </a:solidFill>
            <a:prstDash val="solid"/>
            <a:headEnd type="none" len="sm" w="sm"/>
            <a:tailEnd type="none" len="sm" w="sm"/>
          </a:ln>
        </p:spPr>
      </p:sp>
      <p:sp>
        <p:nvSpPr>
          <p:cNvPr name="AutoShape 6" id="6"/>
          <p:cNvSpPr/>
          <p:nvPr/>
        </p:nvSpPr>
        <p:spPr>
          <a:xfrm>
            <a:off x="-3172445" y="8254827"/>
            <a:ext cx="24632891" cy="0"/>
          </a:xfrm>
          <a:prstGeom prst="line">
            <a:avLst/>
          </a:prstGeom>
          <a:ln cap="flat" w="19050">
            <a:solidFill>
              <a:srgbClr val="000000"/>
            </a:solidFill>
            <a:prstDash val="solid"/>
            <a:headEnd type="none" len="sm" w="sm"/>
            <a:tailEnd type="none" len="sm" w="sm"/>
          </a:ln>
        </p:spPr>
      </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249301">
            <a:off x="13873376" y="5434317"/>
            <a:ext cx="2149038" cy="1797377"/>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650437">
            <a:off x="1945163" y="2798261"/>
            <a:ext cx="2149038" cy="1797377"/>
          </a:xfrm>
          <a:prstGeom prst="rect">
            <a:avLst/>
          </a:prstGeom>
        </p:spPr>
      </p:pic>
      <p:grpSp>
        <p:nvGrpSpPr>
          <p:cNvPr name="Group 9" id="9"/>
          <p:cNvGrpSpPr/>
          <p:nvPr/>
        </p:nvGrpSpPr>
        <p:grpSpPr>
          <a:xfrm rot="0">
            <a:off x="17354550" y="-889078"/>
            <a:ext cx="1721041" cy="12065155"/>
            <a:chOff x="0" y="0"/>
            <a:chExt cx="453278" cy="3177654"/>
          </a:xfrm>
        </p:grpSpPr>
        <p:sp>
          <p:nvSpPr>
            <p:cNvPr name="Freeform 10" id="10"/>
            <p:cNvSpPr/>
            <p:nvPr/>
          </p:nvSpPr>
          <p:spPr>
            <a:xfrm flipH="false" flipV="false">
              <a:off x="0" y="0"/>
              <a:ext cx="453278" cy="3177654"/>
            </a:xfrm>
            <a:custGeom>
              <a:avLst/>
              <a:gdLst/>
              <a:ahLst/>
              <a:cxnLst/>
              <a:rect r="r" b="b" t="t" l="l"/>
              <a:pathLst>
                <a:path h="3177654" w="453278">
                  <a:moveTo>
                    <a:pt x="0" y="0"/>
                  </a:moveTo>
                  <a:lnTo>
                    <a:pt x="453278" y="0"/>
                  </a:lnTo>
                  <a:lnTo>
                    <a:pt x="453278" y="3177654"/>
                  </a:lnTo>
                  <a:lnTo>
                    <a:pt x="0" y="3177654"/>
                  </a:lnTo>
                  <a:close/>
                </a:path>
              </a:pathLst>
            </a:custGeom>
            <a:solidFill>
              <a:srgbClr val="FFD87C"/>
            </a:solidFill>
            <a:ln w="19050">
              <a:solidFill>
                <a:srgbClr val="000000"/>
              </a:solidFill>
            </a:ln>
          </p:spPr>
        </p:sp>
        <p:sp>
          <p:nvSpPr>
            <p:cNvPr name="TextBox 11" id="11"/>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sp>
        <p:nvSpPr>
          <p:cNvPr name="TextBox 12" id="12"/>
          <p:cNvSpPr txBox="true"/>
          <p:nvPr/>
        </p:nvSpPr>
        <p:spPr>
          <a:xfrm rot="-5400000">
            <a:off x="13967835" y="4963032"/>
            <a:ext cx="7809529" cy="360935"/>
          </a:xfrm>
          <a:prstGeom prst="rect">
            <a:avLst/>
          </a:prstGeom>
        </p:spPr>
        <p:txBody>
          <a:bodyPr anchor="t" rtlCol="false" tIns="0" lIns="0" bIns="0" rIns="0">
            <a:spAutoFit/>
          </a:bodyPr>
          <a:lstStyle/>
          <a:p>
            <a:pPr algn="ctr">
              <a:lnSpc>
                <a:spcPts val="2678"/>
              </a:lnSpc>
            </a:pPr>
            <a:r>
              <a:rPr lang="en-US" sz="2600" spc="288">
                <a:solidFill>
                  <a:srgbClr val="000000"/>
                </a:solidFill>
                <a:latin typeface="Arimo"/>
              </a:rPr>
              <a:t>Sandra Haro</a:t>
            </a:r>
          </a:p>
        </p:txBody>
      </p:sp>
      <p:grpSp>
        <p:nvGrpSpPr>
          <p:cNvPr name="Group 13" id="13"/>
          <p:cNvGrpSpPr/>
          <p:nvPr/>
        </p:nvGrpSpPr>
        <p:grpSpPr>
          <a:xfrm rot="-10800000">
            <a:off x="-787591" y="-889078"/>
            <a:ext cx="1721041" cy="12065155"/>
            <a:chOff x="0" y="0"/>
            <a:chExt cx="453278" cy="3177654"/>
          </a:xfrm>
        </p:grpSpPr>
        <p:sp>
          <p:nvSpPr>
            <p:cNvPr name="Freeform 14" id="14"/>
            <p:cNvSpPr/>
            <p:nvPr/>
          </p:nvSpPr>
          <p:spPr>
            <a:xfrm flipH="false" flipV="false">
              <a:off x="0" y="0"/>
              <a:ext cx="453278" cy="3177654"/>
            </a:xfrm>
            <a:custGeom>
              <a:avLst/>
              <a:gdLst/>
              <a:ahLst/>
              <a:cxnLst/>
              <a:rect r="r" b="b" t="t" l="l"/>
              <a:pathLst>
                <a:path h="3177654" w="453278">
                  <a:moveTo>
                    <a:pt x="0" y="0"/>
                  </a:moveTo>
                  <a:lnTo>
                    <a:pt x="453278" y="0"/>
                  </a:lnTo>
                  <a:lnTo>
                    <a:pt x="453278" y="3177654"/>
                  </a:lnTo>
                  <a:lnTo>
                    <a:pt x="0" y="3177654"/>
                  </a:lnTo>
                  <a:close/>
                </a:path>
              </a:pathLst>
            </a:custGeom>
            <a:solidFill>
              <a:srgbClr val="BBB782"/>
            </a:solidFill>
            <a:ln w="19050">
              <a:solidFill>
                <a:srgbClr val="000000"/>
              </a:solidFill>
            </a:ln>
          </p:spPr>
        </p:sp>
        <p:sp>
          <p:nvSpPr>
            <p:cNvPr name="TextBox 15" id="15"/>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589125" y="9026828"/>
            <a:ext cx="19829873" cy="462944"/>
            <a:chOff x="0" y="0"/>
            <a:chExt cx="5222683" cy="121928"/>
          </a:xfrm>
        </p:grpSpPr>
        <p:sp>
          <p:nvSpPr>
            <p:cNvPr name="Freeform 3" id="3"/>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779E"/>
            </a:solidFill>
          </p:spPr>
        </p:sp>
        <p:sp>
          <p:nvSpPr>
            <p:cNvPr name="TextBox 4" id="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grpSp>
        <p:nvGrpSpPr>
          <p:cNvPr name="Group 5" id="5"/>
          <p:cNvGrpSpPr/>
          <p:nvPr/>
        </p:nvGrpSpPr>
        <p:grpSpPr>
          <a:xfrm rot="0">
            <a:off x="16042819" y="8609243"/>
            <a:ext cx="1253536" cy="1253536"/>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779E"/>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381945" y="9006944"/>
            <a:ext cx="575284" cy="458135"/>
          </a:xfrm>
          <a:prstGeom prst="rect">
            <a:avLst/>
          </a:prstGeom>
        </p:spPr>
      </p:pic>
      <p:graphicFrame>
        <p:nvGraphicFramePr>
          <p:cNvPr name="Table 9" id="9"/>
          <p:cNvGraphicFramePr>
            <a:graphicFrameLocks noGrp="true"/>
          </p:cNvGraphicFramePr>
          <p:nvPr/>
        </p:nvGraphicFramePr>
        <p:xfrm>
          <a:off x="540970" y="2493816"/>
          <a:ext cx="8103047" cy="6134100"/>
        </p:xfrm>
        <a:graphic>
          <a:graphicData uri="http://schemas.openxmlformats.org/drawingml/2006/table">
            <a:tbl>
              <a:tblPr/>
              <a:tblGrid>
                <a:gridCol w="2484520"/>
                <a:gridCol w="2823642"/>
                <a:gridCol w="2794886"/>
              </a:tblGrid>
              <a:tr h="766763">
                <a:tc>
                  <a:txBody>
                    <a:bodyPr anchor="t" rtlCol="false"/>
                    <a:lstStyle/>
                    <a:p>
                      <a:pPr algn="ctr">
                        <a:lnSpc>
                          <a:spcPts val="2380"/>
                        </a:lnSpc>
                        <a:defRPr/>
                      </a:pPr>
                      <a:r>
                        <a:rPr lang="en-US" sz="1700">
                          <a:solidFill>
                            <a:srgbClr val="000000"/>
                          </a:solidFill>
                          <a:latin typeface="Montserrat Bold"/>
                        </a:rPr>
                        <a:t>Model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Bold"/>
                        </a:rPr>
                        <a:t>R2-score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Bold"/>
                        </a:rPr>
                        <a:t>Mean squared error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r>
              <a:tr h="766763">
                <a:tc>
                  <a:txBody>
                    <a:bodyPr anchor="t" rtlCol="false"/>
                    <a:lstStyle/>
                    <a:p>
                      <a:pPr algn="ctr">
                        <a:lnSpc>
                          <a:spcPts val="2380"/>
                        </a:lnSpc>
                        <a:defRPr/>
                      </a:pPr>
                      <a:r>
                        <a:rPr lang="en-US" sz="1700">
                          <a:solidFill>
                            <a:srgbClr val="000000"/>
                          </a:solidFill>
                          <a:latin typeface="Montserrat Bold"/>
                        </a:rPr>
                        <a:t>Linear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0.9086697229992886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10.489209117005807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3">
                <a:tc>
                  <a:txBody>
                    <a:bodyPr anchor="t" rtlCol="false"/>
                    <a:lstStyle/>
                    <a:p>
                      <a:pPr algn="ctr">
                        <a:lnSpc>
                          <a:spcPts val="2380"/>
                        </a:lnSpc>
                        <a:defRPr/>
                      </a:pPr>
                      <a:r>
                        <a:rPr lang="en-US" sz="1700">
                          <a:solidFill>
                            <a:srgbClr val="000000"/>
                          </a:solidFill>
                          <a:latin typeface="Montserrat Bold"/>
                        </a:rPr>
                        <a:t>Ridge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0.9030433271027838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11.13539617645207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3">
                <a:tc>
                  <a:txBody>
                    <a:bodyPr anchor="t" rtlCol="false"/>
                    <a:lstStyle/>
                    <a:p>
                      <a:pPr algn="ctr">
                        <a:lnSpc>
                          <a:spcPts val="2380"/>
                        </a:lnSpc>
                        <a:defRPr/>
                      </a:pPr>
                      <a:r>
                        <a:rPr lang="en-US" sz="1700">
                          <a:solidFill>
                            <a:srgbClr val="000000"/>
                          </a:solidFill>
                          <a:latin typeface="Montserrat Bold"/>
                        </a:rPr>
                        <a:t>Lasso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0.8953055677799109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12.024071633267374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3">
                <a:tc>
                  <a:txBody>
                    <a:bodyPr anchor="t" rtlCol="false"/>
                    <a:lstStyle/>
                    <a:p>
                      <a:pPr algn="ctr">
                        <a:lnSpc>
                          <a:spcPts val="2380"/>
                        </a:lnSpc>
                        <a:defRPr/>
                      </a:pPr>
                      <a:r>
                        <a:rPr lang="en-US" sz="1700">
                          <a:solidFill>
                            <a:srgbClr val="000000"/>
                          </a:solidFill>
                          <a:latin typeface="Montserrat Bold"/>
                        </a:rPr>
                        <a:t>Elastic Net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0.8959736973836196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11.947337483752982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3">
                <a:tc>
                  <a:txBody>
                    <a:bodyPr anchor="t" rtlCol="false"/>
                    <a:lstStyle/>
                    <a:p>
                      <a:pPr algn="ctr">
                        <a:lnSpc>
                          <a:spcPts val="2380"/>
                        </a:lnSpc>
                        <a:defRPr/>
                      </a:pPr>
                      <a:r>
                        <a:rPr lang="en-US" sz="1700">
                          <a:solidFill>
                            <a:srgbClr val="000000"/>
                          </a:solidFill>
                          <a:latin typeface="Montserrat Bold"/>
                        </a:rPr>
                        <a:t>Support Vector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0.8930471900643903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12.283444503921178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3">
                <a:tc>
                  <a:txBody>
                    <a:bodyPr anchor="t" rtlCol="false"/>
                    <a:lstStyle/>
                    <a:p>
                      <a:pPr algn="ctr">
                        <a:lnSpc>
                          <a:spcPts val="2380"/>
                        </a:lnSpc>
                        <a:defRPr/>
                      </a:pPr>
                      <a:r>
                        <a:rPr lang="en-US" sz="1700">
                          <a:solidFill>
                            <a:srgbClr val="000000"/>
                          </a:solidFill>
                          <a:latin typeface="Montserrat Bold"/>
                        </a:rPr>
                        <a:t>Random Forest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0.9740897326370245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55D"/>
                    </a:solidFill>
                  </a:tcPr>
                </a:tc>
                <a:tc>
                  <a:txBody>
                    <a:bodyPr anchor="t" rtlCol="false"/>
                    <a:lstStyle/>
                    <a:p>
                      <a:pPr algn="ctr">
                        <a:lnSpc>
                          <a:spcPts val="2380"/>
                        </a:lnSpc>
                        <a:defRPr/>
                      </a:pPr>
                      <a:r>
                        <a:rPr lang="en-US" sz="1700">
                          <a:solidFill>
                            <a:srgbClr val="000000"/>
                          </a:solidFill>
                          <a:latin typeface="Montserrat"/>
                        </a:rPr>
                        <a:t>0.6787894698620189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55D"/>
                    </a:solidFill>
                  </a:tcPr>
                </a:tc>
              </a:tr>
              <a:tr h="766763">
                <a:tc>
                  <a:txBody>
                    <a:bodyPr anchor="t" rtlCol="false"/>
                    <a:lstStyle/>
                    <a:p>
                      <a:pPr algn="ctr">
                        <a:lnSpc>
                          <a:spcPts val="2380"/>
                        </a:lnSpc>
                        <a:defRPr/>
                      </a:pPr>
                      <a:r>
                        <a:rPr lang="en-US" sz="1700">
                          <a:solidFill>
                            <a:srgbClr val="000000"/>
                          </a:solidFill>
                          <a:latin typeface="Montserrat Bold"/>
                        </a:rPr>
                        <a:t>Gradient Boosting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0.9795612944594523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2.3473689507592392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1802026" y="755634"/>
            <a:ext cx="17259300" cy="1031906"/>
          </a:xfrm>
          <a:prstGeom prst="rect">
            <a:avLst/>
          </a:prstGeom>
        </p:spPr>
        <p:txBody>
          <a:bodyPr anchor="t" rtlCol="false" tIns="0" lIns="0" bIns="0" rIns="0">
            <a:spAutoFit/>
          </a:bodyPr>
          <a:lstStyle/>
          <a:p>
            <a:pPr marL="0" indent="0" lvl="0">
              <a:lnSpc>
                <a:spcPts val="7100"/>
              </a:lnSpc>
              <a:spcBef>
                <a:spcPct val="0"/>
              </a:spcBef>
            </a:pPr>
            <a:r>
              <a:rPr lang="en-US" sz="10000">
                <a:solidFill>
                  <a:srgbClr val="FF779E"/>
                </a:solidFill>
                <a:latin typeface="Margin"/>
              </a:rPr>
              <a:t>Comparison with other models</a:t>
            </a:r>
          </a:p>
        </p:txBody>
      </p:sp>
      <p:sp>
        <p:nvSpPr>
          <p:cNvPr name="TextBox 11" id="11"/>
          <p:cNvSpPr txBox="true"/>
          <p:nvPr/>
        </p:nvSpPr>
        <p:spPr>
          <a:xfrm rot="0">
            <a:off x="7353807" y="9110726"/>
            <a:ext cx="3944010" cy="269622"/>
          </a:xfrm>
          <a:prstGeom prst="rect">
            <a:avLst/>
          </a:prstGeom>
        </p:spPr>
        <p:txBody>
          <a:bodyPr anchor="t" rtlCol="false" tIns="0" lIns="0" bIns="0" rIns="0">
            <a:spAutoFit/>
          </a:bodyPr>
          <a:lstStyle/>
          <a:p>
            <a:pPr algn="ctr">
              <a:lnSpc>
                <a:spcPts val="1957"/>
              </a:lnSpc>
            </a:pPr>
            <a:r>
              <a:rPr lang="en-US" sz="1900" spc="210">
                <a:solidFill>
                  <a:srgbClr val="FFFFFF"/>
                </a:solidFill>
                <a:latin typeface="Arimo"/>
              </a:rPr>
              <a:t>Group project</a:t>
            </a:r>
          </a:p>
        </p:txBody>
      </p:sp>
      <p:sp>
        <p:nvSpPr>
          <p:cNvPr name="TextBox 12" id="12"/>
          <p:cNvSpPr txBox="true"/>
          <p:nvPr/>
        </p:nvSpPr>
        <p:spPr>
          <a:xfrm rot="0">
            <a:off x="1028700" y="1524101"/>
            <a:ext cx="3830122" cy="877570"/>
          </a:xfrm>
          <a:prstGeom prst="rect">
            <a:avLst/>
          </a:prstGeom>
        </p:spPr>
        <p:txBody>
          <a:bodyPr anchor="t" rtlCol="false" tIns="0" lIns="0" bIns="0" rIns="0">
            <a:spAutoFit/>
          </a:bodyPr>
          <a:lstStyle/>
          <a:p>
            <a:pPr algn="ctr">
              <a:lnSpc>
                <a:spcPts val="7279"/>
              </a:lnSpc>
            </a:pPr>
            <a:r>
              <a:rPr lang="en-US" sz="5199">
                <a:solidFill>
                  <a:srgbClr val="000000"/>
                </a:solidFill>
                <a:latin typeface="Montserrat Bold"/>
              </a:rPr>
              <a:t>Without FE</a:t>
            </a:r>
          </a:p>
        </p:txBody>
      </p:sp>
      <p:sp>
        <p:nvSpPr>
          <p:cNvPr name="TextBox 13" id="13"/>
          <p:cNvSpPr txBox="true"/>
          <p:nvPr/>
        </p:nvSpPr>
        <p:spPr>
          <a:xfrm rot="0">
            <a:off x="12541805" y="1524101"/>
            <a:ext cx="5746195" cy="877570"/>
          </a:xfrm>
          <a:prstGeom prst="rect">
            <a:avLst/>
          </a:prstGeom>
        </p:spPr>
        <p:txBody>
          <a:bodyPr anchor="t" rtlCol="false" tIns="0" lIns="0" bIns="0" rIns="0">
            <a:spAutoFit/>
          </a:bodyPr>
          <a:lstStyle/>
          <a:p>
            <a:pPr algn="ctr">
              <a:lnSpc>
                <a:spcPts val="7279"/>
              </a:lnSpc>
            </a:pPr>
            <a:r>
              <a:rPr lang="en-US" sz="5199">
                <a:solidFill>
                  <a:srgbClr val="000000"/>
                </a:solidFill>
                <a:latin typeface="Montserrat Bold"/>
              </a:rPr>
              <a:t>With FE</a:t>
            </a:r>
          </a:p>
        </p:txBody>
      </p:sp>
      <p:graphicFrame>
        <p:nvGraphicFramePr>
          <p:cNvPr name="Table 14" id="14"/>
          <p:cNvGraphicFramePr>
            <a:graphicFrameLocks noGrp="true"/>
          </p:cNvGraphicFramePr>
          <p:nvPr/>
        </p:nvGraphicFramePr>
        <p:xfrm>
          <a:off x="9690938" y="2475143"/>
          <a:ext cx="8103047" cy="6134100"/>
        </p:xfrm>
        <a:graphic>
          <a:graphicData uri="http://schemas.openxmlformats.org/drawingml/2006/table">
            <a:tbl>
              <a:tblPr/>
              <a:tblGrid>
                <a:gridCol w="2484520"/>
                <a:gridCol w="2823642"/>
                <a:gridCol w="2794886"/>
              </a:tblGrid>
              <a:tr h="766763">
                <a:tc>
                  <a:txBody>
                    <a:bodyPr anchor="t" rtlCol="false"/>
                    <a:lstStyle/>
                    <a:p>
                      <a:pPr algn="ctr">
                        <a:lnSpc>
                          <a:spcPts val="2380"/>
                        </a:lnSpc>
                        <a:defRPr/>
                      </a:pPr>
                      <a:r>
                        <a:rPr lang="en-US" sz="1700">
                          <a:solidFill>
                            <a:srgbClr val="000000"/>
                          </a:solidFill>
                          <a:latin typeface="Montserrat Bold"/>
                        </a:rPr>
                        <a:t>Model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Bold"/>
                        </a:rPr>
                        <a:t>R2-score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Bold"/>
                        </a:rPr>
                        <a:t>Mean squared error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r>
              <a:tr h="766762">
                <a:tc>
                  <a:txBody>
                    <a:bodyPr anchor="t" rtlCol="false"/>
                    <a:lstStyle/>
                    <a:p>
                      <a:pPr algn="ctr">
                        <a:lnSpc>
                          <a:spcPts val="2380"/>
                        </a:lnSpc>
                        <a:defRPr/>
                      </a:pPr>
                      <a:r>
                        <a:rPr lang="en-US" sz="1700">
                          <a:solidFill>
                            <a:srgbClr val="000000"/>
                          </a:solidFill>
                          <a:latin typeface="Montserrat Bold"/>
                        </a:rPr>
                        <a:t>Linear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0.9055919663770474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10.84268699840637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2">
                <a:tc>
                  <a:txBody>
                    <a:bodyPr anchor="t" rtlCol="false"/>
                    <a:lstStyle/>
                    <a:p>
                      <a:pPr algn="ctr">
                        <a:lnSpc>
                          <a:spcPts val="2380"/>
                        </a:lnSpc>
                        <a:defRPr/>
                      </a:pPr>
                      <a:r>
                        <a:rPr lang="en-US" sz="1700">
                          <a:solidFill>
                            <a:srgbClr val="000000"/>
                          </a:solidFill>
                          <a:latin typeface="Montserrat Bold"/>
                        </a:rPr>
                        <a:t>Ridge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0.9028385712304976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11.158912224282828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2">
                <a:tc>
                  <a:txBody>
                    <a:bodyPr anchor="t" rtlCol="false"/>
                    <a:lstStyle/>
                    <a:p>
                      <a:pPr algn="ctr">
                        <a:lnSpc>
                          <a:spcPts val="2380"/>
                        </a:lnSpc>
                        <a:defRPr/>
                      </a:pPr>
                      <a:r>
                        <a:rPr lang="en-US" sz="1700">
                          <a:solidFill>
                            <a:srgbClr val="000000"/>
                          </a:solidFill>
                          <a:latin typeface="Montserrat Bold"/>
                        </a:rPr>
                        <a:t>Lasso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0.8953055677799109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12.024071633267374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2">
                <a:tc>
                  <a:txBody>
                    <a:bodyPr anchor="t" rtlCol="false"/>
                    <a:lstStyle/>
                    <a:p>
                      <a:pPr algn="ctr">
                        <a:lnSpc>
                          <a:spcPts val="2380"/>
                        </a:lnSpc>
                        <a:defRPr/>
                      </a:pPr>
                      <a:r>
                        <a:rPr lang="en-US" sz="1700">
                          <a:solidFill>
                            <a:srgbClr val="000000"/>
                          </a:solidFill>
                          <a:latin typeface="Montserrat Bold"/>
                        </a:rPr>
                        <a:t>Elastic Net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0.8959736973836196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11.947337483752982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2">
                <a:tc>
                  <a:txBody>
                    <a:bodyPr anchor="t" rtlCol="false"/>
                    <a:lstStyle/>
                    <a:p>
                      <a:pPr algn="ctr">
                        <a:lnSpc>
                          <a:spcPts val="2380"/>
                        </a:lnSpc>
                        <a:defRPr/>
                      </a:pPr>
                      <a:r>
                        <a:rPr lang="en-US" sz="1700">
                          <a:solidFill>
                            <a:srgbClr val="000000"/>
                          </a:solidFill>
                          <a:latin typeface="Montserrat Bold"/>
                        </a:rPr>
                        <a:t>Support Vector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0.8931404867359493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12.272729455965123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6762">
                <a:tc>
                  <a:txBody>
                    <a:bodyPr anchor="t" rtlCol="false"/>
                    <a:lstStyle/>
                    <a:p>
                      <a:pPr algn="ctr">
                        <a:lnSpc>
                          <a:spcPts val="2380"/>
                        </a:lnSpc>
                        <a:defRPr/>
                      </a:pPr>
                      <a:r>
                        <a:rPr lang="en-US" sz="1700">
                          <a:solidFill>
                            <a:srgbClr val="000000"/>
                          </a:solidFill>
                          <a:latin typeface="Montserrat Bold"/>
                        </a:rPr>
                        <a:t>Random Forest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0.9945939358488551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55D"/>
                    </a:solidFill>
                  </a:tcPr>
                </a:tc>
                <a:tc>
                  <a:txBody>
                    <a:bodyPr anchor="t" rtlCol="false"/>
                    <a:lstStyle/>
                    <a:p>
                      <a:pPr algn="ctr">
                        <a:lnSpc>
                          <a:spcPts val="2380"/>
                        </a:lnSpc>
                        <a:defRPr/>
                      </a:pPr>
                      <a:r>
                        <a:rPr lang="en-US" sz="1700">
                          <a:solidFill>
                            <a:srgbClr val="000000"/>
                          </a:solidFill>
                          <a:latin typeface="Montserrat"/>
                        </a:rPr>
                        <a:t>0.6208821350762527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55D"/>
                    </a:solidFill>
                  </a:tcPr>
                </a:tc>
              </a:tr>
              <a:tr h="766762">
                <a:tc>
                  <a:txBody>
                    <a:bodyPr anchor="t" rtlCol="false"/>
                    <a:lstStyle/>
                    <a:p>
                      <a:pPr algn="ctr">
                        <a:lnSpc>
                          <a:spcPts val="2380"/>
                        </a:lnSpc>
                        <a:defRPr/>
                      </a:pPr>
                      <a:r>
                        <a:rPr lang="en-US" sz="1700">
                          <a:solidFill>
                            <a:srgbClr val="000000"/>
                          </a:solidFill>
                          <a:latin typeface="Montserrat Bold"/>
                        </a:rPr>
                        <a:t>Gradient Boosting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5DADB"/>
                    </a:solidFill>
                  </a:tcPr>
                </a:tc>
                <a:tc>
                  <a:txBody>
                    <a:bodyPr anchor="t" rtlCol="false"/>
                    <a:lstStyle/>
                    <a:p>
                      <a:pPr algn="ctr">
                        <a:lnSpc>
                          <a:spcPts val="2380"/>
                        </a:lnSpc>
                        <a:defRPr/>
                      </a:pPr>
                      <a:r>
                        <a:rPr lang="en-US" sz="1700">
                          <a:solidFill>
                            <a:srgbClr val="000000"/>
                          </a:solidFill>
                          <a:latin typeface="Montserrat"/>
                        </a:rPr>
                        <a:t>0.9792811202778391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ontserrat"/>
                        </a:rPr>
                        <a:t>2.3795467309722915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2301383" y="5724525"/>
            <a:ext cx="10048125" cy="1242060"/>
          </a:xfrm>
          <a:prstGeom prst="rect">
            <a:avLst/>
          </a:prstGeom>
        </p:spPr>
        <p:txBody>
          <a:bodyPr anchor="t" rtlCol="false" tIns="0" lIns="0" bIns="0" rIns="0">
            <a:spAutoFit/>
          </a:bodyPr>
          <a:lstStyle/>
          <a:p>
            <a:pPr marL="0" indent="0" lvl="0">
              <a:lnSpc>
                <a:spcPts val="8519"/>
              </a:lnSpc>
              <a:spcBef>
                <a:spcPct val="0"/>
              </a:spcBef>
            </a:pPr>
            <a:r>
              <a:rPr lang="en-US" sz="12000">
                <a:solidFill>
                  <a:srgbClr val="FF779E"/>
                </a:solidFill>
                <a:latin typeface="Margin"/>
              </a:rPr>
              <a:t>DEMO</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124309" y="9029233"/>
            <a:ext cx="575284" cy="458135"/>
          </a:xfrm>
          <a:prstGeom prst="rect">
            <a:avLst/>
          </a:prstGeom>
        </p:spPr>
      </p:pic>
      <p:grpSp>
        <p:nvGrpSpPr>
          <p:cNvPr name="Group 4" id="4"/>
          <p:cNvGrpSpPr/>
          <p:nvPr/>
        </p:nvGrpSpPr>
        <p:grpSpPr>
          <a:xfrm rot="0">
            <a:off x="-770937" y="9026828"/>
            <a:ext cx="19829873" cy="462944"/>
            <a:chOff x="0" y="0"/>
            <a:chExt cx="5222683" cy="121928"/>
          </a:xfrm>
        </p:grpSpPr>
        <p:sp>
          <p:nvSpPr>
            <p:cNvPr name="Freeform 5" id="5"/>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755D"/>
            </a:solidFill>
          </p:spPr>
        </p:sp>
        <p:sp>
          <p:nvSpPr>
            <p:cNvPr name="TextBox 6" id="6"/>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sp>
        <p:nvSpPr>
          <p:cNvPr name="TextBox 7" id="7"/>
          <p:cNvSpPr txBox="true"/>
          <p:nvPr/>
        </p:nvSpPr>
        <p:spPr>
          <a:xfrm rot="0">
            <a:off x="7171995" y="9110726"/>
            <a:ext cx="3944010" cy="269622"/>
          </a:xfrm>
          <a:prstGeom prst="rect">
            <a:avLst/>
          </a:prstGeom>
        </p:spPr>
        <p:txBody>
          <a:bodyPr anchor="t" rtlCol="false" tIns="0" lIns="0" bIns="0" rIns="0">
            <a:spAutoFit/>
          </a:bodyPr>
          <a:lstStyle/>
          <a:p>
            <a:pPr algn="ctr">
              <a:lnSpc>
                <a:spcPts val="1957"/>
              </a:lnSpc>
            </a:pPr>
            <a:r>
              <a:rPr lang="en-US" sz="1900" spc="210">
                <a:solidFill>
                  <a:srgbClr val="FFFFFF"/>
                </a:solidFill>
                <a:latin typeface="Arimo"/>
              </a:rPr>
              <a:t>Nombre de la compañía</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435069" y="-14677142"/>
            <a:ext cx="15417862" cy="20557149"/>
          </a:xfrm>
          <a:prstGeom prst="rect">
            <a:avLst/>
          </a:prstGeom>
        </p:spPr>
      </p:pic>
      <p:sp>
        <p:nvSpPr>
          <p:cNvPr name="AutoShape 9" id="9"/>
          <p:cNvSpPr/>
          <p:nvPr/>
        </p:nvSpPr>
        <p:spPr>
          <a:xfrm>
            <a:off x="-3172445" y="3310364"/>
            <a:ext cx="24632891" cy="0"/>
          </a:xfrm>
          <a:prstGeom prst="line">
            <a:avLst/>
          </a:prstGeom>
          <a:ln cap="flat" w="19050">
            <a:solidFill>
              <a:srgbClr val="000000"/>
            </a:solidFill>
            <a:prstDash val="solid"/>
            <a:headEnd type="none" len="sm" w="sm"/>
            <a:tailEnd type="none" len="sm" w="sm"/>
          </a:ln>
        </p:spPr>
      </p:sp>
      <p:grpSp>
        <p:nvGrpSpPr>
          <p:cNvPr name="Group 10" id="10"/>
          <p:cNvGrpSpPr/>
          <p:nvPr/>
        </p:nvGrpSpPr>
        <p:grpSpPr>
          <a:xfrm rot="0">
            <a:off x="15861007" y="8609243"/>
            <a:ext cx="1253536" cy="1253536"/>
            <a:chOff x="0" y="0"/>
            <a:chExt cx="812800" cy="812800"/>
          </a:xfrm>
        </p:grpSpPr>
        <p:sp>
          <p:nvSpPr>
            <p:cNvPr name="Freeform 11" id="11"/>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755D"/>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800000">
            <a:off x="16200133" y="9006944"/>
            <a:ext cx="575284" cy="458135"/>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4490971" y="4022169"/>
            <a:ext cx="9306059" cy="3176112"/>
          </a:xfrm>
          <a:prstGeom prst="rect">
            <a:avLst/>
          </a:prstGeom>
        </p:spPr>
        <p:txBody>
          <a:bodyPr anchor="t" rtlCol="false" tIns="0" lIns="0" bIns="0" rIns="0">
            <a:spAutoFit/>
          </a:bodyPr>
          <a:lstStyle/>
          <a:p>
            <a:pPr algn="ctr">
              <a:lnSpc>
                <a:spcPts val="11499"/>
              </a:lnSpc>
            </a:pPr>
            <a:r>
              <a:rPr lang="en-US" sz="17423">
                <a:solidFill>
                  <a:srgbClr val="FF755D"/>
                </a:solidFill>
                <a:latin typeface="Margin"/>
              </a:rPr>
              <a:t>Thank</a:t>
            </a:r>
          </a:p>
          <a:p>
            <a:pPr algn="ctr" marL="0" indent="0" lvl="0">
              <a:lnSpc>
                <a:spcPts val="11499"/>
              </a:lnSpc>
            </a:pPr>
            <a:r>
              <a:rPr lang="en-US" sz="17423">
                <a:solidFill>
                  <a:srgbClr val="FF755D"/>
                </a:solidFill>
                <a:latin typeface="Margin"/>
              </a:rPr>
              <a:t>you!</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35069" y="-15967847"/>
            <a:ext cx="15417862" cy="20557149"/>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435069" y="5694708"/>
            <a:ext cx="15417862" cy="20557149"/>
          </a:xfrm>
          <a:prstGeom prst="rect">
            <a:avLst/>
          </a:prstGeom>
        </p:spPr>
      </p:pic>
      <p:sp>
        <p:nvSpPr>
          <p:cNvPr name="AutoShape 5" id="5"/>
          <p:cNvSpPr/>
          <p:nvPr/>
        </p:nvSpPr>
        <p:spPr>
          <a:xfrm>
            <a:off x="-3172445" y="2038709"/>
            <a:ext cx="24632891" cy="0"/>
          </a:xfrm>
          <a:prstGeom prst="line">
            <a:avLst/>
          </a:prstGeom>
          <a:ln cap="flat" w="19050">
            <a:solidFill>
              <a:srgbClr val="000000"/>
            </a:solidFill>
            <a:prstDash val="solid"/>
            <a:headEnd type="none" len="sm" w="sm"/>
            <a:tailEnd type="none" len="sm" w="sm"/>
          </a:ln>
        </p:spPr>
      </p:sp>
      <p:sp>
        <p:nvSpPr>
          <p:cNvPr name="AutoShape 6" id="6"/>
          <p:cNvSpPr/>
          <p:nvPr/>
        </p:nvSpPr>
        <p:spPr>
          <a:xfrm>
            <a:off x="-3172445" y="8254827"/>
            <a:ext cx="24632891" cy="0"/>
          </a:xfrm>
          <a:prstGeom prst="line">
            <a:avLst/>
          </a:prstGeom>
          <a:ln cap="flat" w="1905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779E"/>
        </a:solidFill>
      </p:bgPr>
    </p:bg>
    <p:spTree>
      <p:nvGrpSpPr>
        <p:cNvPr id="1" name=""/>
        <p:cNvGrpSpPr/>
        <p:nvPr/>
      </p:nvGrpSpPr>
      <p:grpSpPr>
        <a:xfrm>
          <a:off x="0" y="0"/>
          <a:ext cx="0" cy="0"/>
          <a:chOff x="0" y="0"/>
          <a:chExt cx="0" cy="0"/>
        </a:xfrm>
      </p:grpSpPr>
      <p:sp>
        <p:nvSpPr>
          <p:cNvPr name="TextBox 2" id="2"/>
          <p:cNvSpPr txBox="true"/>
          <p:nvPr/>
        </p:nvSpPr>
        <p:spPr>
          <a:xfrm rot="0">
            <a:off x="1028700" y="2598102"/>
            <a:ext cx="8992309" cy="1242060"/>
          </a:xfrm>
          <a:prstGeom prst="rect">
            <a:avLst/>
          </a:prstGeom>
        </p:spPr>
        <p:txBody>
          <a:bodyPr anchor="t" rtlCol="false" tIns="0" lIns="0" bIns="0" rIns="0">
            <a:spAutoFit/>
          </a:bodyPr>
          <a:lstStyle/>
          <a:p>
            <a:pPr algn="l" marL="0" indent="0" lvl="0">
              <a:lnSpc>
                <a:spcPts val="8519"/>
              </a:lnSpc>
              <a:spcBef>
                <a:spcPct val="0"/>
              </a:spcBef>
            </a:pPr>
            <a:r>
              <a:rPr lang="en-US" sz="12000">
                <a:solidFill>
                  <a:srgbClr val="FFFFFF"/>
                </a:solidFill>
                <a:latin typeface="Margin"/>
              </a:rPr>
              <a:t>Group Members</a:t>
            </a:r>
          </a:p>
        </p:txBody>
      </p:sp>
      <p:sp>
        <p:nvSpPr>
          <p:cNvPr name="TextBox 3" id="3"/>
          <p:cNvSpPr txBox="true"/>
          <p:nvPr/>
        </p:nvSpPr>
        <p:spPr>
          <a:xfrm rot="0">
            <a:off x="1281082" y="4292282"/>
            <a:ext cx="7862918" cy="1979931"/>
          </a:xfrm>
          <a:prstGeom prst="rect">
            <a:avLst/>
          </a:prstGeom>
        </p:spPr>
        <p:txBody>
          <a:bodyPr anchor="t" rtlCol="false" tIns="0" lIns="0" bIns="0" rIns="0">
            <a:spAutoFit/>
          </a:bodyPr>
          <a:lstStyle/>
          <a:p>
            <a:pPr>
              <a:lnSpc>
                <a:spcPts val="5319"/>
              </a:lnSpc>
            </a:pPr>
            <a:r>
              <a:rPr lang="en-US" sz="3799">
                <a:solidFill>
                  <a:srgbClr val="FFFFFF"/>
                </a:solidFill>
                <a:latin typeface="Montserrat Bold"/>
              </a:rPr>
              <a:t>Amna Ahmad</a:t>
            </a:r>
          </a:p>
          <a:p>
            <a:pPr>
              <a:lnSpc>
                <a:spcPts val="5319"/>
              </a:lnSpc>
            </a:pPr>
            <a:r>
              <a:rPr lang="en-US" sz="3799">
                <a:solidFill>
                  <a:srgbClr val="FFFFFF"/>
                </a:solidFill>
                <a:latin typeface="Montserrat Bold"/>
              </a:rPr>
              <a:t>Muhammad Mustafa</a:t>
            </a:r>
          </a:p>
          <a:p>
            <a:pPr>
              <a:lnSpc>
                <a:spcPts val="5319"/>
              </a:lnSpc>
              <a:spcBef>
                <a:spcPct val="0"/>
              </a:spcBef>
            </a:pPr>
            <a:r>
              <a:rPr lang="en-US" sz="3799">
                <a:solidFill>
                  <a:srgbClr val="FFFFFF"/>
                </a:solidFill>
                <a:latin typeface="Montserrat Bold"/>
              </a:rPr>
              <a:t>Khubaib Ahmad Qureshy</a:t>
            </a:r>
          </a:p>
        </p:txBody>
      </p:sp>
      <p:grpSp>
        <p:nvGrpSpPr>
          <p:cNvPr name="Group 4" id="4"/>
          <p:cNvGrpSpPr/>
          <p:nvPr/>
        </p:nvGrpSpPr>
        <p:grpSpPr>
          <a:xfrm rot="0">
            <a:off x="-770937" y="9026828"/>
            <a:ext cx="19829873" cy="462944"/>
            <a:chOff x="0" y="0"/>
            <a:chExt cx="5222683" cy="121928"/>
          </a:xfrm>
        </p:grpSpPr>
        <p:sp>
          <p:nvSpPr>
            <p:cNvPr name="Freeform 5" id="5"/>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FFFF"/>
            </a:solidFill>
          </p:spPr>
        </p:sp>
        <p:sp>
          <p:nvSpPr>
            <p:cNvPr name="TextBox 6" id="6"/>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sp>
        <p:nvSpPr>
          <p:cNvPr name="TextBox 7" id="7"/>
          <p:cNvSpPr txBox="true"/>
          <p:nvPr/>
        </p:nvSpPr>
        <p:spPr>
          <a:xfrm rot="0">
            <a:off x="7171995" y="9133014"/>
            <a:ext cx="3944010" cy="269622"/>
          </a:xfrm>
          <a:prstGeom prst="rect">
            <a:avLst/>
          </a:prstGeom>
        </p:spPr>
        <p:txBody>
          <a:bodyPr anchor="t" rtlCol="false" tIns="0" lIns="0" bIns="0" rIns="0">
            <a:spAutoFit/>
          </a:bodyPr>
          <a:lstStyle/>
          <a:p>
            <a:pPr algn="ctr">
              <a:lnSpc>
                <a:spcPts val="1957"/>
              </a:lnSpc>
            </a:pPr>
            <a:r>
              <a:rPr lang="en-US" sz="1900" spc="210">
                <a:solidFill>
                  <a:srgbClr val="FF779E"/>
                </a:solidFill>
                <a:latin typeface="Arimo"/>
              </a:rPr>
              <a:t>Group project</a:t>
            </a:r>
          </a:p>
        </p:txBody>
      </p:sp>
      <p:grpSp>
        <p:nvGrpSpPr>
          <p:cNvPr name="Group 8" id="8"/>
          <p:cNvGrpSpPr/>
          <p:nvPr/>
        </p:nvGrpSpPr>
        <p:grpSpPr>
          <a:xfrm rot="0">
            <a:off x="15861007" y="8609243"/>
            <a:ext cx="1253536" cy="1253536"/>
            <a:chOff x="0" y="0"/>
            <a:chExt cx="812800" cy="812800"/>
          </a:xfrm>
        </p:grpSpPr>
        <p:sp>
          <p:nvSpPr>
            <p:cNvPr name="Freeform 9" id="9"/>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200133" y="9006944"/>
            <a:ext cx="575284" cy="458135"/>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04978" y="1028700"/>
            <a:ext cx="6909565" cy="6746248"/>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BB782"/>
        </a:solidFill>
      </p:bgPr>
    </p:bg>
    <p:spTree>
      <p:nvGrpSpPr>
        <p:cNvPr id="1" name=""/>
        <p:cNvGrpSpPr/>
        <p:nvPr/>
      </p:nvGrpSpPr>
      <p:grpSpPr>
        <a:xfrm>
          <a:off x="0" y="0"/>
          <a:ext cx="0" cy="0"/>
          <a:chOff x="0" y="0"/>
          <a:chExt cx="0" cy="0"/>
        </a:xfrm>
      </p:grpSpPr>
      <p:sp>
        <p:nvSpPr>
          <p:cNvPr name="AutoShape 2" id="2"/>
          <p:cNvSpPr/>
          <p:nvPr/>
        </p:nvSpPr>
        <p:spPr>
          <a:xfrm flipV="true">
            <a:off x="-886757" y="3964925"/>
            <a:ext cx="11477683" cy="14288"/>
          </a:xfrm>
          <a:prstGeom prst="line">
            <a:avLst/>
          </a:prstGeom>
          <a:ln cap="flat" w="28575">
            <a:solidFill>
              <a:srgbClr val="FFFFFF"/>
            </a:solidFill>
            <a:prstDash val="solid"/>
            <a:headEnd type="none" len="sm" w="sm"/>
            <a:tailEnd type="none" len="sm" w="sm"/>
          </a:ln>
        </p:spPr>
      </p:sp>
      <p:sp>
        <p:nvSpPr>
          <p:cNvPr name="TextBox 3" id="3"/>
          <p:cNvSpPr txBox="true"/>
          <p:nvPr/>
        </p:nvSpPr>
        <p:spPr>
          <a:xfrm rot="0">
            <a:off x="3371437" y="957806"/>
            <a:ext cx="11545127" cy="1242060"/>
          </a:xfrm>
          <a:prstGeom prst="rect">
            <a:avLst/>
          </a:prstGeom>
        </p:spPr>
        <p:txBody>
          <a:bodyPr anchor="t" rtlCol="false" tIns="0" lIns="0" bIns="0" rIns="0">
            <a:spAutoFit/>
          </a:bodyPr>
          <a:lstStyle/>
          <a:p>
            <a:pPr algn="ctr" marL="0" indent="0" lvl="0">
              <a:lnSpc>
                <a:spcPts val="8519"/>
              </a:lnSpc>
              <a:spcBef>
                <a:spcPct val="0"/>
              </a:spcBef>
            </a:pPr>
            <a:r>
              <a:rPr lang="en-US" sz="12000">
                <a:solidFill>
                  <a:srgbClr val="FFFFFF"/>
                </a:solidFill>
                <a:latin typeface="Margin"/>
              </a:rPr>
              <a:t>Contents</a:t>
            </a:r>
          </a:p>
        </p:txBody>
      </p:sp>
      <p:grpSp>
        <p:nvGrpSpPr>
          <p:cNvPr name="Group 4" id="4"/>
          <p:cNvGrpSpPr/>
          <p:nvPr/>
        </p:nvGrpSpPr>
        <p:grpSpPr>
          <a:xfrm rot="0">
            <a:off x="10088870" y="3713897"/>
            <a:ext cx="502056" cy="502056"/>
            <a:chOff x="0" y="0"/>
            <a:chExt cx="812800" cy="812800"/>
          </a:xfrm>
        </p:grpSpPr>
        <p:sp>
          <p:nvSpPr>
            <p:cNvPr name="Freeform 5" id="5"/>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p:spPr>
        </p:sp>
        <p:sp>
          <p:nvSpPr>
            <p:cNvPr name="TextBox 6" id="6"/>
            <p:cNvSpPr txBox="true"/>
            <p:nvPr/>
          </p:nvSpPr>
          <p:spPr>
            <a:xfrm>
              <a:off x="127000" y="146050"/>
              <a:ext cx="558800" cy="539750"/>
            </a:xfrm>
            <a:prstGeom prst="rect">
              <a:avLst/>
            </a:prstGeom>
          </p:spPr>
          <p:txBody>
            <a:bodyPr anchor="ctr" rtlCol="false" tIns="50800" lIns="50800" bIns="50800" rIns="50800"/>
            <a:lstStyle/>
            <a:p>
              <a:pPr algn="ctr">
                <a:lnSpc>
                  <a:spcPts val="2266"/>
                </a:lnSpc>
              </a:pPr>
            </a:p>
          </p:txBody>
        </p:sp>
      </p:grpSp>
      <p:sp>
        <p:nvSpPr>
          <p:cNvPr name="TextBox 7" id="7"/>
          <p:cNvSpPr txBox="true"/>
          <p:nvPr/>
        </p:nvSpPr>
        <p:spPr>
          <a:xfrm rot="0">
            <a:off x="530938" y="3019016"/>
            <a:ext cx="3219745" cy="574295"/>
          </a:xfrm>
          <a:prstGeom prst="rect">
            <a:avLst/>
          </a:prstGeom>
        </p:spPr>
        <p:txBody>
          <a:bodyPr anchor="t" rtlCol="false" tIns="0" lIns="0" bIns="0" rIns="0">
            <a:spAutoFit/>
          </a:bodyPr>
          <a:lstStyle/>
          <a:p>
            <a:pPr>
              <a:lnSpc>
                <a:spcPts val="4223"/>
              </a:lnSpc>
            </a:pPr>
            <a:r>
              <a:rPr lang="en-US" sz="4100">
                <a:solidFill>
                  <a:srgbClr val="FFFFFF"/>
                </a:solidFill>
                <a:latin typeface="Arimo Bold"/>
              </a:rPr>
              <a:t>Inroductions</a:t>
            </a:r>
          </a:p>
        </p:txBody>
      </p:sp>
      <p:sp>
        <p:nvSpPr>
          <p:cNvPr name="TextBox 8" id="8"/>
          <p:cNvSpPr txBox="true"/>
          <p:nvPr/>
        </p:nvSpPr>
        <p:spPr>
          <a:xfrm rot="0">
            <a:off x="2652022" y="4401691"/>
            <a:ext cx="2197323" cy="550927"/>
          </a:xfrm>
          <a:prstGeom prst="rect">
            <a:avLst/>
          </a:prstGeom>
        </p:spPr>
        <p:txBody>
          <a:bodyPr anchor="t" rtlCol="false" tIns="0" lIns="0" bIns="0" rIns="0">
            <a:spAutoFit/>
          </a:bodyPr>
          <a:lstStyle/>
          <a:p>
            <a:pPr>
              <a:lnSpc>
                <a:spcPts val="4017"/>
              </a:lnSpc>
            </a:pPr>
            <a:r>
              <a:rPr lang="en-US" sz="3900">
                <a:solidFill>
                  <a:srgbClr val="FFFFFF"/>
                </a:solidFill>
                <a:latin typeface="Arimo Bold"/>
              </a:rPr>
              <a:t>Problem</a:t>
            </a:r>
          </a:p>
        </p:txBody>
      </p:sp>
      <p:sp>
        <p:nvSpPr>
          <p:cNvPr name="TextBox 9" id="9"/>
          <p:cNvSpPr txBox="true"/>
          <p:nvPr/>
        </p:nvSpPr>
        <p:spPr>
          <a:xfrm rot="0">
            <a:off x="5782040" y="3040225"/>
            <a:ext cx="2197323" cy="553086"/>
          </a:xfrm>
          <a:prstGeom prst="rect">
            <a:avLst/>
          </a:prstGeom>
        </p:spPr>
        <p:txBody>
          <a:bodyPr anchor="t" rtlCol="false" tIns="0" lIns="0" bIns="0" rIns="0">
            <a:spAutoFit/>
          </a:bodyPr>
          <a:lstStyle/>
          <a:p>
            <a:pPr>
              <a:lnSpc>
                <a:spcPts val="4120"/>
              </a:lnSpc>
            </a:pPr>
            <a:r>
              <a:rPr lang="en-US" sz="4000">
                <a:solidFill>
                  <a:srgbClr val="FFFFFF"/>
                </a:solidFill>
                <a:latin typeface="Arimo Bold"/>
              </a:rPr>
              <a:t>Dataset</a:t>
            </a:r>
          </a:p>
        </p:txBody>
      </p:sp>
      <p:sp>
        <p:nvSpPr>
          <p:cNvPr name="TextBox 10" id="10"/>
          <p:cNvSpPr txBox="true"/>
          <p:nvPr/>
        </p:nvSpPr>
        <p:spPr>
          <a:xfrm rot="0">
            <a:off x="8393621" y="4411216"/>
            <a:ext cx="3315518" cy="553086"/>
          </a:xfrm>
          <a:prstGeom prst="rect">
            <a:avLst/>
          </a:prstGeom>
        </p:spPr>
        <p:txBody>
          <a:bodyPr anchor="t" rtlCol="false" tIns="0" lIns="0" bIns="0" rIns="0">
            <a:spAutoFit/>
          </a:bodyPr>
          <a:lstStyle/>
          <a:p>
            <a:pPr>
              <a:lnSpc>
                <a:spcPts val="4120"/>
              </a:lnSpc>
            </a:pPr>
            <a:r>
              <a:rPr lang="en-US" sz="4000">
                <a:solidFill>
                  <a:srgbClr val="FFFFFF"/>
                </a:solidFill>
                <a:latin typeface="Arimo Bold"/>
              </a:rPr>
              <a:t>Models Used</a:t>
            </a:r>
          </a:p>
        </p:txBody>
      </p:sp>
      <p:grpSp>
        <p:nvGrpSpPr>
          <p:cNvPr name="Group 11" id="11"/>
          <p:cNvGrpSpPr/>
          <p:nvPr/>
        </p:nvGrpSpPr>
        <p:grpSpPr>
          <a:xfrm rot="0">
            <a:off x="7117731" y="3728184"/>
            <a:ext cx="502056" cy="502056"/>
            <a:chOff x="0" y="0"/>
            <a:chExt cx="812800" cy="812800"/>
          </a:xfrm>
        </p:grpSpPr>
        <p:sp>
          <p:nvSpPr>
            <p:cNvPr name="Freeform 12" id="12"/>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p:spPr>
        </p:sp>
        <p:sp>
          <p:nvSpPr>
            <p:cNvPr name="TextBox 13" id="13"/>
            <p:cNvSpPr txBox="true"/>
            <p:nvPr/>
          </p:nvSpPr>
          <p:spPr>
            <a:xfrm>
              <a:off x="127000" y="146050"/>
              <a:ext cx="558800" cy="539750"/>
            </a:xfrm>
            <a:prstGeom prst="rect">
              <a:avLst/>
            </a:prstGeom>
          </p:spPr>
          <p:txBody>
            <a:bodyPr anchor="ctr" rtlCol="false" tIns="50800" lIns="50800" bIns="50800" rIns="50800"/>
            <a:lstStyle/>
            <a:p>
              <a:pPr algn="ctr">
                <a:lnSpc>
                  <a:spcPts val="2266"/>
                </a:lnSpc>
              </a:pPr>
            </a:p>
          </p:txBody>
        </p:sp>
      </p:grpSp>
      <p:grpSp>
        <p:nvGrpSpPr>
          <p:cNvPr name="Group 14" id="14"/>
          <p:cNvGrpSpPr/>
          <p:nvPr/>
        </p:nvGrpSpPr>
        <p:grpSpPr>
          <a:xfrm rot="0">
            <a:off x="4072499" y="3728184"/>
            <a:ext cx="502056" cy="502056"/>
            <a:chOff x="0" y="0"/>
            <a:chExt cx="812800" cy="812800"/>
          </a:xfrm>
        </p:grpSpPr>
        <p:sp>
          <p:nvSpPr>
            <p:cNvPr name="Freeform 15" id="15"/>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a:ln>
              <a:noFill/>
            </a:ln>
          </p:spPr>
        </p:sp>
        <p:sp>
          <p:nvSpPr>
            <p:cNvPr name="TextBox 16" id="16"/>
            <p:cNvSpPr txBox="true"/>
            <p:nvPr/>
          </p:nvSpPr>
          <p:spPr>
            <a:xfrm>
              <a:off x="127000" y="146050"/>
              <a:ext cx="558800" cy="53975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7" id="17"/>
          <p:cNvGrpSpPr/>
          <p:nvPr/>
        </p:nvGrpSpPr>
        <p:grpSpPr>
          <a:xfrm rot="0">
            <a:off x="1028700" y="3728184"/>
            <a:ext cx="502056" cy="502056"/>
            <a:chOff x="0" y="0"/>
            <a:chExt cx="812800" cy="812800"/>
          </a:xfrm>
        </p:grpSpPr>
        <p:sp>
          <p:nvSpPr>
            <p:cNvPr name="Freeform 18" id="18"/>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p:spPr>
        </p:sp>
        <p:sp>
          <p:nvSpPr>
            <p:cNvPr name="TextBox 19" id="19"/>
            <p:cNvSpPr txBox="true"/>
            <p:nvPr/>
          </p:nvSpPr>
          <p:spPr>
            <a:xfrm>
              <a:off x="127000" y="146050"/>
              <a:ext cx="558800" cy="539750"/>
            </a:xfrm>
            <a:prstGeom prst="rect">
              <a:avLst/>
            </a:prstGeom>
          </p:spPr>
          <p:txBody>
            <a:bodyPr anchor="ctr" rtlCol="false" tIns="50800" lIns="50800" bIns="50800" rIns="50800"/>
            <a:lstStyle/>
            <a:p>
              <a:pPr algn="ctr">
                <a:lnSpc>
                  <a:spcPts val="2266"/>
                </a:lnSpc>
              </a:pPr>
            </a:p>
          </p:txBody>
        </p:sp>
      </p:grpSp>
      <p:grpSp>
        <p:nvGrpSpPr>
          <p:cNvPr name="Group 20" id="20"/>
          <p:cNvGrpSpPr/>
          <p:nvPr/>
        </p:nvGrpSpPr>
        <p:grpSpPr>
          <a:xfrm rot="0">
            <a:off x="-770937" y="9026828"/>
            <a:ext cx="19829873" cy="462944"/>
            <a:chOff x="0" y="0"/>
            <a:chExt cx="5222683" cy="121928"/>
          </a:xfrm>
        </p:grpSpPr>
        <p:sp>
          <p:nvSpPr>
            <p:cNvPr name="Freeform 21" id="21"/>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FFFF"/>
            </a:solidFill>
          </p:spPr>
        </p:sp>
        <p:sp>
          <p:nvSpPr>
            <p:cNvPr name="TextBox 22" id="22"/>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sp>
        <p:nvSpPr>
          <p:cNvPr name="TextBox 23" id="23"/>
          <p:cNvSpPr txBox="true"/>
          <p:nvPr/>
        </p:nvSpPr>
        <p:spPr>
          <a:xfrm rot="0">
            <a:off x="7171995" y="9133014"/>
            <a:ext cx="3944010" cy="269622"/>
          </a:xfrm>
          <a:prstGeom prst="rect">
            <a:avLst/>
          </a:prstGeom>
        </p:spPr>
        <p:txBody>
          <a:bodyPr anchor="t" rtlCol="false" tIns="0" lIns="0" bIns="0" rIns="0">
            <a:spAutoFit/>
          </a:bodyPr>
          <a:lstStyle/>
          <a:p>
            <a:pPr algn="ctr">
              <a:lnSpc>
                <a:spcPts val="1957"/>
              </a:lnSpc>
            </a:pPr>
            <a:r>
              <a:rPr lang="en-US" sz="1900" spc="210">
                <a:solidFill>
                  <a:srgbClr val="BBB782"/>
                </a:solidFill>
                <a:latin typeface="Arimo"/>
              </a:rPr>
              <a:t>Group project</a:t>
            </a:r>
          </a:p>
        </p:txBody>
      </p:sp>
      <p:grpSp>
        <p:nvGrpSpPr>
          <p:cNvPr name="Group 24" id="24"/>
          <p:cNvGrpSpPr/>
          <p:nvPr/>
        </p:nvGrpSpPr>
        <p:grpSpPr>
          <a:xfrm rot="0">
            <a:off x="15861007" y="8609243"/>
            <a:ext cx="1253536" cy="1253536"/>
            <a:chOff x="0" y="0"/>
            <a:chExt cx="812800" cy="812800"/>
          </a:xfrm>
        </p:grpSpPr>
        <p:sp>
          <p:nvSpPr>
            <p:cNvPr name="Freeform 25" id="25"/>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pic>
        <p:nvPicPr>
          <p:cNvPr name="Picture 27" id="2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200133" y="9006944"/>
            <a:ext cx="575284" cy="458135"/>
          </a:xfrm>
          <a:prstGeom prst="rect">
            <a:avLst/>
          </a:prstGeom>
        </p:spPr>
      </p:pic>
      <p:sp>
        <p:nvSpPr>
          <p:cNvPr name="AutoShape 28" id="28"/>
          <p:cNvSpPr/>
          <p:nvPr/>
        </p:nvSpPr>
        <p:spPr>
          <a:xfrm flipV="true">
            <a:off x="6961247" y="7004450"/>
            <a:ext cx="11326735" cy="14287"/>
          </a:xfrm>
          <a:prstGeom prst="line">
            <a:avLst/>
          </a:prstGeom>
          <a:ln cap="flat" w="28575">
            <a:solidFill>
              <a:srgbClr val="FFFFFF"/>
            </a:solidFill>
            <a:prstDash val="solid"/>
            <a:headEnd type="none" len="sm" w="sm"/>
            <a:tailEnd type="none" len="sm" w="sm"/>
          </a:ln>
        </p:spPr>
      </p:sp>
      <p:grpSp>
        <p:nvGrpSpPr>
          <p:cNvPr name="Group 29" id="29"/>
          <p:cNvGrpSpPr/>
          <p:nvPr/>
        </p:nvGrpSpPr>
        <p:grpSpPr>
          <a:xfrm rot="0">
            <a:off x="16069382" y="6753422"/>
            <a:ext cx="502056" cy="502056"/>
            <a:chOff x="0" y="0"/>
            <a:chExt cx="812800" cy="812800"/>
          </a:xfrm>
        </p:grpSpPr>
        <p:sp>
          <p:nvSpPr>
            <p:cNvPr name="Freeform 30" id="30"/>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p:spPr>
        </p:sp>
        <p:sp>
          <p:nvSpPr>
            <p:cNvPr name="TextBox 31" id="31"/>
            <p:cNvSpPr txBox="true"/>
            <p:nvPr/>
          </p:nvSpPr>
          <p:spPr>
            <a:xfrm>
              <a:off x="127000" y="146050"/>
              <a:ext cx="558800" cy="539750"/>
            </a:xfrm>
            <a:prstGeom prst="rect">
              <a:avLst/>
            </a:prstGeom>
          </p:spPr>
          <p:txBody>
            <a:bodyPr anchor="ctr" rtlCol="false" tIns="50800" lIns="50800" bIns="50800" rIns="50800"/>
            <a:lstStyle/>
            <a:p>
              <a:pPr algn="ctr">
                <a:lnSpc>
                  <a:spcPts val="2266"/>
                </a:lnSpc>
              </a:pPr>
            </a:p>
          </p:txBody>
        </p:sp>
      </p:grpSp>
      <p:sp>
        <p:nvSpPr>
          <p:cNvPr name="TextBox 32" id="32"/>
          <p:cNvSpPr txBox="true"/>
          <p:nvPr/>
        </p:nvSpPr>
        <p:spPr>
          <a:xfrm rot="0">
            <a:off x="4849345" y="7479634"/>
            <a:ext cx="3819047" cy="1067436"/>
          </a:xfrm>
          <a:prstGeom prst="rect">
            <a:avLst/>
          </a:prstGeom>
        </p:spPr>
        <p:txBody>
          <a:bodyPr anchor="t" rtlCol="false" tIns="0" lIns="0" bIns="0" rIns="0">
            <a:spAutoFit/>
          </a:bodyPr>
          <a:lstStyle/>
          <a:p>
            <a:pPr>
              <a:lnSpc>
                <a:spcPts val="4120"/>
              </a:lnSpc>
            </a:pPr>
            <a:r>
              <a:rPr lang="en-US" sz="4000">
                <a:solidFill>
                  <a:srgbClr val="FFFFFF"/>
                </a:solidFill>
                <a:latin typeface="Arimo Bold"/>
              </a:rPr>
              <a:t>Training/hyperparameters</a:t>
            </a:r>
          </a:p>
        </p:txBody>
      </p:sp>
      <p:sp>
        <p:nvSpPr>
          <p:cNvPr name="TextBox 33" id="33"/>
          <p:cNvSpPr txBox="true"/>
          <p:nvPr/>
        </p:nvSpPr>
        <p:spPr>
          <a:xfrm rot="0">
            <a:off x="7883501" y="5660396"/>
            <a:ext cx="3642452" cy="1055752"/>
          </a:xfrm>
          <a:prstGeom prst="rect">
            <a:avLst/>
          </a:prstGeom>
        </p:spPr>
        <p:txBody>
          <a:bodyPr anchor="t" rtlCol="false" tIns="0" lIns="0" bIns="0" rIns="0">
            <a:spAutoFit/>
          </a:bodyPr>
          <a:lstStyle/>
          <a:p>
            <a:pPr>
              <a:lnSpc>
                <a:spcPts val="4017"/>
              </a:lnSpc>
            </a:pPr>
            <a:r>
              <a:rPr lang="en-US" sz="3900">
                <a:solidFill>
                  <a:srgbClr val="FFFFFF"/>
                </a:solidFill>
                <a:latin typeface="Arimo Bold"/>
              </a:rPr>
              <a:t>Analysis and Final Selection</a:t>
            </a:r>
          </a:p>
        </p:txBody>
      </p:sp>
      <p:sp>
        <p:nvSpPr>
          <p:cNvPr name="TextBox 34" id="34"/>
          <p:cNvSpPr txBox="true"/>
          <p:nvPr/>
        </p:nvSpPr>
        <p:spPr>
          <a:xfrm rot="0">
            <a:off x="11525953" y="7393636"/>
            <a:ext cx="3471774" cy="1581786"/>
          </a:xfrm>
          <a:prstGeom prst="rect">
            <a:avLst/>
          </a:prstGeom>
        </p:spPr>
        <p:txBody>
          <a:bodyPr anchor="t" rtlCol="false" tIns="0" lIns="0" bIns="0" rIns="0">
            <a:spAutoFit/>
          </a:bodyPr>
          <a:lstStyle/>
          <a:p>
            <a:pPr>
              <a:lnSpc>
                <a:spcPts val="4120"/>
              </a:lnSpc>
            </a:pPr>
            <a:r>
              <a:rPr lang="en-US" sz="4000">
                <a:solidFill>
                  <a:srgbClr val="FFFFFF"/>
                </a:solidFill>
                <a:latin typeface="Arimo Bold"/>
              </a:rPr>
              <a:t>Comparison with existing models</a:t>
            </a:r>
          </a:p>
        </p:txBody>
      </p:sp>
      <p:sp>
        <p:nvSpPr>
          <p:cNvPr name="TextBox 35" id="35"/>
          <p:cNvSpPr txBox="true"/>
          <p:nvPr/>
        </p:nvSpPr>
        <p:spPr>
          <a:xfrm rot="0">
            <a:off x="15221749" y="6163062"/>
            <a:ext cx="2197323" cy="553086"/>
          </a:xfrm>
          <a:prstGeom prst="rect">
            <a:avLst/>
          </a:prstGeom>
        </p:spPr>
        <p:txBody>
          <a:bodyPr anchor="t" rtlCol="false" tIns="0" lIns="0" bIns="0" rIns="0">
            <a:spAutoFit/>
          </a:bodyPr>
          <a:lstStyle/>
          <a:p>
            <a:pPr>
              <a:lnSpc>
                <a:spcPts val="4120"/>
              </a:lnSpc>
            </a:pPr>
            <a:r>
              <a:rPr lang="en-US" sz="4000">
                <a:solidFill>
                  <a:srgbClr val="FFFFFF"/>
                </a:solidFill>
                <a:latin typeface="Arimo Bold"/>
              </a:rPr>
              <a:t>Demo</a:t>
            </a:r>
          </a:p>
        </p:txBody>
      </p:sp>
      <p:grpSp>
        <p:nvGrpSpPr>
          <p:cNvPr name="Group 36" id="36"/>
          <p:cNvGrpSpPr/>
          <p:nvPr/>
        </p:nvGrpSpPr>
        <p:grpSpPr>
          <a:xfrm rot="0">
            <a:off x="13033676" y="6724847"/>
            <a:ext cx="502056" cy="502056"/>
            <a:chOff x="0" y="0"/>
            <a:chExt cx="812800" cy="812800"/>
          </a:xfrm>
        </p:grpSpPr>
        <p:sp>
          <p:nvSpPr>
            <p:cNvPr name="Freeform 37" id="37"/>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p:spPr>
        </p:sp>
        <p:sp>
          <p:nvSpPr>
            <p:cNvPr name="TextBox 38" id="38"/>
            <p:cNvSpPr txBox="true"/>
            <p:nvPr/>
          </p:nvSpPr>
          <p:spPr>
            <a:xfrm>
              <a:off x="127000" y="146050"/>
              <a:ext cx="558800" cy="539750"/>
            </a:xfrm>
            <a:prstGeom prst="rect">
              <a:avLst/>
            </a:prstGeom>
          </p:spPr>
          <p:txBody>
            <a:bodyPr anchor="ctr" rtlCol="false" tIns="50800" lIns="50800" bIns="50800" rIns="50800"/>
            <a:lstStyle/>
            <a:p>
              <a:pPr algn="ctr">
                <a:lnSpc>
                  <a:spcPts val="2266"/>
                </a:lnSpc>
              </a:pPr>
            </a:p>
          </p:txBody>
        </p:sp>
      </p:grpSp>
      <p:grpSp>
        <p:nvGrpSpPr>
          <p:cNvPr name="Group 39" id="39"/>
          <p:cNvGrpSpPr/>
          <p:nvPr/>
        </p:nvGrpSpPr>
        <p:grpSpPr>
          <a:xfrm rot="0">
            <a:off x="9997970" y="6753422"/>
            <a:ext cx="502056" cy="502056"/>
            <a:chOff x="0" y="0"/>
            <a:chExt cx="812800" cy="812800"/>
          </a:xfrm>
        </p:grpSpPr>
        <p:sp>
          <p:nvSpPr>
            <p:cNvPr name="Freeform 40" id="40"/>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a:ln>
              <a:noFill/>
            </a:ln>
          </p:spPr>
        </p:sp>
        <p:sp>
          <p:nvSpPr>
            <p:cNvPr name="TextBox 41" id="41"/>
            <p:cNvSpPr txBox="true"/>
            <p:nvPr/>
          </p:nvSpPr>
          <p:spPr>
            <a:xfrm>
              <a:off x="127000" y="146050"/>
              <a:ext cx="558800" cy="53975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42" id="42"/>
          <p:cNvGrpSpPr/>
          <p:nvPr/>
        </p:nvGrpSpPr>
        <p:grpSpPr>
          <a:xfrm rot="0">
            <a:off x="6961209" y="6753422"/>
            <a:ext cx="502056" cy="502056"/>
            <a:chOff x="0" y="0"/>
            <a:chExt cx="812800" cy="812800"/>
          </a:xfrm>
        </p:grpSpPr>
        <p:sp>
          <p:nvSpPr>
            <p:cNvPr name="Freeform 43" id="43"/>
            <p:cNvSpPr/>
            <p:nvPr/>
          </p:nvSpPr>
          <p:spPr>
            <a:xfrm flipH="false" flipV="false">
              <a:off x="0" y="0"/>
              <a:ext cx="812800" cy="812800"/>
            </a:xfrm>
            <a:custGeom>
              <a:avLst/>
              <a:gdLst/>
              <a:ahLst/>
              <a:cxnLst/>
              <a:rect r="r" b="b" t="t" l="l"/>
              <a:pathLst>
                <a:path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FFFFFF"/>
            </a:solidFill>
          </p:spPr>
        </p:sp>
        <p:sp>
          <p:nvSpPr>
            <p:cNvPr name="TextBox 44" id="44"/>
            <p:cNvSpPr txBox="true"/>
            <p:nvPr/>
          </p:nvSpPr>
          <p:spPr>
            <a:xfrm>
              <a:off x="127000" y="146050"/>
              <a:ext cx="558800" cy="539750"/>
            </a:xfrm>
            <a:prstGeom prst="rect">
              <a:avLst/>
            </a:prstGeom>
          </p:spPr>
          <p:txBody>
            <a:bodyPr anchor="ctr" rtlCol="false" tIns="50800" lIns="50800" bIns="50800" rIns="50800"/>
            <a:lstStyle/>
            <a:p>
              <a:pPr algn="ctr">
                <a:lnSpc>
                  <a:spcPts val="2266"/>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770937" y="9026828"/>
            <a:ext cx="19829873" cy="462944"/>
            <a:chOff x="0" y="0"/>
            <a:chExt cx="5222683" cy="121928"/>
          </a:xfrm>
        </p:grpSpPr>
        <p:sp>
          <p:nvSpPr>
            <p:cNvPr name="Freeform 3" id="3"/>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779E"/>
            </a:solidFill>
          </p:spPr>
        </p:sp>
        <p:sp>
          <p:nvSpPr>
            <p:cNvPr name="TextBox 4" id="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grpSp>
        <p:nvGrpSpPr>
          <p:cNvPr name="Group 5" id="5"/>
          <p:cNvGrpSpPr/>
          <p:nvPr/>
        </p:nvGrpSpPr>
        <p:grpSpPr>
          <a:xfrm rot="0">
            <a:off x="15861007" y="8609243"/>
            <a:ext cx="1253536" cy="1253536"/>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779E"/>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sp>
        <p:nvSpPr>
          <p:cNvPr name="TextBox 8" id="8"/>
          <p:cNvSpPr txBox="true"/>
          <p:nvPr/>
        </p:nvSpPr>
        <p:spPr>
          <a:xfrm rot="0">
            <a:off x="9144000" y="1381871"/>
            <a:ext cx="7631417" cy="1242060"/>
          </a:xfrm>
          <a:prstGeom prst="rect">
            <a:avLst/>
          </a:prstGeom>
        </p:spPr>
        <p:txBody>
          <a:bodyPr anchor="t" rtlCol="false" tIns="0" lIns="0" bIns="0" rIns="0">
            <a:spAutoFit/>
          </a:bodyPr>
          <a:lstStyle/>
          <a:p>
            <a:pPr marL="0" indent="0" lvl="0">
              <a:lnSpc>
                <a:spcPts val="8519"/>
              </a:lnSpc>
              <a:spcBef>
                <a:spcPct val="0"/>
              </a:spcBef>
            </a:pPr>
            <a:r>
              <a:rPr lang="en-US" sz="12000">
                <a:solidFill>
                  <a:srgbClr val="FF779E"/>
                </a:solidFill>
                <a:latin typeface="Margin"/>
              </a:rPr>
              <a:t>Introduction</a:t>
            </a:r>
          </a:p>
        </p:txBody>
      </p:sp>
      <p:sp>
        <p:nvSpPr>
          <p:cNvPr name="TextBox 9" id="9"/>
          <p:cNvSpPr txBox="true"/>
          <p:nvPr/>
        </p:nvSpPr>
        <p:spPr>
          <a:xfrm rot="0">
            <a:off x="7171995" y="9110726"/>
            <a:ext cx="3944010" cy="269622"/>
          </a:xfrm>
          <a:prstGeom prst="rect">
            <a:avLst/>
          </a:prstGeom>
        </p:spPr>
        <p:txBody>
          <a:bodyPr anchor="t" rtlCol="false" tIns="0" lIns="0" bIns="0" rIns="0">
            <a:spAutoFit/>
          </a:bodyPr>
          <a:lstStyle/>
          <a:p>
            <a:pPr algn="ctr">
              <a:lnSpc>
                <a:spcPts val="1957"/>
              </a:lnSpc>
            </a:pPr>
            <a:r>
              <a:rPr lang="en-US" sz="1900" spc="210">
                <a:solidFill>
                  <a:srgbClr val="FFFFFF"/>
                </a:solidFill>
                <a:latin typeface="Arimo"/>
              </a:rPr>
              <a:t>Group project</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200133" y="9006944"/>
            <a:ext cx="575284" cy="458135"/>
          </a:xfrm>
          <a:prstGeom prst="rect">
            <a:avLst/>
          </a:prstGeom>
        </p:spPr>
      </p:pic>
      <p:sp>
        <p:nvSpPr>
          <p:cNvPr name="TextBox 11" id="11"/>
          <p:cNvSpPr txBox="true"/>
          <p:nvPr/>
        </p:nvSpPr>
        <p:spPr>
          <a:xfrm rot="0">
            <a:off x="8997812" y="2392680"/>
            <a:ext cx="8116731" cy="5590474"/>
          </a:xfrm>
          <a:prstGeom prst="rect">
            <a:avLst/>
          </a:prstGeom>
        </p:spPr>
        <p:txBody>
          <a:bodyPr anchor="t" rtlCol="false" tIns="0" lIns="0" bIns="0" rIns="0">
            <a:spAutoFit/>
          </a:bodyPr>
          <a:lstStyle/>
          <a:p>
            <a:pPr algn="just">
              <a:lnSpc>
                <a:spcPts val="3713"/>
              </a:lnSpc>
              <a:spcBef>
                <a:spcPct val="0"/>
              </a:spcBef>
            </a:pPr>
            <a:r>
              <a:rPr lang="en-US" sz="2652">
                <a:solidFill>
                  <a:srgbClr val="000000"/>
                </a:solidFill>
                <a:latin typeface="Montserrat Bold"/>
              </a:rPr>
              <a:t>Parkinson's disease (PD) is a neurodegenerative condition characterized by motor and non-motor symptoms. Early discovery is critical for effective treatment. Machine learning (ML) approaches have the potential to improve illness identification. To construct effective prediction models, ML algorithms analyze a variety of data sources such as clinical evaluations and imaging scans. ML facilitates the integration of numerous data modalities for enhanced diagnosis accuracy in Parkinson's disease detection.</a:t>
            </a:r>
          </a:p>
        </p:txBody>
      </p:sp>
      <p:grpSp>
        <p:nvGrpSpPr>
          <p:cNvPr name="Group 12" id="12"/>
          <p:cNvGrpSpPr/>
          <p:nvPr/>
        </p:nvGrpSpPr>
        <p:grpSpPr>
          <a:xfrm rot="-10800000">
            <a:off x="-787591" y="-889078"/>
            <a:ext cx="1721041" cy="12065155"/>
            <a:chOff x="0" y="0"/>
            <a:chExt cx="453278" cy="3177654"/>
          </a:xfrm>
        </p:grpSpPr>
        <p:sp>
          <p:nvSpPr>
            <p:cNvPr name="Freeform 13" id="13"/>
            <p:cNvSpPr/>
            <p:nvPr/>
          </p:nvSpPr>
          <p:spPr>
            <a:xfrm flipH="false" flipV="false">
              <a:off x="0" y="0"/>
              <a:ext cx="453278" cy="3177654"/>
            </a:xfrm>
            <a:custGeom>
              <a:avLst/>
              <a:gdLst/>
              <a:ahLst/>
              <a:cxnLst/>
              <a:rect r="r" b="b" t="t" l="l"/>
              <a:pathLst>
                <a:path h="3177654" w="453278">
                  <a:moveTo>
                    <a:pt x="0" y="0"/>
                  </a:moveTo>
                  <a:lnTo>
                    <a:pt x="453278" y="0"/>
                  </a:lnTo>
                  <a:lnTo>
                    <a:pt x="453278" y="3177654"/>
                  </a:lnTo>
                  <a:lnTo>
                    <a:pt x="0" y="3177654"/>
                  </a:lnTo>
                  <a:close/>
                </a:path>
              </a:pathLst>
            </a:custGeom>
            <a:solidFill>
              <a:srgbClr val="FF755D"/>
            </a:solidFill>
            <a:ln w="19050">
              <a:solidFill>
                <a:srgbClr val="000000"/>
              </a:solidFill>
            </a:ln>
          </p:spPr>
        </p:sp>
        <p:sp>
          <p:nvSpPr>
            <p:cNvPr name="TextBox 14" id="1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14774" y="1396924"/>
            <a:ext cx="6301714" cy="627879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bg>
      <p:bgPr>
        <a:solidFill>
          <a:srgbClr val="FF755D"/>
        </a:solidFill>
      </p:bgPr>
    </p:bg>
    <p:spTree>
      <p:nvGrpSpPr>
        <p:cNvPr id="1" name=""/>
        <p:cNvGrpSpPr/>
        <p:nvPr/>
      </p:nvGrpSpPr>
      <p:grpSpPr>
        <a:xfrm>
          <a:off x="0" y="0"/>
          <a:ext cx="0" cy="0"/>
          <a:chOff x="0" y="0"/>
          <a:chExt cx="0" cy="0"/>
        </a:xfrm>
      </p:grpSpPr>
      <p:grpSp>
        <p:nvGrpSpPr>
          <p:cNvPr name="Group 2" id="2"/>
          <p:cNvGrpSpPr/>
          <p:nvPr/>
        </p:nvGrpSpPr>
        <p:grpSpPr>
          <a:xfrm rot="0">
            <a:off x="2055738" y="1507102"/>
            <a:ext cx="14176524" cy="7272796"/>
            <a:chOff x="0" y="0"/>
            <a:chExt cx="3733735" cy="1915469"/>
          </a:xfrm>
        </p:grpSpPr>
        <p:sp>
          <p:nvSpPr>
            <p:cNvPr name="Freeform 3" id="3"/>
            <p:cNvSpPr/>
            <p:nvPr/>
          </p:nvSpPr>
          <p:spPr>
            <a:xfrm flipH="false" flipV="false">
              <a:off x="0" y="0"/>
              <a:ext cx="3733735" cy="1915469"/>
            </a:xfrm>
            <a:custGeom>
              <a:avLst/>
              <a:gdLst/>
              <a:ahLst/>
              <a:cxnLst/>
              <a:rect r="r" b="b" t="t" l="l"/>
              <a:pathLst>
                <a:path h="1915469" w="3733735">
                  <a:moveTo>
                    <a:pt x="21844" y="0"/>
                  </a:moveTo>
                  <a:lnTo>
                    <a:pt x="3711890" y="0"/>
                  </a:lnTo>
                  <a:cubicBezTo>
                    <a:pt x="3723954" y="0"/>
                    <a:pt x="3733735" y="9780"/>
                    <a:pt x="3733735" y="21844"/>
                  </a:cubicBezTo>
                  <a:lnTo>
                    <a:pt x="3733735" y="1893625"/>
                  </a:lnTo>
                  <a:cubicBezTo>
                    <a:pt x="3733735" y="1905689"/>
                    <a:pt x="3723954" y="1915469"/>
                    <a:pt x="3711890" y="1915469"/>
                  </a:cubicBezTo>
                  <a:lnTo>
                    <a:pt x="21844" y="1915469"/>
                  </a:lnTo>
                  <a:cubicBezTo>
                    <a:pt x="9780" y="1915469"/>
                    <a:pt x="0" y="1905689"/>
                    <a:pt x="0" y="1893625"/>
                  </a:cubicBezTo>
                  <a:lnTo>
                    <a:pt x="0" y="21844"/>
                  </a:lnTo>
                  <a:cubicBezTo>
                    <a:pt x="0" y="9780"/>
                    <a:pt x="9780" y="0"/>
                    <a:pt x="21844" y="0"/>
                  </a:cubicBezTo>
                  <a:close/>
                </a:path>
              </a:pathLst>
            </a:custGeom>
            <a:solidFill>
              <a:srgbClr val="FFFFFF"/>
            </a:solidFill>
            <a:ln w="19050">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156204" y="4434245"/>
            <a:ext cx="11975591" cy="3049099"/>
          </a:xfrm>
          <a:prstGeom prst="rect">
            <a:avLst/>
          </a:prstGeom>
        </p:spPr>
        <p:txBody>
          <a:bodyPr anchor="t" rtlCol="false" tIns="0" lIns="0" bIns="0" rIns="0">
            <a:spAutoFit/>
          </a:bodyPr>
          <a:lstStyle/>
          <a:p>
            <a:pPr algn="ctr">
              <a:lnSpc>
                <a:spcPts val="3462"/>
              </a:lnSpc>
            </a:pPr>
            <a:r>
              <a:rPr lang="en-US" sz="2564" spc="153">
                <a:solidFill>
                  <a:srgbClr val="000000"/>
                </a:solidFill>
                <a:latin typeface="Montserrat"/>
              </a:rPr>
              <a:t>Parkinson's disease is a widespread neurodegenerative disorder. Early detection and monitoring are vital for effective treatment. Conventional assessments often involve clinical visits, which can be burdensome. Hence, there is a demand for accessible and non-invasive techniques to accurately detect and monitor Parkinson's disease.</a:t>
            </a:r>
          </a:p>
          <a:p>
            <a:pPr algn="ctr">
              <a:lnSpc>
                <a:spcPts val="3462"/>
              </a:lnSpc>
            </a:pPr>
          </a:p>
        </p:txBody>
      </p:sp>
      <p:sp>
        <p:nvSpPr>
          <p:cNvPr name="TextBox 6" id="6"/>
          <p:cNvSpPr txBox="true"/>
          <p:nvPr/>
        </p:nvSpPr>
        <p:spPr>
          <a:xfrm rot="0">
            <a:off x="3676539" y="3049085"/>
            <a:ext cx="10934923" cy="1242060"/>
          </a:xfrm>
          <a:prstGeom prst="rect">
            <a:avLst/>
          </a:prstGeom>
        </p:spPr>
        <p:txBody>
          <a:bodyPr anchor="t" rtlCol="false" tIns="0" lIns="0" bIns="0" rIns="0">
            <a:spAutoFit/>
          </a:bodyPr>
          <a:lstStyle/>
          <a:p>
            <a:pPr algn="ctr" marL="0" indent="0" lvl="0">
              <a:lnSpc>
                <a:spcPts val="8519"/>
              </a:lnSpc>
              <a:spcBef>
                <a:spcPct val="0"/>
              </a:spcBef>
            </a:pPr>
            <a:r>
              <a:rPr lang="en-US" sz="12000">
                <a:solidFill>
                  <a:srgbClr val="FF755D"/>
                </a:solidFill>
                <a:latin typeface="Margin"/>
              </a:rPr>
              <a:t>Problem Statement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770937" y="9026828"/>
            <a:ext cx="19829873" cy="462944"/>
            <a:chOff x="0" y="0"/>
            <a:chExt cx="5222683" cy="121928"/>
          </a:xfrm>
        </p:grpSpPr>
        <p:sp>
          <p:nvSpPr>
            <p:cNvPr name="Freeform 3" id="3"/>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779E"/>
            </a:solidFill>
          </p:spPr>
        </p:sp>
        <p:sp>
          <p:nvSpPr>
            <p:cNvPr name="TextBox 4" id="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grpSp>
        <p:nvGrpSpPr>
          <p:cNvPr name="Group 5" id="5"/>
          <p:cNvGrpSpPr/>
          <p:nvPr/>
        </p:nvGrpSpPr>
        <p:grpSpPr>
          <a:xfrm rot="0">
            <a:off x="15861007" y="8609243"/>
            <a:ext cx="1253536" cy="1253536"/>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779E"/>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sp>
        <p:nvSpPr>
          <p:cNvPr name="TextBox 8" id="8"/>
          <p:cNvSpPr txBox="true"/>
          <p:nvPr/>
        </p:nvSpPr>
        <p:spPr>
          <a:xfrm rot="0">
            <a:off x="5075960" y="1222785"/>
            <a:ext cx="7631417" cy="1242060"/>
          </a:xfrm>
          <a:prstGeom prst="rect">
            <a:avLst/>
          </a:prstGeom>
        </p:spPr>
        <p:txBody>
          <a:bodyPr anchor="t" rtlCol="false" tIns="0" lIns="0" bIns="0" rIns="0">
            <a:spAutoFit/>
          </a:bodyPr>
          <a:lstStyle/>
          <a:p>
            <a:pPr marL="0" indent="0" lvl="0">
              <a:lnSpc>
                <a:spcPts val="8519"/>
              </a:lnSpc>
              <a:spcBef>
                <a:spcPct val="0"/>
              </a:spcBef>
            </a:pPr>
            <a:r>
              <a:rPr lang="en-US" sz="12000">
                <a:solidFill>
                  <a:srgbClr val="FF779E"/>
                </a:solidFill>
                <a:latin typeface="Margin"/>
              </a:rPr>
              <a:t>Dataset</a:t>
            </a:r>
          </a:p>
        </p:txBody>
      </p:sp>
      <p:sp>
        <p:nvSpPr>
          <p:cNvPr name="TextBox 9" id="9"/>
          <p:cNvSpPr txBox="true"/>
          <p:nvPr/>
        </p:nvSpPr>
        <p:spPr>
          <a:xfrm rot="0">
            <a:off x="7171995" y="9110726"/>
            <a:ext cx="3944010" cy="269622"/>
          </a:xfrm>
          <a:prstGeom prst="rect">
            <a:avLst/>
          </a:prstGeom>
        </p:spPr>
        <p:txBody>
          <a:bodyPr anchor="t" rtlCol="false" tIns="0" lIns="0" bIns="0" rIns="0">
            <a:spAutoFit/>
          </a:bodyPr>
          <a:lstStyle/>
          <a:p>
            <a:pPr algn="ctr">
              <a:lnSpc>
                <a:spcPts val="1957"/>
              </a:lnSpc>
            </a:pPr>
            <a:r>
              <a:rPr lang="en-US" sz="1900" spc="210">
                <a:solidFill>
                  <a:srgbClr val="FFFFFF"/>
                </a:solidFill>
                <a:latin typeface="Arimo"/>
              </a:rPr>
              <a:t>Group project</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200133" y="9006944"/>
            <a:ext cx="575284" cy="458135"/>
          </a:xfrm>
          <a:prstGeom prst="rect">
            <a:avLst/>
          </a:prstGeom>
        </p:spPr>
      </p:pic>
      <p:sp>
        <p:nvSpPr>
          <p:cNvPr name="TextBox 11" id="11"/>
          <p:cNvSpPr txBox="true"/>
          <p:nvPr/>
        </p:nvSpPr>
        <p:spPr>
          <a:xfrm rot="0">
            <a:off x="1176680" y="2103153"/>
            <a:ext cx="8116731" cy="6033069"/>
          </a:xfrm>
          <a:prstGeom prst="rect">
            <a:avLst/>
          </a:prstGeom>
        </p:spPr>
        <p:txBody>
          <a:bodyPr anchor="t" rtlCol="false" tIns="0" lIns="0" bIns="0" rIns="0">
            <a:spAutoFit/>
          </a:bodyPr>
          <a:lstStyle/>
          <a:p>
            <a:pPr algn="just">
              <a:lnSpc>
                <a:spcPts val="3993"/>
              </a:lnSpc>
            </a:pPr>
            <a:r>
              <a:rPr lang="en-US" sz="2852">
                <a:solidFill>
                  <a:srgbClr val="000000"/>
                </a:solidFill>
                <a:latin typeface="Montserrat Bold"/>
              </a:rPr>
              <a:t>The Parkinson's Telemonitoring dataset comprises voice recordings and associated clinical data from individuals with Parkinson's disease. This dataset was obtained through a telemonitoring platform that enabled patients to record their voices during basic tasks like sustained phonation and vowel phonation. It includes 5875 voice recordings from 42 Parkinson's patients and 24 healthy controls.</a:t>
            </a:r>
          </a:p>
          <a:p>
            <a:pPr algn="just">
              <a:lnSpc>
                <a:spcPts val="3993"/>
              </a:lnSpc>
              <a:spcBef>
                <a:spcPct val="0"/>
              </a:spcBef>
            </a:pPr>
          </a:p>
        </p:txBody>
      </p:sp>
      <p:grpSp>
        <p:nvGrpSpPr>
          <p:cNvPr name="Group 12" id="12"/>
          <p:cNvGrpSpPr/>
          <p:nvPr/>
        </p:nvGrpSpPr>
        <p:grpSpPr>
          <a:xfrm rot="-10800000">
            <a:off x="17337896" y="-684539"/>
            <a:ext cx="1721041" cy="12065155"/>
            <a:chOff x="0" y="0"/>
            <a:chExt cx="453278" cy="3177654"/>
          </a:xfrm>
        </p:grpSpPr>
        <p:sp>
          <p:nvSpPr>
            <p:cNvPr name="Freeform 13" id="13"/>
            <p:cNvSpPr/>
            <p:nvPr/>
          </p:nvSpPr>
          <p:spPr>
            <a:xfrm flipH="false" flipV="false">
              <a:off x="0" y="0"/>
              <a:ext cx="453278" cy="3177654"/>
            </a:xfrm>
            <a:custGeom>
              <a:avLst/>
              <a:gdLst/>
              <a:ahLst/>
              <a:cxnLst/>
              <a:rect r="r" b="b" t="t" l="l"/>
              <a:pathLst>
                <a:path h="3177654" w="453278">
                  <a:moveTo>
                    <a:pt x="0" y="0"/>
                  </a:moveTo>
                  <a:lnTo>
                    <a:pt x="453278" y="0"/>
                  </a:lnTo>
                  <a:lnTo>
                    <a:pt x="453278" y="3177654"/>
                  </a:lnTo>
                  <a:lnTo>
                    <a:pt x="0" y="3177654"/>
                  </a:lnTo>
                  <a:close/>
                </a:path>
              </a:pathLst>
            </a:custGeom>
            <a:solidFill>
              <a:srgbClr val="FF755D"/>
            </a:solidFill>
            <a:ln w="19050">
              <a:solidFill>
                <a:srgbClr val="000000"/>
              </a:solidFill>
            </a:ln>
          </p:spPr>
        </p:sp>
        <p:sp>
          <p:nvSpPr>
            <p:cNvPr name="TextBox 14" id="1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566895" y="1028700"/>
            <a:ext cx="5920880" cy="6884744"/>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770937" y="9026828"/>
            <a:ext cx="19829873" cy="462944"/>
            <a:chOff x="0" y="0"/>
            <a:chExt cx="5222683" cy="121928"/>
          </a:xfrm>
        </p:grpSpPr>
        <p:sp>
          <p:nvSpPr>
            <p:cNvPr name="Freeform 3" id="3"/>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779E"/>
            </a:solidFill>
          </p:spPr>
        </p:sp>
        <p:sp>
          <p:nvSpPr>
            <p:cNvPr name="TextBox 4" id="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grpSp>
        <p:nvGrpSpPr>
          <p:cNvPr name="Group 5" id="5"/>
          <p:cNvGrpSpPr/>
          <p:nvPr/>
        </p:nvGrpSpPr>
        <p:grpSpPr>
          <a:xfrm rot="0">
            <a:off x="15861007" y="8609243"/>
            <a:ext cx="1253536" cy="1253536"/>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779E"/>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sp>
        <p:nvSpPr>
          <p:cNvPr name="TextBox 8" id="8"/>
          <p:cNvSpPr txBox="true"/>
          <p:nvPr/>
        </p:nvSpPr>
        <p:spPr>
          <a:xfrm rot="0">
            <a:off x="9144000" y="1123136"/>
            <a:ext cx="7631417" cy="1242060"/>
          </a:xfrm>
          <a:prstGeom prst="rect">
            <a:avLst/>
          </a:prstGeom>
        </p:spPr>
        <p:txBody>
          <a:bodyPr anchor="t" rtlCol="false" tIns="0" lIns="0" bIns="0" rIns="0">
            <a:spAutoFit/>
          </a:bodyPr>
          <a:lstStyle/>
          <a:p>
            <a:pPr marL="0" indent="0" lvl="0">
              <a:lnSpc>
                <a:spcPts val="8519"/>
              </a:lnSpc>
              <a:spcBef>
                <a:spcPct val="0"/>
              </a:spcBef>
            </a:pPr>
            <a:r>
              <a:rPr lang="en-US" sz="12000">
                <a:solidFill>
                  <a:srgbClr val="FF779E"/>
                </a:solidFill>
                <a:latin typeface="Margin"/>
              </a:rPr>
              <a:t>Models Used</a:t>
            </a:r>
          </a:p>
        </p:txBody>
      </p:sp>
      <p:sp>
        <p:nvSpPr>
          <p:cNvPr name="TextBox 9" id="9"/>
          <p:cNvSpPr txBox="true"/>
          <p:nvPr/>
        </p:nvSpPr>
        <p:spPr>
          <a:xfrm rot="0">
            <a:off x="7171995" y="9110726"/>
            <a:ext cx="3944010" cy="269622"/>
          </a:xfrm>
          <a:prstGeom prst="rect">
            <a:avLst/>
          </a:prstGeom>
        </p:spPr>
        <p:txBody>
          <a:bodyPr anchor="t" rtlCol="false" tIns="0" lIns="0" bIns="0" rIns="0">
            <a:spAutoFit/>
          </a:bodyPr>
          <a:lstStyle/>
          <a:p>
            <a:pPr algn="ctr">
              <a:lnSpc>
                <a:spcPts val="1957"/>
              </a:lnSpc>
            </a:pPr>
            <a:r>
              <a:rPr lang="en-US" sz="1900" spc="210">
                <a:solidFill>
                  <a:srgbClr val="FFFFFF"/>
                </a:solidFill>
                <a:latin typeface="Arimo"/>
              </a:rPr>
              <a:t>Group project</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200133" y="9006944"/>
            <a:ext cx="575284" cy="458135"/>
          </a:xfrm>
          <a:prstGeom prst="rect">
            <a:avLst/>
          </a:prstGeom>
        </p:spPr>
      </p:pic>
      <p:sp>
        <p:nvSpPr>
          <p:cNvPr name="TextBox 11" id="11"/>
          <p:cNvSpPr txBox="true"/>
          <p:nvPr/>
        </p:nvSpPr>
        <p:spPr>
          <a:xfrm rot="0">
            <a:off x="9144000" y="2048957"/>
            <a:ext cx="8116731" cy="7042719"/>
          </a:xfrm>
          <a:prstGeom prst="rect">
            <a:avLst/>
          </a:prstGeom>
        </p:spPr>
        <p:txBody>
          <a:bodyPr anchor="t" rtlCol="false" tIns="0" lIns="0" bIns="0" rIns="0">
            <a:spAutoFit/>
          </a:bodyPr>
          <a:lstStyle/>
          <a:p>
            <a:pPr algn="just">
              <a:lnSpc>
                <a:spcPts val="3993"/>
              </a:lnSpc>
            </a:pPr>
            <a:r>
              <a:rPr lang="en-US" sz="2852">
                <a:solidFill>
                  <a:srgbClr val="000000"/>
                </a:solidFill>
                <a:latin typeface="Montserrat Bold"/>
              </a:rPr>
              <a:t>Multiple Models were tested, and the best model was selected which had the with least mean square error and highest R-squared score. The following models were tested:</a:t>
            </a:r>
          </a:p>
          <a:p>
            <a:pPr algn="just" marL="615877" indent="-307938" lvl="1">
              <a:lnSpc>
                <a:spcPts val="3993"/>
              </a:lnSpc>
              <a:buFont typeface="Arial"/>
              <a:buChar char="•"/>
            </a:pPr>
            <a:r>
              <a:rPr lang="en-US" sz="2852">
                <a:solidFill>
                  <a:srgbClr val="000000"/>
                </a:solidFill>
                <a:latin typeface="Montserrat Bold"/>
              </a:rPr>
              <a:t>Linear </a:t>
            </a:r>
          </a:p>
          <a:p>
            <a:pPr algn="just" marL="615877" indent="-307938" lvl="1">
              <a:lnSpc>
                <a:spcPts val="3993"/>
              </a:lnSpc>
              <a:buFont typeface="Arial"/>
              <a:buChar char="•"/>
            </a:pPr>
            <a:r>
              <a:rPr lang="en-US" sz="2852">
                <a:solidFill>
                  <a:srgbClr val="000000"/>
                </a:solidFill>
                <a:latin typeface="Montserrat Bold"/>
              </a:rPr>
              <a:t>Ridge </a:t>
            </a:r>
          </a:p>
          <a:p>
            <a:pPr algn="just" marL="615877" indent="-307938" lvl="1">
              <a:lnSpc>
                <a:spcPts val="3993"/>
              </a:lnSpc>
              <a:buFont typeface="Arial"/>
              <a:buChar char="•"/>
            </a:pPr>
            <a:r>
              <a:rPr lang="en-US" sz="2852">
                <a:solidFill>
                  <a:srgbClr val="000000"/>
                </a:solidFill>
                <a:latin typeface="Montserrat Bold"/>
              </a:rPr>
              <a:t>Lasso </a:t>
            </a:r>
          </a:p>
          <a:p>
            <a:pPr algn="just" marL="615877" indent="-307938" lvl="1">
              <a:lnSpc>
                <a:spcPts val="3993"/>
              </a:lnSpc>
              <a:buFont typeface="Arial"/>
              <a:buChar char="•"/>
            </a:pPr>
            <a:r>
              <a:rPr lang="en-US" sz="2852">
                <a:solidFill>
                  <a:srgbClr val="000000"/>
                </a:solidFill>
                <a:latin typeface="Montserrat Bold"/>
              </a:rPr>
              <a:t>Elastic Net </a:t>
            </a:r>
          </a:p>
          <a:p>
            <a:pPr algn="just" marL="615877" indent="-307938" lvl="1">
              <a:lnSpc>
                <a:spcPts val="3993"/>
              </a:lnSpc>
              <a:buFont typeface="Arial"/>
              <a:buChar char="•"/>
            </a:pPr>
            <a:r>
              <a:rPr lang="en-US" sz="2852">
                <a:solidFill>
                  <a:srgbClr val="000000"/>
                </a:solidFill>
                <a:latin typeface="Montserrat Bold"/>
              </a:rPr>
              <a:t>Support Vector </a:t>
            </a:r>
          </a:p>
          <a:p>
            <a:pPr algn="just" marL="615877" indent="-307938" lvl="1">
              <a:lnSpc>
                <a:spcPts val="3993"/>
              </a:lnSpc>
              <a:buFont typeface="Arial"/>
              <a:buChar char="•"/>
            </a:pPr>
            <a:r>
              <a:rPr lang="en-US" sz="2852">
                <a:solidFill>
                  <a:srgbClr val="000000"/>
                </a:solidFill>
                <a:latin typeface="Montserrat Bold"/>
              </a:rPr>
              <a:t>Random Forest </a:t>
            </a:r>
          </a:p>
          <a:p>
            <a:pPr algn="just" marL="615877" indent="-307938" lvl="1">
              <a:lnSpc>
                <a:spcPts val="3993"/>
              </a:lnSpc>
              <a:buFont typeface="Arial"/>
              <a:buChar char="•"/>
            </a:pPr>
            <a:r>
              <a:rPr lang="en-US" sz="2852">
                <a:solidFill>
                  <a:srgbClr val="000000"/>
                </a:solidFill>
                <a:latin typeface="Montserrat Bold"/>
              </a:rPr>
              <a:t>Gradient Boosting </a:t>
            </a:r>
          </a:p>
          <a:p>
            <a:pPr algn="just">
              <a:lnSpc>
                <a:spcPts val="3993"/>
              </a:lnSpc>
            </a:pPr>
          </a:p>
          <a:p>
            <a:pPr algn="just">
              <a:lnSpc>
                <a:spcPts val="3993"/>
              </a:lnSpc>
              <a:spcBef>
                <a:spcPct val="0"/>
              </a:spcBef>
            </a:pPr>
          </a:p>
        </p:txBody>
      </p:sp>
      <p:grpSp>
        <p:nvGrpSpPr>
          <p:cNvPr name="Group 12" id="12"/>
          <p:cNvGrpSpPr/>
          <p:nvPr/>
        </p:nvGrpSpPr>
        <p:grpSpPr>
          <a:xfrm rot="-10800000">
            <a:off x="-787591" y="-889078"/>
            <a:ext cx="1721041" cy="12065155"/>
            <a:chOff x="0" y="0"/>
            <a:chExt cx="453278" cy="3177654"/>
          </a:xfrm>
        </p:grpSpPr>
        <p:sp>
          <p:nvSpPr>
            <p:cNvPr name="Freeform 13" id="13"/>
            <p:cNvSpPr/>
            <p:nvPr/>
          </p:nvSpPr>
          <p:spPr>
            <a:xfrm flipH="false" flipV="false">
              <a:off x="0" y="0"/>
              <a:ext cx="453278" cy="3177654"/>
            </a:xfrm>
            <a:custGeom>
              <a:avLst/>
              <a:gdLst/>
              <a:ahLst/>
              <a:cxnLst/>
              <a:rect r="r" b="b" t="t" l="l"/>
              <a:pathLst>
                <a:path h="3177654" w="453278">
                  <a:moveTo>
                    <a:pt x="0" y="0"/>
                  </a:moveTo>
                  <a:lnTo>
                    <a:pt x="453278" y="0"/>
                  </a:lnTo>
                  <a:lnTo>
                    <a:pt x="453278" y="3177654"/>
                  </a:lnTo>
                  <a:lnTo>
                    <a:pt x="0" y="3177654"/>
                  </a:lnTo>
                  <a:close/>
                </a:path>
              </a:pathLst>
            </a:custGeom>
            <a:solidFill>
              <a:srgbClr val="FF755D"/>
            </a:solidFill>
            <a:ln w="19050">
              <a:solidFill>
                <a:srgbClr val="000000"/>
              </a:solidFill>
            </a:ln>
          </p:spPr>
        </p:sp>
        <p:sp>
          <p:nvSpPr>
            <p:cNvPr name="TextBox 14" id="1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522674" y="778709"/>
            <a:ext cx="5940390" cy="758054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bg>
      <p:bgPr>
        <a:solidFill>
          <a:srgbClr val="FF779E"/>
        </a:solidFill>
      </p:bgPr>
    </p:bg>
    <p:spTree>
      <p:nvGrpSpPr>
        <p:cNvPr id="1" name=""/>
        <p:cNvGrpSpPr/>
        <p:nvPr/>
      </p:nvGrpSpPr>
      <p:grpSpPr>
        <a:xfrm>
          <a:off x="0" y="0"/>
          <a:ext cx="0" cy="0"/>
          <a:chOff x="0" y="0"/>
          <a:chExt cx="0" cy="0"/>
        </a:xfrm>
      </p:grpSpPr>
      <p:grpSp>
        <p:nvGrpSpPr>
          <p:cNvPr name="Group 2" id="2"/>
          <p:cNvGrpSpPr/>
          <p:nvPr/>
        </p:nvGrpSpPr>
        <p:grpSpPr>
          <a:xfrm rot="0">
            <a:off x="2055738" y="1507102"/>
            <a:ext cx="14176524" cy="7272796"/>
            <a:chOff x="0" y="0"/>
            <a:chExt cx="3733735" cy="1915469"/>
          </a:xfrm>
        </p:grpSpPr>
        <p:sp>
          <p:nvSpPr>
            <p:cNvPr name="Freeform 3" id="3"/>
            <p:cNvSpPr/>
            <p:nvPr/>
          </p:nvSpPr>
          <p:spPr>
            <a:xfrm flipH="false" flipV="false">
              <a:off x="0" y="0"/>
              <a:ext cx="3733735" cy="1915469"/>
            </a:xfrm>
            <a:custGeom>
              <a:avLst/>
              <a:gdLst/>
              <a:ahLst/>
              <a:cxnLst/>
              <a:rect r="r" b="b" t="t" l="l"/>
              <a:pathLst>
                <a:path h="1915469" w="3733735">
                  <a:moveTo>
                    <a:pt x="21844" y="0"/>
                  </a:moveTo>
                  <a:lnTo>
                    <a:pt x="3711890" y="0"/>
                  </a:lnTo>
                  <a:cubicBezTo>
                    <a:pt x="3723954" y="0"/>
                    <a:pt x="3733735" y="9780"/>
                    <a:pt x="3733735" y="21844"/>
                  </a:cubicBezTo>
                  <a:lnTo>
                    <a:pt x="3733735" y="1893625"/>
                  </a:lnTo>
                  <a:cubicBezTo>
                    <a:pt x="3733735" y="1905689"/>
                    <a:pt x="3723954" y="1915469"/>
                    <a:pt x="3711890" y="1915469"/>
                  </a:cubicBezTo>
                  <a:lnTo>
                    <a:pt x="21844" y="1915469"/>
                  </a:lnTo>
                  <a:cubicBezTo>
                    <a:pt x="9780" y="1915469"/>
                    <a:pt x="0" y="1905689"/>
                    <a:pt x="0" y="1893625"/>
                  </a:cubicBezTo>
                  <a:lnTo>
                    <a:pt x="0" y="21844"/>
                  </a:lnTo>
                  <a:cubicBezTo>
                    <a:pt x="0" y="9780"/>
                    <a:pt x="9780" y="0"/>
                    <a:pt x="21844" y="0"/>
                  </a:cubicBezTo>
                  <a:close/>
                </a:path>
              </a:pathLst>
            </a:custGeom>
            <a:solidFill>
              <a:srgbClr val="FFFFFF"/>
            </a:solidFill>
            <a:ln w="19050">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156204" y="4843322"/>
            <a:ext cx="11975591" cy="1300611"/>
          </a:xfrm>
          <a:prstGeom prst="rect">
            <a:avLst/>
          </a:prstGeom>
        </p:spPr>
        <p:txBody>
          <a:bodyPr anchor="t" rtlCol="false" tIns="0" lIns="0" bIns="0" rIns="0">
            <a:spAutoFit/>
          </a:bodyPr>
          <a:lstStyle/>
          <a:p>
            <a:pPr algn="ctr">
              <a:lnSpc>
                <a:spcPts val="3462"/>
              </a:lnSpc>
            </a:pPr>
            <a:r>
              <a:rPr lang="en-US" sz="2564" spc="153">
                <a:solidFill>
                  <a:srgbClr val="000000"/>
                </a:solidFill>
                <a:latin typeface="Montserrat"/>
              </a:rPr>
              <a:t>Training size was taken as 75% of the dataset, 25% was kept for testing</a:t>
            </a:r>
          </a:p>
          <a:p>
            <a:pPr algn="ctr">
              <a:lnSpc>
                <a:spcPts val="3462"/>
              </a:lnSpc>
            </a:pPr>
          </a:p>
        </p:txBody>
      </p:sp>
      <p:sp>
        <p:nvSpPr>
          <p:cNvPr name="TextBox 6" id="6"/>
          <p:cNvSpPr txBox="true"/>
          <p:nvPr/>
        </p:nvSpPr>
        <p:spPr>
          <a:xfrm rot="0">
            <a:off x="2309340" y="2545089"/>
            <a:ext cx="13669321" cy="1927256"/>
          </a:xfrm>
          <a:prstGeom prst="rect">
            <a:avLst/>
          </a:prstGeom>
        </p:spPr>
        <p:txBody>
          <a:bodyPr anchor="t" rtlCol="false" tIns="0" lIns="0" bIns="0" rIns="0">
            <a:spAutoFit/>
          </a:bodyPr>
          <a:lstStyle/>
          <a:p>
            <a:pPr algn="ctr" marL="0" indent="0" lvl="0">
              <a:lnSpc>
                <a:spcPts val="7100"/>
              </a:lnSpc>
              <a:spcBef>
                <a:spcPct val="0"/>
              </a:spcBef>
            </a:pPr>
            <a:r>
              <a:rPr lang="en-US" sz="10000">
                <a:solidFill>
                  <a:srgbClr val="FF779E"/>
                </a:solidFill>
                <a:latin typeface="Margin"/>
              </a:rPr>
              <a:t>Training/FineTuning/Hyperparameters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770937" y="9026828"/>
            <a:ext cx="19829873" cy="462944"/>
            <a:chOff x="0" y="0"/>
            <a:chExt cx="5222683" cy="121928"/>
          </a:xfrm>
        </p:grpSpPr>
        <p:sp>
          <p:nvSpPr>
            <p:cNvPr name="Freeform 3" id="3"/>
            <p:cNvSpPr/>
            <p:nvPr/>
          </p:nvSpPr>
          <p:spPr>
            <a:xfrm flipH="false" flipV="false">
              <a:off x="0" y="0"/>
              <a:ext cx="5222683" cy="121928"/>
            </a:xfrm>
            <a:custGeom>
              <a:avLst/>
              <a:gdLst/>
              <a:ahLst/>
              <a:cxnLst/>
              <a:rect r="r" b="b" t="t" l="l"/>
              <a:pathLst>
                <a:path h="121928" w="5222683">
                  <a:moveTo>
                    <a:pt x="0" y="0"/>
                  </a:moveTo>
                  <a:lnTo>
                    <a:pt x="5222683" y="0"/>
                  </a:lnTo>
                  <a:lnTo>
                    <a:pt x="5222683" y="121928"/>
                  </a:lnTo>
                  <a:lnTo>
                    <a:pt x="0" y="121928"/>
                  </a:lnTo>
                  <a:close/>
                </a:path>
              </a:pathLst>
            </a:custGeom>
            <a:solidFill>
              <a:srgbClr val="FF779E"/>
            </a:solidFill>
          </p:spPr>
        </p:sp>
        <p:sp>
          <p:nvSpPr>
            <p:cNvPr name="TextBox 4" id="4"/>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grpSp>
        <p:nvGrpSpPr>
          <p:cNvPr name="Group 5" id="5"/>
          <p:cNvGrpSpPr/>
          <p:nvPr/>
        </p:nvGrpSpPr>
        <p:grpSpPr>
          <a:xfrm rot="0">
            <a:off x="15861007" y="8609243"/>
            <a:ext cx="1253536" cy="1253536"/>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779E"/>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266"/>
                </a:lnSpc>
              </a:pPr>
            </a:p>
          </p:txBody>
        </p:sp>
      </p:grpSp>
      <p:sp>
        <p:nvSpPr>
          <p:cNvPr name="TextBox 8" id="8"/>
          <p:cNvSpPr txBox="true"/>
          <p:nvPr/>
        </p:nvSpPr>
        <p:spPr>
          <a:xfrm rot="0">
            <a:off x="1028700" y="877544"/>
            <a:ext cx="11530697" cy="1927256"/>
          </a:xfrm>
          <a:prstGeom prst="rect">
            <a:avLst/>
          </a:prstGeom>
        </p:spPr>
        <p:txBody>
          <a:bodyPr anchor="t" rtlCol="false" tIns="0" lIns="0" bIns="0" rIns="0">
            <a:spAutoFit/>
          </a:bodyPr>
          <a:lstStyle/>
          <a:p>
            <a:pPr marL="0" indent="0" lvl="0">
              <a:lnSpc>
                <a:spcPts val="7100"/>
              </a:lnSpc>
              <a:spcBef>
                <a:spcPct val="0"/>
              </a:spcBef>
            </a:pPr>
            <a:r>
              <a:rPr lang="en-US" sz="10000">
                <a:solidFill>
                  <a:srgbClr val="FF779E"/>
                </a:solidFill>
                <a:latin typeface="Margin"/>
              </a:rPr>
              <a:t>Final Selection of Dataset</a:t>
            </a: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200133" y="9006944"/>
            <a:ext cx="575284" cy="458135"/>
          </a:xfrm>
          <a:prstGeom prst="rect">
            <a:avLst/>
          </a:prstGeom>
        </p:spPr>
      </p:pic>
      <p:grpSp>
        <p:nvGrpSpPr>
          <p:cNvPr name="Group 10" id="10"/>
          <p:cNvGrpSpPr/>
          <p:nvPr/>
        </p:nvGrpSpPr>
        <p:grpSpPr>
          <a:xfrm rot="-10800000">
            <a:off x="17337896" y="-684539"/>
            <a:ext cx="1721041" cy="12065155"/>
            <a:chOff x="0" y="0"/>
            <a:chExt cx="453278" cy="3177654"/>
          </a:xfrm>
        </p:grpSpPr>
        <p:sp>
          <p:nvSpPr>
            <p:cNvPr name="Freeform 11" id="11"/>
            <p:cNvSpPr/>
            <p:nvPr/>
          </p:nvSpPr>
          <p:spPr>
            <a:xfrm flipH="false" flipV="false">
              <a:off x="0" y="0"/>
              <a:ext cx="453278" cy="3177654"/>
            </a:xfrm>
            <a:custGeom>
              <a:avLst/>
              <a:gdLst/>
              <a:ahLst/>
              <a:cxnLst/>
              <a:rect r="r" b="b" t="t" l="l"/>
              <a:pathLst>
                <a:path h="3177654" w="453278">
                  <a:moveTo>
                    <a:pt x="0" y="0"/>
                  </a:moveTo>
                  <a:lnTo>
                    <a:pt x="453278" y="0"/>
                  </a:lnTo>
                  <a:lnTo>
                    <a:pt x="453278" y="3177654"/>
                  </a:lnTo>
                  <a:lnTo>
                    <a:pt x="0" y="3177654"/>
                  </a:lnTo>
                  <a:close/>
                </a:path>
              </a:pathLst>
            </a:custGeom>
            <a:solidFill>
              <a:srgbClr val="FF755D"/>
            </a:solidFill>
            <a:ln w="19050">
              <a:solidFill>
                <a:srgbClr val="000000"/>
              </a:solidFill>
            </a:ln>
          </p:spPr>
        </p:sp>
        <p:sp>
          <p:nvSpPr>
            <p:cNvPr name="TextBox 12" id="12"/>
            <p:cNvSpPr txBox="true"/>
            <p:nvPr/>
          </p:nvSpPr>
          <p:spPr>
            <a:xfrm>
              <a:off x="0" y="19050"/>
              <a:ext cx="812800" cy="793750"/>
            </a:xfrm>
            <a:prstGeom prst="rect">
              <a:avLst/>
            </a:prstGeom>
          </p:spPr>
          <p:txBody>
            <a:bodyPr anchor="ctr" rtlCol="false" tIns="50800" lIns="50800" bIns="50800" rIns="50800"/>
            <a:lstStyle/>
            <a:p>
              <a:pPr algn="ctr">
                <a:lnSpc>
                  <a:spcPts val="2266"/>
                </a:lnSpc>
              </a:pPr>
            </a:p>
          </p:txBody>
        </p:sp>
      </p:grpSp>
      <p:graphicFrame>
        <p:nvGraphicFramePr>
          <p:cNvPr name="Table 13" id="13"/>
          <p:cNvGraphicFramePr>
            <a:graphicFrameLocks noGrp="true"/>
          </p:cNvGraphicFramePr>
          <p:nvPr/>
        </p:nvGraphicFramePr>
        <p:xfrm>
          <a:off x="665076" y="5348038"/>
          <a:ext cx="9054094" cy="2582700"/>
        </p:xfrm>
        <a:graphic>
          <a:graphicData uri="http://schemas.openxmlformats.org/drawingml/2006/table">
            <a:tbl>
              <a:tblPr/>
              <a:tblGrid>
                <a:gridCol w="2993644"/>
                <a:gridCol w="3062112"/>
                <a:gridCol w="2998337"/>
              </a:tblGrid>
              <a:tr h="952513">
                <a:tc>
                  <a:txBody>
                    <a:bodyPr anchor="t" rtlCol="false"/>
                    <a:lstStyle/>
                    <a:p>
                      <a:pPr algn="ctr">
                        <a:lnSpc>
                          <a:spcPts val="2660"/>
                        </a:lnSpc>
                        <a:defRPr/>
                      </a:pPr>
                      <a:r>
                        <a:rPr lang="en-US" sz="1900">
                          <a:solidFill>
                            <a:srgbClr val="000000"/>
                          </a:solidFill>
                          <a:latin typeface="Montserrat Bold"/>
                        </a:rPr>
                        <a:t>Feature Engineering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79E"/>
                    </a:solidFill>
                  </a:tcPr>
                </a:tc>
                <a:tc>
                  <a:txBody>
                    <a:bodyPr anchor="t" rtlCol="false"/>
                    <a:lstStyle/>
                    <a:p>
                      <a:pPr algn="ctr">
                        <a:lnSpc>
                          <a:spcPts val="2660"/>
                        </a:lnSpc>
                        <a:defRPr/>
                      </a:pPr>
                      <a:r>
                        <a:rPr lang="en-US" sz="1900">
                          <a:solidFill>
                            <a:srgbClr val="000000"/>
                          </a:solidFill>
                          <a:latin typeface="Montserrat Bold"/>
                        </a:rPr>
                        <a:t>R2 - 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79E"/>
                    </a:solidFill>
                  </a:tcPr>
                </a:tc>
                <a:tc>
                  <a:txBody>
                    <a:bodyPr anchor="t" rtlCol="false"/>
                    <a:lstStyle/>
                    <a:p>
                      <a:pPr algn="ctr">
                        <a:lnSpc>
                          <a:spcPts val="2660"/>
                        </a:lnSpc>
                        <a:defRPr/>
                      </a:pPr>
                      <a:r>
                        <a:rPr lang="en-US" sz="1900">
                          <a:solidFill>
                            <a:srgbClr val="000000"/>
                          </a:solidFill>
                          <a:latin typeface="Montserrat Bold"/>
                        </a:rPr>
                        <a:t>Mean Squared Error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79E"/>
                    </a:solidFill>
                  </a:tcPr>
                </a:tc>
              </a:tr>
              <a:tr h="815093">
                <a:tc>
                  <a:txBody>
                    <a:bodyPr anchor="t" rtlCol="false"/>
                    <a:lstStyle/>
                    <a:p>
                      <a:pPr algn="ctr">
                        <a:lnSpc>
                          <a:spcPts val="2660"/>
                        </a:lnSpc>
                        <a:defRPr/>
                      </a:pPr>
                      <a:r>
                        <a:rPr lang="en-US" sz="1900">
                          <a:solidFill>
                            <a:srgbClr val="000000"/>
                          </a:solidFill>
                          <a:latin typeface="Montserrat"/>
                        </a:rPr>
                        <a:t>Without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79E"/>
                    </a:solidFill>
                  </a:tcPr>
                </a:tc>
                <a:tc>
                  <a:txBody>
                    <a:bodyPr anchor="t" rtlCol="false"/>
                    <a:lstStyle/>
                    <a:p>
                      <a:pPr algn="ctr">
                        <a:lnSpc>
                          <a:spcPts val="2660"/>
                        </a:lnSpc>
                        <a:defRPr/>
                      </a:pPr>
                      <a:r>
                        <a:rPr lang="en-US" sz="1900">
                          <a:solidFill>
                            <a:srgbClr val="000000"/>
                          </a:solidFill>
                          <a:latin typeface="Montserrat"/>
                        </a:rPr>
                        <a:t>0.9740897326370245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rPr>
                        <a:t>0.6787894698620189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15093">
                <a:tc>
                  <a:txBody>
                    <a:bodyPr anchor="t" rtlCol="false"/>
                    <a:lstStyle/>
                    <a:p>
                      <a:pPr algn="ctr">
                        <a:lnSpc>
                          <a:spcPts val="2660"/>
                        </a:lnSpc>
                        <a:defRPr/>
                      </a:pPr>
                      <a:r>
                        <a:rPr lang="en-US" sz="1900">
                          <a:solidFill>
                            <a:srgbClr val="000000"/>
                          </a:solidFill>
                          <a:latin typeface="Montserrat"/>
                        </a:rPr>
                        <a:t>With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779E"/>
                    </a:solidFill>
                  </a:tcPr>
                </a:tc>
                <a:tc>
                  <a:txBody>
                    <a:bodyPr anchor="t" rtlCol="false"/>
                    <a:lstStyle/>
                    <a:p>
                      <a:pPr algn="ctr">
                        <a:lnSpc>
                          <a:spcPts val="2660"/>
                        </a:lnSpc>
                        <a:defRPr/>
                      </a:pPr>
                      <a:r>
                        <a:rPr lang="en-US" sz="1900">
                          <a:solidFill>
                            <a:srgbClr val="000000"/>
                          </a:solidFill>
                          <a:latin typeface="Montserrat"/>
                        </a:rPr>
                        <a:t>0.9945939358488551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rPr>
                        <a:t>0.6208821350762527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7171995" y="9110726"/>
            <a:ext cx="3944010" cy="269622"/>
          </a:xfrm>
          <a:prstGeom prst="rect">
            <a:avLst/>
          </a:prstGeom>
        </p:spPr>
        <p:txBody>
          <a:bodyPr anchor="t" rtlCol="false" tIns="0" lIns="0" bIns="0" rIns="0">
            <a:spAutoFit/>
          </a:bodyPr>
          <a:lstStyle/>
          <a:p>
            <a:pPr algn="ctr">
              <a:lnSpc>
                <a:spcPts val="1957"/>
              </a:lnSpc>
            </a:pPr>
            <a:r>
              <a:rPr lang="en-US" sz="1900" spc="210">
                <a:solidFill>
                  <a:srgbClr val="FFFFFF"/>
                </a:solidFill>
                <a:latin typeface="Arimo"/>
              </a:rPr>
              <a:t>Group project</a:t>
            </a:r>
          </a:p>
        </p:txBody>
      </p:sp>
      <p:sp>
        <p:nvSpPr>
          <p:cNvPr name="TextBox 15" id="15"/>
          <p:cNvSpPr txBox="true"/>
          <p:nvPr/>
        </p:nvSpPr>
        <p:spPr>
          <a:xfrm rot="0">
            <a:off x="1027269" y="2576175"/>
            <a:ext cx="8116731" cy="1994469"/>
          </a:xfrm>
          <a:prstGeom prst="rect">
            <a:avLst/>
          </a:prstGeom>
        </p:spPr>
        <p:txBody>
          <a:bodyPr anchor="t" rtlCol="false" tIns="0" lIns="0" bIns="0" rIns="0">
            <a:spAutoFit/>
          </a:bodyPr>
          <a:lstStyle/>
          <a:p>
            <a:pPr algn="just">
              <a:lnSpc>
                <a:spcPts val="3993"/>
              </a:lnSpc>
            </a:pPr>
            <a:r>
              <a:rPr lang="en-US" sz="2852">
                <a:solidFill>
                  <a:srgbClr val="000000"/>
                </a:solidFill>
                <a:latin typeface="Montserrat Bold"/>
              </a:rPr>
              <a:t>Random forest was selected on the basis of least mean square error and highest R-squared score.</a:t>
            </a:r>
          </a:p>
          <a:p>
            <a:pPr algn="just">
              <a:lnSpc>
                <a:spcPts val="3993"/>
              </a:lnSpc>
              <a:spcBef>
                <a:spcPct val="0"/>
              </a:spcBef>
            </a:pPr>
            <a:r>
              <a:rPr lang="en-US" sz="2852">
                <a:solidFill>
                  <a:srgbClr val="000000"/>
                </a:solidFill>
                <a:latin typeface="Montserrat Bold"/>
              </a:rPr>
              <a:t>The values of Random Forest are:</a:t>
            </a:r>
          </a:p>
        </p:txBody>
      </p:sp>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762560" y="1028700"/>
            <a:ext cx="6012856" cy="63353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DAFjR-xY5Ns</dc:identifier>
  <dcterms:modified xsi:type="dcterms:W3CDTF">2011-08-01T06:04:30Z</dcterms:modified>
  <cp:revision>1</cp:revision>
  <dc:title>Green Beige Group Project Presentation</dc:title>
</cp:coreProperties>
</file>