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B1F61-594E-244B-ACB2-D7D85D8715FB}" v="280" dt="2024-02-05T09:25:36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2789"/>
  </p:normalViewPr>
  <p:slideViewPr>
    <p:cSldViewPr snapToGrid="0">
      <p:cViewPr varScale="1">
        <p:scale>
          <a:sx n="118" d="100"/>
          <a:sy n="118" d="100"/>
        </p:scale>
        <p:origin x="15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333F2-4331-DF4E-876A-34BD57184CAA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7550D-F250-6D45-A57B-61AED131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7550D-F250-6D45-A57B-61AED1314E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7550D-F250-6D45-A57B-61AED1314E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6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7550D-F250-6D45-A57B-61AED1314E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9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87EB-4394-6858-F6CC-5098B494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F8783-25E0-BE32-02F3-535BC79E1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C0817-63C7-46CA-9266-0ADEEAE6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8318-0A56-E54F-B7CC-F3104F4CC8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43F2E-CE71-18A4-FD56-119884FB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CFAC8-324C-C452-B10D-5DBB03C3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D6-9104-CA45-9C09-E1D9559E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1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183E-42E0-AEFB-C122-4C6E2DF0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191B8-C782-0D2A-0271-6C0BEEF16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98C0-B028-AAD7-6230-79AE0B2D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8318-0A56-E54F-B7CC-F3104F4CC8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35E3-FB4A-4263-76A1-4D04A1BF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F60C-6C15-2EAB-EA25-CACAB148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D6-9104-CA45-9C09-E1D9559E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D48F3-4BA9-13EF-2CFF-725464390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2FBE3-9C48-FFA6-8C26-5D1FA87C2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345BE-1D47-758B-7934-50F970B3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8318-0A56-E54F-B7CC-F3104F4CC8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A9336-297E-638D-9F3F-ACF9F198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D5371-C185-4E8F-D3BB-6B0DF541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D6-9104-CA45-9C09-E1D9559E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1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EF69-4F99-05CB-EA0B-2D8201EB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44C9-5CD4-29C0-65FB-01D90D82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C90A-0963-FC01-EA06-81CB1027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8318-0A56-E54F-B7CC-F3104F4CC8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2FF4-E470-ACCA-1549-AA51481A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A221-646A-FED9-94FA-D763AA4D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D6-9104-CA45-9C09-E1D9559E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355B-FA9C-001D-2850-45C332CA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4CD33-E070-52CE-6CEA-754ED4D48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43A54-C92C-D453-0BF5-48AA77D0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8318-0A56-E54F-B7CC-F3104F4CC8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79E3D-141D-FA60-5A47-6809BB75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59A4-53F7-E31C-897A-7382B3A4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D6-9104-CA45-9C09-E1D9559E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8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38A2-16E4-077D-EE25-95805A02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B939-674C-53D5-9958-11F82AB2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54A4E-14E3-AD06-E69C-426F81BD0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3B768-7FFF-CAC5-E0F5-C25E6F03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8318-0A56-E54F-B7CC-F3104F4CC8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621E4-2357-D9A7-AC67-7DA1E73E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3C736-EAC2-EBAF-152E-AAF5D77A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D6-9104-CA45-9C09-E1D9559E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8380-7F06-9312-3828-E16D2F43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E4233-F165-66F7-BCD6-EFEBEFC36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6B053-496E-A7FE-D4FC-3E7697BE2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2459B-CC6C-12D6-D3CC-68712ED8E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745F2-E245-2642-04FD-C85053660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DF7C1-A0EB-2ED1-5EBD-0F9D58B6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8318-0A56-E54F-B7CC-F3104F4CC8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60842-586F-1AA8-F0A8-5FB1B427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F8534-4A09-7C32-03D0-E6ED6D33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D6-9104-CA45-9C09-E1D9559E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6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7632-D9F0-8039-5A80-4E0719E8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32D3F-BAD0-9004-FAEB-30E4AD76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8318-0A56-E54F-B7CC-F3104F4CC8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7C4E3-EE96-68A7-44CC-2371131B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CBEFB-80F9-420F-0C02-996AE9DB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D6-9104-CA45-9C09-E1D9559E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0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94E48-8AA2-1173-FAEB-388CD85F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8318-0A56-E54F-B7CC-F3104F4CC8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AE8E6-DA48-5F61-572B-BA21E952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3A0F-34B1-150F-19D1-0D99991C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D6-9104-CA45-9C09-E1D9559E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0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C927-9157-4D9E-4BE1-8A9EE51A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BE6B-0793-77F9-0337-B664E33C3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5D7FE-E201-2C44-836C-A9E5A9509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79234-95BC-D3CC-8602-9D5D623E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8318-0A56-E54F-B7CC-F3104F4CC8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E1310-F50A-C229-1AEB-CF2E8321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E738C-37CB-79E0-226C-76A087D3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D6-9104-CA45-9C09-E1D9559E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23A1-099A-C524-0327-E7296A15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D1C69-3C79-C54E-5633-ABF16B6C0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42E9F-BED8-5978-3FF3-ADB69090C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2C70A-6A8E-3652-1ECC-68E44A4D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8318-0A56-E54F-B7CC-F3104F4CC8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ACE9A-C9A9-096E-A939-392C7072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B504-1C3C-AD45-D7BF-FC972F1C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D6-9104-CA45-9C09-E1D9559E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0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2E6F2-BABD-B2EC-CB49-7EC29927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726D3-E59E-5333-11DD-ECD751F71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72F5-7667-3F32-435B-A423B1803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8318-0A56-E54F-B7CC-F3104F4CC8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18DE-EFB4-DC4C-91CB-BEDAC2A32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DB15A-6187-E915-CC25-76621C645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07D6-9104-CA45-9C09-E1D9559E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46ABB3-EAC1-FF57-6E14-9C79E3A0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54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Who is </a:t>
            </a:r>
            <a:r>
              <a:rPr lang="en-US" b="1" i="1" u="sng" dirty="0">
                <a:solidFill>
                  <a:srgbClr val="FF0000"/>
                </a:solidFill>
              </a:rPr>
              <a:t>governing</a:t>
            </a:r>
            <a:r>
              <a:rPr lang="en-US" b="1" i="1" u="sng" dirty="0"/>
              <a:t>?</a:t>
            </a:r>
            <a:br>
              <a:rPr lang="en-US" b="1" i="1" u="sng" dirty="0">
                <a:solidFill>
                  <a:srgbClr val="FF0000"/>
                </a:solidFill>
              </a:rPr>
            </a:br>
            <a:r>
              <a:rPr lang="en-US" b="1" u="sng" dirty="0"/>
              <a:t>Who is being </a:t>
            </a:r>
            <a:r>
              <a:rPr lang="en-US" b="1" i="1" u="sng" dirty="0">
                <a:solidFill>
                  <a:srgbClr val="FF0000"/>
                </a:solidFill>
              </a:rPr>
              <a:t>governed</a:t>
            </a:r>
            <a:r>
              <a:rPr lang="en-US" b="1" i="1" u="sng" dirty="0"/>
              <a:t>?</a:t>
            </a:r>
            <a:endParaRPr lang="en-US" b="1" u="sng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884D8C2F-89EB-4B37-622F-128090620BD5}"/>
              </a:ext>
            </a:extLst>
          </p:cNvPr>
          <p:cNvSpPr/>
          <p:nvPr/>
        </p:nvSpPr>
        <p:spPr>
          <a:xfrm>
            <a:off x="5605749" y="4841067"/>
            <a:ext cx="980501" cy="1431242"/>
          </a:xfrm>
          <a:prstGeom prst="down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2725E2E-2B40-EE40-97A7-B3F27592BF66}"/>
              </a:ext>
            </a:extLst>
          </p:cNvPr>
          <p:cNvSpPr/>
          <p:nvPr/>
        </p:nvSpPr>
        <p:spPr>
          <a:xfrm rot="16200000">
            <a:off x="5655616" y="1405795"/>
            <a:ext cx="888206" cy="5798636"/>
          </a:xfrm>
          <a:prstGeom prst="leftBrace">
            <a:avLst>
              <a:gd name="adj1" fmla="val 8333"/>
              <a:gd name="adj2" fmla="val 4994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85C47-36B0-F378-599A-D4F42C202AD8}"/>
              </a:ext>
            </a:extLst>
          </p:cNvPr>
          <p:cNvSpPr txBox="1"/>
          <p:nvPr/>
        </p:nvSpPr>
        <p:spPr>
          <a:xfrm>
            <a:off x="0" y="359763"/>
            <a:ext cx="12192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Formal Literature: Analysis</a:t>
            </a:r>
          </a:p>
        </p:txBody>
      </p:sp>
    </p:spTree>
    <p:extLst>
      <p:ext uri="{BB962C8B-B14F-4D97-AF65-F5344CB8AC3E}">
        <p14:creationId xmlns:p14="http://schemas.microsoft.com/office/powerpoint/2010/main" val="110217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5178B4-D571-5329-EE1F-048ECAE2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6793"/>
              </p:ext>
            </p:extLst>
          </p:nvPr>
        </p:nvGraphicFramePr>
        <p:xfrm>
          <a:off x="150020" y="666892"/>
          <a:ext cx="11891959" cy="6007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908">
                  <a:extLst>
                    <a:ext uri="{9D8B030D-6E8A-4147-A177-3AD203B41FA5}">
                      <a16:colId xmlns:a16="http://schemas.microsoft.com/office/drawing/2014/main" val="1629852098"/>
                    </a:ext>
                  </a:extLst>
                </a:gridCol>
                <a:gridCol w="2913609">
                  <a:extLst>
                    <a:ext uri="{9D8B030D-6E8A-4147-A177-3AD203B41FA5}">
                      <a16:colId xmlns:a16="http://schemas.microsoft.com/office/drawing/2014/main" val="2579273283"/>
                    </a:ext>
                  </a:extLst>
                </a:gridCol>
                <a:gridCol w="2840774">
                  <a:extLst>
                    <a:ext uri="{9D8B030D-6E8A-4147-A177-3AD203B41FA5}">
                      <a16:colId xmlns:a16="http://schemas.microsoft.com/office/drawing/2014/main" val="146386072"/>
                    </a:ext>
                  </a:extLst>
                </a:gridCol>
                <a:gridCol w="713972">
                  <a:extLst>
                    <a:ext uri="{9D8B030D-6E8A-4147-A177-3AD203B41FA5}">
                      <a16:colId xmlns:a16="http://schemas.microsoft.com/office/drawing/2014/main" val="266302340"/>
                    </a:ext>
                  </a:extLst>
                </a:gridCol>
                <a:gridCol w="2129997">
                  <a:extLst>
                    <a:ext uri="{9D8B030D-6E8A-4147-A177-3AD203B41FA5}">
                      <a16:colId xmlns:a16="http://schemas.microsoft.com/office/drawing/2014/main" val="262042776"/>
                    </a:ext>
                  </a:extLst>
                </a:gridCol>
                <a:gridCol w="2590699">
                  <a:extLst>
                    <a:ext uri="{9D8B030D-6E8A-4147-A177-3AD203B41FA5}">
                      <a16:colId xmlns:a16="http://schemas.microsoft.com/office/drawing/2014/main" val="2505494607"/>
                    </a:ext>
                  </a:extLst>
                </a:gridCol>
              </a:tblGrid>
              <a:tr h="47772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Humans (Stakeholders)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157169"/>
                  </a:ext>
                </a:extLst>
              </a:tr>
              <a:tr h="43791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 is governing?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 is being governed?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355688"/>
                  </a:ext>
                </a:extLst>
              </a:tr>
              <a:tr h="1104557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P-ID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Oversight Roles 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Levels – </a:t>
                      </a:r>
                    </a:p>
                    <a:p>
                      <a:pPr algn="ctr"/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Team/Organization/Industry/ National/International 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P-ID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Operational AI practitioners</a:t>
                      </a:r>
                      <a:endParaRPr lang="en-US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Levels – Team/Organization/Industry/National/International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084933"/>
                  </a:ext>
                </a:extLst>
              </a:tr>
              <a:tr h="10432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 ethics committees by government 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National level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Higher-level ethics committees by companies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Organization level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8482"/>
                  </a:ext>
                </a:extLst>
              </a:tr>
              <a:tr h="4777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u="none" strike="noStrik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global governance coordinating committee GGCC 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level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National and regional bodies </a:t>
                      </a:r>
                      <a:endParaRPr lang="en-A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National level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41662"/>
                  </a:ext>
                </a:extLst>
              </a:tr>
              <a:tr h="6612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u="none" strike="noStrik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Multi-disciplinary steering committee along with project specific sub-committees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Organization and Team level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 staff 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level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06725"/>
                  </a:ext>
                </a:extLst>
              </a:tr>
              <a:tr h="6638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u="none" strike="noStrik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managers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Organization level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firm managers, hospital managers/doctors, and government policy-makers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level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194763"/>
                  </a:ext>
                </a:extLst>
              </a:tr>
              <a:tr h="6638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World Health Organization  and International Telecommunication Union 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state members 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level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Health and care service providers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level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754191"/>
                  </a:ext>
                </a:extLst>
              </a:tr>
              <a:tr h="4777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Hospital Administrators 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Organization level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Healthcare providers and insurers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level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424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968E61C-2DA5-99AB-859A-58EBFA3081CF}"/>
              </a:ext>
            </a:extLst>
          </p:cNvPr>
          <p:cNvSpPr txBox="1"/>
          <p:nvPr/>
        </p:nvSpPr>
        <p:spPr>
          <a:xfrm>
            <a:off x="3254645" y="353678"/>
            <a:ext cx="54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1: Who is governing? And Who is being governed? </a:t>
            </a:r>
          </a:p>
        </p:txBody>
      </p:sp>
    </p:spTree>
    <p:extLst>
      <p:ext uri="{BB962C8B-B14F-4D97-AF65-F5344CB8AC3E}">
        <p14:creationId xmlns:p14="http://schemas.microsoft.com/office/powerpoint/2010/main" val="93068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CB1160-B8CB-8FEF-6818-E6C3398B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54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What is being </a:t>
            </a:r>
            <a:r>
              <a:rPr lang="en-US" b="1" i="1" u="sng" dirty="0">
                <a:solidFill>
                  <a:srgbClr val="FF0000"/>
                </a:solidFill>
              </a:rPr>
              <a:t>governed</a:t>
            </a:r>
            <a:r>
              <a:rPr lang="en-US" b="1" u="sng" dirty="0"/>
              <a:t>?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73AB4CF6-470C-BCCC-2017-3C6E17AE7FF2}"/>
              </a:ext>
            </a:extLst>
          </p:cNvPr>
          <p:cNvSpPr/>
          <p:nvPr/>
        </p:nvSpPr>
        <p:spPr>
          <a:xfrm>
            <a:off x="5605749" y="4841067"/>
            <a:ext cx="980501" cy="1431242"/>
          </a:xfrm>
          <a:prstGeom prst="down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158F996-A514-09DA-C4A5-781A72584AA4}"/>
              </a:ext>
            </a:extLst>
          </p:cNvPr>
          <p:cNvSpPr/>
          <p:nvPr/>
        </p:nvSpPr>
        <p:spPr>
          <a:xfrm rot="16200000">
            <a:off x="5482860" y="1277649"/>
            <a:ext cx="1233715" cy="5709424"/>
          </a:xfrm>
          <a:prstGeom prst="leftBrace">
            <a:avLst>
              <a:gd name="adj1" fmla="val 8333"/>
              <a:gd name="adj2" fmla="val 4994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5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5F2005-6D17-A91F-099A-8C6036666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2227"/>
              </p:ext>
            </p:extLst>
          </p:nvPr>
        </p:nvGraphicFramePr>
        <p:xfrm>
          <a:off x="216430" y="612484"/>
          <a:ext cx="11759139" cy="5990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6933">
                  <a:extLst>
                    <a:ext uri="{9D8B030D-6E8A-4147-A177-3AD203B41FA5}">
                      <a16:colId xmlns:a16="http://schemas.microsoft.com/office/drawing/2014/main" val="3322678677"/>
                    </a:ext>
                  </a:extLst>
                </a:gridCol>
                <a:gridCol w="6322206">
                  <a:extLst>
                    <a:ext uri="{9D8B030D-6E8A-4147-A177-3AD203B41FA5}">
                      <a16:colId xmlns:a16="http://schemas.microsoft.com/office/drawing/2014/main" val="3112600127"/>
                    </a:ext>
                  </a:extLst>
                </a:gridCol>
              </a:tblGrid>
              <a:tr h="3331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</a:txBody>
                  <a:tcPr marL="109937" marR="109937" marT="54969" marB="5496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09937" marR="109937" marT="54969" marB="5496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63615"/>
                  </a:ext>
                </a:extLst>
              </a:tr>
              <a:tr h="4040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is being governed? </a:t>
                      </a:r>
                    </a:p>
                  </a:txBody>
                  <a:tcPr marL="109937" marR="109937" marT="54969" marB="5496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09937" marR="109937" marT="54969" marB="5496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713833"/>
                  </a:ext>
                </a:extLst>
              </a:tr>
              <a:tr h="4040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089700"/>
                  </a:ext>
                </a:extLst>
              </a:tr>
              <a:tr h="4040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79184"/>
                  </a:ext>
                </a:extLst>
              </a:tr>
              <a:tr h="4040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028267"/>
                  </a:ext>
                </a:extLst>
              </a:tr>
              <a:tr h="4040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552"/>
                  </a:ext>
                </a:extLst>
              </a:tr>
              <a:tr h="4040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26055"/>
                  </a:ext>
                </a:extLst>
              </a:tr>
              <a:tr h="4040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795509"/>
                  </a:ext>
                </a:extLst>
              </a:tr>
              <a:tr h="4040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13713"/>
                  </a:ext>
                </a:extLst>
              </a:tr>
              <a:tr h="4040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09937" marR="109937" marT="54969" marB="5496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548882"/>
                  </a:ext>
                </a:extLst>
              </a:tr>
              <a:tr h="4040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09937" marR="109937" marT="54969" marB="5496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466730"/>
                  </a:ext>
                </a:extLst>
              </a:tr>
              <a:tr h="4040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09937" marR="109937" marT="54969" marB="5496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305608"/>
                  </a:ext>
                </a:extLst>
              </a:tr>
              <a:tr h="4040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A25</a:t>
                      </a:r>
                    </a:p>
                  </a:txBody>
                  <a:tcPr marL="109937" marR="109937" marT="54969" marB="5496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043178"/>
                  </a:ext>
                </a:extLst>
              </a:tr>
              <a:tr h="4040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09937" marR="109937" marT="54969" marB="5496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0442"/>
                  </a:ext>
                </a:extLst>
              </a:tr>
              <a:tr h="4040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09937" marR="109937" marT="54969" marB="5496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88853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0BAE8A5-CD36-C91B-DDB1-432D6FC5DB75}"/>
              </a:ext>
            </a:extLst>
          </p:cNvPr>
          <p:cNvSpPr txBox="1"/>
          <p:nvPr/>
        </p:nvSpPr>
        <p:spPr>
          <a:xfrm>
            <a:off x="4145798" y="243152"/>
            <a:ext cx="334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2: What is being governed? </a:t>
            </a:r>
          </a:p>
        </p:txBody>
      </p:sp>
    </p:spTree>
    <p:extLst>
      <p:ext uri="{BB962C8B-B14F-4D97-AF65-F5344CB8AC3E}">
        <p14:creationId xmlns:p14="http://schemas.microsoft.com/office/powerpoint/2010/main" val="339713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59B2B7-4456-FB2E-AE7C-0F4A2BA6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54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When </a:t>
            </a:r>
            <a:r>
              <a:rPr lang="en-US" sz="4400" b="1" u="sng" dirty="0">
                <a:cs typeface="Times New Roman" panose="02020603050405020304" pitchFamily="18" charset="0"/>
              </a:rPr>
              <a:t>is it being </a:t>
            </a:r>
            <a:r>
              <a:rPr lang="en-US" sz="4400" b="1" i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governed</a:t>
            </a:r>
            <a:r>
              <a:rPr lang="en-US" sz="4400" b="1" u="sng" dirty="0">
                <a:cs typeface="Times New Roman" panose="02020603050405020304" pitchFamily="18" charset="0"/>
              </a:rPr>
              <a:t>? </a:t>
            </a:r>
            <a:endParaRPr lang="en-US" b="1" u="sng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3BFC9279-0111-80E9-B713-C55135A32D67}"/>
              </a:ext>
            </a:extLst>
          </p:cNvPr>
          <p:cNvSpPr/>
          <p:nvPr/>
        </p:nvSpPr>
        <p:spPr>
          <a:xfrm>
            <a:off x="5605749" y="4841067"/>
            <a:ext cx="980501" cy="1431242"/>
          </a:xfrm>
          <a:prstGeom prst="down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06BBD75-A664-D138-4C95-087F3E5A0139}"/>
              </a:ext>
            </a:extLst>
          </p:cNvPr>
          <p:cNvSpPr/>
          <p:nvPr/>
        </p:nvSpPr>
        <p:spPr>
          <a:xfrm rot="16200000">
            <a:off x="5454983" y="970989"/>
            <a:ext cx="1233715" cy="6322745"/>
          </a:xfrm>
          <a:prstGeom prst="leftBrace">
            <a:avLst>
              <a:gd name="adj1" fmla="val 8333"/>
              <a:gd name="adj2" fmla="val 4994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4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2F87F0-BF15-E173-81CD-76410C4CB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81798"/>
              </p:ext>
            </p:extLst>
          </p:nvPr>
        </p:nvGraphicFramePr>
        <p:xfrm>
          <a:off x="327327" y="982792"/>
          <a:ext cx="11319649" cy="551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694">
                  <a:extLst>
                    <a:ext uri="{9D8B030D-6E8A-4147-A177-3AD203B41FA5}">
                      <a16:colId xmlns:a16="http://schemas.microsoft.com/office/drawing/2014/main" val="3368350474"/>
                    </a:ext>
                  </a:extLst>
                </a:gridCol>
                <a:gridCol w="3811385">
                  <a:extLst>
                    <a:ext uri="{9D8B030D-6E8A-4147-A177-3AD203B41FA5}">
                      <a16:colId xmlns:a16="http://schemas.microsoft.com/office/drawing/2014/main" val="1688938964"/>
                    </a:ext>
                  </a:extLst>
                </a:gridCol>
                <a:gridCol w="4087570">
                  <a:extLst>
                    <a:ext uri="{9D8B030D-6E8A-4147-A177-3AD203B41FA5}">
                      <a16:colId xmlns:a16="http://schemas.microsoft.com/office/drawing/2014/main" val="3611558298"/>
                    </a:ext>
                  </a:extLst>
                </a:gridCol>
              </a:tblGrid>
              <a:tr h="59473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022" marR="121022" marT="60511" marB="60511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437706"/>
                  </a:ext>
                </a:extLst>
              </a:tr>
              <a:tr h="48830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it is being governed? </a:t>
                      </a:r>
                    </a:p>
                  </a:txBody>
                  <a:tcPr marL="121022" marR="121022" marT="60511" marB="60511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13521"/>
                  </a:ext>
                </a:extLst>
              </a:tr>
              <a:tr h="509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Pre-Development</a:t>
                      </a:r>
                    </a:p>
                  </a:txBody>
                  <a:tcPr marL="121022" marR="121022" marT="60511" marB="60511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During Development</a:t>
                      </a:r>
                    </a:p>
                  </a:txBody>
                  <a:tcPr marL="121022" marR="121022" marT="60511" marB="60511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Post-Development </a:t>
                      </a:r>
                    </a:p>
                  </a:txBody>
                  <a:tcPr marL="121022" marR="121022" marT="60511" marB="60511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558516"/>
                  </a:ext>
                </a:extLst>
              </a:tr>
              <a:tr h="4897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522548"/>
                  </a:ext>
                </a:extLst>
              </a:tr>
              <a:tr h="4897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A7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02538"/>
                  </a:ext>
                </a:extLst>
              </a:tr>
              <a:tr h="4897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500536"/>
                  </a:ext>
                </a:extLst>
              </a:tr>
              <a:tr h="4897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A12</a:t>
                      </a: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A12</a:t>
                      </a: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A12</a:t>
                      </a: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502082"/>
                  </a:ext>
                </a:extLst>
              </a:tr>
              <a:tr h="4897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207066"/>
                  </a:ext>
                </a:extLst>
              </a:tr>
              <a:tr h="48979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A19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A19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A19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30174"/>
                  </a:ext>
                </a:extLst>
              </a:tr>
              <a:tr h="4897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A23</a:t>
                      </a: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A23</a:t>
                      </a: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A23</a:t>
                      </a: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2509"/>
                  </a:ext>
                </a:extLst>
              </a:tr>
              <a:tr h="4897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A25</a:t>
                      </a: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A25</a:t>
                      </a: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A25</a:t>
                      </a:r>
                    </a:p>
                  </a:txBody>
                  <a:tcPr marL="121022" marR="121022" marT="60511" marB="6051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7195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DDAE850-9C26-F828-9997-653D9B5537E4}"/>
              </a:ext>
            </a:extLst>
          </p:cNvPr>
          <p:cNvSpPr txBox="1"/>
          <p:nvPr/>
        </p:nvSpPr>
        <p:spPr>
          <a:xfrm>
            <a:off x="4138048" y="613460"/>
            <a:ext cx="357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3: When is it being governed? </a:t>
            </a:r>
          </a:p>
        </p:txBody>
      </p:sp>
    </p:spTree>
    <p:extLst>
      <p:ext uri="{BB962C8B-B14F-4D97-AF65-F5344CB8AC3E}">
        <p14:creationId xmlns:p14="http://schemas.microsoft.com/office/powerpoint/2010/main" val="42766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5821C-5519-CD5D-BC5E-AFF7A5E8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54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How is it </a:t>
            </a:r>
            <a:r>
              <a:rPr lang="en-US" b="1" i="1" u="sng" dirty="0">
                <a:solidFill>
                  <a:srgbClr val="FF0000"/>
                </a:solidFill>
              </a:rPr>
              <a:t>governed</a:t>
            </a:r>
            <a:r>
              <a:rPr lang="en-US" b="1" u="sng" dirty="0"/>
              <a:t>?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5A603452-68B4-2BB6-40AF-5FE23C78D677}"/>
              </a:ext>
            </a:extLst>
          </p:cNvPr>
          <p:cNvSpPr/>
          <p:nvPr/>
        </p:nvSpPr>
        <p:spPr>
          <a:xfrm>
            <a:off x="5605749" y="4841067"/>
            <a:ext cx="980501" cy="1431242"/>
          </a:xfrm>
          <a:prstGeom prst="down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C31F366-CA2E-851F-715D-6D2F7165E64C}"/>
              </a:ext>
            </a:extLst>
          </p:cNvPr>
          <p:cNvSpPr/>
          <p:nvPr/>
        </p:nvSpPr>
        <p:spPr>
          <a:xfrm rot="16200000">
            <a:off x="5460558" y="1857512"/>
            <a:ext cx="1233715" cy="4549700"/>
          </a:xfrm>
          <a:prstGeom prst="leftBrace">
            <a:avLst>
              <a:gd name="adj1" fmla="val 8333"/>
              <a:gd name="adj2" fmla="val 4994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200769-968B-46FE-04ED-853B81941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620023"/>
              </p:ext>
            </p:extLst>
          </p:nvPr>
        </p:nvGraphicFramePr>
        <p:xfrm>
          <a:off x="293197" y="385541"/>
          <a:ext cx="11431271" cy="625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76">
                  <a:extLst>
                    <a:ext uri="{9D8B030D-6E8A-4147-A177-3AD203B41FA5}">
                      <a16:colId xmlns:a16="http://schemas.microsoft.com/office/drawing/2014/main" val="2611163119"/>
                    </a:ext>
                  </a:extLst>
                </a:gridCol>
                <a:gridCol w="5944087">
                  <a:extLst>
                    <a:ext uri="{9D8B030D-6E8A-4147-A177-3AD203B41FA5}">
                      <a16:colId xmlns:a16="http://schemas.microsoft.com/office/drawing/2014/main" val="1618685049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2788235425"/>
                    </a:ext>
                  </a:extLst>
                </a:gridCol>
                <a:gridCol w="2517523">
                  <a:extLst>
                    <a:ext uri="{9D8B030D-6E8A-4147-A177-3AD203B41FA5}">
                      <a16:colId xmlns:a16="http://schemas.microsoft.com/office/drawing/2014/main" val="2000010774"/>
                    </a:ext>
                  </a:extLst>
                </a:gridCol>
              </a:tblGrid>
              <a:tr h="51066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is it governed? 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690702"/>
                  </a:ext>
                </a:extLst>
              </a:tr>
              <a:tr h="5548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ID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Governance Solution – Framework/Models/Tools/Ethics 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Principles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67341"/>
                  </a:ext>
                </a:extLst>
              </a:tr>
              <a:tr h="67423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Ethical AI Governance: Ethics Principles (Fairness, Human autonomy, Risk prevention, Explicability, Responsible Innovation)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Ethics</a:t>
                      </a:r>
                      <a:endParaRPr 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Fairness, Privacy and Security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43222"/>
                  </a:ext>
                </a:extLst>
              </a:tr>
              <a:tr h="4840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Governance through Policies (to reduce privacy, safety, etc. risks.)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Ethics</a:t>
                      </a:r>
                      <a:endParaRPr 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Specified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9881"/>
                  </a:ext>
                </a:extLst>
              </a:tr>
              <a:tr h="86440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A11, A13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Governance through Guidelines : (1) Avoid ”Vision Lock-In”, (2) Use Adaptive Governance, (3) Prioritize Data and Management Guidelines, (4) Focus on Governance of AI. Value stream structure to operationalize those guidelines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Ethics</a:t>
                      </a:r>
                      <a:endParaRPr 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Interpretability, Accuracy, and Fairness (A11)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42778"/>
                  </a:ext>
                </a:extLst>
              </a:tr>
              <a:tr h="86440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Media-AI Governance </a:t>
                      </a:r>
                      <a:r>
                        <a:rPr lang="en-AU" sz="1100" b="0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Framework: Multi-level framework consists of levels: automating data processing and capture, automating content creation, automating content moderation, and automating communication</a:t>
                      </a:r>
                      <a:endParaRPr 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</a:t>
                      </a:r>
                      <a:endParaRPr 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Transparency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074575"/>
                  </a:ext>
                </a:extLst>
              </a:tr>
              <a:tr h="3980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Theoretical AI Governance Framework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100" b="0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</a:t>
                      </a:r>
                      <a:endParaRPr 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Fairness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059536"/>
                  </a:ext>
                </a:extLst>
              </a:tr>
              <a:tr h="6349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Dimensional AI Governance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Model: </a:t>
                      </a:r>
                      <a:r>
                        <a:rPr lang="en-AU" sz="11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dimensions, including structural, relational, and procedural</a:t>
                      </a:r>
                      <a:endParaRPr 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Specified</a:t>
                      </a: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630706"/>
                  </a:ext>
                </a:extLst>
              </a:tr>
              <a:tr h="6349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100" b="0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Extension of </a:t>
                      </a:r>
                      <a:r>
                        <a:rPr lang="en-AU" sz="1100" b="0" i="0" u="none" strike="noStrike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ECOOLA</a:t>
                      </a:r>
                      <a:r>
                        <a:rPr lang="en-AU" sz="1100" b="0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a tool consist of ethics principles </a:t>
                      </a:r>
                      <a:endParaRPr 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</a:t>
                      </a:r>
                      <a:endParaRPr 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Robustness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163645"/>
                  </a:ext>
                </a:extLst>
              </a:tr>
              <a:tr h="6349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ECOOLA: A tool developed to embed AI Ethics 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Privacy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2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82BD4A-09B6-930A-3FC9-07678AB1518C}"/>
              </a:ext>
            </a:extLst>
          </p:cNvPr>
          <p:cNvSpPr txBox="1"/>
          <p:nvPr/>
        </p:nvSpPr>
        <p:spPr>
          <a:xfrm>
            <a:off x="4219143" y="32314"/>
            <a:ext cx="344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4: How is it being governed? </a:t>
            </a:r>
          </a:p>
        </p:txBody>
      </p:sp>
    </p:spTree>
    <p:extLst>
      <p:ext uri="{BB962C8B-B14F-4D97-AF65-F5344CB8AC3E}">
        <p14:creationId xmlns:p14="http://schemas.microsoft.com/office/powerpoint/2010/main" val="403291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19671</TotalTime>
  <Words>491</Words>
  <Application>Microsoft Macintosh PowerPoint</Application>
  <PresentationFormat>Widescreen</PresentationFormat>
  <Paragraphs>154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Who is governing? Who is being governed?</vt:lpstr>
      <vt:lpstr>PowerPoint Presentation</vt:lpstr>
      <vt:lpstr>What is being governed?</vt:lpstr>
      <vt:lpstr>PowerPoint Presentation</vt:lpstr>
      <vt:lpstr>When is it being governed? </vt:lpstr>
      <vt:lpstr>PowerPoint Presentation</vt:lpstr>
      <vt:lpstr>How is it governed?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Multi-Vocal Literature Review </dc:title>
  <dc:creator>Batool, Amna (Data61, Clayton)</dc:creator>
  <cp:lastModifiedBy>Batool, Amna (Data61, Clayton)</cp:lastModifiedBy>
  <cp:revision>12</cp:revision>
  <dcterms:created xsi:type="dcterms:W3CDTF">2023-12-18T06:47:53Z</dcterms:created>
  <dcterms:modified xsi:type="dcterms:W3CDTF">2024-02-06T05:17:43Z</dcterms:modified>
</cp:coreProperties>
</file>