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63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>
        <p:scale>
          <a:sx n="80" d="100"/>
          <a:sy n="80" d="100"/>
        </p:scale>
        <p:origin x="24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D291B17-9318-49DB-B28B-6E5994AE9581}" type="datetime1">
              <a:rPr lang="en-US" smtClean="0"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6614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80648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09696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98831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55583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85388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18443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1834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983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23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212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9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460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16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371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12/26/2019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530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50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291B17-9318-49DB-B28B-6E5994AE9581}" type="datetime1">
              <a:rPr lang="en-US" smtClean="0"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9626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3391D24A-DCD2-4CD3-BD81-A65487FF645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7086"/>
            <a:ext cx="12191999" cy="68704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3C20BE-9B40-455B-A7FE-5BBB46D79D80}"/>
              </a:ext>
            </a:extLst>
          </p:cNvPr>
          <p:cNvSpPr txBox="1"/>
          <p:nvPr/>
        </p:nvSpPr>
        <p:spPr>
          <a:xfrm>
            <a:off x="7357730" y="682674"/>
            <a:ext cx="4583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UNIVERZITET „DŽEMAL BIJEDIĆ“ U MOSTARU</a:t>
            </a:r>
          </a:p>
          <a:p>
            <a:r>
              <a:rPr lang="bs-Latn-BA" dirty="0">
                <a:solidFill>
                  <a:schemeClr val="tx1">
                    <a:lumMod val="95000"/>
                    <a:lumOff val="5000"/>
                  </a:schemeClr>
                </a:solidFill>
              </a:rPr>
              <a:t>FAKULTET INFORMACIJSKIH TEHNOLOGIJA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3264D9-638A-4F70-BC9E-9192D3EE6F2E}"/>
              </a:ext>
            </a:extLst>
          </p:cNvPr>
          <p:cNvSpPr txBox="1"/>
          <p:nvPr/>
        </p:nvSpPr>
        <p:spPr>
          <a:xfrm>
            <a:off x="659185" y="682674"/>
            <a:ext cx="4455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/>
              <a:t>Razvoj informacijskih sistema</a:t>
            </a:r>
          </a:p>
          <a:p>
            <a:r>
              <a:rPr lang="bs-Latn-BA" dirty="0"/>
              <a:t>Akademska godina:2019/2020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5789A0-595C-4927-A478-BD0B5B6E9048}"/>
              </a:ext>
            </a:extLst>
          </p:cNvPr>
          <p:cNvSpPr txBox="1"/>
          <p:nvPr/>
        </p:nvSpPr>
        <p:spPr>
          <a:xfrm>
            <a:off x="0" y="6200730"/>
            <a:ext cx="2519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/>
              <a:t>Predmetni profesor: prof. dr Emina Junuz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F2F566-7E59-4C3B-9D89-C714BFDAE8AB}"/>
              </a:ext>
            </a:extLst>
          </p:cNvPr>
          <p:cNvSpPr txBox="1"/>
          <p:nvPr/>
        </p:nvSpPr>
        <p:spPr>
          <a:xfrm>
            <a:off x="4149854" y="6200729"/>
            <a:ext cx="22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/>
              <a:t>Kandidat:</a:t>
            </a:r>
          </a:p>
          <a:p>
            <a:r>
              <a:rPr lang="bs-Latn-BA" dirty="0"/>
              <a:t>Amna Đelihođić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49B4A1-B107-4F7C-A160-E9C0FD55A319}"/>
              </a:ext>
            </a:extLst>
          </p:cNvPr>
          <p:cNvSpPr txBox="1"/>
          <p:nvPr/>
        </p:nvSpPr>
        <p:spPr>
          <a:xfrm>
            <a:off x="-120696" y="2649114"/>
            <a:ext cx="48377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s-Latn-BA" sz="4000" b="1" dirty="0"/>
              <a:t>Informacijski sistem eDnevnik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7B919-A983-4B78-8A69-5EA4D508D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91" y="0"/>
            <a:ext cx="10131425" cy="1456267"/>
          </a:xfrm>
        </p:spPr>
        <p:txBody>
          <a:bodyPr/>
          <a:lstStyle/>
          <a:p>
            <a:r>
              <a:rPr lang="bs-Latn-BA" dirty="0">
                <a:solidFill>
                  <a:schemeClr val="bg1"/>
                </a:solidFill>
              </a:rPr>
              <a:t>Fizički model procesa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098" name="Picture 2" descr="fizicki model procesa">
            <a:extLst>
              <a:ext uri="{FF2B5EF4-FFF2-40B4-BE49-F238E27FC236}">
                <a16:creationId xmlns:a16="http://schemas.microsoft.com/office/drawing/2014/main" id="{3C80A40E-944F-4673-9A48-0C8BB140B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91" y="1000186"/>
            <a:ext cx="8180406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6528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A56C1-BD3E-4824-8E44-0D85E3109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561" y="0"/>
            <a:ext cx="10131425" cy="1456267"/>
          </a:xfrm>
        </p:spPr>
        <p:txBody>
          <a:bodyPr/>
          <a:lstStyle/>
          <a:p>
            <a:r>
              <a:rPr lang="bs-Latn-BA" dirty="0">
                <a:solidFill>
                  <a:schemeClr val="bg1"/>
                </a:solidFill>
              </a:rPr>
              <a:t>KONCEPTUALNI MODEL PODATAKA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122" name="Picture 2" descr="konceptualni model">
            <a:extLst>
              <a:ext uri="{FF2B5EF4-FFF2-40B4-BE49-F238E27FC236}">
                <a16:creationId xmlns:a16="http://schemas.microsoft.com/office/drawing/2014/main" id="{3A54387F-1F93-4E78-BDC1-EC23C53A5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61" y="1093787"/>
            <a:ext cx="10240700" cy="576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8116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A784-9838-4D96-A003-325FB053D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778" y="0"/>
            <a:ext cx="10131425" cy="1456267"/>
          </a:xfrm>
        </p:spPr>
        <p:txBody>
          <a:bodyPr/>
          <a:lstStyle/>
          <a:p>
            <a:r>
              <a:rPr lang="bs-Latn-BA" dirty="0">
                <a:solidFill>
                  <a:schemeClr val="bg1"/>
                </a:solidFill>
              </a:rPr>
              <a:t>FIZIČKI MODEL PODATAKA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146" name="Picture 2" descr="fizicki model podataka">
            <a:extLst>
              <a:ext uri="{FF2B5EF4-FFF2-40B4-BE49-F238E27FC236}">
                <a16:creationId xmlns:a16="http://schemas.microsoft.com/office/drawing/2014/main" id="{2BC70C8D-C123-418A-A97B-FEB9A01FC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78" y="1010172"/>
            <a:ext cx="7504506" cy="576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9971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4E357-C365-43D6-A3FD-8488C6383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580" y="0"/>
            <a:ext cx="10131425" cy="1456267"/>
          </a:xfrm>
        </p:spPr>
        <p:txBody>
          <a:bodyPr/>
          <a:lstStyle/>
          <a:p>
            <a:r>
              <a:rPr lang="bs-Latn-BA" dirty="0">
                <a:solidFill>
                  <a:schemeClr val="bg1"/>
                </a:solidFill>
              </a:rPr>
              <a:t>Shema baze podataka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170" name="Picture 2" descr="dijagram baze podataka">
            <a:extLst>
              <a:ext uri="{FF2B5EF4-FFF2-40B4-BE49-F238E27FC236}">
                <a16:creationId xmlns:a16="http://schemas.microsoft.com/office/drawing/2014/main" id="{12EE6FD3-538B-40AD-920A-46C3AFB2F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1338262"/>
            <a:ext cx="8533732" cy="5405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7124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2B139-056B-4917-B389-B64942A0C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91" y="0"/>
            <a:ext cx="10131425" cy="1456267"/>
          </a:xfrm>
        </p:spPr>
        <p:txBody>
          <a:bodyPr/>
          <a:lstStyle/>
          <a:p>
            <a:r>
              <a:rPr lang="bs-Latn-BA" dirty="0">
                <a:solidFill>
                  <a:schemeClr val="bg1"/>
                </a:solidFill>
              </a:rPr>
              <a:t>Model arhitekture aplikacije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194" name="Picture 2" descr="Model arhitekture aplikacije">
            <a:extLst>
              <a:ext uri="{FF2B5EF4-FFF2-40B4-BE49-F238E27FC236}">
                <a16:creationId xmlns:a16="http://schemas.microsoft.com/office/drawing/2014/main" id="{A9AF5BCF-4675-4115-935A-69EBF3FBF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935" y="1456267"/>
            <a:ext cx="2671559" cy="4812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927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A61B1-9474-46A8-AB7B-49E41C623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422" y="0"/>
            <a:ext cx="10131425" cy="1456267"/>
          </a:xfrm>
        </p:spPr>
        <p:txBody>
          <a:bodyPr/>
          <a:lstStyle/>
          <a:p>
            <a:r>
              <a:rPr lang="bs-Latn-BA" dirty="0">
                <a:solidFill>
                  <a:schemeClr val="bg1"/>
                </a:solidFill>
              </a:rPr>
              <a:t>Model arhitekture mreže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218" name="Picture 2" descr="Model arhitekture mreze">
            <a:extLst>
              <a:ext uri="{FF2B5EF4-FFF2-40B4-BE49-F238E27FC236}">
                <a16:creationId xmlns:a16="http://schemas.microsoft.com/office/drawing/2014/main" id="{A4045C98-7D7F-43BF-9493-85075A316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22" y="1206332"/>
            <a:ext cx="10131425" cy="4489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025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C7122-0D3E-4F44-96FA-4E92D3BFA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48" y="0"/>
            <a:ext cx="10131425" cy="1456267"/>
          </a:xfrm>
        </p:spPr>
        <p:txBody>
          <a:bodyPr/>
          <a:lstStyle/>
          <a:p>
            <a:r>
              <a:rPr lang="bs-Latn-BA" dirty="0">
                <a:solidFill>
                  <a:schemeClr val="bg1"/>
                </a:solidFill>
              </a:rPr>
              <a:t>Korisnički interfejs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42" name="Picture 2" descr="prijava">
            <a:extLst>
              <a:ext uri="{FF2B5EF4-FFF2-40B4-BE49-F238E27FC236}">
                <a16:creationId xmlns:a16="http://schemas.microsoft.com/office/drawing/2014/main" id="{DC3DC08A-2226-4136-9758-57B97AD85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027" y="1302585"/>
            <a:ext cx="8987589" cy="5149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066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unos zadace">
            <a:extLst>
              <a:ext uri="{FF2B5EF4-FFF2-40B4-BE49-F238E27FC236}">
                <a16:creationId xmlns:a16="http://schemas.microsoft.com/office/drawing/2014/main" id="{E0CA5E5D-4575-4318-A7D0-59DB6E6CD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613" y="101600"/>
            <a:ext cx="3673475" cy="665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5777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podaci o uspjehu">
            <a:extLst>
              <a:ext uri="{FF2B5EF4-FFF2-40B4-BE49-F238E27FC236}">
                <a16:creationId xmlns:a16="http://schemas.microsoft.com/office/drawing/2014/main" id="{A32091C2-4B83-4DF8-9510-7594056C7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773" y="188912"/>
            <a:ext cx="3609975" cy="648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3018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unos opravdanja">
            <a:extLst>
              <a:ext uri="{FF2B5EF4-FFF2-40B4-BE49-F238E27FC236}">
                <a16:creationId xmlns:a16="http://schemas.microsoft.com/office/drawing/2014/main" id="{4BE31532-F837-4B37-B242-BECF948D0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407" y="126331"/>
            <a:ext cx="3664915" cy="660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1910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833ED8E-4362-4F1E-B6C2-E0DFE634D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3689497" cy="1239087"/>
          </a:xfrm>
        </p:spPr>
        <p:txBody>
          <a:bodyPr/>
          <a:lstStyle/>
          <a:p>
            <a:pPr marL="0" indent="0" algn="ctr">
              <a:buNone/>
            </a:pPr>
            <a:r>
              <a:rPr lang="bs-Latn-BA" sz="4000" dirty="0"/>
              <a:t>SADRŽAJ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349F8-24ED-4D0B-A32C-3463E0C2DAB4}"/>
              </a:ext>
            </a:extLst>
          </p:cNvPr>
          <p:cNvSpPr txBox="1"/>
          <p:nvPr/>
        </p:nvSpPr>
        <p:spPr>
          <a:xfrm>
            <a:off x="467833" y="1166842"/>
            <a:ext cx="368949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bs-Latn-BA" sz="2400" dirty="0"/>
              <a:t>Uvod</a:t>
            </a:r>
          </a:p>
          <a:p>
            <a:pPr marL="342900" indent="-342900">
              <a:buAutoNum type="arabicPeriod"/>
            </a:pPr>
            <a:endParaRPr lang="bs-Latn-BA" sz="2400" dirty="0"/>
          </a:p>
          <a:p>
            <a:pPr marL="342900" indent="-342900">
              <a:buAutoNum type="arabicPeriod"/>
            </a:pPr>
            <a:r>
              <a:rPr lang="bs-Latn-BA" sz="2400" dirty="0"/>
              <a:t>Analiza problema</a:t>
            </a:r>
          </a:p>
          <a:p>
            <a:pPr marL="342900" indent="-342900">
              <a:buAutoNum type="arabicPeriod"/>
            </a:pPr>
            <a:endParaRPr lang="bs-Latn-BA" sz="2400" dirty="0"/>
          </a:p>
          <a:p>
            <a:pPr marL="342900" indent="-342900">
              <a:buAutoNum type="arabicPeriod"/>
            </a:pPr>
            <a:r>
              <a:rPr lang="bs-Latn-BA" sz="2400" dirty="0"/>
              <a:t>Analiza cilja</a:t>
            </a:r>
          </a:p>
          <a:p>
            <a:pPr marL="342900" indent="-342900">
              <a:buAutoNum type="arabicPeriod"/>
            </a:pPr>
            <a:endParaRPr lang="bs-Latn-BA" sz="2400" dirty="0"/>
          </a:p>
          <a:p>
            <a:pPr marL="342900" indent="-342900">
              <a:buAutoNum type="arabicPeriod"/>
            </a:pPr>
            <a:r>
              <a:rPr lang="bs-Latn-BA" sz="2400" dirty="0"/>
              <a:t>Dijagrami</a:t>
            </a:r>
          </a:p>
          <a:p>
            <a:pPr marL="342900" indent="-342900">
              <a:buAutoNum type="arabicPeriod"/>
            </a:pPr>
            <a:endParaRPr lang="bs-Latn-BA" sz="2400" dirty="0"/>
          </a:p>
          <a:p>
            <a:pPr marL="342900" indent="-342900">
              <a:buAutoNum type="arabicPeriod"/>
            </a:pPr>
            <a:r>
              <a:rPr lang="bs-Latn-BA" sz="2400" dirty="0"/>
              <a:t>Prototip korisničkog sučelja</a:t>
            </a:r>
          </a:p>
          <a:p>
            <a:pPr marL="342900" indent="-342900">
              <a:buAutoNum type="arabicPeriod"/>
            </a:pPr>
            <a:endParaRPr lang="bs-Latn-BA" sz="2400" dirty="0"/>
          </a:p>
          <a:p>
            <a:pPr marL="342900" indent="-342900">
              <a:buAutoNum type="arabicPeriod"/>
            </a:pPr>
            <a:r>
              <a:rPr lang="bs-Latn-BA" sz="2400" dirty="0"/>
              <a:t>Zaključak</a:t>
            </a:r>
            <a:endParaRPr lang="en-US" sz="2400" dirty="0"/>
          </a:p>
        </p:txBody>
      </p:sp>
      <p:pic>
        <p:nvPicPr>
          <p:cNvPr id="16" name="Picture 15" descr="A picture containing toy, drawing, clock, computer&#10;&#10;Description automatically generated">
            <a:extLst>
              <a:ext uri="{FF2B5EF4-FFF2-40B4-BE49-F238E27FC236}">
                <a16:creationId xmlns:a16="http://schemas.microsoft.com/office/drawing/2014/main" id="{8619D629-9950-4178-947B-69FED1B8B0F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497" y="1600593"/>
            <a:ext cx="5539563" cy="338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postavljanje obavijesti">
            <a:extLst>
              <a:ext uri="{FF2B5EF4-FFF2-40B4-BE49-F238E27FC236}">
                <a16:creationId xmlns:a16="http://schemas.microsoft.com/office/drawing/2014/main" id="{D24C080A-B894-45A6-8934-010985C68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755" y="80795"/>
            <a:ext cx="3701226" cy="6696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7003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unos ucenika">
            <a:extLst>
              <a:ext uri="{FF2B5EF4-FFF2-40B4-BE49-F238E27FC236}">
                <a16:creationId xmlns:a16="http://schemas.microsoft.com/office/drawing/2014/main" id="{EE3CFF05-8366-43D2-81A3-21C5BFA9B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482" y="102268"/>
            <a:ext cx="3676875" cy="665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4618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A27FB-330F-40FD-B615-C047EDEBB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zaključak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F18C7-230F-495F-BFA0-9A5B36F50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s-Latn-BA" sz="2400" dirty="0"/>
              <a:t>Evidencija preglednija</a:t>
            </a:r>
          </a:p>
          <a:p>
            <a:endParaRPr lang="bs-Latn-BA" sz="2400" dirty="0"/>
          </a:p>
          <a:p>
            <a:r>
              <a:rPr lang="bs-Latn-BA" sz="2400" dirty="0"/>
              <a:t>Podaci sigurniji</a:t>
            </a:r>
          </a:p>
          <a:p>
            <a:endParaRPr lang="bs-Latn-BA" sz="2400" dirty="0"/>
          </a:p>
          <a:p>
            <a:r>
              <a:rPr lang="bs-Latn-BA" sz="2400" dirty="0"/>
              <a:t>Lakše održavanje dokumentacije</a:t>
            </a:r>
          </a:p>
          <a:p>
            <a:endParaRPr lang="bs-Latn-BA" sz="2400" dirty="0"/>
          </a:p>
          <a:p>
            <a:r>
              <a:rPr lang="bs-Latn-BA" sz="2400" dirty="0"/>
              <a:t>Automatizovani procesi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47965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9">
            <a:extLst>
              <a:ext uri="{FF2B5EF4-FFF2-40B4-BE49-F238E27FC236}">
                <a16:creationId xmlns:a16="http://schemas.microsoft.com/office/drawing/2014/main" id="{8BEA9AF1-EF35-4EC4-862B-93C14919B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EFA33E-9EA3-4541-A3C3-849B04E9985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7"/>
          <a:stretch/>
        </p:blipFill>
        <p:spPr>
          <a:xfrm>
            <a:off x="-3155" y="10"/>
            <a:ext cx="12191980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460A20-9B9C-4DEC-BEAC-79C7819BAC57}"/>
              </a:ext>
            </a:extLst>
          </p:cNvPr>
          <p:cNvSpPr txBox="1"/>
          <p:nvPr/>
        </p:nvSpPr>
        <p:spPr>
          <a:xfrm>
            <a:off x="1119354" y="1789594"/>
            <a:ext cx="7519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2800" dirty="0">
                <a:solidFill>
                  <a:schemeClr val="accent2">
                    <a:lumMod val="50000"/>
                  </a:schemeClr>
                </a:solidFill>
              </a:rPr>
              <a:t>HVALA NA PAŽNJI!</a:t>
            </a: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A33E9D-2C82-4668-A729-0D9AA1CB295E}"/>
              </a:ext>
            </a:extLst>
          </p:cNvPr>
          <p:cNvSpPr txBox="1"/>
          <p:nvPr/>
        </p:nvSpPr>
        <p:spPr>
          <a:xfrm>
            <a:off x="505326" y="433137"/>
            <a:ext cx="45840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8800" dirty="0">
                <a:solidFill>
                  <a:schemeClr val="accent2">
                    <a:lumMod val="50000"/>
                  </a:schemeClr>
                </a:solidFill>
              </a:rPr>
              <a:t>PITANJA?</a:t>
            </a:r>
            <a:endParaRPr lang="en-US" sz="8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98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2836B-4786-4F70-8915-C9AE9F6DD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s-Latn-BA" sz="4000" dirty="0"/>
              <a:t>Uvod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BF36EC-AD8E-4C3D-B4A5-57E582D10760}"/>
              </a:ext>
            </a:extLst>
          </p:cNvPr>
          <p:cNvSpPr txBox="1"/>
          <p:nvPr/>
        </p:nvSpPr>
        <p:spPr>
          <a:xfrm>
            <a:off x="520995" y="2065867"/>
            <a:ext cx="84422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s-Latn-BA" sz="2400" dirty="0"/>
              <a:t>Obrazovni sistem treba da napreduje u kontinuitetu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s-Latn-B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s-Latn-BA" sz="2400" dirty="0"/>
              <a:t>Digitalizacija sve zastupljenija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s-Latn-B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s-Latn-BA" sz="2400" dirty="0"/>
              <a:t>Projekat nastoji izgraditi platformu koja će unaprijediti obrazovni sistem u osnovnim i srednjim školama</a:t>
            </a:r>
          </a:p>
        </p:txBody>
      </p:sp>
    </p:spTree>
    <p:extLst>
      <p:ext uri="{BB962C8B-B14F-4D97-AF65-F5344CB8AC3E}">
        <p14:creationId xmlns:p14="http://schemas.microsoft.com/office/powerpoint/2010/main" val="1592137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13B9B-D884-4144-A10A-80DB1186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Analiza problema?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27695-7298-4A93-9803-1EF73A461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08150"/>
            <a:ext cx="5002618" cy="4106333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bs-Latn-BA" sz="1600" dirty="0"/>
              <a:t>Zastarjeli način unosa podataka u školske dnevnike</a:t>
            </a:r>
          </a:p>
          <a:p>
            <a:pPr>
              <a:buFont typeface="Arial" panose="020B0604020202020204" pitchFamily="34" charset="0"/>
              <a:buChar char="•"/>
            </a:pPr>
            <a:endParaRPr lang="bs-Latn-BA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bs-Latn-BA" sz="1600" dirty="0"/>
              <a:t>Spora evidencija</a:t>
            </a:r>
          </a:p>
          <a:p>
            <a:pPr>
              <a:buFont typeface="Arial" panose="020B0604020202020204" pitchFamily="34" charset="0"/>
              <a:buChar char="•"/>
            </a:pPr>
            <a:endParaRPr lang="bs-Latn-BA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bs-Latn-BA" sz="1600" dirty="0"/>
              <a:t>Previše papirologije</a:t>
            </a:r>
          </a:p>
          <a:p>
            <a:pPr>
              <a:buFont typeface="Arial" panose="020B0604020202020204" pitchFamily="34" charset="0"/>
              <a:buChar char="•"/>
            </a:pPr>
            <a:endParaRPr lang="bs-Latn-BA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bs-Latn-BA" sz="1600" dirty="0"/>
              <a:t>Spor proces evaluacije uspjeha učenika</a:t>
            </a:r>
          </a:p>
          <a:p>
            <a:pPr>
              <a:buFont typeface="Arial" panose="020B0604020202020204" pitchFamily="34" charset="0"/>
              <a:buChar char="•"/>
            </a:pPr>
            <a:endParaRPr lang="bs-Latn-BA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bs-Latn-BA" sz="1600" dirty="0"/>
              <a:t>Loša komunikacija nastavnik/roditelj/učenik</a:t>
            </a:r>
          </a:p>
          <a:p>
            <a:pPr>
              <a:buFont typeface="Arial" panose="020B0604020202020204" pitchFamily="34" charset="0"/>
              <a:buChar char="•"/>
            </a:pPr>
            <a:endParaRPr lang="bs-Latn-BA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bs-Latn-BA" sz="1600" dirty="0"/>
              <a:t>Mogućnost izmjene podataka (nesigurnost)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83337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F3D7E-63C6-497A-8F82-E62B8D800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Analiza cilja?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B3AFD-D0FA-4227-8122-71B97187C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s-Latn-BA" dirty="0"/>
              <a:t>Jednostavniji način evidencije uspjeha učenika</a:t>
            </a:r>
          </a:p>
          <a:p>
            <a:pPr lvl="0"/>
            <a:endParaRPr lang="en-US" dirty="0"/>
          </a:p>
          <a:p>
            <a:pPr lvl="0"/>
            <a:r>
              <a:rPr lang="bs-Latn-BA" dirty="0"/>
              <a:t>Efikasnije generisanje izvještaja</a:t>
            </a:r>
          </a:p>
          <a:p>
            <a:pPr lvl="0"/>
            <a:endParaRPr lang="en-US" dirty="0"/>
          </a:p>
          <a:p>
            <a:pPr lvl="0"/>
            <a:r>
              <a:rPr lang="bs-Latn-BA" dirty="0"/>
              <a:t>Olakšana komunikacija nastavnik/učenik/roditelj</a:t>
            </a:r>
          </a:p>
          <a:p>
            <a:pPr lvl="0"/>
            <a:endParaRPr lang="en-US" dirty="0"/>
          </a:p>
          <a:p>
            <a:pPr lvl="0"/>
            <a:r>
              <a:rPr lang="bs-Latn-BA" dirty="0"/>
              <a:t>Pregled prisustva i odstustva učenika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A picture containing toy&#10;&#10;Description automatically generated">
            <a:extLst>
              <a:ext uri="{FF2B5EF4-FFF2-40B4-BE49-F238E27FC236}">
                <a16:creationId xmlns:a16="http://schemas.microsoft.com/office/drawing/2014/main" id="{C9233844-2D6E-429C-9D0D-B759F68BC2D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856" y="2560140"/>
            <a:ext cx="3136605" cy="281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82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1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E94FBD-F024-4CC3-AB08-B1CC1995B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61767" cy="13760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 err="1">
                <a:solidFill>
                  <a:schemeClr val="bg1"/>
                </a:solidFill>
              </a:rPr>
              <a:t>Organizacijski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dijagram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1027" name="Picture 3" descr="Capture">
            <a:extLst>
              <a:ext uri="{FF2B5EF4-FFF2-40B4-BE49-F238E27FC236}">
                <a16:creationId xmlns:a16="http://schemas.microsoft.com/office/drawing/2014/main" id="{0D0CA92A-BB48-4FD1-923B-03EC75AB0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55280" y="1830352"/>
            <a:ext cx="8513752" cy="4015907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0172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70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FA15DD-5EE9-4AFA-BECF-C0876E37A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730409" cy="9925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>
                <a:solidFill>
                  <a:schemeClr val="bg1"/>
                </a:solidFill>
              </a:rPr>
              <a:t>HIJERARHIJSKI DIJAGRAM</a:t>
            </a:r>
          </a:p>
        </p:txBody>
      </p:sp>
      <p:pic>
        <p:nvPicPr>
          <p:cNvPr id="2050" name="Picture 2" descr="hijerarhijski">
            <a:extLst>
              <a:ext uri="{FF2B5EF4-FFF2-40B4-BE49-F238E27FC236}">
                <a16:creationId xmlns:a16="http://schemas.microsoft.com/office/drawing/2014/main" id="{63EA7899-1F86-4878-B56F-A395472AB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67562" y="1349287"/>
            <a:ext cx="7644269" cy="5150168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287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2A027-BBD7-4409-B184-89698FFC2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927" y="174181"/>
            <a:ext cx="10131425" cy="1456267"/>
          </a:xfrm>
        </p:spPr>
        <p:txBody>
          <a:bodyPr/>
          <a:lstStyle/>
          <a:p>
            <a:r>
              <a:rPr lang="bs-Latn-BA" dirty="0">
                <a:solidFill>
                  <a:schemeClr val="bg1"/>
                </a:solidFill>
              </a:rPr>
              <a:t>KONTEKSTUALNI DIJAGRAM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AB8632-BE58-4A24-B7B0-F0AA5AA23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70" y="1479478"/>
            <a:ext cx="8662505" cy="505858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092039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6041-4EFC-45FF-B607-3241B8B6C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710" y="0"/>
            <a:ext cx="10131425" cy="1038225"/>
          </a:xfrm>
        </p:spPr>
        <p:txBody>
          <a:bodyPr/>
          <a:lstStyle/>
          <a:p>
            <a:r>
              <a:rPr lang="bs-Latn-BA" dirty="0">
                <a:solidFill>
                  <a:schemeClr val="bg1"/>
                </a:solidFill>
              </a:rPr>
              <a:t>Logički model procesa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 descr="logicki model procesa">
            <a:extLst>
              <a:ext uri="{FF2B5EF4-FFF2-40B4-BE49-F238E27FC236}">
                <a16:creationId xmlns:a16="http://schemas.microsoft.com/office/drawing/2014/main" id="{94822979-EC92-4572-B5B3-33CA1176D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64" y="829881"/>
            <a:ext cx="8288795" cy="581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88508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Office PowerPoint</Application>
  <PresentationFormat>Widescreen</PresentationFormat>
  <Paragraphs>67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Celestial</vt:lpstr>
      <vt:lpstr>PowerPoint Presentation</vt:lpstr>
      <vt:lpstr>PowerPoint Presentation</vt:lpstr>
      <vt:lpstr>Uvod</vt:lpstr>
      <vt:lpstr>Analiza problema?</vt:lpstr>
      <vt:lpstr>Analiza cilja?</vt:lpstr>
      <vt:lpstr>Organizacijski dijagram</vt:lpstr>
      <vt:lpstr>HIJERARHIJSKI DIJAGRAM</vt:lpstr>
      <vt:lpstr>KONTEKSTUALNI DIJAGRAM</vt:lpstr>
      <vt:lpstr>Logički model procesa</vt:lpstr>
      <vt:lpstr>Fizički model procesa</vt:lpstr>
      <vt:lpstr>KONCEPTUALNI MODEL PODATAKA</vt:lpstr>
      <vt:lpstr>FIZIČKI MODEL PODATAKA</vt:lpstr>
      <vt:lpstr>Shema baze podataka</vt:lpstr>
      <vt:lpstr>Model arhitekture aplikacije</vt:lpstr>
      <vt:lpstr>Model arhitekture mreže</vt:lpstr>
      <vt:lpstr>Korisnički interfejs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zaključak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2019-12-26T21:48:43Z</dcterms:created>
  <dcterms:modified xsi:type="dcterms:W3CDTF">2019-12-26T21:53:45Z</dcterms:modified>
</cp:coreProperties>
</file>