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85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7" r:id="rId16"/>
    <p:sldId id="278" r:id="rId17"/>
    <p:sldId id="279" r:id="rId18"/>
    <p:sldId id="280" r:id="rId19"/>
    <p:sldId id="266" r:id="rId20"/>
    <p:sldId id="265" r:id="rId21"/>
    <p:sldId id="259" r:id="rId22"/>
    <p:sldId id="260" r:id="rId23"/>
    <p:sldId id="261" r:id="rId24"/>
    <p:sldId id="262" r:id="rId25"/>
    <p:sldId id="284" r:id="rId26"/>
    <p:sldId id="281" r:id="rId27"/>
    <p:sldId id="283" r:id="rId28"/>
    <p:sldId id="257" r:id="rId29"/>
    <p:sldId id="258" r:id="rId30"/>
    <p:sldId id="275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4E3AE-F3A9-5D0F-FCDA-A55D62C2100C}" v="1" dt="2023-06-07T15:06:03.239"/>
    <p1510:client id="{5B670369-5858-1C62-C718-122A8E81BC6D}" v="3" dt="2023-06-19T23:12:21.194"/>
    <p1510:client id="{CDA63027-3023-59AF-C908-29914642D487}" v="3" dt="2023-08-09T14:58:10.986"/>
    <p1510:client id="{EFBED110-BED4-814C-B20E-B090F09ABE51}" v="585" dt="2023-06-01T18:36:03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/>
    <p:restoredTop sz="94712"/>
  </p:normalViewPr>
  <p:slideViewPr>
    <p:cSldViewPr snapToGrid="0">
      <p:cViewPr varScale="1">
        <p:scale>
          <a:sx n="105" d="100"/>
          <a:sy n="105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10363200" cy="1470025"/>
          </a:xfrm>
        </p:spPr>
        <p:txBody>
          <a:bodyPr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534400" cy="129787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9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959039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B5D8-907B-5946-AAB2-6BF76B9AA4A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6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\\bmiisi.chmcres.cchmc.org\home\%3Cusernam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mi-460g8-01.chmcres.cchmc.org:33592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787" TargetMode="External"/><Relationship Id="rId4" Type="http://schemas.openxmlformats.org/officeDocument/2006/relationships/hyperlink" Target="mailto:root@bmiclusterp.chmcres.cchmc.org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file:///\\users\periv4\.local\share\jupyter\runtime\nbserver-24375-ope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pc.research.cchmc.org/" TargetMode="External"/><Relationship Id="rId2" Type="http://schemas.openxmlformats.org/officeDocument/2006/relationships/hyperlink" Target="mailto:help-cluster@bmi.cchmc.or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05A4-992B-ED90-B676-957B821BF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HPC Cluster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28175-7656-602A-1363-BDDB4DFAC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Kellogg, Roberto </a:t>
            </a:r>
            <a:r>
              <a:rPr lang="en-US" dirty="0" err="1"/>
              <a:t>Perea</a:t>
            </a:r>
            <a:r>
              <a:rPr lang="en-US" dirty="0"/>
              <a:t>, Paul Colbert </a:t>
            </a:r>
          </a:p>
          <a:p>
            <a:r>
              <a:rPr lang="en-US" dirty="0"/>
              <a:t>IS4R – Research Computing</a:t>
            </a:r>
          </a:p>
        </p:txBody>
      </p:sp>
    </p:spTree>
    <p:extLst>
      <p:ext uri="{BB962C8B-B14F-4D97-AF65-F5344CB8AC3E}">
        <p14:creationId xmlns:p14="http://schemas.microsoft.com/office/powerpoint/2010/main" val="153969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B557-9FA7-695D-3246-44AC6957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ED95F-25F4-EE89-DE07-C582620C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Primary method: mount your home or scratch on your laptop/desktop</a:t>
            </a:r>
          </a:p>
          <a:p>
            <a:pPr lvl="1"/>
            <a:r>
              <a:rPr lang="en-US"/>
              <a:t>Almost all Isilon (</a:t>
            </a:r>
            <a:r>
              <a:rPr lang="en-US" err="1"/>
              <a:t>bmiisi</a:t>
            </a:r>
            <a:r>
              <a:rPr lang="en-US"/>
              <a:t>) shares are available over both NFS and SMB</a:t>
            </a:r>
          </a:p>
          <a:p>
            <a:pPr lvl="1"/>
            <a:r>
              <a:rPr lang="en-US"/>
              <a:t>Windows: </a:t>
            </a:r>
            <a:r>
              <a:rPr lang="en-US">
                <a:hlinkClick r:id="rId2"/>
              </a:rPr>
              <a:t>\\bmiisi.chmcres.cchmc.org\home\&lt;username</a:t>
            </a:r>
            <a:r>
              <a:rPr lang="en-US"/>
              <a:t>&gt;</a:t>
            </a:r>
          </a:p>
          <a:p>
            <a:pPr lvl="1"/>
            <a:r>
              <a:rPr lang="en-US"/>
              <a:t>Mac: smb://bmiisi.chmcres.cchmc.org/home/&lt;username&gt;</a:t>
            </a:r>
          </a:p>
          <a:p>
            <a:pPr lvl="1"/>
            <a:r>
              <a:rPr lang="en-US"/>
              <a:t>Linux: </a:t>
            </a:r>
            <a:r>
              <a:rPr lang="en-US" err="1">
                <a:latin typeface="Courier" pitchFamily="2" charset="0"/>
              </a:rPr>
              <a:t>mount.cifs</a:t>
            </a:r>
            <a:endParaRPr lang="en-US">
              <a:latin typeface="Courier" pitchFamily="2" charset="0"/>
            </a:endParaRPr>
          </a:p>
          <a:p>
            <a:r>
              <a:rPr lang="en-US"/>
              <a:t>Other methods</a:t>
            </a:r>
          </a:p>
          <a:p>
            <a:pPr lvl="1"/>
            <a:r>
              <a:rPr lang="en-US"/>
              <a:t>File transfer tools: </a:t>
            </a:r>
            <a:r>
              <a:rPr lang="en-US" err="1"/>
              <a:t>scp</a:t>
            </a:r>
            <a:r>
              <a:rPr lang="en-US"/>
              <a:t>, </a:t>
            </a:r>
            <a:r>
              <a:rPr lang="en-US" err="1"/>
              <a:t>rsync</a:t>
            </a:r>
            <a:r>
              <a:rPr lang="en-US"/>
              <a:t>, robocopy, WinSCP</a:t>
            </a:r>
          </a:p>
          <a:p>
            <a:pPr lvl="1"/>
            <a:r>
              <a:rPr lang="en-US"/>
              <a:t>Connect via </a:t>
            </a:r>
            <a:r>
              <a:rPr lang="en-US" err="1"/>
              <a:t>bmiclusterp</a:t>
            </a:r>
            <a:r>
              <a:rPr lang="en-US"/>
              <a:t> (onsite/VPN) or ssh.research.cchmc.org (offsite)</a:t>
            </a:r>
          </a:p>
          <a:p>
            <a:pPr lvl="1"/>
            <a:r>
              <a:rPr lang="en-US">
                <a:cs typeface="Arial"/>
              </a:rPr>
              <a:t>Data volumes are also mounted on ssh.research.cchmc.org, making it a good data transfer node</a:t>
            </a:r>
          </a:p>
          <a:p>
            <a:pPr lvl="1"/>
            <a:r>
              <a:rPr lang="en-US">
                <a:cs typeface="Arial"/>
              </a:rPr>
              <a:t>Sometimes data transfers can utilize excessive CPU; may need to launch an interactive job to use a compute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2F087-7C44-24E6-E226-67F6AE6B2458}"/>
              </a:ext>
            </a:extLst>
          </p:cNvPr>
          <p:cNvSpPr txBox="1"/>
          <p:nvPr/>
        </p:nvSpPr>
        <p:spPr>
          <a:xfrm>
            <a:off x="11745575" y="651548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R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0444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A39F-3221-9F4B-D24D-697D1640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Outbound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FD141-36B5-2CA8-380A-CB3AD125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Downloading packages or data sets from cluster is possible via proxy</a:t>
            </a:r>
          </a:p>
          <a:p>
            <a:r>
              <a:rPr lang="en-US" dirty="0"/>
              <a:t>Proxy access is NOT enabled by default – must request access via help-cluster ticket</a:t>
            </a:r>
          </a:p>
          <a:p>
            <a:pPr lvl="1"/>
            <a:r>
              <a:rPr lang="en-US" i="1" u="sng" dirty="0"/>
              <a:t>FAQ #3</a:t>
            </a:r>
            <a:r>
              <a:rPr lang="en-US" dirty="0"/>
              <a:t>: “I’m getting 407 error when running my script / downloading a package”</a:t>
            </a:r>
          </a:p>
          <a:p>
            <a:r>
              <a:rPr lang="en-US" dirty="0"/>
              <a:t>Run “</a:t>
            </a:r>
            <a:r>
              <a:rPr lang="en-US" dirty="0" err="1"/>
              <a:t>proxy_on</a:t>
            </a:r>
            <a:r>
              <a:rPr lang="en-US" dirty="0"/>
              <a:t>” at command line to set environment variables (e.g. </a:t>
            </a:r>
            <a:r>
              <a:rPr lang="en-US" dirty="0" err="1"/>
              <a:t>http_proxy</a:t>
            </a:r>
            <a:r>
              <a:rPr lang="en-US" dirty="0"/>
              <a:t>, </a:t>
            </a:r>
            <a:r>
              <a:rPr lang="en-US" dirty="0" err="1"/>
              <a:t>https_proxy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will prompt for username and password</a:t>
            </a:r>
          </a:p>
          <a:p>
            <a:pPr lvl="1"/>
            <a:r>
              <a:rPr lang="en-US" dirty="0"/>
              <a:t>If your password has certain special characters it may not work – 2 options:</a:t>
            </a:r>
          </a:p>
          <a:p>
            <a:pPr lvl="2"/>
            <a:r>
              <a:rPr lang="en-US" dirty="0"/>
              <a:t>Change your password</a:t>
            </a:r>
          </a:p>
          <a:p>
            <a:pPr lvl="2"/>
            <a:r>
              <a:rPr lang="en-US" dirty="0"/>
              <a:t>Use URL encoding (e.g. %## instead of x)</a:t>
            </a:r>
          </a:p>
          <a:p>
            <a:r>
              <a:rPr lang="en-US" dirty="0"/>
              <a:t>We do maintain a white list of sites which are accessible without needing proxy! (Cisco Umbrella – DNS)</a:t>
            </a:r>
          </a:p>
          <a:p>
            <a:pPr lvl="1"/>
            <a:r>
              <a:rPr lang="en-US" dirty="0" err="1">
                <a:latin typeface="Courier"/>
                <a:cs typeface="Arial"/>
              </a:rPr>
              <a:t>iswhitelisted</a:t>
            </a:r>
            <a:r>
              <a:rPr lang="en-US" dirty="0">
                <a:latin typeface="Courier"/>
                <a:cs typeface="Arial"/>
              </a:rPr>
              <a:t> &lt;URL&gt;</a:t>
            </a:r>
            <a:r>
              <a:rPr lang="en-US" dirty="0">
                <a:cs typeface="Arial"/>
              </a:rPr>
              <a:t> -  </a:t>
            </a:r>
            <a:r>
              <a:rPr lang="en-US" dirty="0">
                <a:ea typeface="+mn-lt"/>
                <a:cs typeface="+mn-lt"/>
              </a:rPr>
              <a:t>verify if a site is in the whitelist</a:t>
            </a:r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12772-1A3D-AF58-A02B-9082EEE315B4}"/>
              </a:ext>
            </a:extLst>
          </p:cNvPr>
          <p:cNvSpPr txBox="1"/>
          <p:nvPr/>
        </p:nvSpPr>
        <p:spPr>
          <a:xfrm>
            <a:off x="11745575" y="651548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R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7235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92D8-F42F-92FD-3DD9-71A5EC0E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AD82-3EF0-2A95-BE62-EA780D7E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i="1" u="sng"/>
              <a:t>FAQ #4</a:t>
            </a:r>
            <a:r>
              <a:rPr lang="en-US"/>
              <a:t>: "Is package </a:t>
            </a:r>
            <a:r>
              <a:rPr lang="en-US" err="1"/>
              <a:t>xyz</a:t>
            </a:r>
            <a:r>
              <a:rPr lang="en-US"/>
              <a:t> available on the cluster?"</a:t>
            </a:r>
          </a:p>
          <a:p>
            <a:pPr lvl="1"/>
            <a:r>
              <a:rPr lang="en-US">
                <a:latin typeface="Courier"/>
              </a:rPr>
              <a:t>module avail &lt;pkg name&gt;</a:t>
            </a:r>
            <a:endParaRPr lang="en-US">
              <a:latin typeface="Courier" pitchFamily="2" charset="0"/>
            </a:endParaRPr>
          </a:p>
          <a:p>
            <a:r>
              <a:rPr lang="en-US"/>
              <a:t>Using installed packages</a:t>
            </a:r>
          </a:p>
          <a:p>
            <a:pPr lvl="1"/>
            <a:r>
              <a:rPr lang="en-US">
                <a:latin typeface="Courier"/>
              </a:rPr>
              <a:t>module load &lt;pkg name&gt;/&lt;version&gt;</a:t>
            </a:r>
          </a:p>
          <a:p>
            <a:pPr lvl="1"/>
            <a:r>
              <a:rPr lang="en-US"/>
              <a:t>Modifies environment variables (e.g. $PATH) to use correct binaries and libraries</a:t>
            </a:r>
          </a:p>
          <a:p>
            <a:pPr lvl="1"/>
            <a:r>
              <a:rPr lang="en-US">
                <a:latin typeface="Courier"/>
                <a:cs typeface="Arial"/>
              </a:rPr>
              <a:t>module list</a:t>
            </a:r>
            <a:r>
              <a:rPr lang="en-US">
                <a:cs typeface="Arial"/>
              </a:rPr>
              <a:t>   # list all loaded packages in env</a:t>
            </a:r>
            <a:endParaRPr lang="en-US"/>
          </a:p>
          <a:p>
            <a:pPr lvl="1"/>
            <a:r>
              <a:rPr lang="en-US">
                <a:latin typeface="Courier"/>
                <a:cs typeface="Arial"/>
              </a:rPr>
              <a:t>module unload</a:t>
            </a:r>
            <a:r>
              <a:rPr lang="en-US">
                <a:cs typeface="Arial"/>
              </a:rPr>
              <a:t> </a:t>
            </a:r>
            <a:r>
              <a:rPr lang="en-US">
                <a:latin typeface="Courier"/>
                <a:cs typeface="Arial"/>
              </a:rPr>
              <a:t>&lt;pkg name&gt;</a:t>
            </a:r>
            <a:r>
              <a:rPr lang="en-US">
                <a:cs typeface="Arial"/>
              </a:rPr>
              <a:t>    # unload package from env</a:t>
            </a:r>
            <a:endParaRPr lang="en-US"/>
          </a:p>
          <a:p>
            <a:pPr lvl="1"/>
            <a:r>
              <a:rPr lang="en-US">
                <a:latin typeface="Courier"/>
                <a:cs typeface="Arial"/>
              </a:rPr>
              <a:t>module purge</a:t>
            </a:r>
            <a:r>
              <a:rPr lang="en-US">
                <a:cs typeface="Arial"/>
              </a:rPr>
              <a:t>   # unload all packages from env</a:t>
            </a:r>
            <a:endParaRPr lang="en-US"/>
          </a:p>
          <a:p>
            <a:r>
              <a:rPr lang="en-US"/>
              <a:t>Package not listed?</a:t>
            </a:r>
          </a:p>
          <a:p>
            <a:pPr lvl="1"/>
            <a:r>
              <a:rPr lang="en-US"/>
              <a:t>We can install it for you! Request via email to help-cluster</a:t>
            </a:r>
          </a:p>
          <a:p>
            <a:pPr lvl="1"/>
            <a:r>
              <a:rPr lang="en-US"/>
              <a:t>Sometimes you can install it yourself in your home </a:t>
            </a:r>
            <a:r>
              <a:rPr lang="en-US" err="1"/>
              <a:t>dir</a:t>
            </a:r>
            <a:endParaRPr lang="en-US">
              <a:cs typeface="Arial"/>
            </a:endParaRPr>
          </a:p>
          <a:p>
            <a:pPr lvl="2"/>
            <a:r>
              <a:rPr lang="en-US">
                <a:cs typeface="Arial"/>
              </a:rPr>
              <a:t>However, keep in mind your home </a:t>
            </a:r>
            <a:r>
              <a:rPr lang="en-US" err="1">
                <a:cs typeface="Arial"/>
              </a:rPr>
              <a:t>dir</a:t>
            </a:r>
            <a:r>
              <a:rPr lang="en-US">
                <a:cs typeface="Arial"/>
              </a:rPr>
              <a:t> only has 100GB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7B872-8694-A911-7645-1B1EDFD7FC51}"/>
              </a:ext>
            </a:extLst>
          </p:cNvPr>
          <p:cNvSpPr txBox="1"/>
          <p:nvPr/>
        </p:nvSpPr>
        <p:spPr>
          <a:xfrm>
            <a:off x="11745575" y="651548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R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0602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F831-B81C-A971-F7B2-338BF474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Conda</a:t>
            </a:r>
            <a:r>
              <a:rPr lang="en-US"/>
              <a:t>, Pip, and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1E9D-1089-6BB1-E09D-7DD6CA09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/>
              <a:t>Some software has a preferred installation method</a:t>
            </a:r>
          </a:p>
          <a:p>
            <a:r>
              <a:rPr lang="en-US"/>
              <a:t>Conda</a:t>
            </a:r>
            <a:endParaRPr lang="en-US">
              <a:cs typeface="Arial"/>
            </a:endParaRPr>
          </a:p>
          <a:p>
            <a:pPr lvl="1"/>
            <a:r>
              <a:rPr lang="en-US">
                <a:latin typeface="Courier"/>
              </a:rPr>
              <a:t>module load anaconda3</a:t>
            </a:r>
          </a:p>
          <a:p>
            <a:pPr lvl="1"/>
            <a:r>
              <a:rPr lang="en-US" err="1">
                <a:latin typeface="Courier"/>
              </a:rPr>
              <a:t>conda</a:t>
            </a:r>
            <a:r>
              <a:rPr lang="en-US">
                <a:latin typeface="Courier"/>
              </a:rPr>
              <a:t> list</a:t>
            </a:r>
          </a:p>
          <a:p>
            <a:pPr lvl="1"/>
            <a:r>
              <a:rPr lang="en-US">
                <a:latin typeface="Courier"/>
              </a:rPr>
              <a:t>source activate &lt;env name&gt; </a:t>
            </a:r>
          </a:p>
          <a:p>
            <a:pPr lvl="1"/>
            <a:r>
              <a:rPr lang="en-US"/>
              <a:t>DO NOT USE </a:t>
            </a:r>
            <a:r>
              <a:rPr lang="en-US" err="1"/>
              <a:t>conda</a:t>
            </a:r>
            <a:r>
              <a:rPr lang="en-US"/>
              <a:t> </a:t>
            </a:r>
            <a:r>
              <a:rPr lang="en-US" err="1"/>
              <a:t>init</a:t>
            </a:r>
            <a:endParaRPr lang="en-US" err="1">
              <a:cs typeface="Arial"/>
            </a:endParaRPr>
          </a:p>
          <a:p>
            <a:pPr lvl="2"/>
            <a:r>
              <a:rPr lang="en-US">
                <a:cs typeface="Arial"/>
              </a:rPr>
              <a:t>Edits .</a:t>
            </a:r>
            <a:r>
              <a:rPr lang="en-US" err="1">
                <a:cs typeface="Arial"/>
              </a:rPr>
              <a:t>bashrc</a:t>
            </a:r>
            <a:r>
              <a:rPr lang="en-US">
                <a:cs typeface="Arial"/>
              </a:rPr>
              <a:t> which can cause issues with Citrix and other packages</a:t>
            </a:r>
          </a:p>
          <a:p>
            <a:r>
              <a:rPr lang="en-US"/>
              <a:t>Pip</a:t>
            </a:r>
          </a:p>
          <a:p>
            <a:pPr lvl="1"/>
            <a:r>
              <a:rPr lang="en-US"/>
              <a:t>each version of python has its own set of packages</a:t>
            </a:r>
          </a:p>
          <a:p>
            <a:pPr lvl="1"/>
            <a:r>
              <a:rPr lang="en-US"/>
              <a:t>Can be installed centrally by admin </a:t>
            </a:r>
            <a:endParaRPr lang="en-US">
              <a:cs typeface="Arial"/>
            </a:endParaRPr>
          </a:p>
          <a:p>
            <a:r>
              <a:rPr lang="en-US"/>
              <a:t>R libraries</a:t>
            </a:r>
          </a:p>
          <a:p>
            <a:pPr lvl="1"/>
            <a:r>
              <a:rPr lang="en-US"/>
              <a:t>each version of R has its own set of packages</a:t>
            </a:r>
          </a:p>
          <a:p>
            <a:pPr lvl="1"/>
            <a:r>
              <a:rPr lang="en-US"/>
              <a:t>you can install your own using home </a:t>
            </a:r>
            <a:r>
              <a:rPr lang="en-US" err="1"/>
              <a:t>dir</a:t>
            </a:r>
            <a:endParaRPr lang="en-US" err="1">
              <a:cs typeface="Arial"/>
            </a:endParaRPr>
          </a:p>
          <a:p>
            <a:r>
              <a:rPr lang="en-US" sz="2900">
                <a:cs typeface="Arial"/>
              </a:rPr>
              <a:t>We maintain some (or global) environments centrally, but you can also build your own in your home </a:t>
            </a:r>
            <a:r>
              <a:rPr lang="en-US" sz="2900" err="1">
                <a:cs typeface="Arial"/>
              </a:rPr>
              <a:t>dir</a:t>
            </a:r>
            <a:endParaRPr lang="en-US" err="1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2D7B5-F13B-629F-B9B2-69547A44530D}"/>
              </a:ext>
            </a:extLst>
          </p:cNvPr>
          <p:cNvSpPr txBox="1"/>
          <p:nvPr/>
        </p:nvSpPr>
        <p:spPr>
          <a:xfrm>
            <a:off x="11745575" y="651548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R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5778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D478-3004-D763-28AE-F6BF79DB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38D3-486A-231E-0EAB-9368DD57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cs typeface="Arial"/>
              </a:rPr>
              <a:t>IBM LSF Scheduler</a:t>
            </a:r>
          </a:p>
          <a:p>
            <a:pPr lvl="1"/>
            <a:r>
              <a:rPr lang="en-US" dirty="0">
                <a:cs typeface="Arial"/>
              </a:rPr>
              <a:t>Ensures fair sharing of resources among all users</a:t>
            </a:r>
          </a:p>
          <a:p>
            <a:pPr lvl="1"/>
            <a:r>
              <a:rPr lang="en-US" dirty="0" err="1">
                <a:latin typeface="Courier" pitchFamily="2" charset="0"/>
                <a:cs typeface="Arial"/>
              </a:rPr>
              <a:t>bsub</a:t>
            </a:r>
            <a:r>
              <a:rPr lang="en-US" dirty="0">
                <a:cs typeface="Arial"/>
              </a:rPr>
              <a:t>   #job submission command</a:t>
            </a:r>
          </a:p>
          <a:p>
            <a:pPr lvl="2"/>
            <a:r>
              <a:rPr lang="en-US" dirty="0">
                <a:cs typeface="Arial"/>
              </a:rPr>
              <a:t>-M &lt;num&gt;   # memory</a:t>
            </a:r>
          </a:p>
          <a:p>
            <a:pPr lvl="2"/>
            <a:r>
              <a:rPr lang="en-US" dirty="0">
                <a:cs typeface="Arial"/>
              </a:rPr>
              <a:t>-n &lt;num&gt;  # cores</a:t>
            </a:r>
          </a:p>
          <a:p>
            <a:pPr lvl="2"/>
            <a:r>
              <a:rPr lang="en-US" dirty="0">
                <a:cs typeface="Arial"/>
              </a:rPr>
              <a:t>-W &lt;time&gt;  # wall time</a:t>
            </a:r>
          </a:p>
          <a:p>
            <a:pPr lvl="2"/>
            <a:r>
              <a:rPr lang="en-US" dirty="0">
                <a:cs typeface="Arial"/>
              </a:rPr>
              <a:t>-Is   # interactive</a:t>
            </a:r>
          </a:p>
          <a:p>
            <a:pPr lvl="2"/>
            <a:r>
              <a:rPr lang="en-US" dirty="0">
                <a:cs typeface="Arial"/>
              </a:rPr>
              <a:t>-q &lt;queue name&gt;</a:t>
            </a:r>
          </a:p>
          <a:p>
            <a:pPr lvl="1"/>
            <a:r>
              <a:rPr lang="en-US" dirty="0">
                <a:cs typeface="Arial"/>
              </a:rPr>
              <a:t>batch example</a:t>
            </a:r>
          </a:p>
          <a:p>
            <a:pPr lvl="2"/>
            <a:r>
              <a:rPr lang="en-US" dirty="0" err="1">
                <a:latin typeface="Courier" pitchFamily="2" charset="0"/>
                <a:cs typeface="Arial"/>
              </a:rPr>
              <a:t>bsub</a:t>
            </a:r>
            <a:r>
              <a:rPr lang="en-US" dirty="0">
                <a:latin typeface="Courier" pitchFamily="2" charset="0"/>
                <a:cs typeface="Arial"/>
              </a:rPr>
              <a:t> &lt; </a:t>
            </a:r>
            <a:r>
              <a:rPr lang="en-US" dirty="0" err="1">
                <a:latin typeface="Courier" pitchFamily="2" charset="0"/>
                <a:cs typeface="Arial"/>
              </a:rPr>
              <a:t>job.txt</a:t>
            </a:r>
            <a:endParaRPr lang="en-US" dirty="0">
              <a:latin typeface="Courier" pitchFamily="2" charset="0"/>
              <a:cs typeface="Arial"/>
            </a:endParaRPr>
          </a:p>
          <a:p>
            <a:pPr lvl="1"/>
            <a:r>
              <a:rPr lang="en-US" dirty="0">
                <a:cs typeface="Arial"/>
              </a:rPr>
              <a:t>interactive example</a:t>
            </a:r>
          </a:p>
          <a:p>
            <a:pPr lvl="2"/>
            <a:r>
              <a:rPr lang="en-US" dirty="0" err="1">
                <a:latin typeface="Courier" pitchFamily="2" charset="0"/>
                <a:cs typeface="Arial"/>
              </a:rPr>
              <a:t>bsub</a:t>
            </a:r>
            <a:r>
              <a:rPr lang="en-US" dirty="0">
                <a:latin typeface="Courier" pitchFamily="2" charset="0"/>
                <a:cs typeface="Arial"/>
              </a:rPr>
              <a:t> –W 2:00 –M 32000 –n 2 –Is /bin/bash</a:t>
            </a:r>
          </a:p>
          <a:p>
            <a:r>
              <a:rPr lang="en-US" dirty="0">
                <a:cs typeface="Arial"/>
              </a:rPr>
              <a:t>Queues – groups of nodes with a set of policies, users, priority</a:t>
            </a:r>
          </a:p>
          <a:p>
            <a:pPr lvl="1"/>
            <a:r>
              <a:rPr lang="en-US" dirty="0">
                <a:cs typeface="Arial"/>
              </a:rPr>
              <a:t>”normal” : this is default</a:t>
            </a:r>
          </a:p>
          <a:p>
            <a:pPr lvl="1"/>
            <a:r>
              <a:rPr lang="en-US" dirty="0">
                <a:cs typeface="Arial"/>
              </a:rPr>
              <a:t>project specific</a:t>
            </a:r>
          </a:p>
          <a:p>
            <a:pPr lvl="1"/>
            <a:r>
              <a:rPr lang="en-US" dirty="0">
                <a:cs typeface="Arial"/>
              </a:rPr>
              <a:t>GPU and Docker queues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9B0B9-18CC-6437-7D47-19A70CB0DE4C}"/>
              </a:ext>
            </a:extLst>
          </p:cNvPr>
          <p:cNvSpPr txBox="1"/>
          <p:nvPr/>
        </p:nvSpPr>
        <p:spPr>
          <a:xfrm>
            <a:off x="7155713" y="1839433"/>
            <a:ext cx="3817088" cy="255454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17088"/>
                      <a:gd name="connsiteY0" fmla="*/ 0 h 2554545"/>
                      <a:gd name="connsiteX1" fmla="*/ 507127 w 3817088"/>
                      <a:gd name="connsiteY1" fmla="*/ 0 h 2554545"/>
                      <a:gd name="connsiteX2" fmla="*/ 937913 w 3817088"/>
                      <a:gd name="connsiteY2" fmla="*/ 0 h 2554545"/>
                      <a:gd name="connsiteX3" fmla="*/ 1559553 w 3817088"/>
                      <a:gd name="connsiteY3" fmla="*/ 0 h 2554545"/>
                      <a:gd name="connsiteX4" fmla="*/ 2066681 w 3817088"/>
                      <a:gd name="connsiteY4" fmla="*/ 0 h 2554545"/>
                      <a:gd name="connsiteX5" fmla="*/ 2573808 w 3817088"/>
                      <a:gd name="connsiteY5" fmla="*/ 0 h 2554545"/>
                      <a:gd name="connsiteX6" fmla="*/ 3195448 w 3817088"/>
                      <a:gd name="connsiteY6" fmla="*/ 0 h 2554545"/>
                      <a:gd name="connsiteX7" fmla="*/ 3817088 w 3817088"/>
                      <a:gd name="connsiteY7" fmla="*/ 0 h 2554545"/>
                      <a:gd name="connsiteX8" fmla="*/ 3817088 w 3817088"/>
                      <a:gd name="connsiteY8" fmla="*/ 562000 h 2554545"/>
                      <a:gd name="connsiteX9" fmla="*/ 3817088 w 3817088"/>
                      <a:gd name="connsiteY9" fmla="*/ 1021818 h 2554545"/>
                      <a:gd name="connsiteX10" fmla="*/ 3817088 w 3817088"/>
                      <a:gd name="connsiteY10" fmla="*/ 1481636 h 2554545"/>
                      <a:gd name="connsiteX11" fmla="*/ 3817088 w 3817088"/>
                      <a:gd name="connsiteY11" fmla="*/ 1992545 h 2554545"/>
                      <a:gd name="connsiteX12" fmla="*/ 3817088 w 3817088"/>
                      <a:gd name="connsiteY12" fmla="*/ 2554545 h 2554545"/>
                      <a:gd name="connsiteX13" fmla="*/ 3386302 w 3817088"/>
                      <a:gd name="connsiteY13" fmla="*/ 2554545 h 2554545"/>
                      <a:gd name="connsiteX14" fmla="*/ 2764662 w 3817088"/>
                      <a:gd name="connsiteY14" fmla="*/ 2554545 h 2554545"/>
                      <a:gd name="connsiteX15" fmla="*/ 2295706 w 3817088"/>
                      <a:gd name="connsiteY15" fmla="*/ 2554545 h 2554545"/>
                      <a:gd name="connsiteX16" fmla="*/ 1750407 w 3817088"/>
                      <a:gd name="connsiteY16" fmla="*/ 2554545 h 2554545"/>
                      <a:gd name="connsiteX17" fmla="*/ 1128767 w 3817088"/>
                      <a:gd name="connsiteY17" fmla="*/ 2554545 h 2554545"/>
                      <a:gd name="connsiteX18" fmla="*/ 583469 w 3817088"/>
                      <a:gd name="connsiteY18" fmla="*/ 2554545 h 2554545"/>
                      <a:gd name="connsiteX19" fmla="*/ 0 w 3817088"/>
                      <a:gd name="connsiteY19" fmla="*/ 2554545 h 2554545"/>
                      <a:gd name="connsiteX20" fmla="*/ 0 w 3817088"/>
                      <a:gd name="connsiteY20" fmla="*/ 2094727 h 2554545"/>
                      <a:gd name="connsiteX21" fmla="*/ 0 w 3817088"/>
                      <a:gd name="connsiteY21" fmla="*/ 1609363 h 2554545"/>
                      <a:gd name="connsiteX22" fmla="*/ 0 w 3817088"/>
                      <a:gd name="connsiteY22" fmla="*/ 1047363 h 2554545"/>
                      <a:gd name="connsiteX23" fmla="*/ 0 w 3817088"/>
                      <a:gd name="connsiteY23" fmla="*/ 536454 h 2554545"/>
                      <a:gd name="connsiteX24" fmla="*/ 0 w 3817088"/>
                      <a:gd name="connsiteY24" fmla="*/ 0 h 2554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817088" h="2554545" extrusionOk="0">
                        <a:moveTo>
                          <a:pt x="0" y="0"/>
                        </a:moveTo>
                        <a:cubicBezTo>
                          <a:pt x="157311" y="-34855"/>
                          <a:pt x="295969" y="14324"/>
                          <a:pt x="507127" y="0"/>
                        </a:cubicBezTo>
                        <a:cubicBezTo>
                          <a:pt x="718285" y="-14324"/>
                          <a:pt x="778237" y="17156"/>
                          <a:pt x="937913" y="0"/>
                        </a:cubicBezTo>
                        <a:cubicBezTo>
                          <a:pt x="1097589" y="-17156"/>
                          <a:pt x="1416082" y="60053"/>
                          <a:pt x="1559553" y="0"/>
                        </a:cubicBezTo>
                        <a:cubicBezTo>
                          <a:pt x="1703024" y="-60053"/>
                          <a:pt x="1908740" y="40125"/>
                          <a:pt x="2066681" y="0"/>
                        </a:cubicBezTo>
                        <a:cubicBezTo>
                          <a:pt x="2224622" y="-40125"/>
                          <a:pt x="2387986" y="32146"/>
                          <a:pt x="2573808" y="0"/>
                        </a:cubicBezTo>
                        <a:cubicBezTo>
                          <a:pt x="2759630" y="-32146"/>
                          <a:pt x="2914487" y="3775"/>
                          <a:pt x="3195448" y="0"/>
                        </a:cubicBezTo>
                        <a:cubicBezTo>
                          <a:pt x="3476409" y="-3775"/>
                          <a:pt x="3641776" y="2254"/>
                          <a:pt x="3817088" y="0"/>
                        </a:cubicBezTo>
                        <a:cubicBezTo>
                          <a:pt x="3833177" y="136558"/>
                          <a:pt x="3756183" y="443697"/>
                          <a:pt x="3817088" y="562000"/>
                        </a:cubicBezTo>
                        <a:cubicBezTo>
                          <a:pt x="3877993" y="680303"/>
                          <a:pt x="3782240" y="929099"/>
                          <a:pt x="3817088" y="1021818"/>
                        </a:cubicBezTo>
                        <a:cubicBezTo>
                          <a:pt x="3851936" y="1114537"/>
                          <a:pt x="3771920" y="1252905"/>
                          <a:pt x="3817088" y="1481636"/>
                        </a:cubicBezTo>
                        <a:cubicBezTo>
                          <a:pt x="3862256" y="1710367"/>
                          <a:pt x="3764016" y="1752876"/>
                          <a:pt x="3817088" y="1992545"/>
                        </a:cubicBezTo>
                        <a:cubicBezTo>
                          <a:pt x="3870160" y="2232214"/>
                          <a:pt x="3771114" y="2383786"/>
                          <a:pt x="3817088" y="2554545"/>
                        </a:cubicBezTo>
                        <a:cubicBezTo>
                          <a:pt x="3656866" y="2582724"/>
                          <a:pt x="3579094" y="2541903"/>
                          <a:pt x="3386302" y="2554545"/>
                        </a:cubicBezTo>
                        <a:cubicBezTo>
                          <a:pt x="3193510" y="2567187"/>
                          <a:pt x="2977726" y="2536754"/>
                          <a:pt x="2764662" y="2554545"/>
                        </a:cubicBezTo>
                        <a:cubicBezTo>
                          <a:pt x="2551598" y="2572336"/>
                          <a:pt x="2449367" y="2506585"/>
                          <a:pt x="2295706" y="2554545"/>
                        </a:cubicBezTo>
                        <a:cubicBezTo>
                          <a:pt x="2142045" y="2602505"/>
                          <a:pt x="1861479" y="2505063"/>
                          <a:pt x="1750407" y="2554545"/>
                        </a:cubicBezTo>
                        <a:cubicBezTo>
                          <a:pt x="1639335" y="2604027"/>
                          <a:pt x="1375902" y="2519919"/>
                          <a:pt x="1128767" y="2554545"/>
                        </a:cubicBezTo>
                        <a:cubicBezTo>
                          <a:pt x="881632" y="2589171"/>
                          <a:pt x="774603" y="2503759"/>
                          <a:pt x="583469" y="2554545"/>
                        </a:cubicBezTo>
                        <a:cubicBezTo>
                          <a:pt x="392335" y="2605331"/>
                          <a:pt x="164338" y="2552586"/>
                          <a:pt x="0" y="2554545"/>
                        </a:cubicBezTo>
                        <a:cubicBezTo>
                          <a:pt x="-22616" y="2392537"/>
                          <a:pt x="52204" y="2213314"/>
                          <a:pt x="0" y="2094727"/>
                        </a:cubicBezTo>
                        <a:cubicBezTo>
                          <a:pt x="-52204" y="1976140"/>
                          <a:pt x="41430" y="1818835"/>
                          <a:pt x="0" y="1609363"/>
                        </a:cubicBezTo>
                        <a:cubicBezTo>
                          <a:pt x="-41430" y="1399891"/>
                          <a:pt x="12169" y="1200464"/>
                          <a:pt x="0" y="1047363"/>
                        </a:cubicBezTo>
                        <a:cubicBezTo>
                          <a:pt x="-12169" y="894262"/>
                          <a:pt x="52332" y="740927"/>
                          <a:pt x="0" y="536454"/>
                        </a:cubicBezTo>
                        <a:cubicBezTo>
                          <a:pt x="-52332" y="331981"/>
                          <a:pt x="43278" y="17725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#BSUB -W 2:00 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#BSUB -n 2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#BSUB -M 32000 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#BSUB -e &lt;some directory&gt;/%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J.err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#BSUB -o &lt;some directory&gt;/%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J.out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module load R 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cd ~ 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 execute program 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 CMD BATCH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runme.R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0F3E3-9762-C77F-38BD-37E7F3D79A35}"/>
              </a:ext>
            </a:extLst>
          </p:cNvPr>
          <p:cNvSpPr txBox="1"/>
          <p:nvPr/>
        </p:nvSpPr>
        <p:spPr>
          <a:xfrm>
            <a:off x="8664147" y="153515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job.txt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D1B9B-ABCF-00E9-725B-6FA2EEC83E50}"/>
              </a:ext>
            </a:extLst>
          </p:cNvPr>
          <p:cNvSpPr txBox="1"/>
          <p:nvPr/>
        </p:nvSpPr>
        <p:spPr>
          <a:xfrm>
            <a:off x="11745575" y="651548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R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0228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2ABC-D94E-E6C0-770D-EBC8AB35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Specialty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3CBC5-77C8-2254-4446-239DC5C3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GPU</a:t>
            </a:r>
          </a:p>
          <a:p>
            <a:pPr lvl="1"/>
            <a:r>
              <a:rPr lang="en-US" dirty="0">
                <a:cs typeface="Arial"/>
              </a:rPr>
              <a:t>Queues: gpu-v100, gpu-a100</a:t>
            </a:r>
          </a:p>
          <a:p>
            <a:pPr lvl="1"/>
            <a:r>
              <a:rPr lang="en-US" dirty="0" err="1">
                <a:latin typeface="Courier" pitchFamily="2" charset="0"/>
                <a:cs typeface="Arial"/>
              </a:rPr>
              <a:t>bsub</a:t>
            </a:r>
            <a:r>
              <a:rPr lang="en-US" dirty="0">
                <a:latin typeface="Courier" pitchFamily="2" charset="0"/>
                <a:cs typeface="Arial"/>
              </a:rPr>
              <a:t> –q gpu-v100 –</a:t>
            </a:r>
            <a:r>
              <a:rPr lang="en-US" dirty="0" err="1">
                <a:latin typeface="Courier" pitchFamily="2" charset="0"/>
                <a:cs typeface="Arial"/>
              </a:rPr>
              <a:t>gpu</a:t>
            </a:r>
            <a:r>
              <a:rPr lang="en-US" dirty="0">
                <a:latin typeface="Courier" pitchFamily="2" charset="0"/>
                <a:cs typeface="Arial"/>
              </a:rPr>
              <a:t> "num=1" ...</a:t>
            </a:r>
          </a:p>
          <a:p>
            <a:pPr lvl="1"/>
            <a:r>
              <a:rPr lang="en-US" dirty="0">
                <a:cs typeface="Arial"/>
              </a:rPr>
              <a:t>CUDA modules available</a:t>
            </a:r>
          </a:p>
          <a:p>
            <a:r>
              <a:rPr lang="en-US" dirty="0"/>
              <a:t>Docker</a:t>
            </a:r>
            <a:endParaRPr lang="en-US" dirty="0">
              <a:cs typeface="Arial"/>
            </a:endParaRPr>
          </a:p>
          <a:p>
            <a:pPr lvl="1"/>
            <a:r>
              <a:rPr lang="en-US" dirty="0" err="1">
                <a:latin typeface="Courier" pitchFamily="2" charset="0"/>
                <a:cs typeface="Arial"/>
              </a:rPr>
              <a:t>bsub</a:t>
            </a:r>
            <a:r>
              <a:rPr lang="en-US" dirty="0">
                <a:latin typeface="Courier" pitchFamily="2" charset="0"/>
                <a:cs typeface="Arial"/>
              </a:rPr>
              <a:t> –q docker ...</a:t>
            </a:r>
          </a:p>
          <a:p>
            <a:pPr lvl="1"/>
            <a:r>
              <a:rPr lang="en-US" dirty="0">
                <a:cs typeface="Arial"/>
              </a:rPr>
              <a:t>Use scratch space and not /data shares</a:t>
            </a:r>
          </a:p>
          <a:p>
            <a:pPr lvl="1"/>
            <a:r>
              <a:rPr lang="en-US" dirty="0">
                <a:cs typeface="Arial"/>
              </a:rPr>
              <a:t>Add sticky bit to any output directory </a:t>
            </a:r>
          </a:p>
          <a:p>
            <a:pPr lvl="2"/>
            <a:r>
              <a:rPr lang="en-US" dirty="0" err="1">
                <a:latin typeface="Courier"/>
                <a:cs typeface="Arial"/>
              </a:rPr>
              <a:t>chmod</a:t>
            </a:r>
            <a:r>
              <a:rPr lang="en-US" dirty="0">
                <a:latin typeface="Courier"/>
                <a:cs typeface="Arial"/>
              </a:rPr>
              <a:t> +t /scratch/&lt;</a:t>
            </a:r>
            <a:r>
              <a:rPr lang="en-US" dirty="0" err="1">
                <a:latin typeface="Courier"/>
                <a:cs typeface="Arial"/>
              </a:rPr>
              <a:t>dest_dir</a:t>
            </a:r>
            <a:r>
              <a:rPr lang="en-US" dirty="0">
                <a:latin typeface="Courier"/>
                <a:cs typeface="Arial"/>
              </a:rPr>
              <a:t>&gt;</a:t>
            </a:r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408C1-045C-D237-243C-928BF6FB9A28}"/>
              </a:ext>
            </a:extLst>
          </p:cNvPr>
          <p:cNvSpPr txBox="1"/>
          <p:nvPr/>
        </p:nvSpPr>
        <p:spPr>
          <a:xfrm>
            <a:off x="11745575" y="651548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R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8419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91C3-D7B5-190E-1D7E-0AE2C7A6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48" y="220759"/>
            <a:ext cx="8959039" cy="1143000"/>
          </a:xfrm>
        </p:spPr>
        <p:txBody>
          <a:bodyPr>
            <a:normAutofit/>
          </a:bodyPr>
          <a:lstStyle/>
          <a:p>
            <a:r>
              <a:rPr lang="en-US">
                <a:cs typeface="Arial"/>
              </a:rPr>
              <a:t>Troubleshooting jobs – </a:t>
            </a:r>
            <a:r>
              <a:rPr lang="en-US" err="1">
                <a:cs typeface="Arial"/>
              </a:rPr>
              <a:t>bhist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bjobs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AB14823-C469-7582-067E-952696398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456" y="3329188"/>
            <a:ext cx="3411324" cy="3082761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E213983-0019-F7F5-C627-1DFD921E6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4" y="3327741"/>
            <a:ext cx="3062362" cy="3103305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87817E7-B1DE-0E7F-C1FD-04CDF9D15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248" y="3873398"/>
            <a:ext cx="3358957" cy="2535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7F518-CD91-285A-F2F4-F08AB4967D35}"/>
              </a:ext>
            </a:extLst>
          </p:cNvPr>
          <p:cNvSpPr txBox="1"/>
          <p:nvPr/>
        </p:nvSpPr>
        <p:spPr>
          <a:xfrm>
            <a:off x="715818" y="2867120"/>
            <a:ext cx="29248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Exceeding CPU limit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86D31-5DDB-4DCA-9928-BC489A91D8BE}"/>
              </a:ext>
            </a:extLst>
          </p:cNvPr>
          <p:cNvSpPr txBox="1"/>
          <p:nvPr/>
        </p:nvSpPr>
        <p:spPr>
          <a:xfrm>
            <a:off x="4002423" y="2855574"/>
            <a:ext cx="29248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Exceeding Memory limit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76DFB-1CAC-E527-EC55-EA6CC769ECD4}"/>
              </a:ext>
            </a:extLst>
          </p:cNvPr>
          <p:cNvSpPr txBox="1"/>
          <p:nvPr/>
        </p:nvSpPr>
        <p:spPr>
          <a:xfrm>
            <a:off x="7858604" y="3475180"/>
            <a:ext cx="29248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Job Suspended</a:t>
            </a:r>
            <a:endParaRPr lang="en-US" err="1"/>
          </a:p>
        </p:txBody>
      </p:sp>
      <p:pic>
        <p:nvPicPr>
          <p:cNvPr id="10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034A6BF-F372-C326-D00E-BFED5BA93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612" y="1813755"/>
            <a:ext cx="3397442" cy="8174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7EE22F-99E9-434E-D9F4-8EB02DE1AA6D}"/>
              </a:ext>
            </a:extLst>
          </p:cNvPr>
          <p:cNvSpPr txBox="1"/>
          <p:nvPr/>
        </p:nvSpPr>
        <p:spPr>
          <a:xfrm>
            <a:off x="4125575" y="1346968"/>
            <a:ext cx="29248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Arial"/>
              </a:rPr>
              <a:t>bjobs</a:t>
            </a:r>
            <a:r>
              <a:rPr lang="en-US">
                <a:cs typeface="Arial"/>
              </a:rPr>
              <a:t> output</a:t>
            </a:r>
          </a:p>
        </p:txBody>
      </p:sp>
      <p:pic>
        <p:nvPicPr>
          <p:cNvPr id="12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B09536-245D-FC45-C48E-B693A8972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824" y="1167127"/>
            <a:ext cx="2473807" cy="2287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4E176A-DFA1-6AA4-833E-DC81049BE048}"/>
              </a:ext>
            </a:extLst>
          </p:cNvPr>
          <p:cNvSpPr txBox="1"/>
          <p:nvPr/>
        </p:nvSpPr>
        <p:spPr>
          <a:xfrm>
            <a:off x="11737878" y="648854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P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8375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23A0-B8F2-367D-A8C8-976C3B48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Job troubleshooting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1639-EAE6-0FF9-0613-080764A8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4012"/>
            <a:ext cx="7293770" cy="45021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ts val="20"/>
              </a:spcBef>
            </a:pPr>
            <a:r>
              <a:rPr lang="en-US" sz="2000" dirty="0">
                <a:cs typeface="Arial"/>
              </a:rPr>
              <a:t>Look at your job logs for useful info</a:t>
            </a:r>
          </a:p>
          <a:p>
            <a:pPr lvl="1">
              <a:spcBef>
                <a:spcPts val="20"/>
              </a:spcBef>
            </a:pPr>
            <a:r>
              <a:rPr lang="en-US" sz="1800" dirty="0">
                <a:cs typeface="Arial"/>
              </a:rPr>
              <a:t>Sometimes this is emailed to you  </a:t>
            </a:r>
          </a:p>
          <a:p>
            <a:pPr lvl="2">
              <a:spcBef>
                <a:spcPts val="20"/>
              </a:spcBef>
            </a:pPr>
            <a:r>
              <a:rPr lang="en-US" sz="1800" dirty="0">
                <a:cs typeface="Arial"/>
              </a:rPr>
              <a:t>#BSUB options –B and –N</a:t>
            </a:r>
          </a:p>
          <a:p>
            <a:pPr marL="914400" lvl="2" indent="0">
              <a:spcBef>
                <a:spcPts val="20"/>
              </a:spcBef>
              <a:buNone/>
            </a:pPr>
            <a:endParaRPr lang="en-US" sz="1800" dirty="0">
              <a:cs typeface="Arial"/>
            </a:endParaRPr>
          </a:p>
          <a:p>
            <a:pPr>
              <a:spcBef>
                <a:spcPts val="20"/>
              </a:spcBef>
            </a:pPr>
            <a:r>
              <a:rPr lang="en-US" sz="2000" dirty="0" err="1">
                <a:latin typeface="Courier" pitchFamily="2" charset="0"/>
                <a:cs typeface="Arial"/>
              </a:rPr>
              <a:t>bjobs</a:t>
            </a:r>
            <a:r>
              <a:rPr lang="en-US" sz="2000" dirty="0">
                <a:latin typeface="Courier" pitchFamily="2" charset="0"/>
                <a:cs typeface="Arial"/>
              </a:rPr>
              <a:t> - </a:t>
            </a:r>
            <a:r>
              <a:rPr lang="en-US" sz="2000" dirty="0">
                <a:cs typeface="Arial"/>
              </a:rPr>
              <a:t>Display jobs which are running or in queue</a:t>
            </a:r>
          </a:p>
          <a:p>
            <a:pPr>
              <a:spcBef>
                <a:spcPts val="20"/>
              </a:spcBef>
            </a:pPr>
            <a:r>
              <a:rPr lang="en-US" sz="2000" dirty="0" err="1">
                <a:latin typeface="Courier" pitchFamily="2" charset="0"/>
                <a:cs typeface="Arial"/>
              </a:rPr>
              <a:t>bhist</a:t>
            </a:r>
            <a:r>
              <a:rPr lang="en-US" sz="2000" dirty="0">
                <a:latin typeface="Courier" pitchFamily="2" charset="0"/>
                <a:cs typeface="Arial"/>
              </a:rPr>
              <a:t> - </a:t>
            </a:r>
            <a:r>
              <a:rPr lang="en-US" sz="2000" dirty="0">
                <a:cs typeface="Arial"/>
              </a:rPr>
              <a:t>Display jobs which have completed</a:t>
            </a:r>
          </a:p>
          <a:p>
            <a:pPr marL="457200" lvl="1" indent="0">
              <a:spcBef>
                <a:spcPts val="20"/>
              </a:spcBef>
              <a:buNone/>
            </a:pPr>
            <a:r>
              <a:rPr lang="en-US" sz="1800" dirty="0">
                <a:cs typeface="Arial"/>
              </a:rPr>
              <a:t>-u &lt;user&gt;    </a:t>
            </a:r>
            <a:r>
              <a:rPr lang="en-US" sz="1800" dirty="0">
                <a:solidFill>
                  <a:srgbClr val="FF0000"/>
                </a:solidFill>
                <a:cs typeface="Arial"/>
              </a:rPr>
              <a:t>Search by </a:t>
            </a:r>
            <a:r>
              <a:rPr lang="en-US" sz="1800" dirty="0" err="1">
                <a:solidFill>
                  <a:srgbClr val="FF0000"/>
                </a:solidFill>
                <a:cs typeface="Arial"/>
              </a:rPr>
              <a:t>userID</a:t>
            </a:r>
            <a:r>
              <a:rPr lang="en-US" sz="1800" dirty="0">
                <a:solidFill>
                  <a:srgbClr val="FF0000"/>
                </a:solidFill>
                <a:cs typeface="Arial"/>
              </a:rPr>
              <a:t> or "all" for all users </a:t>
            </a:r>
            <a:r>
              <a:rPr lang="en-US" sz="1800" dirty="0">
                <a:cs typeface="Arial"/>
              </a:rPr>
              <a:t>  </a:t>
            </a:r>
          </a:p>
          <a:p>
            <a:pPr marL="457200" lvl="1" indent="0">
              <a:spcBef>
                <a:spcPts val="20"/>
              </a:spcBef>
              <a:buNone/>
            </a:pPr>
            <a:r>
              <a:rPr lang="en-US" sz="1800" dirty="0">
                <a:cs typeface="Arial"/>
              </a:rPr>
              <a:t>-q &lt;queue&gt; </a:t>
            </a:r>
          </a:p>
          <a:p>
            <a:pPr marL="457200" lvl="1" indent="0">
              <a:spcBef>
                <a:spcPts val="20"/>
              </a:spcBef>
              <a:buNone/>
            </a:pPr>
            <a:r>
              <a:rPr lang="en-US" sz="1800" dirty="0">
                <a:cs typeface="Arial"/>
              </a:rPr>
              <a:t>-l                 </a:t>
            </a:r>
            <a:r>
              <a:rPr lang="en-US" sz="1800" dirty="0">
                <a:solidFill>
                  <a:srgbClr val="FF0000"/>
                </a:solidFill>
                <a:cs typeface="Arial"/>
              </a:rPr>
              <a:t>Display in a long format</a:t>
            </a:r>
          </a:p>
          <a:p>
            <a:pPr marL="457200" lvl="1" indent="0">
              <a:spcBef>
                <a:spcPts val="20"/>
              </a:spcBef>
              <a:buNone/>
            </a:pPr>
            <a:r>
              <a:rPr lang="en-US" sz="1800" dirty="0">
                <a:cs typeface="Arial"/>
              </a:rPr>
              <a:t>-m &lt;host&gt;   </a:t>
            </a:r>
            <a:r>
              <a:rPr lang="en-US" sz="1800" dirty="0">
                <a:solidFill>
                  <a:srgbClr val="FF0000"/>
                </a:solidFill>
                <a:cs typeface="Arial"/>
              </a:rPr>
              <a:t>Display jobs dispatched to a specified host</a:t>
            </a:r>
          </a:p>
          <a:p>
            <a:pPr marL="457200" lvl="1" indent="0">
              <a:spcBef>
                <a:spcPts val="20"/>
              </a:spcBef>
              <a:buNone/>
            </a:pPr>
            <a:r>
              <a:rPr lang="en-US" sz="1800" dirty="0">
                <a:cs typeface="Arial"/>
              </a:rPr>
              <a:t>-n &lt;#&gt;         </a:t>
            </a:r>
            <a:r>
              <a:rPr lang="en-US" sz="1800" dirty="0" err="1">
                <a:solidFill>
                  <a:srgbClr val="FF0000"/>
                </a:solidFill>
                <a:cs typeface="Arial"/>
              </a:rPr>
              <a:t>bhist</a:t>
            </a:r>
            <a:r>
              <a:rPr lang="en-US" sz="1800" dirty="0">
                <a:solidFill>
                  <a:srgbClr val="FF0000"/>
                </a:solidFill>
                <a:cs typeface="Arial"/>
              </a:rPr>
              <a:t> only.  Number of log files to search, 0=all</a:t>
            </a:r>
          </a:p>
          <a:p>
            <a:pPr lvl="2">
              <a:spcBef>
                <a:spcPts val="20"/>
              </a:spcBef>
              <a:buFont typeface="Wingdings" pitchFamily="2" charset="2"/>
              <a:buChar char="§"/>
            </a:pPr>
            <a:r>
              <a:rPr lang="en-US" sz="1400" dirty="0" err="1">
                <a:cs typeface="Arial"/>
              </a:rPr>
              <a:t>bhist</a:t>
            </a:r>
            <a:r>
              <a:rPr lang="en-US" sz="1400" dirty="0">
                <a:cs typeface="Arial"/>
              </a:rPr>
              <a:t> searches can take several minutes to run – may need compute node</a:t>
            </a:r>
          </a:p>
          <a:p>
            <a:pPr lvl="1">
              <a:spcBef>
                <a:spcPts val="20"/>
              </a:spcBef>
            </a:pPr>
            <a:endParaRPr lang="en-US" sz="2000" dirty="0">
              <a:solidFill>
                <a:srgbClr val="FF0000"/>
              </a:solidFill>
              <a:cs typeface="Arial"/>
            </a:endParaRPr>
          </a:p>
          <a:p>
            <a:pPr>
              <a:spcBef>
                <a:spcPts val="20"/>
              </a:spcBef>
            </a:pPr>
            <a:r>
              <a:rPr lang="en-US" sz="2000" dirty="0" err="1">
                <a:latin typeface="Courier" pitchFamily="2" charset="0"/>
                <a:cs typeface="Arial"/>
              </a:rPr>
              <a:t>bpeek</a:t>
            </a:r>
            <a:r>
              <a:rPr lang="en-US" sz="2000" dirty="0">
                <a:latin typeface="Courier" pitchFamily="2" charset="0"/>
                <a:cs typeface="Arial"/>
              </a:rPr>
              <a:t> - </a:t>
            </a:r>
            <a:r>
              <a:rPr lang="en-US" sz="2000" dirty="0">
                <a:cs typeface="Arial"/>
              </a:rPr>
              <a:t>monitor stdin and stderr of a running job</a:t>
            </a:r>
          </a:p>
          <a:p>
            <a:pPr lvl="1">
              <a:spcBef>
                <a:spcPts val="2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cs typeface="Arial"/>
              </a:rPr>
              <a:t>-f   </a:t>
            </a:r>
            <a:r>
              <a:rPr lang="en-US" sz="1800" dirty="0">
                <a:solidFill>
                  <a:srgbClr val="FF0000"/>
                </a:solidFill>
                <a:cs typeface="Arial"/>
              </a:rPr>
              <a:t>Follow a running job</a:t>
            </a:r>
          </a:p>
          <a:p>
            <a:pPr lvl="1">
              <a:spcBef>
                <a:spcPts val="20"/>
              </a:spcBef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FF0000"/>
              </a:solidFill>
              <a:cs typeface="Arial"/>
            </a:endParaRPr>
          </a:p>
          <a:p>
            <a:pPr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" pitchFamily="2" charset="0"/>
                <a:cs typeface="Arial"/>
              </a:rPr>
              <a:t>bhosts</a:t>
            </a:r>
            <a:r>
              <a:rPr lang="en-US" sz="2000" dirty="0">
                <a:cs typeface="Arial"/>
              </a:rPr>
              <a:t> – list compute nodes’ status</a:t>
            </a:r>
          </a:p>
          <a:p>
            <a:pPr>
              <a:spcBef>
                <a:spcPts val="20"/>
              </a:spcBef>
            </a:pPr>
            <a:endParaRPr lang="en-US" sz="2400" dirty="0">
              <a:cs typeface="Arial"/>
            </a:endParaRPr>
          </a:p>
          <a:p>
            <a:pPr>
              <a:spcBef>
                <a:spcPts val="20"/>
              </a:spcBef>
            </a:pPr>
            <a:endParaRPr lang="en-US" sz="2400" dirty="0"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20061FB-4EE5-6DE8-6814-1909749C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772" y="1588456"/>
            <a:ext cx="3553074" cy="3597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563E3-90CC-21F5-3C2F-1CD036D1FDDD}"/>
              </a:ext>
            </a:extLst>
          </p:cNvPr>
          <p:cNvSpPr txBox="1"/>
          <p:nvPr/>
        </p:nvSpPr>
        <p:spPr>
          <a:xfrm>
            <a:off x="11737878" y="648854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P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5744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98C8-4A16-9CF4-F63C-14A86821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contention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A84-FEEB-5285-40F7-C1066ABE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are seeing many jobs which request much more memory than needed</a:t>
            </a:r>
          </a:p>
          <a:p>
            <a:r>
              <a:rPr lang="en-US"/>
              <a:t>Can block other jobs from running (example on next slide)</a:t>
            </a:r>
          </a:p>
          <a:p>
            <a:r>
              <a:rPr lang="en-US"/>
              <a:t>Please try to request only what you need – let’s be good HPC citizens!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BF307-5545-0267-B0A9-BDA4350F06FC}"/>
              </a:ext>
            </a:extLst>
          </p:cNvPr>
          <p:cNvSpPr txBox="1"/>
          <p:nvPr/>
        </p:nvSpPr>
        <p:spPr>
          <a:xfrm>
            <a:off x="11737878" y="648854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P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86613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D3B5-285A-4293-2C13-7C4BE4B0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C907F-A00E-4159-483A-315C29FE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64"/>
            <a:ext cx="10515600" cy="3571565"/>
          </a:xfrm>
        </p:spPr>
        <p:txBody>
          <a:bodyPr>
            <a:normAutofit/>
          </a:bodyPr>
          <a:lstStyle/>
          <a:p>
            <a:r>
              <a:rPr lang="en-US" sz="2000"/>
              <a:t>Node has 512GB RAM</a:t>
            </a:r>
          </a:p>
          <a:p>
            <a:r>
              <a:rPr lang="en-US" sz="2000"/>
              <a:t>Job 1 is asking for 256GB RAM, is scheduled on node</a:t>
            </a:r>
          </a:p>
          <a:p>
            <a:r>
              <a:rPr lang="en-US" sz="2000"/>
              <a:t>Job 2 is asking for 256GB RAM, is scheduled on node</a:t>
            </a:r>
          </a:p>
          <a:p>
            <a:r>
              <a:rPr lang="en-US" sz="2000"/>
              <a:t>Both jobs never use more than 32GB RAM, but no other jobs can run because all memory is reserved (LSF must assume your program </a:t>
            </a:r>
            <a:r>
              <a:rPr lang="en-US" sz="2000" i="1"/>
              <a:t>could</a:t>
            </a:r>
            <a:r>
              <a:rPr lang="en-US" sz="2000"/>
              <a:t> use more RAM at some point)</a:t>
            </a:r>
          </a:p>
          <a:p>
            <a:r>
              <a:rPr lang="en-US" sz="2000"/>
              <a:t>Job 3 is asking for 128GB RAM but must wait until other jobs finish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49A85B-606F-3E92-0752-E017477B3A08}"/>
              </a:ext>
            </a:extLst>
          </p:cNvPr>
          <p:cNvSpPr/>
          <p:nvPr/>
        </p:nvSpPr>
        <p:spPr>
          <a:xfrm>
            <a:off x="1973767" y="4907436"/>
            <a:ext cx="7828156" cy="8809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16691-344A-CFD3-D450-BD49A9230899}"/>
              </a:ext>
            </a:extLst>
          </p:cNvPr>
          <p:cNvSpPr txBox="1"/>
          <p:nvPr/>
        </p:nvSpPr>
        <p:spPr>
          <a:xfrm>
            <a:off x="5141694" y="4538104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– 512GB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6DE06-17FA-36F9-1A57-62C44FBED53B}"/>
              </a:ext>
            </a:extLst>
          </p:cNvPr>
          <p:cNvSpPr/>
          <p:nvPr/>
        </p:nvSpPr>
        <p:spPr>
          <a:xfrm>
            <a:off x="2141034" y="5036345"/>
            <a:ext cx="3746811" cy="624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54A4B-D5AE-FEA8-7D69-94318F20D68F}"/>
              </a:ext>
            </a:extLst>
          </p:cNvPr>
          <p:cNvSpPr txBox="1"/>
          <p:nvPr/>
        </p:nvSpPr>
        <p:spPr>
          <a:xfrm>
            <a:off x="3256860" y="517060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Job 1 – 256GB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7572B-6365-079D-7569-7E3DF41F5E5A}"/>
              </a:ext>
            </a:extLst>
          </p:cNvPr>
          <p:cNvSpPr/>
          <p:nvPr/>
        </p:nvSpPr>
        <p:spPr>
          <a:xfrm>
            <a:off x="5971478" y="5035675"/>
            <a:ext cx="3746811" cy="624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F8629-2CDA-AEEC-25A0-88F6001205D5}"/>
              </a:ext>
            </a:extLst>
          </p:cNvPr>
          <p:cNvSpPr txBox="1"/>
          <p:nvPr/>
        </p:nvSpPr>
        <p:spPr>
          <a:xfrm>
            <a:off x="7087304" y="516324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Job 2 – 256GB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40C5D-1D5D-ED08-5688-B488A10B6679}"/>
              </a:ext>
            </a:extLst>
          </p:cNvPr>
          <p:cNvSpPr/>
          <p:nvPr/>
        </p:nvSpPr>
        <p:spPr>
          <a:xfrm>
            <a:off x="8403717" y="6067734"/>
            <a:ext cx="2148951" cy="6244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06A38-179E-A2FD-28F6-31206E3ACDE4}"/>
              </a:ext>
            </a:extLst>
          </p:cNvPr>
          <p:cNvSpPr txBox="1"/>
          <p:nvPr/>
        </p:nvSpPr>
        <p:spPr>
          <a:xfrm>
            <a:off x="8771107" y="6087580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Job 3 – 128 GB</a:t>
            </a:r>
          </a:p>
          <a:p>
            <a:pPr algn="ctr"/>
            <a:r>
              <a:rPr lang="en-US" sz="1600"/>
              <a:t>PENDING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42B044-9E67-78A9-28AC-EB697366EF3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692" y="4722770"/>
            <a:ext cx="3124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5E81E-E605-94A2-795A-9D1F4387F277}"/>
              </a:ext>
            </a:extLst>
          </p:cNvPr>
          <p:cNvCxnSpPr>
            <a:cxnSpLocks/>
          </p:cNvCxnSpPr>
          <p:nvPr/>
        </p:nvCxnSpPr>
        <p:spPr>
          <a:xfrm>
            <a:off x="1973767" y="4722770"/>
            <a:ext cx="316792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5FA697-C822-4A71-0EA8-5CE1B40B3094}"/>
              </a:ext>
            </a:extLst>
          </p:cNvPr>
          <p:cNvSpPr txBox="1"/>
          <p:nvPr/>
        </p:nvSpPr>
        <p:spPr>
          <a:xfrm>
            <a:off x="11737878" y="648854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P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5502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81DF-D7B4-F438-F15F-D1DD113B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227C-EA3A-B1C5-3377-B5BBE83D9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HPC cluster at a glance</a:t>
            </a:r>
          </a:p>
          <a:p>
            <a:r>
              <a:rPr lang="en-US" dirty="0"/>
              <a:t>How to access</a:t>
            </a:r>
          </a:p>
          <a:p>
            <a:r>
              <a:rPr lang="en-US" dirty="0"/>
              <a:t>Logging in</a:t>
            </a:r>
          </a:p>
          <a:p>
            <a:r>
              <a:rPr lang="en-US" dirty="0"/>
              <a:t>Storage &amp; Data Transfer</a:t>
            </a:r>
          </a:p>
          <a:p>
            <a:r>
              <a:rPr lang="en-US" dirty="0"/>
              <a:t>Software Modules</a:t>
            </a:r>
          </a:p>
          <a:p>
            <a:r>
              <a:rPr lang="en-US" dirty="0"/>
              <a:t>Running &amp; troubleshooting jobs</a:t>
            </a:r>
          </a:p>
          <a:p>
            <a:r>
              <a:rPr lang="en-US" dirty="0"/>
              <a:t>Cluster policies</a:t>
            </a:r>
          </a:p>
          <a:p>
            <a:r>
              <a:rPr lang="en-US" dirty="0"/>
              <a:t>New features</a:t>
            </a:r>
          </a:p>
          <a:p>
            <a:r>
              <a:rPr lang="en-US" dirty="0"/>
              <a:t>Demo!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7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D3B5-285A-4293-2C13-7C4BE4B0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C907F-A00E-4159-483A-315C29FE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64"/>
            <a:ext cx="10515600" cy="3571565"/>
          </a:xfrm>
        </p:spPr>
        <p:txBody>
          <a:bodyPr/>
          <a:lstStyle/>
          <a:p>
            <a:r>
              <a:rPr lang="en-US"/>
              <a:t>Node has 512GB RAM</a:t>
            </a:r>
          </a:p>
          <a:p>
            <a:r>
              <a:rPr lang="en-US"/>
              <a:t>Job 1 is asking for 64GB RAM, is scheduled on node</a:t>
            </a:r>
          </a:p>
          <a:p>
            <a:r>
              <a:rPr lang="en-US"/>
              <a:t>Job 2 is asking for 64GB RAM, is scheduled on node</a:t>
            </a:r>
          </a:p>
          <a:p>
            <a:r>
              <a:rPr lang="en-US"/>
              <a:t>Job 3 is asking for 128GB RAM and can be scheduled immediately since there is free RAM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49A85B-606F-3E92-0752-E017477B3A08}"/>
              </a:ext>
            </a:extLst>
          </p:cNvPr>
          <p:cNvSpPr/>
          <p:nvPr/>
        </p:nvSpPr>
        <p:spPr>
          <a:xfrm>
            <a:off x="1973767" y="5241071"/>
            <a:ext cx="7828156" cy="8809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16691-344A-CFD3-D450-BD49A9230899}"/>
              </a:ext>
            </a:extLst>
          </p:cNvPr>
          <p:cNvSpPr txBox="1"/>
          <p:nvPr/>
        </p:nvSpPr>
        <p:spPr>
          <a:xfrm>
            <a:off x="5203479" y="4871739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– 512GB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6DE06-17FA-36F9-1A57-62C44FBED53B}"/>
              </a:ext>
            </a:extLst>
          </p:cNvPr>
          <p:cNvSpPr/>
          <p:nvPr/>
        </p:nvSpPr>
        <p:spPr>
          <a:xfrm>
            <a:off x="2141035" y="5369980"/>
            <a:ext cx="1127232" cy="624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54A4B-D5AE-FEA8-7D69-94318F20D68F}"/>
              </a:ext>
            </a:extLst>
          </p:cNvPr>
          <p:cNvSpPr txBox="1"/>
          <p:nvPr/>
        </p:nvSpPr>
        <p:spPr>
          <a:xfrm>
            <a:off x="2078511" y="549687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Job 1 – 64GB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E56BE6-5F0A-A313-F448-4578CD34504D}"/>
              </a:ext>
            </a:extLst>
          </p:cNvPr>
          <p:cNvSpPr/>
          <p:nvPr/>
        </p:nvSpPr>
        <p:spPr>
          <a:xfrm>
            <a:off x="3313831" y="5369980"/>
            <a:ext cx="1127232" cy="6244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4AF40-87BB-82F6-8CBA-04C1C5B1E265}"/>
              </a:ext>
            </a:extLst>
          </p:cNvPr>
          <p:cNvSpPr txBox="1"/>
          <p:nvPr/>
        </p:nvSpPr>
        <p:spPr>
          <a:xfrm>
            <a:off x="3251307" y="549687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Job 2 – 64GB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FFE5D7-3036-0B7C-92D0-A5A0C2B6FDCA}"/>
              </a:ext>
            </a:extLst>
          </p:cNvPr>
          <p:cNvSpPr/>
          <p:nvPr/>
        </p:nvSpPr>
        <p:spPr>
          <a:xfrm>
            <a:off x="4486626" y="5369980"/>
            <a:ext cx="2148951" cy="6244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0C6F6-14D8-90C5-615A-549ACBA0422E}"/>
              </a:ext>
            </a:extLst>
          </p:cNvPr>
          <p:cNvSpPr txBox="1"/>
          <p:nvPr/>
        </p:nvSpPr>
        <p:spPr>
          <a:xfrm>
            <a:off x="4854016" y="5466101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Job 3 – 128 GB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5D112-BFE9-0659-9D34-6A425DB29D98}"/>
              </a:ext>
            </a:extLst>
          </p:cNvPr>
          <p:cNvSpPr txBox="1"/>
          <p:nvPr/>
        </p:nvSpPr>
        <p:spPr>
          <a:xfrm>
            <a:off x="11737878" y="648854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P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6077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1166-B52C-906A-98AB-7555092A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D74C-3164-C019-2165-F1A5B6FE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How do I know how much memory I need?!</a:t>
            </a:r>
            <a:endParaRPr lang="en-US" dirty="0">
              <a:cs typeface="Arial"/>
            </a:endParaRPr>
          </a:p>
          <a:p>
            <a:pPr lvl="1"/>
            <a:r>
              <a:rPr lang="en-US" dirty="0"/>
              <a:t>Prior experience</a:t>
            </a:r>
            <a:endParaRPr lang="en-US" dirty="0">
              <a:cs typeface="Arial"/>
            </a:endParaRPr>
          </a:p>
          <a:p>
            <a:pPr lvl="1"/>
            <a:r>
              <a:rPr lang="en-US" dirty="0"/>
              <a:t>Size of data set can be a good place to start</a:t>
            </a:r>
            <a:endParaRPr lang="en-US" dirty="0">
              <a:cs typeface="Arial"/>
            </a:endParaRPr>
          </a:p>
          <a:p>
            <a:pPr lvl="2"/>
            <a:r>
              <a:rPr lang="en-US" dirty="0"/>
              <a:t>Reading a 6GB bam file – maybe start with 8GB?</a:t>
            </a:r>
            <a:endParaRPr lang="en-US" dirty="0">
              <a:cs typeface="Arial"/>
            </a:endParaRPr>
          </a:p>
          <a:p>
            <a:pPr lvl="1"/>
            <a:r>
              <a:rPr lang="en-US" dirty="0"/>
              <a:t>There are utilities that can profile your program</a:t>
            </a:r>
            <a:endParaRPr lang="en-US" dirty="0">
              <a:cs typeface="Arial"/>
            </a:endParaRPr>
          </a:p>
          <a:p>
            <a:pPr lvl="1"/>
            <a:r>
              <a:rPr lang="en-US" dirty="0"/>
              <a:t>LSF will tell you! (see previous slides on </a:t>
            </a:r>
            <a:r>
              <a:rPr lang="en-US" dirty="0" err="1"/>
              <a:t>bjobs</a:t>
            </a:r>
            <a:r>
              <a:rPr lang="en-US" dirty="0"/>
              <a:t> and </a:t>
            </a:r>
            <a:r>
              <a:rPr lang="en-US" dirty="0" err="1"/>
              <a:t>bhist</a:t>
            </a:r>
            <a:r>
              <a:rPr lang="en-US" dirty="0"/>
              <a:t>)</a:t>
            </a:r>
            <a:endParaRPr lang="en-US" dirty="0">
              <a:cs typeface="Arial"/>
            </a:endParaRPr>
          </a:p>
          <a:p>
            <a:r>
              <a:rPr lang="en-US" dirty="0"/>
              <a:t>You should overestimate, but don’t go crazy!</a:t>
            </a:r>
            <a:endParaRPr lang="en-US" dirty="0">
              <a:cs typeface="Arial"/>
            </a:endParaRPr>
          </a:p>
          <a:p>
            <a:pPr lvl="1"/>
            <a:r>
              <a:rPr lang="en-US" dirty="0"/>
              <a:t>If you program needs 16GB and you request 16GB, there’s not much room for error</a:t>
            </a:r>
          </a:p>
          <a:p>
            <a:pPr lvl="1"/>
            <a:r>
              <a:rPr lang="en-US" dirty="0"/>
              <a:t>If you need 16GB, requesting 24GB is reasonable</a:t>
            </a:r>
            <a:endParaRPr lang="en-US" dirty="0">
              <a:cs typeface="Arial"/>
            </a:endParaRPr>
          </a:p>
          <a:p>
            <a:r>
              <a:rPr lang="en-US" dirty="0"/>
              <a:t>Max</a:t>
            </a:r>
            <a:r>
              <a:rPr lang="en-US" dirty="0">
                <a:cs typeface="Arial"/>
              </a:rPr>
              <a:t> memory limits are ~ 17GB less than system memory</a:t>
            </a:r>
          </a:p>
          <a:p>
            <a:pPr lvl="1"/>
            <a:r>
              <a:rPr lang="en-US" dirty="0" err="1">
                <a:latin typeface="Courier" pitchFamily="2" charset="0"/>
                <a:cs typeface="Arial"/>
              </a:rPr>
              <a:t>lshosts</a:t>
            </a:r>
            <a:endParaRPr lang="en-US" dirty="0">
              <a:latin typeface="Courier" pitchFamily="2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A36FA-3771-76E7-6C76-B1637E889E98}"/>
              </a:ext>
            </a:extLst>
          </p:cNvPr>
          <p:cNvSpPr txBox="1"/>
          <p:nvPr/>
        </p:nvSpPr>
        <p:spPr>
          <a:xfrm>
            <a:off x="11737878" y="648854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P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6460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4A47-5D0F-5F0F-47A3-8EAB27A1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5ECE-B65E-636E-6715-D10F3512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4743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Cluster is open to all CCHMC employees</a:t>
            </a:r>
          </a:p>
          <a:p>
            <a:pPr lvl="1"/>
            <a:r>
              <a:rPr lang="en-US" dirty="0"/>
              <a:t>Given valid use case; you can’t mine bitcoin</a:t>
            </a:r>
          </a:p>
          <a:p>
            <a:pPr lvl="1"/>
            <a:r>
              <a:rPr lang="en-US" dirty="0"/>
              <a:t>External users can access as collaborators</a:t>
            </a:r>
          </a:p>
          <a:p>
            <a:r>
              <a:rPr lang="en-US" dirty="0"/>
              <a:t>Cluster hours</a:t>
            </a:r>
          </a:p>
          <a:p>
            <a:pPr lvl="1"/>
            <a:r>
              <a:rPr lang="en-US" dirty="0"/>
              <a:t>Every user is allocated 10,000 core hours each quarter</a:t>
            </a:r>
          </a:p>
          <a:p>
            <a:pPr lvl="2"/>
            <a:r>
              <a:rPr lang="en-US" dirty="0"/>
              <a:t>NOTE: these hours are per </a:t>
            </a:r>
            <a:r>
              <a:rPr lang="en-US" b="1" dirty="0"/>
              <a:t>core </a:t>
            </a:r>
            <a:r>
              <a:rPr lang="en-US" dirty="0"/>
              <a:t>and per </a:t>
            </a:r>
            <a:r>
              <a:rPr lang="en-US" b="1" dirty="0"/>
              <a:t>job </a:t>
            </a:r>
            <a:r>
              <a:rPr lang="en-US" dirty="0"/>
              <a:t>(ex: </a:t>
            </a:r>
            <a:r>
              <a:rPr lang="en-US" dirty="0" err="1"/>
              <a:t>bsub</a:t>
            </a:r>
            <a:r>
              <a:rPr lang="en-US" dirty="0"/>
              <a:t> –n 4 –W 2:00 … -&gt; will use 8 core hours)</a:t>
            </a:r>
          </a:p>
          <a:p>
            <a:pPr lvl="3"/>
            <a:r>
              <a:rPr lang="en-US" i="1" u="sng" dirty="0"/>
              <a:t>FAQ #5:</a:t>
            </a:r>
            <a:r>
              <a:rPr lang="en-US" dirty="0"/>
              <a:t> “Where did my hours go???”</a:t>
            </a:r>
          </a:p>
          <a:p>
            <a:pPr lvl="1"/>
            <a:r>
              <a:rPr lang="en-US" dirty="0"/>
              <a:t>$0.01 per core hour after that, by request</a:t>
            </a:r>
          </a:p>
          <a:p>
            <a:pPr lvl="1"/>
            <a:r>
              <a:rPr lang="en-US" i="1" u="sng" dirty="0"/>
              <a:t>FAQ #6</a:t>
            </a:r>
            <a:r>
              <a:rPr lang="en-US" dirty="0"/>
              <a:t>: “Why is my job stuck in PEND/PSUSP?” (you may not have enough hours to cover the job you are trying to submit)</a:t>
            </a:r>
          </a:p>
          <a:p>
            <a:pPr lvl="2"/>
            <a:r>
              <a:rPr lang="en-US" dirty="0"/>
              <a:t>Watch your “reserved” hours</a:t>
            </a:r>
          </a:p>
          <a:p>
            <a:pPr lvl="1"/>
            <a:r>
              <a:rPr lang="en-US" dirty="0"/>
              <a:t>Check your balance: </a:t>
            </a:r>
            <a:r>
              <a:rPr lang="en-US" dirty="0">
                <a:latin typeface="Courier"/>
              </a:rPr>
              <a:t>module load gold </a:t>
            </a:r>
            <a:r>
              <a:rPr lang="en-US" dirty="0"/>
              <a:t>then </a:t>
            </a:r>
            <a:r>
              <a:rPr lang="en-US" dirty="0" err="1">
                <a:latin typeface="Courier"/>
              </a:rPr>
              <a:t>gbalance</a:t>
            </a:r>
            <a:r>
              <a:rPr lang="en-US" dirty="0">
                <a:latin typeface="Courier"/>
              </a:rPr>
              <a:t> –h</a:t>
            </a:r>
            <a:r>
              <a:rPr lang="en-US" dirty="0"/>
              <a:t> </a:t>
            </a: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Job/User limits:</a:t>
            </a:r>
          </a:p>
          <a:p>
            <a:pPr lvl="1"/>
            <a:r>
              <a:rPr lang="en-US" dirty="0">
                <a:cs typeface="Arial"/>
              </a:rPr>
              <a:t>754GB max RAM per job</a:t>
            </a:r>
          </a:p>
          <a:p>
            <a:pPr lvl="1"/>
            <a:r>
              <a:rPr lang="en-US" dirty="0">
                <a:cs typeface="Arial"/>
              </a:rPr>
              <a:t>3.57TB max RAM per user</a:t>
            </a:r>
          </a:p>
          <a:p>
            <a:pPr lvl="1"/>
            <a:r>
              <a:rPr lang="en-US" dirty="0">
                <a:cs typeface="Arial"/>
              </a:rPr>
              <a:t>125 max running jobs/cores per user (can be increased on request)</a:t>
            </a:r>
          </a:p>
          <a:p>
            <a:pPr lvl="1"/>
            <a:r>
              <a:rPr lang="en-US" dirty="0">
                <a:cs typeface="Arial"/>
              </a:rPr>
              <a:t>1250 max pending jobs per user (can be increased on request)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441BE-A71B-B919-45C3-08CDAB578F2E}"/>
              </a:ext>
            </a:extLst>
          </p:cNvPr>
          <p:cNvSpPr txBox="1"/>
          <p:nvPr/>
        </p:nvSpPr>
        <p:spPr>
          <a:xfrm>
            <a:off x="11737878" y="648854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P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34536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049B-8768-3264-EAF8-9B72D779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Cluster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6098-7B35-72AF-7B79-61BCAC38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"/>
              </a:spcBef>
            </a:pPr>
            <a:r>
              <a:rPr lang="en-US" dirty="0">
                <a:cs typeface="Arial"/>
              </a:rPr>
              <a:t>Scratch storage - </a:t>
            </a:r>
            <a:r>
              <a:rPr lang="en-US" dirty="0">
                <a:ea typeface="+mn-lt"/>
                <a:cs typeface="+mn-lt"/>
              </a:rPr>
              <a:t>/scratch/&lt;</a:t>
            </a:r>
            <a:r>
              <a:rPr lang="en-US" dirty="0" err="1">
                <a:ea typeface="+mn-lt"/>
                <a:cs typeface="+mn-lt"/>
              </a:rPr>
              <a:t>youruserid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pPr lvl="1">
              <a:spcBef>
                <a:spcPts val="20"/>
              </a:spcBef>
            </a:pPr>
            <a:r>
              <a:rPr lang="en-US" dirty="0">
                <a:cs typeface="Arial"/>
              </a:rPr>
              <a:t>Designed to be a workspace for your jobs</a:t>
            </a:r>
          </a:p>
          <a:p>
            <a:pPr lvl="1">
              <a:spcBef>
                <a:spcPts val="20"/>
              </a:spcBef>
            </a:pPr>
            <a:r>
              <a:rPr lang="en-US" dirty="0">
                <a:cs typeface="Arial"/>
              </a:rPr>
              <a:t>Ideal for docker jobs</a:t>
            </a:r>
          </a:p>
          <a:p>
            <a:pPr lvl="1">
              <a:spcBef>
                <a:spcPts val="20"/>
              </a:spcBef>
            </a:pPr>
            <a:r>
              <a:rPr lang="en-US" dirty="0">
                <a:cs typeface="Arial"/>
              </a:rPr>
              <a:t>Permissions are UNIX based vs DP based for /data shares</a:t>
            </a:r>
          </a:p>
          <a:p>
            <a:pPr lvl="1">
              <a:spcBef>
                <a:spcPts val="20"/>
              </a:spcBef>
            </a:pPr>
            <a:r>
              <a:rPr lang="en-US" dirty="0">
                <a:cs typeface="Arial"/>
              </a:rPr>
              <a:t>Baseline limit of 100GB, with a 7 day burst limit of 5TB</a:t>
            </a:r>
          </a:p>
          <a:p>
            <a:pPr lvl="1">
              <a:spcBef>
                <a:spcPts val="20"/>
              </a:spcBef>
            </a:pPr>
            <a:r>
              <a:rPr lang="en-US" dirty="0">
                <a:cs typeface="Arial"/>
              </a:rPr>
              <a:t>Check limits with `</a:t>
            </a:r>
            <a:r>
              <a:rPr lang="en-US" dirty="0" err="1">
                <a:cs typeface="Arial"/>
              </a:rPr>
              <a:t>scratchusage</a:t>
            </a:r>
            <a:r>
              <a:rPr lang="en-US" dirty="0">
                <a:cs typeface="Arial"/>
              </a:rPr>
              <a:t>`</a:t>
            </a:r>
          </a:p>
          <a:p>
            <a:pPr lvl="1">
              <a:spcBef>
                <a:spcPts val="20"/>
              </a:spcBef>
            </a:pPr>
            <a:endParaRPr lang="en-US" dirty="0">
              <a:ea typeface="+mn-lt"/>
              <a:cs typeface="+mn-lt"/>
            </a:endParaRPr>
          </a:p>
          <a:p>
            <a:pPr marL="1314450" lvl="3" indent="0">
              <a:spcBef>
                <a:spcPts val="20"/>
              </a:spcBef>
              <a:buNone/>
            </a:pPr>
            <a:r>
              <a:rPr lang="en-US" dirty="0">
                <a:latin typeface="Courier" pitchFamily="2" charset="0"/>
                <a:ea typeface="+mn-lt"/>
                <a:cs typeface="+mn-lt"/>
              </a:rPr>
              <a:t>$ </a:t>
            </a:r>
            <a:r>
              <a:rPr lang="en-US" dirty="0" err="1">
                <a:latin typeface="Courier" pitchFamily="2" charset="0"/>
                <a:ea typeface="+mn-lt"/>
                <a:cs typeface="+mn-lt"/>
              </a:rPr>
              <a:t>scratchusage</a:t>
            </a:r>
            <a:r>
              <a:rPr lang="en-US" dirty="0">
                <a:latin typeface="Courier" pitchFamily="2" charset="0"/>
                <a:ea typeface="+mn-lt"/>
                <a:cs typeface="+mn-lt"/>
              </a:rPr>
              <a:t> </a:t>
            </a:r>
          </a:p>
          <a:p>
            <a:pPr marL="1314450" lvl="3" indent="0">
              <a:spcBef>
                <a:spcPts val="20"/>
              </a:spcBef>
              <a:buNone/>
            </a:pPr>
            <a:r>
              <a:rPr lang="en-US" dirty="0">
                <a:latin typeface="Courier" pitchFamily="2" charset="0"/>
                <a:ea typeface="+mn-lt"/>
                <a:cs typeface="+mn-lt"/>
              </a:rPr>
              <a:t>Scratch Usage: 73GB Hard Limit: 5120GB </a:t>
            </a:r>
          </a:p>
          <a:p>
            <a:pPr marL="1314450" lvl="3" indent="0">
              <a:spcBef>
                <a:spcPts val="20"/>
              </a:spcBef>
              <a:buNone/>
            </a:pPr>
            <a:r>
              <a:rPr lang="en-US" dirty="0">
                <a:latin typeface="Courier" pitchFamily="2" charset="0"/>
                <a:ea typeface="+mn-lt"/>
                <a:cs typeface="+mn-lt"/>
              </a:rPr>
              <a:t>100GB Base quota is not currently in violation.</a:t>
            </a:r>
            <a:endParaRPr lang="en-US" dirty="0">
              <a:latin typeface="Courier" pitchFamily="2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D35EF-52DA-45AB-9E0A-3DE823C0AF24}"/>
              </a:ext>
            </a:extLst>
          </p:cNvPr>
          <p:cNvSpPr txBox="1"/>
          <p:nvPr/>
        </p:nvSpPr>
        <p:spPr>
          <a:xfrm>
            <a:off x="11737878" y="648854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P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2726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DF4D-121C-727C-93B4-9F0C73A9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Cluster maintenance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1F5C-A761-9358-7480-2A5583ED0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When: every 90 days</a:t>
            </a:r>
          </a:p>
          <a:p>
            <a:r>
              <a:rPr lang="en-US" dirty="0">
                <a:cs typeface="Arial"/>
              </a:rPr>
              <a:t>Why: To ensure the latest security and stable releases on the OS are installed</a:t>
            </a:r>
          </a:p>
          <a:p>
            <a:r>
              <a:rPr lang="en-US" dirty="0">
                <a:cs typeface="Arial"/>
              </a:rPr>
              <a:t>Impact: Citrix and </a:t>
            </a:r>
            <a:r>
              <a:rPr lang="en-US" dirty="0" err="1">
                <a:cs typeface="Arial"/>
              </a:rPr>
              <a:t>ssh</a:t>
            </a:r>
            <a:r>
              <a:rPr lang="en-US" dirty="0">
                <a:cs typeface="Arial"/>
              </a:rPr>
              <a:t> sessions will be disconnected, including interactive jobs, </a:t>
            </a:r>
            <a:r>
              <a:rPr lang="en-US" dirty="0" err="1">
                <a:cs typeface="Arial"/>
              </a:rPr>
              <a:t>rstudio</a:t>
            </a:r>
            <a:r>
              <a:rPr lang="en-US" dirty="0">
                <a:cs typeface="Arial"/>
              </a:rPr>
              <a:t> and </a:t>
            </a:r>
            <a:r>
              <a:rPr lang="en-US" dirty="0" err="1">
                <a:cs typeface="Arial"/>
              </a:rPr>
              <a:t>matlab</a:t>
            </a:r>
            <a:r>
              <a:rPr lang="en-US" dirty="0">
                <a:cs typeface="Arial"/>
              </a:rPr>
              <a:t> programs</a:t>
            </a:r>
          </a:p>
          <a:p>
            <a:r>
              <a:rPr lang="en-US" dirty="0">
                <a:cs typeface="Arial"/>
              </a:rPr>
              <a:t>An email will be sent a week prior, with up to 3 reminders</a:t>
            </a:r>
          </a:p>
          <a:p>
            <a:r>
              <a:rPr lang="en-US" dirty="0">
                <a:cs typeface="Arial"/>
              </a:rPr>
              <a:t>It is advisable to plan and save your work during the outage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863D7-D634-5C81-E592-34799B2322BE}"/>
              </a:ext>
            </a:extLst>
          </p:cNvPr>
          <p:cNvSpPr txBox="1"/>
          <p:nvPr/>
        </p:nvSpPr>
        <p:spPr>
          <a:xfrm>
            <a:off x="11745575" y="651548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P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36092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FAA6-9057-E395-6BD2-E34C940C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HPC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E207-DA6D-0309-5367-956621D0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2327" cy="4351338"/>
          </a:xfrm>
        </p:spPr>
        <p:txBody>
          <a:bodyPr/>
          <a:lstStyle/>
          <a:p>
            <a:r>
              <a:rPr lang="en-US"/>
              <a:t>Intel Xeon Gold 6326 – 2.9 Ghz, 16 cores</a:t>
            </a:r>
          </a:p>
          <a:p>
            <a:r>
              <a:rPr lang="en-US"/>
              <a:t>Cisco M6 blade – two CPUs, 512GB RAM</a:t>
            </a:r>
          </a:p>
        </p:txBody>
      </p:sp>
      <p:pic>
        <p:nvPicPr>
          <p:cNvPr id="5" name="Picture 4" descr="A picture containing electronics, projector, computer, stereo&#10;&#10;Description automatically generated">
            <a:extLst>
              <a:ext uri="{FF2B5EF4-FFF2-40B4-BE49-F238E27FC236}">
                <a16:creationId xmlns:a16="http://schemas.microsoft.com/office/drawing/2014/main" id="{CEF61948-EE8B-4B14-4925-D984AEA6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762356"/>
            <a:ext cx="7772400" cy="2730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92763D-608F-7F79-C772-738F06CA811F}"/>
              </a:ext>
            </a:extLst>
          </p:cNvPr>
          <p:cNvSpPr txBox="1"/>
          <p:nvPr/>
        </p:nvSpPr>
        <p:spPr>
          <a:xfrm>
            <a:off x="11745575" y="651548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T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816307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FF69-C371-6B35-84AD-1B583C43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 user job limits increased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2810-9A79-EA25-134A-3D7BF332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Default max of 125 cores per user (up from 100)</a:t>
            </a:r>
          </a:p>
          <a:p>
            <a:r>
              <a:rPr lang="en-US"/>
              <a:t>Will increase to 150 if monitoring looks ok</a:t>
            </a:r>
          </a:p>
          <a:p>
            <a:r>
              <a:rPr lang="en-US"/>
              <a:t>Reminder on how cores are counted:</a:t>
            </a:r>
          </a:p>
          <a:p>
            <a:pPr lvl="1"/>
            <a:r>
              <a:rPr lang="en-US" err="1"/>
              <a:t>bsub</a:t>
            </a:r>
            <a:r>
              <a:rPr lang="en-US"/>
              <a:t> –n 8  #asking for 8 cores</a:t>
            </a:r>
          </a:p>
          <a:p>
            <a:pPr lvl="1"/>
            <a:r>
              <a:rPr lang="en-US"/>
              <a:t>If I run 4 of these jobs, I’m using 32 out of 125 max 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53ACC-2275-06F3-AB48-BB8EDEBD416B}"/>
              </a:ext>
            </a:extLst>
          </p:cNvPr>
          <p:cNvSpPr txBox="1"/>
          <p:nvPr/>
        </p:nvSpPr>
        <p:spPr>
          <a:xfrm>
            <a:off x="11745575" y="651548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T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43560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DA72-DAFB-F5F0-7059-D7F7B5E4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Rstudio</a:t>
            </a:r>
            <a:r>
              <a:rPr lang="en-US"/>
              <a:t> in the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145F-3BEB-2977-2D00-57483909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55" y="1600200"/>
            <a:ext cx="7896447" cy="16639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Run this command in an interactive session:</a:t>
            </a:r>
          </a:p>
          <a:p>
            <a:pPr lvl="1"/>
            <a:r>
              <a:rPr lang="en-US" sz="2000" dirty="0">
                <a:latin typeface="Courier" pitchFamily="2" charset="0"/>
                <a:ea typeface="+mn-lt"/>
                <a:cs typeface="+mn-lt"/>
              </a:rPr>
              <a:t>/</a:t>
            </a:r>
            <a:r>
              <a:rPr lang="en-US" sz="2000" dirty="0" err="1">
                <a:latin typeface="Courier" pitchFamily="2" charset="0"/>
                <a:ea typeface="+mn-lt"/>
                <a:cs typeface="+mn-lt"/>
              </a:rPr>
              <a:t>usr</a:t>
            </a:r>
            <a:r>
              <a:rPr lang="en-US" sz="2000" dirty="0">
                <a:latin typeface="Courier" pitchFamily="2" charset="0"/>
                <a:ea typeface="+mn-lt"/>
                <a:cs typeface="+mn-lt"/>
              </a:rPr>
              <a:t>/local/bin/</a:t>
            </a:r>
            <a:r>
              <a:rPr lang="en-US" sz="2000" dirty="0" err="1">
                <a:latin typeface="Courier" pitchFamily="2" charset="0"/>
                <a:ea typeface="+mn-lt"/>
                <a:cs typeface="+mn-lt"/>
              </a:rPr>
              <a:t>rserver.sh</a:t>
            </a:r>
            <a:endParaRPr lang="en-US" sz="2000" dirty="0">
              <a:latin typeface="Courier" pitchFamily="2" charset="0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8ABBAD-DB4F-B85E-2757-7FCCCE148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564" y="1563230"/>
            <a:ext cx="3417757" cy="3843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FE7FEB-C764-B23C-E92C-50EF94FC207B}"/>
              </a:ext>
            </a:extLst>
          </p:cNvPr>
          <p:cNvSpPr txBox="1"/>
          <p:nvPr/>
        </p:nvSpPr>
        <p:spPr>
          <a:xfrm>
            <a:off x="831083" y="2775097"/>
            <a:ext cx="53269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From your CITRIX session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Open a Firefox/Chromium page on the CITRIX server and point to: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+mn-lt"/>
                <a:cs typeface="Calibri Light" panose="020F0302020204030204" pitchFamily="34" charset="0"/>
                <a:hlinkClick r:id="rId3"/>
              </a:rPr>
              <a:t>http://bmi-460g8-01.chmcres.cchmc.org:33592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or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From your workstation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ssh</a:t>
            </a:r>
            <a:r>
              <a:rPr lang="en-US" sz="1600" dirty="0"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 -L 8787:bmi-460g8-01.chmcres.cchmc.org:33592 </a:t>
            </a:r>
            <a:r>
              <a:rPr lang="en-US" sz="1600" dirty="0">
                <a:latin typeface="Calibri Light" panose="020F0302020204030204" pitchFamily="34" charset="0"/>
                <a:ea typeface="+mn-lt"/>
                <a:cs typeface="Calibri Light" panose="020F0302020204030204" pitchFamily="34" charset="0"/>
                <a:hlinkClick r:id="rId4"/>
              </a:rPr>
              <a:t>root@bmiclusterp.chmcres.cchmc.org</a:t>
            </a:r>
            <a:r>
              <a:rPr lang="en-US" sz="1600" dirty="0"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 -p 22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Open a Firefox/Chromium page and point to: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+mn-lt"/>
                <a:cs typeface="Calibri Light" panose="020F0302020204030204" pitchFamily="34" charset="0"/>
                <a:hlinkClick r:id="rId5"/>
              </a:rPr>
              <a:t>http://localhost:8787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5E854-FB79-5DA2-6876-407598466100}"/>
              </a:ext>
            </a:extLst>
          </p:cNvPr>
          <p:cNvSpPr txBox="1"/>
          <p:nvPr/>
        </p:nvSpPr>
        <p:spPr>
          <a:xfrm>
            <a:off x="11726333" y="6519333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T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36856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8AF9-2E66-EF71-ABA7-7B0133B6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Jupyter</a:t>
            </a:r>
            <a:r>
              <a:rPr lang="en-US">
                <a:cs typeface="Arial"/>
              </a:rPr>
              <a:t> Notebook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449A6-6E4D-3CCE-C7CD-71EB0291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module load anaconda3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source activate </a:t>
            </a:r>
            <a:r>
              <a:rPr lang="en-US" err="1">
                <a:ea typeface="+mn-lt"/>
                <a:cs typeface="+mn-lt"/>
              </a:rPr>
              <a:t>myenv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jupyter</a:t>
            </a:r>
            <a:r>
              <a:rPr lang="en-US">
                <a:ea typeface="+mn-lt"/>
                <a:cs typeface="+mn-lt"/>
              </a:rPr>
              <a:t>-notebook --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=0.0.0.0 --port=8888 --no-browser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[I 15:12:12.423 </a:t>
            </a:r>
            <a:r>
              <a:rPr lang="en-US" err="1">
                <a:ea typeface="+mn-lt"/>
                <a:cs typeface="+mn-lt"/>
              </a:rPr>
              <a:t>NotebookApp</a:t>
            </a:r>
            <a:r>
              <a:rPr lang="en-US">
                <a:ea typeface="+mn-lt"/>
                <a:cs typeface="+mn-lt"/>
              </a:rPr>
              <a:t>] Loading </a:t>
            </a:r>
            <a:r>
              <a:rPr lang="en-US" err="1">
                <a:ea typeface="+mn-lt"/>
                <a:cs typeface="+mn-lt"/>
              </a:rPr>
              <a:t>IPython</a:t>
            </a:r>
            <a:r>
              <a:rPr lang="en-US">
                <a:ea typeface="+mn-lt"/>
                <a:cs typeface="+mn-lt"/>
              </a:rPr>
              <a:t> parallel extension</a:t>
            </a: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[I 15:12:13.967 </a:t>
            </a:r>
            <a:r>
              <a:rPr lang="en-US" err="1">
                <a:ea typeface="+mn-lt"/>
                <a:cs typeface="+mn-lt"/>
              </a:rPr>
              <a:t>NotebookApp</a:t>
            </a:r>
            <a:r>
              <a:rPr lang="en-US">
                <a:ea typeface="+mn-lt"/>
                <a:cs typeface="+mn-lt"/>
              </a:rPr>
              <a:t>] </a:t>
            </a:r>
            <a:r>
              <a:rPr lang="en-US" err="1">
                <a:ea typeface="+mn-lt"/>
                <a:cs typeface="+mn-lt"/>
              </a:rPr>
              <a:t>JupyterLab</a:t>
            </a:r>
            <a:r>
              <a:rPr lang="en-US">
                <a:ea typeface="+mn-lt"/>
                <a:cs typeface="+mn-lt"/>
              </a:rPr>
              <a:t> extension loaded from /</a:t>
            </a:r>
            <a:r>
              <a:rPr lang="en-US" err="1">
                <a:ea typeface="+mn-lt"/>
                <a:cs typeface="+mn-lt"/>
              </a:rPr>
              <a:t>usr</a:t>
            </a:r>
            <a:r>
              <a:rPr lang="en-US">
                <a:ea typeface="+mn-lt"/>
                <a:cs typeface="+mn-lt"/>
              </a:rPr>
              <a:t>/local/anaconda3-2020/lib/python3.8/site-packages/</a:t>
            </a:r>
            <a:r>
              <a:rPr lang="en-US" err="1">
                <a:ea typeface="+mn-lt"/>
                <a:cs typeface="+mn-lt"/>
              </a:rPr>
              <a:t>jupyterlab</a:t>
            </a:r>
            <a:endParaRPr lang="en-US" err="1">
              <a:cs typeface="Arial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[I 15:12:13.968 </a:t>
            </a:r>
            <a:r>
              <a:rPr lang="en-US" err="1">
                <a:ea typeface="+mn-lt"/>
                <a:cs typeface="+mn-lt"/>
              </a:rPr>
              <a:t>NotebookApp</a:t>
            </a:r>
            <a:r>
              <a:rPr lang="en-US">
                <a:ea typeface="+mn-lt"/>
                <a:cs typeface="+mn-lt"/>
              </a:rPr>
              <a:t>] </a:t>
            </a:r>
            <a:r>
              <a:rPr lang="en-US" err="1">
                <a:ea typeface="+mn-lt"/>
                <a:cs typeface="+mn-lt"/>
              </a:rPr>
              <a:t>JupyterLab</a:t>
            </a:r>
            <a:r>
              <a:rPr lang="en-US">
                <a:ea typeface="+mn-lt"/>
                <a:cs typeface="+mn-lt"/>
              </a:rPr>
              <a:t> application directory is /</a:t>
            </a:r>
            <a:r>
              <a:rPr lang="en-US" err="1">
                <a:ea typeface="+mn-lt"/>
                <a:cs typeface="+mn-lt"/>
              </a:rPr>
              <a:t>usr</a:t>
            </a:r>
            <a:r>
              <a:rPr lang="en-US">
                <a:ea typeface="+mn-lt"/>
                <a:cs typeface="+mn-lt"/>
              </a:rPr>
              <a:t>/local/anaconda3-2020/share/</a:t>
            </a:r>
            <a:r>
              <a:rPr lang="en-US" err="1">
                <a:ea typeface="+mn-lt"/>
                <a:cs typeface="+mn-lt"/>
              </a:rPr>
              <a:t>jupyter</a:t>
            </a:r>
            <a:r>
              <a:rPr lang="en-US">
                <a:ea typeface="+mn-lt"/>
                <a:cs typeface="+mn-lt"/>
              </a:rPr>
              <a:t>/lab</a:t>
            </a: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[I 15:12:13.972 </a:t>
            </a:r>
            <a:r>
              <a:rPr lang="en-US" err="1">
                <a:ea typeface="+mn-lt"/>
                <a:cs typeface="+mn-lt"/>
              </a:rPr>
              <a:t>NotebookApp</a:t>
            </a:r>
            <a:r>
              <a:rPr lang="en-US">
                <a:ea typeface="+mn-lt"/>
                <a:cs typeface="+mn-lt"/>
              </a:rPr>
              <a:t>] Use Control-C to stop this server and shut down all kernels (twice to skip confirmation).</a:t>
            </a: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[C 15:12:13.990 </a:t>
            </a:r>
            <a:r>
              <a:rPr lang="en-US" err="1">
                <a:ea typeface="+mn-lt"/>
                <a:cs typeface="+mn-lt"/>
              </a:rPr>
              <a:t>NotebookApp</a:t>
            </a:r>
            <a:r>
              <a:rPr lang="en-US">
                <a:ea typeface="+mn-lt"/>
                <a:cs typeface="+mn-lt"/>
              </a:rPr>
              <a:t>]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 To access the notebook, open this file in a browser:</a:t>
            </a: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</a:t>
            </a:r>
            <a:r>
              <a:rPr lang="en-US">
                <a:ea typeface="+mn-lt"/>
                <a:cs typeface="+mn-lt"/>
                <a:hlinkClick r:id="rId2"/>
              </a:rPr>
              <a:t>file:///users/periv4/.local/share/jupyter/runtime/nbserver-24375-open.html</a:t>
            </a: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 Or copy and paste one of these URLs:</a:t>
            </a: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</a:t>
            </a:r>
            <a:r>
              <a:rPr lang="en-US" b="1" u="sng">
                <a:ea typeface="+mn-lt"/>
                <a:cs typeface="+mn-lt"/>
              </a:rPr>
              <a:t>http://bmi-460g8-01.chmcres.cchmc.org:8888/?token=7f33467e41fba92d6adde3789b4bdbe7b44f06c22a042b27</a:t>
            </a:r>
            <a:endParaRPr lang="en-US" b="1" u="sng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D481D-D56F-E701-D177-7D1EA7E381FC}"/>
              </a:ext>
            </a:extLst>
          </p:cNvPr>
          <p:cNvSpPr txBox="1"/>
          <p:nvPr/>
        </p:nvSpPr>
        <p:spPr>
          <a:xfrm>
            <a:off x="11745575" y="651548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T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7339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A3F4-C740-4CD7-BD69-32230866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HPC Topology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5392941-3C8B-0BEA-C886-F7B12D24F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164" y="1691425"/>
            <a:ext cx="9786911" cy="45259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1AAF80-7B66-3770-8359-9D432D0CE47C}"/>
              </a:ext>
            </a:extLst>
          </p:cNvPr>
          <p:cNvSpPr txBox="1"/>
          <p:nvPr/>
        </p:nvSpPr>
        <p:spPr>
          <a:xfrm>
            <a:off x="3630529" y="4867946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err="1"/>
              <a:t>bmiclusterp.chmcres.cchmc.org</a:t>
            </a:r>
            <a:endParaRPr lang="en-US" sz="1000"/>
          </a:p>
          <a:p>
            <a:pPr algn="ctr"/>
            <a:r>
              <a:rPr lang="en-US" sz="1000"/>
              <a:t>(bmiclusterp2/p3)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6373A-947B-B9E8-5CA9-F54BACA62806}"/>
              </a:ext>
            </a:extLst>
          </p:cNvPr>
          <p:cNvSpPr txBox="1"/>
          <p:nvPr/>
        </p:nvSpPr>
        <p:spPr>
          <a:xfrm>
            <a:off x="2459124" y="1354480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err="1"/>
              <a:t>ssh.research.cchmc.org</a:t>
            </a:r>
            <a:endParaRPr lang="en-US" sz="1000"/>
          </a:p>
          <a:p>
            <a:pPr algn="ctr"/>
            <a:r>
              <a:rPr lang="en-US" sz="1000"/>
              <a:t>(bmisshp1/p2)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5A2F0-87F9-BF15-FD0E-283ADF0422B6}"/>
              </a:ext>
            </a:extLst>
          </p:cNvPr>
          <p:cNvSpPr txBox="1"/>
          <p:nvPr/>
        </p:nvSpPr>
        <p:spPr>
          <a:xfrm>
            <a:off x="7403540" y="1893237"/>
            <a:ext cx="16578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err="1"/>
              <a:t>bmiisi.chmcres.cchmc.org</a:t>
            </a:r>
            <a:endParaRPr lang="en-US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DB8EA-C840-B5E7-0A9F-A51565A12020}"/>
              </a:ext>
            </a:extLst>
          </p:cNvPr>
          <p:cNvSpPr txBox="1"/>
          <p:nvPr/>
        </p:nvSpPr>
        <p:spPr>
          <a:xfrm>
            <a:off x="1820689" y="5650966"/>
            <a:ext cx="1787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err="1"/>
              <a:t>connect.research.cchmc.org</a:t>
            </a:r>
            <a:endParaRPr 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2EE16-3A0F-4E32-6951-B4603569E206}"/>
              </a:ext>
            </a:extLst>
          </p:cNvPr>
          <p:cNvSpPr txBox="1"/>
          <p:nvPr/>
        </p:nvSpPr>
        <p:spPr>
          <a:xfrm>
            <a:off x="11737878" y="648854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T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2488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4512-A8B8-5965-C613-8D02197C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3E71-31DE-E13E-26FD-CC8CEC8E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2 login nodes</a:t>
            </a:r>
          </a:p>
          <a:p>
            <a:r>
              <a:rPr lang="en-US" dirty="0"/>
              <a:t>2 service nodes</a:t>
            </a:r>
          </a:p>
          <a:p>
            <a:r>
              <a:rPr lang="en-US" dirty="0"/>
              <a:t>83 compute nodes (numbers are </a:t>
            </a:r>
            <a:r>
              <a:rPr lang="en-US" dirty="0" err="1"/>
              <a:t>approx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26 HP 460g8 with 16 cores and 256GB RAM</a:t>
            </a:r>
          </a:p>
          <a:p>
            <a:pPr lvl="1"/>
            <a:r>
              <a:rPr lang="en-US" dirty="0"/>
              <a:t>23 HP 460g9 with 16 cores and 256GB RAM</a:t>
            </a:r>
          </a:p>
          <a:p>
            <a:pPr lvl="1"/>
            <a:r>
              <a:rPr lang="en-US" dirty="0"/>
              <a:t>5 HP 460g10 with 28 cores and 256GB RAM</a:t>
            </a:r>
          </a:p>
          <a:p>
            <a:pPr lvl="1"/>
            <a:r>
              <a:rPr lang="en-US" dirty="0"/>
              <a:t>10 Cisco M5 with 24 cores and 256GB RAM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 Cisco M5 with 56 cores and 768GB RAM</a:t>
            </a:r>
          </a:p>
          <a:p>
            <a:pPr lvl="1"/>
            <a:r>
              <a:rPr lang="en-US" dirty="0"/>
              <a:t>8 Cisco M6 with 32 cores and 512GB RAM (new)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5 Dell R740 with 2 x Nvidia V100 GPUs (16 cores, 384GB RAM)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2 Dell XE8545 with 4 x Nvidia A100 GPUs (128 cores, 512GB RAM)</a:t>
            </a:r>
          </a:p>
          <a:p>
            <a:r>
              <a:rPr lang="en-US" dirty="0"/>
              <a:t>10GbE interconnect</a:t>
            </a:r>
          </a:p>
          <a:p>
            <a:r>
              <a:rPr lang="en-US" dirty="0"/>
              <a:t>Dell/EMC Isilon storage for home, scratch, data volumes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583A4-9D4F-C4C2-B403-32A4DED791EF}"/>
              </a:ext>
            </a:extLst>
          </p:cNvPr>
          <p:cNvSpPr txBox="1"/>
          <p:nvPr/>
        </p:nvSpPr>
        <p:spPr>
          <a:xfrm>
            <a:off x="11737878" y="648854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T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34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52AB-830F-2709-65F0-4DC05372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FAQ #1</a:t>
            </a:r>
            <a:r>
              <a:rPr lang="en-US" dirty="0"/>
              <a:t>: How to get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8224-5C37-7312-C69D-F52EEF61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E-mail </a:t>
            </a:r>
            <a:r>
              <a:rPr lang="en-US" dirty="0">
                <a:hlinkClick r:id="rId2"/>
              </a:rPr>
              <a:t>help-cluster@bmi.cchmc.org</a:t>
            </a:r>
            <a:endParaRPr lang="en-US" dirty="0"/>
          </a:p>
          <a:p>
            <a:r>
              <a:rPr lang="en-US" dirty="0"/>
              <a:t>Accounts can typically be created within a day</a:t>
            </a:r>
          </a:p>
          <a:p>
            <a:r>
              <a:rPr lang="en-US" dirty="0"/>
              <a:t>You’ll get an email from us with instructions and a link to our website which has more info:</a:t>
            </a:r>
            <a:br>
              <a:rPr lang="en-US" dirty="0"/>
            </a:br>
            <a:r>
              <a:rPr lang="en-US" dirty="0">
                <a:hlinkClick r:id="rId3"/>
              </a:rPr>
              <a:t>https://hpc.research.cchmc.org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45AC4-D6A7-A5C6-9DF2-987182D980E6}"/>
              </a:ext>
            </a:extLst>
          </p:cNvPr>
          <p:cNvSpPr txBox="1"/>
          <p:nvPr/>
        </p:nvSpPr>
        <p:spPr>
          <a:xfrm>
            <a:off x="11737878" y="648854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T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4598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855D-DEB0-708A-F642-C7929806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80A7-5EE2-191C-C0BE-98550306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Two ways: Citrix (graphical) and SSH (command line)</a:t>
            </a:r>
          </a:p>
          <a:p>
            <a:r>
              <a:rPr lang="en-US" dirty="0"/>
              <a:t>Login nodes – bmiclusterp2/p3</a:t>
            </a:r>
          </a:p>
          <a:p>
            <a:pPr lvl="1"/>
            <a:r>
              <a:rPr lang="en-US" dirty="0"/>
              <a:t>These are NOT for running jobs!</a:t>
            </a:r>
          </a:p>
          <a:p>
            <a:pPr lvl="1"/>
            <a:r>
              <a:rPr lang="en-US" dirty="0"/>
              <a:t>Any process consuming excessive resources will be killed</a:t>
            </a:r>
          </a:p>
          <a:p>
            <a:pPr lvl="1"/>
            <a:r>
              <a:rPr lang="en-US" dirty="0"/>
              <a:t>Light usage is ok: editing code, file management,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Gray areas: tar, </a:t>
            </a:r>
            <a:r>
              <a:rPr lang="en-US" dirty="0" err="1"/>
              <a:t>gzip</a:t>
            </a:r>
            <a:r>
              <a:rPr lang="en-US" dirty="0"/>
              <a:t>, find, grep (depends on the size)</a:t>
            </a:r>
          </a:p>
          <a:p>
            <a:pPr lvl="1"/>
            <a:r>
              <a:rPr lang="en-US" dirty="0" err="1"/>
              <a:t>tmux</a:t>
            </a:r>
            <a:r>
              <a:rPr lang="en-US" dirty="0"/>
              <a:t> and screen are </a:t>
            </a:r>
            <a:r>
              <a:rPr lang="en-US"/>
              <a:t>your friends</a:t>
            </a:r>
            <a:endParaRPr lang="en-US" dirty="0"/>
          </a:p>
          <a:p>
            <a:pPr lvl="1"/>
            <a:r>
              <a:rPr lang="en-US" i="1" u="sng" dirty="0"/>
              <a:t>FAQ #2</a:t>
            </a:r>
            <a:r>
              <a:rPr lang="en-US" dirty="0"/>
              <a:t>: Why was my job killed? Ans: did you run it on the login node by mistake?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7F074-6AF6-2DE7-B448-C4025A53635F}"/>
              </a:ext>
            </a:extLst>
          </p:cNvPr>
          <p:cNvSpPr txBox="1"/>
          <p:nvPr/>
        </p:nvSpPr>
        <p:spPr>
          <a:xfrm>
            <a:off x="11737878" y="648854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R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7873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56C3-AA1A-250C-6839-F4BB62A7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in -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669-0860-051D-0C25-297AD01D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your favorite </a:t>
            </a:r>
            <a:r>
              <a:rPr lang="en-US" dirty="0" err="1"/>
              <a:t>ssh</a:t>
            </a:r>
            <a:r>
              <a:rPr lang="en-US" dirty="0"/>
              <a:t> client</a:t>
            </a:r>
          </a:p>
          <a:p>
            <a:pPr lvl="1"/>
            <a:r>
              <a:rPr lang="en-US" dirty="0"/>
              <a:t>Windows: PuTTY,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Powershell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Mac and Linux: terminal</a:t>
            </a:r>
          </a:p>
          <a:p>
            <a:r>
              <a:rPr lang="en-US" sz="3000" dirty="0">
                <a:latin typeface="Courier" pitchFamily="2" charset="0"/>
              </a:rPr>
              <a:t>&gt; </a:t>
            </a:r>
            <a:r>
              <a:rPr lang="en-US" sz="3000" dirty="0" err="1">
                <a:latin typeface="Courier" pitchFamily="2" charset="0"/>
              </a:rPr>
              <a:t>ssh</a:t>
            </a:r>
            <a:r>
              <a:rPr lang="en-US" sz="3000" dirty="0">
                <a:latin typeface="Courier" pitchFamily="2" charset="0"/>
              </a:rPr>
              <a:t> &lt;username&gt;@</a:t>
            </a:r>
            <a:r>
              <a:rPr lang="en-US" sz="3000" dirty="0" err="1">
                <a:latin typeface="Courier" pitchFamily="2" charset="0"/>
              </a:rPr>
              <a:t>bmiclusterp.chmcres.cchmc.org</a:t>
            </a:r>
            <a:endParaRPr lang="en-US" sz="3000" dirty="0">
              <a:latin typeface="Courier" pitchFamily="2" charset="0"/>
            </a:endParaRPr>
          </a:p>
          <a:p>
            <a:pPr lvl="1"/>
            <a:r>
              <a:rPr lang="en-US" dirty="0"/>
              <a:t>You will land on bmiclusterp2</a:t>
            </a:r>
          </a:p>
          <a:p>
            <a:r>
              <a:rPr lang="en-US" dirty="0"/>
              <a:t>Off site? Use VPN or </a:t>
            </a:r>
            <a:r>
              <a:rPr lang="en-US" dirty="0" err="1"/>
              <a:t>ssh</a:t>
            </a:r>
            <a:r>
              <a:rPr lang="en-US" dirty="0"/>
              <a:t> gateways (</a:t>
            </a:r>
            <a:r>
              <a:rPr lang="en-US" dirty="0" err="1"/>
              <a:t>ssh.research.cchmc.org</a:t>
            </a:r>
            <a:r>
              <a:rPr lang="en-US" dirty="0"/>
              <a:t>)</a:t>
            </a:r>
          </a:p>
          <a:p>
            <a:r>
              <a:rPr lang="en-US" dirty="0"/>
              <a:t>Advanced: If you have an X server, you can turn on X forwarding with -X or -Y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40E32-0624-4081-E22F-5AA135906740}"/>
              </a:ext>
            </a:extLst>
          </p:cNvPr>
          <p:cNvSpPr txBox="1"/>
          <p:nvPr/>
        </p:nvSpPr>
        <p:spPr>
          <a:xfrm>
            <a:off x="11745575" y="651548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R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5424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0DB6-BEF2-749B-4ED5-6378D391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- Citrix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1183-E99F-B29B-353B-2BDEDAEE5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844751"/>
            <a:ext cx="4947880" cy="3833037"/>
          </a:xfrm>
        </p:spPr>
        <p:txBody>
          <a:bodyPr>
            <a:normAutofit/>
          </a:bodyPr>
          <a:lstStyle/>
          <a:p>
            <a:r>
              <a:rPr lang="en-US" sz="1800" dirty="0"/>
              <a:t>Point your browser to </a:t>
            </a:r>
            <a:r>
              <a:rPr lang="en-US" sz="1800" dirty="0" err="1"/>
              <a:t>connect.research.cchmc.org</a:t>
            </a:r>
            <a:r>
              <a:rPr lang="en-US" sz="1800" dirty="0"/>
              <a:t> and log in with CCHMC credentials</a:t>
            </a:r>
          </a:p>
          <a:p>
            <a:r>
              <a:rPr lang="en-US" sz="1800" dirty="0"/>
              <a:t>Instructions are on our website</a:t>
            </a:r>
          </a:p>
          <a:p>
            <a:r>
              <a:rPr lang="en-US" sz="1800" dirty="0"/>
              <a:t>Provides full desktop to use graphical applications (e.g. </a:t>
            </a:r>
            <a:r>
              <a:rPr lang="en-US" sz="1800" dirty="0" err="1"/>
              <a:t>Rstudio</a:t>
            </a:r>
            <a:r>
              <a:rPr lang="en-US" sz="1800" dirty="0"/>
              <a:t>, </a:t>
            </a:r>
            <a:r>
              <a:rPr lang="en-US" sz="1800" dirty="0" err="1"/>
              <a:t>Matlab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Or just a more familiar interface if you are not comfortable with CLI</a:t>
            </a:r>
          </a:p>
          <a:p>
            <a:r>
              <a:rPr lang="en-US" sz="1800" dirty="0"/>
              <a:t>You will land on either bmiclusterp2 or p3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E4E6E-0C9A-F985-0C26-B1D772505BCE}"/>
              </a:ext>
            </a:extLst>
          </p:cNvPr>
          <p:cNvSpPr txBox="1"/>
          <p:nvPr/>
        </p:nvSpPr>
        <p:spPr>
          <a:xfrm>
            <a:off x="11745575" y="651548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R</a:t>
            </a:r>
            <a:endParaRPr lang="en-US" sz="9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CA77A4-F6EA-1883-CB1E-99F0FA2EB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81" y="1417638"/>
            <a:ext cx="6347806" cy="401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54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2926-4193-C16E-632E-38927401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1FB9-054F-8365-1B18-97DC53CB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Every user gets (free):</a:t>
            </a:r>
          </a:p>
          <a:p>
            <a:pPr lvl="1"/>
            <a:r>
              <a:rPr lang="en-US" dirty="0"/>
              <a:t>100GB </a:t>
            </a:r>
            <a:r>
              <a:rPr lang="en-US" dirty="0">
                <a:solidFill>
                  <a:srgbClr val="FF0000"/>
                </a:solidFill>
              </a:rPr>
              <a:t>home</a:t>
            </a:r>
            <a:r>
              <a:rPr lang="en-US" dirty="0"/>
              <a:t> directory</a:t>
            </a:r>
            <a:endParaRPr lang="en-US" dirty="0">
              <a:cs typeface="Arial"/>
            </a:endParaRPr>
          </a:p>
          <a:p>
            <a:pPr lvl="1"/>
            <a:r>
              <a:rPr lang="en-US" dirty="0"/>
              <a:t>Up to 5TB </a:t>
            </a:r>
            <a:r>
              <a:rPr lang="en-US" dirty="0">
                <a:solidFill>
                  <a:srgbClr val="FF0000"/>
                </a:solidFill>
              </a:rPr>
              <a:t>scratch</a:t>
            </a:r>
            <a:r>
              <a:rPr lang="en-US" dirty="0"/>
              <a:t> directory (more on this later)</a:t>
            </a:r>
            <a:endParaRPr lang="en-US" dirty="0">
              <a:cs typeface="Arial"/>
            </a:endParaRPr>
          </a:p>
          <a:p>
            <a:r>
              <a:rPr lang="en-US" dirty="0"/>
              <a:t>Additional storage for a fee (request via the “store”):</a:t>
            </a:r>
            <a:endParaRPr lang="en-US" dirty="0">
              <a:cs typeface="Arial"/>
            </a:endParaRPr>
          </a:p>
          <a:p>
            <a:pPr lvl="1"/>
            <a:r>
              <a:rPr lang="en-US" dirty="0"/>
              <a:t>Additional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volumes, typically created for individual labs or groups; mounted under /data on the cluster</a:t>
            </a:r>
          </a:p>
          <a:p>
            <a:pPr lvl="1"/>
            <a:r>
              <a:rPr lang="en-US" dirty="0"/>
              <a:t>ritstore.research.cchmc.org</a:t>
            </a:r>
            <a:endParaRPr lang="en-US" dirty="0">
              <a:cs typeface="Arial"/>
            </a:endParaRPr>
          </a:p>
          <a:p>
            <a:r>
              <a:rPr lang="en-US" dirty="0"/>
              <a:t>RDS6 shares can also be accessed on the cluster</a:t>
            </a:r>
            <a:endParaRPr lang="en-US" dirty="0">
              <a:cs typeface="Arial"/>
            </a:endParaRPr>
          </a:p>
          <a:p>
            <a:pPr lvl="1"/>
            <a:r>
              <a:rPr lang="en-US" dirty="0" err="1">
                <a:latin typeface="Courier"/>
                <a:cs typeface="Arial"/>
              </a:rPr>
              <a:t>rds</a:t>
            </a:r>
            <a:r>
              <a:rPr lang="en-US" dirty="0">
                <a:latin typeface="Courier"/>
                <a:cs typeface="Arial"/>
              </a:rPr>
              <a:t> connect &lt;share name&gt;</a:t>
            </a:r>
          </a:p>
          <a:p>
            <a:pPr lvl="1"/>
            <a:r>
              <a:rPr lang="en-US" dirty="0" err="1">
                <a:latin typeface="Courier"/>
                <a:cs typeface="Arial"/>
              </a:rPr>
              <a:t>rds</a:t>
            </a:r>
            <a:r>
              <a:rPr lang="en-US" dirty="0">
                <a:latin typeface="Courier"/>
                <a:cs typeface="Arial"/>
              </a:rPr>
              <a:t> disconnect &lt;share name&gt;</a:t>
            </a:r>
            <a:endParaRPr lang="en-US" dirty="0">
              <a:latin typeface="Courier"/>
            </a:endParaRPr>
          </a:p>
          <a:p>
            <a:pPr lvl="1"/>
            <a:r>
              <a:rPr lang="en-US" dirty="0" err="1">
                <a:latin typeface="Courier"/>
              </a:rPr>
              <a:t>rds</a:t>
            </a:r>
            <a:r>
              <a:rPr lang="en-US" dirty="0">
                <a:latin typeface="Courier"/>
              </a:rPr>
              <a:t> credentials  </a:t>
            </a:r>
            <a:r>
              <a:rPr lang="en-US" dirty="0"/>
              <a:t>#Creates an encrypted file for </a:t>
            </a:r>
            <a:r>
              <a:rPr lang="en-US" dirty="0" err="1"/>
              <a:t>passwordless</a:t>
            </a:r>
            <a:r>
              <a:rPr lang="en-US" dirty="0"/>
              <a:t> use</a:t>
            </a:r>
          </a:p>
          <a:p>
            <a:r>
              <a:rPr lang="en-US" dirty="0"/>
              <a:t>Some reference databases &amp; genomes can be found under /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  <a:r>
              <a:rPr lang="en-US" dirty="0"/>
              <a:t> on the cluster (module specific)</a:t>
            </a:r>
            <a:endParaRPr lang="en-US" dirty="0"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CBF8F-6513-397C-F70B-3AFC7FFAECFA}"/>
              </a:ext>
            </a:extLst>
          </p:cNvPr>
          <p:cNvSpPr txBox="1"/>
          <p:nvPr/>
        </p:nvSpPr>
        <p:spPr>
          <a:xfrm>
            <a:off x="11745575" y="6515485"/>
            <a:ext cx="3194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Arial"/>
              </a:rPr>
              <a:t>R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1483387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594349d-4b45-4ac3-b3c9-56c587ef273f">
      <UserInfo>
        <DisplayName>Siddiqa, Amnah</DisplayName>
        <AccountId>278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CEB0AD53C3BB4BADE795E9FE184831" ma:contentTypeVersion="10" ma:contentTypeDescription="Create a new document." ma:contentTypeScope="" ma:versionID="143550e80682c91de53cbb1af308307c">
  <xsd:schema xmlns:xsd="http://www.w3.org/2001/XMLSchema" xmlns:xs="http://www.w3.org/2001/XMLSchema" xmlns:p="http://schemas.microsoft.com/office/2006/metadata/properties" xmlns:ns2="94568e5b-bc6d-43f9-b95b-9810196a35b8" xmlns:ns3="b594349d-4b45-4ac3-b3c9-56c587ef273f" targetNamespace="http://schemas.microsoft.com/office/2006/metadata/properties" ma:root="true" ma:fieldsID="4a457f80551060827291fa0fb2ab3fde" ns2:_="" ns3:_="">
    <xsd:import namespace="94568e5b-bc6d-43f9-b95b-9810196a35b8"/>
    <xsd:import namespace="b594349d-4b45-4ac3-b3c9-56c587ef27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568e5b-bc6d-43f9-b95b-9810196a35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4349d-4b45-4ac3-b3c9-56c587ef273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34886C-72EE-4EC6-979C-3D7FD1182318}">
  <ds:schemaRefs>
    <ds:schemaRef ds:uri="http://schemas.microsoft.com/office/2006/metadata/properties"/>
    <ds:schemaRef ds:uri="http://schemas.microsoft.com/office/infopath/2007/PartnerControls"/>
    <ds:schemaRef ds:uri="b594349d-4b45-4ac3-b3c9-56c587ef273f"/>
  </ds:schemaRefs>
</ds:datastoreItem>
</file>

<file path=customXml/itemProps2.xml><?xml version="1.0" encoding="utf-8"?>
<ds:datastoreItem xmlns:ds="http://schemas.openxmlformats.org/officeDocument/2006/customXml" ds:itemID="{E2436AB1-655E-4C40-8741-D5E902BADD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390058-DDB0-4E0A-8A34-88080D2A8B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568e5b-bc6d-43f9-b95b-9810196a35b8"/>
    <ds:schemaRef ds:uri="b594349d-4b45-4ac3-b3c9-56c587ef27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2427</Words>
  <Application>Microsoft Office PowerPoint</Application>
  <PresentationFormat>Widescreen</PresentationFormat>
  <Paragraphs>318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2_Custom Design</vt:lpstr>
      <vt:lpstr>HPC Cluster 101</vt:lpstr>
      <vt:lpstr>Overview</vt:lpstr>
      <vt:lpstr>HPC Topology</vt:lpstr>
      <vt:lpstr>Cluster specifications</vt:lpstr>
      <vt:lpstr>FAQ #1: How to get access</vt:lpstr>
      <vt:lpstr>Logging in</vt:lpstr>
      <vt:lpstr>Logging in - SSH</vt:lpstr>
      <vt:lpstr>Logging in - Citrix</vt:lpstr>
      <vt:lpstr>Storage</vt:lpstr>
      <vt:lpstr>Data Transfer</vt:lpstr>
      <vt:lpstr>Outbound access</vt:lpstr>
      <vt:lpstr>Software modules</vt:lpstr>
      <vt:lpstr>Conda, Pip, and R</vt:lpstr>
      <vt:lpstr>Submitting Jobs</vt:lpstr>
      <vt:lpstr>Specialty jobs</vt:lpstr>
      <vt:lpstr>Troubleshooting jobs – bhist/bjobs</vt:lpstr>
      <vt:lpstr>Job troubleshooting </vt:lpstr>
      <vt:lpstr>Job contention</vt:lpstr>
      <vt:lpstr>Memory Example 1</vt:lpstr>
      <vt:lpstr>Memory Example 2</vt:lpstr>
      <vt:lpstr>Memory tuning</vt:lpstr>
      <vt:lpstr>Cluster policies</vt:lpstr>
      <vt:lpstr>Cluster policies</vt:lpstr>
      <vt:lpstr>Cluster maintenance</vt:lpstr>
      <vt:lpstr>New HPC nodes</vt:lpstr>
      <vt:lpstr>Per user job limits increased</vt:lpstr>
      <vt:lpstr>Rstudio in the browser</vt:lpstr>
      <vt:lpstr>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update</dc:title>
  <dc:creator>Kellogg, Tim</dc:creator>
  <cp:lastModifiedBy>Chesnut, Emily (She/Her/Hers)</cp:lastModifiedBy>
  <cp:revision>15</cp:revision>
  <dcterms:created xsi:type="dcterms:W3CDTF">2023-04-24T17:48:51Z</dcterms:created>
  <dcterms:modified xsi:type="dcterms:W3CDTF">2023-09-28T21:00:36Z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0x010100DCCEB0AD53C3BB4BADE795E9FE184831</vt:lpwstr>
  </property>
</Properties>
</file>