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76" r:id="rId1"/>
  </p:sldMasterIdLst>
  <p:notesMasterIdLst>
    <p:notesMasterId r:id="rId20"/>
  </p:notesMasterIdLst>
  <p:sldIdLst>
    <p:sldId id="256" r:id="rId2"/>
    <p:sldId id="257" r:id="rId3"/>
    <p:sldId id="258" r:id="rId4"/>
    <p:sldId id="259" r:id="rId5"/>
    <p:sldId id="269" r:id="rId6"/>
    <p:sldId id="270" r:id="rId7"/>
    <p:sldId id="268" r:id="rId8"/>
    <p:sldId id="271" r:id="rId9"/>
    <p:sldId id="272" r:id="rId10"/>
    <p:sldId id="262" r:id="rId11"/>
    <p:sldId id="263" r:id="rId12"/>
    <p:sldId id="264" r:id="rId13"/>
    <p:sldId id="273" r:id="rId14"/>
    <p:sldId id="274" r:id="rId15"/>
    <p:sldId id="275" r:id="rId16"/>
    <p:sldId id="265" r:id="rId17"/>
    <p:sldId id="266" r:id="rId18"/>
    <p:sldId id="267"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548" autoAdjust="0"/>
    <p:restoredTop sz="90980" autoAdjust="0"/>
  </p:normalViewPr>
  <p:slideViewPr>
    <p:cSldViewPr snapToGrid="0">
      <p:cViewPr varScale="1">
        <p:scale>
          <a:sx n="71" d="100"/>
          <a:sy n="71" d="100"/>
        </p:scale>
        <p:origin x="898"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A2AAF2E-D9CB-46B8-9F10-F6048113BBD0}" type="datetimeFigureOut">
              <a:rPr lang="en-IN" smtClean="0"/>
              <a:t>06-08-2024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E6DE367-AF8B-48E9-9B55-476701CF463A}" type="slidenum">
              <a:rPr lang="en-IN" smtClean="0"/>
              <a:t>‹#›</a:t>
            </a:fld>
            <a:endParaRPr lang="en-IN"/>
          </a:p>
        </p:txBody>
      </p:sp>
    </p:spTree>
    <p:extLst>
      <p:ext uri="{BB962C8B-B14F-4D97-AF65-F5344CB8AC3E}">
        <p14:creationId xmlns:p14="http://schemas.microsoft.com/office/powerpoint/2010/main" val="28148738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E6DE367-AF8B-48E9-9B55-476701CF463A}" type="slidenum">
              <a:rPr lang="en-IN" smtClean="0"/>
              <a:t>14</a:t>
            </a:fld>
            <a:endParaRPr lang="en-IN"/>
          </a:p>
        </p:txBody>
      </p:sp>
    </p:spTree>
    <p:extLst>
      <p:ext uri="{BB962C8B-B14F-4D97-AF65-F5344CB8AC3E}">
        <p14:creationId xmlns:p14="http://schemas.microsoft.com/office/powerpoint/2010/main" val="16628815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ctr"/>
            <a:endParaRPr lang="en-IN" dirty="0"/>
          </a:p>
        </p:txBody>
      </p:sp>
      <p:sp>
        <p:nvSpPr>
          <p:cNvPr id="4" name="Slide Number Placeholder 3"/>
          <p:cNvSpPr>
            <a:spLocks noGrp="1"/>
          </p:cNvSpPr>
          <p:nvPr>
            <p:ph type="sldNum" sz="quarter" idx="10"/>
          </p:nvPr>
        </p:nvSpPr>
        <p:spPr/>
        <p:txBody>
          <a:bodyPr/>
          <a:lstStyle/>
          <a:p>
            <a:fld id="{AE6DE367-AF8B-48E9-9B55-476701CF463A}" type="slidenum">
              <a:rPr lang="en-IN" smtClean="0"/>
              <a:t>17</a:t>
            </a:fld>
            <a:endParaRPr lang="en-IN"/>
          </a:p>
        </p:txBody>
      </p:sp>
    </p:spTree>
    <p:extLst>
      <p:ext uri="{BB962C8B-B14F-4D97-AF65-F5344CB8AC3E}">
        <p14:creationId xmlns:p14="http://schemas.microsoft.com/office/powerpoint/2010/main" val="14266959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a:t>Click to edit Master title style</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8/6/2024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rIns="45720"/>
          <a:lstStyle/>
          <a:p>
            <a:fld id="{4FAB73BC-B049-4115-A692-8D63A059BFB8}" type="slidenum">
              <a:rPr lang="en-US" smtClean="0"/>
              <a:pPr/>
              <a:t>‹#›</a:t>
            </a:fld>
            <a:endParaRPr lang="en-US" dirty="0"/>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21119053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F4E5243-F52A-4D37-9694-EB26C6C31910}" type="datetimeFigureOut">
              <a:rPr lang="en-US" smtClean="0"/>
              <a:t>8/6/2024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5383688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77B6E1-634A-48DC-9E8B-D894023267EF}" type="datetimeFigureOut">
              <a:rPr lang="en-US" smtClean="0"/>
              <a:t>8/6/2024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7204984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2D3E9E-A95C-48F2-B4BF-A71542E0BE9A}" type="datetimeFigureOut">
              <a:rPr lang="en-US" smtClean="0"/>
              <a:t>8/6/2024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27768208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a:t>Click to edit Master title style</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smtClean="0"/>
              <a:pPr/>
              <a:t>8/6/2024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6836550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12952B5-7A2F-4CC8-B7CE-9234E21C2837}" type="datetimeFigureOut">
              <a:rPr lang="en-US" smtClean="0"/>
              <a:t>8/6/2024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35042119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E1DA07A-9201-4B4B-BAF2-015AFA30F520}" type="datetimeFigureOut">
              <a:rPr lang="en-US" smtClean="0"/>
              <a:t>8/6/2024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7763653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3D7E00A-486F-4252-8B1D-E32645521F49}" type="datetimeFigureOut">
              <a:rPr lang="en-US" smtClean="0"/>
              <a:t>8/6/2024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32254683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8DDF5F92-E675-4B36-9A60-69A962A68675}" type="datetimeFigureOut">
              <a:rPr lang="en-US" smtClean="0"/>
              <a:t>8/6/2024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5295213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F6E2C9B-5FA2-460D-9BE7-B0812FC2A6FF}" type="datetimeFigureOut">
              <a:rPr lang="en-US" smtClean="0"/>
              <a:t>8/6/2024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5937165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586B75A-687E-405C-8A0B-8D00578BA2C3}" type="datetimeFigureOut">
              <a:rPr lang="en-US" smtClean="0"/>
              <a:pPr/>
              <a:t>8/6/2024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8983159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5586B75A-687E-405C-8A0B-8D00578BA2C3}" type="datetimeFigureOut">
              <a:rPr lang="en-US" smtClean="0"/>
              <a:pPr/>
              <a:t>8/6/2024</a:t>
            </a:fld>
            <a:endParaRPr lang="en-US" dirty="0"/>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4FAB73BC-B049-4115-A692-8D63A059BFB8}" type="slidenum">
              <a:rPr lang="en-US" smtClean="0"/>
              <a:pPr/>
              <a:t>‹#›</a:t>
            </a:fld>
            <a:endParaRPr lang="en-US" dirty="0"/>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076380006"/>
      </p:ext>
    </p:extLst>
  </p:cSld>
  <p:clrMap bg1="dk1" tx1="lt1" bg2="dk2" tx2="lt2" accent1="accent1" accent2="accent2" accent3="accent3" accent4="accent4" accent5="accent5" accent6="accent6" hlink="hlink" folHlink="folHlink"/>
  <p:sldLayoutIdLst>
    <p:sldLayoutId id="2147483877" r:id="rId1"/>
    <p:sldLayoutId id="2147483878" r:id="rId2"/>
    <p:sldLayoutId id="2147483879" r:id="rId3"/>
    <p:sldLayoutId id="2147483880" r:id="rId4"/>
    <p:sldLayoutId id="2147483881" r:id="rId5"/>
    <p:sldLayoutId id="2147483882" r:id="rId6"/>
    <p:sldLayoutId id="2147483883" r:id="rId7"/>
    <p:sldLayoutId id="2147483884" r:id="rId8"/>
    <p:sldLayoutId id="2147483885" r:id="rId9"/>
    <p:sldLayoutId id="2147483886" r:id="rId10"/>
    <p:sldLayoutId id="2147483887" r:id="rId11"/>
  </p:sldLayoutIdLst>
  <p:hf sldNum="0" hdr="0" ftr="0" dt="0"/>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6.jpeg"/></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hyperlink" Target="https://www.tensorflow.org/datasets/catalog/coco" TargetMode="Externa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86E579-205B-A2D6-5EC1-20772D3237E3}"/>
              </a:ext>
            </a:extLst>
          </p:cNvPr>
          <p:cNvSpPr>
            <a:spLocks noGrp="1"/>
          </p:cNvSpPr>
          <p:nvPr>
            <p:ph type="ctrTitle" idx="4294967295"/>
          </p:nvPr>
        </p:nvSpPr>
        <p:spPr>
          <a:xfrm rot="10800000" flipV="1">
            <a:off x="6401435" y="3456977"/>
            <a:ext cx="6288405" cy="3678237"/>
          </a:xfrm>
        </p:spPr>
        <p:txBody>
          <a:bodyPr>
            <a:normAutofit/>
          </a:bodyPr>
          <a:lstStyle/>
          <a:p>
            <a:pPr algn="ctr"/>
            <a:r>
              <a:rPr lang="en-US" sz="2400" b="1" dirty="0">
                <a:latin typeface="Cambria" panose="02040503050406030204" pitchFamily="18" charset="0"/>
                <a:ea typeface="Cambria" panose="02040503050406030204" pitchFamily="18" charset="0"/>
              </a:rPr>
              <a:t>USN:</a:t>
            </a:r>
            <a:r>
              <a:rPr lang="en-US" sz="2400" dirty="0">
                <a:latin typeface="Cambria" panose="02040503050406030204" pitchFamily="18" charset="0"/>
                <a:ea typeface="Cambria" panose="02040503050406030204" pitchFamily="18" charset="0"/>
              </a:rPr>
              <a:t> 4NN21IS057,</a:t>
            </a:r>
            <a:br>
              <a:rPr lang="en-US" sz="2400" dirty="0">
                <a:latin typeface="Cambria" panose="02040503050406030204" pitchFamily="18" charset="0"/>
                <a:ea typeface="Cambria" panose="02040503050406030204" pitchFamily="18" charset="0"/>
              </a:rPr>
            </a:br>
            <a:r>
              <a:rPr lang="en-US" sz="2400" dirty="0">
                <a:latin typeface="Cambria" panose="02040503050406030204" pitchFamily="18" charset="0"/>
                <a:ea typeface="Cambria" panose="02040503050406030204" pitchFamily="18" charset="0"/>
              </a:rPr>
              <a:t> 4NN21IS059,</a:t>
            </a:r>
            <a:br>
              <a:rPr lang="en-US" sz="2400" dirty="0">
                <a:latin typeface="Cambria" panose="02040503050406030204" pitchFamily="18" charset="0"/>
                <a:ea typeface="Cambria" panose="02040503050406030204" pitchFamily="18" charset="0"/>
              </a:rPr>
            </a:br>
            <a:r>
              <a:rPr lang="en-US" sz="2400" dirty="0">
                <a:latin typeface="Cambria" panose="02040503050406030204" pitchFamily="18" charset="0"/>
                <a:ea typeface="Cambria" panose="02040503050406030204" pitchFamily="18" charset="0"/>
              </a:rPr>
              <a:t> 4NN22IS400, </a:t>
            </a:r>
            <a:br>
              <a:rPr lang="en-US" sz="2400" dirty="0">
                <a:latin typeface="Cambria" panose="02040503050406030204" pitchFamily="18" charset="0"/>
                <a:ea typeface="Cambria" panose="02040503050406030204" pitchFamily="18" charset="0"/>
              </a:rPr>
            </a:br>
            <a:r>
              <a:rPr lang="en-US" sz="2400" dirty="0">
                <a:latin typeface="Cambria" panose="02040503050406030204" pitchFamily="18" charset="0"/>
                <a:ea typeface="Cambria" panose="02040503050406030204" pitchFamily="18" charset="0"/>
              </a:rPr>
              <a:t>4NN22IS408 </a:t>
            </a:r>
            <a:br>
              <a:rPr lang="en-US" sz="2400" dirty="0"/>
            </a:br>
            <a:br>
              <a:rPr lang="en-US" sz="2400" dirty="0"/>
            </a:br>
            <a:r>
              <a:rPr lang="en-US" sz="2400" b="1" dirty="0">
                <a:latin typeface="Cambria" panose="02040503050406030204" pitchFamily="18" charset="0"/>
                <a:ea typeface="Cambria" panose="02040503050406030204" pitchFamily="18" charset="0"/>
              </a:rPr>
              <a:t>Name: </a:t>
            </a:r>
            <a:r>
              <a:rPr lang="en-US" sz="2400" dirty="0" err="1">
                <a:latin typeface="Cambria" panose="02040503050406030204" pitchFamily="18" charset="0"/>
                <a:ea typeface="Cambria" panose="02040503050406030204" pitchFamily="18" charset="0"/>
              </a:rPr>
              <a:t>Monisha</a:t>
            </a:r>
            <a:r>
              <a:rPr lang="en-US" sz="2400" dirty="0">
                <a:latin typeface="Cambria" panose="02040503050406030204" pitchFamily="18" charset="0"/>
                <a:ea typeface="Cambria" panose="02040503050406030204" pitchFamily="18" charset="0"/>
              </a:rPr>
              <a:t> Kumar, </a:t>
            </a:r>
            <a:br>
              <a:rPr lang="en-US" sz="2400" dirty="0">
                <a:latin typeface="Cambria" panose="02040503050406030204" pitchFamily="18" charset="0"/>
                <a:ea typeface="Cambria" panose="02040503050406030204" pitchFamily="18" charset="0"/>
              </a:rPr>
            </a:br>
            <a:r>
              <a:rPr lang="en-US" sz="2400" dirty="0">
                <a:latin typeface="Cambria" panose="02040503050406030204" pitchFamily="18" charset="0"/>
                <a:ea typeface="Cambria" panose="02040503050406030204" pitchFamily="18" charset="0"/>
              </a:rPr>
              <a:t>Amna Malaika </a:t>
            </a:r>
            <a:r>
              <a:rPr lang="en-US" sz="2400" dirty="0" err="1">
                <a:latin typeface="Cambria" panose="02040503050406030204" pitchFamily="18" charset="0"/>
                <a:ea typeface="Cambria" panose="02040503050406030204" pitchFamily="18" charset="0"/>
              </a:rPr>
              <a:t>Macci</a:t>
            </a:r>
            <a:r>
              <a:rPr lang="en-US" sz="2400" dirty="0">
                <a:latin typeface="Cambria" panose="02040503050406030204" pitchFamily="18" charset="0"/>
                <a:ea typeface="Cambria" panose="02040503050406030204" pitchFamily="18" charset="0"/>
              </a:rPr>
              <a:t>, </a:t>
            </a:r>
            <a:br>
              <a:rPr lang="en-US" sz="2400" dirty="0">
                <a:latin typeface="Cambria" panose="02040503050406030204" pitchFamily="18" charset="0"/>
                <a:ea typeface="Cambria" panose="02040503050406030204" pitchFamily="18" charset="0"/>
              </a:rPr>
            </a:br>
            <a:r>
              <a:rPr lang="en-US" sz="2400" dirty="0">
                <a:latin typeface="Cambria" panose="02040503050406030204" pitchFamily="18" charset="0"/>
                <a:ea typeface="Cambria" panose="02040503050406030204" pitchFamily="18" charset="0"/>
              </a:rPr>
              <a:t>Adarsh M R,</a:t>
            </a:r>
            <a:br>
              <a:rPr lang="en-US" sz="2400" dirty="0">
                <a:latin typeface="Cambria" panose="02040503050406030204" pitchFamily="18" charset="0"/>
                <a:ea typeface="Cambria" panose="02040503050406030204" pitchFamily="18" charset="0"/>
              </a:rPr>
            </a:br>
            <a:r>
              <a:rPr lang="en-US" sz="2400" dirty="0">
                <a:latin typeface="Cambria" panose="02040503050406030204" pitchFamily="18" charset="0"/>
                <a:ea typeface="Cambria" panose="02040503050406030204" pitchFamily="18" charset="0"/>
              </a:rPr>
              <a:t> </a:t>
            </a:r>
            <a:r>
              <a:rPr lang="en-US" sz="2400" dirty="0" err="1">
                <a:latin typeface="Cambria" panose="02040503050406030204" pitchFamily="18" charset="0"/>
                <a:ea typeface="Cambria" panose="02040503050406030204" pitchFamily="18" charset="0"/>
              </a:rPr>
              <a:t>PranavKrishna</a:t>
            </a:r>
            <a:r>
              <a:rPr lang="en-US" sz="2400" dirty="0">
                <a:latin typeface="Cambria" panose="02040503050406030204" pitchFamily="18" charset="0"/>
                <a:ea typeface="Cambria" panose="02040503050406030204" pitchFamily="18" charset="0"/>
              </a:rPr>
              <a:t> S N</a:t>
            </a:r>
          </a:p>
        </p:txBody>
      </p:sp>
      <p:sp>
        <p:nvSpPr>
          <p:cNvPr id="3" name="Subtitle 2">
            <a:extLst>
              <a:ext uri="{FF2B5EF4-FFF2-40B4-BE49-F238E27FC236}">
                <a16:creationId xmlns:a16="http://schemas.microsoft.com/office/drawing/2014/main" id="{33F33F52-BE05-FE1D-E61D-1F8825023413}"/>
              </a:ext>
            </a:extLst>
          </p:cNvPr>
          <p:cNvSpPr>
            <a:spLocks noGrp="1"/>
          </p:cNvSpPr>
          <p:nvPr>
            <p:ph type="subTitle" idx="4294967295"/>
          </p:nvPr>
        </p:nvSpPr>
        <p:spPr>
          <a:xfrm>
            <a:off x="1152602" y="2580478"/>
            <a:ext cx="9255125" cy="2149475"/>
          </a:xfrm>
        </p:spPr>
        <p:txBody>
          <a:bodyPr>
            <a:noAutofit/>
          </a:bodyPr>
          <a:lstStyle/>
          <a:p>
            <a:pPr marL="0" indent="0">
              <a:buNone/>
            </a:pPr>
            <a:r>
              <a:rPr lang="en-US" sz="4800" dirty="0">
                <a:solidFill>
                  <a:schemeClr val="accent1">
                    <a:lumMod val="60000"/>
                    <a:lumOff val="40000"/>
                  </a:schemeClr>
                </a:solidFill>
                <a:latin typeface="Algerian" panose="04020705040A02060702" pitchFamily="82" charset="0"/>
              </a:rPr>
              <a:t>BLIND ASSITANCE SYSTEM</a:t>
            </a:r>
          </a:p>
        </p:txBody>
      </p:sp>
      <p:pic>
        <p:nvPicPr>
          <p:cNvPr id="4" name="Picture 3">
            <a:extLst>
              <a:ext uri="{FF2B5EF4-FFF2-40B4-BE49-F238E27FC236}">
                <a16:creationId xmlns:a16="http://schemas.microsoft.com/office/drawing/2014/main" id="{A60EC9FD-486C-0177-63BC-80C255C49AF1}"/>
              </a:ext>
            </a:extLst>
          </p:cNvPr>
          <p:cNvPicPr>
            <a:picLocks noChangeAspect="1"/>
          </p:cNvPicPr>
          <p:nvPr/>
        </p:nvPicPr>
        <p:blipFill>
          <a:blip r:embed="rId2"/>
          <a:stretch>
            <a:fillRect/>
          </a:stretch>
        </p:blipFill>
        <p:spPr>
          <a:xfrm>
            <a:off x="1170382" y="582007"/>
            <a:ext cx="1186737" cy="1389351"/>
          </a:xfrm>
          <a:prstGeom prst="rect">
            <a:avLst/>
          </a:prstGeom>
          <a:noFill/>
          <a:ln w="9525">
            <a:noFill/>
          </a:ln>
        </p:spPr>
      </p:pic>
      <p:pic>
        <p:nvPicPr>
          <p:cNvPr id="5" name="Picture 4">
            <a:extLst>
              <a:ext uri="{FF2B5EF4-FFF2-40B4-BE49-F238E27FC236}">
                <a16:creationId xmlns:a16="http://schemas.microsoft.com/office/drawing/2014/main" id="{758FDA2C-5289-C8A2-4F3B-2D2304EF71C5}"/>
              </a:ext>
            </a:extLst>
          </p:cNvPr>
          <p:cNvPicPr>
            <a:picLocks noChangeAspect="1"/>
          </p:cNvPicPr>
          <p:nvPr/>
        </p:nvPicPr>
        <p:blipFill>
          <a:blip r:embed="rId3"/>
          <a:stretch>
            <a:fillRect/>
          </a:stretch>
        </p:blipFill>
        <p:spPr>
          <a:xfrm>
            <a:off x="2545238" y="766285"/>
            <a:ext cx="7254558" cy="1048385"/>
          </a:xfrm>
          <a:prstGeom prst="rect">
            <a:avLst/>
          </a:prstGeom>
        </p:spPr>
      </p:pic>
      <p:pic>
        <p:nvPicPr>
          <p:cNvPr id="6" name="Picture 5" descr="nie it 2">
            <a:extLst>
              <a:ext uri="{FF2B5EF4-FFF2-40B4-BE49-F238E27FC236}">
                <a16:creationId xmlns:a16="http://schemas.microsoft.com/office/drawing/2014/main" id="{BC6D5EC6-3681-1403-5C00-B87F4E5E5338}"/>
              </a:ext>
            </a:extLst>
          </p:cNvPr>
          <p:cNvPicPr/>
          <p:nvPr/>
        </p:nvPicPr>
        <p:blipFill>
          <a:blip r:embed="rId4" cstate="print"/>
          <a:srcRect/>
          <a:stretch>
            <a:fillRect/>
          </a:stretch>
        </p:blipFill>
        <p:spPr bwMode="auto">
          <a:xfrm>
            <a:off x="9987915" y="648024"/>
            <a:ext cx="1217930" cy="1284908"/>
          </a:xfrm>
          <a:prstGeom prst="rect">
            <a:avLst/>
          </a:prstGeom>
          <a:noFill/>
          <a:ln w="9525">
            <a:noFill/>
            <a:miter lim="800000"/>
            <a:headEnd/>
            <a:tailEnd/>
          </a:ln>
        </p:spPr>
      </p:pic>
      <p:sp>
        <p:nvSpPr>
          <p:cNvPr id="8" name="TextBox 7">
            <a:extLst>
              <a:ext uri="{FF2B5EF4-FFF2-40B4-BE49-F238E27FC236}">
                <a16:creationId xmlns:a16="http://schemas.microsoft.com/office/drawing/2014/main" id="{B36476B4-F8D7-51FB-CBA2-F20A358B1460}"/>
              </a:ext>
            </a:extLst>
          </p:cNvPr>
          <p:cNvSpPr txBox="1"/>
          <p:nvPr/>
        </p:nvSpPr>
        <p:spPr>
          <a:xfrm>
            <a:off x="2090895" y="2012908"/>
            <a:ext cx="8163243" cy="369332"/>
          </a:xfrm>
          <a:prstGeom prst="rect">
            <a:avLst/>
          </a:prstGeom>
          <a:noFill/>
        </p:spPr>
        <p:txBody>
          <a:bodyPr wrap="square">
            <a:spAutoFit/>
          </a:bodyPr>
          <a:lstStyle/>
          <a:p>
            <a:pPr algn="ctr">
              <a:defRPr/>
            </a:pPr>
            <a:r>
              <a:rPr lang="en-US" sz="1800" b="1" dirty="0">
                <a:solidFill>
                  <a:schemeClr val="tx1"/>
                </a:solidFill>
                <a:latin typeface="Times New Roman" panose="02020603050405020304" pitchFamily="18" charset="0"/>
                <a:cs typeface="Times New Roman" panose="02020603050405020304" pitchFamily="18" charset="0"/>
              </a:rPr>
              <a:t>NIE Institute of Technology </a:t>
            </a:r>
            <a:r>
              <a:rPr lang="en-US" b="1" dirty="0" err="1">
                <a:solidFill>
                  <a:schemeClr val="tx1"/>
                </a:solidFill>
                <a:latin typeface="Times New Roman" panose="02020603050405020304" pitchFamily="18" charset="0"/>
                <a:cs typeface="Times New Roman" panose="02020603050405020304" pitchFamily="18" charset="0"/>
              </a:rPr>
              <a:t>Koorgalli</a:t>
            </a:r>
            <a:r>
              <a:rPr lang="en-US" b="1" dirty="0">
                <a:solidFill>
                  <a:schemeClr val="tx1"/>
                </a:solidFill>
                <a:latin typeface="Times New Roman" panose="02020603050405020304" pitchFamily="18" charset="0"/>
                <a:cs typeface="Times New Roman" panose="02020603050405020304" pitchFamily="18" charset="0"/>
              </a:rPr>
              <a:t> village, Mysuru</a:t>
            </a:r>
          </a:p>
        </p:txBody>
      </p:sp>
      <p:sp>
        <p:nvSpPr>
          <p:cNvPr id="9" name="Rectangle 8">
            <a:extLst>
              <a:ext uri="{FF2B5EF4-FFF2-40B4-BE49-F238E27FC236}">
                <a16:creationId xmlns:a16="http://schemas.microsoft.com/office/drawing/2014/main" id="{8AACEB71-8BC9-894A-F959-04D26C57B0F6}"/>
              </a:ext>
            </a:extLst>
          </p:cNvPr>
          <p:cNvSpPr/>
          <p:nvPr/>
        </p:nvSpPr>
        <p:spPr>
          <a:xfrm>
            <a:off x="1551940" y="3945976"/>
            <a:ext cx="5471160" cy="2105025"/>
          </a:xfrm>
          <a:prstGeom prst="rect">
            <a:avLst/>
          </a:prstGeom>
          <a:noFill/>
          <a:ln w="9525">
            <a:noFill/>
          </a:ln>
        </p:spPr>
        <p:txBody>
          <a:bodyPr lIns="90000" tIns="46800" rIns="90000" bIns="4680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449580" eaLnBrk="1" hangingPunct="1">
              <a:spcBef>
                <a:spcPts val="450"/>
              </a:spcBef>
              <a:buClrTx/>
              <a:buFontTx/>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dirty="0">
                <a:latin typeface="Cambria" panose="02040503050406030204" pitchFamily="18" charset="0"/>
                <a:ea typeface="Cambria" panose="02040503050406030204" pitchFamily="18" charset="0"/>
              </a:rPr>
              <a:t>Internal Guide – </a:t>
            </a:r>
          </a:p>
          <a:p>
            <a:pPr defTabSz="449580" eaLnBrk="1" hangingPunct="1">
              <a:spcBef>
                <a:spcPts val="450"/>
              </a:spcBef>
              <a:buClrTx/>
              <a:buFontTx/>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dirty="0">
                <a:latin typeface="Cambria" panose="02040503050406030204" pitchFamily="18" charset="0"/>
                <a:ea typeface="Cambria" panose="02040503050406030204" pitchFamily="18" charset="0"/>
              </a:rPr>
              <a:t>Name: Dr. Prasanna </a:t>
            </a:r>
            <a:r>
              <a:rPr lang="en-US" sz="2000" dirty="0" err="1">
                <a:latin typeface="Cambria" panose="02040503050406030204" pitchFamily="18" charset="0"/>
                <a:ea typeface="Cambria" panose="02040503050406030204" pitchFamily="18" charset="0"/>
              </a:rPr>
              <a:t>Kumar.G</a:t>
            </a:r>
            <a:r>
              <a:rPr lang="en-US" sz="2000" dirty="0">
                <a:latin typeface="Cambria" panose="02040503050406030204" pitchFamily="18" charset="0"/>
                <a:ea typeface="Cambria" panose="02040503050406030204" pitchFamily="18" charset="0"/>
              </a:rPr>
              <a:t> </a:t>
            </a:r>
          </a:p>
          <a:p>
            <a:pPr defTabSz="449580" eaLnBrk="1" hangingPunct="1">
              <a:spcBef>
                <a:spcPts val="450"/>
              </a:spcBef>
              <a:buClrTx/>
              <a:buFontTx/>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dirty="0">
                <a:latin typeface="Cambria" panose="02040503050406030204" pitchFamily="18" charset="0"/>
                <a:ea typeface="Cambria" panose="02040503050406030204" pitchFamily="18" charset="0"/>
              </a:rPr>
              <a:t>Designation: Assistant Professor</a:t>
            </a:r>
            <a:r>
              <a:rPr lang="en-US" altLang="x-none" sz="2000" b="1" dirty="0">
                <a:solidFill>
                  <a:schemeClr val="tx1"/>
                </a:solidFill>
                <a:latin typeface="Cambria" panose="02040503050406030204" pitchFamily="18" charset="0"/>
                <a:ea typeface="Cambria" panose="02040503050406030204" pitchFamily="18" charset="0"/>
                <a:cs typeface="Garamond" panose="02020404030301010803" pitchFamily="18" charset="0"/>
              </a:rPr>
              <a:t>]</a:t>
            </a:r>
            <a:endParaRPr lang="en-US" altLang="x-none" sz="2000" dirty="0">
              <a:solidFill>
                <a:schemeClr val="tx1"/>
              </a:solidFill>
              <a:latin typeface="Cambria" panose="02040503050406030204" pitchFamily="18" charset="0"/>
              <a:ea typeface="Cambria" panose="02040503050406030204" pitchFamily="18" charset="0"/>
            </a:endParaRPr>
          </a:p>
          <a:p>
            <a:pPr defTabSz="449580" eaLnBrk="1" hangingPunct="1">
              <a:spcBef>
                <a:spcPts val="450"/>
              </a:spcBef>
              <a:buClrTx/>
              <a:buFontTx/>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x-none" sz="2000" u="sng" dirty="0">
                <a:solidFill>
                  <a:schemeClr val="tx1"/>
                </a:solidFill>
                <a:latin typeface="Cambria" panose="02040503050406030204" pitchFamily="18" charset="0"/>
                <a:ea typeface="Cambria" panose="02040503050406030204" pitchFamily="18" charset="0"/>
              </a:rPr>
              <a:t>Name of the external: </a:t>
            </a:r>
          </a:p>
          <a:p>
            <a:pPr defTabSz="449580" eaLnBrk="1" hangingPunct="1">
              <a:spcBef>
                <a:spcPts val="450"/>
              </a:spcBef>
              <a:buClrTx/>
              <a:buFontTx/>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x-none" sz="2000" dirty="0">
                <a:solidFill>
                  <a:schemeClr val="tx1"/>
                </a:solidFill>
                <a:latin typeface="Cambria" panose="02040503050406030204" pitchFamily="18" charset="0"/>
                <a:ea typeface="Cambria" panose="02040503050406030204" pitchFamily="18" charset="0"/>
              </a:rPr>
              <a:t>Mr. Sudeep J</a:t>
            </a:r>
            <a:r>
              <a:rPr lang="en-US" altLang="x-none" sz="2000" dirty="0">
                <a:solidFill>
                  <a:schemeClr val="tx1"/>
                </a:solidFill>
                <a:latin typeface="Cambria" panose="02040503050406030204" pitchFamily="18" charset="0"/>
                <a:ea typeface="Cambria" panose="02040503050406030204" pitchFamily="18" charset="0"/>
                <a:cs typeface="Garamond" panose="02020404030301010803" pitchFamily="18" charset="0"/>
              </a:rPr>
              <a:t>  [ Dept of ISE</a:t>
            </a:r>
            <a:r>
              <a:rPr lang="en-US" altLang="x-none" sz="2000" dirty="0">
                <a:latin typeface="Cambria" panose="02040503050406030204" pitchFamily="18" charset="0"/>
                <a:ea typeface="Cambria" panose="02040503050406030204" pitchFamily="18" charset="0"/>
                <a:cs typeface="Garamond" panose="02020404030301010803" pitchFamily="18" charset="0"/>
              </a:rPr>
              <a:t>  </a:t>
            </a:r>
            <a:r>
              <a:rPr lang="en-US" altLang="x-none" sz="2000" dirty="0">
                <a:solidFill>
                  <a:schemeClr val="tx1"/>
                </a:solidFill>
                <a:latin typeface="Cambria" panose="02040503050406030204" pitchFamily="18" charset="0"/>
                <a:ea typeface="Cambria" panose="02040503050406030204" pitchFamily="18" charset="0"/>
                <a:cs typeface="Garamond" panose="02020404030301010803" pitchFamily="18" charset="0"/>
              </a:rPr>
              <a:t>NIE-IT, Mysuru-18]</a:t>
            </a:r>
          </a:p>
        </p:txBody>
      </p:sp>
    </p:spTree>
    <p:extLst>
      <p:ext uri="{BB962C8B-B14F-4D97-AF65-F5344CB8AC3E}">
        <p14:creationId xmlns:p14="http://schemas.microsoft.com/office/powerpoint/2010/main" val="11806122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B783FEF-D438-E29A-0925-F2D3CCB9B3C8}"/>
              </a:ext>
            </a:extLst>
          </p:cNvPr>
          <p:cNvPicPr>
            <a:picLocks noChangeAspect="1"/>
          </p:cNvPicPr>
          <p:nvPr/>
        </p:nvPicPr>
        <p:blipFill>
          <a:blip r:embed="rId2"/>
          <a:stretch>
            <a:fillRect/>
          </a:stretch>
        </p:blipFill>
        <p:spPr>
          <a:xfrm>
            <a:off x="1595120" y="850954"/>
            <a:ext cx="9326880" cy="5599415"/>
          </a:xfrm>
          <a:prstGeom prst="rect">
            <a:avLst/>
          </a:prstGeom>
        </p:spPr>
      </p:pic>
      <p:sp>
        <p:nvSpPr>
          <p:cNvPr id="4" name="TextBox 3">
            <a:extLst>
              <a:ext uri="{FF2B5EF4-FFF2-40B4-BE49-F238E27FC236}">
                <a16:creationId xmlns:a16="http://schemas.microsoft.com/office/drawing/2014/main" id="{73DE8840-48ED-F190-F69E-4361623CEC03}"/>
              </a:ext>
            </a:extLst>
          </p:cNvPr>
          <p:cNvSpPr txBox="1"/>
          <p:nvPr/>
        </p:nvSpPr>
        <p:spPr>
          <a:xfrm>
            <a:off x="5344160" y="285711"/>
            <a:ext cx="6096000" cy="461665"/>
          </a:xfrm>
          <a:prstGeom prst="rect">
            <a:avLst/>
          </a:prstGeom>
          <a:noFill/>
        </p:spPr>
        <p:txBody>
          <a:bodyPr wrap="square">
            <a:spAutoFit/>
          </a:bodyPr>
          <a:lstStyle/>
          <a:p>
            <a:r>
              <a:rPr lang="en-IN" sz="2400" b="1" dirty="0">
                <a:latin typeface="Lucida Bright" panose="02040602050505020304" pitchFamily="18" charset="0"/>
              </a:rPr>
              <a:t>WORKING :</a:t>
            </a:r>
            <a:endParaRPr lang="en-US" sz="2400" dirty="0">
              <a:latin typeface="Lucida Bright" panose="02040602050505020304" pitchFamily="18" charset="0"/>
            </a:endParaRPr>
          </a:p>
        </p:txBody>
      </p:sp>
    </p:spTree>
    <p:extLst>
      <p:ext uri="{BB962C8B-B14F-4D97-AF65-F5344CB8AC3E}">
        <p14:creationId xmlns:p14="http://schemas.microsoft.com/office/powerpoint/2010/main" val="36121977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3FE078B-A5D8-2621-7D4A-82A407D2D508}"/>
              </a:ext>
            </a:extLst>
          </p:cNvPr>
          <p:cNvSpPr txBox="1"/>
          <p:nvPr/>
        </p:nvSpPr>
        <p:spPr>
          <a:xfrm>
            <a:off x="1110727" y="505093"/>
            <a:ext cx="10246360" cy="8402300"/>
          </a:xfrm>
          <a:prstGeom prst="rect">
            <a:avLst/>
          </a:prstGeom>
          <a:noFill/>
        </p:spPr>
        <p:txBody>
          <a:bodyPr wrap="square">
            <a:spAutoFit/>
          </a:bodyPr>
          <a:lstStyle/>
          <a:p>
            <a:pPr algn="l">
              <a:buFont typeface="+mj-lt"/>
              <a:buAutoNum type="arabicPeriod"/>
            </a:pPr>
            <a:r>
              <a:rPr lang="en-US" b="0" i="0" dirty="0">
                <a:effectLst/>
                <a:latin typeface="source-serif-pro"/>
              </a:rPr>
              <a:t>The system is set up in such a way where an android application(assuming you are implementing it on a android device) will capture real-time frames and will send it to a laptop based Networked Server where all the computations take place.</a:t>
            </a:r>
          </a:p>
          <a:p>
            <a:pPr algn="l">
              <a:buFont typeface="+mj-lt"/>
              <a:buAutoNum type="arabicPeriod"/>
            </a:pPr>
            <a:endParaRPr lang="en-US" b="0" i="0" dirty="0">
              <a:effectLst/>
              <a:latin typeface="source-serif-pro"/>
            </a:endParaRPr>
          </a:p>
          <a:p>
            <a:pPr algn="l">
              <a:buFont typeface="+mj-lt"/>
              <a:buAutoNum type="arabicPeriod"/>
            </a:pPr>
            <a:r>
              <a:rPr lang="en-US" b="0" i="0" dirty="0">
                <a:effectLst/>
                <a:latin typeface="source-serif-pro"/>
              </a:rPr>
              <a:t>The Laptop Based Server will be using a pre-trained SSD detection model trained on </a:t>
            </a:r>
            <a:r>
              <a:rPr lang="en-US" b="1" i="0" u="sng" dirty="0">
                <a:effectLst/>
                <a:latin typeface="source-serif-pro"/>
                <a:hlinkClick r:id="rId2">
                  <a:extLst>
                    <a:ext uri="{A12FA001-AC4F-418D-AE19-62706E023703}">
                      <ahyp:hlinkClr xmlns:ahyp="http://schemas.microsoft.com/office/drawing/2018/hyperlinkcolor" val="tx"/>
                    </a:ext>
                  </a:extLst>
                </a:hlinkClick>
              </a:rPr>
              <a:t>COCO DATASETS</a:t>
            </a:r>
            <a:r>
              <a:rPr lang="en-US" b="0" i="0" dirty="0">
                <a:effectLst/>
                <a:latin typeface="source-serif-pro"/>
              </a:rPr>
              <a:t>. It will then test and the output class will get detected with an accuracy metrics.</a:t>
            </a:r>
          </a:p>
          <a:p>
            <a:pPr algn="l">
              <a:buFont typeface="+mj-lt"/>
              <a:buAutoNum type="arabicPeriod"/>
            </a:pPr>
            <a:endParaRPr lang="en-US" b="0" i="0" dirty="0">
              <a:effectLst/>
              <a:latin typeface="source-serif-pro"/>
            </a:endParaRPr>
          </a:p>
          <a:p>
            <a:pPr algn="l">
              <a:buFont typeface="+mj-lt"/>
              <a:buAutoNum type="arabicPeriod"/>
            </a:pPr>
            <a:r>
              <a:rPr lang="en-US" b="0" i="0" dirty="0">
                <a:effectLst/>
                <a:latin typeface="source-serif-pro"/>
              </a:rPr>
              <a:t>After testing with the help of voice modules the class of the object will be converted into a default voice notes which will then be sent to the blind victims for their assistance.</a:t>
            </a:r>
          </a:p>
          <a:p>
            <a:pPr algn="l">
              <a:buFont typeface="+mj-lt"/>
              <a:buAutoNum type="arabicPeriod"/>
            </a:pPr>
            <a:endParaRPr lang="en-US" b="0" i="0" dirty="0">
              <a:effectLst/>
              <a:latin typeface="source-serif-pro"/>
            </a:endParaRPr>
          </a:p>
          <a:p>
            <a:pPr algn="l">
              <a:buFont typeface="+mj-lt"/>
              <a:buAutoNum type="arabicPeriod"/>
            </a:pPr>
            <a:r>
              <a:rPr lang="en-US" b="0" i="0" dirty="0">
                <a:effectLst/>
                <a:latin typeface="source-serif-pro"/>
              </a:rPr>
              <a:t>Along with the object detection , we have used an alert system where approximate will get calculated. If that Blind Person is very close to the frame or is far away at a safer place , it will generate voice-based outputs along with distance units.</a:t>
            </a:r>
          </a:p>
          <a:p>
            <a:pPr algn="l">
              <a:buFont typeface="+mj-lt"/>
              <a:buAutoNum type="arabicPeriod"/>
            </a:pPr>
            <a:endParaRPr lang="en-US" dirty="0">
              <a:latin typeface="source-serif-pro"/>
            </a:endParaRPr>
          </a:p>
          <a:p>
            <a:pPr algn="l"/>
            <a:r>
              <a:rPr lang="en-US" b="0" i="0">
                <a:effectLst/>
                <a:latin typeface="source-serif-pro"/>
              </a:rPr>
              <a:t>YOLOv8 </a:t>
            </a:r>
            <a:r>
              <a:rPr lang="en-US" b="0" i="0" dirty="0">
                <a:effectLst/>
                <a:latin typeface="source-serif-pro"/>
              </a:rPr>
              <a:t>(You Only Look Once) is known for its real-time object detection capabilities and is often favored for applications requiring fast inference speed. It's also known for its simplicity and ease of use..</a:t>
            </a:r>
          </a:p>
          <a:p>
            <a:pPr algn="l"/>
            <a:endParaRPr lang="en-US" dirty="0">
              <a:highlight>
                <a:srgbClr val="FFFFFF"/>
              </a:highlight>
              <a:latin typeface="source-serif-pro"/>
            </a:endParaRPr>
          </a:p>
          <a:p>
            <a:pPr algn="l"/>
            <a:r>
              <a:rPr lang="en-US" b="0" i="0" dirty="0">
                <a:effectLst/>
                <a:latin typeface="source-serif-pro"/>
              </a:rPr>
              <a:t>Known for its real-time performance , making it suitable for applications requiring fast inference . </a:t>
            </a:r>
          </a:p>
          <a:p>
            <a:pPr algn="l"/>
            <a:r>
              <a:rPr lang="en-US" b="0" i="0" dirty="0">
                <a:effectLst/>
                <a:latin typeface="source-serif-pro"/>
              </a:rPr>
              <a:t>Simplicity :Easier to implement and deploy , requiring less setup and configuration . </a:t>
            </a:r>
          </a:p>
          <a:p>
            <a:pPr algn="l"/>
            <a:r>
              <a:rPr lang="en-US" b="0" i="0" dirty="0">
                <a:effectLst/>
                <a:latin typeface="source-serif-pro"/>
              </a:rPr>
              <a:t>Lightweight :Can run efficiently on devices with limited computational resources .</a:t>
            </a:r>
          </a:p>
          <a:p>
            <a:pPr algn="l"/>
            <a:endParaRPr lang="en-US" b="0" i="0" dirty="0">
              <a:effectLst/>
              <a:latin typeface="source-serif-pro"/>
            </a:endParaRPr>
          </a:p>
          <a:p>
            <a:pPr algn="l"/>
            <a:endParaRPr lang="en-US" b="0" i="0" dirty="0">
              <a:effectLst/>
              <a:latin typeface="source-serif-pro"/>
            </a:endParaRPr>
          </a:p>
          <a:p>
            <a:pPr algn="l">
              <a:buFont typeface="+mj-lt"/>
              <a:buAutoNum type="arabicPeriod"/>
            </a:pPr>
            <a:endParaRPr lang="en-US" dirty="0">
              <a:solidFill>
                <a:srgbClr val="242424"/>
              </a:solidFill>
              <a:latin typeface="source-serif-pro"/>
            </a:endParaRPr>
          </a:p>
          <a:p>
            <a:pPr algn="l">
              <a:buFont typeface="+mj-lt"/>
              <a:buAutoNum type="arabicPeriod"/>
            </a:pPr>
            <a:endParaRPr lang="en-US" b="0" i="0" dirty="0">
              <a:solidFill>
                <a:srgbClr val="242424"/>
              </a:solidFill>
              <a:effectLst/>
              <a:highlight>
                <a:srgbClr val="FFFFFF"/>
              </a:highlight>
              <a:latin typeface="source-serif-pro"/>
            </a:endParaRPr>
          </a:p>
          <a:p>
            <a:pPr algn="l">
              <a:buFont typeface="+mj-lt"/>
              <a:buAutoNum type="arabicPeriod"/>
            </a:pPr>
            <a:endParaRPr lang="en-US" dirty="0">
              <a:solidFill>
                <a:srgbClr val="242424"/>
              </a:solidFill>
              <a:highlight>
                <a:srgbClr val="FFFFFF"/>
              </a:highlight>
              <a:latin typeface="source-serif-pro"/>
            </a:endParaRPr>
          </a:p>
          <a:p>
            <a:pPr algn="l">
              <a:buFont typeface="+mj-lt"/>
              <a:buAutoNum type="arabicPeriod"/>
            </a:pPr>
            <a:endParaRPr lang="en-US" b="0" i="0" dirty="0">
              <a:solidFill>
                <a:srgbClr val="242424"/>
              </a:solidFill>
              <a:effectLst/>
              <a:highlight>
                <a:srgbClr val="FFFFFF"/>
              </a:highlight>
              <a:latin typeface="source-serif-pro"/>
            </a:endParaRPr>
          </a:p>
          <a:p>
            <a:pPr algn="l">
              <a:buFont typeface="+mj-lt"/>
              <a:buAutoNum type="arabicPeriod"/>
            </a:pPr>
            <a:endParaRPr lang="en-US" dirty="0">
              <a:solidFill>
                <a:srgbClr val="242424"/>
              </a:solidFill>
              <a:highlight>
                <a:srgbClr val="FFFFFF"/>
              </a:highlight>
              <a:latin typeface="source-serif-pro"/>
            </a:endParaRPr>
          </a:p>
          <a:p>
            <a:pPr algn="l">
              <a:buFont typeface="+mj-lt"/>
              <a:buAutoNum type="arabicPeriod"/>
            </a:pPr>
            <a:endParaRPr lang="en-US" b="0" i="0" dirty="0">
              <a:solidFill>
                <a:srgbClr val="242424"/>
              </a:solidFill>
              <a:effectLst/>
              <a:highlight>
                <a:srgbClr val="FFFFFF"/>
              </a:highlight>
              <a:latin typeface="source-serif-pro"/>
            </a:endParaRPr>
          </a:p>
          <a:p>
            <a:pPr algn="l">
              <a:buFont typeface="+mj-lt"/>
              <a:buAutoNum type="arabicPeriod"/>
            </a:pPr>
            <a:endParaRPr lang="en-US" dirty="0">
              <a:solidFill>
                <a:srgbClr val="242424"/>
              </a:solidFill>
              <a:highlight>
                <a:srgbClr val="FFFFFF"/>
              </a:highlight>
              <a:latin typeface="source-serif-pro"/>
            </a:endParaRPr>
          </a:p>
          <a:p>
            <a:pPr algn="l">
              <a:buFont typeface="+mj-lt"/>
              <a:buAutoNum type="arabicPeriod"/>
            </a:pPr>
            <a:endParaRPr lang="en-US" b="0" i="0" dirty="0">
              <a:solidFill>
                <a:srgbClr val="242424"/>
              </a:solidFill>
              <a:effectLst/>
              <a:highlight>
                <a:srgbClr val="FFFFFF"/>
              </a:highlight>
              <a:latin typeface="source-serif-pro"/>
            </a:endParaRPr>
          </a:p>
        </p:txBody>
      </p:sp>
    </p:spTree>
    <p:extLst>
      <p:ext uri="{BB962C8B-B14F-4D97-AF65-F5344CB8AC3E}">
        <p14:creationId xmlns:p14="http://schemas.microsoft.com/office/powerpoint/2010/main" val="20771187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9F3D39D-8E50-7C55-FCA6-928D54591B85}"/>
              </a:ext>
            </a:extLst>
          </p:cNvPr>
          <p:cNvSpPr txBox="1"/>
          <p:nvPr/>
        </p:nvSpPr>
        <p:spPr>
          <a:xfrm>
            <a:off x="1534160" y="210234"/>
            <a:ext cx="8449812" cy="3416320"/>
          </a:xfrm>
          <a:prstGeom prst="rect">
            <a:avLst/>
          </a:prstGeom>
          <a:noFill/>
        </p:spPr>
        <p:txBody>
          <a:bodyPr wrap="square">
            <a:spAutoFit/>
          </a:bodyPr>
          <a:lstStyle/>
          <a:p>
            <a:r>
              <a:rPr lang="en-US" sz="3600" b="1" i="1" dirty="0"/>
              <a:t>Software requirements: </a:t>
            </a:r>
          </a:p>
          <a:p>
            <a:endParaRPr lang="en-US" dirty="0"/>
          </a:p>
          <a:p>
            <a:r>
              <a:rPr lang="en-US" dirty="0"/>
              <a:t>•  PYTHON </a:t>
            </a:r>
          </a:p>
          <a:p>
            <a:pPr marL="285750" indent="-285750">
              <a:buFont typeface="Arial" panose="020B0604020202020204" pitchFamily="34" charset="0"/>
              <a:buChar char="•"/>
            </a:pPr>
            <a:r>
              <a:rPr lang="en-US" dirty="0"/>
              <a:t>PyCharm</a:t>
            </a:r>
          </a:p>
          <a:p>
            <a:r>
              <a:rPr lang="en-US" dirty="0"/>
              <a:t>
</a:t>
            </a:r>
          </a:p>
          <a:p>
            <a:r>
              <a:rPr lang="en-US" b="1" dirty="0"/>
              <a:t>Back End</a:t>
            </a:r>
          </a:p>
          <a:p>
            <a:endParaRPr lang="en-US" b="1" dirty="0"/>
          </a:p>
          <a:p>
            <a:r>
              <a:rPr lang="en-US" dirty="0"/>
              <a:t>Yolo v8 version</a:t>
            </a:r>
          </a:p>
          <a:p>
            <a:r>
              <a:rPr lang="en-US" dirty="0" err="1"/>
              <a:t>Pycharm</a:t>
            </a:r>
            <a:r>
              <a:rPr lang="en-US" dirty="0"/>
              <a:t> </a:t>
            </a:r>
          </a:p>
          <a:p>
            <a:r>
              <a:rPr lang="en-US" dirty="0"/>
              <a:t>Coco datasets </a:t>
            </a:r>
          </a:p>
        </p:txBody>
      </p:sp>
      <p:sp>
        <p:nvSpPr>
          <p:cNvPr id="5" name="TextBox 4">
            <a:extLst>
              <a:ext uri="{FF2B5EF4-FFF2-40B4-BE49-F238E27FC236}">
                <a16:creationId xmlns:a16="http://schemas.microsoft.com/office/drawing/2014/main" id="{613C6BF3-C582-1B10-40CA-30D08CD89FBA}"/>
              </a:ext>
            </a:extLst>
          </p:cNvPr>
          <p:cNvSpPr txBox="1"/>
          <p:nvPr/>
        </p:nvSpPr>
        <p:spPr>
          <a:xfrm>
            <a:off x="1534160" y="3903553"/>
            <a:ext cx="8737600" cy="3293209"/>
          </a:xfrm>
          <a:prstGeom prst="rect">
            <a:avLst/>
          </a:prstGeom>
          <a:noFill/>
        </p:spPr>
        <p:txBody>
          <a:bodyPr wrap="square">
            <a:spAutoFit/>
          </a:bodyPr>
          <a:lstStyle/>
          <a:p>
            <a:endParaRPr lang="en-US" sz="3200" b="1" i="1" dirty="0"/>
          </a:p>
          <a:p>
            <a:r>
              <a:rPr lang="en-US" sz="3200" b="1" i="1" dirty="0"/>
              <a:t>Hardware requirements: </a:t>
            </a:r>
          </a:p>
          <a:p>
            <a:r>
              <a:rPr lang="en-US" dirty="0"/>
              <a:t>Processor: Intel core processor (Core i5 processor)
RAM: 4 GB and above
Hard-disc: 194 MB and above</a:t>
            </a:r>
          </a:p>
          <a:p>
            <a:endParaRPr lang="en-US" dirty="0"/>
          </a:p>
          <a:p>
            <a:endParaRPr lang="en-US" dirty="0"/>
          </a:p>
          <a:p>
            <a:endParaRPr lang="en-US" dirty="0"/>
          </a:p>
        </p:txBody>
      </p:sp>
    </p:spTree>
    <p:extLst>
      <p:ext uri="{BB962C8B-B14F-4D97-AF65-F5344CB8AC3E}">
        <p14:creationId xmlns:p14="http://schemas.microsoft.com/office/powerpoint/2010/main" val="37393388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6AD0627-56F3-0F1D-4263-01ECF04E1534}"/>
              </a:ext>
            </a:extLst>
          </p:cNvPr>
          <p:cNvSpPr txBox="1"/>
          <p:nvPr/>
        </p:nvSpPr>
        <p:spPr>
          <a:xfrm>
            <a:off x="1155539" y="0"/>
            <a:ext cx="10150749" cy="6247864"/>
          </a:xfrm>
          <a:prstGeom prst="rect">
            <a:avLst/>
          </a:prstGeom>
          <a:noFill/>
        </p:spPr>
        <p:txBody>
          <a:bodyPr wrap="square">
            <a:spAutoFit/>
          </a:bodyPr>
          <a:lstStyle/>
          <a:p>
            <a:pPr algn="ctr"/>
            <a:r>
              <a:rPr lang="en-US" sz="4000" b="1" i="1" dirty="0"/>
              <a:t>Proposed Methodology</a:t>
            </a:r>
          </a:p>
          <a:p>
            <a:pPr algn="ctr"/>
            <a:endParaRPr lang="en-US" dirty="0"/>
          </a:p>
          <a:p>
            <a:r>
              <a:rPr lang="en-US" b="1" u="sng" dirty="0"/>
              <a:t>TRAINING DATA(COCO):</a:t>
            </a:r>
            <a:r>
              <a:rPr lang="en-US" dirty="0"/>
              <a:t>Creating a blind assistance system using the COCO (Common Objects in Context) dataset involves developing a methodology that effectively leverages this dataset for training and evaluating object detection models.</a:t>
            </a:r>
          </a:p>
          <a:p>
            <a:endParaRPr lang="en-US" dirty="0"/>
          </a:p>
          <a:p>
            <a:pPr marL="285750" indent="-285750">
              <a:buFont typeface="Wingdings" panose="05000000000000000000" pitchFamily="2" charset="2"/>
              <a:buChar char="Ø"/>
            </a:pPr>
            <a:r>
              <a:rPr lang="en-US" b="1" i="1" u="sng" dirty="0"/>
              <a:t>Objective Definition</a:t>
            </a:r>
          </a:p>
          <a:p>
            <a:r>
              <a:rPr lang="en-US" dirty="0"/>
              <a:t>Develop a model to detect and identify objects and contextual information in real-time to assist visually impaired users to daily navigation and interaction.</a:t>
            </a:r>
          </a:p>
          <a:p>
            <a:endParaRPr lang="en-US" dirty="0"/>
          </a:p>
          <a:p>
            <a:pPr marL="285750" indent="-285750">
              <a:buFont typeface="Wingdings" panose="05000000000000000000" pitchFamily="2" charset="2"/>
              <a:buChar char="Ø"/>
            </a:pPr>
            <a:r>
              <a:rPr lang="en-US" b="1" dirty="0"/>
              <a:t> </a:t>
            </a:r>
            <a:r>
              <a:rPr lang="en-US" b="1" u="sng" dirty="0"/>
              <a:t>Dataset Preparation</a:t>
            </a:r>
          </a:p>
          <a:p>
            <a:pPr>
              <a:buFont typeface="Arial" panose="020B0604020202020204" pitchFamily="34" charset="0"/>
              <a:buChar char="•"/>
            </a:pPr>
            <a:r>
              <a:rPr lang="en-US" b="1" dirty="0"/>
              <a:t>COCO Dataset Utilization</a:t>
            </a:r>
            <a:r>
              <a:rPr lang="en-US" dirty="0"/>
              <a:t>:</a:t>
            </a:r>
          </a:p>
          <a:p>
            <a:pPr marL="742950" lvl="1" indent="-285750">
              <a:buFont typeface="Arial" panose="020B0604020202020204" pitchFamily="34" charset="0"/>
              <a:buChar char="•"/>
            </a:pPr>
            <a:r>
              <a:rPr lang="en-US" b="1" dirty="0"/>
              <a:t>Selection</a:t>
            </a:r>
            <a:r>
              <a:rPr lang="en-US" dirty="0"/>
              <a:t>: Use the COCO dataset, which contains over 80,000 images with more than 500,000 labeled objects across 80 categories and </a:t>
            </a:r>
            <a:r>
              <a:rPr lang="en-US" b="1" dirty="0"/>
              <a:t>Filtering</a:t>
            </a:r>
            <a:r>
              <a:rPr lang="en-US" dirty="0"/>
              <a:t>:. For required images of blind.</a:t>
            </a:r>
          </a:p>
          <a:p>
            <a:pPr>
              <a:buFont typeface="Arial" panose="020B0604020202020204" pitchFamily="34" charset="0"/>
              <a:buChar char="•"/>
            </a:pPr>
            <a:r>
              <a:rPr lang="en-US" b="1" dirty="0"/>
              <a:t>Data Augmentation</a:t>
            </a:r>
            <a:r>
              <a:rPr lang="en-US" dirty="0"/>
              <a:t>:</a:t>
            </a:r>
          </a:p>
          <a:p>
            <a:pPr marL="742950" lvl="1" indent="-285750">
              <a:buFont typeface="Arial" panose="020B0604020202020204" pitchFamily="34" charset="0"/>
              <a:buChar char="•"/>
            </a:pPr>
            <a:r>
              <a:rPr lang="en-US" dirty="0"/>
              <a:t>Perform data augmentation to enhance the model's robustness, including transformations like rotation, scaling, and flipping.</a:t>
            </a:r>
          </a:p>
          <a:p>
            <a:pPr marL="742950" lvl="1" indent="-285750">
              <a:buFont typeface="Arial" panose="020B0604020202020204" pitchFamily="34" charset="0"/>
              <a:buChar char="•"/>
            </a:pPr>
            <a:endParaRPr lang="en-US" dirty="0"/>
          </a:p>
          <a:p>
            <a:pPr marL="285750" indent="-285750">
              <a:buFont typeface="Wingdings" panose="05000000000000000000" pitchFamily="2" charset="2"/>
              <a:buChar char="Ø"/>
            </a:pPr>
            <a:r>
              <a:rPr lang="en-US" u="sng" dirty="0"/>
              <a:t>Choose a suitable object detection model that balances accuracy and speed, such as:</a:t>
            </a:r>
          </a:p>
          <a:p>
            <a:pPr>
              <a:buFont typeface="Arial" panose="020B0604020202020204" pitchFamily="34" charset="0"/>
              <a:buChar char="•"/>
            </a:pPr>
            <a:r>
              <a:rPr lang="en-US" b="1" dirty="0"/>
              <a:t>YOLO (You Only Look Once)</a:t>
            </a:r>
            <a:r>
              <a:rPr lang="en-US" dirty="0"/>
              <a:t>: Known for its real-time performance.</a:t>
            </a:r>
          </a:p>
          <a:p>
            <a:pPr>
              <a:buFont typeface="Arial" panose="020B0604020202020204" pitchFamily="34" charset="0"/>
              <a:buChar char="•"/>
            </a:pPr>
            <a:r>
              <a:rPr lang="en-US" b="1" dirty="0"/>
              <a:t>SSD (Single Shot </a:t>
            </a:r>
            <a:r>
              <a:rPr lang="en-US" b="1" dirty="0" err="1"/>
              <a:t>Multibox</a:t>
            </a:r>
            <a:r>
              <a:rPr lang="en-US" b="1" dirty="0"/>
              <a:t> Detector)</a:t>
            </a:r>
            <a:r>
              <a:rPr lang="en-US" dirty="0"/>
              <a:t>: Efficient for mobile and embedded systems.</a:t>
            </a:r>
          </a:p>
        </p:txBody>
      </p:sp>
    </p:spTree>
    <p:extLst>
      <p:ext uri="{BB962C8B-B14F-4D97-AF65-F5344CB8AC3E}">
        <p14:creationId xmlns:p14="http://schemas.microsoft.com/office/powerpoint/2010/main" val="25994157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3BA3EC5-F181-7930-0CDB-E43756116B0C}"/>
              </a:ext>
            </a:extLst>
          </p:cNvPr>
          <p:cNvSpPr txBox="1"/>
          <p:nvPr/>
        </p:nvSpPr>
        <p:spPr>
          <a:xfrm>
            <a:off x="1143000" y="1349671"/>
            <a:ext cx="9507070" cy="6740307"/>
          </a:xfrm>
          <a:prstGeom prst="rect">
            <a:avLst/>
          </a:prstGeom>
          <a:noFill/>
        </p:spPr>
        <p:txBody>
          <a:bodyPr wrap="square">
            <a:spAutoFit/>
          </a:bodyPr>
          <a:lstStyle/>
          <a:p>
            <a:r>
              <a:rPr lang="en-US" dirty="0"/>
              <a:t>.</a:t>
            </a:r>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r>
              <a:rPr lang="en-US" b="1" dirty="0"/>
              <a:t> Feedback Loop</a:t>
            </a:r>
            <a:r>
              <a:rPr lang="en-US" dirty="0"/>
              <a:t>: Use real-world data and user interactions to continuously update and improve the model.</a:t>
            </a:r>
          </a:p>
          <a:p>
            <a:r>
              <a:rPr lang="en-US" dirty="0"/>
              <a:t>This methodology aims to create an effective and user-friendly blind assistance system using YOLOv8, focusing on real-time performance, usability, and continuous enhancement.</a:t>
            </a:r>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p:txBody>
      </p:sp>
      <p:sp>
        <p:nvSpPr>
          <p:cNvPr id="5" name="TextBox 4">
            <a:extLst>
              <a:ext uri="{FF2B5EF4-FFF2-40B4-BE49-F238E27FC236}">
                <a16:creationId xmlns:a16="http://schemas.microsoft.com/office/drawing/2014/main" id="{10229C77-9510-246B-AA84-F9EE3B7302D3}"/>
              </a:ext>
            </a:extLst>
          </p:cNvPr>
          <p:cNvSpPr txBox="1"/>
          <p:nvPr/>
        </p:nvSpPr>
        <p:spPr>
          <a:xfrm>
            <a:off x="1143000" y="344245"/>
            <a:ext cx="9755393" cy="4832092"/>
          </a:xfrm>
          <a:prstGeom prst="rect">
            <a:avLst/>
          </a:prstGeom>
          <a:noFill/>
        </p:spPr>
        <p:txBody>
          <a:bodyPr wrap="square">
            <a:spAutoFit/>
          </a:bodyPr>
          <a:lstStyle/>
          <a:p>
            <a:pPr algn="ctr"/>
            <a:r>
              <a:rPr lang="en-US" sz="2000" b="1" i="1" u="sng" dirty="0"/>
              <a:t>MODEL:YOLOv8</a:t>
            </a:r>
          </a:p>
          <a:p>
            <a:pPr marL="342900" indent="-342900">
              <a:buAutoNum type="arabicPeriod"/>
            </a:pPr>
            <a:r>
              <a:rPr lang="en-US" b="1" dirty="0"/>
              <a:t>Objective</a:t>
            </a:r>
          </a:p>
          <a:p>
            <a:pPr marL="342900" indent="-342900">
              <a:buAutoNum type="arabicPeriod"/>
            </a:pPr>
            <a:endParaRPr lang="en-US" b="1" dirty="0"/>
          </a:p>
          <a:p>
            <a:pPr>
              <a:buFont typeface="Arial" panose="020B0604020202020204" pitchFamily="34" charset="0"/>
              <a:buChar char="•"/>
            </a:pPr>
            <a:r>
              <a:rPr lang="en-US" b="1" dirty="0"/>
              <a:t>Goal</a:t>
            </a:r>
            <a:r>
              <a:rPr lang="en-US" dirty="0"/>
              <a:t>: Create a real-time object detection system to assist visually impaired individuals by identifying and describing nearby objects.</a:t>
            </a:r>
          </a:p>
          <a:p>
            <a:pPr>
              <a:buFont typeface="Arial" panose="020B0604020202020204" pitchFamily="34" charset="0"/>
              <a:buChar char="•"/>
            </a:pPr>
            <a:endParaRPr lang="en-US" dirty="0"/>
          </a:p>
          <a:p>
            <a:r>
              <a:rPr lang="en-US" b="1" dirty="0"/>
              <a:t>2. Dataset Preparation</a:t>
            </a:r>
          </a:p>
          <a:p>
            <a:pPr>
              <a:buFont typeface="Arial" panose="020B0604020202020204" pitchFamily="34" charset="0"/>
              <a:buChar char="•"/>
            </a:pPr>
            <a:r>
              <a:rPr lang="en-US" b="1" dirty="0"/>
              <a:t>COCO Dataset</a:t>
            </a:r>
            <a:r>
              <a:rPr lang="en-US" dirty="0"/>
              <a:t>: Utilize the COCO dataset for training, focusing on objects relevant to everyday navigation.</a:t>
            </a:r>
          </a:p>
          <a:p>
            <a:pPr>
              <a:buFont typeface="Arial" panose="020B0604020202020204" pitchFamily="34" charset="0"/>
              <a:buChar char="•"/>
            </a:pPr>
            <a:endParaRPr lang="en-US" dirty="0"/>
          </a:p>
          <a:p>
            <a:pPr>
              <a:buFont typeface="Arial" panose="020B0604020202020204" pitchFamily="34" charset="0"/>
              <a:buChar char="•"/>
            </a:pPr>
            <a:r>
              <a:rPr lang="en-US" b="1" dirty="0"/>
              <a:t>Data Augmentation</a:t>
            </a:r>
            <a:r>
              <a:rPr lang="en-US" dirty="0"/>
              <a:t>: Apply techniques like rotation, scaling, and flipping to enhance model robustness and generalization.</a:t>
            </a:r>
          </a:p>
          <a:p>
            <a:pPr>
              <a:buFont typeface="Arial" panose="020B0604020202020204" pitchFamily="34" charset="0"/>
              <a:buChar char="•"/>
            </a:pPr>
            <a:endParaRPr lang="en-US" dirty="0"/>
          </a:p>
          <a:p>
            <a:r>
              <a:rPr lang="en-US" b="1" dirty="0"/>
              <a:t>3. Model Selection</a:t>
            </a:r>
          </a:p>
          <a:p>
            <a:endParaRPr lang="en-US" b="1" dirty="0"/>
          </a:p>
          <a:p>
            <a:pPr>
              <a:buFont typeface="Arial" panose="020B0604020202020204" pitchFamily="34" charset="0"/>
              <a:buChar char="•"/>
            </a:pPr>
            <a:r>
              <a:rPr lang="en-US" b="1" dirty="0"/>
              <a:t>YOLOv8 </a:t>
            </a:r>
            <a:r>
              <a:rPr lang="en-US" dirty="0"/>
              <a:t>: Use YOLOv8 for its superior speed and accuracy in real-time object detection.</a:t>
            </a:r>
          </a:p>
          <a:p>
            <a:pPr>
              <a:buFont typeface="Arial" panose="020B0604020202020204" pitchFamily="34" charset="0"/>
              <a:buChar char="•"/>
            </a:pPr>
            <a:r>
              <a:rPr lang="en-US" b="1" dirty="0"/>
              <a:t>Transfer Learning</a:t>
            </a:r>
            <a:r>
              <a:rPr lang="en-US" dirty="0"/>
              <a:t>: Start with pre-trained weights to expedite training and improve accuracy.</a:t>
            </a:r>
          </a:p>
        </p:txBody>
      </p:sp>
    </p:spTree>
    <p:extLst>
      <p:ext uri="{BB962C8B-B14F-4D97-AF65-F5344CB8AC3E}">
        <p14:creationId xmlns:p14="http://schemas.microsoft.com/office/powerpoint/2010/main" val="36799203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751366F-AD83-1C74-BEF6-E7A2C2F11F66}"/>
              </a:ext>
            </a:extLst>
          </p:cNvPr>
          <p:cNvSpPr txBox="1"/>
          <p:nvPr/>
        </p:nvSpPr>
        <p:spPr>
          <a:xfrm>
            <a:off x="1392208" y="830613"/>
            <a:ext cx="9655895" cy="2308324"/>
          </a:xfrm>
          <a:prstGeom prst="rect">
            <a:avLst/>
          </a:prstGeom>
          <a:noFill/>
        </p:spPr>
        <p:txBody>
          <a:bodyPr wrap="square">
            <a:spAutoFit/>
          </a:bodyPr>
          <a:lstStyle/>
          <a:p>
            <a:pPr algn="ctr"/>
            <a:r>
              <a:rPr lang="en-US" b="1" i="1" u="sng" dirty="0"/>
              <a:t>OPENCV(COMPUTER VISION)</a:t>
            </a:r>
          </a:p>
          <a:p>
            <a:pPr algn="ctr"/>
            <a:endParaRPr lang="en-US" b="1" i="1" u="sng" dirty="0"/>
          </a:p>
          <a:p>
            <a:r>
              <a:rPr lang="en-US" dirty="0"/>
              <a:t>To build an OpenCV object detection and tracking system using the COCO dataset and the </a:t>
            </a:r>
            <a:r>
              <a:rPr lang="en-US" dirty="0" err="1"/>
              <a:t>MobileNet</a:t>
            </a:r>
            <a:r>
              <a:rPr lang="en-US" dirty="0"/>
              <a:t> SSD model, we can load the model into memory, capture frames from a video source, preprocess the images, feed them into the model, obtain object detection predictions, filter out detections below a certain confidence ...</a:t>
            </a:r>
          </a:p>
          <a:p>
            <a:endParaRPr lang="en-US" dirty="0"/>
          </a:p>
          <a:p>
            <a:endParaRPr lang="en-US" dirty="0"/>
          </a:p>
        </p:txBody>
      </p:sp>
    </p:spTree>
    <p:extLst>
      <p:ext uri="{BB962C8B-B14F-4D97-AF65-F5344CB8AC3E}">
        <p14:creationId xmlns:p14="http://schemas.microsoft.com/office/powerpoint/2010/main" val="24544234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47C7641-1A8D-4D74-8F11-85183A354599}"/>
              </a:ext>
            </a:extLst>
          </p:cNvPr>
          <p:cNvSpPr txBox="1"/>
          <p:nvPr/>
        </p:nvSpPr>
        <p:spPr>
          <a:xfrm>
            <a:off x="1031240" y="223521"/>
            <a:ext cx="10129520" cy="6186309"/>
          </a:xfrm>
          <a:prstGeom prst="rect">
            <a:avLst/>
          </a:prstGeom>
          <a:noFill/>
        </p:spPr>
        <p:txBody>
          <a:bodyPr wrap="square">
            <a:spAutoFit/>
          </a:bodyPr>
          <a:lstStyle/>
          <a:p>
            <a:endParaRPr lang="en-US" dirty="0"/>
          </a:p>
          <a:p>
            <a:r>
              <a:rPr lang="en-US" dirty="0"/>
              <a:t> Enhancing Independence</a:t>
            </a:r>
          </a:p>
          <a:p>
            <a:r>
              <a:rPr lang="en-US" dirty="0"/>
              <a:t>1. Mobility Aids: Developing and providing advanced mobility aids such as smart canes, navigation apps, or wearable technology can greatly enhance the independence of visually impaired individuals, allowing them to navigate public spaces safely and confidently.</a:t>
            </a:r>
          </a:p>
          <a:p>
            <a:r>
              <a:rPr lang="en-US" dirty="0"/>
              <a:t>2. Assistive Technology: Offering access to assistive technologies like screen readers, braille displays, and voice-controlled devices can empower blind individuals to perform daily tasks more independently and efficiently.</a:t>
            </a:r>
          </a:p>
          <a:p>
            <a:endParaRPr lang="en-US" dirty="0"/>
          </a:p>
          <a:p>
            <a:r>
              <a:rPr lang="en-US" dirty="0"/>
              <a:t> Improving Access to Information</a:t>
            </a:r>
          </a:p>
          <a:p>
            <a:r>
              <a:rPr lang="en-US" dirty="0"/>
              <a:t>1. Educational Tools: Creating educational resources in accessible formats ensures that visually impaired students have equal opportunities to learn and succeed academically.</a:t>
            </a:r>
          </a:p>
          <a:p>
            <a:r>
              <a:rPr lang="en-US" dirty="0"/>
              <a:t>2. Digital Accessibility: Promoting and implementing web and app accessibility standards ensures that blind individuals can access information, services, and opportunities online without barriers.</a:t>
            </a:r>
          </a:p>
          <a:p>
            <a:endParaRPr lang="en-US" dirty="0"/>
          </a:p>
          <a:p>
            <a:r>
              <a:rPr lang="en-US" dirty="0"/>
              <a:t> Enhancing Employment Opportunities</a:t>
            </a:r>
          </a:p>
          <a:p>
            <a:r>
              <a:rPr lang="en-US" dirty="0"/>
              <a:t>1. Skills Training: Providing training programs focused on enhancing skills relevant to the job market can improve employment prospects for visually impaired individuals.</a:t>
            </a:r>
          </a:p>
          <a:p>
            <a:r>
              <a:rPr lang="en-US" dirty="0"/>
              <a:t>2. Workplace Adaptations: Advocating for and assisting in the implementation of workplace adaptations and accessible technologies can help create inclusive work environments where blind individuals can thrive.</a:t>
            </a:r>
          </a:p>
          <a:p>
            <a:endParaRPr lang="en-US" dirty="0"/>
          </a:p>
        </p:txBody>
      </p:sp>
      <p:sp>
        <p:nvSpPr>
          <p:cNvPr id="4" name="TextBox 3">
            <a:extLst>
              <a:ext uri="{FF2B5EF4-FFF2-40B4-BE49-F238E27FC236}">
                <a16:creationId xmlns:a16="http://schemas.microsoft.com/office/drawing/2014/main" id="{C56E6992-F13C-C102-7EBF-6C676FCDA16B}"/>
              </a:ext>
            </a:extLst>
          </p:cNvPr>
          <p:cNvSpPr txBox="1"/>
          <p:nvPr/>
        </p:nvSpPr>
        <p:spPr>
          <a:xfrm>
            <a:off x="4826000" y="171171"/>
            <a:ext cx="9164320" cy="461665"/>
          </a:xfrm>
          <a:prstGeom prst="rect">
            <a:avLst/>
          </a:prstGeom>
          <a:noFill/>
        </p:spPr>
        <p:txBody>
          <a:bodyPr wrap="square">
            <a:spAutoFit/>
          </a:bodyPr>
          <a:lstStyle/>
          <a:p>
            <a:r>
              <a:rPr lang="en-IN" sz="2400" b="1" dirty="0">
                <a:latin typeface="Lucida Bright" panose="02040602050505020304" pitchFamily="18" charset="0"/>
              </a:rPr>
              <a:t>SOCIETAL IMPACT </a:t>
            </a:r>
            <a:endParaRPr lang="en-US" sz="2400" b="1" dirty="0">
              <a:latin typeface="Lucida Bright" panose="02040602050505020304" pitchFamily="18" charset="0"/>
            </a:endParaRPr>
          </a:p>
        </p:txBody>
      </p:sp>
    </p:spTree>
    <p:extLst>
      <p:ext uri="{BB962C8B-B14F-4D97-AF65-F5344CB8AC3E}">
        <p14:creationId xmlns:p14="http://schemas.microsoft.com/office/powerpoint/2010/main" val="18147946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58814" y="382555"/>
            <a:ext cx="2715209" cy="461665"/>
          </a:xfrm>
          <a:prstGeom prst="rect">
            <a:avLst/>
          </a:prstGeom>
          <a:noFill/>
        </p:spPr>
        <p:txBody>
          <a:bodyPr wrap="square" rtlCol="0">
            <a:spAutoFit/>
          </a:bodyPr>
          <a:lstStyle/>
          <a:p>
            <a:pPr algn="ctr"/>
            <a:r>
              <a:rPr lang="en-US" sz="2400" b="1" dirty="0">
                <a:latin typeface="Lucida Bright" panose="02040602050505020304" pitchFamily="18" charset="0"/>
              </a:rPr>
              <a:t>CONCLUSION</a:t>
            </a:r>
            <a:endParaRPr lang="en-IN" sz="2400" b="1" dirty="0">
              <a:latin typeface="Lucida Bright" panose="02040602050505020304" pitchFamily="18" charset="0"/>
            </a:endParaRPr>
          </a:p>
        </p:txBody>
      </p:sp>
      <p:sp>
        <p:nvSpPr>
          <p:cNvPr id="3" name="TextBox 2"/>
          <p:cNvSpPr txBox="1"/>
          <p:nvPr/>
        </p:nvSpPr>
        <p:spPr>
          <a:xfrm rot="10800000" flipH="1" flipV="1">
            <a:off x="942392" y="1206881"/>
            <a:ext cx="9825135" cy="2308324"/>
          </a:xfrm>
          <a:prstGeom prst="rect">
            <a:avLst/>
          </a:prstGeom>
          <a:noFill/>
        </p:spPr>
        <p:txBody>
          <a:bodyPr wrap="square" rtlCol="0">
            <a:spAutoFit/>
          </a:bodyPr>
          <a:lstStyle/>
          <a:p>
            <a:pPr marL="285750" indent="-285750" algn="just">
              <a:buFont typeface="Arial" panose="020B0604020202020204" pitchFamily="34" charset="0"/>
              <a:buChar char="•"/>
            </a:pPr>
            <a:r>
              <a:rPr lang="en-US" dirty="0"/>
              <a:t>A blind assistance system as an Android app the widespread use and accessibility of smartphones to provide essential support for visually impaired individuals.</a:t>
            </a:r>
          </a:p>
          <a:p>
            <a:pPr algn="just"/>
            <a:endParaRPr lang="en-US" dirty="0"/>
          </a:p>
          <a:p>
            <a:pPr marL="285750" indent="-285750" algn="just">
              <a:buFont typeface="Arial" panose="020B0604020202020204" pitchFamily="34" charset="0"/>
              <a:buChar char="•"/>
            </a:pPr>
            <a:r>
              <a:rPr lang="en-US" dirty="0"/>
              <a:t> This app integrates advanced technologies like  machine learning, and deep learning  to assist users in real-time.</a:t>
            </a:r>
          </a:p>
          <a:p>
            <a:pPr algn="just"/>
            <a:endParaRPr lang="en-US" dirty="0"/>
          </a:p>
          <a:p>
            <a:pPr marL="285750" indent="-285750" algn="just">
              <a:buFont typeface="Arial" panose="020B0604020202020204" pitchFamily="34" charset="0"/>
              <a:buChar char="•"/>
            </a:pPr>
            <a:r>
              <a:rPr lang="en-US" dirty="0"/>
              <a:t> Features typically include voice commands, object recognition, obstacle detection, and navigation aids, all designed to enhance the daily lives of those with visual impairments.</a:t>
            </a:r>
            <a:endParaRPr lang="en-IN" dirty="0"/>
          </a:p>
        </p:txBody>
      </p:sp>
      <p:sp>
        <p:nvSpPr>
          <p:cNvPr id="4" name="TextBox 3"/>
          <p:cNvSpPr txBox="1"/>
          <p:nvPr/>
        </p:nvSpPr>
        <p:spPr>
          <a:xfrm>
            <a:off x="942392" y="3965510"/>
            <a:ext cx="9937102" cy="2308324"/>
          </a:xfrm>
          <a:prstGeom prst="rect">
            <a:avLst/>
          </a:prstGeom>
          <a:noFill/>
        </p:spPr>
        <p:txBody>
          <a:bodyPr wrap="square" rtlCol="0">
            <a:spAutoFit/>
          </a:bodyPr>
          <a:lstStyle/>
          <a:p>
            <a:pPr marL="285750" indent="-285750" algn="just">
              <a:buFont typeface="Arial" panose="020B0604020202020204" pitchFamily="34" charset="0"/>
              <a:buChar char="•"/>
            </a:pPr>
            <a:r>
              <a:rPr lang="en-US" dirty="0"/>
              <a:t>In order to complete this project, we used yolo, SSD architecture, and COCO Dataset. </a:t>
            </a:r>
          </a:p>
          <a:p>
            <a:pPr algn="just"/>
            <a:endParaRPr lang="en-US" dirty="0"/>
          </a:p>
          <a:p>
            <a:pPr marL="285750" indent="-285750" algn="just">
              <a:buFont typeface="Arial" panose="020B0604020202020204" pitchFamily="34" charset="0"/>
              <a:buChar char="•"/>
            </a:pPr>
            <a:r>
              <a:rPr lang="en-US" dirty="0"/>
              <a:t>We used object detection and depth computation to turn the discovered item into speech. </a:t>
            </a:r>
          </a:p>
          <a:p>
            <a:pPr algn="just"/>
            <a:endParaRPr lang="en-US" dirty="0"/>
          </a:p>
          <a:p>
            <a:pPr marL="285750" indent="-285750" algn="just">
              <a:buFont typeface="Arial" panose="020B0604020202020204" pitchFamily="34" charset="0"/>
              <a:buChar char="•"/>
            </a:pPr>
            <a:r>
              <a:rPr lang="en-US" dirty="0"/>
              <a:t>this system helps to be easier for blind people to acquire, analyses, and translate information. </a:t>
            </a:r>
          </a:p>
          <a:p>
            <a:pPr algn="just"/>
            <a:endParaRPr lang="en-US" dirty="0"/>
          </a:p>
          <a:p>
            <a:pPr marL="285750" indent="-285750" algn="just">
              <a:buFont typeface="Arial" panose="020B0604020202020204" pitchFamily="34" charset="0"/>
              <a:buChar char="•"/>
            </a:pPr>
            <a:r>
              <a:rPr lang="en-US" dirty="0"/>
              <a:t>The main purpose is to let visually impaired persons navigate freely so they can move fast while being safe. </a:t>
            </a:r>
            <a:endParaRPr lang="en-IN" dirty="0"/>
          </a:p>
        </p:txBody>
      </p:sp>
    </p:spTree>
    <p:extLst>
      <p:ext uri="{BB962C8B-B14F-4D97-AF65-F5344CB8AC3E}">
        <p14:creationId xmlns:p14="http://schemas.microsoft.com/office/powerpoint/2010/main" val="37867803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flipH="1">
            <a:off x="3479383" y="494522"/>
            <a:ext cx="4031759" cy="461665"/>
          </a:xfrm>
          <a:prstGeom prst="rect">
            <a:avLst/>
          </a:prstGeom>
          <a:noFill/>
        </p:spPr>
        <p:txBody>
          <a:bodyPr wrap="square" rtlCol="0">
            <a:spAutoFit/>
          </a:bodyPr>
          <a:lstStyle/>
          <a:p>
            <a:pPr algn="ctr"/>
            <a:r>
              <a:rPr lang="en-US" sz="2400" b="1" dirty="0">
                <a:latin typeface="Lucida Bright" panose="02040602050505020304" pitchFamily="18" charset="0"/>
              </a:rPr>
              <a:t>REFERENCES</a:t>
            </a:r>
            <a:endParaRPr lang="en-IN" sz="2400" b="1" dirty="0">
              <a:latin typeface="Lucida Bright" panose="02040602050505020304" pitchFamily="18" charset="0"/>
            </a:endParaRPr>
          </a:p>
        </p:txBody>
      </p:sp>
      <p:sp>
        <p:nvSpPr>
          <p:cNvPr id="3" name="TextBox 2"/>
          <p:cNvSpPr txBox="1"/>
          <p:nvPr/>
        </p:nvSpPr>
        <p:spPr>
          <a:xfrm>
            <a:off x="996504" y="1156995"/>
            <a:ext cx="9257839" cy="369332"/>
          </a:xfrm>
          <a:prstGeom prst="rect">
            <a:avLst/>
          </a:prstGeom>
          <a:noFill/>
        </p:spPr>
        <p:txBody>
          <a:bodyPr wrap="square" rtlCol="0">
            <a:spAutoFit/>
          </a:bodyPr>
          <a:lstStyle/>
          <a:p>
            <a:pPr marL="285750" indent="-285750" algn="just">
              <a:buFont typeface="Arial" panose="020B0604020202020204" pitchFamily="34" charset="0"/>
              <a:buChar char="•"/>
            </a:pPr>
            <a:r>
              <a:rPr lang="en-IN" dirty="0"/>
              <a:t>https://hindustanuniv.ac.in/assets/naac/CA/1_3_4/2666_NAVEEN_KUMAR.pdf</a:t>
            </a:r>
          </a:p>
        </p:txBody>
      </p:sp>
      <p:sp>
        <p:nvSpPr>
          <p:cNvPr id="4" name="TextBox 3"/>
          <p:cNvSpPr txBox="1"/>
          <p:nvPr/>
        </p:nvSpPr>
        <p:spPr>
          <a:xfrm>
            <a:off x="996504" y="1727135"/>
            <a:ext cx="9920312" cy="369332"/>
          </a:xfrm>
          <a:prstGeom prst="rect">
            <a:avLst/>
          </a:prstGeom>
          <a:noFill/>
        </p:spPr>
        <p:txBody>
          <a:bodyPr wrap="square" rtlCol="0">
            <a:spAutoFit/>
          </a:bodyPr>
          <a:lstStyle/>
          <a:p>
            <a:pPr marL="285750" indent="-285750" algn="just">
              <a:buFont typeface="Arial" panose="020B0604020202020204" pitchFamily="34" charset="0"/>
              <a:buChar char="•"/>
            </a:pPr>
            <a:r>
              <a:rPr lang="en-IN" dirty="0"/>
              <a:t>https://www.ijraset.com/research-paper/blind-assistance-system-using-image-processing</a:t>
            </a:r>
          </a:p>
        </p:txBody>
      </p:sp>
      <p:sp>
        <p:nvSpPr>
          <p:cNvPr id="5" name="TextBox 4"/>
          <p:cNvSpPr txBox="1"/>
          <p:nvPr/>
        </p:nvSpPr>
        <p:spPr>
          <a:xfrm>
            <a:off x="996504" y="2297275"/>
            <a:ext cx="10050940" cy="369332"/>
          </a:xfrm>
          <a:prstGeom prst="rect">
            <a:avLst/>
          </a:prstGeom>
          <a:noFill/>
        </p:spPr>
        <p:txBody>
          <a:bodyPr wrap="square" rtlCol="0">
            <a:spAutoFit/>
          </a:bodyPr>
          <a:lstStyle/>
          <a:p>
            <a:pPr marL="285750" indent="-285750" algn="just">
              <a:buFont typeface="Arial" panose="020B0604020202020204" pitchFamily="34" charset="0"/>
              <a:buChar char="•"/>
            </a:pPr>
            <a:r>
              <a:rPr lang="en-IN" dirty="0"/>
              <a:t>https://www.journal-dogorangsang.in/no_2_Book_21/60.pdf</a:t>
            </a:r>
          </a:p>
        </p:txBody>
      </p:sp>
      <p:sp>
        <p:nvSpPr>
          <p:cNvPr id="6" name="TextBox 5"/>
          <p:cNvSpPr txBox="1"/>
          <p:nvPr/>
        </p:nvSpPr>
        <p:spPr>
          <a:xfrm>
            <a:off x="996504" y="2957804"/>
            <a:ext cx="9416459" cy="369332"/>
          </a:xfrm>
          <a:prstGeom prst="rect">
            <a:avLst/>
          </a:prstGeom>
          <a:noFill/>
        </p:spPr>
        <p:txBody>
          <a:bodyPr wrap="square" rtlCol="0">
            <a:spAutoFit/>
          </a:bodyPr>
          <a:lstStyle/>
          <a:p>
            <a:pPr marL="285750" indent="-285750" algn="just">
              <a:buFont typeface="Arial" panose="020B0604020202020204" pitchFamily="34" charset="0"/>
              <a:buChar char="•"/>
            </a:pPr>
            <a:r>
              <a:rPr lang="en-IN" dirty="0"/>
              <a:t>https://ijcrt.org/papers/IJCRT2401367.pdf</a:t>
            </a:r>
          </a:p>
        </p:txBody>
      </p:sp>
    </p:spTree>
    <p:extLst>
      <p:ext uri="{BB962C8B-B14F-4D97-AF65-F5344CB8AC3E}">
        <p14:creationId xmlns:p14="http://schemas.microsoft.com/office/powerpoint/2010/main" val="25997844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54B10-E20C-DCDF-F79B-52C68917809F}"/>
              </a:ext>
            </a:extLst>
          </p:cNvPr>
          <p:cNvSpPr>
            <a:spLocks noGrp="1"/>
          </p:cNvSpPr>
          <p:nvPr>
            <p:ph type="title"/>
          </p:nvPr>
        </p:nvSpPr>
        <p:spPr>
          <a:xfrm>
            <a:off x="1808481" y="337906"/>
            <a:ext cx="8107680" cy="580756"/>
          </a:xfrm>
        </p:spPr>
        <p:txBody>
          <a:bodyPr/>
          <a:lstStyle/>
          <a:p>
            <a:pPr algn="ctr"/>
            <a:r>
              <a:rPr lang="en-IN" b="1" dirty="0">
                <a:latin typeface="Lucida Bright" panose="02040602050505020304" pitchFamily="18" charset="0"/>
              </a:rPr>
              <a:t>ABSTRACT</a:t>
            </a:r>
            <a:r>
              <a:rPr lang="en-IN" dirty="0">
                <a:latin typeface="Lucida Bright" panose="02040602050505020304" pitchFamily="18" charset="0"/>
              </a:rPr>
              <a:t> </a:t>
            </a:r>
            <a:endParaRPr lang="en-US" dirty="0">
              <a:latin typeface="Lucida Bright" panose="02040602050505020304" pitchFamily="18" charset="0"/>
            </a:endParaRPr>
          </a:p>
        </p:txBody>
      </p:sp>
      <p:sp>
        <p:nvSpPr>
          <p:cNvPr id="3" name="Content Placeholder 2">
            <a:extLst>
              <a:ext uri="{FF2B5EF4-FFF2-40B4-BE49-F238E27FC236}">
                <a16:creationId xmlns:a16="http://schemas.microsoft.com/office/drawing/2014/main" id="{CB17A0A1-5037-6BDF-A806-86D47158BC09}"/>
              </a:ext>
            </a:extLst>
          </p:cNvPr>
          <p:cNvSpPr>
            <a:spLocks noGrp="1"/>
          </p:cNvSpPr>
          <p:nvPr>
            <p:ph idx="1"/>
          </p:nvPr>
        </p:nvSpPr>
        <p:spPr>
          <a:xfrm>
            <a:off x="894735" y="1077613"/>
            <a:ext cx="10402529" cy="5152103"/>
          </a:xfrm>
        </p:spPr>
        <p:txBody>
          <a:bodyPr>
            <a:noAutofit/>
          </a:bodyPr>
          <a:lstStyle/>
          <a:p>
            <a:r>
              <a:rPr lang="en-US" b="0" i="0" dirty="0">
                <a:solidFill>
                  <a:schemeClr val="tx1">
                    <a:lumMod val="95000"/>
                  </a:schemeClr>
                </a:solidFill>
                <a:effectLst/>
                <a:latin typeface="+mj-lt"/>
              </a:rPr>
              <a:t>It’s a known fact that estimated number of visually impaired person in the </a:t>
            </a:r>
            <a:r>
              <a:rPr lang="en-US" b="1" i="0" dirty="0">
                <a:solidFill>
                  <a:schemeClr val="tx1">
                    <a:lumMod val="95000"/>
                  </a:schemeClr>
                </a:solidFill>
                <a:effectLst/>
                <a:latin typeface="+mj-lt"/>
              </a:rPr>
              <a:t>world</a:t>
            </a:r>
            <a:r>
              <a:rPr lang="en-US" b="0" i="0" dirty="0">
                <a:solidFill>
                  <a:schemeClr val="tx1">
                    <a:lumMod val="95000"/>
                  </a:schemeClr>
                </a:solidFill>
                <a:effectLst/>
                <a:latin typeface="+mj-lt"/>
              </a:rPr>
              <a:t> is about 285 million, approximately equal to the 20% of the Indian Population. </a:t>
            </a:r>
          </a:p>
          <a:p>
            <a:r>
              <a:rPr lang="en-US" b="0" i="0" dirty="0">
                <a:solidFill>
                  <a:schemeClr val="tx1">
                    <a:lumMod val="95000"/>
                  </a:schemeClr>
                </a:solidFill>
                <a:effectLst/>
                <a:latin typeface="+mj-lt"/>
              </a:rPr>
              <a:t>They suffer regular and constant challenges in </a:t>
            </a:r>
            <a:r>
              <a:rPr lang="en-US" b="1" i="0" dirty="0">
                <a:solidFill>
                  <a:schemeClr val="tx1">
                    <a:lumMod val="95000"/>
                  </a:schemeClr>
                </a:solidFill>
                <a:effectLst/>
                <a:latin typeface="+mj-lt"/>
              </a:rPr>
              <a:t>Navigation </a:t>
            </a:r>
            <a:r>
              <a:rPr lang="en-US" b="0" i="0" dirty="0">
                <a:solidFill>
                  <a:schemeClr val="tx1">
                    <a:lumMod val="95000"/>
                  </a:schemeClr>
                </a:solidFill>
                <a:effectLst/>
                <a:latin typeface="+mj-lt"/>
              </a:rPr>
              <a:t>especially when they are on their own. They are mostly dependent on someone for even accessing their basic day-to-day needs. </a:t>
            </a:r>
          </a:p>
          <a:p>
            <a:r>
              <a:rPr lang="en-US" b="0" i="0" dirty="0">
                <a:solidFill>
                  <a:schemeClr val="tx1">
                    <a:lumMod val="95000"/>
                  </a:schemeClr>
                </a:solidFill>
                <a:effectLst/>
                <a:latin typeface="+mj-lt"/>
              </a:rPr>
              <a:t>So, it’s a quite challenging task and the technological solution for them is of utmost importance and much needed. </a:t>
            </a:r>
          </a:p>
          <a:p>
            <a:r>
              <a:rPr lang="en-US" b="0" i="0" dirty="0">
                <a:solidFill>
                  <a:schemeClr val="tx1">
                    <a:lumMod val="95000"/>
                  </a:schemeClr>
                </a:solidFill>
                <a:effectLst/>
                <a:latin typeface="+mj-lt"/>
              </a:rPr>
              <a:t>One such try from our side is that we came up with an </a:t>
            </a:r>
            <a:r>
              <a:rPr lang="en-US" b="1" i="0" dirty="0">
                <a:solidFill>
                  <a:schemeClr val="tx1">
                    <a:lumMod val="95000"/>
                  </a:schemeClr>
                </a:solidFill>
                <a:effectLst/>
                <a:latin typeface="+mj-lt"/>
              </a:rPr>
              <a:t>Integrated Machine Learning System</a:t>
            </a:r>
            <a:r>
              <a:rPr lang="en-US" b="0" i="0" dirty="0">
                <a:solidFill>
                  <a:schemeClr val="tx1">
                    <a:lumMod val="95000"/>
                  </a:schemeClr>
                </a:solidFill>
                <a:effectLst/>
                <a:latin typeface="+mj-lt"/>
              </a:rPr>
              <a:t> which allows the Blind Victims to </a:t>
            </a:r>
            <a:r>
              <a:rPr lang="en-US" b="1" i="0" dirty="0">
                <a:solidFill>
                  <a:schemeClr val="tx1">
                    <a:lumMod val="95000"/>
                  </a:schemeClr>
                </a:solidFill>
                <a:effectLst/>
                <a:latin typeface="+mj-lt"/>
              </a:rPr>
              <a:t>identify</a:t>
            </a:r>
            <a:r>
              <a:rPr lang="en-US" b="0" i="0" dirty="0">
                <a:solidFill>
                  <a:schemeClr val="tx1">
                    <a:lumMod val="95000"/>
                  </a:schemeClr>
                </a:solidFill>
                <a:effectLst/>
                <a:latin typeface="+mj-lt"/>
              </a:rPr>
              <a:t> and classify </a:t>
            </a:r>
            <a:r>
              <a:rPr lang="en-US" b="1" i="0" dirty="0">
                <a:solidFill>
                  <a:schemeClr val="tx1">
                    <a:lumMod val="95000"/>
                  </a:schemeClr>
                </a:solidFill>
                <a:effectLst/>
                <a:latin typeface="+mj-lt"/>
              </a:rPr>
              <a:t>Real Time</a:t>
            </a:r>
            <a:r>
              <a:rPr lang="en-US" b="0" i="0" dirty="0">
                <a:solidFill>
                  <a:schemeClr val="tx1">
                    <a:lumMod val="95000"/>
                  </a:schemeClr>
                </a:solidFill>
                <a:effectLst/>
                <a:latin typeface="+mj-lt"/>
              </a:rPr>
              <a:t> Based Common day-to-day Objects and generate </a:t>
            </a:r>
            <a:r>
              <a:rPr lang="en-US" b="1" i="0" dirty="0">
                <a:solidFill>
                  <a:schemeClr val="tx1">
                    <a:lumMod val="95000"/>
                  </a:schemeClr>
                </a:solidFill>
                <a:effectLst/>
                <a:latin typeface="+mj-lt"/>
              </a:rPr>
              <a:t>voice feedbacks</a:t>
            </a:r>
            <a:r>
              <a:rPr lang="en-US" b="0" i="0" dirty="0">
                <a:solidFill>
                  <a:schemeClr val="tx1">
                    <a:lumMod val="95000"/>
                  </a:schemeClr>
                </a:solidFill>
                <a:effectLst/>
                <a:latin typeface="+mj-lt"/>
              </a:rPr>
              <a:t> </a:t>
            </a:r>
            <a:r>
              <a:rPr lang="en-US" dirty="0">
                <a:solidFill>
                  <a:schemeClr val="tx1">
                    <a:lumMod val="95000"/>
                  </a:schemeClr>
                </a:solidFill>
                <a:latin typeface="+mj-lt"/>
              </a:rPr>
              <a:t>.</a:t>
            </a:r>
          </a:p>
          <a:p>
            <a:r>
              <a:rPr lang="en-US" b="0" i="0" dirty="0">
                <a:solidFill>
                  <a:schemeClr val="tx1">
                    <a:lumMod val="95000"/>
                  </a:schemeClr>
                </a:solidFill>
                <a:effectLst/>
                <a:latin typeface="+mj-lt"/>
              </a:rPr>
              <a:t> </a:t>
            </a:r>
            <a:r>
              <a:rPr lang="en-US" dirty="0">
                <a:solidFill>
                  <a:schemeClr val="tx1">
                    <a:lumMod val="95000"/>
                  </a:schemeClr>
                </a:solidFill>
                <a:latin typeface="+mj-lt"/>
              </a:rPr>
              <a:t>C</a:t>
            </a:r>
            <a:r>
              <a:rPr lang="en-US" b="0" i="0" dirty="0">
                <a:solidFill>
                  <a:schemeClr val="tx1">
                    <a:lumMod val="95000"/>
                  </a:schemeClr>
                </a:solidFill>
                <a:effectLst/>
                <a:latin typeface="+mj-lt"/>
              </a:rPr>
              <a:t>alculates </a:t>
            </a:r>
            <a:r>
              <a:rPr lang="en-US" b="1" i="0" dirty="0">
                <a:solidFill>
                  <a:schemeClr val="tx1">
                    <a:lumMod val="95000"/>
                  </a:schemeClr>
                </a:solidFill>
                <a:effectLst/>
                <a:latin typeface="+mj-lt"/>
              </a:rPr>
              <a:t>distance</a:t>
            </a:r>
            <a:r>
              <a:rPr lang="en-US" b="0" i="0" dirty="0">
                <a:solidFill>
                  <a:schemeClr val="tx1">
                    <a:lumMod val="95000"/>
                  </a:schemeClr>
                </a:solidFill>
                <a:effectLst/>
                <a:latin typeface="+mj-lt"/>
              </a:rPr>
              <a:t> which produces warnings whether he/she is very close or far away from the object. The same system can be used for Obstacle Detection Mechanism.</a:t>
            </a:r>
            <a:endParaRPr lang="en-US" dirty="0">
              <a:solidFill>
                <a:schemeClr val="tx1">
                  <a:lumMod val="95000"/>
                </a:schemeClr>
              </a:solidFill>
              <a:latin typeface="+mj-lt"/>
            </a:endParaRPr>
          </a:p>
        </p:txBody>
      </p:sp>
    </p:spTree>
    <p:extLst>
      <p:ext uri="{BB962C8B-B14F-4D97-AF65-F5344CB8AC3E}">
        <p14:creationId xmlns:p14="http://schemas.microsoft.com/office/powerpoint/2010/main" val="14169358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AB7F3-BD16-D26F-DB58-6D907FCB87EF}"/>
              </a:ext>
            </a:extLst>
          </p:cNvPr>
          <p:cNvSpPr>
            <a:spLocks noGrp="1"/>
          </p:cNvSpPr>
          <p:nvPr>
            <p:ph type="title"/>
          </p:nvPr>
        </p:nvSpPr>
        <p:spPr>
          <a:xfrm>
            <a:off x="1886758" y="254001"/>
            <a:ext cx="7958331" cy="721360"/>
          </a:xfrm>
        </p:spPr>
        <p:txBody>
          <a:bodyPr/>
          <a:lstStyle/>
          <a:p>
            <a:pPr algn="ctr"/>
            <a:r>
              <a:rPr lang="en-IN" b="1" dirty="0">
                <a:latin typeface="Lucida Bright" panose="02040602050505020304" pitchFamily="18" charset="0"/>
              </a:rPr>
              <a:t>INTRODUCTION</a:t>
            </a:r>
            <a:r>
              <a:rPr lang="en-IN" b="1" dirty="0"/>
              <a:t> </a:t>
            </a:r>
            <a:endParaRPr lang="en-US" b="1" dirty="0"/>
          </a:p>
        </p:txBody>
      </p:sp>
      <p:sp>
        <p:nvSpPr>
          <p:cNvPr id="3" name="Content Placeholder 2">
            <a:extLst>
              <a:ext uri="{FF2B5EF4-FFF2-40B4-BE49-F238E27FC236}">
                <a16:creationId xmlns:a16="http://schemas.microsoft.com/office/drawing/2014/main" id="{39EF194D-8664-8165-33BC-0BF4E1162ECD}"/>
              </a:ext>
            </a:extLst>
          </p:cNvPr>
          <p:cNvSpPr>
            <a:spLocks noGrp="1"/>
          </p:cNvSpPr>
          <p:nvPr>
            <p:ph idx="1"/>
          </p:nvPr>
        </p:nvSpPr>
        <p:spPr>
          <a:xfrm>
            <a:off x="694485" y="1183148"/>
            <a:ext cx="10803030" cy="5034772"/>
          </a:xfrm>
        </p:spPr>
        <p:txBody>
          <a:bodyPr>
            <a:noAutofit/>
          </a:bodyPr>
          <a:lstStyle/>
          <a:p>
            <a:r>
              <a:rPr lang="en-US" dirty="0"/>
              <a:t>Blindness is one of the most frequent and debilitating of the various </a:t>
            </a:r>
            <a:r>
              <a:rPr lang="en-US" dirty="0" err="1"/>
              <a:t>disabilitiesThe</a:t>
            </a:r>
            <a:r>
              <a:rPr lang="en-US" dirty="0"/>
              <a:t> proposed system is designed to aid visually impaired persons with real-time obstacle detection, avoidance, indoors and out navigation, and actual position tracking.</a:t>
            </a:r>
          </a:p>
          <a:p>
            <a:r>
              <a:rPr lang="en-US" dirty="0"/>
              <a:t> The gadget proposed is a camera-visual detection hybrid that performs well in low light as part of the recommended technique, this method is utilized to detect and avoid impediments, as well as to help blind persons in identifying the environment around them.</a:t>
            </a:r>
          </a:p>
          <a:p>
            <a:r>
              <a:rPr lang="en-US" dirty="0"/>
              <a:t>A simple and effective method for people with visual impairments to identify things in their environment and convert them into speech for improved comprehension and navigation. </a:t>
            </a:r>
          </a:p>
          <a:p>
            <a:r>
              <a:rPr lang="en-US" dirty="0"/>
              <a:t>Along with these, the depth estimation, which calculates the safe distance between the object and the person, allowing them to be more self-sufficient and less reliant on others. It was able to achieve this model with the help of Tensor Flow and pre-trained models. The approach we suggest is dependable, inexpensive, practical, and reliable.</a:t>
            </a:r>
          </a:p>
        </p:txBody>
      </p:sp>
    </p:spTree>
    <p:extLst>
      <p:ext uri="{BB962C8B-B14F-4D97-AF65-F5344CB8AC3E}">
        <p14:creationId xmlns:p14="http://schemas.microsoft.com/office/powerpoint/2010/main" val="31950510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BB8F379-6646-6F83-7185-CD5B29E96319}"/>
              </a:ext>
            </a:extLst>
          </p:cNvPr>
          <p:cNvSpPr>
            <a:spLocks noGrp="1"/>
          </p:cNvSpPr>
          <p:nvPr>
            <p:ph idx="4294967295"/>
          </p:nvPr>
        </p:nvSpPr>
        <p:spPr>
          <a:xfrm>
            <a:off x="1027906" y="307053"/>
            <a:ext cx="10136187" cy="1905205"/>
          </a:xfrm>
        </p:spPr>
        <p:txBody>
          <a:bodyPr>
            <a:normAutofit lnSpcReduction="10000"/>
          </a:bodyPr>
          <a:lstStyle/>
          <a:p>
            <a:r>
              <a:rPr lang="en-US" b="1" dirty="0"/>
              <a:t>Overview </a:t>
            </a:r>
          </a:p>
          <a:p>
            <a:pPr marL="346075" indent="0">
              <a:buNone/>
            </a:pPr>
            <a:r>
              <a:rPr lang="en-US" dirty="0"/>
              <a:t>The main purpose of this project is to build a model for the blind people to deduct the object in front of them and to navigate the way with the help of voice feedbacks. </a:t>
            </a:r>
          </a:p>
          <a:p>
            <a:pPr marL="0" indent="0">
              <a:buNone/>
            </a:pPr>
            <a:r>
              <a:rPr lang="en-US" dirty="0"/>
              <a:t> </a:t>
            </a:r>
          </a:p>
        </p:txBody>
      </p:sp>
      <p:sp>
        <p:nvSpPr>
          <p:cNvPr id="4" name="Content Placeholder 2">
            <a:extLst>
              <a:ext uri="{FF2B5EF4-FFF2-40B4-BE49-F238E27FC236}">
                <a16:creationId xmlns:a16="http://schemas.microsoft.com/office/drawing/2014/main" id="{A5EB2665-1F82-DC18-FCED-0DC1E60A1DF7}"/>
              </a:ext>
            </a:extLst>
          </p:cNvPr>
          <p:cNvSpPr txBox="1">
            <a:spLocks/>
          </p:cNvSpPr>
          <p:nvPr/>
        </p:nvSpPr>
        <p:spPr>
          <a:xfrm>
            <a:off x="1092251" y="1905450"/>
            <a:ext cx="10136187" cy="2223443"/>
          </a:xfrm>
          <a:prstGeom prst="rect">
            <a:avLst/>
          </a:prstGeom>
        </p:spPr>
        <p:txBody>
          <a:bodyPr vert="horz" lIns="91440" tIns="45720" rIns="91440" bIns="45720" rtlCol="0">
            <a:normAutofit/>
          </a:bodyPr>
          <a:lst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a:lstStyle>
          <a:p>
            <a:r>
              <a:rPr lang="en-US" b="1" dirty="0"/>
              <a:t>Motivation </a:t>
            </a:r>
          </a:p>
          <a:p>
            <a:pPr marL="284163" indent="0">
              <a:buNone/>
            </a:pPr>
            <a:r>
              <a:rPr lang="en-US" dirty="0"/>
              <a:t>The main motive to choose up this project is to help the visually challenged people, so that they can easily find the way and the object in front of them along with warning measures so that it will help them in their safe traversal. </a:t>
            </a:r>
          </a:p>
        </p:txBody>
      </p:sp>
      <p:sp>
        <p:nvSpPr>
          <p:cNvPr id="5" name="Content Placeholder 2">
            <a:extLst>
              <a:ext uri="{FF2B5EF4-FFF2-40B4-BE49-F238E27FC236}">
                <a16:creationId xmlns:a16="http://schemas.microsoft.com/office/drawing/2014/main" id="{1934E95F-63F4-56A2-86A4-CBB319822132}"/>
              </a:ext>
            </a:extLst>
          </p:cNvPr>
          <p:cNvSpPr txBox="1">
            <a:spLocks/>
          </p:cNvSpPr>
          <p:nvPr/>
        </p:nvSpPr>
        <p:spPr>
          <a:xfrm>
            <a:off x="1092251" y="3822085"/>
            <a:ext cx="10136187" cy="2637709"/>
          </a:xfrm>
          <a:prstGeom prst="rect">
            <a:avLst/>
          </a:prstGeom>
        </p:spPr>
        <p:txBody>
          <a:bodyPr vert="horz" lIns="91440" tIns="45720" rIns="91440" bIns="45720" rtlCol="0">
            <a:normAutofit/>
          </a:bodyPr>
          <a:lst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a:lstStyle>
          <a:p>
            <a:r>
              <a:rPr lang="en-US" b="1" dirty="0"/>
              <a:t>Problem Definition</a:t>
            </a:r>
          </a:p>
          <a:p>
            <a:pPr marL="346075" indent="0">
              <a:buNone/>
            </a:pPr>
            <a:r>
              <a:rPr lang="en-US" dirty="0"/>
              <a:t>The visually impaired people suffer regular and constant challenges in navigation especially when they are on their own. In Existing System there is only warning system with the help of buzzers and sensors and there is no proper voice-based system. We have designed a system which will direct the blind people with the help of voice-based feedbacks along with distance calculation.  </a:t>
            </a:r>
          </a:p>
        </p:txBody>
      </p:sp>
    </p:spTree>
    <p:extLst>
      <p:ext uri="{BB962C8B-B14F-4D97-AF65-F5344CB8AC3E}">
        <p14:creationId xmlns:p14="http://schemas.microsoft.com/office/powerpoint/2010/main" val="1416342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fill="hold"/>
                                        <p:tgtEl>
                                          <p:spTgt spid="4"/>
                                        </p:tgtEl>
                                        <p:attrNameLst>
                                          <p:attrName>ppt_x</p:attrName>
                                        </p:attrNameLst>
                                      </p:cBhvr>
                                      <p:tavLst>
                                        <p:tav tm="0">
                                          <p:val>
                                            <p:strVal val="#ppt_x"/>
                                          </p:val>
                                        </p:tav>
                                        <p:tav tm="100000">
                                          <p:val>
                                            <p:strVal val="#ppt_x"/>
                                          </p:val>
                                        </p:tav>
                                      </p:tavLst>
                                    </p:anim>
                                    <p:anim calcmode="lin" valueType="num">
                                      <p:cBhvr additive="base">
                                        <p:cTn id="2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anim calcmode="lin" valueType="num">
                                      <p:cBhvr additive="base">
                                        <p:cTn id="31" dur="500" fill="hold"/>
                                        <p:tgtEl>
                                          <p:spTgt spid="5"/>
                                        </p:tgtEl>
                                        <p:attrNameLst>
                                          <p:attrName>ppt_x</p:attrName>
                                        </p:attrNameLst>
                                      </p:cBhvr>
                                      <p:tavLst>
                                        <p:tav tm="0">
                                          <p:val>
                                            <p:strVal val="#ppt_x"/>
                                          </p:val>
                                        </p:tav>
                                        <p:tav tm="100000">
                                          <p:val>
                                            <p:strVal val="#ppt_x"/>
                                          </p:val>
                                        </p:tav>
                                      </p:tavLst>
                                    </p:anim>
                                    <p:anim calcmode="lin" valueType="num">
                                      <p:cBhvr additive="base">
                                        <p:cTn id="3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934AC8E4-D5F4-64CF-ECBD-EC73F3130185}"/>
              </a:ext>
            </a:extLst>
          </p:cNvPr>
          <p:cNvGraphicFramePr>
            <a:graphicFrameLocks noGrp="1"/>
          </p:cNvGraphicFramePr>
          <p:nvPr>
            <p:extLst>
              <p:ext uri="{D42A27DB-BD31-4B8C-83A1-F6EECF244321}">
                <p14:modId xmlns:p14="http://schemas.microsoft.com/office/powerpoint/2010/main" val="4263924537"/>
              </p:ext>
            </p:extLst>
          </p:nvPr>
        </p:nvGraphicFramePr>
        <p:xfrm>
          <a:off x="477520" y="1022500"/>
          <a:ext cx="11236960" cy="5486400"/>
        </p:xfrm>
        <a:graphic>
          <a:graphicData uri="http://schemas.openxmlformats.org/drawingml/2006/table">
            <a:tbl>
              <a:tblPr firstRow="1" firstCol="1" bandRow="1">
                <a:tableStyleId>{21E4AEA4-8DFA-4A89-87EB-49C32662AFE0}</a:tableStyleId>
              </a:tblPr>
              <a:tblGrid>
                <a:gridCol w="3745653">
                  <a:extLst>
                    <a:ext uri="{9D8B030D-6E8A-4147-A177-3AD203B41FA5}">
                      <a16:colId xmlns:a16="http://schemas.microsoft.com/office/drawing/2014/main" val="4105473365"/>
                    </a:ext>
                  </a:extLst>
                </a:gridCol>
                <a:gridCol w="4629937">
                  <a:extLst>
                    <a:ext uri="{9D8B030D-6E8A-4147-A177-3AD203B41FA5}">
                      <a16:colId xmlns:a16="http://schemas.microsoft.com/office/drawing/2014/main" val="1614022763"/>
                    </a:ext>
                  </a:extLst>
                </a:gridCol>
                <a:gridCol w="2861370">
                  <a:extLst>
                    <a:ext uri="{9D8B030D-6E8A-4147-A177-3AD203B41FA5}">
                      <a16:colId xmlns:a16="http://schemas.microsoft.com/office/drawing/2014/main" val="399019228"/>
                    </a:ext>
                  </a:extLst>
                </a:gridCol>
              </a:tblGrid>
              <a:tr h="250774">
                <a:tc>
                  <a:txBody>
                    <a:bodyPr/>
                    <a:lstStyle/>
                    <a:p>
                      <a:r>
                        <a:rPr lang="en-IN" sz="1800" dirty="0">
                          <a:solidFill>
                            <a:schemeClr val="bg1"/>
                          </a:solidFill>
                        </a:rPr>
                        <a:t>Project Name with software </a:t>
                      </a:r>
                      <a:endParaRPr lang="en-US" sz="1800" dirty="0">
                        <a:solidFill>
                          <a:schemeClr val="bg1"/>
                        </a:solidFill>
                      </a:endParaRPr>
                    </a:p>
                  </a:txBody>
                  <a:tcPr/>
                </a:tc>
                <a:tc>
                  <a:txBody>
                    <a:bodyPr/>
                    <a:lstStyle/>
                    <a:p>
                      <a:r>
                        <a:rPr lang="en-IN" dirty="0">
                          <a:solidFill>
                            <a:schemeClr val="bg1"/>
                          </a:solidFill>
                        </a:rPr>
                        <a:t>Description </a:t>
                      </a:r>
                      <a:endParaRPr lang="en-US" dirty="0">
                        <a:solidFill>
                          <a:schemeClr val="bg1"/>
                        </a:solidFill>
                      </a:endParaRPr>
                    </a:p>
                  </a:txBody>
                  <a:tcPr/>
                </a:tc>
                <a:tc>
                  <a:txBody>
                    <a:bodyPr/>
                    <a:lstStyle/>
                    <a:p>
                      <a:r>
                        <a:rPr lang="en-IN" dirty="0">
                          <a:solidFill>
                            <a:schemeClr val="bg1"/>
                          </a:solidFill>
                        </a:rPr>
                        <a:t>Drawback</a:t>
                      </a:r>
                      <a:endParaRPr lang="en-US" dirty="0">
                        <a:solidFill>
                          <a:schemeClr val="bg1"/>
                        </a:solidFill>
                      </a:endParaRPr>
                    </a:p>
                  </a:txBody>
                  <a:tcPr/>
                </a:tc>
                <a:extLst>
                  <a:ext uri="{0D108BD9-81ED-4DB2-BD59-A6C34878D82A}">
                    <a16:rowId xmlns:a16="http://schemas.microsoft.com/office/drawing/2014/main" val="1751519975"/>
                  </a:ext>
                </a:extLst>
              </a:tr>
              <a:tr h="186069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Detection using Raspberry Pi </a:t>
                      </a:r>
                    </a:p>
                    <a:p>
                      <a:endParaRPr lang="en-US" dirty="0"/>
                    </a:p>
                  </a:txBody>
                  <a:tcPr/>
                </a:tc>
                <a:tc>
                  <a:txBody>
                    <a:bodyPr/>
                    <a:lstStyle/>
                    <a:p>
                      <a:pPr marL="285750" indent="-285750">
                        <a:buFont typeface="Arial" panose="020B0604020202020204" pitchFamily="34" charset="0"/>
                        <a:buChar char="•"/>
                      </a:pPr>
                      <a:r>
                        <a:rPr lang="en-US" dirty="0"/>
                        <a:t>This study advocates the creation of an intelligent system to assist blind people with daily tasks..</a:t>
                      </a:r>
                    </a:p>
                    <a:p>
                      <a:pPr marL="0" indent="0">
                        <a:buFont typeface="Arial" panose="020B0604020202020204" pitchFamily="34" charset="0"/>
                        <a:buNone/>
                      </a:pPr>
                      <a:endParaRPr lang="en-US" dirty="0"/>
                    </a:p>
                    <a:p>
                      <a:pPr marL="285750" indent="-285750">
                        <a:buFont typeface="Arial" panose="020B0604020202020204" pitchFamily="34" charset="0"/>
                        <a:buChar char="•"/>
                      </a:pPr>
                      <a:r>
                        <a:rPr lang="en-US" dirty="0"/>
                        <a:t> Those who are profoundly deaf require constant assistance in all situations, particularly during day-to-day activities in many circumstances.</a:t>
                      </a:r>
                    </a:p>
                  </a:txBody>
                  <a:tcPr/>
                </a:tc>
                <a:tc>
                  <a:txBody>
                    <a:bodyPr/>
                    <a:lstStyle/>
                    <a:p>
                      <a:pPr marL="285750" indent="-285750">
                        <a:buFont typeface="Arial" panose="020B0604020202020204" pitchFamily="34" charset="0"/>
                        <a:buChar char="•"/>
                      </a:pPr>
                      <a:r>
                        <a:rPr lang="en-IN" dirty="0"/>
                        <a:t>Its slower processor speed hence lag time and working is very time consuming and slow .</a:t>
                      </a:r>
                    </a:p>
                    <a:p>
                      <a:pPr marL="0" indent="0">
                        <a:buFont typeface="Arial" panose="020B0604020202020204" pitchFamily="34" charset="0"/>
                        <a:buNone/>
                      </a:pPr>
                      <a:endParaRPr lang="en-IN" dirty="0"/>
                    </a:p>
                    <a:p>
                      <a:pPr marL="285750" indent="-285750">
                        <a:buFont typeface="Arial" panose="020B0604020202020204" pitchFamily="34" charset="0"/>
                        <a:buChar char="•"/>
                      </a:pPr>
                      <a:r>
                        <a:rPr lang="en-US" dirty="0"/>
                        <a:t>Its better to use up rock64 media board being more </a:t>
                      </a:r>
                      <a:r>
                        <a:rPr lang="en-US" dirty="0" err="1"/>
                        <a:t>powerfull</a:t>
                      </a:r>
                      <a:r>
                        <a:rPr lang="en-US" dirty="0"/>
                        <a:t>.</a:t>
                      </a:r>
                    </a:p>
                  </a:txBody>
                  <a:tcPr/>
                </a:tc>
                <a:extLst>
                  <a:ext uri="{0D108BD9-81ED-4DB2-BD59-A6C34878D82A}">
                    <a16:rowId xmlns:a16="http://schemas.microsoft.com/office/drawing/2014/main" val="695223425"/>
                  </a:ext>
                </a:extLst>
              </a:tr>
              <a:tr h="15673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Detection using Pi Cam </a:t>
                      </a:r>
                    </a:p>
                    <a:p>
                      <a:endParaRPr lang="en-US" dirty="0"/>
                    </a:p>
                  </a:txBody>
                  <a:tcPr/>
                </a:tc>
                <a:tc>
                  <a:txBody>
                    <a:bodyPr/>
                    <a:lstStyle/>
                    <a:p>
                      <a:pPr marL="285750" indent="-285750">
                        <a:buFont typeface="Arial" panose="020B0604020202020204" pitchFamily="34" charset="0"/>
                        <a:buChar char="•"/>
                      </a:pPr>
                      <a:r>
                        <a:rPr lang="en-US" dirty="0"/>
                        <a:t>Ultra-Sonic Sensor and Open CV Visually impaired people confront a wide range of issues in their everyday lives.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 The suggested invention intends to supply voice-controlled wearable visual help for visually impaired persons. It can, among other things, find goods and signboards. </a:t>
                      </a:r>
                    </a:p>
                  </a:txBody>
                  <a:tcPr/>
                </a:tc>
                <a:tc>
                  <a:txBody>
                    <a:bodyPr/>
                    <a:lstStyle/>
                    <a:p>
                      <a:pPr marL="285750" indent="-285750">
                        <a:buFont typeface="Arial" panose="020B0604020202020204" pitchFamily="34" charset="0"/>
                        <a:buChar char="•"/>
                      </a:pPr>
                      <a:r>
                        <a:rPr lang="en-IN" dirty="0"/>
                        <a:t>Complications of errors is being defined here .</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Truncation problems are noticed . </a:t>
                      </a:r>
                      <a:endParaRPr lang="en-US" dirty="0"/>
                    </a:p>
                  </a:txBody>
                  <a:tcPr/>
                </a:tc>
                <a:extLst>
                  <a:ext uri="{0D108BD9-81ED-4DB2-BD59-A6C34878D82A}">
                    <a16:rowId xmlns:a16="http://schemas.microsoft.com/office/drawing/2014/main" val="2794142092"/>
                  </a:ext>
                </a:extLst>
              </a:tr>
            </a:tbl>
          </a:graphicData>
        </a:graphic>
      </p:graphicFrame>
      <p:sp>
        <p:nvSpPr>
          <p:cNvPr id="3" name="TextBox 2">
            <a:extLst>
              <a:ext uri="{FF2B5EF4-FFF2-40B4-BE49-F238E27FC236}">
                <a16:creationId xmlns:a16="http://schemas.microsoft.com/office/drawing/2014/main" id="{9373A0BD-16A3-216A-135A-01C666C07675}"/>
              </a:ext>
            </a:extLst>
          </p:cNvPr>
          <p:cNvSpPr txBox="1"/>
          <p:nvPr/>
        </p:nvSpPr>
        <p:spPr>
          <a:xfrm>
            <a:off x="4305522" y="349100"/>
            <a:ext cx="4214535" cy="523220"/>
          </a:xfrm>
          <a:prstGeom prst="rect">
            <a:avLst/>
          </a:prstGeom>
          <a:noFill/>
        </p:spPr>
        <p:txBody>
          <a:bodyPr wrap="square" rtlCol="0">
            <a:spAutoFit/>
          </a:bodyPr>
          <a:lstStyle/>
          <a:p>
            <a:r>
              <a:rPr lang="en-IN" sz="2800" b="1" i="1" dirty="0"/>
              <a:t>LITREATURE SURVEY</a:t>
            </a:r>
            <a:endParaRPr lang="en-US" sz="2800" b="1" i="1" dirty="0"/>
          </a:p>
        </p:txBody>
      </p:sp>
    </p:spTree>
    <p:extLst>
      <p:ext uri="{BB962C8B-B14F-4D97-AF65-F5344CB8AC3E}">
        <p14:creationId xmlns:p14="http://schemas.microsoft.com/office/powerpoint/2010/main" val="40637361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8AF2067B-0282-8233-8194-CE1E668CE422}"/>
              </a:ext>
            </a:extLst>
          </p:cNvPr>
          <p:cNvGraphicFramePr>
            <a:graphicFrameLocks noGrp="1"/>
          </p:cNvGraphicFramePr>
          <p:nvPr>
            <p:extLst>
              <p:ext uri="{D42A27DB-BD31-4B8C-83A1-F6EECF244321}">
                <p14:modId xmlns:p14="http://schemas.microsoft.com/office/powerpoint/2010/main" val="3954462702"/>
              </p:ext>
            </p:extLst>
          </p:nvPr>
        </p:nvGraphicFramePr>
        <p:xfrm>
          <a:off x="0" y="0"/>
          <a:ext cx="12192000" cy="6858000"/>
        </p:xfrm>
        <a:graphic>
          <a:graphicData uri="http://schemas.openxmlformats.org/drawingml/2006/table">
            <a:tbl>
              <a:tblPr firstRow="1" firstCol="1" bandRow="1">
                <a:tableStyleId>{21E4AEA4-8DFA-4A89-87EB-49C32662AFE0}</a:tableStyleId>
              </a:tblPr>
              <a:tblGrid>
                <a:gridCol w="3637758">
                  <a:extLst>
                    <a:ext uri="{9D8B030D-6E8A-4147-A177-3AD203B41FA5}">
                      <a16:colId xmlns:a16="http://schemas.microsoft.com/office/drawing/2014/main" val="4105473365"/>
                    </a:ext>
                  </a:extLst>
                </a:gridCol>
                <a:gridCol w="5633012">
                  <a:extLst>
                    <a:ext uri="{9D8B030D-6E8A-4147-A177-3AD203B41FA5}">
                      <a16:colId xmlns:a16="http://schemas.microsoft.com/office/drawing/2014/main" val="1614022763"/>
                    </a:ext>
                  </a:extLst>
                </a:gridCol>
                <a:gridCol w="2921230">
                  <a:extLst>
                    <a:ext uri="{9D8B030D-6E8A-4147-A177-3AD203B41FA5}">
                      <a16:colId xmlns:a16="http://schemas.microsoft.com/office/drawing/2014/main" val="399019228"/>
                    </a:ext>
                  </a:extLst>
                </a:gridCol>
              </a:tblGrid>
              <a:tr h="381000">
                <a:tc>
                  <a:txBody>
                    <a:bodyPr/>
                    <a:lstStyle/>
                    <a:p>
                      <a:r>
                        <a:rPr lang="en-IN" sz="1800" dirty="0">
                          <a:solidFill>
                            <a:schemeClr val="bg1"/>
                          </a:solidFill>
                        </a:rPr>
                        <a:t>Project Name with software </a:t>
                      </a:r>
                      <a:endParaRPr lang="en-US" sz="1800" dirty="0">
                        <a:solidFill>
                          <a:schemeClr val="bg1"/>
                        </a:solidFill>
                      </a:endParaRPr>
                    </a:p>
                  </a:txBody>
                  <a:tcPr/>
                </a:tc>
                <a:tc>
                  <a:txBody>
                    <a:bodyPr/>
                    <a:lstStyle/>
                    <a:p>
                      <a:r>
                        <a:rPr lang="en-IN" dirty="0">
                          <a:solidFill>
                            <a:schemeClr val="bg1"/>
                          </a:solidFill>
                        </a:rPr>
                        <a:t>Description </a:t>
                      </a:r>
                      <a:endParaRPr lang="en-US" dirty="0">
                        <a:solidFill>
                          <a:schemeClr val="bg1"/>
                        </a:solidFill>
                      </a:endParaRPr>
                    </a:p>
                  </a:txBody>
                  <a:tcPr/>
                </a:tc>
                <a:tc>
                  <a:txBody>
                    <a:bodyPr/>
                    <a:lstStyle/>
                    <a:p>
                      <a:r>
                        <a:rPr lang="en-IN" dirty="0">
                          <a:solidFill>
                            <a:schemeClr val="bg1"/>
                          </a:solidFill>
                        </a:rPr>
                        <a:t>Drawback</a:t>
                      </a:r>
                      <a:endParaRPr lang="en-US" dirty="0">
                        <a:solidFill>
                          <a:schemeClr val="bg1"/>
                        </a:solidFill>
                      </a:endParaRPr>
                    </a:p>
                  </a:txBody>
                  <a:tcPr/>
                </a:tc>
                <a:extLst>
                  <a:ext uri="{0D108BD9-81ED-4DB2-BD59-A6C34878D82A}">
                    <a16:rowId xmlns:a16="http://schemas.microsoft.com/office/drawing/2014/main" val="1751519975"/>
                  </a:ext>
                </a:extLst>
              </a:tr>
              <a:tr h="3238500">
                <a:tc>
                  <a:txBody>
                    <a:bodyPr/>
                    <a:lstStyle/>
                    <a:p>
                      <a:r>
                        <a:rPr lang="en-US" b="1" dirty="0"/>
                        <a:t>Detection using Arduino Uno </a:t>
                      </a:r>
                    </a:p>
                    <a:p>
                      <a:endParaRPr lang="en-US" b="1" dirty="0"/>
                    </a:p>
                    <a:p>
                      <a:endParaRPr lang="en-US" dirty="0"/>
                    </a:p>
                  </a:txBody>
                  <a:tcPr/>
                </a:tc>
                <a:tc>
                  <a:txBody>
                    <a:bodyPr/>
                    <a:lstStyle/>
                    <a:p>
                      <a:pPr marL="285750" indent="-285750">
                        <a:buFont typeface="Arial" panose="020B0604020202020204" pitchFamily="34" charset="0"/>
                        <a:buChar char="•"/>
                      </a:pPr>
                      <a:r>
                        <a:rPr lang="en-US" dirty="0"/>
                        <a:t>Obstacle detection, obstacle avoidance, interior and outside routing, and true position sharing are among the capabilities planned for the VI (Visually Impaired) Incorporating Advanced. </a:t>
                      </a:r>
                    </a:p>
                    <a:p>
                      <a:pPr marL="0" indent="0">
                        <a:buFont typeface="Arial" panose="020B0604020202020204" pitchFamily="34" charset="0"/>
                        <a:buNone/>
                      </a:pPr>
                      <a:endParaRPr lang="en-US" dirty="0"/>
                    </a:p>
                    <a:p>
                      <a:pPr marL="285750" indent="-285750">
                        <a:buFont typeface="Arial" panose="020B0604020202020204" pitchFamily="34" charset="0"/>
                        <a:buChar char="•"/>
                      </a:pPr>
                      <a:r>
                        <a:rPr lang="en-US" dirty="0"/>
                        <a:t>A combo of smart gloves and phone software that performs well in low light is the suggested device .</a:t>
                      </a:r>
                    </a:p>
                    <a:p>
                      <a:pPr marL="0" indent="0">
                        <a:buFont typeface="Arial" panose="020B0604020202020204" pitchFamily="34" charset="0"/>
                        <a:buNone/>
                      </a:pPr>
                      <a:endParaRPr lang="en-US" dirty="0"/>
                    </a:p>
                    <a:p>
                      <a:pPr marL="285750" indent="-285750">
                        <a:buFont typeface="Arial" panose="020B0604020202020204" pitchFamily="34" charset="0"/>
                        <a:buChar char="•"/>
                      </a:pPr>
                      <a:r>
                        <a:rPr lang="en-US" dirty="0"/>
                        <a:t>Presented as a method for detecting and avoiding obstacles while also helping visually impaired individuals in recognizing their environment. </a:t>
                      </a:r>
                    </a:p>
                  </a:txBody>
                  <a:tcPr/>
                </a:tc>
                <a:tc>
                  <a:txBody>
                    <a:bodyPr/>
                    <a:lstStyle/>
                    <a:p>
                      <a:pPr marL="285750" indent="-285750">
                        <a:buFont typeface="Arial" panose="020B0604020202020204" pitchFamily="34" charset="0"/>
                        <a:buChar char="•"/>
                      </a:pPr>
                      <a:r>
                        <a:rPr lang="en-IN" dirty="0"/>
                        <a:t>With this </a:t>
                      </a:r>
                      <a:r>
                        <a:rPr lang="en-IN" dirty="0" err="1"/>
                        <a:t>detetction</a:t>
                      </a:r>
                      <a:r>
                        <a:rPr lang="en-IN" dirty="0"/>
                        <a:t> comes easy overriding firmware and lack of power protection.</a:t>
                      </a:r>
                    </a:p>
                    <a:p>
                      <a:pPr marL="0" indent="0">
                        <a:buFont typeface="Arial" panose="020B0604020202020204" pitchFamily="34" charset="0"/>
                        <a:buNone/>
                      </a:pPr>
                      <a:endParaRPr lang="en-IN" dirty="0"/>
                    </a:p>
                    <a:p>
                      <a:pPr marL="285750" indent="-285750">
                        <a:buFont typeface="Arial" panose="020B0604020202020204" pitchFamily="34" charset="0"/>
                        <a:buChar char="•"/>
                      </a:pPr>
                      <a:r>
                        <a:rPr lang="en-IN" dirty="0" err="1"/>
                        <a:t>Limitated</a:t>
                      </a:r>
                      <a:r>
                        <a:rPr lang="en-IN" dirty="0"/>
                        <a:t> in handling LED pins and photo sensors .</a:t>
                      </a:r>
                    </a:p>
                  </a:txBody>
                  <a:tcPr/>
                </a:tc>
                <a:extLst>
                  <a:ext uri="{0D108BD9-81ED-4DB2-BD59-A6C34878D82A}">
                    <a16:rowId xmlns:a16="http://schemas.microsoft.com/office/drawing/2014/main" val="695223425"/>
                  </a:ext>
                </a:extLst>
              </a:tr>
              <a:tr h="3238500">
                <a:tc>
                  <a:txBody>
                    <a:bodyPr/>
                    <a:lstStyle/>
                    <a:p>
                      <a:r>
                        <a:rPr lang="en-US" b="1" dirty="0"/>
                        <a:t>Detection using Ultrasonic Sensor and Buzzer </a:t>
                      </a:r>
                      <a:endParaRPr lang="en-US" dirty="0"/>
                    </a:p>
                  </a:txBody>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Research was written by Ali Khan and Aftab Khan with the purpose of designing something specifically for the blind. This research culminated in the invention of an ultrasonic obstacle detecting system.</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 A sensor module, as well as a vibration device and a buzzer, are included in the wearable garment. Sensors check the user's surroundings and vibrate and emit a buzzer to alert them to any impediments.</a:t>
                      </a:r>
                    </a:p>
                    <a:p>
                      <a:pPr marL="285750" indent="-285750">
                        <a:buFont typeface="Arial" panose="020B0604020202020204" pitchFamily="34" charset="0"/>
                        <a:buChar char="•"/>
                      </a:pPr>
                      <a:endParaRPr lang="en-US" dirty="0"/>
                    </a:p>
                  </a:txBody>
                  <a:tcPr/>
                </a:tc>
                <a:tc>
                  <a:txBody>
                    <a:bodyPr/>
                    <a:lstStyle/>
                    <a:p>
                      <a:pPr marL="285750" indent="-285750">
                        <a:buFont typeface="Arial" panose="020B0604020202020204" pitchFamily="34" charset="0"/>
                        <a:buChar char="•"/>
                      </a:pPr>
                      <a:r>
                        <a:rPr lang="en-IN" dirty="0"/>
                        <a:t>It comes with measurement inaccuracies.</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Sensor and buzzer would misjudge the object.. </a:t>
                      </a:r>
                      <a:endParaRPr lang="en-US" dirty="0"/>
                    </a:p>
                  </a:txBody>
                  <a:tcPr/>
                </a:tc>
                <a:extLst>
                  <a:ext uri="{0D108BD9-81ED-4DB2-BD59-A6C34878D82A}">
                    <a16:rowId xmlns:a16="http://schemas.microsoft.com/office/drawing/2014/main" val="2794142092"/>
                  </a:ext>
                </a:extLst>
              </a:tr>
            </a:tbl>
          </a:graphicData>
        </a:graphic>
      </p:graphicFrame>
    </p:spTree>
    <p:extLst>
      <p:ext uri="{BB962C8B-B14F-4D97-AF65-F5344CB8AC3E}">
        <p14:creationId xmlns:p14="http://schemas.microsoft.com/office/powerpoint/2010/main" val="2811164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4FDB082-FEC7-5410-D5DA-9A650B5951E1}"/>
              </a:ext>
            </a:extLst>
          </p:cNvPr>
          <p:cNvSpPr txBox="1"/>
          <p:nvPr/>
        </p:nvSpPr>
        <p:spPr>
          <a:xfrm>
            <a:off x="1239520" y="1188720"/>
            <a:ext cx="10078720" cy="5324535"/>
          </a:xfrm>
          <a:prstGeom prst="rect">
            <a:avLst/>
          </a:prstGeom>
          <a:noFill/>
        </p:spPr>
        <p:txBody>
          <a:bodyPr wrap="square">
            <a:spAutoFit/>
          </a:bodyPr>
          <a:lstStyle/>
          <a:p>
            <a:pPr marL="342900" indent="-342900">
              <a:buAutoNum type="arabicPeriod"/>
            </a:pPr>
            <a:r>
              <a:rPr lang="en-US" sz="2000" dirty="0"/>
              <a:t>Image Capture: Using a webcam or camera to capture real-time images of the surroundings.</a:t>
            </a:r>
          </a:p>
          <a:p>
            <a:pPr marL="342900" indent="-342900">
              <a:buAutoNum type="arabicPeriod"/>
            </a:pPr>
            <a:endParaRPr lang="en-US" sz="2000" dirty="0"/>
          </a:p>
          <a:p>
            <a:pPr marL="342900" indent="-342900">
              <a:buAutoNum type="arabicPeriod"/>
            </a:pPr>
            <a:r>
              <a:rPr lang="en-US" sz="2000" dirty="0"/>
              <a:t> 2. Networked Server: Sending these images to a central server (typically over a network connection), where the heavy computations such as image processing and object recognition are performed.</a:t>
            </a:r>
          </a:p>
          <a:p>
            <a:pPr marL="342900" indent="-342900">
              <a:buAutoNum type="arabicPeriod"/>
            </a:pPr>
            <a:endParaRPr lang="en-US" sz="2000" dirty="0"/>
          </a:p>
          <a:p>
            <a:pPr marL="342900" indent="-342900">
              <a:buAutoNum type="arabicPeriod"/>
            </a:pPr>
            <a:r>
              <a:rPr lang="en-US" sz="2000" dirty="0"/>
              <a:t> 3. Object Recognition: The server processes these images to identify objects, people, or other relevant features in the environment. </a:t>
            </a:r>
          </a:p>
          <a:p>
            <a:pPr marL="342900" indent="-342900">
              <a:buAutoNum type="arabicPeriod"/>
            </a:pPr>
            <a:endParaRPr lang="en-US" sz="2000" dirty="0"/>
          </a:p>
          <a:p>
            <a:pPr marL="342900" indent="-342900">
              <a:buAutoNum type="arabicPeriod"/>
            </a:pPr>
            <a:r>
              <a:rPr lang="en-US" sz="2000" dirty="0"/>
              <a:t>4. Voice Feedback: After identifying objects, the system converts this information into voice feedback that is sent back to the user in real-time. </a:t>
            </a:r>
          </a:p>
          <a:p>
            <a:endParaRPr lang="en-US" sz="2000" dirty="0"/>
          </a:p>
          <a:p>
            <a:r>
              <a:rPr lang="en-US" sz="2000" dirty="0"/>
              <a:t>This system aims to make visually impaired individuals more independent by enabling them to explore and interact with their environment more effectively. By providing real-time feedback about nearby objects or obstacles, the system enhances their ability to navigate and engage in daily activities autonomously.</a:t>
            </a:r>
          </a:p>
        </p:txBody>
      </p:sp>
      <p:sp>
        <p:nvSpPr>
          <p:cNvPr id="5" name="TextBox 4">
            <a:extLst>
              <a:ext uri="{FF2B5EF4-FFF2-40B4-BE49-F238E27FC236}">
                <a16:creationId xmlns:a16="http://schemas.microsoft.com/office/drawing/2014/main" id="{AA1D6BDB-BB59-9716-6824-DBD8D00AD887}"/>
              </a:ext>
            </a:extLst>
          </p:cNvPr>
          <p:cNvSpPr txBox="1"/>
          <p:nvPr/>
        </p:nvSpPr>
        <p:spPr>
          <a:xfrm>
            <a:off x="4886960" y="501134"/>
            <a:ext cx="6096000" cy="584775"/>
          </a:xfrm>
          <a:prstGeom prst="rect">
            <a:avLst/>
          </a:prstGeom>
          <a:noFill/>
        </p:spPr>
        <p:txBody>
          <a:bodyPr wrap="square">
            <a:spAutoFit/>
          </a:bodyPr>
          <a:lstStyle/>
          <a:p>
            <a:r>
              <a:rPr lang="en-US" sz="3200" b="1" dirty="0">
                <a:latin typeface="Californian FB" panose="0207040306080B030204" pitchFamily="18" charset="0"/>
              </a:rPr>
              <a:t>Objectives</a:t>
            </a:r>
            <a:r>
              <a:rPr lang="en-US" dirty="0"/>
              <a:t>:</a:t>
            </a:r>
          </a:p>
        </p:txBody>
      </p:sp>
    </p:spTree>
    <p:extLst>
      <p:ext uri="{BB962C8B-B14F-4D97-AF65-F5344CB8AC3E}">
        <p14:creationId xmlns:p14="http://schemas.microsoft.com/office/powerpoint/2010/main" val="35636194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FF228DAD-678A-45A8-7480-1D8E001E5CEB}"/>
              </a:ext>
            </a:extLst>
          </p:cNvPr>
          <p:cNvSpPr txBox="1"/>
          <p:nvPr/>
        </p:nvSpPr>
        <p:spPr>
          <a:xfrm>
            <a:off x="1272092" y="811915"/>
            <a:ext cx="10249347" cy="4678204"/>
          </a:xfrm>
          <a:prstGeom prst="rect">
            <a:avLst/>
          </a:prstGeom>
          <a:noFill/>
        </p:spPr>
        <p:txBody>
          <a:bodyPr wrap="square">
            <a:spAutoFit/>
          </a:bodyPr>
          <a:lstStyle/>
          <a:p>
            <a:pPr algn="ctr"/>
            <a:r>
              <a:rPr lang="en-US" sz="3600" b="1" i="1" dirty="0">
                <a:latin typeface="Arial Rounded MT Bold" panose="020F0704030504030204" pitchFamily="34" charset="0"/>
              </a:rPr>
              <a:t>Scope of Proposed Work</a:t>
            </a:r>
          </a:p>
          <a:p>
            <a:endParaRPr lang="en-US" sz="2800" b="1" dirty="0"/>
          </a:p>
          <a:p>
            <a:r>
              <a:rPr lang="en-US" b="1" dirty="0"/>
              <a:t>Problem Definition and Requirements Gathering</a:t>
            </a:r>
          </a:p>
          <a:p>
            <a:endParaRPr lang="en-US" b="1" dirty="0"/>
          </a:p>
          <a:p>
            <a:pPr>
              <a:buFont typeface="Arial" panose="020B0604020202020204" pitchFamily="34" charset="0"/>
              <a:buChar char="•"/>
            </a:pPr>
            <a:r>
              <a:rPr lang="en-US" b="1" dirty="0"/>
              <a:t>Identify User Needs</a:t>
            </a:r>
            <a:r>
              <a:rPr lang="en-US" dirty="0"/>
              <a:t>: Conduct surveys and interviews with visually impaired individuals to understand their challenges and requirements.</a:t>
            </a:r>
          </a:p>
          <a:p>
            <a:pPr>
              <a:buFont typeface="Arial" panose="020B0604020202020204" pitchFamily="34" charset="0"/>
              <a:buChar char="•"/>
            </a:pPr>
            <a:r>
              <a:rPr lang="en-US" b="1" dirty="0"/>
              <a:t>Define Objectives</a:t>
            </a:r>
            <a:r>
              <a:rPr lang="en-US" dirty="0"/>
              <a:t>: Specify the primary goals of the system, such as obstacle detection, object recognition, navigation assistance, and user feedback.</a:t>
            </a:r>
          </a:p>
          <a:p>
            <a:pPr>
              <a:buFont typeface="Arial" panose="020B0604020202020204" pitchFamily="34" charset="0"/>
              <a:buChar char="•"/>
            </a:pPr>
            <a:endParaRPr lang="en-US" dirty="0"/>
          </a:p>
          <a:p>
            <a:r>
              <a:rPr lang="en-US" b="1" dirty="0"/>
              <a:t>Computer Vision</a:t>
            </a:r>
            <a:r>
              <a:rPr lang="en-US" dirty="0"/>
              <a:t>:</a:t>
            </a:r>
          </a:p>
          <a:p>
            <a:pPr>
              <a:buFont typeface="Arial" panose="020B0604020202020204" pitchFamily="34" charset="0"/>
              <a:buChar char="•"/>
            </a:pPr>
            <a:endParaRPr lang="en-US" dirty="0"/>
          </a:p>
          <a:p>
            <a:pPr marL="742950" lvl="1" indent="-285750">
              <a:buFont typeface="Arial" panose="020B0604020202020204" pitchFamily="34" charset="0"/>
              <a:buChar char="•"/>
            </a:pPr>
            <a:r>
              <a:rPr lang="en-US" b="1" dirty="0"/>
              <a:t>Object Detection</a:t>
            </a:r>
            <a:r>
              <a:rPr lang="en-US" dirty="0"/>
              <a:t>: Implement models (e.g., YOLO, SSD, Faster R-CNN) for detecting and identifying objects in the user’s path.</a:t>
            </a:r>
          </a:p>
          <a:p>
            <a:pPr marL="742950" lvl="1" indent="-285750">
              <a:buFont typeface="Arial" panose="020B0604020202020204" pitchFamily="34" charset="0"/>
              <a:buChar char="•"/>
            </a:pPr>
            <a:r>
              <a:rPr lang="en-US" b="1" dirty="0"/>
              <a:t>Scene Understanding</a:t>
            </a:r>
            <a:r>
              <a:rPr lang="en-US" dirty="0"/>
              <a:t>: Develop methods for scene segmentation and context awareness.</a:t>
            </a:r>
          </a:p>
          <a:p>
            <a:endParaRPr lang="en-US" dirty="0"/>
          </a:p>
        </p:txBody>
      </p:sp>
    </p:spTree>
    <p:extLst>
      <p:ext uri="{BB962C8B-B14F-4D97-AF65-F5344CB8AC3E}">
        <p14:creationId xmlns:p14="http://schemas.microsoft.com/office/powerpoint/2010/main" val="22209793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B8530B6-60A8-6C37-EBEE-EE465E24DC93}"/>
              </a:ext>
            </a:extLst>
          </p:cNvPr>
          <p:cNvSpPr txBox="1"/>
          <p:nvPr/>
        </p:nvSpPr>
        <p:spPr>
          <a:xfrm>
            <a:off x="1417768" y="290104"/>
            <a:ext cx="9598062" cy="2862322"/>
          </a:xfrm>
          <a:prstGeom prst="rect">
            <a:avLst/>
          </a:prstGeom>
          <a:noFill/>
        </p:spPr>
        <p:txBody>
          <a:bodyPr wrap="square">
            <a:spAutoFit/>
          </a:bodyPr>
          <a:lstStyle/>
          <a:p>
            <a:endParaRPr lang="en-US" b="1" dirty="0"/>
          </a:p>
          <a:p>
            <a:endParaRPr lang="en-US" dirty="0"/>
          </a:p>
          <a:p>
            <a:pPr marL="742950" lvl="1" indent="-285750">
              <a:buFont typeface="Arial" panose="020B0604020202020204" pitchFamily="34" charset="0"/>
              <a:buChar char="•"/>
            </a:pPr>
            <a:endParaRPr lang="en-US" dirty="0"/>
          </a:p>
          <a:p>
            <a:pPr>
              <a:buFont typeface="Arial" panose="020B0604020202020204" pitchFamily="34" charset="0"/>
              <a:buChar char="•"/>
            </a:pPr>
            <a:r>
              <a:rPr lang="en-US" b="1" dirty="0"/>
              <a:t>Navigation and Guidance</a:t>
            </a:r>
            <a:r>
              <a:rPr lang="en-US" dirty="0"/>
              <a:t>:</a:t>
            </a:r>
          </a:p>
          <a:p>
            <a:pPr marL="742950" lvl="1" indent="-285750">
              <a:buFont typeface="Arial" panose="020B0604020202020204" pitchFamily="34" charset="0"/>
              <a:buChar char="•"/>
            </a:pPr>
            <a:r>
              <a:rPr lang="en-US" b="1" dirty="0"/>
              <a:t>Path Planning</a:t>
            </a:r>
            <a:r>
              <a:rPr lang="en-US" dirty="0"/>
              <a:t>: Design algorithms for route planning and obstacle avoidance..</a:t>
            </a:r>
          </a:p>
          <a:p>
            <a:pPr marL="742950" lvl="1" indent="-285750">
              <a:buFont typeface="Arial" panose="020B0604020202020204" pitchFamily="34" charset="0"/>
              <a:buChar char="•"/>
            </a:pPr>
            <a:endParaRPr lang="en-US" dirty="0"/>
          </a:p>
          <a:p>
            <a:pPr marL="0" lvl="1"/>
            <a:r>
              <a:rPr lang="en-US" dirty="0"/>
              <a:t>The scope of work for a blind assistance system is extensive and involves multidisciplinary efforts in hardware design, software development, user experience, and accessibility. The ultimate goal is to create a reliable, efficient, and user-friendly system that significantly improves the quality of life for visually impaired individuals.</a:t>
            </a:r>
          </a:p>
        </p:txBody>
      </p:sp>
    </p:spTree>
    <p:extLst>
      <p:ext uri="{BB962C8B-B14F-4D97-AF65-F5344CB8AC3E}">
        <p14:creationId xmlns:p14="http://schemas.microsoft.com/office/powerpoint/2010/main" val="110800092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Madison</Template>
  <TotalTime>2998</TotalTime>
  <Words>2270</Words>
  <Application>Microsoft Office PowerPoint</Application>
  <PresentationFormat>Widescreen</PresentationFormat>
  <Paragraphs>212</Paragraphs>
  <Slides>18</Slides>
  <Notes>2</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18</vt:i4>
      </vt:variant>
    </vt:vector>
  </HeadingPairs>
  <TitlesOfParts>
    <vt:vector size="31" baseType="lpstr">
      <vt:lpstr>Algerian</vt:lpstr>
      <vt:lpstr>Arial</vt:lpstr>
      <vt:lpstr>Arial Rounded MT Bold</vt:lpstr>
      <vt:lpstr>Calibri</vt:lpstr>
      <vt:lpstr>Californian FB</vt:lpstr>
      <vt:lpstr>Cambria</vt:lpstr>
      <vt:lpstr>Lucida Bright</vt:lpstr>
      <vt:lpstr>MS Shell Dlg 2</vt:lpstr>
      <vt:lpstr>source-serif-pro</vt:lpstr>
      <vt:lpstr>Times New Roman</vt:lpstr>
      <vt:lpstr>Wingdings</vt:lpstr>
      <vt:lpstr>Wingdings 3</vt:lpstr>
      <vt:lpstr>Madison</vt:lpstr>
      <vt:lpstr>USN: 4NN21IS057,  4NN21IS059,  4NN22IS400,  4NN22IS408   Name: Monisha Kumar,  Amna Malaika Macci,  Adarsh M R,  PranavKrishna S N</vt:lpstr>
      <vt:lpstr>ABSTRACT </vt:lpstr>
      <vt:lpstr>INTRODUCTION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USN: 4NN21IS057,  4NN21IS059,  4NN22IS400,  4NN22IS408   Name: Monisha Kumar,  Amna Malaika Macci,  Adarsh M R,  PranavKrishna S N</dc:title>
  <dc:creator>Administrator</dc:creator>
  <cp:lastModifiedBy>Administrator</cp:lastModifiedBy>
  <cp:revision>25</cp:revision>
  <dcterms:created xsi:type="dcterms:W3CDTF">2024-07-06T14:48:50Z</dcterms:created>
  <dcterms:modified xsi:type="dcterms:W3CDTF">2024-08-06T13:09:07Z</dcterms:modified>
</cp:coreProperties>
</file>