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4" r:id="rId8"/>
    <p:sldId id="262" r:id="rId9"/>
    <p:sldId id="265" r:id="rId10"/>
    <p:sldId id="266" r:id="rId11"/>
    <p:sldId id="267" r:id="rId12"/>
    <p:sldId id="269" r:id="rId13"/>
    <p:sldId id="272" r:id="rId14"/>
    <p:sldId id="273" r:id="rId15"/>
    <p:sldId id="274" r:id="rId16"/>
    <p:sldId id="271" r:id="rId17"/>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869680" y="1436877"/>
            <a:ext cx="274320" cy="229235"/>
          </a:xfrm>
          <a:custGeom>
            <a:avLst/>
            <a:gdLst/>
            <a:ahLst/>
            <a:cxnLst/>
            <a:rect l="l" t="t" r="r" b="b"/>
            <a:pathLst>
              <a:path w="274320" h="229235">
                <a:moveTo>
                  <a:pt x="274320" y="17399"/>
                </a:moveTo>
                <a:lnTo>
                  <a:pt x="194183" y="17399"/>
                </a:lnTo>
                <a:lnTo>
                  <a:pt x="202438" y="17526"/>
                </a:lnTo>
                <a:lnTo>
                  <a:pt x="210820" y="17780"/>
                </a:lnTo>
                <a:lnTo>
                  <a:pt x="210880" y="26550"/>
                </a:lnTo>
                <a:lnTo>
                  <a:pt x="211074" y="30607"/>
                </a:lnTo>
                <a:lnTo>
                  <a:pt x="210777" y="37592"/>
                </a:lnTo>
                <a:lnTo>
                  <a:pt x="209201" y="84105"/>
                </a:lnTo>
                <a:lnTo>
                  <a:pt x="208502" y="104108"/>
                </a:lnTo>
                <a:lnTo>
                  <a:pt x="207462" y="137906"/>
                </a:lnTo>
                <a:lnTo>
                  <a:pt x="206755" y="171704"/>
                </a:lnTo>
                <a:lnTo>
                  <a:pt x="206535" y="179018"/>
                </a:lnTo>
                <a:lnTo>
                  <a:pt x="206422" y="186309"/>
                </a:lnTo>
                <a:lnTo>
                  <a:pt x="206375" y="200914"/>
                </a:lnTo>
                <a:lnTo>
                  <a:pt x="235076" y="228854"/>
                </a:lnTo>
                <a:lnTo>
                  <a:pt x="234384" y="179018"/>
                </a:lnTo>
                <a:lnTo>
                  <a:pt x="234259" y="171704"/>
                </a:lnTo>
                <a:lnTo>
                  <a:pt x="233203" y="120745"/>
                </a:lnTo>
                <a:lnTo>
                  <a:pt x="231648" y="67726"/>
                </a:lnTo>
                <a:lnTo>
                  <a:pt x="229616" y="18161"/>
                </a:lnTo>
                <a:lnTo>
                  <a:pt x="274320" y="18161"/>
                </a:lnTo>
                <a:lnTo>
                  <a:pt x="274320" y="17399"/>
                </a:lnTo>
                <a:close/>
              </a:path>
              <a:path w="274320" h="229235">
                <a:moveTo>
                  <a:pt x="274320" y="17272"/>
                </a:moveTo>
                <a:lnTo>
                  <a:pt x="97917" y="17272"/>
                </a:lnTo>
                <a:lnTo>
                  <a:pt x="108448" y="17432"/>
                </a:lnTo>
                <a:lnTo>
                  <a:pt x="118252" y="17891"/>
                </a:lnTo>
                <a:lnTo>
                  <a:pt x="126366" y="18611"/>
                </a:lnTo>
                <a:lnTo>
                  <a:pt x="131825" y="19558"/>
                </a:lnTo>
                <a:lnTo>
                  <a:pt x="131825" y="37592"/>
                </a:lnTo>
                <a:lnTo>
                  <a:pt x="130261" y="84105"/>
                </a:lnTo>
                <a:lnTo>
                  <a:pt x="129672" y="104108"/>
                </a:lnTo>
                <a:lnTo>
                  <a:pt x="129159" y="124714"/>
                </a:lnTo>
                <a:lnTo>
                  <a:pt x="154813" y="150241"/>
                </a:lnTo>
                <a:lnTo>
                  <a:pt x="154086" y="117185"/>
                </a:lnTo>
                <a:lnTo>
                  <a:pt x="153098" y="84105"/>
                </a:lnTo>
                <a:lnTo>
                  <a:pt x="151833" y="48768"/>
                </a:lnTo>
                <a:lnTo>
                  <a:pt x="150622" y="17780"/>
                </a:lnTo>
                <a:lnTo>
                  <a:pt x="185800" y="17399"/>
                </a:lnTo>
                <a:lnTo>
                  <a:pt x="274320" y="17399"/>
                </a:lnTo>
                <a:close/>
              </a:path>
              <a:path w="274320" h="229235">
                <a:moveTo>
                  <a:pt x="85174" y="17399"/>
                </a:moveTo>
                <a:lnTo>
                  <a:pt x="25273" y="17399"/>
                </a:lnTo>
                <a:lnTo>
                  <a:pt x="31958" y="17516"/>
                </a:lnTo>
                <a:lnTo>
                  <a:pt x="38655" y="17859"/>
                </a:lnTo>
                <a:lnTo>
                  <a:pt x="45329" y="18416"/>
                </a:lnTo>
                <a:lnTo>
                  <a:pt x="51943" y="19177"/>
                </a:lnTo>
                <a:lnTo>
                  <a:pt x="51893" y="25273"/>
                </a:lnTo>
                <a:lnTo>
                  <a:pt x="51688" y="37592"/>
                </a:lnTo>
                <a:lnTo>
                  <a:pt x="51562" y="48768"/>
                </a:lnTo>
                <a:lnTo>
                  <a:pt x="74168" y="70866"/>
                </a:lnTo>
                <a:lnTo>
                  <a:pt x="73348" y="30607"/>
                </a:lnTo>
                <a:lnTo>
                  <a:pt x="73151" y="18542"/>
                </a:lnTo>
                <a:lnTo>
                  <a:pt x="78994" y="17653"/>
                </a:lnTo>
                <a:lnTo>
                  <a:pt x="85174" y="17399"/>
                </a:lnTo>
                <a:close/>
              </a:path>
              <a:path w="274320" h="229235">
                <a:moveTo>
                  <a:pt x="0" y="0"/>
                </a:moveTo>
                <a:lnTo>
                  <a:pt x="19812" y="17526"/>
                </a:lnTo>
                <a:lnTo>
                  <a:pt x="21590" y="17399"/>
                </a:lnTo>
                <a:lnTo>
                  <a:pt x="85174" y="17399"/>
                </a:lnTo>
                <a:lnTo>
                  <a:pt x="88265" y="17272"/>
                </a:lnTo>
                <a:lnTo>
                  <a:pt x="274320" y="17272"/>
                </a:lnTo>
                <a:lnTo>
                  <a:pt x="274320" y="4699"/>
                </a:lnTo>
                <a:lnTo>
                  <a:pt x="0" y="0"/>
                </a:lnTo>
                <a:close/>
              </a:path>
            </a:pathLst>
          </a:custGeom>
          <a:solidFill>
            <a:srgbClr val="E3CCB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543800" y="12445"/>
            <a:ext cx="1600200" cy="1397000"/>
          </a:xfrm>
          <a:prstGeom prst="rect">
            <a:avLst/>
          </a:prstGeom>
        </p:spPr>
      </p:pic>
      <p:sp>
        <p:nvSpPr>
          <p:cNvPr id="18" name="bg object 18"/>
          <p:cNvSpPr/>
          <p:nvPr/>
        </p:nvSpPr>
        <p:spPr>
          <a:xfrm>
            <a:off x="0" y="3"/>
            <a:ext cx="3027045" cy="5148580"/>
          </a:xfrm>
          <a:custGeom>
            <a:avLst/>
            <a:gdLst/>
            <a:ahLst/>
            <a:cxnLst/>
            <a:rect l="l" t="t" r="r" b="b"/>
            <a:pathLst>
              <a:path w="3027045" h="5148580">
                <a:moveTo>
                  <a:pt x="3026664" y="0"/>
                </a:moveTo>
                <a:lnTo>
                  <a:pt x="0" y="0"/>
                </a:lnTo>
                <a:lnTo>
                  <a:pt x="0" y="5148067"/>
                </a:lnTo>
                <a:lnTo>
                  <a:pt x="3026664" y="5148067"/>
                </a:lnTo>
                <a:lnTo>
                  <a:pt x="3026664" y="0"/>
                </a:lnTo>
                <a:close/>
              </a:path>
            </a:pathLst>
          </a:custGeom>
          <a:solidFill>
            <a:srgbClr val="010304"/>
          </a:solidFill>
        </p:spPr>
        <p:txBody>
          <a:bodyPr wrap="square" lIns="0" tIns="0" rIns="0" bIns="0" rtlCol="0"/>
          <a:lstStyle/>
          <a:p>
            <a:endParaRPr/>
          </a:p>
        </p:txBody>
      </p:sp>
      <p:sp>
        <p:nvSpPr>
          <p:cNvPr id="19" name="bg object 19"/>
          <p:cNvSpPr/>
          <p:nvPr/>
        </p:nvSpPr>
        <p:spPr>
          <a:xfrm>
            <a:off x="121790" y="3816441"/>
            <a:ext cx="2795270" cy="1205230"/>
          </a:xfrm>
          <a:custGeom>
            <a:avLst/>
            <a:gdLst/>
            <a:ahLst/>
            <a:cxnLst/>
            <a:rect l="l" t="t" r="r" b="b"/>
            <a:pathLst>
              <a:path w="2795270" h="1205229">
                <a:moveTo>
                  <a:pt x="0" y="1204630"/>
                </a:moveTo>
                <a:lnTo>
                  <a:pt x="2795145" y="1204630"/>
                </a:lnTo>
                <a:lnTo>
                  <a:pt x="2795145" y="0"/>
                </a:lnTo>
                <a:lnTo>
                  <a:pt x="0" y="0"/>
                </a:lnTo>
                <a:lnTo>
                  <a:pt x="0" y="1204630"/>
                </a:lnTo>
                <a:close/>
              </a:path>
            </a:pathLst>
          </a:custGeom>
          <a:solidFill>
            <a:srgbClr val="DBAF83"/>
          </a:solidFill>
        </p:spPr>
        <p:txBody>
          <a:bodyPr wrap="square" lIns="0" tIns="0" rIns="0" bIns="0" rtlCol="0"/>
          <a:lstStyle/>
          <a:p>
            <a:endParaRPr/>
          </a:p>
        </p:txBody>
      </p:sp>
      <p:sp>
        <p:nvSpPr>
          <p:cNvPr id="20" name="bg object 20"/>
          <p:cNvSpPr/>
          <p:nvPr/>
        </p:nvSpPr>
        <p:spPr>
          <a:xfrm>
            <a:off x="3785615" y="1574177"/>
            <a:ext cx="5358765" cy="695960"/>
          </a:xfrm>
          <a:custGeom>
            <a:avLst/>
            <a:gdLst/>
            <a:ahLst/>
            <a:cxnLst/>
            <a:rect l="l" t="t" r="r" b="b"/>
            <a:pathLst>
              <a:path w="5358765" h="695960">
                <a:moveTo>
                  <a:pt x="5358384" y="0"/>
                </a:moveTo>
                <a:lnTo>
                  <a:pt x="0" y="0"/>
                </a:lnTo>
                <a:lnTo>
                  <a:pt x="0" y="695566"/>
                </a:lnTo>
                <a:lnTo>
                  <a:pt x="5358384" y="695566"/>
                </a:lnTo>
                <a:lnTo>
                  <a:pt x="5358384" y="0"/>
                </a:lnTo>
                <a:close/>
              </a:path>
            </a:pathLst>
          </a:custGeom>
          <a:solidFill>
            <a:srgbClr val="010304"/>
          </a:solidFill>
        </p:spPr>
        <p:txBody>
          <a:bodyPr wrap="square" lIns="0" tIns="0" rIns="0" bIns="0" rtlCol="0"/>
          <a:lstStyle/>
          <a:p>
            <a:endParaRPr/>
          </a:p>
        </p:txBody>
      </p:sp>
      <p:sp>
        <p:nvSpPr>
          <p:cNvPr id="21" name="bg object 21"/>
          <p:cNvSpPr/>
          <p:nvPr/>
        </p:nvSpPr>
        <p:spPr>
          <a:xfrm>
            <a:off x="109728" y="2974466"/>
            <a:ext cx="356870" cy="293370"/>
          </a:xfrm>
          <a:custGeom>
            <a:avLst/>
            <a:gdLst/>
            <a:ahLst/>
            <a:cxnLst/>
            <a:rect l="l" t="t" r="r" b="b"/>
            <a:pathLst>
              <a:path w="356870" h="293370">
                <a:moveTo>
                  <a:pt x="51066" y="0"/>
                </a:moveTo>
                <a:lnTo>
                  <a:pt x="51764" y="54802"/>
                </a:lnTo>
                <a:lnTo>
                  <a:pt x="52806" y="110542"/>
                </a:lnTo>
                <a:lnTo>
                  <a:pt x="54211" y="165844"/>
                </a:lnTo>
                <a:lnTo>
                  <a:pt x="55999" y="219330"/>
                </a:lnTo>
                <a:lnTo>
                  <a:pt x="58191" y="269621"/>
                </a:lnTo>
                <a:lnTo>
                  <a:pt x="0" y="269621"/>
                </a:lnTo>
                <a:lnTo>
                  <a:pt x="0" y="286766"/>
                </a:lnTo>
                <a:lnTo>
                  <a:pt x="356616" y="292862"/>
                </a:lnTo>
                <a:lnTo>
                  <a:pt x="331140" y="270763"/>
                </a:lnTo>
                <a:lnTo>
                  <a:pt x="229273" y="270763"/>
                </a:lnTo>
                <a:lnTo>
                  <a:pt x="215571" y="270557"/>
                </a:lnTo>
                <a:lnTo>
                  <a:pt x="214538" y="270510"/>
                </a:lnTo>
                <a:lnTo>
                  <a:pt x="115061" y="270510"/>
                </a:lnTo>
                <a:lnTo>
                  <a:pt x="98842" y="270398"/>
                </a:lnTo>
                <a:lnTo>
                  <a:pt x="90739" y="270242"/>
                </a:lnTo>
                <a:lnTo>
                  <a:pt x="82613" y="270002"/>
                </a:lnTo>
                <a:lnTo>
                  <a:pt x="82501" y="258883"/>
                </a:lnTo>
                <a:lnTo>
                  <a:pt x="82168" y="253746"/>
                </a:lnTo>
                <a:lnTo>
                  <a:pt x="82613" y="246380"/>
                </a:lnTo>
                <a:lnTo>
                  <a:pt x="84091" y="202056"/>
                </a:lnTo>
                <a:lnTo>
                  <a:pt x="85599" y="159559"/>
                </a:lnTo>
                <a:lnTo>
                  <a:pt x="86969" y="116274"/>
                </a:lnTo>
                <a:lnTo>
                  <a:pt x="87909" y="73025"/>
                </a:lnTo>
                <a:lnTo>
                  <a:pt x="88173" y="63690"/>
                </a:lnTo>
                <a:lnTo>
                  <a:pt x="88302" y="54802"/>
                </a:lnTo>
                <a:lnTo>
                  <a:pt x="88366" y="35687"/>
                </a:lnTo>
                <a:lnTo>
                  <a:pt x="51066" y="0"/>
                </a:lnTo>
                <a:close/>
              </a:path>
              <a:path w="356870" h="293370">
                <a:moveTo>
                  <a:pt x="260235" y="202056"/>
                </a:moveTo>
                <a:lnTo>
                  <a:pt x="261581" y="269113"/>
                </a:lnTo>
                <a:lnTo>
                  <a:pt x="229273" y="270763"/>
                </a:lnTo>
                <a:lnTo>
                  <a:pt x="331140" y="270763"/>
                </a:lnTo>
                <a:lnTo>
                  <a:pt x="330847" y="270510"/>
                </a:lnTo>
                <a:lnTo>
                  <a:pt x="323723" y="270510"/>
                </a:lnTo>
                <a:lnTo>
                  <a:pt x="315028" y="270367"/>
                </a:lnTo>
                <a:lnTo>
                  <a:pt x="306384" y="269954"/>
                </a:lnTo>
                <a:lnTo>
                  <a:pt x="297712" y="269277"/>
                </a:lnTo>
                <a:lnTo>
                  <a:pt x="289102" y="268350"/>
                </a:lnTo>
                <a:lnTo>
                  <a:pt x="289172" y="258883"/>
                </a:lnTo>
                <a:lnTo>
                  <a:pt x="289477" y="239901"/>
                </a:lnTo>
                <a:lnTo>
                  <a:pt x="289547" y="230505"/>
                </a:lnTo>
                <a:lnTo>
                  <a:pt x="260235" y="202056"/>
                </a:lnTo>
                <a:close/>
              </a:path>
              <a:path w="356870" h="293370">
                <a:moveTo>
                  <a:pt x="155422" y="100584"/>
                </a:moveTo>
                <a:lnTo>
                  <a:pt x="156327" y="142861"/>
                </a:lnTo>
                <a:lnTo>
                  <a:pt x="157603" y="185150"/>
                </a:lnTo>
                <a:lnTo>
                  <a:pt x="159238" y="230505"/>
                </a:lnTo>
                <a:lnTo>
                  <a:pt x="160756" y="270002"/>
                </a:lnTo>
                <a:lnTo>
                  <a:pt x="115061" y="270510"/>
                </a:lnTo>
                <a:lnTo>
                  <a:pt x="214538" y="270510"/>
                </a:lnTo>
                <a:lnTo>
                  <a:pt x="202826" y="269970"/>
                </a:lnTo>
                <a:lnTo>
                  <a:pt x="192284" y="269049"/>
                </a:lnTo>
                <a:lnTo>
                  <a:pt x="185191" y="267843"/>
                </a:lnTo>
                <a:lnTo>
                  <a:pt x="185191" y="244602"/>
                </a:lnTo>
                <a:lnTo>
                  <a:pt x="186186" y="216822"/>
                </a:lnTo>
                <a:lnTo>
                  <a:pt x="187247" y="185150"/>
                </a:lnTo>
                <a:lnTo>
                  <a:pt x="188030" y="159559"/>
                </a:lnTo>
                <a:lnTo>
                  <a:pt x="188734" y="133223"/>
                </a:lnTo>
                <a:lnTo>
                  <a:pt x="155422" y="100584"/>
                </a:lnTo>
                <a:close/>
              </a:path>
            </a:pathLst>
          </a:custGeom>
          <a:solidFill>
            <a:srgbClr val="010304"/>
          </a:solidFill>
        </p:spPr>
        <p:txBody>
          <a:bodyPr wrap="square" lIns="0" tIns="0" rIns="0" bIns="0" rtlCol="0"/>
          <a:lstStyle/>
          <a:p>
            <a:endParaRPr/>
          </a:p>
        </p:txBody>
      </p:sp>
      <p:pic>
        <p:nvPicPr>
          <p:cNvPr id="22" name="bg object 22"/>
          <p:cNvPicPr/>
          <p:nvPr/>
        </p:nvPicPr>
        <p:blipFill>
          <a:blip r:embed="rId3" cstate="print"/>
          <a:stretch>
            <a:fillRect/>
          </a:stretch>
        </p:blipFill>
        <p:spPr>
          <a:xfrm>
            <a:off x="109728" y="3314658"/>
            <a:ext cx="2093976" cy="1828800"/>
          </a:xfrm>
          <a:prstGeom prst="rect">
            <a:avLst/>
          </a:prstGeom>
        </p:spPr>
      </p:pic>
      <p:sp>
        <p:nvSpPr>
          <p:cNvPr id="23" name="bg object 23"/>
          <p:cNvSpPr/>
          <p:nvPr/>
        </p:nvSpPr>
        <p:spPr>
          <a:xfrm>
            <a:off x="0" y="-508"/>
            <a:ext cx="9144000" cy="5143500"/>
          </a:xfrm>
          <a:custGeom>
            <a:avLst/>
            <a:gdLst/>
            <a:ahLst/>
            <a:cxnLst/>
            <a:rect l="l" t="t" r="r" b="b"/>
            <a:pathLst>
              <a:path w="9144000" h="5143500">
                <a:moveTo>
                  <a:pt x="9144000" y="0"/>
                </a:moveTo>
                <a:lnTo>
                  <a:pt x="0" y="0"/>
                </a:lnTo>
                <a:lnTo>
                  <a:pt x="0" y="121920"/>
                </a:lnTo>
                <a:lnTo>
                  <a:pt x="0" y="5021580"/>
                </a:lnTo>
                <a:lnTo>
                  <a:pt x="0" y="5143500"/>
                </a:lnTo>
                <a:lnTo>
                  <a:pt x="9144000" y="5143500"/>
                </a:lnTo>
                <a:lnTo>
                  <a:pt x="9144000" y="5022113"/>
                </a:lnTo>
                <a:lnTo>
                  <a:pt x="9144000" y="5021580"/>
                </a:lnTo>
                <a:lnTo>
                  <a:pt x="9144000" y="122428"/>
                </a:lnTo>
                <a:lnTo>
                  <a:pt x="9022207" y="122428"/>
                </a:lnTo>
                <a:lnTo>
                  <a:pt x="9022207" y="5021580"/>
                </a:lnTo>
                <a:lnTo>
                  <a:pt x="121780" y="5021580"/>
                </a:lnTo>
                <a:lnTo>
                  <a:pt x="121780" y="121920"/>
                </a:lnTo>
                <a:lnTo>
                  <a:pt x="9144000" y="121920"/>
                </a:lnTo>
                <a:lnTo>
                  <a:pt x="9144000" y="0"/>
                </a:lnTo>
                <a:close/>
              </a:path>
            </a:pathLst>
          </a:custGeom>
          <a:solidFill>
            <a:srgbClr val="010304"/>
          </a:solidFill>
        </p:spPr>
        <p:txBody>
          <a:bodyPr wrap="square" lIns="0" tIns="0" rIns="0" bIns="0" rtlCol="0"/>
          <a:lstStyle/>
          <a:p>
            <a:endParaRPr/>
          </a:p>
        </p:txBody>
      </p:sp>
      <p:pic>
        <p:nvPicPr>
          <p:cNvPr id="24" name="bg object 24"/>
          <p:cNvPicPr/>
          <p:nvPr/>
        </p:nvPicPr>
        <p:blipFill>
          <a:blip r:embed="rId4" cstate="print"/>
          <a:stretch>
            <a:fillRect/>
          </a:stretch>
        </p:blipFill>
        <p:spPr>
          <a:xfrm>
            <a:off x="118871" y="128015"/>
            <a:ext cx="2779776" cy="3651758"/>
          </a:xfrm>
          <a:prstGeom prst="rect">
            <a:avLst/>
          </a:prstGeom>
        </p:spPr>
      </p:pic>
      <p:sp>
        <p:nvSpPr>
          <p:cNvPr id="2" name="Holder 2"/>
          <p:cNvSpPr>
            <a:spLocks noGrp="1"/>
          </p:cNvSpPr>
          <p:nvPr>
            <p:ph type="ctrTitle"/>
          </p:nvPr>
        </p:nvSpPr>
        <p:spPr>
          <a:xfrm>
            <a:off x="4161663" y="1680158"/>
            <a:ext cx="4682490" cy="454660"/>
          </a:xfrm>
          <a:prstGeom prst="rect">
            <a:avLst/>
          </a:prstGeom>
        </p:spPr>
        <p:txBody>
          <a:bodyPr wrap="square" lIns="0" tIns="0" rIns="0" bIns="0">
            <a:spAutoFit/>
          </a:bodyPr>
          <a:lstStyle>
            <a:lvl1pPr>
              <a:defRPr sz="28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550" b="0" i="0">
                <a:solidFill>
                  <a:srgbClr val="665F55"/>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550" b="0" i="0">
                <a:solidFill>
                  <a:srgbClr val="665F55"/>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08392" y="3"/>
            <a:ext cx="1435735" cy="5148580"/>
          </a:xfrm>
          <a:custGeom>
            <a:avLst/>
            <a:gdLst/>
            <a:ahLst/>
            <a:cxnLst/>
            <a:rect l="l" t="t" r="r" b="b"/>
            <a:pathLst>
              <a:path w="1435734" h="5148580">
                <a:moveTo>
                  <a:pt x="1435607" y="0"/>
                </a:moveTo>
                <a:lnTo>
                  <a:pt x="0" y="0"/>
                </a:lnTo>
                <a:lnTo>
                  <a:pt x="0" y="5148067"/>
                </a:lnTo>
                <a:lnTo>
                  <a:pt x="1435607" y="5148067"/>
                </a:lnTo>
                <a:lnTo>
                  <a:pt x="1435607" y="0"/>
                </a:lnTo>
                <a:close/>
              </a:path>
            </a:pathLst>
          </a:custGeom>
          <a:solidFill>
            <a:srgbClr val="DBAF83"/>
          </a:solidFill>
        </p:spPr>
        <p:txBody>
          <a:bodyPr wrap="square" lIns="0" tIns="0" rIns="0" bIns="0" rtlCol="0"/>
          <a:lstStyle/>
          <a:p>
            <a:endParaRPr/>
          </a:p>
        </p:txBody>
      </p:sp>
      <p:sp>
        <p:nvSpPr>
          <p:cNvPr id="17" name="bg object 17"/>
          <p:cNvSpPr/>
          <p:nvPr/>
        </p:nvSpPr>
        <p:spPr>
          <a:xfrm>
            <a:off x="6780276" y="2782188"/>
            <a:ext cx="2364105" cy="2366010"/>
          </a:xfrm>
          <a:custGeom>
            <a:avLst/>
            <a:gdLst/>
            <a:ahLst/>
            <a:cxnLst/>
            <a:rect l="l" t="t" r="r" b="b"/>
            <a:pathLst>
              <a:path w="2364104" h="2366010">
                <a:moveTo>
                  <a:pt x="2363724" y="0"/>
                </a:moveTo>
                <a:lnTo>
                  <a:pt x="0" y="2365883"/>
                </a:lnTo>
                <a:lnTo>
                  <a:pt x="2363724" y="2365883"/>
                </a:lnTo>
                <a:lnTo>
                  <a:pt x="2363724" y="0"/>
                </a:lnTo>
                <a:close/>
              </a:path>
            </a:pathLst>
          </a:custGeom>
          <a:solidFill>
            <a:srgbClr val="010304"/>
          </a:solidFill>
        </p:spPr>
        <p:txBody>
          <a:bodyPr wrap="square" lIns="0" tIns="0" rIns="0" bIns="0" rtlCol="0"/>
          <a:lstStyle/>
          <a:p>
            <a:endParaRPr/>
          </a:p>
        </p:txBody>
      </p:sp>
      <p:sp>
        <p:nvSpPr>
          <p:cNvPr id="18" name="bg object 18"/>
          <p:cNvSpPr/>
          <p:nvPr/>
        </p:nvSpPr>
        <p:spPr>
          <a:xfrm>
            <a:off x="5664696" y="1656587"/>
            <a:ext cx="3479800" cy="3491865"/>
          </a:xfrm>
          <a:custGeom>
            <a:avLst/>
            <a:gdLst/>
            <a:ahLst/>
            <a:cxnLst/>
            <a:rect l="l" t="t" r="r" b="b"/>
            <a:pathLst>
              <a:path w="3479800" h="3491865">
                <a:moveTo>
                  <a:pt x="3479303" y="0"/>
                </a:moveTo>
                <a:lnTo>
                  <a:pt x="0" y="3491484"/>
                </a:lnTo>
                <a:lnTo>
                  <a:pt x="1115695" y="3491484"/>
                </a:lnTo>
                <a:lnTo>
                  <a:pt x="3479303" y="1119632"/>
                </a:lnTo>
                <a:lnTo>
                  <a:pt x="3479303" y="0"/>
                </a:lnTo>
                <a:close/>
              </a:path>
            </a:pathLst>
          </a:custGeom>
          <a:solidFill>
            <a:srgbClr val="9E9D9D"/>
          </a:solidFill>
        </p:spPr>
        <p:txBody>
          <a:bodyPr wrap="square" lIns="0" tIns="0" rIns="0" bIns="0" rtlCol="0"/>
          <a:lstStyle/>
          <a:p>
            <a:endParaRPr/>
          </a:p>
        </p:txBody>
      </p:sp>
      <p:sp>
        <p:nvSpPr>
          <p:cNvPr id="19" name="bg object 19"/>
          <p:cNvSpPr/>
          <p:nvPr/>
        </p:nvSpPr>
        <p:spPr>
          <a:xfrm>
            <a:off x="5344657" y="1336166"/>
            <a:ext cx="3799840" cy="3811904"/>
          </a:xfrm>
          <a:custGeom>
            <a:avLst/>
            <a:gdLst/>
            <a:ahLst/>
            <a:cxnLst/>
            <a:rect l="l" t="t" r="r" b="b"/>
            <a:pathLst>
              <a:path w="3799840" h="3811904">
                <a:moveTo>
                  <a:pt x="3799343" y="0"/>
                </a:moveTo>
                <a:lnTo>
                  <a:pt x="0" y="3811904"/>
                </a:lnTo>
                <a:lnTo>
                  <a:pt x="318007" y="3811904"/>
                </a:lnTo>
                <a:lnTo>
                  <a:pt x="3799343" y="319024"/>
                </a:lnTo>
                <a:lnTo>
                  <a:pt x="3799343" y="0"/>
                </a:lnTo>
                <a:close/>
              </a:path>
            </a:pathLst>
          </a:custGeom>
          <a:solidFill>
            <a:srgbClr val="DBAF83"/>
          </a:solidFill>
        </p:spPr>
        <p:txBody>
          <a:bodyPr wrap="square" lIns="0" tIns="0" rIns="0" bIns="0" rtlCol="0"/>
          <a:lstStyle/>
          <a:p>
            <a:endParaRPr/>
          </a:p>
        </p:txBody>
      </p:sp>
      <p:sp>
        <p:nvSpPr>
          <p:cNvPr id="20" name="bg object 20"/>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988949"/>
                </a:lnTo>
                <a:lnTo>
                  <a:pt x="6638544" y="988949"/>
                </a:lnTo>
                <a:lnTo>
                  <a:pt x="6638544" y="412381"/>
                </a:lnTo>
                <a:lnTo>
                  <a:pt x="122008" y="412381"/>
                </a:lnTo>
                <a:lnTo>
                  <a:pt x="122008" y="123190"/>
                </a:lnTo>
                <a:lnTo>
                  <a:pt x="9021953" y="123190"/>
                </a:lnTo>
                <a:lnTo>
                  <a:pt x="9021953" y="0"/>
                </a:lnTo>
                <a:lnTo>
                  <a:pt x="0" y="0"/>
                </a:lnTo>
                <a:lnTo>
                  <a:pt x="0" y="123190"/>
                </a:lnTo>
                <a:lnTo>
                  <a:pt x="0" y="412381"/>
                </a:lnTo>
                <a:lnTo>
                  <a:pt x="0" y="988949"/>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pic>
        <p:nvPicPr>
          <p:cNvPr id="21" name="bg object 21"/>
          <p:cNvPicPr/>
          <p:nvPr/>
        </p:nvPicPr>
        <p:blipFill>
          <a:blip r:embed="rId7" cstate="print"/>
          <a:stretch>
            <a:fillRect/>
          </a:stretch>
        </p:blipFill>
        <p:spPr>
          <a:xfrm>
            <a:off x="7708392" y="82422"/>
            <a:ext cx="192024" cy="219583"/>
          </a:xfrm>
          <a:prstGeom prst="rect">
            <a:avLst/>
          </a:prstGeom>
        </p:spPr>
      </p:pic>
      <p:sp>
        <p:nvSpPr>
          <p:cNvPr id="22" name="bg object 22"/>
          <p:cNvSpPr/>
          <p:nvPr/>
        </p:nvSpPr>
        <p:spPr>
          <a:xfrm>
            <a:off x="0" y="92201"/>
            <a:ext cx="9080500" cy="5055870"/>
          </a:xfrm>
          <a:custGeom>
            <a:avLst/>
            <a:gdLst/>
            <a:ahLst/>
            <a:cxnLst/>
            <a:rect l="l" t="t" r="r" b="b"/>
            <a:pathLst>
              <a:path w="9080500" h="5055870">
                <a:moveTo>
                  <a:pt x="1138453" y="5055870"/>
                </a:moveTo>
                <a:lnTo>
                  <a:pt x="0" y="3907282"/>
                </a:lnTo>
                <a:lnTo>
                  <a:pt x="0" y="5055870"/>
                </a:lnTo>
                <a:lnTo>
                  <a:pt x="1138453" y="5055870"/>
                </a:lnTo>
                <a:close/>
              </a:path>
              <a:path w="9080500" h="5055870">
                <a:moveTo>
                  <a:pt x="9079992" y="1353820"/>
                </a:moveTo>
                <a:lnTo>
                  <a:pt x="9034272" y="1354328"/>
                </a:lnTo>
                <a:lnTo>
                  <a:pt x="9057640" y="1371854"/>
                </a:lnTo>
                <a:lnTo>
                  <a:pt x="9065387" y="1371854"/>
                </a:lnTo>
                <a:lnTo>
                  <a:pt x="9079992" y="1372108"/>
                </a:lnTo>
                <a:lnTo>
                  <a:pt x="9079992" y="1353820"/>
                </a:lnTo>
                <a:close/>
              </a:path>
              <a:path w="9080500" h="5055870">
                <a:moveTo>
                  <a:pt x="9079992" y="889000"/>
                </a:moveTo>
                <a:lnTo>
                  <a:pt x="8943035" y="889000"/>
                </a:lnTo>
                <a:lnTo>
                  <a:pt x="8942692" y="876300"/>
                </a:lnTo>
                <a:lnTo>
                  <a:pt x="8942578" y="863600"/>
                </a:lnTo>
                <a:lnTo>
                  <a:pt x="8942959" y="850900"/>
                </a:lnTo>
                <a:lnTo>
                  <a:pt x="9079738" y="850900"/>
                </a:lnTo>
                <a:lnTo>
                  <a:pt x="9079738" y="825500"/>
                </a:lnTo>
                <a:lnTo>
                  <a:pt x="8941054" y="825500"/>
                </a:lnTo>
                <a:lnTo>
                  <a:pt x="8941054" y="787400"/>
                </a:lnTo>
                <a:lnTo>
                  <a:pt x="9079738" y="787400"/>
                </a:lnTo>
                <a:lnTo>
                  <a:pt x="9079738" y="762000"/>
                </a:lnTo>
                <a:lnTo>
                  <a:pt x="9079738" y="495300"/>
                </a:lnTo>
                <a:lnTo>
                  <a:pt x="9066657" y="495300"/>
                </a:lnTo>
                <a:lnTo>
                  <a:pt x="9064790" y="546100"/>
                </a:lnTo>
                <a:lnTo>
                  <a:pt x="9063304" y="596900"/>
                </a:lnTo>
                <a:lnTo>
                  <a:pt x="9062314" y="660400"/>
                </a:lnTo>
                <a:lnTo>
                  <a:pt x="9062060" y="736600"/>
                </a:lnTo>
                <a:lnTo>
                  <a:pt x="9062225" y="749300"/>
                </a:lnTo>
                <a:lnTo>
                  <a:pt x="9062466" y="762000"/>
                </a:lnTo>
                <a:lnTo>
                  <a:pt x="9022715" y="762000"/>
                </a:lnTo>
                <a:lnTo>
                  <a:pt x="9021013" y="660400"/>
                </a:lnTo>
                <a:lnTo>
                  <a:pt x="9020137" y="609600"/>
                </a:lnTo>
                <a:lnTo>
                  <a:pt x="9019222" y="546100"/>
                </a:lnTo>
                <a:lnTo>
                  <a:pt x="9018270" y="495300"/>
                </a:lnTo>
                <a:lnTo>
                  <a:pt x="9002395" y="495300"/>
                </a:lnTo>
                <a:lnTo>
                  <a:pt x="9000477" y="546100"/>
                </a:lnTo>
                <a:lnTo>
                  <a:pt x="8998991" y="596900"/>
                </a:lnTo>
                <a:lnTo>
                  <a:pt x="8998026" y="647700"/>
                </a:lnTo>
                <a:lnTo>
                  <a:pt x="8997798" y="736600"/>
                </a:lnTo>
                <a:lnTo>
                  <a:pt x="8997963" y="762000"/>
                </a:lnTo>
                <a:lnTo>
                  <a:pt x="8998204" y="774700"/>
                </a:lnTo>
                <a:lnTo>
                  <a:pt x="8958453" y="774700"/>
                </a:lnTo>
                <a:lnTo>
                  <a:pt x="8958123" y="749300"/>
                </a:lnTo>
                <a:lnTo>
                  <a:pt x="8957627" y="711200"/>
                </a:lnTo>
                <a:lnTo>
                  <a:pt x="8957183" y="685800"/>
                </a:lnTo>
                <a:lnTo>
                  <a:pt x="8956535" y="647700"/>
                </a:lnTo>
                <a:lnTo>
                  <a:pt x="8956116" y="622300"/>
                </a:lnTo>
                <a:lnTo>
                  <a:pt x="8955291" y="571500"/>
                </a:lnTo>
                <a:lnTo>
                  <a:pt x="8955087" y="558800"/>
                </a:lnTo>
                <a:lnTo>
                  <a:pt x="8954008" y="495300"/>
                </a:lnTo>
                <a:lnTo>
                  <a:pt x="8941816" y="495300"/>
                </a:lnTo>
                <a:lnTo>
                  <a:pt x="8941816" y="508000"/>
                </a:lnTo>
                <a:lnTo>
                  <a:pt x="8941816" y="558800"/>
                </a:lnTo>
                <a:lnTo>
                  <a:pt x="8941562" y="558800"/>
                </a:lnTo>
                <a:lnTo>
                  <a:pt x="8941562" y="571500"/>
                </a:lnTo>
                <a:lnTo>
                  <a:pt x="8941562" y="622300"/>
                </a:lnTo>
                <a:lnTo>
                  <a:pt x="8941562" y="685800"/>
                </a:lnTo>
                <a:lnTo>
                  <a:pt x="8941562" y="749300"/>
                </a:lnTo>
                <a:lnTo>
                  <a:pt x="8678037" y="749300"/>
                </a:lnTo>
                <a:lnTo>
                  <a:pt x="8678164" y="736600"/>
                </a:lnTo>
                <a:lnTo>
                  <a:pt x="8678037" y="736600"/>
                </a:lnTo>
                <a:lnTo>
                  <a:pt x="8678037" y="723900"/>
                </a:lnTo>
                <a:lnTo>
                  <a:pt x="8678291" y="711200"/>
                </a:lnTo>
                <a:lnTo>
                  <a:pt x="8941308" y="711200"/>
                </a:lnTo>
                <a:lnTo>
                  <a:pt x="8941562" y="749300"/>
                </a:lnTo>
                <a:lnTo>
                  <a:pt x="8941562" y="685800"/>
                </a:lnTo>
                <a:lnTo>
                  <a:pt x="8678037" y="685800"/>
                </a:lnTo>
                <a:lnTo>
                  <a:pt x="8678164" y="673100"/>
                </a:lnTo>
                <a:lnTo>
                  <a:pt x="8678037" y="660400"/>
                </a:lnTo>
                <a:lnTo>
                  <a:pt x="8678291" y="647700"/>
                </a:lnTo>
                <a:lnTo>
                  <a:pt x="8941308" y="647700"/>
                </a:lnTo>
                <a:lnTo>
                  <a:pt x="8941562" y="685800"/>
                </a:lnTo>
                <a:lnTo>
                  <a:pt x="8941562" y="622300"/>
                </a:lnTo>
                <a:lnTo>
                  <a:pt x="8681466" y="622300"/>
                </a:lnTo>
                <a:lnTo>
                  <a:pt x="8681466" y="584200"/>
                </a:lnTo>
                <a:lnTo>
                  <a:pt x="8932418" y="584200"/>
                </a:lnTo>
                <a:lnTo>
                  <a:pt x="8941562" y="571500"/>
                </a:lnTo>
                <a:lnTo>
                  <a:pt x="8941562" y="558800"/>
                </a:lnTo>
                <a:lnTo>
                  <a:pt x="8678291" y="558800"/>
                </a:lnTo>
                <a:lnTo>
                  <a:pt x="8678291" y="520700"/>
                </a:lnTo>
                <a:lnTo>
                  <a:pt x="8905786" y="520700"/>
                </a:lnTo>
                <a:lnTo>
                  <a:pt x="8915400" y="508000"/>
                </a:lnTo>
                <a:lnTo>
                  <a:pt x="8885428" y="508000"/>
                </a:lnTo>
                <a:lnTo>
                  <a:pt x="8885771" y="482600"/>
                </a:lnTo>
                <a:lnTo>
                  <a:pt x="8886546" y="457200"/>
                </a:lnTo>
                <a:lnTo>
                  <a:pt x="8887409" y="431800"/>
                </a:lnTo>
                <a:lnTo>
                  <a:pt x="8887968" y="419100"/>
                </a:lnTo>
                <a:lnTo>
                  <a:pt x="8888235" y="393700"/>
                </a:lnTo>
                <a:lnTo>
                  <a:pt x="8889009" y="355600"/>
                </a:lnTo>
                <a:lnTo>
                  <a:pt x="8889365" y="330200"/>
                </a:lnTo>
                <a:lnTo>
                  <a:pt x="8889365" y="241300"/>
                </a:lnTo>
                <a:lnTo>
                  <a:pt x="8930132" y="241300"/>
                </a:lnTo>
                <a:lnTo>
                  <a:pt x="8930348" y="292100"/>
                </a:lnTo>
                <a:lnTo>
                  <a:pt x="8930627" y="330200"/>
                </a:lnTo>
                <a:lnTo>
                  <a:pt x="8931529" y="419100"/>
                </a:lnTo>
                <a:lnTo>
                  <a:pt x="8931961" y="431800"/>
                </a:lnTo>
                <a:lnTo>
                  <a:pt x="8932723" y="457200"/>
                </a:lnTo>
                <a:lnTo>
                  <a:pt x="8933599" y="469900"/>
                </a:lnTo>
                <a:lnTo>
                  <a:pt x="8934323" y="495300"/>
                </a:lnTo>
                <a:lnTo>
                  <a:pt x="8934323" y="508000"/>
                </a:lnTo>
                <a:lnTo>
                  <a:pt x="8941816" y="508000"/>
                </a:lnTo>
                <a:lnTo>
                  <a:pt x="8941816" y="495300"/>
                </a:lnTo>
                <a:lnTo>
                  <a:pt x="8941054" y="495300"/>
                </a:lnTo>
                <a:lnTo>
                  <a:pt x="8941054" y="444500"/>
                </a:lnTo>
                <a:lnTo>
                  <a:pt x="9079738" y="444500"/>
                </a:lnTo>
                <a:lnTo>
                  <a:pt x="9079738" y="431800"/>
                </a:lnTo>
                <a:lnTo>
                  <a:pt x="8941054" y="431800"/>
                </a:lnTo>
                <a:lnTo>
                  <a:pt x="8941054" y="381000"/>
                </a:lnTo>
                <a:lnTo>
                  <a:pt x="9079738" y="381000"/>
                </a:lnTo>
                <a:lnTo>
                  <a:pt x="9079738" y="368300"/>
                </a:lnTo>
                <a:lnTo>
                  <a:pt x="8941054" y="368300"/>
                </a:lnTo>
                <a:lnTo>
                  <a:pt x="8941054" y="317500"/>
                </a:lnTo>
                <a:lnTo>
                  <a:pt x="9079738" y="317500"/>
                </a:lnTo>
                <a:lnTo>
                  <a:pt x="9079738" y="304800"/>
                </a:lnTo>
                <a:lnTo>
                  <a:pt x="9079738" y="292100"/>
                </a:lnTo>
                <a:lnTo>
                  <a:pt x="9042984" y="304800"/>
                </a:lnTo>
                <a:lnTo>
                  <a:pt x="8944356" y="304800"/>
                </a:lnTo>
                <a:lnTo>
                  <a:pt x="8943594" y="292100"/>
                </a:lnTo>
                <a:lnTo>
                  <a:pt x="8943035" y="292100"/>
                </a:lnTo>
                <a:lnTo>
                  <a:pt x="8942692" y="279400"/>
                </a:lnTo>
                <a:lnTo>
                  <a:pt x="8942578" y="266700"/>
                </a:lnTo>
                <a:lnTo>
                  <a:pt x="8942959" y="254000"/>
                </a:lnTo>
                <a:lnTo>
                  <a:pt x="9079738" y="254000"/>
                </a:lnTo>
                <a:lnTo>
                  <a:pt x="9079738" y="0"/>
                </a:lnTo>
                <a:lnTo>
                  <a:pt x="9065768" y="0"/>
                </a:lnTo>
                <a:lnTo>
                  <a:pt x="9064180" y="38100"/>
                </a:lnTo>
                <a:lnTo>
                  <a:pt x="9062936" y="88900"/>
                </a:lnTo>
                <a:lnTo>
                  <a:pt x="9062123" y="127000"/>
                </a:lnTo>
                <a:lnTo>
                  <a:pt x="9061971" y="152400"/>
                </a:lnTo>
                <a:lnTo>
                  <a:pt x="9061869" y="190500"/>
                </a:lnTo>
                <a:lnTo>
                  <a:pt x="9061996" y="203200"/>
                </a:lnTo>
                <a:lnTo>
                  <a:pt x="9062199" y="228600"/>
                </a:lnTo>
                <a:lnTo>
                  <a:pt x="9062466" y="241300"/>
                </a:lnTo>
                <a:lnTo>
                  <a:pt x="9022715" y="241300"/>
                </a:lnTo>
                <a:lnTo>
                  <a:pt x="9021877" y="190500"/>
                </a:lnTo>
                <a:lnTo>
                  <a:pt x="9019349" y="50800"/>
                </a:lnTo>
                <a:lnTo>
                  <a:pt x="9018524" y="0"/>
                </a:lnTo>
                <a:lnTo>
                  <a:pt x="9000998" y="0"/>
                </a:lnTo>
                <a:lnTo>
                  <a:pt x="9000147" y="50800"/>
                </a:lnTo>
                <a:lnTo>
                  <a:pt x="8999296" y="88900"/>
                </a:lnTo>
                <a:lnTo>
                  <a:pt x="8996553" y="241300"/>
                </a:lnTo>
                <a:lnTo>
                  <a:pt x="8958453" y="241300"/>
                </a:lnTo>
                <a:lnTo>
                  <a:pt x="8958250" y="228600"/>
                </a:lnTo>
                <a:lnTo>
                  <a:pt x="8957462" y="177800"/>
                </a:lnTo>
                <a:lnTo>
                  <a:pt x="8957259" y="165100"/>
                </a:lnTo>
                <a:lnTo>
                  <a:pt x="8956865" y="139700"/>
                </a:lnTo>
                <a:lnTo>
                  <a:pt x="8956396" y="114300"/>
                </a:lnTo>
                <a:lnTo>
                  <a:pt x="8956167" y="101600"/>
                </a:lnTo>
                <a:lnTo>
                  <a:pt x="8955214" y="50800"/>
                </a:lnTo>
                <a:lnTo>
                  <a:pt x="8955011" y="38100"/>
                </a:lnTo>
                <a:lnTo>
                  <a:pt x="8954389" y="0"/>
                </a:lnTo>
                <a:lnTo>
                  <a:pt x="8945245" y="0"/>
                </a:lnTo>
                <a:lnTo>
                  <a:pt x="8945245" y="139700"/>
                </a:lnTo>
                <a:lnTo>
                  <a:pt x="8945245" y="152400"/>
                </a:lnTo>
                <a:lnTo>
                  <a:pt x="8944991" y="152400"/>
                </a:lnTo>
                <a:lnTo>
                  <a:pt x="8944610" y="160020"/>
                </a:lnTo>
                <a:lnTo>
                  <a:pt x="8944610" y="228600"/>
                </a:lnTo>
                <a:lnTo>
                  <a:pt x="8891486" y="228600"/>
                </a:lnTo>
                <a:lnTo>
                  <a:pt x="8869934" y="226021"/>
                </a:lnTo>
                <a:lnTo>
                  <a:pt x="8869934" y="495300"/>
                </a:lnTo>
                <a:lnTo>
                  <a:pt x="8822055" y="495300"/>
                </a:lnTo>
                <a:lnTo>
                  <a:pt x="8826246" y="241300"/>
                </a:lnTo>
                <a:lnTo>
                  <a:pt x="8865743" y="241300"/>
                </a:lnTo>
                <a:lnTo>
                  <a:pt x="8866416" y="342900"/>
                </a:lnTo>
                <a:lnTo>
                  <a:pt x="8867394" y="431800"/>
                </a:lnTo>
                <a:lnTo>
                  <a:pt x="8867762" y="444500"/>
                </a:lnTo>
                <a:lnTo>
                  <a:pt x="8868410" y="457200"/>
                </a:lnTo>
                <a:lnTo>
                  <a:pt x="8869134" y="469900"/>
                </a:lnTo>
                <a:lnTo>
                  <a:pt x="8869807" y="482600"/>
                </a:lnTo>
                <a:lnTo>
                  <a:pt x="8869934" y="495300"/>
                </a:lnTo>
                <a:lnTo>
                  <a:pt x="8869934" y="226021"/>
                </a:lnTo>
                <a:lnTo>
                  <a:pt x="8805926" y="218325"/>
                </a:lnTo>
                <a:lnTo>
                  <a:pt x="8805926" y="495300"/>
                </a:lnTo>
                <a:lnTo>
                  <a:pt x="8757793" y="495300"/>
                </a:lnTo>
                <a:lnTo>
                  <a:pt x="8761984" y="241300"/>
                </a:lnTo>
                <a:lnTo>
                  <a:pt x="8801735" y="241300"/>
                </a:lnTo>
                <a:lnTo>
                  <a:pt x="8802459" y="342900"/>
                </a:lnTo>
                <a:lnTo>
                  <a:pt x="8803386" y="431800"/>
                </a:lnTo>
                <a:lnTo>
                  <a:pt x="8803818" y="444500"/>
                </a:lnTo>
                <a:lnTo>
                  <a:pt x="8804465" y="457200"/>
                </a:lnTo>
                <a:lnTo>
                  <a:pt x="8805202" y="469900"/>
                </a:lnTo>
                <a:lnTo>
                  <a:pt x="8805926" y="495300"/>
                </a:lnTo>
                <a:lnTo>
                  <a:pt x="8805926" y="218325"/>
                </a:lnTo>
                <a:lnTo>
                  <a:pt x="8785784" y="215900"/>
                </a:lnTo>
                <a:lnTo>
                  <a:pt x="8741156" y="215900"/>
                </a:lnTo>
                <a:lnTo>
                  <a:pt x="8741156" y="482600"/>
                </a:lnTo>
                <a:lnTo>
                  <a:pt x="8741156" y="495300"/>
                </a:lnTo>
                <a:lnTo>
                  <a:pt x="8692261" y="495300"/>
                </a:lnTo>
                <a:lnTo>
                  <a:pt x="8694280" y="444500"/>
                </a:lnTo>
                <a:lnTo>
                  <a:pt x="8694649" y="431800"/>
                </a:lnTo>
                <a:lnTo>
                  <a:pt x="8695741" y="393700"/>
                </a:lnTo>
                <a:lnTo>
                  <a:pt x="8695969" y="381000"/>
                </a:lnTo>
                <a:lnTo>
                  <a:pt x="8696198" y="368300"/>
                </a:lnTo>
                <a:lnTo>
                  <a:pt x="8696642" y="342900"/>
                </a:lnTo>
                <a:lnTo>
                  <a:pt x="8696795" y="317500"/>
                </a:lnTo>
                <a:lnTo>
                  <a:pt x="8696871" y="304800"/>
                </a:lnTo>
                <a:lnTo>
                  <a:pt x="8696846" y="254000"/>
                </a:lnTo>
                <a:lnTo>
                  <a:pt x="8696706" y="241300"/>
                </a:lnTo>
                <a:lnTo>
                  <a:pt x="8737219" y="241300"/>
                </a:lnTo>
                <a:lnTo>
                  <a:pt x="8738375" y="381000"/>
                </a:lnTo>
                <a:lnTo>
                  <a:pt x="8738870" y="431800"/>
                </a:lnTo>
                <a:lnTo>
                  <a:pt x="8739314" y="444500"/>
                </a:lnTo>
                <a:lnTo>
                  <a:pt x="8740635" y="469900"/>
                </a:lnTo>
                <a:lnTo>
                  <a:pt x="8741156" y="482600"/>
                </a:lnTo>
                <a:lnTo>
                  <a:pt x="8741156" y="215900"/>
                </a:lnTo>
                <a:lnTo>
                  <a:pt x="8681720" y="215900"/>
                </a:lnTo>
                <a:lnTo>
                  <a:pt x="8681720" y="254000"/>
                </a:lnTo>
                <a:lnTo>
                  <a:pt x="8681720" y="266700"/>
                </a:lnTo>
                <a:lnTo>
                  <a:pt x="8681085" y="266700"/>
                </a:lnTo>
                <a:lnTo>
                  <a:pt x="8681085" y="381000"/>
                </a:lnTo>
                <a:lnTo>
                  <a:pt x="8681085" y="419100"/>
                </a:lnTo>
                <a:lnTo>
                  <a:pt x="8628685" y="419100"/>
                </a:lnTo>
                <a:lnTo>
                  <a:pt x="8575777" y="431800"/>
                </a:lnTo>
                <a:lnTo>
                  <a:pt x="8416798" y="431800"/>
                </a:lnTo>
                <a:lnTo>
                  <a:pt x="8415807" y="419100"/>
                </a:lnTo>
                <a:lnTo>
                  <a:pt x="8414994" y="419100"/>
                </a:lnTo>
                <a:lnTo>
                  <a:pt x="8414448" y="406400"/>
                </a:lnTo>
                <a:lnTo>
                  <a:pt x="8414258" y="393700"/>
                </a:lnTo>
                <a:lnTo>
                  <a:pt x="8414512" y="381000"/>
                </a:lnTo>
                <a:lnTo>
                  <a:pt x="8681085" y="381000"/>
                </a:lnTo>
                <a:lnTo>
                  <a:pt x="8681085" y="266700"/>
                </a:lnTo>
                <a:lnTo>
                  <a:pt x="8680831" y="266700"/>
                </a:lnTo>
                <a:lnTo>
                  <a:pt x="8680831" y="317500"/>
                </a:lnTo>
                <a:lnTo>
                  <a:pt x="8680831" y="355600"/>
                </a:lnTo>
                <a:lnTo>
                  <a:pt x="8628558" y="355600"/>
                </a:lnTo>
                <a:lnTo>
                  <a:pt x="8469554" y="368300"/>
                </a:lnTo>
                <a:lnTo>
                  <a:pt x="8415909" y="368300"/>
                </a:lnTo>
                <a:lnTo>
                  <a:pt x="8415401" y="355600"/>
                </a:lnTo>
                <a:lnTo>
                  <a:pt x="8415490" y="342900"/>
                </a:lnTo>
                <a:lnTo>
                  <a:pt x="8415756" y="330200"/>
                </a:lnTo>
                <a:lnTo>
                  <a:pt x="8416201" y="317500"/>
                </a:lnTo>
                <a:lnTo>
                  <a:pt x="8680831" y="317500"/>
                </a:lnTo>
                <a:lnTo>
                  <a:pt x="8680831" y="266700"/>
                </a:lnTo>
                <a:lnTo>
                  <a:pt x="8680323" y="266700"/>
                </a:lnTo>
                <a:lnTo>
                  <a:pt x="8680323" y="279400"/>
                </a:lnTo>
                <a:lnTo>
                  <a:pt x="8679434" y="292100"/>
                </a:lnTo>
                <a:lnTo>
                  <a:pt x="8577796" y="292100"/>
                </a:lnTo>
                <a:lnTo>
                  <a:pt x="8531060" y="304800"/>
                </a:lnTo>
                <a:lnTo>
                  <a:pt x="8420989" y="304800"/>
                </a:lnTo>
                <a:lnTo>
                  <a:pt x="8420989" y="254000"/>
                </a:lnTo>
                <a:lnTo>
                  <a:pt x="8681720" y="254000"/>
                </a:lnTo>
                <a:lnTo>
                  <a:pt x="8681720" y="215900"/>
                </a:lnTo>
                <a:lnTo>
                  <a:pt x="8681085" y="215900"/>
                </a:lnTo>
                <a:lnTo>
                  <a:pt x="8681085" y="177800"/>
                </a:lnTo>
                <a:lnTo>
                  <a:pt x="8943467" y="177800"/>
                </a:lnTo>
                <a:lnTo>
                  <a:pt x="8944229" y="203200"/>
                </a:lnTo>
                <a:lnTo>
                  <a:pt x="8944496" y="203200"/>
                </a:lnTo>
                <a:lnTo>
                  <a:pt x="8944610" y="228600"/>
                </a:lnTo>
                <a:lnTo>
                  <a:pt x="8944610" y="160020"/>
                </a:lnTo>
                <a:lnTo>
                  <a:pt x="8944356" y="165100"/>
                </a:lnTo>
                <a:lnTo>
                  <a:pt x="8681085" y="152400"/>
                </a:lnTo>
                <a:lnTo>
                  <a:pt x="8681085" y="114300"/>
                </a:lnTo>
                <a:lnTo>
                  <a:pt x="8944064" y="114300"/>
                </a:lnTo>
                <a:lnTo>
                  <a:pt x="8944699" y="127000"/>
                </a:lnTo>
                <a:lnTo>
                  <a:pt x="8945105" y="139700"/>
                </a:lnTo>
                <a:lnTo>
                  <a:pt x="8945245" y="139700"/>
                </a:lnTo>
                <a:lnTo>
                  <a:pt x="8945245" y="0"/>
                </a:lnTo>
                <a:lnTo>
                  <a:pt x="8941308" y="0"/>
                </a:lnTo>
                <a:lnTo>
                  <a:pt x="8941308" y="38100"/>
                </a:lnTo>
                <a:lnTo>
                  <a:pt x="8941308" y="50800"/>
                </a:lnTo>
                <a:lnTo>
                  <a:pt x="8941308" y="101600"/>
                </a:lnTo>
                <a:lnTo>
                  <a:pt x="8889263" y="88900"/>
                </a:lnTo>
                <a:lnTo>
                  <a:pt x="8681085" y="88900"/>
                </a:lnTo>
                <a:lnTo>
                  <a:pt x="8681085" y="50800"/>
                </a:lnTo>
                <a:lnTo>
                  <a:pt x="8941308" y="50800"/>
                </a:lnTo>
                <a:lnTo>
                  <a:pt x="8941308" y="38100"/>
                </a:lnTo>
                <a:lnTo>
                  <a:pt x="8889263" y="25400"/>
                </a:lnTo>
                <a:lnTo>
                  <a:pt x="8681085" y="25400"/>
                </a:lnTo>
                <a:lnTo>
                  <a:pt x="8681085" y="0"/>
                </a:lnTo>
                <a:lnTo>
                  <a:pt x="8663305" y="0"/>
                </a:lnTo>
                <a:lnTo>
                  <a:pt x="8662594" y="50800"/>
                </a:lnTo>
                <a:lnTo>
                  <a:pt x="8661870" y="101600"/>
                </a:lnTo>
                <a:lnTo>
                  <a:pt x="8661108" y="139700"/>
                </a:lnTo>
                <a:lnTo>
                  <a:pt x="8659495" y="241300"/>
                </a:lnTo>
                <a:lnTo>
                  <a:pt x="8621141" y="241300"/>
                </a:lnTo>
                <a:lnTo>
                  <a:pt x="8617775" y="50800"/>
                </a:lnTo>
                <a:lnTo>
                  <a:pt x="8616950" y="0"/>
                </a:lnTo>
                <a:lnTo>
                  <a:pt x="8600186" y="0"/>
                </a:lnTo>
                <a:lnTo>
                  <a:pt x="8598522" y="38100"/>
                </a:lnTo>
                <a:lnTo>
                  <a:pt x="8597240" y="88900"/>
                </a:lnTo>
                <a:lnTo>
                  <a:pt x="8596414" y="139700"/>
                </a:lnTo>
                <a:lnTo>
                  <a:pt x="8596224" y="203200"/>
                </a:lnTo>
                <a:lnTo>
                  <a:pt x="8596389" y="228600"/>
                </a:lnTo>
                <a:lnTo>
                  <a:pt x="8596630" y="241300"/>
                </a:lnTo>
                <a:lnTo>
                  <a:pt x="8555990" y="241300"/>
                </a:lnTo>
                <a:lnTo>
                  <a:pt x="8555736" y="228600"/>
                </a:lnTo>
                <a:lnTo>
                  <a:pt x="8555342" y="190500"/>
                </a:lnTo>
                <a:lnTo>
                  <a:pt x="8554923" y="139700"/>
                </a:lnTo>
                <a:lnTo>
                  <a:pt x="8554428" y="88900"/>
                </a:lnTo>
                <a:lnTo>
                  <a:pt x="8553831" y="50800"/>
                </a:lnTo>
                <a:lnTo>
                  <a:pt x="8553526" y="38100"/>
                </a:lnTo>
                <a:lnTo>
                  <a:pt x="8553069" y="25400"/>
                </a:lnTo>
                <a:lnTo>
                  <a:pt x="8551926" y="0"/>
                </a:lnTo>
                <a:lnTo>
                  <a:pt x="8536051" y="0"/>
                </a:lnTo>
                <a:lnTo>
                  <a:pt x="8534336" y="38100"/>
                </a:lnTo>
                <a:lnTo>
                  <a:pt x="8533066" y="88900"/>
                </a:lnTo>
                <a:lnTo>
                  <a:pt x="8532254" y="139700"/>
                </a:lnTo>
                <a:lnTo>
                  <a:pt x="8532063" y="203200"/>
                </a:lnTo>
                <a:lnTo>
                  <a:pt x="8532190" y="228600"/>
                </a:lnTo>
                <a:lnTo>
                  <a:pt x="8532368" y="241300"/>
                </a:lnTo>
                <a:lnTo>
                  <a:pt x="8492744" y="241300"/>
                </a:lnTo>
                <a:lnTo>
                  <a:pt x="8490191" y="88900"/>
                </a:lnTo>
                <a:lnTo>
                  <a:pt x="8489378" y="50800"/>
                </a:lnTo>
                <a:lnTo>
                  <a:pt x="8488553" y="0"/>
                </a:lnTo>
                <a:lnTo>
                  <a:pt x="8470773" y="0"/>
                </a:lnTo>
                <a:lnTo>
                  <a:pt x="8469935" y="50800"/>
                </a:lnTo>
                <a:lnTo>
                  <a:pt x="8467407" y="190500"/>
                </a:lnTo>
                <a:lnTo>
                  <a:pt x="8466582" y="241300"/>
                </a:lnTo>
                <a:lnTo>
                  <a:pt x="8428482" y="241300"/>
                </a:lnTo>
                <a:lnTo>
                  <a:pt x="8428266" y="228600"/>
                </a:lnTo>
                <a:lnTo>
                  <a:pt x="8427631" y="190500"/>
                </a:lnTo>
                <a:lnTo>
                  <a:pt x="8427402" y="177800"/>
                </a:lnTo>
                <a:lnTo>
                  <a:pt x="8427174" y="165100"/>
                </a:lnTo>
                <a:lnTo>
                  <a:pt x="8426259" y="114300"/>
                </a:lnTo>
                <a:lnTo>
                  <a:pt x="8426031" y="101600"/>
                </a:lnTo>
                <a:lnTo>
                  <a:pt x="8425116" y="50800"/>
                </a:lnTo>
                <a:lnTo>
                  <a:pt x="8424913" y="38100"/>
                </a:lnTo>
                <a:lnTo>
                  <a:pt x="8424291" y="0"/>
                </a:lnTo>
                <a:lnTo>
                  <a:pt x="8420989" y="0"/>
                </a:lnTo>
                <a:lnTo>
                  <a:pt x="8420989" y="50800"/>
                </a:lnTo>
                <a:lnTo>
                  <a:pt x="8420989" y="101600"/>
                </a:lnTo>
                <a:lnTo>
                  <a:pt x="8420989" y="114300"/>
                </a:lnTo>
                <a:lnTo>
                  <a:pt x="8420989" y="165100"/>
                </a:lnTo>
                <a:lnTo>
                  <a:pt x="8412988" y="165100"/>
                </a:lnTo>
                <a:lnTo>
                  <a:pt x="8412988" y="177800"/>
                </a:lnTo>
                <a:lnTo>
                  <a:pt x="8412620" y="190500"/>
                </a:lnTo>
                <a:lnTo>
                  <a:pt x="8411807" y="203200"/>
                </a:lnTo>
                <a:lnTo>
                  <a:pt x="8410943" y="215900"/>
                </a:lnTo>
                <a:lnTo>
                  <a:pt x="8410448" y="228600"/>
                </a:lnTo>
                <a:lnTo>
                  <a:pt x="8403209" y="228600"/>
                </a:lnTo>
                <a:lnTo>
                  <a:pt x="8403209" y="508000"/>
                </a:lnTo>
                <a:lnTo>
                  <a:pt x="8355076" y="508000"/>
                </a:lnTo>
                <a:lnTo>
                  <a:pt x="8355419" y="495300"/>
                </a:lnTo>
                <a:lnTo>
                  <a:pt x="8357197" y="431800"/>
                </a:lnTo>
                <a:lnTo>
                  <a:pt x="8358111" y="406400"/>
                </a:lnTo>
                <a:lnTo>
                  <a:pt x="8358759" y="368300"/>
                </a:lnTo>
                <a:lnTo>
                  <a:pt x="8358759" y="241300"/>
                </a:lnTo>
                <a:lnTo>
                  <a:pt x="8398129" y="241300"/>
                </a:lnTo>
                <a:lnTo>
                  <a:pt x="8403209" y="508000"/>
                </a:lnTo>
                <a:lnTo>
                  <a:pt x="8403209" y="228600"/>
                </a:lnTo>
                <a:lnTo>
                  <a:pt x="8338947" y="228600"/>
                </a:lnTo>
                <a:lnTo>
                  <a:pt x="8338947" y="495300"/>
                </a:lnTo>
                <a:lnTo>
                  <a:pt x="8291703" y="495300"/>
                </a:lnTo>
                <a:lnTo>
                  <a:pt x="8296402" y="241300"/>
                </a:lnTo>
                <a:lnTo>
                  <a:pt x="8334502" y="241300"/>
                </a:lnTo>
                <a:lnTo>
                  <a:pt x="8338947" y="495300"/>
                </a:lnTo>
                <a:lnTo>
                  <a:pt x="8338947" y="228600"/>
                </a:lnTo>
                <a:lnTo>
                  <a:pt x="8303095" y="228600"/>
                </a:lnTo>
                <a:lnTo>
                  <a:pt x="8275066" y="225285"/>
                </a:lnTo>
                <a:lnTo>
                  <a:pt x="8275066" y="508000"/>
                </a:lnTo>
                <a:lnTo>
                  <a:pt x="8227822" y="508000"/>
                </a:lnTo>
                <a:lnTo>
                  <a:pt x="8232267" y="241300"/>
                </a:lnTo>
                <a:lnTo>
                  <a:pt x="8270621" y="241300"/>
                </a:lnTo>
                <a:lnTo>
                  <a:pt x="8275066" y="508000"/>
                </a:lnTo>
                <a:lnTo>
                  <a:pt x="8275066" y="225285"/>
                </a:lnTo>
                <a:lnTo>
                  <a:pt x="8195907" y="215900"/>
                </a:lnTo>
                <a:lnTo>
                  <a:pt x="8143240" y="215900"/>
                </a:lnTo>
                <a:lnTo>
                  <a:pt x="8143240" y="177800"/>
                </a:lnTo>
                <a:lnTo>
                  <a:pt x="8412988" y="177800"/>
                </a:lnTo>
                <a:lnTo>
                  <a:pt x="8412988" y="165100"/>
                </a:lnTo>
                <a:lnTo>
                  <a:pt x="8361654" y="165100"/>
                </a:lnTo>
                <a:lnTo>
                  <a:pt x="8307159" y="152400"/>
                </a:lnTo>
                <a:lnTo>
                  <a:pt x="8152765" y="152400"/>
                </a:lnTo>
                <a:lnTo>
                  <a:pt x="8150479" y="139700"/>
                </a:lnTo>
                <a:lnTo>
                  <a:pt x="8150225" y="127000"/>
                </a:lnTo>
                <a:lnTo>
                  <a:pt x="8149336" y="127000"/>
                </a:lnTo>
                <a:lnTo>
                  <a:pt x="8149336" y="114300"/>
                </a:lnTo>
                <a:lnTo>
                  <a:pt x="8420989" y="114300"/>
                </a:lnTo>
                <a:lnTo>
                  <a:pt x="8420989" y="101600"/>
                </a:lnTo>
                <a:lnTo>
                  <a:pt x="8360511" y="88900"/>
                </a:lnTo>
                <a:lnTo>
                  <a:pt x="8143240" y="88900"/>
                </a:lnTo>
                <a:lnTo>
                  <a:pt x="8143240" y="50800"/>
                </a:lnTo>
                <a:lnTo>
                  <a:pt x="8420989" y="50800"/>
                </a:lnTo>
                <a:lnTo>
                  <a:pt x="8420989" y="0"/>
                </a:lnTo>
                <a:lnTo>
                  <a:pt x="8413369" y="0"/>
                </a:lnTo>
                <a:lnTo>
                  <a:pt x="8413115" y="12700"/>
                </a:lnTo>
                <a:lnTo>
                  <a:pt x="8412378" y="12700"/>
                </a:lnTo>
                <a:lnTo>
                  <a:pt x="8411108" y="25400"/>
                </a:lnTo>
                <a:lnTo>
                  <a:pt x="8409305" y="38100"/>
                </a:lnTo>
                <a:lnTo>
                  <a:pt x="8356447" y="38100"/>
                </a:lnTo>
                <a:lnTo>
                  <a:pt x="8302930" y="25400"/>
                </a:lnTo>
                <a:lnTo>
                  <a:pt x="8143240" y="25400"/>
                </a:lnTo>
                <a:lnTo>
                  <a:pt x="8143240" y="0"/>
                </a:lnTo>
                <a:lnTo>
                  <a:pt x="8133334" y="0"/>
                </a:lnTo>
                <a:lnTo>
                  <a:pt x="8132496" y="50800"/>
                </a:lnTo>
                <a:lnTo>
                  <a:pt x="8130870" y="139700"/>
                </a:lnTo>
                <a:lnTo>
                  <a:pt x="8130108" y="190500"/>
                </a:lnTo>
                <a:lnTo>
                  <a:pt x="8129397" y="241300"/>
                </a:lnTo>
                <a:lnTo>
                  <a:pt x="8091297" y="241300"/>
                </a:lnTo>
                <a:lnTo>
                  <a:pt x="8090459" y="190500"/>
                </a:lnTo>
                <a:lnTo>
                  <a:pt x="8087931" y="50800"/>
                </a:lnTo>
                <a:lnTo>
                  <a:pt x="8087106" y="0"/>
                </a:lnTo>
                <a:lnTo>
                  <a:pt x="8070215" y="0"/>
                </a:lnTo>
                <a:lnTo>
                  <a:pt x="8068627" y="38100"/>
                </a:lnTo>
                <a:lnTo>
                  <a:pt x="8067383" y="88900"/>
                </a:lnTo>
                <a:lnTo>
                  <a:pt x="8066570" y="127000"/>
                </a:lnTo>
                <a:lnTo>
                  <a:pt x="8066494" y="139700"/>
                </a:lnTo>
                <a:lnTo>
                  <a:pt x="8066392" y="203200"/>
                </a:lnTo>
                <a:lnTo>
                  <a:pt x="8066595" y="228600"/>
                </a:lnTo>
                <a:lnTo>
                  <a:pt x="8066913" y="241300"/>
                </a:lnTo>
                <a:lnTo>
                  <a:pt x="8026781" y="241300"/>
                </a:lnTo>
                <a:lnTo>
                  <a:pt x="8025143" y="139700"/>
                </a:lnTo>
                <a:lnTo>
                  <a:pt x="8023530" y="50800"/>
                </a:lnTo>
                <a:lnTo>
                  <a:pt x="8022717" y="0"/>
                </a:lnTo>
                <a:lnTo>
                  <a:pt x="8005953" y="0"/>
                </a:lnTo>
                <a:lnTo>
                  <a:pt x="8004238" y="38100"/>
                </a:lnTo>
                <a:lnTo>
                  <a:pt x="8002968" y="88900"/>
                </a:lnTo>
                <a:lnTo>
                  <a:pt x="8002156" y="139700"/>
                </a:lnTo>
                <a:lnTo>
                  <a:pt x="8002067" y="152400"/>
                </a:lnTo>
                <a:lnTo>
                  <a:pt x="8001990" y="203200"/>
                </a:lnTo>
                <a:lnTo>
                  <a:pt x="8002156" y="228600"/>
                </a:lnTo>
                <a:lnTo>
                  <a:pt x="8002397" y="241300"/>
                </a:lnTo>
                <a:lnTo>
                  <a:pt x="7962646" y="241300"/>
                </a:lnTo>
                <a:lnTo>
                  <a:pt x="7961808" y="190500"/>
                </a:lnTo>
                <a:lnTo>
                  <a:pt x="7959280" y="50800"/>
                </a:lnTo>
                <a:lnTo>
                  <a:pt x="7958455" y="0"/>
                </a:lnTo>
                <a:lnTo>
                  <a:pt x="7941183" y="0"/>
                </a:lnTo>
                <a:lnTo>
                  <a:pt x="7939659" y="50800"/>
                </a:lnTo>
                <a:lnTo>
                  <a:pt x="7938998" y="76200"/>
                </a:lnTo>
                <a:lnTo>
                  <a:pt x="7938338" y="114300"/>
                </a:lnTo>
                <a:lnTo>
                  <a:pt x="7938224" y="127000"/>
                </a:lnTo>
                <a:lnTo>
                  <a:pt x="7938198" y="165100"/>
                </a:lnTo>
                <a:lnTo>
                  <a:pt x="7938389" y="203200"/>
                </a:lnTo>
                <a:lnTo>
                  <a:pt x="7938516" y="241300"/>
                </a:lnTo>
                <a:lnTo>
                  <a:pt x="7918704" y="241300"/>
                </a:lnTo>
                <a:lnTo>
                  <a:pt x="7932928" y="254000"/>
                </a:lnTo>
                <a:lnTo>
                  <a:pt x="8143621" y="254000"/>
                </a:lnTo>
                <a:lnTo>
                  <a:pt x="8143621" y="292100"/>
                </a:lnTo>
                <a:lnTo>
                  <a:pt x="8098447" y="292100"/>
                </a:lnTo>
                <a:lnTo>
                  <a:pt x="8018424" y="304800"/>
                </a:lnTo>
                <a:lnTo>
                  <a:pt x="7978140" y="304800"/>
                </a:lnTo>
                <a:lnTo>
                  <a:pt x="7997698" y="317500"/>
                </a:lnTo>
                <a:lnTo>
                  <a:pt x="8143621" y="317500"/>
                </a:lnTo>
                <a:lnTo>
                  <a:pt x="8143621" y="355600"/>
                </a:lnTo>
                <a:lnTo>
                  <a:pt x="8040751" y="355600"/>
                </a:lnTo>
                <a:lnTo>
                  <a:pt x="8064627" y="381000"/>
                </a:lnTo>
                <a:lnTo>
                  <a:pt x="8148066" y="381000"/>
                </a:lnTo>
                <a:lnTo>
                  <a:pt x="8148206" y="393700"/>
                </a:lnTo>
                <a:lnTo>
                  <a:pt x="8148320" y="431800"/>
                </a:lnTo>
                <a:lnTo>
                  <a:pt x="8106918" y="431800"/>
                </a:lnTo>
                <a:lnTo>
                  <a:pt x="8128889" y="444500"/>
                </a:lnTo>
                <a:lnTo>
                  <a:pt x="8143621" y="444500"/>
                </a:lnTo>
                <a:lnTo>
                  <a:pt x="8143621" y="469900"/>
                </a:lnTo>
                <a:lnTo>
                  <a:pt x="8161020" y="482600"/>
                </a:lnTo>
                <a:lnTo>
                  <a:pt x="8163204" y="431800"/>
                </a:lnTo>
                <a:lnTo>
                  <a:pt x="8165160" y="381000"/>
                </a:lnTo>
                <a:lnTo>
                  <a:pt x="8166570" y="330200"/>
                </a:lnTo>
                <a:lnTo>
                  <a:pt x="8167002" y="279400"/>
                </a:lnTo>
                <a:lnTo>
                  <a:pt x="8167090" y="266700"/>
                </a:lnTo>
                <a:lnTo>
                  <a:pt x="8166951" y="241300"/>
                </a:lnTo>
                <a:lnTo>
                  <a:pt x="8206359" y="241300"/>
                </a:lnTo>
                <a:lnTo>
                  <a:pt x="8211058" y="495300"/>
                </a:lnTo>
                <a:lnTo>
                  <a:pt x="8184134" y="495300"/>
                </a:lnTo>
                <a:lnTo>
                  <a:pt x="8202422" y="520700"/>
                </a:lnTo>
                <a:lnTo>
                  <a:pt x="8360397" y="520700"/>
                </a:lnTo>
                <a:lnTo>
                  <a:pt x="8420989" y="508000"/>
                </a:lnTo>
                <a:lnTo>
                  <a:pt x="8420989" y="558800"/>
                </a:lnTo>
                <a:lnTo>
                  <a:pt x="8242808" y="558800"/>
                </a:lnTo>
                <a:lnTo>
                  <a:pt x="8263890" y="584200"/>
                </a:lnTo>
                <a:lnTo>
                  <a:pt x="8373491" y="584200"/>
                </a:lnTo>
                <a:lnTo>
                  <a:pt x="8402574" y="571500"/>
                </a:lnTo>
                <a:lnTo>
                  <a:pt x="8420989" y="571500"/>
                </a:lnTo>
                <a:lnTo>
                  <a:pt x="8420989" y="622300"/>
                </a:lnTo>
                <a:lnTo>
                  <a:pt x="8307832" y="622300"/>
                </a:lnTo>
                <a:lnTo>
                  <a:pt x="8326755" y="647700"/>
                </a:lnTo>
                <a:lnTo>
                  <a:pt x="8420989" y="647700"/>
                </a:lnTo>
                <a:lnTo>
                  <a:pt x="8420989" y="685800"/>
                </a:lnTo>
                <a:lnTo>
                  <a:pt x="8373491" y="685800"/>
                </a:lnTo>
                <a:lnTo>
                  <a:pt x="8388985" y="711200"/>
                </a:lnTo>
                <a:lnTo>
                  <a:pt x="8420989" y="711200"/>
                </a:lnTo>
                <a:lnTo>
                  <a:pt x="8420989" y="736600"/>
                </a:lnTo>
                <a:lnTo>
                  <a:pt x="8432038" y="749300"/>
                </a:lnTo>
                <a:lnTo>
                  <a:pt x="8430793" y="698500"/>
                </a:lnTo>
                <a:lnTo>
                  <a:pt x="8429015" y="647700"/>
                </a:lnTo>
                <a:lnTo>
                  <a:pt x="8427047" y="596900"/>
                </a:lnTo>
                <a:lnTo>
                  <a:pt x="8426158" y="571500"/>
                </a:lnTo>
                <a:lnTo>
                  <a:pt x="8425269" y="546100"/>
                </a:lnTo>
                <a:lnTo>
                  <a:pt x="8424037" y="495300"/>
                </a:lnTo>
                <a:lnTo>
                  <a:pt x="8420989" y="495300"/>
                </a:lnTo>
                <a:lnTo>
                  <a:pt x="8420989" y="444500"/>
                </a:lnTo>
                <a:lnTo>
                  <a:pt x="8681085" y="444500"/>
                </a:lnTo>
                <a:lnTo>
                  <a:pt x="8681085" y="495300"/>
                </a:lnTo>
                <a:lnTo>
                  <a:pt x="8663940" y="495300"/>
                </a:lnTo>
                <a:lnTo>
                  <a:pt x="8662924" y="546100"/>
                </a:lnTo>
                <a:lnTo>
                  <a:pt x="8662010" y="609600"/>
                </a:lnTo>
                <a:lnTo>
                  <a:pt x="8661146" y="660400"/>
                </a:lnTo>
                <a:lnTo>
                  <a:pt x="8660320" y="711200"/>
                </a:lnTo>
                <a:lnTo>
                  <a:pt x="8659495" y="774700"/>
                </a:lnTo>
                <a:lnTo>
                  <a:pt x="8621395" y="774700"/>
                </a:lnTo>
                <a:lnTo>
                  <a:pt x="8616950" y="495300"/>
                </a:lnTo>
                <a:lnTo>
                  <a:pt x="8600821" y="495300"/>
                </a:lnTo>
                <a:lnTo>
                  <a:pt x="8598979" y="546100"/>
                </a:lnTo>
                <a:lnTo>
                  <a:pt x="8597532" y="596900"/>
                </a:lnTo>
                <a:lnTo>
                  <a:pt x="8596579" y="660400"/>
                </a:lnTo>
                <a:lnTo>
                  <a:pt x="8596338" y="749300"/>
                </a:lnTo>
                <a:lnTo>
                  <a:pt x="8596452" y="762000"/>
                </a:lnTo>
                <a:lnTo>
                  <a:pt x="8596630" y="774700"/>
                </a:lnTo>
                <a:lnTo>
                  <a:pt x="8556879" y="774700"/>
                </a:lnTo>
                <a:lnTo>
                  <a:pt x="8552434" y="495300"/>
                </a:lnTo>
                <a:lnTo>
                  <a:pt x="8536559" y="495300"/>
                </a:lnTo>
                <a:lnTo>
                  <a:pt x="8534616" y="546100"/>
                </a:lnTo>
                <a:lnTo>
                  <a:pt x="8533092" y="596900"/>
                </a:lnTo>
                <a:lnTo>
                  <a:pt x="8532089" y="647700"/>
                </a:lnTo>
                <a:lnTo>
                  <a:pt x="8531822" y="736600"/>
                </a:lnTo>
                <a:lnTo>
                  <a:pt x="8531936" y="749300"/>
                </a:lnTo>
                <a:lnTo>
                  <a:pt x="8532114" y="762000"/>
                </a:lnTo>
                <a:lnTo>
                  <a:pt x="8492744" y="762000"/>
                </a:lnTo>
                <a:lnTo>
                  <a:pt x="8488172" y="495300"/>
                </a:lnTo>
                <a:lnTo>
                  <a:pt x="8471281" y="495300"/>
                </a:lnTo>
                <a:lnTo>
                  <a:pt x="8466582" y="762000"/>
                </a:lnTo>
                <a:lnTo>
                  <a:pt x="8448421" y="762000"/>
                </a:lnTo>
                <a:lnTo>
                  <a:pt x="8466582" y="774700"/>
                </a:lnTo>
                <a:lnTo>
                  <a:pt x="8520214" y="774700"/>
                </a:lnTo>
                <a:lnTo>
                  <a:pt x="8628215" y="787400"/>
                </a:lnTo>
                <a:lnTo>
                  <a:pt x="8681085" y="787400"/>
                </a:lnTo>
                <a:lnTo>
                  <a:pt x="8681085" y="825500"/>
                </a:lnTo>
                <a:lnTo>
                  <a:pt x="8511286" y="825500"/>
                </a:lnTo>
                <a:lnTo>
                  <a:pt x="8532749" y="850900"/>
                </a:lnTo>
                <a:lnTo>
                  <a:pt x="8681085" y="850900"/>
                </a:lnTo>
                <a:lnTo>
                  <a:pt x="8681085" y="889000"/>
                </a:lnTo>
                <a:lnTo>
                  <a:pt x="8573770" y="889000"/>
                </a:lnTo>
                <a:lnTo>
                  <a:pt x="8597773" y="914400"/>
                </a:lnTo>
                <a:lnTo>
                  <a:pt x="8681085" y="914400"/>
                </a:lnTo>
                <a:lnTo>
                  <a:pt x="8681085" y="952500"/>
                </a:lnTo>
                <a:lnTo>
                  <a:pt x="8637524" y="952500"/>
                </a:lnTo>
                <a:lnTo>
                  <a:pt x="8662162" y="977900"/>
                </a:lnTo>
                <a:lnTo>
                  <a:pt x="8681085" y="977900"/>
                </a:lnTo>
                <a:lnTo>
                  <a:pt x="8681085" y="990600"/>
                </a:lnTo>
                <a:lnTo>
                  <a:pt x="8695055" y="1016000"/>
                </a:lnTo>
                <a:lnTo>
                  <a:pt x="8695741" y="965200"/>
                </a:lnTo>
                <a:lnTo>
                  <a:pt x="8696236" y="914400"/>
                </a:lnTo>
                <a:lnTo>
                  <a:pt x="8696655" y="863600"/>
                </a:lnTo>
                <a:lnTo>
                  <a:pt x="8697150" y="825500"/>
                </a:lnTo>
                <a:lnTo>
                  <a:pt x="8697849" y="774700"/>
                </a:lnTo>
                <a:lnTo>
                  <a:pt x="8735949" y="774700"/>
                </a:lnTo>
                <a:lnTo>
                  <a:pt x="8740648" y="1041400"/>
                </a:lnTo>
                <a:lnTo>
                  <a:pt x="8713978" y="1041400"/>
                </a:lnTo>
                <a:lnTo>
                  <a:pt x="8727313" y="1054100"/>
                </a:lnTo>
                <a:lnTo>
                  <a:pt x="8781186" y="1041400"/>
                </a:lnTo>
                <a:lnTo>
                  <a:pt x="8757539" y="1041400"/>
                </a:lnTo>
                <a:lnTo>
                  <a:pt x="8762238" y="774700"/>
                </a:lnTo>
                <a:lnTo>
                  <a:pt x="8800338" y="774700"/>
                </a:lnTo>
                <a:lnTo>
                  <a:pt x="8804783" y="1041400"/>
                </a:lnTo>
                <a:lnTo>
                  <a:pt x="8821801" y="1041400"/>
                </a:lnTo>
                <a:lnTo>
                  <a:pt x="8826500" y="774700"/>
                </a:lnTo>
                <a:lnTo>
                  <a:pt x="8864600" y="774700"/>
                </a:lnTo>
                <a:lnTo>
                  <a:pt x="8869045" y="1041400"/>
                </a:lnTo>
                <a:lnTo>
                  <a:pt x="8885936" y="1041400"/>
                </a:lnTo>
                <a:lnTo>
                  <a:pt x="8890635" y="774700"/>
                </a:lnTo>
                <a:lnTo>
                  <a:pt x="8929878" y="774700"/>
                </a:lnTo>
                <a:lnTo>
                  <a:pt x="8930602" y="863600"/>
                </a:lnTo>
                <a:lnTo>
                  <a:pt x="8931148" y="914400"/>
                </a:lnTo>
                <a:lnTo>
                  <a:pt x="8931529" y="952500"/>
                </a:lnTo>
                <a:lnTo>
                  <a:pt x="8931897" y="965200"/>
                </a:lnTo>
                <a:lnTo>
                  <a:pt x="8932558" y="990600"/>
                </a:lnTo>
                <a:lnTo>
                  <a:pt x="8933332" y="1003300"/>
                </a:lnTo>
                <a:lnTo>
                  <a:pt x="8934069" y="1028700"/>
                </a:lnTo>
                <a:lnTo>
                  <a:pt x="8934069" y="1041400"/>
                </a:lnTo>
                <a:lnTo>
                  <a:pt x="8941308" y="1041400"/>
                </a:lnTo>
                <a:lnTo>
                  <a:pt x="8941308" y="1092200"/>
                </a:lnTo>
                <a:lnTo>
                  <a:pt x="8767826" y="1092200"/>
                </a:lnTo>
                <a:lnTo>
                  <a:pt x="8791448" y="1104900"/>
                </a:lnTo>
                <a:lnTo>
                  <a:pt x="8941308" y="1104900"/>
                </a:lnTo>
                <a:lnTo>
                  <a:pt x="8941308" y="1155700"/>
                </a:lnTo>
                <a:lnTo>
                  <a:pt x="8832850" y="1155700"/>
                </a:lnTo>
                <a:lnTo>
                  <a:pt x="8854313" y="1168400"/>
                </a:lnTo>
                <a:lnTo>
                  <a:pt x="8941308" y="1168400"/>
                </a:lnTo>
                <a:lnTo>
                  <a:pt x="8941308" y="1219200"/>
                </a:lnTo>
                <a:lnTo>
                  <a:pt x="8898509" y="1219200"/>
                </a:lnTo>
                <a:lnTo>
                  <a:pt x="8916543" y="1231900"/>
                </a:lnTo>
                <a:lnTo>
                  <a:pt x="8941816" y="1231900"/>
                </a:lnTo>
                <a:lnTo>
                  <a:pt x="8942959" y="1244600"/>
                </a:lnTo>
                <a:lnTo>
                  <a:pt x="8943594" y="1244600"/>
                </a:lnTo>
                <a:lnTo>
                  <a:pt x="8943594" y="1257300"/>
                </a:lnTo>
                <a:lnTo>
                  <a:pt x="8943467" y="1257300"/>
                </a:lnTo>
                <a:lnTo>
                  <a:pt x="8957945" y="1282700"/>
                </a:lnTo>
                <a:lnTo>
                  <a:pt x="8955418" y="1130300"/>
                </a:lnTo>
                <a:lnTo>
                  <a:pt x="8954579" y="1092200"/>
                </a:lnTo>
                <a:lnTo>
                  <a:pt x="8953754" y="1041400"/>
                </a:lnTo>
                <a:lnTo>
                  <a:pt x="9000998" y="1041400"/>
                </a:lnTo>
                <a:lnTo>
                  <a:pt x="8996553" y="1295400"/>
                </a:lnTo>
                <a:lnTo>
                  <a:pt x="8978519" y="1295400"/>
                </a:lnTo>
                <a:lnTo>
                  <a:pt x="8994902" y="1308100"/>
                </a:lnTo>
                <a:lnTo>
                  <a:pt x="9079992" y="1308100"/>
                </a:lnTo>
                <a:lnTo>
                  <a:pt x="9079992" y="1028700"/>
                </a:lnTo>
                <a:lnTo>
                  <a:pt x="9079992" y="1016000"/>
                </a:lnTo>
                <a:lnTo>
                  <a:pt x="9066657" y="1016000"/>
                </a:lnTo>
                <a:lnTo>
                  <a:pt x="9066657" y="1041400"/>
                </a:lnTo>
                <a:lnTo>
                  <a:pt x="9064663" y="1092200"/>
                </a:lnTo>
                <a:lnTo>
                  <a:pt x="9063139" y="1143000"/>
                </a:lnTo>
                <a:lnTo>
                  <a:pt x="9062174" y="1193800"/>
                </a:lnTo>
                <a:lnTo>
                  <a:pt x="9061996" y="1219200"/>
                </a:lnTo>
                <a:lnTo>
                  <a:pt x="9061920" y="1270000"/>
                </a:lnTo>
                <a:lnTo>
                  <a:pt x="9062034" y="1282700"/>
                </a:lnTo>
                <a:lnTo>
                  <a:pt x="9062212" y="1295400"/>
                </a:lnTo>
                <a:lnTo>
                  <a:pt x="9022715" y="1295400"/>
                </a:lnTo>
                <a:lnTo>
                  <a:pt x="9018270" y="1041400"/>
                </a:lnTo>
                <a:lnTo>
                  <a:pt x="9066657" y="1041400"/>
                </a:lnTo>
                <a:lnTo>
                  <a:pt x="9066657" y="1016000"/>
                </a:lnTo>
                <a:lnTo>
                  <a:pt x="8986291" y="1016000"/>
                </a:lnTo>
                <a:lnTo>
                  <a:pt x="8970493" y="1028700"/>
                </a:lnTo>
                <a:lnTo>
                  <a:pt x="8941054" y="1028700"/>
                </a:lnTo>
                <a:lnTo>
                  <a:pt x="8941054" y="977900"/>
                </a:lnTo>
                <a:lnTo>
                  <a:pt x="9079992" y="977900"/>
                </a:lnTo>
                <a:lnTo>
                  <a:pt x="9079992" y="965200"/>
                </a:lnTo>
                <a:lnTo>
                  <a:pt x="9079992" y="952500"/>
                </a:lnTo>
                <a:lnTo>
                  <a:pt x="8969413" y="952500"/>
                </a:lnTo>
                <a:lnTo>
                  <a:pt x="8954008" y="965200"/>
                </a:lnTo>
                <a:lnTo>
                  <a:pt x="8941054" y="965200"/>
                </a:lnTo>
                <a:lnTo>
                  <a:pt x="8941054" y="914400"/>
                </a:lnTo>
                <a:lnTo>
                  <a:pt x="9079992" y="914400"/>
                </a:lnTo>
                <a:lnTo>
                  <a:pt x="9079992" y="889000"/>
                </a:lnTo>
                <a:close/>
              </a:path>
            </a:pathLst>
          </a:custGeom>
          <a:solidFill>
            <a:srgbClr val="010304"/>
          </a:solidFill>
        </p:spPr>
        <p:txBody>
          <a:bodyPr wrap="square" lIns="0" tIns="0" rIns="0" bIns="0" rtlCol="0"/>
          <a:lstStyle/>
          <a:p>
            <a:endParaRPr/>
          </a:p>
        </p:txBody>
      </p:sp>
      <p:sp>
        <p:nvSpPr>
          <p:cNvPr id="2" name="Holder 2"/>
          <p:cNvSpPr>
            <a:spLocks noGrp="1"/>
          </p:cNvSpPr>
          <p:nvPr>
            <p:ph type="title"/>
          </p:nvPr>
        </p:nvSpPr>
        <p:spPr>
          <a:xfrm>
            <a:off x="192252" y="410794"/>
            <a:ext cx="8593962" cy="540003"/>
          </a:xfrm>
          <a:prstGeom prst="rect">
            <a:avLst/>
          </a:prstGeom>
        </p:spPr>
        <p:txBody>
          <a:bodyPr wrap="square" lIns="0" tIns="0" rIns="0" bIns="0">
            <a:spAutoFit/>
          </a:bodyPr>
          <a:lstStyle>
            <a:lvl1pPr>
              <a:defRPr sz="28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82103" y="1266888"/>
            <a:ext cx="7222490" cy="3201035"/>
          </a:xfrm>
          <a:prstGeom prst="rect">
            <a:avLst/>
          </a:prstGeom>
        </p:spPr>
        <p:txBody>
          <a:bodyPr wrap="square" lIns="0" tIns="0" rIns="0" bIns="0">
            <a:spAutoFit/>
          </a:bodyPr>
          <a:lstStyle>
            <a:lvl1pPr>
              <a:defRPr sz="1550" b="0" i="0">
                <a:solidFill>
                  <a:srgbClr val="665F55"/>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82128" y="0"/>
            <a:ext cx="1262380" cy="1263015"/>
          </a:xfrm>
          <a:custGeom>
            <a:avLst/>
            <a:gdLst/>
            <a:ahLst/>
            <a:cxnLst/>
            <a:rect l="l" t="t" r="r" b="b"/>
            <a:pathLst>
              <a:path w="1262379" h="1263015">
                <a:moveTo>
                  <a:pt x="1261872" y="0"/>
                </a:moveTo>
                <a:lnTo>
                  <a:pt x="0" y="0"/>
                </a:lnTo>
                <a:lnTo>
                  <a:pt x="1261872" y="1263014"/>
                </a:lnTo>
                <a:lnTo>
                  <a:pt x="1261872" y="0"/>
                </a:lnTo>
                <a:close/>
              </a:path>
            </a:pathLst>
          </a:custGeom>
          <a:solidFill>
            <a:srgbClr val="E3CCB3"/>
          </a:solidFill>
        </p:spPr>
        <p:txBody>
          <a:bodyPr wrap="square" lIns="0" tIns="0" rIns="0" bIns="0" rtlCol="0"/>
          <a:lstStyle/>
          <a:p>
            <a:endParaRPr/>
          </a:p>
        </p:txBody>
      </p:sp>
      <p:sp>
        <p:nvSpPr>
          <p:cNvPr id="3" name="object 3"/>
          <p:cNvSpPr/>
          <p:nvPr/>
        </p:nvSpPr>
        <p:spPr>
          <a:xfrm>
            <a:off x="64007" y="3679189"/>
            <a:ext cx="685800" cy="576580"/>
          </a:xfrm>
          <a:custGeom>
            <a:avLst/>
            <a:gdLst/>
            <a:ahLst/>
            <a:cxnLst/>
            <a:rect l="l" t="t" r="r" b="b"/>
            <a:pathLst>
              <a:path w="685800" h="576579">
                <a:moveTo>
                  <a:pt x="685800" y="0"/>
                </a:moveTo>
                <a:lnTo>
                  <a:pt x="0" y="11937"/>
                </a:lnTo>
                <a:lnTo>
                  <a:pt x="0" y="45719"/>
                </a:lnTo>
                <a:lnTo>
                  <a:pt x="111899" y="45719"/>
                </a:lnTo>
                <a:lnTo>
                  <a:pt x="109672" y="94868"/>
                </a:lnTo>
                <a:lnTo>
                  <a:pt x="107689" y="144737"/>
                </a:lnTo>
                <a:lnTo>
                  <a:pt x="105877" y="196762"/>
                </a:lnTo>
                <a:lnTo>
                  <a:pt x="104254" y="250016"/>
                </a:lnTo>
                <a:lnTo>
                  <a:pt x="102814" y="304164"/>
                </a:lnTo>
                <a:lnTo>
                  <a:pt x="101553" y="358870"/>
                </a:lnTo>
                <a:lnTo>
                  <a:pt x="100465" y="413798"/>
                </a:lnTo>
                <a:lnTo>
                  <a:pt x="99535" y="469439"/>
                </a:lnTo>
                <a:lnTo>
                  <a:pt x="98792" y="522976"/>
                </a:lnTo>
                <a:lnTo>
                  <a:pt x="98196" y="576554"/>
                </a:lnTo>
                <a:lnTo>
                  <a:pt x="169926" y="506298"/>
                </a:lnTo>
                <a:lnTo>
                  <a:pt x="169806" y="468612"/>
                </a:lnTo>
                <a:lnTo>
                  <a:pt x="169561" y="451034"/>
                </a:lnTo>
                <a:lnTo>
                  <a:pt x="169062" y="432638"/>
                </a:lnTo>
                <a:lnTo>
                  <a:pt x="168155" y="384002"/>
                </a:lnTo>
                <a:lnTo>
                  <a:pt x="166912" y="335359"/>
                </a:lnTo>
                <a:lnTo>
                  <a:pt x="165311" y="283352"/>
                </a:lnTo>
                <a:lnTo>
                  <a:pt x="163707" y="235772"/>
                </a:lnTo>
                <a:lnTo>
                  <a:pt x="162048" y="188155"/>
                </a:lnTo>
                <a:lnTo>
                  <a:pt x="160418" y="140374"/>
                </a:lnTo>
                <a:lnTo>
                  <a:pt x="158877" y="91439"/>
                </a:lnTo>
                <a:lnTo>
                  <a:pt x="158512" y="80730"/>
                </a:lnTo>
                <a:lnTo>
                  <a:pt x="158603" y="66837"/>
                </a:lnTo>
                <a:lnTo>
                  <a:pt x="158755" y="58025"/>
                </a:lnTo>
                <a:lnTo>
                  <a:pt x="158877" y="44957"/>
                </a:lnTo>
                <a:lnTo>
                  <a:pt x="174500" y="44477"/>
                </a:lnTo>
                <a:lnTo>
                  <a:pt x="205661" y="43993"/>
                </a:lnTo>
                <a:lnTo>
                  <a:pt x="414567" y="43934"/>
                </a:lnTo>
                <a:lnTo>
                  <a:pt x="440918" y="43560"/>
                </a:lnTo>
                <a:lnTo>
                  <a:pt x="636803" y="43560"/>
                </a:lnTo>
                <a:lnTo>
                  <a:pt x="685800" y="0"/>
                </a:lnTo>
                <a:close/>
              </a:path>
              <a:path w="685800" h="576579">
                <a:moveTo>
                  <a:pt x="414388" y="43941"/>
                </a:moveTo>
                <a:lnTo>
                  <a:pt x="221284" y="43941"/>
                </a:lnTo>
                <a:lnTo>
                  <a:pt x="309156" y="44957"/>
                </a:lnTo>
                <a:lnTo>
                  <a:pt x="307264" y="94868"/>
                </a:lnTo>
                <a:lnTo>
                  <a:pt x="305568" y="140488"/>
                </a:lnTo>
                <a:lnTo>
                  <a:pt x="303845" y="189216"/>
                </a:lnTo>
                <a:lnTo>
                  <a:pt x="302258" y="237983"/>
                </a:lnTo>
                <a:lnTo>
                  <a:pt x="300942" y="283352"/>
                </a:lnTo>
                <a:lnTo>
                  <a:pt x="299784" y="330906"/>
                </a:lnTo>
                <a:lnTo>
                  <a:pt x="298894" y="378447"/>
                </a:lnTo>
                <a:lnTo>
                  <a:pt x="362953" y="314109"/>
                </a:lnTo>
                <a:lnTo>
                  <a:pt x="361521" y="259364"/>
                </a:lnTo>
                <a:lnTo>
                  <a:pt x="359862" y="204469"/>
                </a:lnTo>
                <a:lnTo>
                  <a:pt x="358043" y="149584"/>
                </a:lnTo>
                <a:lnTo>
                  <a:pt x="356133" y="94868"/>
                </a:lnTo>
                <a:lnTo>
                  <a:pt x="356133" y="49148"/>
                </a:lnTo>
                <a:lnTo>
                  <a:pt x="369775" y="46775"/>
                </a:lnTo>
                <a:lnTo>
                  <a:pt x="390053" y="45021"/>
                </a:lnTo>
                <a:lnTo>
                  <a:pt x="414388" y="43941"/>
                </a:lnTo>
                <a:close/>
              </a:path>
              <a:path w="685800" h="576579">
                <a:moveTo>
                  <a:pt x="636803" y="43560"/>
                </a:moveTo>
                <a:lnTo>
                  <a:pt x="440918" y="43560"/>
                </a:lnTo>
                <a:lnTo>
                  <a:pt x="458746" y="43751"/>
                </a:lnTo>
                <a:lnTo>
                  <a:pt x="475557" y="44322"/>
                </a:lnTo>
                <a:lnTo>
                  <a:pt x="490578" y="45275"/>
                </a:lnTo>
                <a:lnTo>
                  <a:pt x="503034" y="46608"/>
                </a:lnTo>
                <a:lnTo>
                  <a:pt x="500456" y="178688"/>
                </a:lnTo>
                <a:lnTo>
                  <a:pt x="556831" y="122808"/>
                </a:lnTo>
                <a:lnTo>
                  <a:pt x="556696" y="104231"/>
                </a:lnTo>
                <a:lnTo>
                  <a:pt x="556149" y="69770"/>
                </a:lnTo>
                <a:lnTo>
                  <a:pt x="555967" y="48259"/>
                </a:lnTo>
                <a:lnTo>
                  <a:pt x="572520" y="46386"/>
                </a:lnTo>
                <a:lnTo>
                  <a:pt x="589197" y="44989"/>
                </a:lnTo>
                <a:lnTo>
                  <a:pt x="605902" y="44116"/>
                </a:lnTo>
                <a:lnTo>
                  <a:pt x="622541" y="43814"/>
                </a:lnTo>
                <a:lnTo>
                  <a:pt x="636517" y="43814"/>
                </a:lnTo>
                <a:lnTo>
                  <a:pt x="636803" y="43560"/>
                </a:lnTo>
                <a:close/>
              </a:path>
              <a:path w="685800" h="576579">
                <a:moveTo>
                  <a:pt x="636517" y="43814"/>
                </a:moveTo>
                <a:lnTo>
                  <a:pt x="627126" y="43814"/>
                </a:lnTo>
                <a:lnTo>
                  <a:pt x="636231" y="44068"/>
                </a:lnTo>
                <a:lnTo>
                  <a:pt x="636517" y="43814"/>
                </a:lnTo>
                <a:close/>
              </a:path>
            </a:pathLst>
          </a:custGeom>
          <a:solidFill>
            <a:srgbClr val="010304"/>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4087368" cy="3615055"/>
          </a:xfrm>
          <a:prstGeom prst="rect">
            <a:avLst/>
          </a:prstGeom>
        </p:spPr>
      </p:pic>
      <p:sp>
        <p:nvSpPr>
          <p:cNvPr id="5" name="object 5"/>
          <p:cNvSpPr/>
          <p:nvPr/>
        </p:nvSpPr>
        <p:spPr>
          <a:xfrm>
            <a:off x="4224528" y="73278"/>
            <a:ext cx="64135" cy="119380"/>
          </a:xfrm>
          <a:custGeom>
            <a:avLst/>
            <a:gdLst/>
            <a:ahLst/>
            <a:cxnLst/>
            <a:rect l="l" t="t" r="r" b="b"/>
            <a:pathLst>
              <a:path w="64135" h="119380">
                <a:moveTo>
                  <a:pt x="63881" y="0"/>
                </a:moveTo>
                <a:lnTo>
                  <a:pt x="0" y="0"/>
                </a:lnTo>
                <a:lnTo>
                  <a:pt x="1650" y="118871"/>
                </a:lnTo>
                <a:lnTo>
                  <a:pt x="63119" y="58292"/>
                </a:lnTo>
                <a:lnTo>
                  <a:pt x="63881" y="0"/>
                </a:lnTo>
                <a:close/>
              </a:path>
            </a:pathLst>
          </a:custGeom>
          <a:solidFill>
            <a:srgbClr val="010304"/>
          </a:solidFill>
        </p:spPr>
        <p:txBody>
          <a:bodyPr wrap="square" lIns="0" tIns="0" rIns="0" bIns="0" rtlCol="0"/>
          <a:lstStyle/>
          <a:p>
            <a:endParaRPr/>
          </a:p>
        </p:txBody>
      </p:sp>
      <p:grpSp>
        <p:nvGrpSpPr>
          <p:cNvPr id="6" name="object 6"/>
          <p:cNvGrpSpPr/>
          <p:nvPr/>
        </p:nvGrpSpPr>
        <p:grpSpPr>
          <a:xfrm>
            <a:off x="7123176" y="3047618"/>
            <a:ext cx="1920239" cy="1995170"/>
            <a:chOff x="7123176" y="3047618"/>
            <a:chExt cx="1920239" cy="1995170"/>
          </a:xfrm>
        </p:grpSpPr>
        <p:sp>
          <p:nvSpPr>
            <p:cNvPr id="7" name="object 7"/>
            <p:cNvSpPr/>
            <p:nvPr/>
          </p:nvSpPr>
          <p:spPr>
            <a:xfrm>
              <a:off x="8723376" y="3047618"/>
              <a:ext cx="320040" cy="274955"/>
            </a:xfrm>
            <a:custGeom>
              <a:avLst/>
              <a:gdLst/>
              <a:ahLst/>
              <a:cxnLst/>
              <a:rect l="l" t="t" r="r" b="b"/>
              <a:pathLst>
                <a:path w="320040" h="274954">
                  <a:moveTo>
                    <a:pt x="25273" y="253619"/>
                  </a:moveTo>
                  <a:lnTo>
                    <a:pt x="23114" y="253619"/>
                  </a:lnTo>
                  <a:lnTo>
                    <a:pt x="0" y="274573"/>
                  </a:lnTo>
                  <a:lnTo>
                    <a:pt x="320040" y="268858"/>
                  </a:lnTo>
                  <a:lnTo>
                    <a:pt x="320040" y="253872"/>
                  </a:lnTo>
                  <a:lnTo>
                    <a:pt x="114300" y="253872"/>
                  </a:lnTo>
                  <a:lnTo>
                    <a:pt x="105953" y="253777"/>
                  </a:lnTo>
                  <a:lnTo>
                    <a:pt x="105081" y="253745"/>
                  </a:lnTo>
                  <a:lnTo>
                    <a:pt x="27431" y="253745"/>
                  </a:lnTo>
                  <a:lnTo>
                    <a:pt x="25273" y="253619"/>
                  </a:lnTo>
                  <a:close/>
                </a:path>
                <a:path w="320040" h="274954">
                  <a:moveTo>
                    <a:pt x="180594" y="94360"/>
                  </a:moveTo>
                  <a:lnTo>
                    <a:pt x="150622" y="124967"/>
                  </a:lnTo>
                  <a:lnTo>
                    <a:pt x="151332" y="151050"/>
                  </a:lnTo>
                  <a:lnTo>
                    <a:pt x="152114" y="177228"/>
                  </a:lnTo>
                  <a:lnTo>
                    <a:pt x="153797" y="229488"/>
                  </a:lnTo>
                  <a:lnTo>
                    <a:pt x="153797" y="251205"/>
                  </a:lnTo>
                  <a:lnTo>
                    <a:pt x="147482" y="252319"/>
                  </a:lnTo>
                  <a:lnTo>
                    <a:pt x="138049" y="253158"/>
                  </a:lnTo>
                  <a:lnTo>
                    <a:pt x="126615" y="253688"/>
                  </a:lnTo>
                  <a:lnTo>
                    <a:pt x="114300" y="253872"/>
                  </a:lnTo>
                  <a:lnTo>
                    <a:pt x="320040" y="253872"/>
                  </a:lnTo>
                  <a:lnTo>
                    <a:pt x="320040" y="253619"/>
                  </a:lnTo>
                  <a:lnTo>
                    <a:pt x="216789" y="253619"/>
                  </a:lnTo>
                  <a:lnTo>
                    <a:pt x="175768" y="253237"/>
                  </a:lnTo>
                  <a:lnTo>
                    <a:pt x="177254" y="213393"/>
                  </a:lnTo>
                  <a:lnTo>
                    <a:pt x="178609" y="173656"/>
                  </a:lnTo>
                  <a:lnTo>
                    <a:pt x="179750" y="133990"/>
                  </a:lnTo>
                  <a:lnTo>
                    <a:pt x="180594" y="94360"/>
                  </a:lnTo>
                  <a:close/>
                </a:path>
                <a:path w="320040" h="274954">
                  <a:moveTo>
                    <a:pt x="86487" y="189483"/>
                  </a:moveTo>
                  <a:lnTo>
                    <a:pt x="60198" y="216153"/>
                  </a:lnTo>
                  <a:lnTo>
                    <a:pt x="60323" y="229488"/>
                  </a:lnTo>
                  <a:lnTo>
                    <a:pt x="60519" y="242764"/>
                  </a:lnTo>
                  <a:lnTo>
                    <a:pt x="60578" y="251586"/>
                  </a:lnTo>
                  <a:lnTo>
                    <a:pt x="52841" y="252513"/>
                  </a:lnTo>
                  <a:lnTo>
                    <a:pt x="45069" y="253190"/>
                  </a:lnTo>
                  <a:lnTo>
                    <a:pt x="37272" y="253605"/>
                  </a:lnTo>
                  <a:lnTo>
                    <a:pt x="29464" y="253745"/>
                  </a:lnTo>
                  <a:lnTo>
                    <a:pt x="105081" y="253745"/>
                  </a:lnTo>
                  <a:lnTo>
                    <a:pt x="98107" y="253491"/>
                  </a:lnTo>
                  <a:lnTo>
                    <a:pt x="91118" y="253015"/>
                  </a:lnTo>
                  <a:lnTo>
                    <a:pt x="85344" y="252348"/>
                  </a:lnTo>
                  <a:lnTo>
                    <a:pt x="86487" y="189483"/>
                  </a:lnTo>
                  <a:close/>
                </a:path>
                <a:path w="320040" h="274954">
                  <a:moveTo>
                    <a:pt x="274193" y="0"/>
                  </a:moveTo>
                  <a:lnTo>
                    <a:pt x="240792" y="33527"/>
                  </a:lnTo>
                  <a:lnTo>
                    <a:pt x="240839" y="51053"/>
                  </a:lnTo>
                  <a:lnTo>
                    <a:pt x="240952" y="59816"/>
                  </a:lnTo>
                  <a:lnTo>
                    <a:pt x="241173" y="68579"/>
                  </a:lnTo>
                  <a:lnTo>
                    <a:pt x="242014" y="109087"/>
                  </a:lnTo>
                  <a:lnTo>
                    <a:pt x="243283" y="151050"/>
                  </a:lnTo>
                  <a:lnTo>
                    <a:pt x="244601" y="190291"/>
                  </a:lnTo>
                  <a:lnTo>
                    <a:pt x="245872" y="231012"/>
                  </a:lnTo>
                  <a:lnTo>
                    <a:pt x="246252" y="237870"/>
                  </a:lnTo>
                  <a:lnTo>
                    <a:pt x="245965" y="242764"/>
                  </a:lnTo>
                  <a:lnTo>
                    <a:pt x="245872" y="253237"/>
                  </a:lnTo>
                  <a:lnTo>
                    <a:pt x="238577" y="253404"/>
                  </a:lnTo>
                  <a:lnTo>
                    <a:pt x="216789" y="253619"/>
                  </a:lnTo>
                  <a:lnTo>
                    <a:pt x="320040" y="253619"/>
                  </a:lnTo>
                  <a:lnTo>
                    <a:pt x="320040" y="252856"/>
                  </a:lnTo>
                  <a:lnTo>
                    <a:pt x="267843" y="252856"/>
                  </a:lnTo>
                  <a:lnTo>
                    <a:pt x="269795" y="205687"/>
                  </a:lnTo>
                  <a:lnTo>
                    <a:pt x="271394" y="155548"/>
                  </a:lnTo>
                  <a:lnTo>
                    <a:pt x="272652" y="103709"/>
                  </a:lnTo>
                  <a:lnTo>
                    <a:pt x="273581" y="51437"/>
                  </a:lnTo>
                  <a:lnTo>
                    <a:pt x="274193" y="0"/>
                  </a:lnTo>
                  <a:close/>
                </a:path>
              </a:pathLst>
            </a:custGeom>
            <a:solidFill>
              <a:srgbClr val="DBAF83"/>
            </a:solidFill>
          </p:spPr>
          <p:txBody>
            <a:bodyPr wrap="square" lIns="0" tIns="0" rIns="0" bIns="0" rtlCol="0"/>
            <a:lstStyle/>
            <a:p>
              <a:endParaRPr/>
            </a:p>
          </p:txBody>
        </p:sp>
        <p:pic>
          <p:nvPicPr>
            <p:cNvPr id="8" name="object 8"/>
            <p:cNvPicPr/>
            <p:nvPr/>
          </p:nvPicPr>
          <p:blipFill>
            <a:blip r:embed="rId3" cstate="print"/>
            <a:stretch>
              <a:fillRect/>
            </a:stretch>
          </p:blipFill>
          <p:spPr>
            <a:xfrm>
              <a:off x="7123176" y="3353688"/>
              <a:ext cx="1920240" cy="1689100"/>
            </a:xfrm>
            <a:prstGeom prst="rect">
              <a:avLst/>
            </a:prstGeom>
          </p:spPr>
        </p:pic>
      </p:grpSp>
      <p:sp>
        <p:nvSpPr>
          <p:cNvPr id="9" name="object 9"/>
          <p:cNvSpPr/>
          <p:nvPr/>
        </p:nvSpPr>
        <p:spPr>
          <a:xfrm>
            <a:off x="7031735" y="4987912"/>
            <a:ext cx="27940" cy="55244"/>
          </a:xfrm>
          <a:custGeom>
            <a:avLst/>
            <a:gdLst/>
            <a:ahLst/>
            <a:cxnLst/>
            <a:rect l="l" t="t" r="r" b="b"/>
            <a:pathLst>
              <a:path w="27940" h="55245">
                <a:moveTo>
                  <a:pt x="26670" y="0"/>
                </a:moveTo>
                <a:lnTo>
                  <a:pt x="381" y="28003"/>
                </a:lnTo>
                <a:lnTo>
                  <a:pt x="0" y="54879"/>
                </a:lnTo>
                <a:lnTo>
                  <a:pt x="27432" y="54879"/>
                </a:lnTo>
                <a:lnTo>
                  <a:pt x="26670" y="0"/>
                </a:lnTo>
                <a:close/>
              </a:path>
            </a:pathLst>
          </a:custGeom>
          <a:solidFill>
            <a:srgbClr val="DBAF83"/>
          </a:solidFill>
        </p:spPr>
        <p:txBody>
          <a:bodyPr wrap="square" lIns="0" tIns="0" rIns="0" bIns="0" rtlCol="0"/>
          <a:lstStyle/>
          <a:p>
            <a:endParaRPr/>
          </a:p>
        </p:txBody>
      </p:sp>
      <p:grpSp>
        <p:nvGrpSpPr>
          <p:cNvPr id="10" name="object 10"/>
          <p:cNvGrpSpPr/>
          <p:nvPr/>
        </p:nvGrpSpPr>
        <p:grpSpPr>
          <a:xfrm>
            <a:off x="0" y="0"/>
            <a:ext cx="3081655" cy="3084830"/>
            <a:chOff x="0" y="0"/>
            <a:chExt cx="3081655" cy="3084830"/>
          </a:xfrm>
        </p:grpSpPr>
        <p:sp>
          <p:nvSpPr>
            <p:cNvPr id="11" name="object 11"/>
            <p:cNvSpPr/>
            <p:nvPr/>
          </p:nvSpPr>
          <p:spPr>
            <a:xfrm>
              <a:off x="0" y="0"/>
              <a:ext cx="2889885" cy="2892425"/>
            </a:xfrm>
            <a:custGeom>
              <a:avLst/>
              <a:gdLst/>
              <a:ahLst/>
              <a:cxnLst/>
              <a:rect l="l" t="t" r="r" b="b"/>
              <a:pathLst>
                <a:path w="2889885" h="2892425">
                  <a:moveTo>
                    <a:pt x="2889504" y="0"/>
                  </a:moveTo>
                  <a:lnTo>
                    <a:pt x="1609979" y="0"/>
                  </a:lnTo>
                  <a:lnTo>
                    <a:pt x="0" y="1611502"/>
                  </a:lnTo>
                  <a:lnTo>
                    <a:pt x="0" y="2892044"/>
                  </a:lnTo>
                  <a:lnTo>
                    <a:pt x="2889504" y="0"/>
                  </a:lnTo>
                  <a:close/>
                </a:path>
              </a:pathLst>
            </a:custGeom>
            <a:solidFill>
              <a:srgbClr val="9E9D9D"/>
            </a:solidFill>
          </p:spPr>
          <p:txBody>
            <a:bodyPr wrap="square" lIns="0" tIns="0" rIns="0" bIns="0" rtlCol="0"/>
            <a:lstStyle/>
            <a:p>
              <a:endParaRPr/>
            </a:p>
          </p:txBody>
        </p:sp>
        <p:sp>
          <p:nvSpPr>
            <p:cNvPr id="12" name="object 12"/>
            <p:cNvSpPr/>
            <p:nvPr/>
          </p:nvSpPr>
          <p:spPr>
            <a:xfrm>
              <a:off x="0" y="0"/>
              <a:ext cx="3081655" cy="3084830"/>
            </a:xfrm>
            <a:custGeom>
              <a:avLst/>
              <a:gdLst/>
              <a:ahLst/>
              <a:cxnLst/>
              <a:rect l="l" t="t" r="r" b="b"/>
              <a:pathLst>
                <a:path w="3081655" h="3084830">
                  <a:moveTo>
                    <a:pt x="3081528" y="0"/>
                  </a:moveTo>
                  <a:lnTo>
                    <a:pt x="2823972" y="0"/>
                  </a:lnTo>
                  <a:lnTo>
                    <a:pt x="0" y="2826512"/>
                  </a:lnTo>
                  <a:lnTo>
                    <a:pt x="0" y="3084322"/>
                  </a:lnTo>
                  <a:lnTo>
                    <a:pt x="3081528" y="0"/>
                  </a:lnTo>
                  <a:close/>
                </a:path>
              </a:pathLst>
            </a:custGeom>
            <a:solidFill>
              <a:srgbClr val="DBAF83"/>
            </a:solidFill>
          </p:spPr>
          <p:txBody>
            <a:bodyPr wrap="square" lIns="0" tIns="0" rIns="0" bIns="0" rtlCol="0"/>
            <a:lstStyle/>
            <a:p>
              <a:endParaRPr/>
            </a:p>
          </p:txBody>
        </p:sp>
      </p:grpSp>
      <p:grpSp>
        <p:nvGrpSpPr>
          <p:cNvPr id="13" name="object 13"/>
          <p:cNvGrpSpPr/>
          <p:nvPr/>
        </p:nvGrpSpPr>
        <p:grpSpPr>
          <a:xfrm>
            <a:off x="0" y="-508"/>
            <a:ext cx="9144000" cy="5148580"/>
            <a:chOff x="0" y="-508"/>
            <a:chExt cx="9144000" cy="5148580"/>
          </a:xfrm>
        </p:grpSpPr>
        <p:sp>
          <p:nvSpPr>
            <p:cNvPr id="14" name="object 14"/>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123190"/>
                  </a:lnTo>
                  <a:lnTo>
                    <a:pt x="9021953" y="123190"/>
                  </a:lnTo>
                  <a:lnTo>
                    <a:pt x="9021953" y="0"/>
                  </a:lnTo>
                  <a:lnTo>
                    <a:pt x="0" y="0"/>
                  </a:lnTo>
                  <a:lnTo>
                    <a:pt x="0" y="123190"/>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sp>
          <p:nvSpPr>
            <p:cNvPr id="15" name="object 15"/>
            <p:cNvSpPr/>
            <p:nvPr/>
          </p:nvSpPr>
          <p:spPr>
            <a:xfrm>
              <a:off x="7606601" y="547941"/>
              <a:ext cx="561975" cy="544195"/>
            </a:xfrm>
            <a:custGeom>
              <a:avLst/>
              <a:gdLst/>
              <a:ahLst/>
              <a:cxnLst/>
              <a:rect l="l" t="t" r="r" b="b"/>
              <a:pathLst>
                <a:path w="561975" h="544194">
                  <a:moveTo>
                    <a:pt x="373316" y="60134"/>
                  </a:moveTo>
                  <a:lnTo>
                    <a:pt x="420260" y="76457"/>
                  </a:lnTo>
                  <a:lnTo>
                    <a:pt x="461736" y="101020"/>
                  </a:lnTo>
                  <a:lnTo>
                    <a:pt x="497014" y="132643"/>
                  </a:lnTo>
                  <a:lnTo>
                    <a:pt x="525367" y="170148"/>
                  </a:lnTo>
                  <a:lnTo>
                    <a:pt x="546063" y="212355"/>
                  </a:lnTo>
                  <a:lnTo>
                    <a:pt x="558375" y="258087"/>
                  </a:lnTo>
                  <a:lnTo>
                    <a:pt x="561572" y="306165"/>
                  </a:lnTo>
                  <a:lnTo>
                    <a:pt x="554926" y="355409"/>
                  </a:lnTo>
                  <a:lnTo>
                    <a:pt x="538754" y="402249"/>
                  </a:lnTo>
                  <a:lnTo>
                    <a:pt x="514278" y="443688"/>
                  </a:lnTo>
                  <a:lnTo>
                    <a:pt x="482694" y="478980"/>
                  </a:lnTo>
                  <a:lnTo>
                    <a:pt x="445198" y="507380"/>
                  </a:lnTo>
                  <a:lnTo>
                    <a:pt x="402987" y="528143"/>
                  </a:lnTo>
                  <a:lnTo>
                    <a:pt x="357258" y="540521"/>
                  </a:lnTo>
                  <a:lnTo>
                    <a:pt x="309208" y="543771"/>
                  </a:lnTo>
                  <a:lnTo>
                    <a:pt x="260032" y="537146"/>
                  </a:lnTo>
                  <a:lnTo>
                    <a:pt x="213088" y="520828"/>
                  </a:lnTo>
                  <a:lnTo>
                    <a:pt x="171612" y="496278"/>
                  </a:lnTo>
                  <a:lnTo>
                    <a:pt x="136334" y="464670"/>
                  </a:lnTo>
                  <a:lnTo>
                    <a:pt x="107981" y="427180"/>
                  </a:lnTo>
                  <a:lnTo>
                    <a:pt x="87285" y="384980"/>
                  </a:lnTo>
                  <a:lnTo>
                    <a:pt x="74973" y="339246"/>
                  </a:lnTo>
                  <a:lnTo>
                    <a:pt x="71776" y="291152"/>
                  </a:lnTo>
                  <a:lnTo>
                    <a:pt x="78422" y="241871"/>
                  </a:lnTo>
                  <a:lnTo>
                    <a:pt x="94594" y="194995"/>
                  </a:lnTo>
                  <a:lnTo>
                    <a:pt x="119070" y="153539"/>
                  </a:lnTo>
                  <a:lnTo>
                    <a:pt x="150654" y="118244"/>
                  </a:lnTo>
                  <a:lnTo>
                    <a:pt x="188150" y="89852"/>
                  </a:lnTo>
                  <a:lnTo>
                    <a:pt x="230361" y="69104"/>
                  </a:lnTo>
                  <a:lnTo>
                    <a:pt x="276090" y="56741"/>
                  </a:lnTo>
                  <a:lnTo>
                    <a:pt x="324140" y="53504"/>
                  </a:lnTo>
                  <a:lnTo>
                    <a:pt x="373316" y="60134"/>
                  </a:lnTo>
                  <a:close/>
                </a:path>
                <a:path w="561975" h="544194">
                  <a:moveTo>
                    <a:pt x="298640" y="51244"/>
                  </a:moveTo>
                  <a:lnTo>
                    <a:pt x="327109" y="88612"/>
                  </a:lnTo>
                  <a:lnTo>
                    <a:pt x="344191" y="130690"/>
                  </a:lnTo>
                  <a:lnTo>
                    <a:pt x="349885" y="175117"/>
                  </a:lnTo>
                  <a:lnTo>
                    <a:pt x="344191" y="219533"/>
                  </a:lnTo>
                  <a:lnTo>
                    <a:pt x="327109" y="261579"/>
                  </a:lnTo>
                  <a:lnTo>
                    <a:pt x="298640" y="298894"/>
                  </a:lnTo>
                  <a:lnTo>
                    <a:pt x="261335" y="327363"/>
                  </a:lnTo>
                  <a:lnTo>
                    <a:pt x="219317" y="344445"/>
                  </a:lnTo>
                  <a:lnTo>
                    <a:pt x="174942" y="350139"/>
                  </a:lnTo>
                  <a:lnTo>
                    <a:pt x="130567" y="344445"/>
                  </a:lnTo>
                  <a:lnTo>
                    <a:pt x="88549" y="327363"/>
                  </a:lnTo>
                  <a:lnTo>
                    <a:pt x="51244" y="298894"/>
                  </a:lnTo>
                  <a:lnTo>
                    <a:pt x="22775" y="261579"/>
                  </a:lnTo>
                  <a:lnTo>
                    <a:pt x="5693" y="219533"/>
                  </a:lnTo>
                  <a:lnTo>
                    <a:pt x="0" y="175117"/>
                  </a:lnTo>
                  <a:lnTo>
                    <a:pt x="5693" y="130690"/>
                  </a:lnTo>
                  <a:lnTo>
                    <a:pt x="22775" y="88612"/>
                  </a:lnTo>
                  <a:lnTo>
                    <a:pt x="51244" y="51244"/>
                  </a:lnTo>
                  <a:lnTo>
                    <a:pt x="88549" y="22775"/>
                  </a:lnTo>
                  <a:lnTo>
                    <a:pt x="130567" y="5693"/>
                  </a:lnTo>
                  <a:lnTo>
                    <a:pt x="174942" y="0"/>
                  </a:lnTo>
                  <a:lnTo>
                    <a:pt x="219317" y="5693"/>
                  </a:lnTo>
                  <a:lnTo>
                    <a:pt x="261335" y="22775"/>
                  </a:lnTo>
                  <a:lnTo>
                    <a:pt x="298640" y="51244"/>
                  </a:lnTo>
                  <a:close/>
                </a:path>
              </a:pathLst>
            </a:custGeom>
            <a:ln w="19066">
              <a:solidFill>
                <a:srgbClr val="DFC09F"/>
              </a:solidFill>
            </a:ln>
          </p:spPr>
          <p:txBody>
            <a:bodyPr wrap="square" lIns="0" tIns="0" rIns="0" bIns="0" rtlCol="0"/>
            <a:lstStyle/>
            <a:p>
              <a:endParaRPr/>
            </a:p>
          </p:txBody>
        </p:sp>
        <p:sp>
          <p:nvSpPr>
            <p:cNvPr id="16" name="object 16"/>
            <p:cNvSpPr/>
            <p:nvPr/>
          </p:nvSpPr>
          <p:spPr>
            <a:xfrm>
              <a:off x="795528" y="4036085"/>
              <a:ext cx="457200" cy="704850"/>
            </a:xfrm>
            <a:custGeom>
              <a:avLst/>
              <a:gdLst/>
              <a:ahLst/>
              <a:cxnLst/>
              <a:rect l="l" t="t" r="r" b="b"/>
              <a:pathLst>
                <a:path w="457200" h="704850">
                  <a:moveTo>
                    <a:pt x="36525" y="421030"/>
                  </a:moveTo>
                  <a:lnTo>
                    <a:pt x="0" y="455637"/>
                  </a:lnTo>
                  <a:lnTo>
                    <a:pt x="0" y="704735"/>
                  </a:lnTo>
                  <a:lnTo>
                    <a:pt x="36525" y="669683"/>
                  </a:lnTo>
                  <a:lnTo>
                    <a:pt x="36525" y="421030"/>
                  </a:lnTo>
                  <a:close/>
                </a:path>
                <a:path w="457200" h="704850">
                  <a:moveTo>
                    <a:pt x="127977" y="329514"/>
                  </a:moveTo>
                  <a:lnTo>
                    <a:pt x="91478" y="364490"/>
                  </a:lnTo>
                  <a:lnTo>
                    <a:pt x="91478" y="613194"/>
                  </a:lnTo>
                  <a:lnTo>
                    <a:pt x="127977" y="578180"/>
                  </a:lnTo>
                  <a:lnTo>
                    <a:pt x="127977" y="329514"/>
                  </a:lnTo>
                  <a:close/>
                </a:path>
                <a:path w="457200" h="704850">
                  <a:moveTo>
                    <a:pt x="210312" y="247142"/>
                  </a:moveTo>
                  <a:lnTo>
                    <a:pt x="173736" y="282181"/>
                  </a:lnTo>
                  <a:lnTo>
                    <a:pt x="173736" y="530796"/>
                  </a:lnTo>
                  <a:lnTo>
                    <a:pt x="210312" y="495757"/>
                  </a:lnTo>
                  <a:lnTo>
                    <a:pt x="210312" y="247142"/>
                  </a:lnTo>
                  <a:close/>
                </a:path>
                <a:path w="457200" h="704850">
                  <a:moveTo>
                    <a:pt x="292569" y="164744"/>
                  </a:moveTo>
                  <a:lnTo>
                    <a:pt x="256032" y="199377"/>
                  </a:lnTo>
                  <a:lnTo>
                    <a:pt x="256032" y="448424"/>
                  </a:lnTo>
                  <a:lnTo>
                    <a:pt x="292569" y="413397"/>
                  </a:lnTo>
                  <a:lnTo>
                    <a:pt x="292569" y="164744"/>
                  </a:lnTo>
                  <a:close/>
                </a:path>
                <a:path w="457200" h="704850">
                  <a:moveTo>
                    <a:pt x="374904" y="82372"/>
                  </a:moveTo>
                  <a:lnTo>
                    <a:pt x="338366" y="117017"/>
                  </a:lnTo>
                  <a:lnTo>
                    <a:pt x="338366" y="366052"/>
                  </a:lnTo>
                  <a:lnTo>
                    <a:pt x="374904" y="331025"/>
                  </a:lnTo>
                  <a:lnTo>
                    <a:pt x="374904" y="82372"/>
                  </a:lnTo>
                  <a:close/>
                </a:path>
                <a:path w="457200" h="704850">
                  <a:moveTo>
                    <a:pt x="457161" y="0"/>
                  </a:moveTo>
                  <a:lnTo>
                    <a:pt x="420624" y="33909"/>
                  </a:lnTo>
                  <a:lnTo>
                    <a:pt x="420624" y="274535"/>
                  </a:lnTo>
                  <a:lnTo>
                    <a:pt x="457161" y="240626"/>
                  </a:lnTo>
                  <a:lnTo>
                    <a:pt x="457161" y="0"/>
                  </a:lnTo>
                  <a:close/>
                </a:path>
              </a:pathLst>
            </a:custGeom>
            <a:solidFill>
              <a:srgbClr val="DBAF83"/>
            </a:solidFill>
          </p:spPr>
          <p:txBody>
            <a:bodyPr wrap="square" lIns="0" tIns="0" rIns="0" bIns="0" rtlCol="0"/>
            <a:lstStyle/>
            <a:p>
              <a:endParaRPr/>
            </a:p>
          </p:txBody>
        </p:sp>
        <p:sp>
          <p:nvSpPr>
            <p:cNvPr id="17" name="object 17"/>
            <p:cNvSpPr/>
            <p:nvPr/>
          </p:nvSpPr>
          <p:spPr>
            <a:xfrm>
              <a:off x="374904" y="723010"/>
              <a:ext cx="8531860" cy="4062729"/>
            </a:xfrm>
            <a:custGeom>
              <a:avLst/>
              <a:gdLst/>
              <a:ahLst/>
              <a:cxnLst/>
              <a:rect l="l" t="t" r="r" b="b"/>
              <a:pathLst>
                <a:path w="8531860" h="4062729">
                  <a:moveTo>
                    <a:pt x="0" y="4062488"/>
                  </a:moveTo>
                  <a:lnTo>
                    <a:pt x="885901" y="3175800"/>
                  </a:lnTo>
                </a:path>
                <a:path w="8531860" h="4062729">
                  <a:moveTo>
                    <a:pt x="246888" y="3679609"/>
                  </a:moveTo>
                  <a:lnTo>
                    <a:pt x="466788" y="3459518"/>
                  </a:lnTo>
                </a:path>
                <a:path w="8531860" h="4062729">
                  <a:moveTo>
                    <a:pt x="8531733" y="476250"/>
                  </a:moveTo>
                  <a:lnTo>
                    <a:pt x="8055864" y="0"/>
                  </a:lnTo>
                </a:path>
                <a:path w="8531860" h="4062729">
                  <a:moveTo>
                    <a:pt x="8329422" y="401955"/>
                  </a:moveTo>
                  <a:lnTo>
                    <a:pt x="8211312" y="283718"/>
                  </a:lnTo>
                </a:path>
              </a:pathLst>
            </a:custGeom>
            <a:ln w="19066">
              <a:solidFill>
                <a:srgbClr val="010304"/>
              </a:solidFill>
            </a:ln>
          </p:spPr>
          <p:txBody>
            <a:bodyPr wrap="square" lIns="0" tIns="0" rIns="0" bIns="0" rtlCol="0"/>
            <a:lstStyle/>
            <a:p>
              <a:endParaRPr/>
            </a:p>
          </p:txBody>
        </p:sp>
        <p:sp>
          <p:nvSpPr>
            <p:cNvPr id="18" name="object 18"/>
            <p:cNvSpPr/>
            <p:nvPr/>
          </p:nvSpPr>
          <p:spPr>
            <a:xfrm>
              <a:off x="0" y="1574164"/>
              <a:ext cx="6437630" cy="1967864"/>
            </a:xfrm>
            <a:custGeom>
              <a:avLst/>
              <a:gdLst/>
              <a:ahLst/>
              <a:cxnLst/>
              <a:rect l="l" t="t" r="r" b="b"/>
              <a:pathLst>
                <a:path w="6437630" h="1967864">
                  <a:moveTo>
                    <a:pt x="6437376" y="0"/>
                  </a:moveTo>
                  <a:lnTo>
                    <a:pt x="0" y="0"/>
                  </a:lnTo>
                  <a:lnTo>
                    <a:pt x="0" y="1967737"/>
                  </a:lnTo>
                  <a:lnTo>
                    <a:pt x="6437376" y="1967737"/>
                  </a:lnTo>
                  <a:lnTo>
                    <a:pt x="6437376" y="0"/>
                  </a:lnTo>
                  <a:close/>
                </a:path>
              </a:pathLst>
            </a:custGeom>
            <a:solidFill>
              <a:srgbClr val="010304"/>
            </a:solidFill>
          </p:spPr>
          <p:txBody>
            <a:bodyPr wrap="square" lIns="0" tIns="0" rIns="0" bIns="0" rtlCol="0"/>
            <a:lstStyle/>
            <a:p>
              <a:endParaRPr/>
            </a:p>
          </p:txBody>
        </p:sp>
      </p:grpSp>
      <p:sp>
        <p:nvSpPr>
          <p:cNvPr id="19" name="object 19"/>
          <p:cNvSpPr txBox="1">
            <a:spLocks noGrp="1"/>
          </p:cNvSpPr>
          <p:nvPr>
            <p:ph type="title"/>
          </p:nvPr>
        </p:nvSpPr>
        <p:spPr>
          <a:xfrm>
            <a:off x="238252" y="1845767"/>
            <a:ext cx="5849111" cy="1349216"/>
          </a:xfrm>
          <a:prstGeom prst="rect">
            <a:avLst/>
          </a:prstGeom>
        </p:spPr>
        <p:txBody>
          <a:bodyPr vert="horz" wrap="square" lIns="0" tIns="31750" rIns="0" bIns="0" rtlCol="0">
            <a:spAutoFit/>
          </a:bodyPr>
          <a:lstStyle/>
          <a:p>
            <a:pPr marL="1422400" marR="5080" indent="-1409700">
              <a:lnSpc>
                <a:spcPts val="5410"/>
              </a:lnSpc>
              <a:spcBef>
                <a:spcPts val="250"/>
              </a:spcBef>
            </a:pPr>
            <a:r>
              <a:rPr lang="en-US" sz="4000" b="0" spc="-275" dirty="0" smtClean="0">
                <a:latin typeface="Tahoma"/>
                <a:cs typeface="Tahoma"/>
              </a:rPr>
              <a:t>SECURING SYSTEM AGAINST EXTORTION</a:t>
            </a:r>
            <a:endParaRPr sz="4000" dirty="0">
              <a:latin typeface="Tahoma"/>
              <a:cs typeface="Tahoma"/>
            </a:endParaRPr>
          </a:p>
        </p:txBody>
      </p:sp>
      <p:sp>
        <p:nvSpPr>
          <p:cNvPr id="20" name="object 20"/>
          <p:cNvSpPr txBox="1"/>
          <p:nvPr/>
        </p:nvSpPr>
        <p:spPr>
          <a:xfrm>
            <a:off x="1535036" y="3645520"/>
            <a:ext cx="4873625" cy="290464"/>
          </a:xfrm>
          <a:prstGeom prst="rect">
            <a:avLst/>
          </a:prstGeom>
        </p:spPr>
        <p:txBody>
          <a:bodyPr vert="horz" wrap="square" lIns="0" tIns="13335" rIns="0" bIns="0" rtlCol="0">
            <a:spAutoFit/>
          </a:bodyPr>
          <a:lstStyle/>
          <a:p>
            <a:pPr marL="12700" marR="5080">
              <a:lnSpc>
                <a:spcPct val="100000"/>
              </a:lnSpc>
              <a:spcBef>
                <a:spcPts val="105"/>
              </a:spcBef>
            </a:pPr>
            <a:r>
              <a:rPr lang="en-IN" dirty="0" smtClean="0"/>
              <a:t>A Critical Step in Modern Cybersecurity</a:t>
            </a:r>
            <a:endParaRPr sz="1800" dirty="0">
              <a:latin typeface="Lucida Sans Unicode"/>
              <a:cs typeface="Lucida Sans Unicode"/>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492" y="1713779"/>
            <a:ext cx="2362526" cy="1260999"/>
          </a:xfrm>
          <a:prstGeom prst="rect">
            <a:avLst/>
          </a:prstGeom>
        </p:spPr>
      </p:pic>
      <p:sp>
        <p:nvSpPr>
          <p:cNvPr id="37" name="object 20"/>
          <p:cNvSpPr txBox="1"/>
          <p:nvPr/>
        </p:nvSpPr>
        <p:spPr>
          <a:xfrm>
            <a:off x="1348802" y="4159387"/>
            <a:ext cx="4873625" cy="672620"/>
          </a:xfrm>
          <a:prstGeom prst="rect">
            <a:avLst/>
          </a:prstGeom>
        </p:spPr>
        <p:txBody>
          <a:bodyPr vert="horz" wrap="square" lIns="0" tIns="13335" rIns="0" bIns="0" rtlCol="0">
            <a:spAutoFit/>
          </a:bodyPr>
          <a:lstStyle/>
          <a:p>
            <a:pPr marL="12700" marR="5080">
              <a:lnSpc>
                <a:spcPct val="100000"/>
              </a:lnSpc>
              <a:spcBef>
                <a:spcPts val="105"/>
              </a:spcBef>
            </a:pPr>
            <a:r>
              <a:rPr lang="en-IN" sz="1400" dirty="0" smtClean="0"/>
              <a:t>By – Nandan A M</a:t>
            </a:r>
            <a:br>
              <a:rPr lang="en-IN" sz="1400" dirty="0" smtClean="0"/>
            </a:br>
            <a:r>
              <a:rPr lang="en-IN" sz="1400" dirty="0" smtClean="0"/>
              <a:t>         </a:t>
            </a:r>
            <a:r>
              <a:rPr lang="en-IN" sz="1400" dirty="0" err="1" smtClean="0"/>
              <a:t>Puneeth</a:t>
            </a:r>
            <a:r>
              <a:rPr lang="en-IN" sz="1400" dirty="0" smtClean="0"/>
              <a:t> Kumar M S</a:t>
            </a:r>
          </a:p>
          <a:p>
            <a:pPr marL="12700" marR="5080">
              <a:lnSpc>
                <a:spcPct val="100000"/>
              </a:lnSpc>
              <a:spcBef>
                <a:spcPts val="105"/>
              </a:spcBef>
            </a:pPr>
            <a:r>
              <a:rPr lang="en-IN" sz="1400" dirty="0" smtClean="0">
                <a:latin typeface="Lucida Sans Unicode"/>
                <a:cs typeface="Lucida Sans Unicode"/>
              </a:rPr>
              <a:t>Branch. Computer Science</a:t>
            </a:r>
            <a:endParaRPr sz="14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89026" rIns="0" bIns="0" rtlCol="0">
            <a:spAutoFit/>
          </a:bodyPr>
          <a:lstStyle/>
          <a:p>
            <a:pPr marL="177800">
              <a:lnSpc>
                <a:spcPct val="100000"/>
              </a:lnSpc>
              <a:spcBef>
                <a:spcPts val="114"/>
              </a:spcBef>
            </a:pPr>
            <a:r>
              <a:rPr spc="-175" dirty="0"/>
              <a:t>Advantages</a:t>
            </a:r>
            <a:r>
              <a:rPr spc="-210" dirty="0"/>
              <a:t> </a:t>
            </a:r>
            <a:r>
              <a:rPr spc="-195" dirty="0"/>
              <a:t>of</a:t>
            </a:r>
            <a:r>
              <a:rPr spc="-125" dirty="0"/>
              <a:t> </a:t>
            </a:r>
            <a:r>
              <a:rPr spc="-185" dirty="0"/>
              <a:t>Laser</a:t>
            </a:r>
            <a:r>
              <a:rPr spc="-160" dirty="0"/>
              <a:t> </a:t>
            </a:r>
            <a:r>
              <a:rPr spc="-170" dirty="0"/>
              <a:t>Transmission</a:t>
            </a:r>
            <a:r>
              <a:rPr spc="-155" dirty="0"/>
              <a:t> </a:t>
            </a:r>
            <a:r>
              <a:rPr spc="-240" dirty="0"/>
              <a:t>device</a:t>
            </a:r>
            <a:r>
              <a:rPr spc="-45" dirty="0"/>
              <a:t> </a:t>
            </a:r>
            <a:r>
              <a:rPr spc="-50" dirty="0"/>
              <a:t>:</a:t>
            </a:r>
          </a:p>
        </p:txBody>
      </p:sp>
      <p:sp>
        <p:nvSpPr>
          <p:cNvPr id="5" name="Rectangle 4"/>
          <p:cNvSpPr/>
          <p:nvPr/>
        </p:nvSpPr>
        <p:spPr>
          <a:xfrm>
            <a:off x="457200" y="1431925"/>
            <a:ext cx="6324600" cy="2585323"/>
          </a:xfrm>
          <a:prstGeom prst="rect">
            <a:avLst/>
          </a:prstGeom>
        </p:spPr>
        <p:txBody>
          <a:bodyPr wrap="square">
            <a:spAutoFit/>
          </a:bodyPr>
          <a:lstStyle/>
          <a:p>
            <a:pPr marL="285750" indent="-285750">
              <a:buFont typeface="Arial" panose="020B0604020202020204" pitchFamily="34" charset="0"/>
              <a:buChar char="•"/>
            </a:pPr>
            <a:r>
              <a:rPr lang="en-IN" b="1" dirty="0" smtClean="0"/>
              <a:t>Data Privacy: </a:t>
            </a:r>
            <a:r>
              <a:rPr lang="en-IN" dirty="0" smtClean="0"/>
              <a:t>Image encryption ensures that sensitive visual data remains confidential, preventing unauthorized access.</a:t>
            </a:r>
          </a:p>
          <a:p>
            <a:pPr marL="285750" indent="-285750">
              <a:buFont typeface="Arial" panose="020B0604020202020204" pitchFamily="34" charset="0"/>
              <a:buChar char="•"/>
            </a:pPr>
            <a:r>
              <a:rPr lang="en-IN" b="1" dirty="0" smtClean="0"/>
              <a:t>Security during Transmission: </a:t>
            </a:r>
            <a:r>
              <a:rPr lang="en-IN" dirty="0" smtClean="0"/>
              <a:t>Encrypted images are protected while being transmitted over the internet, reducing the risk of interception.</a:t>
            </a:r>
          </a:p>
          <a:p>
            <a:pPr marL="285750" indent="-285750">
              <a:buFont typeface="Arial" panose="020B0604020202020204" pitchFamily="34" charset="0"/>
              <a:buChar char="•"/>
            </a:pPr>
            <a:r>
              <a:rPr lang="en-IN" b="1" dirty="0" smtClean="0"/>
              <a:t>Protection against Unauthorized Access: </a:t>
            </a:r>
            <a:r>
              <a:rPr lang="en-IN" dirty="0" smtClean="0"/>
              <a:t>It prevents unauthorized users from viewing or tampering with images stored on devices or cloud storage.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3243" y="441325"/>
            <a:ext cx="6368415" cy="454659"/>
          </a:xfrm>
          <a:prstGeom prst="rect">
            <a:avLst/>
          </a:prstGeom>
        </p:spPr>
        <p:txBody>
          <a:bodyPr vert="horz" wrap="square" lIns="0" tIns="14604" rIns="0" bIns="0" rtlCol="0">
            <a:spAutoFit/>
          </a:bodyPr>
          <a:lstStyle/>
          <a:p>
            <a:pPr marL="12700">
              <a:lnSpc>
                <a:spcPct val="100000"/>
              </a:lnSpc>
              <a:spcBef>
                <a:spcPts val="114"/>
              </a:spcBef>
            </a:pPr>
            <a:r>
              <a:rPr lang="en-IN" dirty="0" smtClean="0"/>
              <a:t>Libraries </a:t>
            </a:r>
            <a:r>
              <a:rPr lang="en-IN" dirty="0"/>
              <a:t>and </a:t>
            </a:r>
            <a:r>
              <a:rPr lang="en-IN" dirty="0" smtClean="0"/>
              <a:t>Frameworks </a:t>
            </a:r>
            <a:r>
              <a:rPr lang="en-IN" dirty="0"/>
              <a:t>are used</a:t>
            </a:r>
            <a:endParaRPr spc="-185" dirty="0"/>
          </a:p>
        </p:txBody>
      </p:sp>
      <p:sp>
        <p:nvSpPr>
          <p:cNvPr id="4" name="object 4"/>
          <p:cNvSpPr txBox="1"/>
          <p:nvPr/>
        </p:nvSpPr>
        <p:spPr>
          <a:xfrm>
            <a:off x="192252" y="832687"/>
            <a:ext cx="125095" cy="454659"/>
          </a:xfrm>
          <a:prstGeom prst="rect">
            <a:avLst/>
          </a:prstGeom>
        </p:spPr>
        <p:txBody>
          <a:bodyPr vert="horz" wrap="square" lIns="0" tIns="14604" rIns="0" bIns="0" rtlCol="0">
            <a:spAutoFit/>
          </a:bodyPr>
          <a:lstStyle/>
          <a:p>
            <a:pPr marL="12700">
              <a:lnSpc>
                <a:spcPct val="100000"/>
              </a:lnSpc>
              <a:spcBef>
                <a:spcPts val="114"/>
              </a:spcBef>
            </a:pPr>
            <a:r>
              <a:rPr sz="2800" b="1" spc="-190" dirty="0">
                <a:solidFill>
                  <a:srgbClr val="FFFFFF"/>
                </a:solidFill>
                <a:latin typeface="Trebuchet MS"/>
                <a:cs typeface="Trebuchet MS"/>
              </a:rPr>
              <a:t>:</a:t>
            </a:r>
            <a:endParaRPr sz="2800">
              <a:latin typeface="Trebuchet MS"/>
              <a:cs typeface="Trebuchet MS"/>
            </a:endParaRPr>
          </a:p>
        </p:txBody>
      </p:sp>
      <p:sp>
        <p:nvSpPr>
          <p:cNvPr id="5" name="Rectangle 4"/>
          <p:cNvSpPr/>
          <p:nvPr/>
        </p:nvSpPr>
        <p:spPr>
          <a:xfrm>
            <a:off x="449032" y="1431925"/>
            <a:ext cx="5854853" cy="2862322"/>
          </a:xfrm>
          <a:prstGeom prst="rect">
            <a:avLst/>
          </a:prstGeom>
        </p:spPr>
        <p:txBody>
          <a:bodyPr wrap="square">
            <a:spAutoFit/>
          </a:bodyPr>
          <a:lstStyle/>
          <a:p>
            <a:pPr marL="285750" indent="-285750">
              <a:buFont typeface="Arial" panose="020B0604020202020204" pitchFamily="34" charset="0"/>
              <a:buChar char="•"/>
            </a:pPr>
            <a:r>
              <a:rPr lang="en-IN" dirty="0" err="1" smtClean="0"/>
              <a:t>Tkinter</a:t>
            </a:r>
            <a:r>
              <a:rPr lang="en-IN" dirty="0" smtClean="0"/>
              <a:t>: The standard Python library for creating graphical user interfaces (GUIs). It's used for creating the main window, buttons, labels, and input dialogs for user interaction.</a:t>
            </a:r>
          </a:p>
          <a:p>
            <a:pPr marL="285750" indent="-285750">
              <a:buFont typeface="Arial" panose="020B0604020202020204" pitchFamily="34" charset="0"/>
              <a:buChar char="•"/>
            </a:pPr>
            <a:r>
              <a:rPr lang="en-IN" dirty="0" err="1" smtClean="0"/>
              <a:t>os</a:t>
            </a:r>
            <a:r>
              <a:rPr lang="en-IN" dirty="0" smtClean="0"/>
              <a:t>: The built-in Python module for interacting with the operating system, used here for file operations, such as opening the image after decryption.</a:t>
            </a:r>
          </a:p>
          <a:p>
            <a:pPr marL="285750" indent="-285750">
              <a:buFont typeface="Arial" panose="020B0604020202020204" pitchFamily="34" charset="0"/>
              <a:buChar char="•"/>
            </a:pPr>
            <a:r>
              <a:rPr lang="en-IN" dirty="0" err="1" smtClean="0"/>
              <a:t>filedialog</a:t>
            </a:r>
            <a:r>
              <a:rPr lang="en-IN" dirty="0" smtClean="0"/>
              <a:t> (from </a:t>
            </a:r>
            <a:r>
              <a:rPr lang="en-IN" dirty="0" err="1" smtClean="0"/>
              <a:t>Tkinter</a:t>
            </a:r>
            <a:r>
              <a:rPr lang="en-IN" dirty="0" smtClean="0"/>
              <a:t>): Used for opening the file dialog, allowing the user to select the image file they want to encrypt or decrypt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2604" y="1470532"/>
            <a:ext cx="5784850" cy="993862"/>
          </a:xfrm>
          <a:prstGeom prst="rect">
            <a:avLst/>
          </a:prstGeom>
        </p:spPr>
        <p:txBody>
          <a:bodyPr vert="horz" wrap="square" lIns="0" tIns="8890" rIns="0" bIns="0" rtlCol="0">
            <a:spAutoFit/>
          </a:bodyPr>
          <a:lstStyle/>
          <a:p>
            <a:pPr marL="285750" indent="-285750">
              <a:buFont typeface="Arial" panose="020B0604020202020204" pitchFamily="34" charset="0"/>
              <a:buChar char="•"/>
            </a:pPr>
            <a:r>
              <a:rPr lang="en-IN" sz="1600" dirty="0" err="1" smtClean="0"/>
              <a:t>simpledialog</a:t>
            </a:r>
            <a:r>
              <a:rPr lang="en-IN" sz="1600" dirty="0" smtClean="0"/>
              <a:t> (from </a:t>
            </a:r>
            <a:r>
              <a:rPr lang="en-IN" sz="1600" dirty="0" err="1" smtClean="0"/>
              <a:t>Tkinter</a:t>
            </a:r>
            <a:r>
              <a:rPr lang="en-IN" sz="1600" dirty="0" smtClean="0"/>
              <a:t>): Used to prompt the user to enter a numeric key for encryption or </a:t>
            </a:r>
            <a:r>
              <a:rPr lang="en-IN" sz="1600" dirty="0" err="1" smtClean="0"/>
              <a:t>decryption.messagebox</a:t>
            </a:r>
            <a:r>
              <a:rPr lang="en-IN" sz="1600" dirty="0" smtClean="0"/>
              <a:t> (from </a:t>
            </a:r>
            <a:r>
              <a:rPr lang="en-IN" sz="1600" dirty="0" err="1" smtClean="0"/>
              <a:t>Tkinter</a:t>
            </a:r>
            <a:r>
              <a:rPr lang="en-IN" sz="1600" dirty="0" smtClean="0"/>
              <a:t>): Provides pop-up message boxes to display information, warnings, or errors to the user.</a:t>
            </a:r>
            <a:endParaRPr lang="en-US" sz="1600" dirty="0"/>
          </a:p>
        </p:txBody>
      </p:sp>
      <p:sp>
        <p:nvSpPr>
          <p:cNvPr id="3" name="object 3"/>
          <p:cNvSpPr txBox="1">
            <a:spLocks noGrp="1"/>
          </p:cNvSpPr>
          <p:nvPr>
            <p:ph type="title"/>
          </p:nvPr>
        </p:nvSpPr>
        <p:spPr>
          <a:xfrm>
            <a:off x="192252" y="410794"/>
            <a:ext cx="8593962" cy="516294"/>
          </a:xfrm>
          <a:prstGeom prst="rect">
            <a:avLst/>
          </a:prstGeom>
        </p:spPr>
        <p:txBody>
          <a:bodyPr vert="horz" wrap="square" lIns="0" tIns="84581" rIns="0" bIns="0" rtlCol="0">
            <a:spAutoFit/>
          </a:bodyPr>
          <a:lstStyle/>
          <a:p>
            <a:pPr marL="186690">
              <a:lnSpc>
                <a:spcPct val="100000"/>
              </a:lnSpc>
              <a:spcBef>
                <a:spcPts val="114"/>
              </a:spcBef>
            </a:pPr>
            <a:r>
              <a:rPr lang="en-IN" dirty="0"/>
              <a:t>Libraries and Frameworks are used</a:t>
            </a:r>
            <a:endParaRPr spc="-13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574" y="1127125"/>
            <a:ext cx="6016625" cy="3209853"/>
          </a:xfrm>
          <a:prstGeom prst="rect">
            <a:avLst/>
          </a:prstGeom>
        </p:spPr>
        <p:txBody>
          <a:bodyPr vert="horz" wrap="square" lIns="0" tIns="8890" rIns="0" bIns="0" rtlCol="0">
            <a:spAutoFit/>
          </a:bodyPr>
          <a:lstStyle/>
          <a:p>
            <a:r>
              <a:rPr lang="en-IN" sz="1600" dirty="0" smtClean="0"/>
              <a:t>The </a:t>
            </a:r>
            <a:r>
              <a:rPr lang="en-IN" sz="1600" b="1" dirty="0" smtClean="0"/>
              <a:t>Password Checker</a:t>
            </a:r>
            <a:r>
              <a:rPr lang="en-IN" sz="1600" dirty="0" smtClean="0"/>
              <a:t> is a tool designed to evaluate the strength of user-entered passwords based on predefined security criteria. It checks whether the password meets various requirements such as a minimum length, inclusion of uppercase and lowercase letters, digits, and special characters. Based on the password's compliance with these rules, the tool provides a strength rating (e.g., Weak, Moderate, Strong, Very Strong) and offers feedback to help users improve their passwords. Additionally, the program can suggest strong passwords or generate passphrases, providing a comprehensive solution for improving password security. It uses encryption methods to securely assess and suggest passwords, ensuring user data is protected.</a:t>
            </a:r>
            <a:endParaRPr lang="en-US" sz="1600" dirty="0"/>
          </a:p>
        </p:txBody>
      </p:sp>
      <p:sp>
        <p:nvSpPr>
          <p:cNvPr id="3" name="object 3"/>
          <p:cNvSpPr txBox="1">
            <a:spLocks noGrp="1"/>
          </p:cNvSpPr>
          <p:nvPr>
            <p:ph type="title"/>
          </p:nvPr>
        </p:nvSpPr>
        <p:spPr>
          <a:xfrm>
            <a:off x="192252" y="410794"/>
            <a:ext cx="8593962" cy="516294"/>
          </a:xfrm>
          <a:prstGeom prst="rect">
            <a:avLst/>
          </a:prstGeom>
        </p:spPr>
        <p:txBody>
          <a:bodyPr vert="horz" wrap="square" lIns="0" tIns="84581" rIns="0" bIns="0" rtlCol="0">
            <a:spAutoFit/>
          </a:bodyPr>
          <a:lstStyle/>
          <a:p>
            <a:pPr marL="186690">
              <a:lnSpc>
                <a:spcPct val="100000"/>
              </a:lnSpc>
              <a:spcBef>
                <a:spcPts val="114"/>
              </a:spcBef>
            </a:pPr>
            <a:r>
              <a:rPr lang="en-IN" dirty="0"/>
              <a:t>Password Checker</a:t>
            </a:r>
            <a:endParaRPr spc="-130" dirty="0"/>
          </a:p>
        </p:txBody>
      </p:sp>
    </p:spTree>
    <p:extLst>
      <p:ext uri="{BB962C8B-B14F-4D97-AF65-F5344CB8AC3E}">
        <p14:creationId xmlns:p14="http://schemas.microsoft.com/office/powerpoint/2010/main" val="419240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574" y="1127125"/>
            <a:ext cx="6016625" cy="3209853"/>
          </a:xfrm>
          <a:prstGeom prst="rect">
            <a:avLst/>
          </a:prstGeom>
        </p:spPr>
        <p:txBody>
          <a:bodyPr vert="horz" wrap="square" lIns="0" tIns="8890" rIns="0" bIns="0" rtlCol="0">
            <a:spAutoFit/>
          </a:bodyPr>
          <a:lstStyle/>
          <a:p>
            <a:r>
              <a:rPr lang="en-IN" sz="1600" dirty="0" smtClean="0"/>
              <a:t>The </a:t>
            </a:r>
            <a:r>
              <a:rPr lang="en-IN" sz="1600" b="1" dirty="0" smtClean="0"/>
              <a:t>Password Checker</a:t>
            </a:r>
            <a:r>
              <a:rPr lang="en-IN" sz="1600" dirty="0" smtClean="0"/>
              <a:t> is a tool designed to evaluate the strength of user-entered passwords based on predefined security criteria. It checks whether the password meets various requirements such as a minimum length, inclusion of uppercase and lowercase letters, digits, and special characters. Based on the password's compliance with these rules, the tool provides a strength rating (e.g., Weak, Moderate, Strong, Very Strong) and offers feedback to help users improve their passwords. Additionally, the program can suggest strong passwords or generate passphrases, providing a comprehensive solution for improving password security. It uses encryption methods to securely assess and suggest passwords, ensuring user data is protected.</a:t>
            </a:r>
            <a:endParaRPr lang="en-US" sz="1600" dirty="0"/>
          </a:p>
        </p:txBody>
      </p:sp>
      <p:sp>
        <p:nvSpPr>
          <p:cNvPr id="3" name="object 3"/>
          <p:cNvSpPr txBox="1">
            <a:spLocks noGrp="1"/>
          </p:cNvSpPr>
          <p:nvPr>
            <p:ph type="title"/>
          </p:nvPr>
        </p:nvSpPr>
        <p:spPr>
          <a:xfrm>
            <a:off x="192252" y="410794"/>
            <a:ext cx="8593962" cy="516294"/>
          </a:xfrm>
          <a:prstGeom prst="rect">
            <a:avLst/>
          </a:prstGeom>
        </p:spPr>
        <p:txBody>
          <a:bodyPr vert="horz" wrap="square" lIns="0" tIns="84581" rIns="0" bIns="0" rtlCol="0">
            <a:spAutoFit/>
          </a:bodyPr>
          <a:lstStyle/>
          <a:p>
            <a:pPr marL="186690">
              <a:lnSpc>
                <a:spcPct val="100000"/>
              </a:lnSpc>
              <a:spcBef>
                <a:spcPts val="114"/>
              </a:spcBef>
            </a:pPr>
            <a:r>
              <a:rPr lang="en-IN" dirty="0"/>
              <a:t>Password Checker</a:t>
            </a:r>
            <a:endParaRPr spc="-130" dirty="0"/>
          </a:p>
        </p:txBody>
      </p:sp>
    </p:spTree>
    <p:extLst>
      <p:ext uri="{BB962C8B-B14F-4D97-AF65-F5344CB8AC3E}">
        <p14:creationId xmlns:p14="http://schemas.microsoft.com/office/powerpoint/2010/main" val="1299401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2252" y="410794"/>
            <a:ext cx="8593962" cy="516294"/>
          </a:xfrm>
          <a:prstGeom prst="rect">
            <a:avLst/>
          </a:prstGeom>
        </p:spPr>
        <p:txBody>
          <a:bodyPr vert="horz" wrap="square" lIns="0" tIns="84581" rIns="0" bIns="0" rtlCol="0">
            <a:spAutoFit/>
          </a:bodyPr>
          <a:lstStyle/>
          <a:p>
            <a:pPr marL="186690">
              <a:lnSpc>
                <a:spcPct val="100000"/>
              </a:lnSpc>
              <a:spcBef>
                <a:spcPts val="114"/>
              </a:spcBef>
            </a:pPr>
            <a:r>
              <a:rPr lang="en-IN" dirty="0"/>
              <a:t>Libraries and Frameworks are used</a:t>
            </a:r>
            <a:endParaRPr spc="-130" dirty="0"/>
          </a:p>
        </p:txBody>
      </p:sp>
      <p:sp>
        <p:nvSpPr>
          <p:cNvPr id="5" name="Rectangle 4"/>
          <p:cNvSpPr/>
          <p:nvPr/>
        </p:nvSpPr>
        <p:spPr>
          <a:xfrm>
            <a:off x="381000" y="1143764"/>
            <a:ext cx="6477000" cy="2308324"/>
          </a:xfrm>
          <a:prstGeom prst="rect">
            <a:avLst/>
          </a:prstGeom>
        </p:spPr>
        <p:txBody>
          <a:bodyPr wrap="square">
            <a:spAutoFit/>
          </a:bodyPr>
          <a:lstStyle/>
          <a:p>
            <a:pPr marL="285750" indent="-285750">
              <a:buFont typeface="Arial" panose="020B0604020202020204" pitchFamily="34" charset="0"/>
              <a:buChar char="•"/>
            </a:pPr>
            <a:r>
              <a:rPr lang="en-IN" dirty="0" err="1" smtClean="0"/>
              <a:t>Tkinter</a:t>
            </a:r>
            <a:r>
              <a:rPr lang="en-IN" dirty="0" smtClean="0"/>
              <a:t>: Used for creating the graphical user interface (GUI) components.</a:t>
            </a:r>
          </a:p>
          <a:p>
            <a:pPr marL="285750" indent="-285750">
              <a:buFont typeface="Arial" panose="020B0604020202020204" pitchFamily="34" charset="0"/>
              <a:buChar char="•"/>
            </a:pPr>
            <a:r>
              <a:rPr lang="en-IN" dirty="0" smtClean="0"/>
              <a:t>secrets: Used for generating secure random passwords and passphrases.</a:t>
            </a:r>
          </a:p>
          <a:p>
            <a:pPr marL="285750" indent="-285750">
              <a:buFont typeface="Arial" panose="020B0604020202020204" pitchFamily="34" charset="0"/>
              <a:buChar char="•"/>
            </a:pPr>
            <a:r>
              <a:rPr lang="en-IN" dirty="0" smtClean="0"/>
              <a:t>string: Provides predefined character sets (letters, digits, punctuation) for password generation.</a:t>
            </a:r>
          </a:p>
          <a:p>
            <a:pPr marL="285750" indent="-285750">
              <a:buFont typeface="Arial" panose="020B0604020202020204" pitchFamily="34" charset="0"/>
              <a:buChar char="•"/>
            </a:pPr>
            <a:r>
              <a:rPr lang="en-IN" dirty="0" smtClean="0"/>
              <a:t>re: Potentially used for regular expressions (though not explicitly used in the given code).</a:t>
            </a:r>
            <a:endParaRPr lang="en-US" dirty="0"/>
          </a:p>
        </p:txBody>
      </p:sp>
    </p:spTree>
    <p:extLst>
      <p:ext uri="{BB962C8B-B14F-4D97-AF65-F5344CB8AC3E}">
        <p14:creationId xmlns:p14="http://schemas.microsoft.com/office/powerpoint/2010/main" val="1360557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10143" y="82422"/>
            <a:ext cx="1079500" cy="1080135"/>
          </a:xfrm>
          <a:custGeom>
            <a:avLst/>
            <a:gdLst/>
            <a:ahLst/>
            <a:cxnLst/>
            <a:rect l="l" t="t" r="r" b="b"/>
            <a:pathLst>
              <a:path w="1079500" h="1080135">
                <a:moveTo>
                  <a:pt x="1078991" y="0"/>
                </a:moveTo>
                <a:lnTo>
                  <a:pt x="0" y="0"/>
                </a:lnTo>
                <a:lnTo>
                  <a:pt x="1078991" y="1079881"/>
                </a:lnTo>
                <a:lnTo>
                  <a:pt x="1078991" y="0"/>
                </a:lnTo>
                <a:close/>
              </a:path>
            </a:pathLst>
          </a:custGeom>
          <a:solidFill>
            <a:srgbClr val="DBAF83"/>
          </a:solidFill>
        </p:spPr>
        <p:txBody>
          <a:bodyPr wrap="square" lIns="0" tIns="0" rIns="0" bIns="0" rtlCol="0"/>
          <a:lstStyle/>
          <a:p>
            <a:endParaRPr/>
          </a:p>
        </p:txBody>
      </p:sp>
      <p:grpSp>
        <p:nvGrpSpPr>
          <p:cNvPr id="3" name="object 3"/>
          <p:cNvGrpSpPr/>
          <p:nvPr/>
        </p:nvGrpSpPr>
        <p:grpSpPr>
          <a:xfrm>
            <a:off x="91439" y="82422"/>
            <a:ext cx="2944495" cy="2956560"/>
            <a:chOff x="91439" y="82422"/>
            <a:chExt cx="2944495" cy="2956560"/>
          </a:xfrm>
        </p:grpSpPr>
        <p:sp>
          <p:nvSpPr>
            <p:cNvPr id="4" name="object 4"/>
            <p:cNvSpPr/>
            <p:nvPr/>
          </p:nvSpPr>
          <p:spPr>
            <a:xfrm>
              <a:off x="91439" y="82422"/>
              <a:ext cx="1828800" cy="1839595"/>
            </a:xfrm>
            <a:custGeom>
              <a:avLst/>
              <a:gdLst/>
              <a:ahLst/>
              <a:cxnLst/>
              <a:rect l="l" t="t" r="r" b="b"/>
              <a:pathLst>
                <a:path w="1828800" h="1839595">
                  <a:moveTo>
                    <a:pt x="1828800" y="0"/>
                  </a:moveTo>
                  <a:lnTo>
                    <a:pt x="0" y="0"/>
                  </a:lnTo>
                  <a:lnTo>
                    <a:pt x="0" y="1839468"/>
                  </a:lnTo>
                  <a:lnTo>
                    <a:pt x="1828800" y="0"/>
                  </a:lnTo>
                  <a:close/>
                </a:path>
              </a:pathLst>
            </a:custGeom>
            <a:solidFill>
              <a:srgbClr val="010304"/>
            </a:solidFill>
          </p:spPr>
          <p:txBody>
            <a:bodyPr wrap="square" lIns="0" tIns="0" rIns="0" bIns="0" rtlCol="0"/>
            <a:lstStyle/>
            <a:p>
              <a:endParaRPr/>
            </a:p>
          </p:txBody>
        </p:sp>
        <p:sp>
          <p:nvSpPr>
            <p:cNvPr id="5" name="object 5"/>
            <p:cNvSpPr/>
            <p:nvPr/>
          </p:nvSpPr>
          <p:spPr>
            <a:xfrm>
              <a:off x="91439" y="82422"/>
              <a:ext cx="2697480" cy="2709545"/>
            </a:xfrm>
            <a:custGeom>
              <a:avLst/>
              <a:gdLst/>
              <a:ahLst/>
              <a:cxnLst/>
              <a:rect l="l" t="t" r="r" b="b"/>
              <a:pathLst>
                <a:path w="2697480" h="2709545">
                  <a:moveTo>
                    <a:pt x="2697480" y="0"/>
                  </a:moveTo>
                  <a:lnTo>
                    <a:pt x="1833626" y="0"/>
                  </a:lnTo>
                  <a:lnTo>
                    <a:pt x="0" y="1841373"/>
                  </a:lnTo>
                  <a:lnTo>
                    <a:pt x="0" y="2709037"/>
                  </a:lnTo>
                  <a:lnTo>
                    <a:pt x="2697480" y="0"/>
                  </a:lnTo>
                  <a:close/>
                </a:path>
              </a:pathLst>
            </a:custGeom>
            <a:solidFill>
              <a:srgbClr val="9E9D9D"/>
            </a:solidFill>
          </p:spPr>
          <p:txBody>
            <a:bodyPr wrap="square" lIns="0" tIns="0" rIns="0" bIns="0" rtlCol="0"/>
            <a:lstStyle/>
            <a:p>
              <a:endParaRPr/>
            </a:p>
          </p:txBody>
        </p:sp>
        <p:sp>
          <p:nvSpPr>
            <p:cNvPr id="6" name="object 6"/>
            <p:cNvSpPr/>
            <p:nvPr/>
          </p:nvSpPr>
          <p:spPr>
            <a:xfrm>
              <a:off x="91439" y="82422"/>
              <a:ext cx="2944495" cy="2956560"/>
            </a:xfrm>
            <a:custGeom>
              <a:avLst/>
              <a:gdLst/>
              <a:ahLst/>
              <a:cxnLst/>
              <a:rect l="l" t="t" r="r" b="b"/>
              <a:pathLst>
                <a:path w="2944495" h="2956560">
                  <a:moveTo>
                    <a:pt x="2944368" y="0"/>
                  </a:moveTo>
                  <a:lnTo>
                    <a:pt x="2698242" y="0"/>
                  </a:lnTo>
                  <a:lnTo>
                    <a:pt x="0" y="2709037"/>
                  </a:lnTo>
                  <a:lnTo>
                    <a:pt x="0" y="2956052"/>
                  </a:lnTo>
                  <a:lnTo>
                    <a:pt x="2944368" y="0"/>
                  </a:lnTo>
                  <a:close/>
                </a:path>
              </a:pathLst>
            </a:custGeom>
            <a:solidFill>
              <a:srgbClr val="DBAF83"/>
            </a:solidFill>
          </p:spPr>
          <p:txBody>
            <a:bodyPr wrap="square" lIns="0" tIns="0" rIns="0" bIns="0" rtlCol="0"/>
            <a:lstStyle/>
            <a:p>
              <a:endParaRPr/>
            </a:p>
          </p:txBody>
        </p:sp>
      </p:grpSp>
      <p:grpSp>
        <p:nvGrpSpPr>
          <p:cNvPr id="7" name="object 7"/>
          <p:cNvGrpSpPr/>
          <p:nvPr/>
        </p:nvGrpSpPr>
        <p:grpSpPr>
          <a:xfrm>
            <a:off x="0" y="-508"/>
            <a:ext cx="9144000" cy="5148580"/>
            <a:chOff x="0" y="-508"/>
            <a:chExt cx="9144000" cy="5148580"/>
          </a:xfrm>
        </p:grpSpPr>
        <p:sp>
          <p:nvSpPr>
            <p:cNvPr id="8" name="object 8"/>
            <p:cNvSpPr/>
            <p:nvPr/>
          </p:nvSpPr>
          <p:spPr>
            <a:xfrm>
              <a:off x="8778240" y="2828035"/>
              <a:ext cx="365760" cy="320675"/>
            </a:xfrm>
            <a:custGeom>
              <a:avLst/>
              <a:gdLst/>
              <a:ahLst/>
              <a:cxnLst/>
              <a:rect l="l" t="t" r="r" b="b"/>
              <a:pathLst>
                <a:path w="365759" h="320675">
                  <a:moveTo>
                    <a:pt x="27050" y="295783"/>
                  </a:moveTo>
                  <a:lnTo>
                    <a:pt x="0" y="320294"/>
                  </a:lnTo>
                  <a:lnTo>
                    <a:pt x="365759" y="313840"/>
                  </a:lnTo>
                  <a:lnTo>
                    <a:pt x="365759" y="296037"/>
                  </a:lnTo>
                  <a:lnTo>
                    <a:pt x="133857" y="296037"/>
                  </a:lnTo>
                  <a:lnTo>
                    <a:pt x="124094" y="295939"/>
                  </a:lnTo>
                  <a:lnTo>
                    <a:pt x="123181" y="295910"/>
                  </a:lnTo>
                  <a:lnTo>
                    <a:pt x="29590" y="295910"/>
                  </a:lnTo>
                  <a:lnTo>
                    <a:pt x="27050" y="295783"/>
                  </a:lnTo>
                  <a:close/>
                </a:path>
                <a:path w="365759" h="320675">
                  <a:moveTo>
                    <a:pt x="211454" y="109981"/>
                  </a:moveTo>
                  <a:lnTo>
                    <a:pt x="176529" y="145796"/>
                  </a:lnTo>
                  <a:lnTo>
                    <a:pt x="177284" y="176184"/>
                  </a:lnTo>
                  <a:lnTo>
                    <a:pt x="178180" y="206692"/>
                  </a:lnTo>
                  <a:lnTo>
                    <a:pt x="179682" y="252094"/>
                  </a:lnTo>
                  <a:lnTo>
                    <a:pt x="180212" y="267588"/>
                  </a:lnTo>
                  <a:lnTo>
                    <a:pt x="180212" y="292988"/>
                  </a:lnTo>
                  <a:lnTo>
                    <a:pt x="172737" y="294268"/>
                  </a:lnTo>
                  <a:lnTo>
                    <a:pt x="161655" y="295227"/>
                  </a:lnTo>
                  <a:lnTo>
                    <a:pt x="148262" y="295828"/>
                  </a:lnTo>
                  <a:lnTo>
                    <a:pt x="133857" y="296037"/>
                  </a:lnTo>
                  <a:lnTo>
                    <a:pt x="365759" y="296037"/>
                  </a:lnTo>
                  <a:lnTo>
                    <a:pt x="253873" y="295910"/>
                  </a:lnTo>
                  <a:lnTo>
                    <a:pt x="218261" y="295534"/>
                  </a:lnTo>
                  <a:lnTo>
                    <a:pt x="205866" y="295275"/>
                  </a:lnTo>
                  <a:lnTo>
                    <a:pt x="207579" y="248856"/>
                  </a:lnTo>
                  <a:lnTo>
                    <a:pt x="209224" y="201168"/>
                  </a:lnTo>
                  <a:lnTo>
                    <a:pt x="210528" y="156257"/>
                  </a:lnTo>
                  <a:lnTo>
                    <a:pt x="211454" y="109981"/>
                  </a:lnTo>
                  <a:close/>
                </a:path>
                <a:path w="365759" h="320675">
                  <a:moveTo>
                    <a:pt x="101345" y="220980"/>
                  </a:moveTo>
                  <a:lnTo>
                    <a:pt x="70484" y="252094"/>
                  </a:lnTo>
                  <a:lnTo>
                    <a:pt x="70564" y="262368"/>
                  </a:lnTo>
                  <a:lnTo>
                    <a:pt x="70886" y="281527"/>
                  </a:lnTo>
                  <a:lnTo>
                    <a:pt x="70992" y="293497"/>
                  </a:lnTo>
                  <a:lnTo>
                    <a:pt x="61904" y="294516"/>
                  </a:lnTo>
                  <a:lnTo>
                    <a:pt x="52768" y="295275"/>
                  </a:lnTo>
                  <a:lnTo>
                    <a:pt x="43632" y="295747"/>
                  </a:lnTo>
                  <a:lnTo>
                    <a:pt x="34543" y="295910"/>
                  </a:lnTo>
                  <a:lnTo>
                    <a:pt x="123181" y="295910"/>
                  </a:lnTo>
                  <a:lnTo>
                    <a:pt x="114903" y="295640"/>
                  </a:lnTo>
                  <a:lnTo>
                    <a:pt x="106711" y="295126"/>
                  </a:lnTo>
                  <a:lnTo>
                    <a:pt x="99949" y="294386"/>
                  </a:lnTo>
                  <a:lnTo>
                    <a:pt x="101011" y="237200"/>
                  </a:lnTo>
                  <a:lnTo>
                    <a:pt x="101345" y="220980"/>
                  </a:lnTo>
                  <a:close/>
                </a:path>
                <a:path w="365759" h="320675">
                  <a:moveTo>
                    <a:pt x="321182" y="0"/>
                  </a:moveTo>
                  <a:lnTo>
                    <a:pt x="282066" y="38988"/>
                  </a:lnTo>
                  <a:lnTo>
                    <a:pt x="282114" y="59483"/>
                  </a:lnTo>
                  <a:lnTo>
                    <a:pt x="282227" y="69689"/>
                  </a:lnTo>
                  <a:lnTo>
                    <a:pt x="283446" y="127208"/>
                  </a:lnTo>
                  <a:lnTo>
                    <a:pt x="284964" y="176184"/>
                  </a:lnTo>
                  <a:lnTo>
                    <a:pt x="286537" y="221954"/>
                  </a:lnTo>
                  <a:lnTo>
                    <a:pt x="288035" y="269494"/>
                  </a:lnTo>
                  <a:lnTo>
                    <a:pt x="288250" y="275451"/>
                  </a:lnTo>
                  <a:lnTo>
                    <a:pt x="288226" y="281527"/>
                  </a:lnTo>
                  <a:lnTo>
                    <a:pt x="288107" y="288032"/>
                  </a:lnTo>
                  <a:lnTo>
                    <a:pt x="288035" y="295275"/>
                  </a:lnTo>
                  <a:lnTo>
                    <a:pt x="279483" y="295588"/>
                  </a:lnTo>
                  <a:lnTo>
                    <a:pt x="270954" y="295783"/>
                  </a:lnTo>
                  <a:lnTo>
                    <a:pt x="253873" y="295910"/>
                  </a:lnTo>
                  <a:lnTo>
                    <a:pt x="365759" y="295910"/>
                  </a:lnTo>
                  <a:lnTo>
                    <a:pt x="365759" y="294894"/>
                  </a:lnTo>
                  <a:lnTo>
                    <a:pt x="313689" y="294894"/>
                  </a:lnTo>
                  <a:lnTo>
                    <a:pt x="315654" y="248856"/>
                  </a:lnTo>
                  <a:lnTo>
                    <a:pt x="317297" y="201168"/>
                  </a:lnTo>
                  <a:lnTo>
                    <a:pt x="318674" y="151304"/>
                  </a:lnTo>
                  <a:lnTo>
                    <a:pt x="319776" y="100583"/>
                  </a:lnTo>
                  <a:lnTo>
                    <a:pt x="320610" y="49863"/>
                  </a:lnTo>
                  <a:lnTo>
                    <a:pt x="321182" y="0"/>
                  </a:lnTo>
                  <a:close/>
                </a:path>
              </a:pathLst>
            </a:custGeom>
            <a:solidFill>
              <a:srgbClr val="E3CCB3"/>
            </a:solidFill>
          </p:spPr>
          <p:txBody>
            <a:bodyPr wrap="square" lIns="0" tIns="0" rIns="0" bIns="0" rtlCol="0"/>
            <a:lstStyle/>
            <a:p>
              <a:endParaRPr/>
            </a:p>
          </p:txBody>
        </p:sp>
        <p:pic>
          <p:nvPicPr>
            <p:cNvPr id="9" name="object 9"/>
            <p:cNvPicPr/>
            <p:nvPr/>
          </p:nvPicPr>
          <p:blipFill>
            <a:blip r:embed="rId2" cstate="print"/>
            <a:stretch>
              <a:fillRect/>
            </a:stretch>
          </p:blipFill>
          <p:spPr>
            <a:xfrm>
              <a:off x="6922007" y="3187656"/>
              <a:ext cx="2221991" cy="1955800"/>
            </a:xfrm>
            <a:prstGeom prst="rect">
              <a:avLst/>
            </a:prstGeom>
          </p:spPr>
        </p:pic>
        <p:sp>
          <p:nvSpPr>
            <p:cNvPr id="10" name="object 10"/>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123190"/>
                  </a:lnTo>
                  <a:lnTo>
                    <a:pt x="9021953" y="123190"/>
                  </a:lnTo>
                  <a:lnTo>
                    <a:pt x="9021953" y="0"/>
                  </a:lnTo>
                  <a:lnTo>
                    <a:pt x="0" y="0"/>
                  </a:lnTo>
                  <a:lnTo>
                    <a:pt x="0" y="123190"/>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sp>
          <p:nvSpPr>
            <p:cNvPr id="11" name="object 11"/>
            <p:cNvSpPr/>
            <p:nvPr/>
          </p:nvSpPr>
          <p:spPr>
            <a:xfrm>
              <a:off x="7744968" y="366140"/>
              <a:ext cx="421005" cy="668020"/>
            </a:xfrm>
            <a:custGeom>
              <a:avLst/>
              <a:gdLst/>
              <a:ahLst/>
              <a:cxnLst/>
              <a:rect l="l" t="t" r="r" b="b"/>
              <a:pathLst>
                <a:path w="421004" h="668019">
                  <a:moveTo>
                    <a:pt x="27432" y="32766"/>
                  </a:moveTo>
                  <a:lnTo>
                    <a:pt x="0" y="0"/>
                  </a:lnTo>
                  <a:lnTo>
                    <a:pt x="0" y="232537"/>
                  </a:lnTo>
                  <a:lnTo>
                    <a:pt x="27432" y="265303"/>
                  </a:lnTo>
                  <a:lnTo>
                    <a:pt x="27432" y="32766"/>
                  </a:lnTo>
                  <a:close/>
                </a:path>
                <a:path w="421004" h="668019">
                  <a:moveTo>
                    <a:pt x="109728" y="114681"/>
                  </a:moveTo>
                  <a:lnTo>
                    <a:pt x="73152" y="82296"/>
                  </a:lnTo>
                  <a:lnTo>
                    <a:pt x="73152" y="314960"/>
                  </a:lnTo>
                  <a:lnTo>
                    <a:pt x="109728" y="347726"/>
                  </a:lnTo>
                  <a:lnTo>
                    <a:pt x="109728" y="114681"/>
                  </a:lnTo>
                  <a:close/>
                </a:path>
                <a:path w="421004" h="668019">
                  <a:moveTo>
                    <a:pt x="182880" y="197104"/>
                  </a:moveTo>
                  <a:lnTo>
                    <a:pt x="155448" y="164719"/>
                  </a:lnTo>
                  <a:lnTo>
                    <a:pt x="155448" y="397256"/>
                  </a:lnTo>
                  <a:lnTo>
                    <a:pt x="182880" y="430022"/>
                  </a:lnTo>
                  <a:lnTo>
                    <a:pt x="182880" y="197104"/>
                  </a:lnTo>
                  <a:close/>
                </a:path>
                <a:path w="421004" h="668019">
                  <a:moveTo>
                    <a:pt x="265176" y="270764"/>
                  </a:moveTo>
                  <a:lnTo>
                    <a:pt x="228600" y="237871"/>
                  </a:lnTo>
                  <a:lnTo>
                    <a:pt x="228600" y="470535"/>
                  </a:lnTo>
                  <a:lnTo>
                    <a:pt x="265176" y="503301"/>
                  </a:lnTo>
                  <a:lnTo>
                    <a:pt x="265176" y="270764"/>
                  </a:lnTo>
                  <a:close/>
                </a:path>
                <a:path w="421004" h="668019">
                  <a:moveTo>
                    <a:pt x="338328" y="353060"/>
                  </a:moveTo>
                  <a:lnTo>
                    <a:pt x="310896" y="320294"/>
                  </a:lnTo>
                  <a:lnTo>
                    <a:pt x="310896" y="552958"/>
                  </a:lnTo>
                  <a:lnTo>
                    <a:pt x="338328" y="585724"/>
                  </a:lnTo>
                  <a:lnTo>
                    <a:pt x="338328" y="353060"/>
                  </a:lnTo>
                  <a:close/>
                </a:path>
                <a:path w="421004" h="668019">
                  <a:moveTo>
                    <a:pt x="420624" y="435102"/>
                  </a:moveTo>
                  <a:lnTo>
                    <a:pt x="393192" y="402717"/>
                  </a:lnTo>
                  <a:lnTo>
                    <a:pt x="393192" y="635254"/>
                  </a:lnTo>
                  <a:lnTo>
                    <a:pt x="420624" y="668020"/>
                  </a:lnTo>
                  <a:lnTo>
                    <a:pt x="420624" y="435102"/>
                  </a:lnTo>
                  <a:close/>
                </a:path>
              </a:pathLst>
            </a:custGeom>
            <a:solidFill>
              <a:srgbClr val="DBAF83"/>
            </a:solidFill>
          </p:spPr>
          <p:txBody>
            <a:bodyPr wrap="square" lIns="0" tIns="0" rIns="0" bIns="0" rtlCol="0"/>
            <a:lstStyle/>
            <a:p>
              <a:endParaRPr/>
            </a:p>
          </p:txBody>
        </p:sp>
        <p:sp>
          <p:nvSpPr>
            <p:cNvPr id="12" name="object 12"/>
            <p:cNvSpPr/>
            <p:nvPr/>
          </p:nvSpPr>
          <p:spPr>
            <a:xfrm>
              <a:off x="7735823" y="247141"/>
              <a:ext cx="834390" cy="835025"/>
            </a:xfrm>
            <a:custGeom>
              <a:avLst/>
              <a:gdLst/>
              <a:ahLst/>
              <a:cxnLst/>
              <a:rect l="l" t="t" r="r" b="b"/>
              <a:pathLst>
                <a:path w="834390" h="835025">
                  <a:moveTo>
                    <a:pt x="834135" y="834770"/>
                  </a:moveTo>
                  <a:lnTo>
                    <a:pt x="0" y="0"/>
                  </a:lnTo>
                </a:path>
                <a:path w="834390" h="835025">
                  <a:moveTo>
                    <a:pt x="600201" y="472566"/>
                  </a:moveTo>
                  <a:lnTo>
                    <a:pt x="393192" y="265429"/>
                  </a:lnTo>
                </a:path>
              </a:pathLst>
            </a:custGeom>
            <a:ln w="19066">
              <a:solidFill>
                <a:srgbClr val="010304"/>
              </a:solidFill>
            </a:ln>
          </p:spPr>
          <p:txBody>
            <a:bodyPr wrap="square" lIns="0" tIns="0" rIns="0" bIns="0" rtlCol="0"/>
            <a:lstStyle/>
            <a:p>
              <a:endParaRPr/>
            </a:p>
          </p:txBody>
        </p:sp>
      </p:grpSp>
      <p:sp>
        <p:nvSpPr>
          <p:cNvPr id="13" name="object 13"/>
          <p:cNvSpPr txBox="1"/>
          <p:nvPr/>
        </p:nvSpPr>
        <p:spPr>
          <a:xfrm>
            <a:off x="1901948" y="1162557"/>
            <a:ext cx="5858764" cy="2553903"/>
          </a:xfrm>
          <a:prstGeom prst="rect">
            <a:avLst/>
          </a:prstGeom>
        </p:spPr>
        <p:txBody>
          <a:bodyPr vert="horz" wrap="square" lIns="0" tIns="14604" rIns="0" bIns="0" rtlCol="0">
            <a:spAutoFit/>
          </a:bodyPr>
          <a:lstStyle/>
          <a:p>
            <a:pPr marL="12065" marR="5080" algn="ctr">
              <a:lnSpc>
                <a:spcPct val="100000"/>
              </a:lnSpc>
              <a:spcBef>
                <a:spcPts val="114"/>
              </a:spcBef>
            </a:pPr>
            <a:r>
              <a:rPr lang="en-IN" sz="1500" spc="-130" dirty="0" smtClean="0">
                <a:solidFill>
                  <a:srgbClr val="010304"/>
                </a:solidFill>
                <a:latin typeface="Lucida Sans Unicode"/>
                <a:cs typeface="Lucida Sans Unicode"/>
              </a:rPr>
              <a:t>The tools provided for image encryption/decryption, password checking, and password complexity evaluation are intended for educational and demonstration purposes only. While they offer basic functionality to help users assess password strength and generate random passwords or passphrases, they do not guarantee robust security. The encryption method used in the image tool is simple and may not be secure for sensitive data. Users are responsible for ensuring compliance with legal and security standards, and it is recommended to implement additional security measures such as multi-factor authentication (MFA) for enhanced protection. The developers do not accept any liability for any loss, damage, or security issues arising from the use of these tools.</a:t>
            </a:r>
            <a:endParaRPr sz="1500" dirty="0">
              <a:latin typeface="Lucida Sans Unicode"/>
              <a:cs typeface="Lucida Sans Unicode"/>
            </a:endParaRPr>
          </a:p>
        </p:txBody>
      </p:sp>
      <p:sp>
        <p:nvSpPr>
          <p:cNvPr id="14" name="object 14"/>
          <p:cNvSpPr txBox="1"/>
          <p:nvPr/>
        </p:nvSpPr>
        <p:spPr>
          <a:xfrm>
            <a:off x="3799773" y="3796851"/>
            <a:ext cx="2063114" cy="167995"/>
          </a:xfrm>
          <a:prstGeom prst="rect">
            <a:avLst/>
          </a:prstGeom>
        </p:spPr>
        <p:txBody>
          <a:bodyPr vert="horz" wrap="square" lIns="0" tIns="13970" rIns="0" bIns="0" rtlCol="0">
            <a:spAutoFit/>
          </a:bodyPr>
          <a:lstStyle/>
          <a:p>
            <a:pPr marL="12700">
              <a:lnSpc>
                <a:spcPct val="100000"/>
              </a:lnSpc>
              <a:spcBef>
                <a:spcPts val="110"/>
              </a:spcBef>
            </a:pPr>
            <a:r>
              <a:rPr sz="1000" dirty="0">
                <a:latin typeface="Arial MT"/>
                <a:cs typeface="Arial MT"/>
              </a:rPr>
              <a:t>© </a:t>
            </a:r>
            <a:r>
              <a:rPr sz="1000" dirty="0" smtClean="0">
                <a:latin typeface="Arial MT"/>
                <a:cs typeface="Arial MT"/>
              </a:rPr>
              <a:t>202</a:t>
            </a:r>
            <a:r>
              <a:rPr lang="en-US" sz="1000" dirty="0" smtClean="0">
                <a:latin typeface="Arial MT"/>
                <a:cs typeface="Arial MT"/>
              </a:rPr>
              <a:t>4</a:t>
            </a:r>
            <a:r>
              <a:rPr sz="1000" spc="-25" dirty="0" smtClean="0">
                <a:latin typeface="Arial MT"/>
                <a:cs typeface="Arial MT"/>
              </a:rPr>
              <a:t> </a:t>
            </a:r>
            <a:r>
              <a:rPr sz="1000" dirty="0">
                <a:latin typeface="Arial MT"/>
                <a:cs typeface="Arial MT"/>
              </a:rPr>
              <a:t>-</a:t>
            </a:r>
            <a:r>
              <a:rPr sz="1000" spc="-15" dirty="0">
                <a:latin typeface="Arial MT"/>
                <a:cs typeface="Arial MT"/>
              </a:rPr>
              <a:t> </a:t>
            </a:r>
            <a:r>
              <a:rPr sz="1000" dirty="0" smtClean="0">
                <a:latin typeface="Arial MT"/>
                <a:cs typeface="Arial MT"/>
              </a:rPr>
              <a:t>202</a:t>
            </a:r>
            <a:r>
              <a:rPr lang="en-US" sz="1000" dirty="0" smtClean="0">
                <a:latin typeface="Arial MT"/>
                <a:cs typeface="Arial MT"/>
              </a:rPr>
              <a:t>5</a:t>
            </a:r>
            <a:r>
              <a:rPr sz="1000" spc="-35" dirty="0" smtClean="0">
                <a:latin typeface="Arial MT"/>
                <a:cs typeface="Arial MT"/>
              </a:rPr>
              <a:t> </a:t>
            </a:r>
            <a:r>
              <a:rPr sz="1000" dirty="0">
                <a:latin typeface="Arial MT"/>
                <a:cs typeface="Arial MT"/>
              </a:rPr>
              <a:t>-</a:t>
            </a:r>
            <a:r>
              <a:rPr sz="1000" spc="-20" dirty="0">
                <a:latin typeface="Arial MT"/>
                <a:cs typeface="Arial MT"/>
              </a:rPr>
              <a:t> </a:t>
            </a:r>
            <a:r>
              <a:rPr sz="1000" dirty="0">
                <a:latin typeface="Arial MT"/>
                <a:cs typeface="Arial MT"/>
              </a:rPr>
              <a:t>All</a:t>
            </a:r>
            <a:r>
              <a:rPr sz="1000" spc="25" dirty="0">
                <a:latin typeface="Arial MT"/>
                <a:cs typeface="Arial MT"/>
              </a:rPr>
              <a:t> </a:t>
            </a:r>
            <a:r>
              <a:rPr sz="1000" dirty="0">
                <a:latin typeface="Arial MT"/>
                <a:cs typeface="Arial MT"/>
              </a:rPr>
              <a:t>Rights</a:t>
            </a:r>
            <a:r>
              <a:rPr sz="1000" spc="-45" dirty="0">
                <a:latin typeface="Arial MT"/>
                <a:cs typeface="Arial MT"/>
              </a:rPr>
              <a:t> </a:t>
            </a:r>
            <a:r>
              <a:rPr sz="1000" spc="-10" dirty="0">
                <a:latin typeface="Arial MT"/>
                <a:cs typeface="Arial MT"/>
              </a:rPr>
              <a:t>Reserved</a:t>
            </a:r>
            <a:endParaRPr sz="1000" dirty="0">
              <a:latin typeface="Arial MT"/>
              <a:cs typeface="Arial M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44568"/>
            <a:ext cx="1202690" cy="1203960"/>
          </a:xfrm>
          <a:custGeom>
            <a:avLst/>
            <a:gdLst/>
            <a:ahLst/>
            <a:cxnLst/>
            <a:rect l="l" t="t" r="r" b="b"/>
            <a:pathLst>
              <a:path w="1202690" h="1203960">
                <a:moveTo>
                  <a:pt x="0" y="0"/>
                </a:moveTo>
                <a:lnTo>
                  <a:pt x="0" y="1203502"/>
                </a:lnTo>
                <a:lnTo>
                  <a:pt x="1202435" y="1203502"/>
                </a:lnTo>
                <a:lnTo>
                  <a:pt x="0" y="0"/>
                </a:lnTo>
                <a:close/>
              </a:path>
            </a:pathLst>
          </a:custGeom>
          <a:solidFill>
            <a:srgbClr val="E3CCB3"/>
          </a:solidFill>
        </p:spPr>
        <p:txBody>
          <a:bodyPr wrap="square" lIns="0" tIns="0" rIns="0" bIns="0" rtlCol="0"/>
          <a:lstStyle/>
          <a:p>
            <a:endParaRPr/>
          </a:p>
        </p:txBody>
      </p:sp>
      <p:pic>
        <p:nvPicPr>
          <p:cNvPr id="3" name="object 3"/>
          <p:cNvPicPr/>
          <p:nvPr/>
        </p:nvPicPr>
        <p:blipFill>
          <a:blip r:embed="rId2" cstate="print"/>
          <a:stretch>
            <a:fillRect/>
          </a:stretch>
        </p:blipFill>
        <p:spPr>
          <a:xfrm>
            <a:off x="7452359" y="0"/>
            <a:ext cx="1682496" cy="1610740"/>
          </a:xfrm>
          <a:prstGeom prst="rect">
            <a:avLst/>
          </a:prstGeom>
        </p:spPr>
      </p:pic>
      <p:sp>
        <p:nvSpPr>
          <p:cNvPr id="4" name="object 4"/>
          <p:cNvSpPr/>
          <p:nvPr/>
        </p:nvSpPr>
        <p:spPr>
          <a:xfrm>
            <a:off x="0" y="411860"/>
            <a:ext cx="6638925" cy="576580"/>
          </a:xfrm>
          <a:custGeom>
            <a:avLst/>
            <a:gdLst/>
            <a:ahLst/>
            <a:cxnLst/>
            <a:rect l="l" t="t" r="r" b="b"/>
            <a:pathLst>
              <a:path w="6638925" h="576580">
                <a:moveTo>
                  <a:pt x="6638544" y="0"/>
                </a:moveTo>
                <a:lnTo>
                  <a:pt x="0" y="0"/>
                </a:lnTo>
                <a:lnTo>
                  <a:pt x="0" y="576579"/>
                </a:lnTo>
                <a:lnTo>
                  <a:pt x="6638544" y="576579"/>
                </a:lnTo>
                <a:lnTo>
                  <a:pt x="6638544" y="0"/>
                </a:lnTo>
                <a:close/>
              </a:path>
            </a:pathLst>
          </a:custGeom>
          <a:solidFill>
            <a:srgbClr val="010304"/>
          </a:solidFill>
        </p:spPr>
        <p:txBody>
          <a:bodyPr wrap="square" lIns="0" tIns="0" rIns="0" bIns="0" rtlCol="0"/>
          <a:lstStyle/>
          <a:p>
            <a:endParaRPr/>
          </a:p>
        </p:txBody>
      </p:sp>
      <p:sp>
        <p:nvSpPr>
          <p:cNvPr id="5" name="object 5"/>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123190"/>
                </a:lnTo>
                <a:lnTo>
                  <a:pt x="9021953" y="123190"/>
                </a:lnTo>
                <a:lnTo>
                  <a:pt x="9021953" y="0"/>
                </a:lnTo>
                <a:lnTo>
                  <a:pt x="0" y="0"/>
                </a:lnTo>
                <a:lnTo>
                  <a:pt x="0" y="123190"/>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sp>
        <p:nvSpPr>
          <p:cNvPr id="6" name="object 6"/>
          <p:cNvSpPr txBox="1">
            <a:spLocks noGrp="1"/>
          </p:cNvSpPr>
          <p:nvPr>
            <p:ph type="title"/>
          </p:nvPr>
        </p:nvSpPr>
        <p:spPr>
          <a:xfrm>
            <a:off x="682879" y="459625"/>
            <a:ext cx="1213485" cy="488315"/>
          </a:xfrm>
          <a:prstGeom prst="rect">
            <a:avLst/>
          </a:prstGeom>
        </p:spPr>
        <p:txBody>
          <a:bodyPr vert="horz" wrap="square" lIns="0" tIns="16510" rIns="0" bIns="0" rtlCol="0">
            <a:spAutoFit/>
          </a:bodyPr>
          <a:lstStyle/>
          <a:p>
            <a:pPr marL="12700">
              <a:lnSpc>
                <a:spcPct val="100000"/>
              </a:lnSpc>
              <a:spcBef>
                <a:spcPts val="130"/>
              </a:spcBef>
            </a:pPr>
            <a:r>
              <a:rPr sz="3000" b="0" spc="-185" dirty="0">
                <a:latin typeface="Tahoma"/>
                <a:cs typeface="Tahoma"/>
              </a:rPr>
              <a:t>Abstract</a:t>
            </a:r>
            <a:endParaRPr sz="3000">
              <a:latin typeface="Tahoma"/>
              <a:cs typeface="Tahoma"/>
            </a:endParaRPr>
          </a:p>
        </p:txBody>
      </p:sp>
      <p:sp>
        <p:nvSpPr>
          <p:cNvPr id="7" name="object 7"/>
          <p:cNvSpPr txBox="1">
            <a:spLocks noGrp="1"/>
          </p:cNvSpPr>
          <p:nvPr>
            <p:ph type="body" idx="1"/>
          </p:nvPr>
        </p:nvSpPr>
        <p:spPr>
          <a:xfrm>
            <a:off x="533400" y="1400808"/>
            <a:ext cx="7649845" cy="2476960"/>
          </a:xfrm>
          <a:prstGeom prst="rect">
            <a:avLst/>
          </a:prstGeom>
        </p:spPr>
        <p:txBody>
          <a:bodyPr vert="horz" wrap="square" lIns="0" tIns="14605" rIns="0" bIns="0" rtlCol="0">
            <a:spAutoFit/>
          </a:bodyPr>
          <a:lstStyle/>
          <a:p>
            <a:r>
              <a:rPr lang="en-IN" sz="1600" dirty="0"/>
              <a:t>Cybersecurity extortion has emerged as a major threat, exploiting system vulnerabilities to gain unauthorized access to sensitive data or systems, often demanding ransom for their release. This project explores the intersection of cybersecurity extortion and user security awareness through three interconnected tools.</a:t>
            </a:r>
          </a:p>
          <a:p>
            <a:r>
              <a:rPr lang="en-IN" sz="1600" dirty="0"/>
              <a:t>The </a:t>
            </a:r>
            <a:r>
              <a:rPr lang="en-IN" sz="1600" b="1" dirty="0"/>
              <a:t>Password Complexity Checker</a:t>
            </a:r>
            <a:r>
              <a:rPr lang="en-IN" sz="1600" dirty="0"/>
              <a:t> evaluates password strength based on key parameters like length, use of special characters, and case diversity. By educating users on creating robust passwords, it reduces susceptibility to brute-force and phishing attacks, common tactics used in extortion schemes.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44568"/>
            <a:ext cx="1202690" cy="1203960"/>
          </a:xfrm>
          <a:custGeom>
            <a:avLst/>
            <a:gdLst/>
            <a:ahLst/>
            <a:cxnLst/>
            <a:rect l="l" t="t" r="r" b="b"/>
            <a:pathLst>
              <a:path w="1202690" h="1203960">
                <a:moveTo>
                  <a:pt x="0" y="0"/>
                </a:moveTo>
                <a:lnTo>
                  <a:pt x="0" y="1203502"/>
                </a:lnTo>
                <a:lnTo>
                  <a:pt x="1202435" y="1203502"/>
                </a:lnTo>
                <a:lnTo>
                  <a:pt x="0" y="0"/>
                </a:lnTo>
                <a:close/>
              </a:path>
            </a:pathLst>
          </a:custGeom>
          <a:solidFill>
            <a:srgbClr val="E3CCB3"/>
          </a:solidFill>
        </p:spPr>
        <p:txBody>
          <a:bodyPr wrap="square" lIns="0" tIns="0" rIns="0" bIns="0" rtlCol="0"/>
          <a:lstStyle/>
          <a:p>
            <a:endParaRPr/>
          </a:p>
        </p:txBody>
      </p:sp>
      <p:pic>
        <p:nvPicPr>
          <p:cNvPr id="3" name="object 3"/>
          <p:cNvPicPr/>
          <p:nvPr/>
        </p:nvPicPr>
        <p:blipFill>
          <a:blip r:embed="rId2" cstate="print"/>
          <a:stretch>
            <a:fillRect/>
          </a:stretch>
        </p:blipFill>
        <p:spPr>
          <a:xfrm>
            <a:off x="7452359" y="0"/>
            <a:ext cx="1682496" cy="1610740"/>
          </a:xfrm>
          <a:prstGeom prst="rect">
            <a:avLst/>
          </a:prstGeom>
        </p:spPr>
      </p:pic>
      <p:sp>
        <p:nvSpPr>
          <p:cNvPr id="4" name="object 4"/>
          <p:cNvSpPr/>
          <p:nvPr/>
        </p:nvSpPr>
        <p:spPr>
          <a:xfrm>
            <a:off x="0" y="411860"/>
            <a:ext cx="6638925" cy="576580"/>
          </a:xfrm>
          <a:custGeom>
            <a:avLst/>
            <a:gdLst/>
            <a:ahLst/>
            <a:cxnLst/>
            <a:rect l="l" t="t" r="r" b="b"/>
            <a:pathLst>
              <a:path w="6638925" h="576580">
                <a:moveTo>
                  <a:pt x="6638544" y="0"/>
                </a:moveTo>
                <a:lnTo>
                  <a:pt x="0" y="0"/>
                </a:lnTo>
                <a:lnTo>
                  <a:pt x="0" y="576579"/>
                </a:lnTo>
                <a:lnTo>
                  <a:pt x="6638544" y="576579"/>
                </a:lnTo>
                <a:lnTo>
                  <a:pt x="6638544" y="0"/>
                </a:lnTo>
                <a:close/>
              </a:path>
            </a:pathLst>
          </a:custGeom>
          <a:solidFill>
            <a:srgbClr val="010304"/>
          </a:solidFill>
        </p:spPr>
        <p:txBody>
          <a:bodyPr wrap="square" lIns="0" tIns="0" rIns="0" bIns="0" rtlCol="0"/>
          <a:lstStyle/>
          <a:p>
            <a:endParaRPr/>
          </a:p>
        </p:txBody>
      </p:sp>
      <p:sp>
        <p:nvSpPr>
          <p:cNvPr id="5" name="object 5"/>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123190"/>
                </a:lnTo>
                <a:lnTo>
                  <a:pt x="9021953" y="123190"/>
                </a:lnTo>
                <a:lnTo>
                  <a:pt x="9021953" y="0"/>
                </a:lnTo>
                <a:lnTo>
                  <a:pt x="0" y="0"/>
                </a:lnTo>
                <a:lnTo>
                  <a:pt x="0" y="123190"/>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sp>
        <p:nvSpPr>
          <p:cNvPr id="6" name="object 6"/>
          <p:cNvSpPr txBox="1">
            <a:spLocks noGrp="1"/>
          </p:cNvSpPr>
          <p:nvPr>
            <p:ph type="title"/>
          </p:nvPr>
        </p:nvSpPr>
        <p:spPr>
          <a:xfrm>
            <a:off x="682879" y="459625"/>
            <a:ext cx="1213485" cy="488315"/>
          </a:xfrm>
          <a:prstGeom prst="rect">
            <a:avLst/>
          </a:prstGeom>
        </p:spPr>
        <p:txBody>
          <a:bodyPr vert="horz" wrap="square" lIns="0" tIns="16510" rIns="0" bIns="0" rtlCol="0">
            <a:spAutoFit/>
          </a:bodyPr>
          <a:lstStyle/>
          <a:p>
            <a:pPr marL="12700">
              <a:lnSpc>
                <a:spcPct val="100000"/>
              </a:lnSpc>
              <a:spcBef>
                <a:spcPts val="130"/>
              </a:spcBef>
            </a:pPr>
            <a:r>
              <a:rPr sz="3000" b="0" spc="-185" dirty="0">
                <a:latin typeface="Tahoma"/>
                <a:cs typeface="Tahoma"/>
              </a:rPr>
              <a:t>Abstract</a:t>
            </a:r>
            <a:endParaRPr sz="3000">
              <a:latin typeface="Tahoma"/>
              <a:cs typeface="Tahoma"/>
            </a:endParaRPr>
          </a:p>
        </p:txBody>
      </p:sp>
      <p:sp>
        <p:nvSpPr>
          <p:cNvPr id="7" name="object 7"/>
          <p:cNvSpPr txBox="1">
            <a:spLocks noGrp="1"/>
          </p:cNvSpPr>
          <p:nvPr>
            <p:ph type="body" idx="1"/>
          </p:nvPr>
        </p:nvSpPr>
        <p:spPr>
          <a:prstGeom prst="rect">
            <a:avLst/>
          </a:prstGeom>
        </p:spPr>
        <p:txBody>
          <a:bodyPr vert="horz" wrap="square" lIns="0" tIns="8890" rIns="0" bIns="0" rtlCol="0">
            <a:spAutoFit/>
          </a:bodyPr>
          <a:lstStyle/>
          <a:p>
            <a:r>
              <a:rPr lang="en-IN" dirty="0"/>
              <a:t>The </a:t>
            </a:r>
            <a:r>
              <a:rPr lang="en-IN" b="1" dirty="0"/>
              <a:t>Image Encryption and Decryption Tool</a:t>
            </a:r>
            <a:r>
              <a:rPr lang="en-IN" dirty="0"/>
              <a:t> secures visual data by encrypting sensitive images with a user-defined key. This protects against ransomware threats, where encrypted files are exploited to extract payment. The tool also highlights the importance of safeguarding private data.</a:t>
            </a:r>
          </a:p>
          <a:p>
            <a:r>
              <a:rPr lang="en-IN" dirty="0"/>
              <a:t>Lastly, the </a:t>
            </a:r>
            <a:r>
              <a:rPr lang="en-IN" b="1" dirty="0"/>
              <a:t>Basic Password Manager</a:t>
            </a:r>
            <a:r>
              <a:rPr lang="en-IN" dirty="0"/>
              <a:t> offers a secure mechanism for storing passwords, minimizing risks associated with weak or reused credentials. By fostering better password management practices, it addresses vulnerabilities often exploited in extortion-based attacks.</a:t>
            </a:r>
          </a:p>
          <a:p>
            <a:r>
              <a:rPr lang="en-IN" dirty="0"/>
              <a:t>Together, these programs emphasize proactive measures and user empowerment to combat extortion-related cyber threats. They demonstrate the critical role of data encryption, secure authentication, and user education in mitigating cybersecurity risks.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99247" y="18287"/>
            <a:ext cx="1445260" cy="5130165"/>
            <a:chOff x="7699247" y="18287"/>
            <a:chExt cx="1445260" cy="5130165"/>
          </a:xfrm>
        </p:grpSpPr>
        <p:sp>
          <p:nvSpPr>
            <p:cNvPr id="3" name="object 3"/>
            <p:cNvSpPr/>
            <p:nvPr/>
          </p:nvSpPr>
          <p:spPr>
            <a:xfrm>
              <a:off x="7708391" y="122681"/>
              <a:ext cx="1435735" cy="5025390"/>
            </a:xfrm>
            <a:custGeom>
              <a:avLst/>
              <a:gdLst/>
              <a:ahLst/>
              <a:cxnLst/>
              <a:rect l="l" t="t" r="r" b="b"/>
              <a:pathLst>
                <a:path w="1435734" h="5025390">
                  <a:moveTo>
                    <a:pt x="0" y="5025390"/>
                  </a:moveTo>
                  <a:lnTo>
                    <a:pt x="1435607" y="5025390"/>
                  </a:lnTo>
                  <a:lnTo>
                    <a:pt x="1435607" y="0"/>
                  </a:lnTo>
                  <a:lnTo>
                    <a:pt x="0" y="0"/>
                  </a:lnTo>
                  <a:lnTo>
                    <a:pt x="0" y="5025390"/>
                  </a:lnTo>
                  <a:close/>
                </a:path>
              </a:pathLst>
            </a:custGeom>
            <a:solidFill>
              <a:srgbClr val="DBAF83"/>
            </a:solidFill>
          </p:spPr>
          <p:txBody>
            <a:bodyPr wrap="square" lIns="0" tIns="0" rIns="0" bIns="0" rtlCol="0"/>
            <a:lstStyle/>
            <a:p>
              <a:endParaRPr/>
            </a:p>
          </p:txBody>
        </p:sp>
        <p:sp>
          <p:nvSpPr>
            <p:cNvPr id="4" name="object 4"/>
            <p:cNvSpPr/>
            <p:nvPr/>
          </p:nvSpPr>
          <p:spPr>
            <a:xfrm>
              <a:off x="7699247" y="3706621"/>
              <a:ext cx="1445260" cy="1437005"/>
            </a:xfrm>
            <a:custGeom>
              <a:avLst/>
              <a:gdLst/>
              <a:ahLst/>
              <a:cxnLst/>
              <a:rect l="l" t="t" r="r" b="b"/>
              <a:pathLst>
                <a:path w="1445259" h="1437004">
                  <a:moveTo>
                    <a:pt x="1444752" y="0"/>
                  </a:moveTo>
                  <a:lnTo>
                    <a:pt x="0" y="1436874"/>
                  </a:lnTo>
                  <a:lnTo>
                    <a:pt x="1444752" y="1436874"/>
                  </a:lnTo>
                  <a:lnTo>
                    <a:pt x="1444752" y="0"/>
                  </a:lnTo>
                  <a:close/>
                </a:path>
              </a:pathLst>
            </a:custGeom>
            <a:solidFill>
              <a:srgbClr val="E3CCB3"/>
            </a:solidFill>
          </p:spPr>
          <p:txBody>
            <a:bodyPr wrap="square" lIns="0" tIns="0" rIns="0" bIns="0" rtlCol="0"/>
            <a:lstStyle/>
            <a:p>
              <a:endParaRPr/>
            </a:p>
          </p:txBody>
        </p:sp>
        <p:pic>
          <p:nvPicPr>
            <p:cNvPr id="5" name="object 5"/>
            <p:cNvPicPr/>
            <p:nvPr/>
          </p:nvPicPr>
          <p:blipFill>
            <a:blip r:embed="rId2" cstate="print"/>
            <a:stretch>
              <a:fillRect/>
            </a:stretch>
          </p:blipFill>
          <p:spPr>
            <a:xfrm>
              <a:off x="7699247" y="18287"/>
              <a:ext cx="1444752" cy="1391158"/>
            </a:xfrm>
            <a:prstGeom prst="rect">
              <a:avLst/>
            </a:prstGeom>
          </p:spPr>
        </p:pic>
      </p:grpSp>
      <p:sp>
        <p:nvSpPr>
          <p:cNvPr id="6" name="object 6"/>
          <p:cNvSpPr/>
          <p:nvPr/>
        </p:nvSpPr>
        <p:spPr>
          <a:xfrm>
            <a:off x="813828" y="668146"/>
            <a:ext cx="100965" cy="311150"/>
          </a:xfrm>
          <a:custGeom>
            <a:avLst/>
            <a:gdLst/>
            <a:ahLst/>
            <a:cxnLst/>
            <a:rect l="l" t="t" r="r" b="b"/>
            <a:pathLst>
              <a:path w="100965" h="311150">
                <a:moveTo>
                  <a:pt x="27393" y="73152"/>
                </a:moveTo>
                <a:lnTo>
                  <a:pt x="0" y="102489"/>
                </a:lnTo>
                <a:lnTo>
                  <a:pt x="0" y="311150"/>
                </a:lnTo>
                <a:lnTo>
                  <a:pt x="27393" y="281813"/>
                </a:lnTo>
                <a:lnTo>
                  <a:pt x="27393" y="73152"/>
                </a:lnTo>
                <a:close/>
              </a:path>
              <a:path w="100965" h="311150">
                <a:moveTo>
                  <a:pt x="100571" y="0"/>
                </a:moveTo>
                <a:lnTo>
                  <a:pt x="63995" y="29337"/>
                </a:lnTo>
                <a:lnTo>
                  <a:pt x="63995" y="237871"/>
                </a:lnTo>
                <a:lnTo>
                  <a:pt x="100571" y="208534"/>
                </a:lnTo>
                <a:lnTo>
                  <a:pt x="100571" y="0"/>
                </a:lnTo>
                <a:close/>
              </a:path>
            </a:pathLst>
          </a:custGeom>
          <a:solidFill>
            <a:srgbClr val="DBAF83"/>
          </a:solidFill>
        </p:spPr>
        <p:txBody>
          <a:bodyPr wrap="square" lIns="0" tIns="0" rIns="0" bIns="0" rtlCol="0"/>
          <a:lstStyle/>
          <a:p>
            <a:endParaRPr/>
          </a:p>
        </p:txBody>
      </p:sp>
      <p:sp>
        <p:nvSpPr>
          <p:cNvPr id="7" name="object 7"/>
          <p:cNvSpPr/>
          <p:nvPr/>
        </p:nvSpPr>
        <p:spPr>
          <a:xfrm>
            <a:off x="1088136" y="448436"/>
            <a:ext cx="36830" cy="247650"/>
          </a:xfrm>
          <a:custGeom>
            <a:avLst/>
            <a:gdLst/>
            <a:ahLst/>
            <a:cxnLst/>
            <a:rect l="l" t="t" r="r" b="b"/>
            <a:pathLst>
              <a:path w="36830" h="247650">
                <a:moveTo>
                  <a:pt x="36537" y="0"/>
                </a:moveTo>
                <a:lnTo>
                  <a:pt x="0" y="30480"/>
                </a:lnTo>
                <a:lnTo>
                  <a:pt x="0" y="247142"/>
                </a:lnTo>
                <a:lnTo>
                  <a:pt x="36537" y="216535"/>
                </a:lnTo>
                <a:lnTo>
                  <a:pt x="36537" y="0"/>
                </a:lnTo>
                <a:close/>
              </a:path>
            </a:pathLst>
          </a:custGeom>
          <a:solidFill>
            <a:srgbClr val="DBAF83"/>
          </a:solidFill>
        </p:spPr>
        <p:txBody>
          <a:bodyPr wrap="square" lIns="0" tIns="0" rIns="0" bIns="0" rtlCol="0"/>
          <a:lstStyle/>
          <a:p>
            <a:endParaRPr/>
          </a:p>
        </p:txBody>
      </p:sp>
      <p:sp>
        <p:nvSpPr>
          <p:cNvPr id="8" name="object 8"/>
          <p:cNvSpPr/>
          <p:nvPr/>
        </p:nvSpPr>
        <p:spPr>
          <a:xfrm>
            <a:off x="950975" y="594867"/>
            <a:ext cx="27940" cy="238125"/>
          </a:xfrm>
          <a:custGeom>
            <a:avLst/>
            <a:gdLst/>
            <a:ahLst/>
            <a:cxnLst/>
            <a:rect l="l" t="t" r="r" b="b"/>
            <a:pathLst>
              <a:path w="27940" h="238125">
                <a:moveTo>
                  <a:pt x="27406" y="0"/>
                </a:moveTo>
                <a:lnTo>
                  <a:pt x="0" y="29082"/>
                </a:lnTo>
                <a:lnTo>
                  <a:pt x="0" y="237998"/>
                </a:lnTo>
                <a:lnTo>
                  <a:pt x="27406" y="208533"/>
                </a:lnTo>
                <a:lnTo>
                  <a:pt x="27406" y="0"/>
                </a:lnTo>
                <a:close/>
              </a:path>
            </a:pathLst>
          </a:custGeom>
          <a:solidFill>
            <a:srgbClr val="DBAF83"/>
          </a:solidFill>
        </p:spPr>
        <p:txBody>
          <a:bodyPr wrap="square" lIns="0" tIns="0" rIns="0" bIns="0" rtlCol="0"/>
          <a:lstStyle/>
          <a:p>
            <a:endParaRPr/>
          </a:p>
        </p:txBody>
      </p:sp>
      <p:sp>
        <p:nvSpPr>
          <p:cNvPr id="9" name="object 9"/>
          <p:cNvSpPr/>
          <p:nvPr/>
        </p:nvSpPr>
        <p:spPr>
          <a:xfrm>
            <a:off x="731519" y="814577"/>
            <a:ext cx="36830" cy="238125"/>
          </a:xfrm>
          <a:custGeom>
            <a:avLst/>
            <a:gdLst/>
            <a:ahLst/>
            <a:cxnLst/>
            <a:rect l="l" t="t" r="r" b="b"/>
            <a:pathLst>
              <a:path w="36829" h="238125">
                <a:moveTo>
                  <a:pt x="36537" y="0"/>
                </a:moveTo>
                <a:lnTo>
                  <a:pt x="0" y="28956"/>
                </a:lnTo>
                <a:lnTo>
                  <a:pt x="0" y="237871"/>
                </a:lnTo>
                <a:lnTo>
                  <a:pt x="36537" y="208534"/>
                </a:lnTo>
                <a:lnTo>
                  <a:pt x="36537" y="0"/>
                </a:lnTo>
                <a:close/>
              </a:path>
            </a:pathLst>
          </a:custGeom>
          <a:solidFill>
            <a:srgbClr val="DBAF83"/>
          </a:solidFill>
        </p:spPr>
        <p:txBody>
          <a:bodyPr wrap="square" lIns="0" tIns="0" rIns="0" bIns="0" rtlCol="0"/>
          <a:lstStyle/>
          <a:p>
            <a:endParaRPr/>
          </a:p>
        </p:txBody>
      </p:sp>
      <p:grpSp>
        <p:nvGrpSpPr>
          <p:cNvPr id="10" name="object 10"/>
          <p:cNvGrpSpPr/>
          <p:nvPr/>
        </p:nvGrpSpPr>
        <p:grpSpPr>
          <a:xfrm>
            <a:off x="365370" y="329048"/>
            <a:ext cx="772795" cy="773430"/>
            <a:chOff x="365370" y="329048"/>
            <a:chExt cx="772795" cy="773430"/>
          </a:xfrm>
        </p:grpSpPr>
        <p:sp>
          <p:nvSpPr>
            <p:cNvPr id="11" name="object 11"/>
            <p:cNvSpPr/>
            <p:nvPr/>
          </p:nvSpPr>
          <p:spPr>
            <a:xfrm>
              <a:off x="1024153" y="521715"/>
              <a:ext cx="27940" cy="238125"/>
            </a:xfrm>
            <a:custGeom>
              <a:avLst/>
              <a:gdLst/>
              <a:ahLst/>
              <a:cxnLst/>
              <a:rect l="l" t="t" r="r" b="b"/>
              <a:pathLst>
                <a:path w="27940" h="238125">
                  <a:moveTo>
                    <a:pt x="27406" y="0"/>
                  </a:moveTo>
                  <a:lnTo>
                    <a:pt x="0" y="28955"/>
                  </a:lnTo>
                  <a:lnTo>
                    <a:pt x="0" y="237870"/>
                  </a:lnTo>
                  <a:lnTo>
                    <a:pt x="27406" y="208533"/>
                  </a:lnTo>
                  <a:lnTo>
                    <a:pt x="27406" y="0"/>
                  </a:lnTo>
                  <a:close/>
                </a:path>
              </a:pathLst>
            </a:custGeom>
            <a:solidFill>
              <a:srgbClr val="DBAF83"/>
            </a:solidFill>
          </p:spPr>
          <p:txBody>
            <a:bodyPr wrap="square" lIns="0" tIns="0" rIns="0" bIns="0" rtlCol="0"/>
            <a:lstStyle/>
            <a:p>
              <a:endParaRPr/>
            </a:p>
          </p:txBody>
        </p:sp>
        <p:sp>
          <p:nvSpPr>
            <p:cNvPr id="12" name="object 12"/>
            <p:cNvSpPr/>
            <p:nvPr/>
          </p:nvSpPr>
          <p:spPr>
            <a:xfrm>
              <a:off x="374904" y="338581"/>
              <a:ext cx="753745" cy="754380"/>
            </a:xfrm>
            <a:custGeom>
              <a:avLst/>
              <a:gdLst/>
              <a:ahLst/>
              <a:cxnLst/>
              <a:rect l="l" t="t" r="r" b="b"/>
              <a:pathLst>
                <a:path w="753744" h="754380">
                  <a:moveTo>
                    <a:pt x="0" y="753999"/>
                  </a:moveTo>
                  <a:lnTo>
                    <a:pt x="753275" y="0"/>
                  </a:lnTo>
                </a:path>
                <a:path w="753744" h="754380">
                  <a:moveTo>
                    <a:pt x="210311" y="425195"/>
                  </a:moveTo>
                  <a:lnTo>
                    <a:pt x="397294" y="237998"/>
                  </a:lnTo>
                </a:path>
              </a:pathLst>
            </a:custGeom>
            <a:ln w="19066">
              <a:solidFill>
                <a:srgbClr val="010304"/>
              </a:solidFill>
            </a:ln>
          </p:spPr>
          <p:txBody>
            <a:bodyPr wrap="square" lIns="0" tIns="0" rIns="0" bIns="0" rtlCol="0"/>
            <a:lstStyle/>
            <a:p>
              <a:endParaRPr/>
            </a:p>
          </p:txBody>
        </p:sp>
      </p:grpSp>
      <p:sp>
        <p:nvSpPr>
          <p:cNvPr id="13" name="object 13"/>
          <p:cNvSpPr/>
          <p:nvPr/>
        </p:nvSpPr>
        <p:spPr>
          <a:xfrm>
            <a:off x="0" y="-508"/>
            <a:ext cx="9144000" cy="5148580"/>
          </a:xfrm>
          <a:custGeom>
            <a:avLst/>
            <a:gdLst/>
            <a:ahLst/>
            <a:cxnLst/>
            <a:rect l="l" t="t" r="r" b="b"/>
            <a:pathLst>
              <a:path w="9144000" h="5148580">
                <a:moveTo>
                  <a:pt x="9144000" y="0"/>
                </a:moveTo>
                <a:lnTo>
                  <a:pt x="9021953" y="0"/>
                </a:lnTo>
                <a:lnTo>
                  <a:pt x="9021953" y="123190"/>
                </a:lnTo>
                <a:lnTo>
                  <a:pt x="9021953" y="5030470"/>
                </a:lnTo>
                <a:lnTo>
                  <a:pt x="122008" y="5030470"/>
                </a:lnTo>
                <a:lnTo>
                  <a:pt x="122008" y="3405124"/>
                </a:lnTo>
                <a:lnTo>
                  <a:pt x="5532120" y="3405124"/>
                </a:lnTo>
                <a:lnTo>
                  <a:pt x="5532120" y="1748536"/>
                </a:lnTo>
                <a:lnTo>
                  <a:pt x="122008" y="1748536"/>
                </a:lnTo>
                <a:lnTo>
                  <a:pt x="122008" y="123190"/>
                </a:lnTo>
                <a:lnTo>
                  <a:pt x="9021953" y="123190"/>
                </a:lnTo>
                <a:lnTo>
                  <a:pt x="9021953" y="0"/>
                </a:lnTo>
                <a:lnTo>
                  <a:pt x="0" y="0"/>
                </a:lnTo>
                <a:lnTo>
                  <a:pt x="0" y="123190"/>
                </a:lnTo>
                <a:lnTo>
                  <a:pt x="0" y="1748536"/>
                </a:lnTo>
                <a:lnTo>
                  <a:pt x="0" y="3405124"/>
                </a:lnTo>
                <a:lnTo>
                  <a:pt x="0" y="5030470"/>
                </a:lnTo>
                <a:lnTo>
                  <a:pt x="0" y="5148580"/>
                </a:lnTo>
                <a:lnTo>
                  <a:pt x="9144000" y="5148580"/>
                </a:lnTo>
                <a:lnTo>
                  <a:pt x="9144000" y="5031041"/>
                </a:lnTo>
                <a:lnTo>
                  <a:pt x="9144000" y="5030470"/>
                </a:lnTo>
                <a:lnTo>
                  <a:pt x="9144000" y="123190"/>
                </a:lnTo>
                <a:lnTo>
                  <a:pt x="9144000" y="122682"/>
                </a:lnTo>
                <a:lnTo>
                  <a:pt x="9144000" y="0"/>
                </a:lnTo>
                <a:close/>
              </a:path>
            </a:pathLst>
          </a:custGeom>
          <a:solidFill>
            <a:srgbClr val="010304"/>
          </a:solidFill>
        </p:spPr>
        <p:txBody>
          <a:bodyPr wrap="square" lIns="0" tIns="0" rIns="0" bIns="0" rtlCol="0"/>
          <a:lstStyle/>
          <a:p>
            <a:endParaRPr/>
          </a:p>
        </p:txBody>
      </p:sp>
      <p:sp>
        <p:nvSpPr>
          <p:cNvPr id="14" name="object 14"/>
          <p:cNvSpPr txBox="1"/>
          <p:nvPr/>
        </p:nvSpPr>
        <p:spPr>
          <a:xfrm>
            <a:off x="975791" y="2174633"/>
            <a:ext cx="3405504" cy="938530"/>
          </a:xfrm>
          <a:prstGeom prst="rect">
            <a:avLst/>
          </a:prstGeom>
        </p:spPr>
        <p:txBody>
          <a:bodyPr vert="horz" wrap="square" lIns="0" tIns="11430" rIns="0" bIns="0" rtlCol="0">
            <a:spAutoFit/>
          </a:bodyPr>
          <a:lstStyle/>
          <a:p>
            <a:pPr marL="12700">
              <a:lnSpc>
                <a:spcPct val="100000"/>
              </a:lnSpc>
              <a:spcBef>
                <a:spcPts val="90"/>
              </a:spcBef>
            </a:pPr>
            <a:r>
              <a:rPr sz="6000" spc="-509" dirty="0">
                <a:solidFill>
                  <a:srgbClr val="FFFFFF"/>
                </a:solidFill>
                <a:latin typeface="Tahoma"/>
                <a:cs typeface="Tahoma"/>
              </a:rPr>
              <a:t>Introduction</a:t>
            </a:r>
            <a:endParaRPr sz="6000">
              <a:latin typeface="Tahoma"/>
              <a:cs typeface="Tahoma"/>
            </a:endParaRPr>
          </a:p>
        </p:txBody>
      </p:sp>
      <p:grpSp>
        <p:nvGrpSpPr>
          <p:cNvPr id="15" name="object 15"/>
          <p:cNvGrpSpPr/>
          <p:nvPr/>
        </p:nvGrpSpPr>
        <p:grpSpPr>
          <a:xfrm>
            <a:off x="1746721" y="1591212"/>
            <a:ext cx="5926154" cy="2321863"/>
            <a:chOff x="987552" y="1888110"/>
            <a:chExt cx="5926154" cy="2321863"/>
          </a:xfrm>
        </p:grpSpPr>
        <p:sp>
          <p:nvSpPr>
            <p:cNvPr id="16" name="object 16"/>
            <p:cNvSpPr/>
            <p:nvPr/>
          </p:nvSpPr>
          <p:spPr>
            <a:xfrm>
              <a:off x="987552" y="4209973"/>
              <a:ext cx="1741805" cy="0"/>
            </a:xfrm>
            <a:custGeom>
              <a:avLst/>
              <a:gdLst/>
              <a:ahLst/>
              <a:cxnLst/>
              <a:rect l="l" t="t" r="r" b="b"/>
              <a:pathLst>
                <a:path w="1741805">
                  <a:moveTo>
                    <a:pt x="0" y="0"/>
                  </a:moveTo>
                  <a:lnTo>
                    <a:pt x="1741551" y="0"/>
                  </a:lnTo>
                </a:path>
              </a:pathLst>
            </a:custGeom>
            <a:ln w="19066">
              <a:solidFill>
                <a:srgbClr val="DBAF83"/>
              </a:solidFill>
            </a:ln>
          </p:spPr>
          <p:txBody>
            <a:bodyPr wrap="square" lIns="0" tIns="0" rIns="0" bIns="0" rtlCol="0"/>
            <a:lstStyle/>
            <a:p>
              <a:endParaRPr/>
            </a:p>
          </p:txBody>
        </p:sp>
        <p:pic>
          <p:nvPicPr>
            <p:cNvPr id="17" name="object 17"/>
            <p:cNvPicPr/>
            <p:nvPr/>
          </p:nvPicPr>
          <p:blipFill>
            <a:blip r:embed="rId3" cstate="print">
              <a:extLst>
                <a:ext uri="{28A0092B-C50C-407E-A947-70E740481C1C}">
                  <a14:useLocalDpi xmlns:a14="http://schemas.microsoft.com/office/drawing/2010/main" val="0"/>
                </a:ext>
              </a:extLst>
            </a:blip>
            <a:stretch>
              <a:fillRect/>
            </a:stretch>
          </p:blipFill>
          <p:spPr>
            <a:xfrm>
              <a:off x="5050085" y="1888110"/>
              <a:ext cx="1863621" cy="20345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8" name="object 18"/>
          <p:cNvSpPr txBox="1"/>
          <p:nvPr/>
        </p:nvSpPr>
        <p:spPr>
          <a:xfrm>
            <a:off x="975791" y="3599433"/>
            <a:ext cx="3575685" cy="260968"/>
          </a:xfrm>
          <a:prstGeom prst="rect">
            <a:avLst/>
          </a:prstGeom>
        </p:spPr>
        <p:txBody>
          <a:bodyPr vert="horz" wrap="square" lIns="0" tIns="14604" rIns="0" bIns="0" rtlCol="0">
            <a:spAutoFit/>
          </a:bodyPr>
          <a:lstStyle/>
          <a:p>
            <a:pPr marL="12700" marR="5080">
              <a:lnSpc>
                <a:spcPct val="100000"/>
              </a:lnSpc>
              <a:spcBef>
                <a:spcPts val="105"/>
              </a:spcBef>
            </a:pPr>
            <a:r>
              <a:rPr lang="en-IN" sz="1600" dirty="0" smtClean="0"/>
              <a:t>A Critical Step in Modern Cybersecurity</a:t>
            </a:r>
            <a:endParaRPr lang="en-IN" sz="16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65341" rIns="0" bIns="0" rtlCol="0">
            <a:spAutoFit/>
          </a:bodyPr>
          <a:lstStyle/>
          <a:p>
            <a:pPr marL="502920">
              <a:lnSpc>
                <a:spcPct val="100000"/>
              </a:lnSpc>
              <a:spcBef>
                <a:spcPts val="130"/>
              </a:spcBef>
            </a:pPr>
            <a:r>
              <a:rPr sz="3000" b="0" spc="-240" dirty="0">
                <a:latin typeface="Tahoma"/>
                <a:cs typeface="Tahoma"/>
              </a:rPr>
              <a:t>Introduction</a:t>
            </a:r>
            <a:endParaRPr sz="3000">
              <a:latin typeface="Tahoma"/>
              <a:cs typeface="Tahoma"/>
            </a:endParaRPr>
          </a:p>
        </p:txBody>
      </p:sp>
      <p:sp>
        <p:nvSpPr>
          <p:cNvPr id="7" name="Rectangle 6"/>
          <p:cNvSpPr/>
          <p:nvPr/>
        </p:nvSpPr>
        <p:spPr>
          <a:xfrm>
            <a:off x="304800" y="1203325"/>
            <a:ext cx="6818148" cy="2862322"/>
          </a:xfrm>
          <a:prstGeom prst="rect">
            <a:avLst/>
          </a:prstGeom>
        </p:spPr>
        <p:txBody>
          <a:bodyPr wrap="square">
            <a:spAutoFit/>
          </a:bodyPr>
          <a:lstStyle/>
          <a:p>
            <a:r>
              <a:rPr lang="en-IN" sz="1500" dirty="0" smtClean="0"/>
              <a:t>Recent developments in the field of image encryption are driving advancements in information security, particularly with the use of specialized algorithms designed for multimedia data. Traditional encryption methods like AES and RSA face challenges due to their slow processing speeds and high computational demands, which are not ideal for real-time image encryption. As a result, newer approaches like chaotic systems, neural networks, and DNA encoding are being explored for their effectiveness in securing image data.</a:t>
            </a:r>
          </a:p>
          <a:p>
            <a:r>
              <a:rPr lang="en-IN" sz="1500" dirty="0" smtClean="0"/>
              <a:t>Additionally, there has been significant progress in password complexity and security, highlighted by the use of advanced encryption techniques such as event-driven optical encryption. This method integrates neuromorphic imaging principles, paving the way for enhanced data security in various applications, including image encryption. </a:t>
            </a:r>
            <a:endParaRPr lang="en-US" sz="15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2604" y="2689859"/>
            <a:ext cx="5909945" cy="1544910"/>
          </a:xfrm>
          <a:prstGeom prst="rect">
            <a:avLst/>
          </a:prstGeom>
        </p:spPr>
        <p:txBody>
          <a:bodyPr vert="horz" wrap="square" lIns="0" tIns="8255" rIns="0" bIns="0" rtlCol="0">
            <a:spAutoFit/>
          </a:bodyPr>
          <a:lstStyle/>
          <a:p>
            <a:pPr marL="314325" marR="5080" indent="-302260">
              <a:lnSpc>
                <a:spcPct val="103800"/>
              </a:lnSpc>
              <a:spcBef>
                <a:spcPts val="65"/>
              </a:spcBef>
              <a:buClr>
                <a:srgbClr val="DBAF83"/>
              </a:buClr>
              <a:buSzPct val="67741"/>
              <a:buFont typeface="Times New Roman"/>
              <a:buChar char="●"/>
              <a:tabLst>
                <a:tab pos="314325" algn="l"/>
              </a:tabLst>
            </a:pPr>
            <a:r>
              <a:rPr lang="en-IN" sz="1600" dirty="0" smtClean="0"/>
              <a:t>File Encryption ensures data confidentiality by encrypting files with a secure key. It prevents unauthorized access, allowing users to safely encrypt or decrypt sensitive documents. With its simple interface, users can easily secure their files while safeguarding against data breaches. This tool is a vital step in modern cybersecurity practices.</a:t>
            </a:r>
            <a:r>
              <a:rPr sz="1350" spc="-50" dirty="0" smtClean="0">
                <a:solidFill>
                  <a:srgbClr val="665F55"/>
                </a:solidFill>
                <a:latin typeface="Lucida Sans Unicode"/>
                <a:cs typeface="Lucida Sans Unicode"/>
              </a:rPr>
              <a:t>.</a:t>
            </a:r>
            <a:endParaRPr sz="1350" dirty="0">
              <a:latin typeface="Lucida Sans Unicode"/>
              <a:cs typeface="Lucida Sans Unicode"/>
            </a:endParaRPr>
          </a:p>
        </p:txBody>
      </p:sp>
      <p:sp>
        <p:nvSpPr>
          <p:cNvPr id="3" name="object 3"/>
          <p:cNvSpPr txBox="1">
            <a:spLocks noGrp="1"/>
          </p:cNvSpPr>
          <p:nvPr>
            <p:ph type="title"/>
          </p:nvPr>
        </p:nvSpPr>
        <p:spPr>
          <a:xfrm>
            <a:off x="192252" y="410794"/>
            <a:ext cx="8593962" cy="508473"/>
          </a:xfrm>
          <a:prstGeom prst="rect">
            <a:avLst/>
          </a:prstGeom>
        </p:spPr>
        <p:txBody>
          <a:bodyPr vert="horz" wrap="square" lIns="0" tIns="15875" rIns="0" bIns="0" rtlCol="0">
            <a:spAutoFit/>
          </a:bodyPr>
          <a:lstStyle/>
          <a:p>
            <a:pPr marL="803910">
              <a:lnSpc>
                <a:spcPct val="100000"/>
              </a:lnSpc>
              <a:spcBef>
                <a:spcPts val="125"/>
              </a:spcBef>
            </a:pPr>
            <a:r>
              <a:rPr lang="en-US" sz="3200" dirty="0"/>
              <a:t>File </a:t>
            </a:r>
            <a:r>
              <a:rPr lang="en-US" sz="3200" dirty="0" smtClean="0"/>
              <a:t>Encryption:</a:t>
            </a:r>
            <a:endParaRPr sz="3150" dirty="0"/>
          </a:p>
        </p:txBody>
      </p:sp>
      <p:pic>
        <p:nvPicPr>
          <p:cNvPr id="4" name="object 4"/>
          <p:cNvPicPr/>
          <p:nvPr/>
        </p:nvPicPr>
        <p:blipFill>
          <a:blip r:embed="rId2" cstate="print">
            <a:extLst>
              <a:ext uri="{28A0092B-C50C-407E-A947-70E740481C1C}">
                <a14:useLocalDpi xmlns:a14="http://schemas.microsoft.com/office/drawing/2010/main" val="0"/>
              </a:ext>
            </a:extLst>
          </a:blip>
          <a:stretch>
            <a:fillRect/>
          </a:stretch>
        </p:blipFill>
        <p:spPr>
          <a:xfrm>
            <a:off x="2362200" y="1203028"/>
            <a:ext cx="2253996" cy="120307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441325"/>
            <a:ext cx="8593962" cy="508473"/>
          </a:xfrm>
          <a:prstGeom prst="rect">
            <a:avLst/>
          </a:prstGeom>
        </p:spPr>
        <p:txBody>
          <a:bodyPr vert="horz" wrap="square" lIns="0" tIns="15875" rIns="0" bIns="0" rtlCol="0">
            <a:spAutoFit/>
          </a:bodyPr>
          <a:lstStyle/>
          <a:p>
            <a:pPr marL="803910">
              <a:lnSpc>
                <a:spcPct val="100000"/>
              </a:lnSpc>
              <a:spcBef>
                <a:spcPts val="125"/>
              </a:spcBef>
            </a:pPr>
            <a:r>
              <a:rPr lang="en-US" sz="3200" dirty="0" smtClean="0"/>
              <a:t>Libraries </a:t>
            </a:r>
            <a:r>
              <a:rPr lang="en-US" sz="3200" dirty="0"/>
              <a:t>and </a:t>
            </a:r>
            <a:r>
              <a:rPr lang="en-US" sz="3200" dirty="0" smtClean="0"/>
              <a:t>Frameworks </a:t>
            </a:r>
            <a:r>
              <a:rPr lang="en-US" sz="3200" dirty="0"/>
              <a:t>used</a:t>
            </a:r>
            <a:endParaRPr sz="3150" dirty="0"/>
          </a:p>
        </p:txBody>
      </p:sp>
      <p:sp>
        <p:nvSpPr>
          <p:cNvPr id="6" name="Rectangle 5"/>
          <p:cNvSpPr/>
          <p:nvPr/>
        </p:nvSpPr>
        <p:spPr>
          <a:xfrm>
            <a:off x="304800" y="1203325"/>
            <a:ext cx="5791200" cy="2585323"/>
          </a:xfrm>
          <a:prstGeom prst="rect">
            <a:avLst/>
          </a:prstGeom>
        </p:spPr>
        <p:txBody>
          <a:bodyPr wrap="square">
            <a:spAutoFit/>
          </a:bodyPr>
          <a:lstStyle/>
          <a:p>
            <a:endParaRPr lang="en-IN" dirty="0" smtClean="0"/>
          </a:p>
          <a:p>
            <a:r>
              <a:rPr lang="en-IN" dirty="0" smtClean="0"/>
              <a:t>1. </a:t>
            </a:r>
            <a:r>
              <a:rPr lang="en-IN" b="1" dirty="0" err="1" smtClean="0"/>
              <a:t>Tkinter</a:t>
            </a:r>
            <a:r>
              <a:rPr lang="en-IN" dirty="0" smtClean="0"/>
              <a:t>: A built-in Python library for creating graphical user interfaces (GUI).</a:t>
            </a:r>
          </a:p>
          <a:p>
            <a:r>
              <a:rPr lang="en-IN" dirty="0" smtClean="0"/>
              <a:t>2. </a:t>
            </a:r>
            <a:r>
              <a:rPr lang="en-IN" b="1" dirty="0" smtClean="0"/>
              <a:t>re</a:t>
            </a:r>
            <a:r>
              <a:rPr lang="en-IN" dirty="0" smtClean="0"/>
              <a:t>: A Python module for working with regular expressions.</a:t>
            </a:r>
          </a:p>
          <a:p>
            <a:r>
              <a:rPr lang="en-IN" dirty="0" smtClean="0"/>
              <a:t>3. </a:t>
            </a:r>
            <a:r>
              <a:rPr lang="en-IN" b="1" dirty="0" smtClean="0"/>
              <a:t>secrets</a:t>
            </a:r>
            <a:r>
              <a:rPr lang="en-IN" dirty="0" smtClean="0"/>
              <a:t>: A module used to generate secure random numbers and strings, suitable for cryptography.</a:t>
            </a:r>
          </a:p>
          <a:p>
            <a:r>
              <a:rPr lang="en-IN" dirty="0" smtClean="0"/>
              <a:t>4. </a:t>
            </a:r>
            <a:r>
              <a:rPr lang="en-IN" b="1" dirty="0" smtClean="0"/>
              <a:t>string</a:t>
            </a:r>
            <a:r>
              <a:rPr lang="en-IN" dirty="0" smtClean="0"/>
              <a:t>: A module providing constants for string operations, such as punctuation characters and letters.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365125"/>
            <a:ext cx="8593962" cy="558422"/>
          </a:xfrm>
          <a:prstGeom prst="rect">
            <a:avLst/>
          </a:prstGeom>
        </p:spPr>
        <p:txBody>
          <a:bodyPr vert="horz" wrap="square" lIns="0" tIns="65341" rIns="0" bIns="0" rtlCol="0">
            <a:spAutoFit/>
          </a:bodyPr>
          <a:lstStyle/>
          <a:p>
            <a:r>
              <a:rPr lang="en-US" sz="3200" dirty="0"/>
              <a:t>Applications of File </a:t>
            </a:r>
            <a:r>
              <a:rPr lang="en-US" sz="3200" dirty="0" smtClean="0"/>
              <a:t>Encryption</a:t>
            </a:r>
            <a:endParaRPr lang="en-US" sz="3200" dirty="0"/>
          </a:p>
        </p:txBody>
      </p:sp>
      <p:sp>
        <p:nvSpPr>
          <p:cNvPr id="4" name="object 4"/>
          <p:cNvSpPr/>
          <p:nvPr/>
        </p:nvSpPr>
        <p:spPr>
          <a:xfrm>
            <a:off x="2374795" y="4098925"/>
            <a:ext cx="1741805" cy="0"/>
          </a:xfrm>
          <a:custGeom>
            <a:avLst/>
            <a:gdLst/>
            <a:ahLst/>
            <a:cxnLst/>
            <a:rect l="l" t="t" r="r" b="b"/>
            <a:pathLst>
              <a:path w="1741805">
                <a:moveTo>
                  <a:pt x="0" y="0"/>
                </a:moveTo>
                <a:lnTo>
                  <a:pt x="1741551" y="0"/>
                </a:lnTo>
              </a:path>
            </a:pathLst>
          </a:custGeom>
          <a:ln w="19066">
            <a:solidFill>
              <a:srgbClr val="DBAF83"/>
            </a:solidFill>
          </a:ln>
        </p:spPr>
        <p:txBody>
          <a:bodyPr wrap="square" lIns="0" tIns="0" rIns="0" bIns="0" rtlCol="0"/>
          <a:lstStyle/>
          <a:p>
            <a:endParaRPr/>
          </a:p>
        </p:txBody>
      </p:sp>
      <p:sp>
        <p:nvSpPr>
          <p:cNvPr id="7" name="Rectangle 6"/>
          <p:cNvSpPr/>
          <p:nvPr/>
        </p:nvSpPr>
        <p:spPr>
          <a:xfrm>
            <a:off x="152400" y="1236603"/>
            <a:ext cx="6858000" cy="2862322"/>
          </a:xfrm>
          <a:prstGeom prst="rect">
            <a:avLst/>
          </a:prstGeom>
        </p:spPr>
        <p:txBody>
          <a:bodyPr wrap="square">
            <a:spAutoFit/>
          </a:bodyPr>
          <a:lstStyle/>
          <a:p>
            <a:pPr marL="285750" indent="-285750">
              <a:buFont typeface="Arial" panose="020B0604020202020204" pitchFamily="34" charset="0"/>
              <a:buChar char="•"/>
            </a:pPr>
            <a:r>
              <a:rPr lang="en-US" b="1" dirty="0" smtClean="0"/>
              <a:t>Data Protection</a:t>
            </a:r>
            <a:r>
              <a:rPr lang="en-US" dirty="0" smtClean="0"/>
              <a:t>: Secures sensitive personal or corporate documents, ensuring confidentiality during storage or </a:t>
            </a:r>
            <a:r>
              <a:rPr lang="en-US" dirty="0" err="1" smtClean="0"/>
              <a:t>transmission.Secure</a:t>
            </a:r>
            <a:r>
              <a:rPr lang="en-US" dirty="0" smtClean="0"/>
              <a:t> </a:t>
            </a:r>
          </a:p>
          <a:p>
            <a:pPr marL="285750" indent="-285750">
              <a:buFont typeface="Arial" panose="020B0604020202020204" pitchFamily="34" charset="0"/>
              <a:buChar char="•"/>
            </a:pPr>
            <a:r>
              <a:rPr lang="en-US" b="1" dirty="0" smtClean="0"/>
              <a:t>File Sharing</a:t>
            </a:r>
            <a:r>
              <a:rPr lang="en-US" dirty="0" smtClean="0"/>
              <a:t>: Enables safe sharing of encrypted files over email or cloud storage, preventing unauthorized access.</a:t>
            </a:r>
          </a:p>
          <a:p>
            <a:pPr marL="285750" indent="-285750">
              <a:buFont typeface="Arial" panose="020B0604020202020204" pitchFamily="34" charset="0"/>
              <a:buChar char="•"/>
            </a:pPr>
            <a:r>
              <a:rPr lang="en-US" b="1" dirty="0" smtClean="0"/>
              <a:t>Compliance</a:t>
            </a:r>
            <a:r>
              <a:rPr lang="en-US" dirty="0" smtClean="0"/>
              <a:t>: Assists organizations in meeting regulatory requirements like GDPR, HIPAA, and PCI-DSS for secure data handling.</a:t>
            </a:r>
          </a:p>
          <a:p>
            <a:pPr marL="285750" indent="-285750">
              <a:buFont typeface="Arial" panose="020B0604020202020204" pitchFamily="34" charset="0"/>
              <a:buChar char="•"/>
            </a:pPr>
            <a:r>
              <a:rPr lang="en-US" b="1" dirty="0" smtClean="0"/>
              <a:t>Ransomware Defense</a:t>
            </a:r>
            <a:r>
              <a:rPr lang="en-US" dirty="0" smtClean="0"/>
              <a:t>: Mitigates the risk of data exposure in ransomware attacks by keeping files encrypted.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2252" y="410794"/>
            <a:ext cx="8593962" cy="561948"/>
          </a:xfrm>
          <a:prstGeom prst="rect">
            <a:avLst/>
          </a:prstGeom>
        </p:spPr>
        <p:txBody>
          <a:bodyPr vert="horz" wrap="square" lIns="0" tIns="68833" rIns="0" bIns="0" rtlCol="0">
            <a:spAutoFit/>
          </a:bodyPr>
          <a:lstStyle/>
          <a:p>
            <a:pPr marL="812800">
              <a:lnSpc>
                <a:spcPct val="100000"/>
              </a:lnSpc>
              <a:spcBef>
                <a:spcPts val="130"/>
              </a:spcBef>
            </a:pPr>
            <a:r>
              <a:rPr lang="en-US" sz="3200" dirty="0"/>
              <a:t>Image Encryption</a:t>
            </a:r>
            <a:endParaRPr sz="3000" dirty="0">
              <a:latin typeface="Tahoma"/>
              <a:cs typeface="Tahoma"/>
            </a:endParaRPr>
          </a:p>
        </p:txBody>
      </p:sp>
      <p:sp>
        <p:nvSpPr>
          <p:cNvPr id="5" name="Rectangle 4"/>
          <p:cNvSpPr/>
          <p:nvPr/>
        </p:nvSpPr>
        <p:spPr>
          <a:xfrm>
            <a:off x="381000" y="1050925"/>
            <a:ext cx="6934200" cy="3139321"/>
          </a:xfrm>
          <a:prstGeom prst="rect">
            <a:avLst/>
          </a:prstGeom>
        </p:spPr>
        <p:txBody>
          <a:bodyPr wrap="square">
            <a:spAutoFit/>
          </a:bodyPr>
          <a:lstStyle/>
          <a:p>
            <a:r>
              <a:rPr lang="en-IN" dirty="0" smtClean="0"/>
              <a:t>Image encryption involves converting an image into an unreadable format to protect it from unauthorized access. This is achieved by scrambling the image’s pixel values using encryption algorithms. The process ensures the confidentiality of sensitive visual data during storage or transmission. Common techniques include symmetric encryption, where the same key is used for both encryption and decryption, and asymmetric encryption, which uses a public and private key pair. Image encryption is vital for securing personal photographs, confidential documents, and other visual content. It plays an essential role in secure communications, cloud storage, and digital forensics.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1333</Words>
  <Application>Microsoft Office PowerPoint</Application>
  <PresentationFormat>Custom</PresentationFormat>
  <Paragraphs>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Lucida Sans Unicode</vt:lpstr>
      <vt:lpstr>Tahoma</vt:lpstr>
      <vt:lpstr>Times New Roman</vt:lpstr>
      <vt:lpstr>Trebuchet MS</vt:lpstr>
      <vt:lpstr>Office Theme</vt:lpstr>
      <vt:lpstr>SECURING SYSTEM AGAINST EXTORTION</vt:lpstr>
      <vt:lpstr>Abstract</vt:lpstr>
      <vt:lpstr>Abstract</vt:lpstr>
      <vt:lpstr>PowerPoint Presentation</vt:lpstr>
      <vt:lpstr>Introduction</vt:lpstr>
      <vt:lpstr>File Encryption:</vt:lpstr>
      <vt:lpstr>Libraries and Frameworks used</vt:lpstr>
      <vt:lpstr>Applications of File Encryption</vt:lpstr>
      <vt:lpstr>Image Encryption</vt:lpstr>
      <vt:lpstr>Advantages of Laser Transmission device :</vt:lpstr>
      <vt:lpstr>Libraries and Frameworks are used</vt:lpstr>
      <vt:lpstr>Libraries and Frameworks are used</vt:lpstr>
      <vt:lpstr>Password Checker</vt:lpstr>
      <vt:lpstr>Password Checker</vt:lpstr>
      <vt:lpstr>Libraries and Frameworks are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SYSTEM AGAINST EXTORTION</dc:title>
  <dc:creator>Unknown User</dc:creator>
  <cp:lastModifiedBy>Windows User</cp:lastModifiedBy>
  <cp:revision>7</cp:revision>
  <dcterms:created xsi:type="dcterms:W3CDTF">2024-12-05T18:57:06Z</dcterms:created>
  <dcterms:modified xsi:type="dcterms:W3CDTF">2024-12-05T20:02:08Z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LastSaved">
    <vt:filetime>2024-12-05T00:00:00Z</vt:filetime>
  </property>
</Properties>
</file>