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LINE Seed Sans TH App" panose="020B0303020203020204" pitchFamily="34" charset="-34"/>
      <p:regular r:id="rId11"/>
      <p:bold r:id="rId12"/>
    </p:embeddedFont>
    <p:embeddedFont>
      <p:font typeface="LINE Seed Sans TH App Bold" panose="020B0303020203020204" pitchFamily="34" charset="-34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8" autoAdjust="0"/>
  </p:normalViewPr>
  <p:slideViewPr>
    <p:cSldViewPr>
      <p:cViewPr varScale="1">
        <p:scale>
          <a:sx n="77" d="100"/>
          <a:sy n="77" d="100"/>
        </p:scale>
        <p:origin x="88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321887" cy="10287000"/>
            <a:chOff x="0" y="0"/>
            <a:chExt cx="482551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25518" cy="2709333"/>
            </a:xfrm>
            <a:custGeom>
              <a:avLst/>
              <a:gdLst/>
              <a:ahLst/>
              <a:cxnLst/>
              <a:rect l="l" t="t" r="r" b="b"/>
              <a:pathLst>
                <a:path w="4825518" h="2709333">
                  <a:moveTo>
                    <a:pt x="0" y="0"/>
                  </a:moveTo>
                  <a:lnTo>
                    <a:pt x="4825518" y="0"/>
                  </a:lnTo>
                  <a:lnTo>
                    <a:pt x="48255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F1D2C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2551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16552" y="-2598539"/>
            <a:ext cx="13454895" cy="13454895"/>
          </a:xfrm>
          <a:custGeom>
            <a:avLst/>
            <a:gdLst/>
            <a:ahLst/>
            <a:cxnLst/>
            <a:rect l="l" t="t" r="r" b="b"/>
            <a:pathLst>
              <a:path w="13454895" h="13454895">
                <a:moveTo>
                  <a:pt x="0" y="0"/>
                </a:moveTo>
                <a:lnTo>
                  <a:pt x="13454896" y="0"/>
                </a:lnTo>
                <a:lnTo>
                  <a:pt x="13454896" y="13454895"/>
                </a:lnTo>
                <a:lnTo>
                  <a:pt x="0" y="1345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6" name="Freeform 6"/>
          <p:cNvSpPr/>
          <p:nvPr/>
        </p:nvSpPr>
        <p:spPr>
          <a:xfrm>
            <a:off x="8869547" y="7588831"/>
            <a:ext cx="582793" cy="775208"/>
          </a:xfrm>
          <a:custGeom>
            <a:avLst/>
            <a:gdLst/>
            <a:ahLst/>
            <a:cxnLst/>
            <a:rect l="l" t="t" r="r" b="b"/>
            <a:pathLst>
              <a:path w="582793" h="775208">
                <a:moveTo>
                  <a:pt x="0" y="0"/>
                </a:moveTo>
                <a:lnTo>
                  <a:pt x="582793" y="0"/>
                </a:lnTo>
                <a:lnTo>
                  <a:pt x="582793" y="775208"/>
                </a:lnTo>
                <a:lnTo>
                  <a:pt x="0" y="7752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7" name="AutoShape 7"/>
          <p:cNvSpPr/>
          <p:nvPr/>
        </p:nvSpPr>
        <p:spPr>
          <a:xfrm>
            <a:off x="9690465" y="7881185"/>
            <a:ext cx="6492240" cy="0"/>
          </a:xfrm>
          <a:prstGeom prst="line">
            <a:avLst/>
          </a:prstGeom>
          <a:ln w="19050" cap="flat">
            <a:solidFill>
              <a:srgbClr val="F5AB3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TH"/>
          </a:p>
        </p:txBody>
      </p:sp>
      <p:sp>
        <p:nvSpPr>
          <p:cNvPr id="8" name="AutoShape 8"/>
          <p:cNvSpPr/>
          <p:nvPr/>
        </p:nvSpPr>
        <p:spPr>
          <a:xfrm>
            <a:off x="2097940" y="7871660"/>
            <a:ext cx="6492240" cy="0"/>
          </a:xfrm>
          <a:prstGeom prst="line">
            <a:avLst/>
          </a:prstGeom>
          <a:ln w="19050" cap="flat">
            <a:solidFill>
              <a:srgbClr val="F5AB3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23424" y="2042971"/>
            <a:ext cx="8296124" cy="10563019"/>
          </a:xfrm>
          <a:custGeom>
            <a:avLst/>
            <a:gdLst/>
            <a:ahLst/>
            <a:cxnLst/>
            <a:rect l="l" t="t" r="r" b="b"/>
            <a:pathLst>
              <a:path w="8296124" h="10563019">
                <a:moveTo>
                  <a:pt x="0" y="0"/>
                </a:moveTo>
                <a:lnTo>
                  <a:pt x="8296124" y="0"/>
                </a:lnTo>
                <a:lnTo>
                  <a:pt x="8296124" y="10563019"/>
                </a:lnTo>
                <a:lnTo>
                  <a:pt x="0" y="10563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3" name="Freeform 3"/>
          <p:cNvSpPr/>
          <p:nvPr/>
        </p:nvSpPr>
        <p:spPr>
          <a:xfrm>
            <a:off x="493408" y="618922"/>
            <a:ext cx="1070584" cy="1424049"/>
          </a:xfrm>
          <a:custGeom>
            <a:avLst/>
            <a:gdLst/>
            <a:ahLst/>
            <a:cxnLst/>
            <a:rect l="l" t="t" r="r" b="b"/>
            <a:pathLst>
              <a:path w="1070584" h="1424049">
                <a:moveTo>
                  <a:pt x="0" y="0"/>
                </a:moveTo>
                <a:lnTo>
                  <a:pt x="1070584" y="0"/>
                </a:lnTo>
                <a:lnTo>
                  <a:pt x="1070584" y="1424049"/>
                </a:lnTo>
                <a:lnTo>
                  <a:pt x="0" y="1424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4" name="TextBox 4"/>
          <p:cNvSpPr txBox="1"/>
          <p:nvPr/>
        </p:nvSpPr>
        <p:spPr>
          <a:xfrm>
            <a:off x="1467998" y="533496"/>
            <a:ext cx="12813721" cy="895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60"/>
              </a:lnSpc>
            </a:pPr>
            <a:r>
              <a:rPr lang="en-US" sz="5257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CORPORATE IDENTITY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67998" y="1429561"/>
            <a:ext cx="4628002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 err="1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อัตลักษณ์มหาวิทยาลัย</a:t>
            </a:r>
            <a:endParaRPr lang="en-US" sz="3600" dirty="0">
              <a:solidFill>
                <a:srgbClr val="59595B"/>
              </a:solidFill>
              <a:latin typeface="LINE Seed Sans TH App Bold"/>
              <a:ea typeface="LINE Seed Sans TH App Bold"/>
              <a:cs typeface="LINE Seed Sans TH App Bold"/>
              <a:sym typeface="LINE Seed Sans TH App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67998" y="3442211"/>
            <a:ext cx="7148353" cy="870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099">
                <a:solidFill>
                  <a:srgbClr val="9F1D2C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Brand Attributes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67998" y="4246122"/>
            <a:ext cx="601401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9F1D2C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แนวความคิดและความหมาย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7998" y="5147408"/>
            <a:ext cx="10182546" cy="278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ในการออกแบบ</a:t>
            </a:r>
            <a:r>
              <a:rPr lang="en-US" sz="3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3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ตราสัญลักษณ์วิสัยทัศน์</a:t>
            </a:r>
            <a:r>
              <a:rPr lang="en-US" sz="3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3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และตราสัญลักษณ์รอง</a:t>
            </a:r>
            <a:r>
              <a:rPr lang="en-US" sz="3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3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กำหนดใช้ตัวอักษร</a:t>
            </a:r>
            <a:r>
              <a:rPr lang="en-US" sz="3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3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ภาษาอังกฤษ</a:t>
            </a:r>
            <a:r>
              <a:rPr lang="en-US" sz="3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A R U </a:t>
            </a:r>
            <a:r>
              <a:rPr lang="en-US" sz="3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เพื่อนำมาประกอบใช้เป็นตราสัญลักษณ์รอง</a:t>
            </a:r>
            <a:r>
              <a:rPr lang="en-US" sz="3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3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โดยมีที่มาและแนวความคิดในการออกแบบ</a:t>
            </a:r>
            <a:r>
              <a:rPr lang="en-US" sz="3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3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จากการนำวิสัยทัศน์ของมหาวิทยาลัยรวมกับ</a:t>
            </a:r>
            <a:r>
              <a:rPr lang="en-US" sz="3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3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ค่านิยมขององค์กร</a:t>
            </a:r>
            <a:r>
              <a:rPr lang="en-US" sz="3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3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โดยมีความหมาย</a:t>
            </a:r>
            <a:r>
              <a:rPr lang="en-US" sz="3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3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ดังนี้</a:t>
            </a:r>
            <a:endParaRPr lang="en-US" sz="3200" dirty="0">
              <a:solidFill>
                <a:srgbClr val="59595B"/>
              </a:solidFill>
              <a:latin typeface="LINE Seed Sans TH App"/>
              <a:ea typeface="LINE Seed Sans TH App"/>
              <a:cs typeface="LINE Seed Sans TH App"/>
              <a:sym typeface="LINE Seed Sans TH Ap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3408" y="618922"/>
            <a:ext cx="1070584" cy="1424049"/>
          </a:xfrm>
          <a:custGeom>
            <a:avLst/>
            <a:gdLst/>
            <a:ahLst/>
            <a:cxnLst/>
            <a:rect l="l" t="t" r="r" b="b"/>
            <a:pathLst>
              <a:path w="1070584" h="1424049">
                <a:moveTo>
                  <a:pt x="0" y="0"/>
                </a:moveTo>
                <a:lnTo>
                  <a:pt x="1070584" y="0"/>
                </a:lnTo>
                <a:lnTo>
                  <a:pt x="1070584" y="1424049"/>
                </a:lnTo>
                <a:lnTo>
                  <a:pt x="0" y="1424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3" name="TextBox 3"/>
          <p:cNvSpPr txBox="1"/>
          <p:nvPr/>
        </p:nvSpPr>
        <p:spPr>
          <a:xfrm>
            <a:off x="1563992" y="463284"/>
            <a:ext cx="12813721" cy="1579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0"/>
              </a:lnSpc>
            </a:pPr>
            <a:r>
              <a:rPr lang="en-US" sz="4557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PHRANAKHON SI AYUTTHAYA </a:t>
            </a:r>
          </a:p>
          <a:p>
            <a:pPr algn="l">
              <a:lnSpc>
                <a:spcPts val="6380"/>
              </a:lnSpc>
            </a:pPr>
            <a:r>
              <a:rPr lang="en-US" sz="4557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RAJABHAT UNIVERSITY</a:t>
            </a:r>
          </a:p>
        </p:txBody>
      </p:sp>
      <p:sp>
        <p:nvSpPr>
          <p:cNvPr id="4" name="AutoShape 4"/>
          <p:cNvSpPr/>
          <p:nvPr/>
        </p:nvSpPr>
        <p:spPr>
          <a:xfrm>
            <a:off x="12621396" y="863794"/>
            <a:ext cx="0" cy="8091812"/>
          </a:xfrm>
          <a:prstGeom prst="line">
            <a:avLst/>
          </a:prstGeom>
          <a:ln w="38100" cap="flat">
            <a:solidFill>
              <a:srgbClr val="59595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TH"/>
          </a:p>
        </p:txBody>
      </p:sp>
      <p:grpSp>
        <p:nvGrpSpPr>
          <p:cNvPr id="5" name="Group 5"/>
          <p:cNvGrpSpPr/>
          <p:nvPr/>
        </p:nvGrpSpPr>
        <p:grpSpPr>
          <a:xfrm>
            <a:off x="2363477" y="3888013"/>
            <a:ext cx="240958" cy="2714186"/>
            <a:chOff x="0" y="0"/>
            <a:chExt cx="63462" cy="7148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462" cy="714847"/>
            </a:xfrm>
            <a:custGeom>
              <a:avLst/>
              <a:gdLst/>
              <a:ahLst/>
              <a:cxnLst/>
              <a:rect l="l" t="t" r="r" b="b"/>
              <a:pathLst>
                <a:path w="63462" h="714847">
                  <a:moveTo>
                    <a:pt x="0" y="0"/>
                  </a:moveTo>
                  <a:lnTo>
                    <a:pt x="63462" y="0"/>
                  </a:lnTo>
                  <a:lnTo>
                    <a:pt x="63462" y="714847"/>
                  </a:lnTo>
                  <a:lnTo>
                    <a:pt x="0" y="714847"/>
                  </a:lnTo>
                  <a:close/>
                </a:path>
              </a:pathLst>
            </a:custGeom>
            <a:solidFill>
              <a:srgbClr val="9F1D2C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3462" cy="752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800315" y="4528571"/>
            <a:ext cx="240958" cy="2073627"/>
            <a:chOff x="0" y="0"/>
            <a:chExt cx="63462" cy="5461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462" cy="546141"/>
            </a:xfrm>
            <a:custGeom>
              <a:avLst/>
              <a:gdLst/>
              <a:ahLst/>
              <a:cxnLst/>
              <a:rect l="l" t="t" r="r" b="b"/>
              <a:pathLst>
                <a:path w="63462" h="546141">
                  <a:moveTo>
                    <a:pt x="0" y="0"/>
                  </a:moveTo>
                  <a:lnTo>
                    <a:pt x="63462" y="0"/>
                  </a:lnTo>
                  <a:lnTo>
                    <a:pt x="63462" y="546141"/>
                  </a:lnTo>
                  <a:lnTo>
                    <a:pt x="0" y="546141"/>
                  </a:lnTo>
                  <a:close/>
                </a:path>
              </a:pathLst>
            </a:custGeom>
            <a:solidFill>
              <a:srgbClr val="F5AB3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TH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3462" cy="584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241298" y="5431456"/>
            <a:ext cx="240958" cy="1170743"/>
            <a:chOff x="0" y="0"/>
            <a:chExt cx="63462" cy="3083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462" cy="308344"/>
            </a:xfrm>
            <a:custGeom>
              <a:avLst/>
              <a:gdLst/>
              <a:ahLst/>
              <a:cxnLst/>
              <a:rect l="l" t="t" r="r" b="b"/>
              <a:pathLst>
                <a:path w="63462" h="308344">
                  <a:moveTo>
                    <a:pt x="0" y="0"/>
                  </a:moveTo>
                  <a:lnTo>
                    <a:pt x="63462" y="0"/>
                  </a:lnTo>
                  <a:lnTo>
                    <a:pt x="63462" y="308344"/>
                  </a:lnTo>
                  <a:lnTo>
                    <a:pt x="0" y="308344"/>
                  </a:lnTo>
                  <a:close/>
                </a:path>
              </a:pathLst>
            </a:custGeom>
            <a:solidFill>
              <a:srgbClr val="59595B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TH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3462" cy="34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924463" y="3888013"/>
            <a:ext cx="2365379" cy="4491684"/>
            <a:chOff x="0" y="0"/>
            <a:chExt cx="3153839" cy="5988912"/>
          </a:xfrm>
        </p:grpSpPr>
        <p:grpSp>
          <p:nvGrpSpPr>
            <p:cNvPr id="15" name="Group 15"/>
            <p:cNvGrpSpPr/>
            <p:nvPr/>
          </p:nvGrpSpPr>
          <p:grpSpPr>
            <a:xfrm>
              <a:off x="833830" y="0"/>
              <a:ext cx="321277" cy="3618915"/>
              <a:chOff x="0" y="0"/>
              <a:chExt cx="63462" cy="71484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462" cy="714847"/>
              </a:xfrm>
              <a:custGeom>
                <a:avLst/>
                <a:gdLst/>
                <a:ahLst/>
                <a:cxnLst/>
                <a:rect l="l" t="t" r="r" b="b"/>
                <a:pathLst>
                  <a:path w="63462" h="714847">
                    <a:moveTo>
                      <a:pt x="0" y="0"/>
                    </a:moveTo>
                    <a:lnTo>
                      <a:pt x="63462" y="0"/>
                    </a:lnTo>
                    <a:lnTo>
                      <a:pt x="63462" y="714847"/>
                    </a:lnTo>
                    <a:lnTo>
                      <a:pt x="0" y="714847"/>
                    </a:lnTo>
                    <a:close/>
                  </a:path>
                </a:pathLst>
              </a:custGeom>
              <a:solidFill>
                <a:srgbClr val="9F1D2C"/>
              </a:solidFill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63462" cy="752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416281" y="854078"/>
              <a:ext cx="321277" cy="2764837"/>
              <a:chOff x="0" y="0"/>
              <a:chExt cx="63462" cy="546141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462" cy="546141"/>
              </a:xfrm>
              <a:custGeom>
                <a:avLst/>
                <a:gdLst/>
                <a:ahLst/>
                <a:cxnLst/>
                <a:rect l="l" t="t" r="r" b="b"/>
                <a:pathLst>
                  <a:path w="63462" h="546141">
                    <a:moveTo>
                      <a:pt x="0" y="0"/>
                    </a:moveTo>
                    <a:lnTo>
                      <a:pt x="63462" y="0"/>
                    </a:lnTo>
                    <a:lnTo>
                      <a:pt x="63462" y="546141"/>
                    </a:lnTo>
                    <a:lnTo>
                      <a:pt x="0" y="546141"/>
                    </a:lnTo>
                    <a:close/>
                  </a:path>
                </a:pathLst>
              </a:custGeom>
              <a:solidFill>
                <a:srgbClr val="F5AB3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63462" cy="5842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2004258" y="2057924"/>
              <a:ext cx="321277" cy="1560990"/>
              <a:chOff x="0" y="0"/>
              <a:chExt cx="63462" cy="30834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462" cy="308344"/>
              </a:xfrm>
              <a:custGeom>
                <a:avLst/>
                <a:gdLst/>
                <a:ahLst/>
                <a:cxnLst/>
                <a:rect l="l" t="t" r="r" b="b"/>
                <a:pathLst>
                  <a:path w="63462" h="308344">
                    <a:moveTo>
                      <a:pt x="0" y="0"/>
                    </a:moveTo>
                    <a:lnTo>
                      <a:pt x="63462" y="0"/>
                    </a:lnTo>
                    <a:lnTo>
                      <a:pt x="63462" y="308344"/>
                    </a:lnTo>
                    <a:lnTo>
                      <a:pt x="0" y="308344"/>
                    </a:lnTo>
                    <a:close/>
                  </a:path>
                </a:pathLst>
              </a:custGeom>
              <a:solidFill>
                <a:srgbClr val="59595B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63462" cy="34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833830" y="3874577"/>
              <a:ext cx="1516261" cy="6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59595B"/>
                  </a:solidFill>
                  <a:latin typeface="LINE Seed Sans TH App Bold"/>
                  <a:ea typeface="LINE Seed Sans TH App Bold"/>
                  <a:cs typeface="LINE Seed Sans TH App Bold"/>
                  <a:sym typeface="LINE Seed Sans TH App Bold"/>
                </a:rPr>
                <a:t>ชื่อเรื่อง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4754474"/>
              <a:ext cx="3153839" cy="123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59595B"/>
                  </a:solidFill>
                  <a:latin typeface="LINE Seed Sans TH App"/>
                  <a:ea typeface="LINE Seed Sans TH App"/>
                  <a:cs typeface="LINE Seed Sans TH App"/>
                  <a:sym typeface="LINE Seed Sans TH App"/>
                </a:rPr>
                <a:t>ตราสัญลักษณ์วิสัยทัศน์ 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59595B"/>
                  </a:solidFill>
                  <a:latin typeface="LINE Seed Sans TH App"/>
                  <a:ea typeface="LINE Seed Sans TH App"/>
                  <a:cs typeface="LINE Seed Sans TH App"/>
                  <a:sym typeface="LINE Seed Sans TH App"/>
                </a:rPr>
                <a:t>และตราสัญลักษณ์รอง กำหนดใช้ตัวอักษร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110821" y="3888013"/>
            <a:ext cx="2365379" cy="4491684"/>
            <a:chOff x="0" y="0"/>
            <a:chExt cx="3153839" cy="5988912"/>
          </a:xfrm>
        </p:grpSpPr>
        <p:grpSp>
          <p:nvGrpSpPr>
            <p:cNvPr id="27" name="Group 27"/>
            <p:cNvGrpSpPr/>
            <p:nvPr/>
          </p:nvGrpSpPr>
          <p:grpSpPr>
            <a:xfrm>
              <a:off x="833830" y="0"/>
              <a:ext cx="321277" cy="3618915"/>
              <a:chOff x="0" y="0"/>
              <a:chExt cx="63462" cy="71484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3462" cy="714847"/>
              </a:xfrm>
              <a:custGeom>
                <a:avLst/>
                <a:gdLst/>
                <a:ahLst/>
                <a:cxnLst/>
                <a:rect l="l" t="t" r="r" b="b"/>
                <a:pathLst>
                  <a:path w="63462" h="714847">
                    <a:moveTo>
                      <a:pt x="0" y="0"/>
                    </a:moveTo>
                    <a:lnTo>
                      <a:pt x="63462" y="0"/>
                    </a:lnTo>
                    <a:lnTo>
                      <a:pt x="63462" y="714847"/>
                    </a:lnTo>
                    <a:lnTo>
                      <a:pt x="0" y="714847"/>
                    </a:lnTo>
                    <a:close/>
                  </a:path>
                </a:pathLst>
              </a:custGeom>
              <a:solidFill>
                <a:srgbClr val="9F1D2C"/>
              </a:solidFill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63462" cy="752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1416281" y="854078"/>
              <a:ext cx="321277" cy="2764837"/>
              <a:chOff x="0" y="0"/>
              <a:chExt cx="63462" cy="546141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462" cy="546141"/>
              </a:xfrm>
              <a:custGeom>
                <a:avLst/>
                <a:gdLst/>
                <a:ahLst/>
                <a:cxnLst/>
                <a:rect l="l" t="t" r="r" b="b"/>
                <a:pathLst>
                  <a:path w="63462" h="546141">
                    <a:moveTo>
                      <a:pt x="0" y="0"/>
                    </a:moveTo>
                    <a:lnTo>
                      <a:pt x="63462" y="0"/>
                    </a:lnTo>
                    <a:lnTo>
                      <a:pt x="63462" y="546141"/>
                    </a:lnTo>
                    <a:lnTo>
                      <a:pt x="0" y="546141"/>
                    </a:lnTo>
                    <a:close/>
                  </a:path>
                </a:pathLst>
              </a:custGeom>
              <a:solidFill>
                <a:srgbClr val="F5AB3D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63462" cy="5842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2004258" y="2057924"/>
              <a:ext cx="321277" cy="1560990"/>
              <a:chOff x="0" y="0"/>
              <a:chExt cx="63462" cy="308344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3462" cy="308344"/>
              </a:xfrm>
              <a:custGeom>
                <a:avLst/>
                <a:gdLst/>
                <a:ahLst/>
                <a:cxnLst/>
                <a:rect l="l" t="t" r="r" b="b"/>
                <a:pathLst>
                  <a:path w="63462" h="308344">
                    <a:moveTo>
                      <a:pt x="0" y="0"/>
                    </a:moveTo>
                    <a:lnTo>
                      <a:pt x="63462" y="0"/>
                    </a:lnTo>
                    <a:lnTo>
                      <a:pt x="63462" y="308344"/>
                    </a:lnTo>
                    <a:lnTo>
                      <a:pt x="0" y="308344"/>
                    </a:lnTo>
                    <a:close/>
                  </a:path>
                </a:pathLst>
              </a:custGeom>
              <a:solidFill>
                <a:srgbClr val="59595B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TH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63462" cy="34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833830" y="3874577"/>
              <a:ext cx="1516261" cy="613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59595B"/>
                  </a:solidFill>
                  <a:latin typeface="LINE Seed Sans TH App Bold"/>
                  <a:ea typeface="LINE Seed Sans TH App Bold"/>
                  <a:cs typeface="LINE Seed Sans TH App Bold"/>
                  <a:sym typeface="LINE Seed Sans TH App Bold"/>
                </a:rPr>
                <a:t>ชื่อเรื่อง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4754474"/>
              <a:ext cx="3153839" cy="1234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59595B"/>
                  </a:solidFill>
                  <a:latin typeface="LINE Seed Sans TH App"/>
                  <a:ea typeface="LINE Seed Sans TH App"/>
                  <a:cs typeface="LINE Seed Sans TH App"/>
                  <a:sym typeface="LINE Seed Sans TH App"/>
                </a:rPr>
                <a:t>ตราสัญลักษณ์วิสัยทัศน์ 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59595B"/>
                  </a:solidFill>
                  <a:latin typeface="LINE Seed Sans TH App"/>
                  <a:ea typeface="LINE Seed Sans TH App"/>
                  <a:cs typeface="LINE Seed Sans TH App"/>
                  <a:sym typeface="LINE Seed Sans TH App"/>
                </a:rPr>
                <a:t>และตราสัญลักษณ์รอง กำหนดใช้ตัวอักษร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3700604" y="7086987"/>
            <a:ext cx="333712" cy="333712"/>
            <a:chOff x="0" y="0"/>
            <a:chExt cx="87891" cy="8789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891" cy="87891"/>
            </a:xfrm>
            <a:custGeom>
              <a:avLst/>
              <a:gdLst/>
              <a:ahLst/>
              <a:cxnLst/>
              <a:rect l="l" t="t" r="r" b="b"/>
              <a:pathLst>
                <a:path w="87891" h="87891">
                  <a:moveTo>
                    <a:pt x="0" y="0"/>
                  </a:moveTo>
                  <a:lnTo>
                    <a:pt x="87891" y="0"/>
                  </a:lnTo>
                  <a:lnTo>
                    <a:pt x="87891" y="87891"/>
                  </a:lnTo>
                  <a:lnTo>
                    <a:pt x="0" y="87891"/>
                  </a:lnTo>
                  <a:close/>
                </a:path>
              </a:pathLst>
            </a:custGeom>
            <a:solidFill>
              <a:srgbClr val="9F1D2C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7891" cy="125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3700604" y="825694"/>
            <a:ext cx="3558696" cy="561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83"/>
              </a:lnSpc>
            </a:pPr>
            <a:r>
              <a:rPr lang="en-US" sz="213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ในการออกแบบ ตราสัญลักษณ์วิสัยทัศน์ และตราสัญลักษณ์รอง กำหนดใช้ตัวอักษร ภาษาอังกฤษ A R U เพื่อนำมาประกอบใช้เป็นตราสัญลักษณ์รอง โดยมีที่มาและแนวความคิดในการออกแบบ จากการนำวิสัยทัศน์ของมหาวิทยาลัยรวมกับ ค่านิยมขององค์กร โดยมีความหมาย ดังนี้ ในการออกแบบ ตราสัญลักษณ์วิสัยทัศน์ และตราสัญลักษณ์รองกำหนดใช้ตัวอักษร ภาษาอังกฤษ A R U เพื่อนำมาประกอบใช้เป็นตรสัญลักษณ์รองโดยมีที่มาและแนวความคิดในการออกแบบจาก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363477" y="6782039"/>
            <a:ext cx="1137196" cy="4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ชื่อเรื่อง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738104" y="7444343"/>
            <a:ext cx="2365379" cy="93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ตราสัญลักษณ์วิสัยทัศน์ </a:t>
            </a: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และตราสัญลักษณ์รอง กำหนดใช้ตัวอักษร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4342756" y="7010639"/>
            <a:ext cx="1137196" cy="4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ชื่อเรื่อง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13700604" y="7747704"/>
            <a:ext cx="333712" cy="333712"/>
            <a:chOff x="0" y="0"/>
            <a:chExt cx="87891" cy="8789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7891" cy="87891"/>
            </a:xfrm>
            <a:custGeom>
              <a:avLst/>
              <a:gdLst/>
              <a:ahLst/>
              <a:cxnLst/>
              <a:rect l="l" t="t" r="r" b="b"/>
              <a:pathLst>
                <a:path w="87891" h="87891">
                  <a:moveTo>
                    <a:pt x="0" y="0"/>
                  </a:moveTo>
                  <a:lnTo>
                    <a:pt x="87891" y="0"/>
                  </a:lnTo>
                  <a:lnTo>
                    <a:pt x="87891" y="87891"/>
                  </a:lnTo>
                  <a:lnTo>
                    <a:pt x="0" y="87891"/>
                  </a:lnTo>
                  <a:close/>
                </a:path>
              </a:pathLst>
            </a:custGeom>
            <a:solidFill>
              <a:srgbClr val="F5AB3D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87891" cy="125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4342756" y="7671355"/>
            <a:ext cx="1137196" cy="4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ชื่อเรื่อง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13700604" y="8408420"/>
            <a:ext cx="333712" cy="333712"/>
            <a:chOff x="0" y="0"/>
            <a:chExt cx="87891" cy="87891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7891" cy="87891"/>
            </a:xfrm>
            <a:custGeom>
              <a:avLst/>
              <a:gdLst/>
              <a:ahLst/>
              <a:cxnLst/>
              <a:rect l="l" t="t" r="r" b="b"/>
              <a:pathLst>
                <a:path w="87891" h="87891">
                  <a:moveTo>
                    <a:pt x="0" y="0"/>
                  </a:moveTo>
                  <a:lnTo>
                    <a:pt x="87891" y="0"/>
                  </a:lnTo>
                  <a:lnTo>
                    <a:pt x="87891" y="87891"/>
                  </a:lnTo>
                  <a:lnTo>
                    <a:pt x="0" y="87891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87891" cy="125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4342756" y="8332072"/>
            <a:ext cx="1137196" cy="4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ชื่อเรื่อง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24819"/>
            <a:ext cx="6890338" cy="162181"/>
            <a:chOff x="0" y="0"/>
            <a:chExt cx="1814739" cy="42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4739" cy="42714"/>
            </a:xfrm>
            <a:custGeom>
              <a:avLst/>
              <a:gdLst/>
              <a:ahLst/>
              <a:cxnLst/>
              <a:rect l="l" t="t" r="r" b="b"/>
              <a:pathLst>
                <a:path w="1814739" h="42714">
                  <a:moveTo>
                    <a:pt x="0" y="0"/>
                  </a:moveTo>
                  <a:lnTo>
                    <a:pt x="1814739" y="0"/>
                  </a:lnTo>
                  <a:lnTo>
                    <a:pt x="1814739" y="42714"/>
                  </a:lnTo>
                  <a:lnTo>
                    <a:pt x="0" y="42714"/>
                  </a:lnTo>
                  <a:close/>
                </a:path>
              </a:pathLst>
            </a:custGeom>
            <a:solidFill>
              <a:srgbClr val="9F1D2C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14739" cy="808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90338" y="10124819"/>
            <a:ext cx="8150015" cy="162181"/>
            <a:chOff x="0" y="0"/>
            <a:chExt cx="2146506" cy="42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46506" cy="42714"/>
            </a:xfrm>
            <a:custGeom>
              <a:avLst/>
              <a:gdLst/>
              <a:ahLst/>
              <a:cxnLst/>
              <a:rect l="l" t="t" r="r" b="b"/>
              <a:pathLst>
                <a:path w="2146506" h="42714">
                  <a:moveTo>
                    <a:pt x="0" y="0"/>
                  </a:moveTo>
                  <a:lnTo>
                    <a:pt x="2146506" y="0"/>
                  </a:lnTo>
                  <a:lnTo>
                    <a:pt x="2146506" y="42714"/>
                  </a:lnTo>
                  <a:lnTo>
                    <a:pt x="0" y="42714"/>
                  </a:lnTo>
                  <a:close/>
                </a:path>
              </a:pathLst>
            </a:custGeom>
            <a:solidFill>
              <a:srgbClr val="F5AB3D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46506" cy="808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97432" y="0"/>
            <a:ext cx="9547599" cy="10287000"/>
            <a:chOff x="0" y="0"/>
            <a:chExt cx="754378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54378" cy="812800"/>
            </a:xfrm>
            <a:custGeom>
              <a:avLst/>
              <a:gdLst/>
              <a:ahLst/>
              <a:cxnLst/>
              <a:rect l="l" t="t" r="r" b="b"/>
              <a:pathLst>
                <a:path w="754378" h="812800">
                  <a:moveTo>
                    <a:pt x="0" y="0"/>
                  </a:moveTo>
                  <a:lnTo>
                    <a:pt x="754378" y="0"/>
                  </a:lnTo>
                  <a:lnTo>
                    <a:pt x="75437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37650" t="-74" r="-54567" b="-33687"/>
              </a:stretch>
            </a:blipFill>
          </p:spPr>
          <p:txBody>
            <a:bodyPr/>
            <a:lstStyle/>
            <a:p>
              <a:endParaRPr lang="en-TH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3450275"/>
            <a:ext cx="8691477" cy="524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83"/>
              </a:lnSpc>
            </a:pPr>
            <a:r>
              <a:rPr lang="en-US" sz="213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ในการออกแบบ ตราสัญลักษณ์วิสัยทัศน์ และตราสัญลักษณ์รอง กำหนดใช้ตัวอักษร ภาษาอังกฤษ A R U เพื่อนำมาประกอบใช้เป็นตราสัญลักษณ์รอง โดยมีที่มาและแนวความคิดในการออกแบบ จากการนำวิสัยทัศน์ของมหาวิทยาลัยรวมกับ ค่านิยมขององค์กร โดยมีความหมาย ดังนี้ ในการออกแบบ ตราสัญลักษณ์วิสัยทัศน์ และตราสัญลักษณ์รองกำหนดใช้ตัวอักษร ภาษาอังกฤษ A R U เพื่อนำมาประกอบใช้เป็นตรสัญลักษณ์รองโดยมีที่มาและแนวความคิดในการออกแบบจาก อัตลักษณ์มหาวิทยาลัย ในการออกแบบ ตราสัญลักษณ์วิสัยทัศน์ และตราสัญลักษณ์รอง กำหนดใช้ตัวอักษร ภาษาอังกฤษ A R U เพื่อนำมาประกอบใช้เป็นตราสัญลักษณ์รอง โดยมีที่มาและแนวความคิดในการออกแบบ จากการนำวิสัยทัศน์ของมหาวิทยาลัยรวมกับ ค่านิยมขององค์กร โดยมีความหมาย ดังนี้ ในการออกแบบ ตราสัญลักษณ์วิสัยทัศน์ และตราสัญลักษณ์รองกำหนดใช้ตัวอักษร ภาษาอังกฤษ A R U เพื่อนำมาประกอบใช้เป็นตรสัญลักษณ์รองโดยมีที่มาและแนวความคิดในการออกแบบจาก อัตลักษณ์มหาวิทยาลัย</a:t>
            </a:r>
          </a:p>
          <a:p>
            <a:pPr algn="just">
              <a:lnSpc>
                <a:spcPts val="2983"/>
              </a:lnSpc>
            </a:pPr>
            <a:endParaRPr lang="en-US" sz="2131">
              <a:solidFill>
                <a:srgbClr val="59595B"/>
              </a:solidFill>
              <a:latin typeface="LINE Seed Sans TH App"/>
              <a:ea typeface="LINE Seed Sans TH App"/>
              <a:cs typeface="LINE Seed Sans TH App"/>
              <a:sym typeface="LINE Seed Sans TH App"/>
            </a:endParaRPr>
          </a:p>
        </p:txBody>
      </p:sp>
      <p:sp>
        <p:nvSpPr>
          <p:cNvPr id="11" name="Freeform 11"/>
          <p:cNvSpPr/>
          <p:nvPr/>
        </p:nvSpPr>
        <p:spPr>
          <a:xfrm rot="-5400000">
            <a:off x="14064520" y="62357"/>
            <a:ext cx="4617112" cy="4617112"/>
          </a:xfrm>
          <a:custGeom>
            <a:avLst/>
            <a:gdLst/>
            <a:ahLst/>
            <a:cxnLst/>
            <a:rect l="l" t="t" r="r" b="b"/>
            <a:pathLst>
              <a:path w="4617112" h="4617112">
                <a:moveTo>
                  <a:pt x="0" y="0"/>
                </a:moveTo>
                <a:lnTo>
                  <a:pt x="4617112" y="0"/>
                </a:lnTo>
                <a:lnTo>
                  <a:pt x="4617112" y="4617112"/>
                </a:lnTo>
                <a:lnTo>
                  <a:pt x="0" y="46171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6000"/>
            </a:blip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grpSp>
        <p:nvGrpSpPr>
          <p:cNvPr id="12" name="Group 12"/>
          <p:cNvGrpSpPr/>
          <p:nvPr/>
        </p:nvGrpSpPr>
        <p:grpSpPr>
          <a:xfrm>
            <a:off x="10697432" y="0"/>
            <a:ext cx="7590568" cy="10329627"/>
            <a:chOff x="0" y="0"/>
            <a:chExt cx="1999162" cy="27205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99162" cy="2720560"/>
            </a:xfrm>
            <a:custGeom>
              <a:avLst/>
              <a:gdLst/>
              <a:ahLst/>
              <a:cxnLst/>
              <a:rect l="l" t="t" r="r" b="b"/>
              <a:pathLst>
                <a:path w="1999162" h="2720560">
                  <a:moveTo>
                    <a:pt x="0" y="0"/>
                  </a:moveTo>
                  <a:lnTo>
                    <a:pt x="1999162" y="0"/>
                  </a:lnTo>
                  <a:lnTo>
                    <a:pt x="1999162" y="2720560"/>
                  </a:lnTo>
                  <a:lnTo>
                    <a:pt x="0" y="2720560"/>
                  </a:lnTo>
                  <a:close/>
                </a:path>
              </a:pathLst>
            </a:custGeom>
            <a:solidFill>
              <a:srgbClr val="59595B">
                <a:alpha val="32941"/>
              </a:srgbClr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999162" cy="27586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122750"/>
            <a:ext cx="9103803" cy="1401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4057">
                <a:solidFill>
                  <a:srgbClr val="9F1D2C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PHRANAKHON SI AYUTTHAYA </a:t>
            </a:r>
          </a:p>
          <a:p>
            <a:pPr algn="l">
              <a:lnSpc>
                <a:spcPts val="5680"/>
              </a:lnSpc>
            </a:pPr>
            <a:r>
              <a:rPr lang="en-US" sz="4057">
                <a:solidFill>
                  <a:srgbClr val="9F1D2C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RAJABHAT UNIVERSITY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2635761"/>
            <a:ext cx="6896100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 err="1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อัตลักษณ์มหาวิทยาลัย</a:t>
            </a:r>
            <a:endParaRPr lang="en-US" sz="3600" dirty="0">
              <a:solidFill>
                <a:srgbClr val="59595B"/>
              </a:solidFill>
              <a:latin typeface="LINE Seed Sans TH App Bold"/>
              <a:ea typeface="LINE Seed Sans TH App Bold"/>
              <a:cs typeface="LINE Seed Sans TH App Bold"/>
              <a:sym typeface="LINE Seed Sans TH App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15344" y="1422214"/>
            <a:ext cx="2196820" cy="21968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1D2C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FFFFFF"/>
                  </a:solidFill>
                  <a:latin typeface="LINE Seed Sans TH App Bold"/>
                  <a:ea typeface="LINE Seed Sans TH App Bold"/>
                  <a:cs typeface="LINE Seed Sans TH App Bold"/>
                  <a:sym typeface="LINE Seed Sans TH App Bold"/>
                </a:rPr>
                <a:t>01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82195" y="1422214"/>
            <a:ext cx="2196820" cy="21968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1D2C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FFFFFF"/>
                  </a:solidFill>
                  <a:latin typeface="LINE Seed Sans TH App Bold"/>
                  <a:ea typeface="LINE Seed Sans TH App Bold"/>
                  <a:cs typeface="LINE Seed Sans TH App Bold"/>
                  <a:sym typeface="LINE Seed Sans TH App Bold"/>
                </a:rPr>
                <a:t>03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445156" y="4617716"/>
            <a:ext cx="1137196" cy="4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ชื่อเรื่อง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74130" y="5325222"/>
            <a:ext cx="2879247" cy="3042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24"/>
              </a:lnSpc>
            </a:pPr>
            <a:r>
              <a:rPr lang="en-US" sz="173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ในการออกแบบ ตราสัญลักษณ์วิสัยทัศน์ และตราสัญลักษณ์รอง กำหนดใช้ตัวอักษร ภาษาอังกฤษ A R U เพื่อนำมาประกอบใช้เป็นตราสัญลักษณ์รอง โดยมีที่มาและแนวความคิดในการออกแบบ จากการนำวิสัยทัศน์ของมหาวิทยาลัยรวมกับ ค่านิยมขององค์กร โดยมีความหมาย ดังนี้ ในการออกแบบ ตราสัญลักษณ์วิสัยทัศน์ และตรา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744765" y="6170523"/>
            <a:ext cx="2196820" cy="219682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1D2C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FFFFFF"/>
                  </a:solidFill>
                  <a:latin typeface="LINE Seed Sans TH App Bold"/>
                  <a:ea typeface="LINE Seed Sans TH App Bold"/>
                  <a:cs typeface="LINE Seed Sans TH App Bold"/>
                  <a:sym typeface="LINE Seed Sans TH App Bold"/>
                </a:rPr>
                <a:t>02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175836" y="6170523"/>
            <a:ext cx="2196820" cy="219682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1D2C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FFFFFF"/>
                  </a:solidFill>
                  <a:latin typeface="LINE Seed Sans TH App Bold"/>
                  <a:ea typeface="LINE Seed Sans TH App Bold"/>
                  <a:cs typeface="LINE Seed Sans TH App Bold"/>
                  <a:sym typeface="LINE Seed Sans TH App Bold"/>
                </a:rPr>
                <a:t>04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440982" y="5325222"/>
            <a:ext cx="2879247" cy="3042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24"/>
              </a:lnSpc>
            </a:pPr>
            <a:r>
              <a:rPr lang="en-US" sz="173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ในการออกแบบ ตราสัญลักษณ์วิสัยทัศน์ และตราสัญลักษณ์รอง กำหนดใช้ตัวอักษร ภาษาอังกฤษ A R U เพื่อนำมาประกอบใช้เป็นตราสัญลักษณ์รอง โดยมีที่มาและแนวความคิดในการออกแบบ จากการนำวิสัยทัศน์ของมหาวิทยาลัยรวมกับ ค่านิยมขององค์กร โดยมีความหมาย ดังนี้ ในการออกแบบ ตราสัญลักษณ์วิสัยทัศน์ และตรา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12008" y="4617716"/>
            <a:ext cx="1137196" cy="4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ชื่อเรื่อง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07556" y="1210422"/>
            <a:ext cx="2879247" cy="3042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24"/>
              </a:lnSpc>
            </a:pPr>
            <a:r>
              <a:rPr lang="en-US" sz="173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ในการออกแบบ ตราสัญลักษณ์วิสัยทัศน์ และตราสัญลักษณ์รอง กำหนดใช้ตัวอักษร ภาษาอังกฤษ A R U เพื่อนำมาประกอบใช้เป็นตราสัญลักษณ์รอง โดยมีที่มาและแนวความคิดในการออกแบบ จากการนำวิสัยทัศน์ของมหาวิทยาลัยรวมกับ ค่านิยมขององค์กร โดยมีความหมาย ดังนี้ ในการออกแบบ ตราสัญลักษณ์วิสัยทัศน์ และตรา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378582" y="4617716"/>
            <a:ext cx="1137196" cy="4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ชื่อเรื่อง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834623" y="1210422"/>
            <a:ext cx="2879247" cy="3042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24"/>
              </a:lnSpc>
            </a:pPr>
            <a:r>
              <a:rPr lang="en-US" sz="173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ในการออกแบบ ตราสัญลักษณ์วิสัยทัศน์ และตราสัญลักษณ์รอง กำหนดใช้ตัวอักษร ภาษาอังกฤษ A R U เพื่อนำมาประกอบใช้เป็นตราสัญลักษณ์รอง โดยมีที่มาและแนวความคิดในการออกแบบ จากการนำวิสัยทัศน์ของมหาวิทยาลัยรวมกับ ค่านิยมขององค์กร โดยมีความหมาย ดังนี้ ในการออกแบบ ตราสัญลักษณ์วิสัยทัศน์ และตรา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705648" y="4617716"/>
            <a:ext cx="1137196" cy="4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ชื่อเรื่อง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F1D2C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0"/>
            <a:ext cx="9144000" cy="10287000"/>
            <a:chOff x="0" y="0"/>
            <a:chExt cx="1416645" cy="1593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16645" cy="1593725"/>
            </a:xfrm>
            <a:custGeom>
              <a:avLst/>
              <a:gdLst/>
              <a:ahLst/>
              <a:cxnLst/>
              <a:rect l="l" t="t" r="r" b="b"/>
              <a:pathLst>
                <a:path w="1416645" h="1593725">
                  <a:moveTo>
                    <a:pt x="0" y="0"/>
                  </a:moveTo>
                  <a:lnTo>
                    <a:pt x="1416645" y="0"/>
                  </a:lnTo>
                  <a:lnTo>
                    <a:pt x="1416645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72316" t="-16403" r="-67386" b="-3302"/>
              </a:stretch>
            </a:blipFill>
          </p:spPr>
          <p:txBody>
            <a:bodyPr/>
            <a:lstStyle/>
            <a:p>
              <a:endParaRPr lang="en-TH"/>
            </a:p>
          </p:txBody>
        </p:sp>
      </p:grpSp>
      <p:sp>
        <p:nvSpPr>
          <p:cNvPr id="7" name="Freeform 7"/>
          <p:cNvSpPr/>
          <p:nvPr/>
        </p:nvSpPr>
        <p:spPr>
          <a:xfrm rot="-5400000">
            <a:off x="13789386" y="6809"/>
            <a:ext cx="4488067" cy="4488067"/>
          </a:xfrm>
          <a:custGeom>
            <a:avLst/>
            <a:gdLst/>
            <a:ahLst/>
            <a:cxnLst/>
            <a:rect l="l" t="t" r="r" b="b"/>
            <a:pathLst>
              <a:path w="4488067" h="4488067">
                <a:moveTo>
                  <a:pt x="0" y="0"/>
                </a:moveTo>
                <a:lnTo>
                  <a:pt x="4488068" y="0"/>
                </a:lnTo>
                <a:lnTo>
                  <a:pt x="4488068" y="4488068"/>
                </a:lnTo>
                <a:lnTo>
                  <a:pt x="0" y="4488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8" name="Freeform 8"/>
          <p:cNvSpPr/>
          <p:nvPr/>
        </p:nvSpPr>
        <p:spPr>
          <a:xfrm>
            <a:off x="5998075" y="1975709"/>
            <a:ext cx="9788990" cy="13020933"/>
          </a:xfrm>
          <a:custGeom>
            <a:avLst/>
            <a:gdLst/>
            <a:ahLst/>
            <a:cxnLst/>
            <a:rect l="l" t="t" r="r" b="b"/>
            <a:pathLst>
              <a:path w="9788990" h="13020933">
                <a:moveTo>
                  <a:pt x="0" y="0"/>
                </a:moveTo>
                <a:lnTo>
                  <a:pt x="9788991" y="0"/>
                </a:lnTo>
                <a:lnTo>
                  <a:pt x="9788991" y="13020934"/>
                </a:lnTo>
                <a:lnTo>
                  <a:pt x="0" y="13020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1000"/>
            </a:blip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9" name="Freeform 9"/>
          <p:cNvSpPr/>
          <p:nvPr/>
        </p:nvSpPr>
        <p:spPr>
          <a:xfrm>
            <a:off x="330885" y="136238"/>
            <a:ext cx="6767175" cy="10150762"/>
          </a:xfrm>
          <a:custGeom>
            <a:avLst/>
            <a:gdLst/>
            <a:ahLst/>
            <a:cxnLst/>
            <a:rect l="l" t="t" r="r" b="b"/>
            <a:pathLst>
              <a:path w="6767175" h="10150762">
                <a:moveTo>
                  <a:pt x="0" y="0"/>
                </a:moveTo>
                <a:lnTo>
                  <a:pt x="6767175" y="0"/>
                </a:lnTo>
                <a:lnTo>
                  <a:pt x="6767175" y="10150762"/>
                </a:lnTo>
                <a:lnTo>
                  <a:pt x="0" y="101507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3408" y="618922"/>
            <a:ext cx="1070584" cy="1424049"/>
          </a:xfrm>
          <a:custGeom>
            <a:avLst/>
            <a:gdLst/>
            <a:ahLst/>
            <a:cxnLst/>
            <a:rect l="l" t="t" r="r" b="b"/>
            <a:pathLst>
              <a:path w="1070584" h="1424049">
                <a:moveTo>
                  <a:pt x="0" y="0"/>
                </a:moveTo>
                <a:lnTo>
                  <a:pt x="1070584" y="0"/>
                </a:lnTo>
                <a:lnTo>
                  <a:pt x="1070584" y="1424049"/>
                </a:lnTo>
                <a:lnTo>
                  <a:pt x="0" y="1424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3" name="Freeform 3"/>
          <p:cNvSpPr/>
          <p:nvPr/>
        </p:nvSpPr>
        <p:spPr>
          <a:xfrm>
            <a:off x="15994554" y="519263"/>
            <a:ext cx="1468954" cy="1953945"/>
          </a:xfrm>
          <a:custGeom>
            <a:avLst/>
            <a:gdLst/>
            <a:ahLst/>
            <a:cxnLst/>
            <a:rect l="l" t="t" r="r" b="b"/>
            <a:pathLst>
              <a:path w="1468954" h="1953945">
                <a:moveTo>
                  <a:pt x="0" y="0"/>
                </a:moveTo>
                <a:lnTo>
                  <a:pt x="1468954" y="0"/>
                </a:lnTo>
                <a:lnTo>
                  <a:pt x="1468954" y="1953945"/>
                </a:lnTo>
                <a:lnTo>
                  <a:pt x="0" y="1953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grpSp>
        <p:nvGrpSpPr>
          <p:cNvPr id="4" name="Group 4"/>
          <p:cNvGrpSpPr/>
          <p:nvPr/>
        </p:nvGrpSpPr>
        <p:grpSpPr>
          <a:xfrm>
            <a:off x="8124825" y="0"/>
            <a:ext cx="10163175" cy="10287000"/>
            <a:chOff x="0" y="0"/>
            <a:chExt cx="1113500" cy="11270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13500" cy="1127067"/>
            </a:xfrm>
            <a:custGeom>
              <a:avLst/>
              <a:gdLst/>
              <a:ahLst/>
              <a:cxnLst/>
              <a:rect l="l" t="t" r="r" b="b"/>
              <a:pathLst>
                <a:path w="1113500" h="1127067">
                  <a:moveTo>
                    <a:pt x="556750" y="0"/>
                  </a:moveTo>
                  <a:lnTo>
                    <a:pt x="1113500" y="1127067"/>
                  </a:lnTo>
                  <a:lnTo>
                    <a:pt x="0" y="1127067"/>
                  </a:lnTo>
                  <a:lnTo>
                    <a:pt x="556750" y="0"/>
                  </a:lnTo>
                  <a:close/>
                </a:path>
              </a:pathLst>
            </a:custGeom>
            <a:blipFill>
              <a:blip r:embed="rId4"/>
              <a:stretch>
                <a:fillRect l="-25989" r="-25989"/>
              </a:stretch>
            </a:blipFill>
          </p:spPr>
          <p:txBody>
            <a:bodyPr/>
            <a:lstStyle/>
            <a:p>
              <a:endParaRPr lang="en-TH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67998" y="533496"/>
            <a:ext cx="12813721" cy="895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60"/>
              </a:lnSpc>
            </a:pPr>
            <a:r>
              <a:rPr lang="en-US" sz="5257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CORPORATE IDENTITY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67998" y="1400986"/>
            <a:ext cx="8590402" cy="889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74"/>
              </a:lnSpc>
            </a:pPr>
            <a:r>
              <a:rPr lang="en-US" sz="5124" dirty="0" err="1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อัตลักษณ์มหาวิทยาลัย</a:t>
            </a:r>
            <a:endParaRPr lang="en-US" sz="5124" dirty="0">
              <a:solidFill>
                <a:srgbClr val="59595B"/>
              </a:solidFill>
              <a:latin typeface="LINE Seed Sans TH App Bold"/>
              <a:ea typeface="LINE Seed Sans TH App Bold"/>
              <a:cs typeface="LINE Seed Sans TH App Bold"/>
              <a:sym typeface="LINE Seed Sans TH App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7998" y="3442211"/>
            <a:ext cx="7148353" cy="870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099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Brand Attributes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7998" y="4246122"/>
            <a:ext cx="601401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 err="1">
                <a:solidFill>
                  <a:srgbClr val="59595B"/>
                </a:solidFill>
                <a:latin typeface="LINE Seed Sans TH App Bold"/>
                <a:ea typeface="LINE Seed Sans TH App Bold"/>
                <a:cs typeface="LINE Seed Sans TH App Bold"/>
                <a:sym typeface="LINE Seed Sans TH App Bold"/>
              </a:rPr>
              <a:t>แนวความคิดและความหมาย</a:t>
            </a:r>
            <a:endParaRPr lang="en-US" sz="3600" dirty="0">
              <a:solidFill>
                <a:srgbClr val="59595B"/>
              </a:solidFill>
              <a:latin typeface="LINE Seed Sans TH App Bold"/>
              <a:ea typeface="LINE Seed Sans TH App Bold"/>
              <a:cs typeface="LINE Seed Sans TH App Bold"/>
              <a:sym typeface="LINE Seed Sans TH App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63992" y="5105400"/>
            <a:ext cx="6205767" cy="4358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thaiDist">
              <a:lnSpc>
                <a:spcPts val="3080"/>
              </a:lnSpc>
            </a:pP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ในการออกแบบ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ตราสัญลักษณ์วิสัยทัศน์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และตราสัญลักษณ์รอง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กำหนดใช้ตัวอักษร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ภาษาอังกฤษ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A R U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เพื่อนำมาประกอบใช้เป็นตราสัญลักษณ์รอง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โดยมีที่มาและแนวความคิดในการออกแบบ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จากการนำวิสัยทัศน์ของมหาวิทยาลัยรวมกับ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ค่านิยมขององค์กร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โดยมีความหมาย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ดังนี้ในการออกแบบ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ตราสัญลักษณ์วิสัยทัศน์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และตราสัญลักษณ์รอง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กำหนดใช้ตัวอักษร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ภาษาอังกฤษ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A R U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เพื่อนำมาประกอบใช้เป็นตราสัญลักษณ์รอง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โดยมีที่มาและแนวความคิดในการออกแบบ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จากการนำวิสัยทัศน์ของมหาวิทยาลัยรวมกับ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ค่านิยมขององค์กร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โดยมีความหมาย</a:t>
            </a:r>
            <a:r>
              <a:rPr lang="en-US" sz="2200" dirty="0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</a:t>
            </a:r>
            <a:r>
              <a:rPr lang="en-US" sz="2200" dirty="0" err="1">
                <a:solidFill>
                  <a:srgbClr val="59595B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ดังนี้</a:t>
            </a:r>
            <a:endParaRPr lang="en-US" sz="2200" dirty="0">
              <a:solidFill>
                <a:srgbClr val="59595B"/>
              </a:solidFill>
              <a:latin typeface="LINE Seed Sans TH App"/>
              <a:ea typeface="LINE Seed Sans TH App"/>
              <a:cs typeface="LINE Seed Sans TH App"/>
              <a:sym typeface="LINE Seed Sans TH Ap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321887" cy="10287000"/>
            <a:chOff x="0" y="0"/>
            <a:chExt cx="482551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25518" cy="2709333"/>
            </a:xfrm>
            <a:custGeom>
              <a:avLst/>
              <a:gdLst/>
              <a:ahLst/>
              <a:cxnLst/>
              <a:rect l="l" t="t" r="r" b="b"/>
              <a:pathLst>
                <a:path w="4825518" h="2709333">
                  <a:moveTo>
                    <a:pt x="0" y="0"/>
                  </a:moveTo>
                  <a:lnTo>
                    <a:pt x="4825518" y="0"/>
                  </a:lnTo>
                  <a:lnTo>
                    <a:pt x="48255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F1D2C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2551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366901" y="-1529699"/>
            <a:ext cx="7710963" cy="7710963"/>
          </a:xfrm>
          <a:custGeom>
            <a:avLst/>
            <a:gdLst/>
            <a:ahLst/>
            <a:cxnLst/>
            <a:rect l="l" t="t" r="r" b="b"/>
            <a:pathLst>
              <a:path w="7710963" h="7710963">
                <a:moveTo>
                  <a:pt x="0" y="0"/>
                </a:moveTo>
                <a:lnTo>
                  <a:pt x="7710963" y="0"/>
                </a:lnTo>
                <a:lnTo>
                  <a:pt x="7710963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6" name="Freeform 6"/>
          <p:cNvSpPr/>
          <p:nvPr/>
        </p:nvSpPr>
        <p:spPr>
          <a:xfrm>
            <a:off x="8832591" y="-1834037"/>
            <a:ext cx="11553710" cy="14199807"/>
          </a:xfrm>
          <a:custGeom>
            <a:avLst/>
            <a:gdLst/>
            <a:ahLst/>
            <a:cxnLst/>
            <a:rect l="l" t="t" r="r" b="b"/>
            <a:pathLst>
              <a:path w="11553710" h="14199807">
                <a:moveTo>
                  <a:pt x="0" y="0"/>
                </a:moveTo>
                <a:lnTo>
                  <a:pt x="11553709" y="0"/>
                </a:lnTo>
                <a:lnTo>
                  <a:pt x="11553709" y="14199807"/>
                </a:lnTo>
                <a:lnTo>
                  <a:pt x="0" y="1419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99"/>
            </a:blip>
            <a:stretch>
              <a:fillRect t="-4114" b="-4114"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7" name="TextBox 7"/>
          <p:cNvSpPr txBox="1"/>
          <p:nvPr/>
        </p:nvSpPr>
        <p:spPr>
          <a:xfrm>
            <a:off x="1330043" y="8530591"/>
            <a:ext cx="6261381" cy="780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96 </a:t>
            </a:r>
            <a:r>
              <a:rPr lang="en-US" sz="2200" dirty="0" err="1">
                <a:solidFill>
                  <a:srgbClr val="FFFFFF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หมู่</a:t>
            </a:r>
            <a:r>
              <a:rPr lang="en-US" sz="2200" dirty="0">
                <a:solidFill>
                  <a:srgbClr val="FFFFFF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 2 ถ.ปรีดีพนมยงค์ ต.ประตูชัย </a:t>
            </a:r>
          </a:p>
          <a:p>
            <a:pPr algn="l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อ.พระนครศรีอยุธยา จ.พระนครศรีอยุธยา 13000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37297" y="8530591"/>
            <a:ext cx="4409173" cy="76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Tel : +66  3527  6555-9 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LINE Seed Sans TH App"/>
                <a:ea typeface="LINE Seed Sans TH App"/>
                <a:cs typeface="LINE Seed Sans TH App"/>
                <a:sym typeface="LINE Seed Sans TH App"/>
              </a:rPr>
              <a:t>Fax : +66  3532  2076</a:t>
            </a:r>
          </a:p>
        </p:txBody>
      </p:sp>
      <p:sp>
        <p:nvSpPr>
          <p:cNvPr id="9" name="AutoShape 9"/>
          <p:cNvSpPr/>
          <p:nvPr/>
        </p:nvSpPr>
        <p:spPr>
          <a:xfrm>
            <a:off x="7358348" y="8473629"/>
            <a:ext cx="14287" cy="915293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79053" y="0"/>
            <a:ext cx="12512029" cy="10270109"/>
          </a:xfrm>
          <a:custGeom>
            <a:avLst/>
            <a:gdLst/>
            <a:ahLst/>
            <a:cxnLst/>
            <a:rect l="l" t="t" r="r" b="b"/>
            <a:pathLst>
              <a:path w="12512029" h="10270109">
                <a:moveTo>
                  <a:pt x="0" y="0"/>
                </a:moveTo>
                <a:lnTo>
                  <a:pt x="12512029" y="0"/>
                </a:lnTo>
                <a:lnTo>
                  <a:pt x="12512029" y="10270109"/>
                </a:lnTo>
                <a:lnTo>
                  <a:pt x="0" y="10270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t="-27559" b="-27559"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3" name="Freeform 3"/>
          <p:cNvSpPr/>
          <p:nvPr/>
        </p:nvSpPr>
        <p:spPr>
          <a:xfrm rot="5393473">
            <a:off x="3262" y="-148888"/>
            <a:ext cx="3439508" cy="3439508"/>
          </a:xfrm>
          <a:custGeom>
            <a:avLst/>
            <a:gdLst/>
            <a:ahLst/>
            <a:cxnLst/>
            <a:rect l="l" t="t" r="r" b="b"/>
            <a:pathLst>
              <a:path w="3439508" h="3439508">
                <a:moveTo>
                  <a:pt x="0" y="0"/>
                </a:moveTo>
                <a:lnTo>
                  <a:pt x="3439508" y="0"/>
                </a:lnTo>
                <a:lnTo>
                  <a:pt x="3439508" y="3439508"/>
                </a:lnTo>
                <a:lnTo>
                  <a:pt x="0" y="34395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4" name="Freeform 4"/>
          <p:cNvSpPr/>
          <p:nvPr/>
        </p:nvSpPr>
        <p:spPr>
          <a:xfrm rot="-5400000">
            <a:off x="15209642" y="6953926"/>
            <a:ext cx="3078358" cy="3078358"/>
          </a:xfrm>
          <a:custGeom>
            <a:avLst/>
            <a:gdLst/>
            <a:ahLst/>
            <a:cxnLst/>
            <a:rect l="l" t="t" r="r" b="b"/>
            <a:pathLst>
              <a:path w="3078358" h="3078358">
                <a:moveTo>
                  <a:pt x="0" y="0"/>
                </a:moveTo>
                <a:lnTo>
                  <a:pt x="3078358" y="0"/>
                </a:lnTo>
                <a:lnTo>
                  <a:pt x="3078358" y="3078358"/>
                </a:lnTo>
                <a:lnTo>
                  <a:pt x="0" y="3078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730</Words>
  <Application>Microsoft Macintosh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LINE Seed Sans TH App Bold</vt:lpstr>
      <vt:lpstr>LINE Seed Sans TH App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ARU-2568</dc:title>
  <cp:lastModifiedBy>วรพจน์ วรนุช</cp:lastModifiedBy>
  <cp:revision>2</cp:revision>
  <dcterms:created xsi:type="dcterms:W3CDTF">2006-08-16T00:00:00Z</dcterms:created>
  <dcterms:modified xsi:type="dcterms:W3CDTF">2025-01-28T04:23:26Z</dcterms:modified>
  <dc:identifier>DAGIwAY54CQ</dc:identifier>
</cp:coreProperties>
</file>