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lvl1pPr marL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>
        <a:solidFill>
          <a:schemeClr val="dk1"/>
        </a:solidFill>
        <a:latin typeface="Arial"/>
      </a:defRPr>
    </a:lvl1pPr>
    <a:lvl2pPr marL="457200" indent="45720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>
        <a:solidFill>
          <a:schemeClr val="dk1"/>
        </a:solidFill>
        <a:latin typeface="Arial"/>
      </a:defRPr>
    </a:lvl2pPr>
    <a:lvl3pPr marL="914400" indent="91440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>
        <a:solidFill>
          <a:schemeClr val="dk1"/>
        </a:solidFill>
        <a:latin typeface="Arial"/>
      </a:defRPr>
    </a:lvl3pPr>
    <a:lvl4pPr marL="1371600" indent="137160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>
        <a:solidFill>
          <a:schemeClr val="dk1"/>
        </a:solidFill>
        <a:latin typeface="Arial"/>
      </a:defRPr>
    </a:lvl4pPr>
    <a:lvl5pPr marL="1828800" indent="182880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>
        <a:solidFill>
          <a:schemeClr val="dk1"/>
        </a:solidFill>
        <a:latin typeface="Arial"/>
      </a:defRPr>
    </a:lvl5pPr>
    <a:lvl6pPr>
      <a:defRPr lang="en-US" sz="1800"/>
    </a:lvl6pPr>
    <a:lvl7pPr>
      <a:defRPr lang="en-US" sz="1800"/>
    </a:lvl7pPr>
    <a:lvl8pPr>
      <a:defRPr lang="en-US" sz="1800"/>
    </a:lvl8pPr>
    <a:lvl9pPr>
      <a:defRPr lang="en-US" sz="1800"/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10C067-15DB-01ED-3FA0-4ADCBF2C4A11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5A7AD75-0C9A-FE12-A40D-4668DF8F916F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5A6E8F-41CB-B360-DFA7-6DC3596A53A4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+ on utilise de threads + ça va vite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F11DAF-EA95-9C4B-98C6-A175B52FF36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AD9AD3-2BA7-E2DA-80B2-CA04120762DB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A17736B-2724-F269-45B0-B8EE2B0F775E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Le program counter (PC) pointe sur la prochaine instruction (assembleur)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55753F-D7A0-2526-F405-B21A86706C5E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1F1435-88C1-218C-CA7B-F00F2C0F7781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D4C923-7D87-909B-C15E-81F018CD5896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31B5EE-F79A-465A-3E96-43E780ADBE5B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DB51A7-337C-3CAB-128B-271E3C34053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and Object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>
            <a:spLocks noChangeShapeType="1" noGrp="1"/>
          </p:cNvSpPr>
          <p:nvPr>
            <p:ph type="title" idx="0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027" name="Shape 1027"/>
          <p:cNvSpPr>
            <a:spLocks noChangeShapeType="1" noGrp="1"/>
          </p:cNvSpPr>
          <p:nvPr>
            <p:ph idx="1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Arial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Arial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Arial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Arial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342900">
              <a:spcBef>
                <a:spcPts val="0"/>
              </a:spcBef>
              <a:buChar char="•"/>
              <a:defRPr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ts val="0"/>
              </a:spcBef>
              <a:buChar char="–"/>
              <a:defRPr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ts val="0"/>
              </a:spcBef>
              <a:buChar char="•"/>
              <a:defRPr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ts val="0"/>
              </a:spcBef>
              <a:buChar char="–"/>
              <a:defRPr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ts val="0"/>
              </a:spcBef>
              <a:buChar char="»"/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030" name="Shape 1030"/>
          <p:cNvSpPr>
            <a:spLocks noChangeShapeType="1" noGrp="1"/>
          </p:cNvSpPr>
          <p:nvPr>
            <p:ph type="sldNum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Arial"/>
              </a:defRPr>
            </a:lvl1pPr>
            <a:lvl2pPr marL="45720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Arial"/>
              </a:defRPr>
            </a:lvl2pPr>
            <a:lvl3pPr marL="9144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Arial"/>
              </a:defRPr>
            </a:lvl3pPr>
            <a:lvl4pPr marL="13716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Arial"/>
              </a:defRPr>
            </a:lvl4pPr>
            <a:lvl5pPr marL="18288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spcBef>
                <a:spcPts val="0"/>
              </a:spcBef>
              <a:buNone/>
              <a:defRPr/>
            </a:pPr>
            <a:fld id="{D038279B-FC19-497E-A7D1-5ADD9CAF016F}" type="slidenum">
              <a:rPr lang="en-US" sz="1400"/>
              <a:t>&lt;#&gt;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ShapeType="1" noGrp="1"/>
          </p:cNvSpPr>
          <p:nvPr>
            <p:ph type="title" idx="0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027" name="Rectangle 3"/>
          <p:cNvSpPr>
            <a:spLocks noChangeShapeType="1" noGrp="1"/>
          </p:cNvSpPr>
          <p:nvPr>
            <p:ph type="body" idx="1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Arial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Arial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Arial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Arial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342900">
              <a:spcBef>
                <a:spcPts val="0"/>
              </a:spcBef>
              <a:buChar char="•"/>
              <a:defRPr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ts val="0"/>
              </a:spcBef>
              <a:buChar char="–"/>
              <a:defRPr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ts val="0"/>
              </a:spcBef>
              <a:buChar char="•"/>
              <a:defRPr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ts val="0"/>
              </a:spcBef>
              <a:buChar char="–"/>
              <a:defRPr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ts val="0"/>
              </a:spcBef>
              <a:buChar char="»"/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028" name="Rectangle 4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029" name="Rectangle 5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030" name="Rectangle 6"/>
          <p:cNvSpPr>
            <a:spLocks noChangeShapeType="1" noGrp="1"/>
          </p:cNvSpPr>
          <p:nvPr>
            <p:ph type="sldNum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Arial"/>
              </a:defRPr>
            </a:lvl1pPr>
            <a:lvl2pPr marL="45720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Arial"/>
              </a:defRPr>
            </a:lvl2pPr>
            <a:lvl3pPr marL="9144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Arial"/>
              </a:defRPr>
            </a:lvl3pPr>
            <a:lvl4pPr marL="13716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Arial"/>
              </a:defRPr>
            </a:lvl4pPr>
            <a:lvl5pPr marL="18288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spcBef>
                <a:spcPts val="0"/>
              </a:spcBef>
              <a:buNone/>
              <a:defRPr/>
            </a:pPr>
            <a:fld id="{D038279B-FC19-497E-A7D1-5ADD9CAF016F}" type="slidenum">
              <a:rPr lang="en-US" sz="1400"/>
              <a:t>*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</a:defRPr>
      </a:lvl2pPr>
      <a:lvl3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</a:defRPr>
      </a:lvl3pPr>
      <a:lvl4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</a:defRPr>
      </a:lvl4pPr>
      <a:lvl5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</a:defRPr>
      </a:lvl5pPr>
      <a:lvl6pPr marL="4572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</a:defRPr>
      </a:lvl6pPr>
      <a:lvl7pPr marL="9144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</a:defRPr>
      </a:lvl7pPr>
      <a:lvl8pPr marL="13716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</a:defRPr>
      </a:lvl8pPr>
      <a:lvl9pPr marL="18288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</a:defRPr>
      </a:lvl9pPr>
    </p:titleStyle>
    <p:bodyStyle>
      <a:lvl1pPr marL="342900" indent="-342900" algn="l">
        <a:spcBef>
          <a:spcPts val="0"/>
        </a:spcBef>
        <a:spcAft>
          <a:spcPts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>
        <a:spcBef>
          <a:spcPts val="0"/>
        </a:spcBef>
        <a:spcAft>
          <a:spcPts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>
        <a:spcBef>
          <a:spcPts val="0"/>
        </a:spcBef>
        <a:spcAft>
          <a:spcPts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>
        <a:spcBef>
          <a:spcPts val="0"/>
        </a:spcBef>
        <a:spcAft>
          <a:spcPts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ShapeType="1"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/>
              <a:t>Concurrent Programming</a:t>
            </a:r>
            <a:endParaRPr/>
          </a:p>
        </p:txBody>
      </p:sp>
      <p:sp>
        <p:nvSpPr>
          <p:cNvPr id="2051" name="Subtitle 1"/>
          <p:cNvSpPr>
            <a:spLocks noChangeShapeType="1" noGrp="1"/>
          </p:cNvSpPr>
          <p:nvPr>
            <p:ph type="subTitle"/>
          </p:nvPr>
        </p:nvSpPr>
        <p:spPr bwMode="auto">
          <a:xfrm>
            <a:off x="1371600" y="3886200"/>
            <a:ext cx="6400800" cy="17525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algn="ctr">
              <a:buNone/>
              <a:defRPr/>
            </a:lvl1pPr>
            <a:lvl2pPr marL="457200" algn="ctr">
              <a:buNone/>
              <a:defRPr/>
            </a:lvl2pPr>
            <a:lvl3pPr marL="914400" algn="ctr">
              <a:buNone/>
              <a:defRPr/>
            </a:lvl3pPr>
            <a:lvl4pPr marL="1371600" algn="ctr">
              <a:buNone/>
              <a:defRPr/>
            </a:lvl4pPr>
            <a:lvl5pPr marL="1828800" algn="ctr">
              <a:buNone/>
              <a:defRPr/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CA"/>
              <a:t>Part 1: Background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CA"/>
              <a:t>p797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ShapeType="1"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1pPr>
            <a:lvl2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2pPr>
            <a:lvl3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3pPr>
            <a:lvl4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4pPr>
            <a:lvl5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/>
              <a:t>Threads vs Processes</a:t>
            </a:r>
            <a:endParaRPr/>
          </a:p>
        </p:txBody>
      </p:sp>
      <p:sp>
        <p:nvSpPr>
          <p:cNvPr id="11267" name="Rectangle 3"/>
          <p:cNvSpPr>
            <a:spLocks noChangeShapeType="1" noGrp="1"/>
          </p:cNvSpPr>
          <p:nvPr>
            <p:ph type="body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Arial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Arial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Arial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Arial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342900">
              <a:lnSpc>
                <a:spcPct val="80000"/>
              </a:lnSpc>
              <a:spcBef>
                <a:spcPts val="0"/>
              </a:spcBef>
              <a:buChar char="•"/>
              <a:defRPr/>
            </a:pPr>
            <a:r>
              <a:rPr lang="en-US" sz="2800"/>
              <a:t>Have their own program counter, register set, and stack space. Now they have their own data space</a:t>
            </a:r>
            <a:endParaRPr/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  <a:buChar char="•"/>
              <a:defRPr/>
            </a:pPr>
            <a:r>
              <a:rPr lang="en-US" sz="2800"/>
              <a:t>They share the code section and the processes data space. In addition they share resources (files opened, signals, etc.)</a:t>
            </a:r>
            <a:endParaRPr/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  <a:buChar char="•"/>
              <a:defRPr/>
            </a:pPr>
            <a:r>
              <a:rPr lang="en-US" sz="2800"/>
              <a:t>Processes OWN threads, a process must contain at least one thread, holds the main data space and code section</a:t>
            </a:r>
            <a:endParaRPr/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  <a:buChar char="•"/>
              <a:defRPr/>
            </a:pPr>
            <a:r>
              <a:rPr lang="en-US" sz="2800"/>
              <a:t>Switching between threads does not involve memory management (expensive) thus it is quicker than switching between processes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ShapeType="1"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1pPr>
            <a:lvl2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2pPr>
            <a:lvl3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3pPr>
            <a:lvl4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4pPr>
            <a:lvl5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/>
              <a:t>Threads</a:t>
            </a:r>
            <a:endParaRPr/>
          </a:p>
        </p:txBody>
      </p:sp>
      <p:sp>
        <p:nvSpPr>
          <p:cNvPr id="12291" name="Rectangle 3"/>
          <p:cNvSpPr>
            <a:spLocks noChangeShapeType="1" noGrp="1"/>
          </p:cNvSpPr>
          <p:nvPr>
            <p:ph type="body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Arial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Arial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Arial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Arial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342900">
              <a:lnSpc>
                <a:spcPct val="80000"/>
              </a:lnSpc>
              <a:spcBef>
                <a:spcPts val="0"/>
              </a:spcBef>
              <a:buChar char="•"/>
              <a:defRPr/>
            </a:pPr>
            <a:r>
              <a:rPr lang="en-US" sz="2000"/>
              <a:t>Two types of threads available – user level threads and Light Weight Processes (regular threads). Difference is UL threads involve no O/S action thus are even faster to switch between (however there is no support provided such as scheduling)</a:t>
            </a:r>
            <a:endParaRPr/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  <a:buChar char="•"/>
              <a:defRPr/>
            </a:pPr>
            <a:r>
              <a:rPr lang="en-US" sz="2000"/>
              <a:t>Threads can be in one of the following states: ready, blocked, running, terminated</a:t>
            </a:r>
            <a:endParaRPr/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  <a:buChar char="•"/>
              <a:defRPr/>
            </a:pPr>
            <a:r>
              <a:rPr lang="en-US" sz="2000"/>
              <a:t>Threads execute code sequentially and can be blocked waiting for a system call to return (or other reasons). If blocked, another threads can execute</a:t>
            </a:r>
            <a:endParaRPr/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  <a:buChar char="•"/>
              <a:defRPr/>
            </a:pPr>
            <a:r>
              <a:rPr lang="en-US" sz="2000"/>
              <a:t>There is NO guaranteed order of execution of threads (e.g. if threads are launched in order T1,T2,T3; T2 may finish first)</a:t>
            </a:r>
            <a:endParaRPr/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  <a:buChar char="•"/>
              <a:defRPr/>
            </a:pPr>
            <a:r>
              <a:rPr lang="en-US" sz="2000"/>
              <a:t>In systems where multiple CPUs exist, most O/S take advantage of this by assigning threads to different CPUs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ChangeShapeType="1"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1pPr>
            <a:lvl2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2pPr>
            <a:lvl3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3pPr>
            <a:lvl4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4pPr>
            <a:lvl5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CA"/>
              <a:t>Why Threading</a:t>
            </a:r>
            <a:endParaRPr/>
          </a:p>
        </p:txBody>
      </p:sp>
      <p:sp>
        <p:nvSpPr>
          <p:cNvPr id="3075" name="Content Placeholder 2"/>
          <p:cNvSpPr>
            <a:spLocks noChangeShapeType="1" noGrp="1"/>
          </p:cNvSpPr>
          <p:nvPr>
            <p:ph type="obj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Arial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Arial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Arial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Arial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342900">
              <a:spcBef>
                <a:spcPts val="0"/>
              </a:spcBef>
              <a:buSzPct val="100000"/>
              <a:buChar char="•"/>
              <a:defRPr/>
            </a:pPr>
            <a:r>
              <a:rPr lang="en-CA"/>
              <a:t>Today’s multiple core computers and devices allow for tasks to be completed even faster but breaking a task down and allowing work to be done in parallel on a different core</a:t>
            </a:r>
            <a:endParaRPr/>
          </a:p>
          <a:p>
            <a:pPr marL="342900" lvl="0" indent="-342900">
              <a:spcBef>
                <a:spcPts val="0"/>
              </a:spcBef>
              <a:buSzPct val="100000"/>
              <a:buChar char="•"/>
              <a:defRPr/>
            </a:pPr>
            <a:r>
              <a:rPr lang="en-CA"/>
              <a:t>Even single cores benefit from threading- one thread could be waiting for data (hard drive, user input, signal) allowing another thread to perform computations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ChangeShapeType="1"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1pPr>
            <a:lvl2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2pPr>
            <a:lvl3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3pPr>
            <a:lvl4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4pPr>
            <a:lvl5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CA"/>
              <a:t>O(N) = 4, n=1200</a:t>
            </a:r>
            <a:endParaRPr/>
          </a:p>
        </p:txBody>
      </p:sp>
      <p:sp>
        <p:nvSpPr>
          <p:cNvPr id="4099" name="Content Placeholder 2"/>
          <p:cNvSpPr>
            <a:spLocks noChangeShapeType="1" noGrp="1"/>
          </p:cNvSpPr>
          <p:nvPr>
            <p:ph type="obj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Arial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Arial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Arial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Arial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342900">
              <a:spcBef>
                <a:spcPts val="0"/>
              </a:spcBef>
              <a:buSzPct val="100000"/>
              <a:buChar char="•"/>
              <a:defRPr/>
            </a:pPr>
            <a:r>
              <a:rPr lang="en-CA"/>
              <a:t>See ThreadTest.java to see performance</a:t>
            </a:r>
            <a:endParaRPr/>
          </a:p>
          <a:p>
            <a:pPr marL="342900" lvl="0" indent="-342900">
              <a:spcBef>
                <a:spcPts val="0"/>
              </a:spcBef>
              <a:buSzPct val="100000"/>
              <a:buChar char="•"/>
              <a:defRPr/>
            </a:pPr>
            <a:endParaRPr lang="en-US"/>
          </a:p>
          <a:p>
            <a:pPr marL="342900" lvl="0" indent="-342900">
              <a:spcBef>
                <a:spcPts val="0"/>
              </a:spcBef>
              <a:buSzPct val="100000"/>
              <a:buChar char="•"/>
              <a:defRPr/>
            </a:pPr>
            <a:r>
              <a:rPr lang="en-CA"/>
              <a:t>N</a:t>
            </a:r>
            <a:r>
              <a:rPr lang="en-CA" baseline="30000"/>
              <a:t>4</a:t>
            </a:r>
            <a:r>
              <a:rPr lang="en-CA"/>
              <a:t> algorithm</a:t>
            </a:r>
            <a:endParaRPr/>
          </a:p>
          <a:p>
            <a:pPr marL="342900" lvl="0" indent="-342900">
              <a:spcBef>
                <a:spcPts val="0"/>
              </a:spcBef>
              <a:buSzPct val="100000"/>
              <a:buChar char="•"/>
              <a:defRPr/>
            </a:pPr>
            <a:r>
              <a:rPr lang="en-CA" b="0" i="0" u="none"/>
              <a:t>n</a:t>
            </a:r>
            <a:r>
              <a:rPr lang="en-CA" b="0" i="0" u="none"/>
              <a:t>=1200</a:t>
            </a:r>
            <a:endParaRPr/>
          </a:p>
          <a:p>
            <a:pPr marL="342900" lvl="0" indent="-342900">
              <a:spcBef>
                <a:spcPts val="0"/>
              </a:spcBef>
              <a:buSzPct val="100000"/>
              <a:buChar char="•"/>
              <a:defRPr/>
            </a:pPr>
            <a:r>
              <a:rPr lang="en-CA" b="0" i="0" u="none"/>
              <a:t>Tested with</a:t>
            </a:r>
            <a:r>
              <a:rPr lang="en-CA" b="0" i="0" u="none"/>
              <a:t> </a:t>
            </a:r>
            <a:r>
              <a:rPr lang="en-CA" b="0" i="0" u="none"/>
              <a:t>1,2,3,4,5,6</a:t>
            </a:r>
            <a:r>
              <a:rPr lang="en-CA" b="0" i="0" u="none"/>
              <a:t> </a:t>
            </a:r>
            <a:r>
              <a:rPr lang="en-CA" b="0" i="0" u="none"/>
              <a:t>and</a:t>
            </a:r>
            <a:r>
              <a:rPr lang="en-CA" b="0" i="0" u="none"/>
              <a:t> </a:t>
            </a:r>
            <a:r>
              <a:rPr lang="en-CA" b="0" i="0" u="none"/>
              <a:t>10</a:t>
            </a:r>
            <a:r>
              <a:rPr lang="en-CA" b="0" i="0" u="none"/>
              <a:t> </a:t>
            </a:r>
            <a:r>
              <a:rPr lang="en-CA" b="0" i="0" u="none"/>
              <a:t>threads</a:t>
            </a:r>
            <a:endParaRPr/>
          </a:p>
          <a:p>
            <a:pPr marL="342900" lvl="0" indent="-342900">
              <a:spcBef>
                <a:spcPts val="0"/>
              </a:spcBef>
              <a:buSzPct val="100000"/>
              <a:buChar char="•"/>
              <a:defRPr/>
            </a:pPr>
            <a:r>
              <a:rPr lang="en-CA" b="0" i="0" u="none"/>
              <a:t>Which</a:t>
            </a:r>
            <a:r>
              <a:rPr lang="en-CA" b="0" i="0" u="none"/>
              <a:t> </a:t>
            </a:r>
            <a:r>
              <a:rPr lang="en-CA" b="0" i="0" u="none"/>
              <a:t>runs</a:t>
            </a:r>
            <a:r>
              <a:rPr lang="en-CA" b="0" i="0" u="none"/>
              <a:t> </a:t>
            </a:r>
            <a:r>
              <a:rPr lang="en-CA" b="0" i="0" u="none"/>
              <a:t>fastest?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ChangeShapeType="1"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1pPr>
            <a:lvl2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2pPr>
            <a:lvl3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3pPr>
            <a:lvl4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4pPr>
            <a:lvl5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CA"/>
              <a:t>Why not Threading</a:t>
            </a:r>
            <a:endParaRPr/>
          </a:p>
        </p:txBody>
      </p:sp>
      <p:sp>
        <p:nvSpPr>
          <p:cNvPr id="5123" name="Content Placeholder 2"/>
          <p:cNvSpPr>
            <a:spLocks noChangeShapeType="1" noGrp="1"/>
          </p:cNvSpPr>
          <p:nvPr>
            <p:ph type="obj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Arial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Arial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Arial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Arial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342900">
              <a:spcBef>
                <a:spcPts val="0"/>
              </a:spcBef>
              <a:buSzPct val="100000"/>
              <a:buChar char="•"/>
              <a:defRPr/>
            </a:pPr>
            <a:r>
              <a:rPr lang="en-CA"/>
              <a:t>Threads are non-deterministic (at least easily determined) meaning the order of events is unknown therefore the outcome is possibly unknown</a:t>
            </a:r>
            <a:endParaRPr/>
          </a:p>
          <a:p>
            <a:pPr marL="342900" lvl="0" indent="-342900">
              <a:spcBef>
                <a:spcPts val="0"/>
              </a:spcBef>
              <a:buSzPct val="100000"/>
              <a:buChar char="•"/>
              <a:defRPr/>
            </a:pPr>
            <a:r>
              <a:rPr lang="en-CA"/>
              <a:t>Debugging and testing is very difficult</a:t>
            </a:r>
            <a:endParaRPr/>
          </a:p>
          <a:p>
            <a:pPr marL="342900" lvl="0" indent="-342900">
              <a:spcBef>
                <a:spcPts val="0"/>
              </a:spcBef>
              <a:buSzPct val="100000"/>
              <a:buChar char="•"/>
              <a:defRPr/>
            </a:pPr>
            <a:r>
              <a:rPr lang="en-CA"/>
              <a:t>Additional overhead may be required to prevent invalid states slowing the system down at times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ShapeType="1"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1pPr>
            <a:lvl2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2pPr>
            <a:lvl3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3pPr>
            <a:lvl4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4pPr>
            <a:lvl5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/>
              <a:t>Processes</a:t>
            </a:r>
            <a:endParaRPr/>
          </a:p>
        </p:txBody>
      </p:sp>
      <p:sp>
        <p:nvSpPr>
          <p:cNvPr id="6147" name="Rectangle 3"/>
          <p:cNvSpPr>
            <a:spLocks noChangeShapeType="1" noGrp="1"/>
          </p:cNvSpPr>
          <p:nvPr>
            <p:ph type="body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Arial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Arial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Arial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Arial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ts val="0"/>
              </a:spcBef>
              <a:buChar char="•"/>
              <a:defRPr/>
            </a:pPr>
            <a:r>
              <a:rPr lang="en-US" sz="2800"/>
              <a:t>A process is a program in execution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buChar char="•"/>
              <a:defRPr/>
            </a:pPr>
            <a:r>
              <a:rPr lang="en-US" sz="2800"/>
              <a:t>A process includes current activity (Program Counter and other register values), a stack, data section (global variables), program code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buChar char="•"/>
              <a:defRPr/>
            </a:pPr>
            <a:r>
              <a:rPr lang="en-US" sz="2800"/>
              <a:t>The O/S is responsible to manage processes including: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har char="–"/>
              <a:defRPr/>
            </a:pPr>
            <a:r>
              <a:rPr lang="en-US" sz="2400" b="0" i="0" u="none"/>
              <a:t>Creation and deletion of both user and system processes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har char="–"/>
              <a:defRPr/>
            </a:pPr>
            <a:r>
              <a:rPr lang="en-US" sz="2400" b="0" i="0" u="none"/>
              <a:t>Scheduling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har char="–"/>
              <a:defRPr/>
            </a:pPr>
            <a:r>
              <a:rPr lang="en-US" sz="2400" b="0" i="0" u="none"/>
              <a:t>Mechanisms for synchronization, communication, and deadlock handling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ShapeType="1"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1pPr>
            <a:lvl2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2pPr>
            <a:lvl3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3pPr>
            <a:lvl4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4pPr>
            <a:lvl5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/>
              <a:t>Process states</a:t>
            </a:r>
            <a:endParaRPr/>
          </a:p>
        </p:txBody>
      </p:sp>
      <p:sp>
        <p:nvSpPr>
          <p:cNvPr id="7171" name="Rectangle 3"/>
          <p:cNvSpPr>
            <a:spLocks noChangeShapeType="1" noGrp="1"/>
          </p:cNvSpPr>
          <p:nvPr>
            <p:ph type="body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Arial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Arial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Arial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Arial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342900">
              <a:spcBef>
                <a:spcPts val="0"/>
              </a:spcBef>
              <a:buChar char="•"/>
              <a:defRPr/>
            </a:pPr>
            <a:r>
              <a:rPr lang="en-US"/>
              <a:t>A process can be in one of the following states:</a:t>
            </a:r>
            <a:endParaRPr/>
          </a:p>
          <a:p>
            <a:pPr marL="742950" lvl="1" indent="-285750">
              <a:spcBef>
                <a:spcPts val="0"/>
              </a:spcBef>
              <a:buChar char="–"/>
              <a:defRPr/>
            </a:pPr>
            <a:r>
              <a:rPr lang="en-US" b="0" i="0" u="none"/>
              <a:t>New -&gt; created</a:t>
            </a:r>
            <a:endParaRPr/>
          </a:p>
          <a:p>
            <a:pPr marL="742950" lvl="1" indent="-285750">
              <a:spcBef>
                <a:spcPts val="0"/>
              </a:spcBef>
              <a:buChar char="–"/>
              <a:defRPr/>
            </a:pPr>
            <a:r>
              <a:rPr lang="en-US" b="0" i="0" u="none"/>
              <a:t>Running -&gt; instructions executing</a:t>
            </a:r>
            <a:endParaRPr/>
          </a:p>
          <a:p>
            <a:pPr marL="742950" lvl="1" indent="-285750">
              <a:spcBef>
                <a:spcPts val="0"/>
              </a:spcBef>
              <a:buChar char="–"/>
              <a:defRPr/>
            </a:pPr>
            <a:r>
              <a:rPr lang="en-US" b="0" i="0" u="none"/>
              <a:t>Waiting -&gt; waiting for an event (I/O completion or reception of a signal)</a:t>
            </a:r>
            <a:endParaRPr/>
          </a:p>
          <a:p>
            <a:pPr marL="742950" lvl="1" indent="-285750">
              <a:spcBef>
                <a:spcPts val="0"/>
              </a:spcBef>
              <a:buChar char="–"/>
              <a:defRPr/>
            </a:pPr>
            <a:r>
              <a:rPr lang="en-US" b="0" i="0" u="none"/>
              <a:t>Ready -&gt;waiting to be assigned to a CPU</a:t>
            </a:r>
            <a:endParaRPr/>
          </a:p>
          <a:p>
            <a:pPr marL="742950" lvl="1" indent="-285750">
              <a:spcBef>
                <a:spcPts val="0"/>
              </a:spcBef>
              <a:buChar char="–"/>
              <a:defRPr/>
            </a:pPr>
            <a:r>
              <a:rPr lang="en-US" b="0" i="0" u="none"/>
              <a:t>Terminated -&gt; finished execution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ShapeType="1"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1pPr>
            <a:lvl2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2pPr>
            <a:lvl3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3pPr>
            <a:lvl4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4pPr>
            <a:lvl5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/>
              <a:t>Process Control Block (PCB)</a:t>
            </a:r>
            <a:endParaRPr/>
          </a:p>
        </p:txBody>
      </p:sp>
      <p:sp>
        <p:nvSpPr>
          <p:cNvPr id="8195" name="Rectangle 3"/>
          <p:cNvSpPr>
            <a:spLocks noChangeShapeType="1" noGrp="1"/>
          </p:cNvSpPr>
          <p:nvPr>
            <p:ph type="body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Arial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Arial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Arial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Arial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ts val="0"/>
              </a:spcBef>
              <a:buChar char="•"/>
              <a:defRPr/>
            </a:pPr>
            <a:r>
              <a:rPr lang="en-US" sz="2400"/>
              <a:t>Process state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buChar char="•"/>
              <a:defRPr/>
            </a:pPr>
            <a:r>
              <a:rPr lang="en-US" sz="2400"/>
              <a:t>PC (program counter)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buChar char="•"/>
              <a:defRPr/>
            </a:pPr>
            <a:r>
              <a:rPr lang="en-US" sz="2400"/>
              <a:t>CPU registers {condition code, stack ptr, general purpose, etc.}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buChar char="•"/>
              <a:defRPr/>
            </a:pPr>
            <a:r>
              <a:rPr lang="en-US" sz="2400"/>
              <a:t>CPU scheduling info {priority, pointers to scheduling queues, …}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buChar char="•"/>
              <a:defRPr/>
            </a:pPr>
            <a:r>
              <a:rPr lang="en-US" sz="2400"/>
              <a:t>Memory management info {base and limit registers, page tables, segment tables, …}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buChar char="•"/>
              <a:defRPr/>
            </a:pPr>
            <a:r>
              <a:rPr lang="en-US" sz="2400"/>
              <a:t>Accounting info {amount of CPU time, time limits, account numbers, process ids, …}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buChar char="•"/>
              <a:defRPr/>
            </a:pPr>
            <a:r>
              <a:rPr lang="en-US" sz="2400"/>
              <a:t>I/O status {devices allocated to processes, files opened, …}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ShapeType="1"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1pPr>
            <a:lvl2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2pPr>
            <a:lvl3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3pPr>
            <a:lvl4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4pPr>
            <a:lvl5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/>
              <a:t>Process Scheduling</a:t>
            </a:r>
            <a:endParaRPr/>
          </a:p>
        </p:txBody>
      </p:sp>
      <p:sp>
        <p:nvSpPr>
          <p:cNvPr id="9219" name="Rectangle 3"/>
          <p:cNvSpPr>
            <a:spLocks noChangeShapeType="1" noGrp="1"/>
          </p:cNvSpPr>
          <p:nvPr>
            <p:ph type="body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Arial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Arial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Arial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Arial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ts val="0"/>
              </a:spcBef>
              <a:buChar char="•"/>
              <a:defRPr/>
            </a:pPr>
            <a:r>
              <a:rPr lang="en-US" sz="2400"/>
              <a:t>Idea is to have CPU never idle and allow users to interact with all processes at “any time”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buChar char="•"/>
              <a:defRPr/>
            </a:pPr>
            <a:r>
              <a:rPr lang="en-US" sz="2400"/>
              <a:t>Must be able to switch quickly between all processes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buChar char="•"/>
              <a:defRPr/>
            </a:pPr>
            <a:r>
              <a:rPr lang="en-US" sz="2400"/>
              <a:t>Processes are 1</a:t>
            </a:r>
            <a:r>
              <a:rPr lang="en-US" sz="2400" baseline="30000"/>
              <a:t>st</a:t>
            </a:r>
            <a:r>
              <a:rPr lang="en-US" sz="2400"/>
              <a:t> created then placed in a job queue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buChar char="•"/>
              <a:defRPr/>
            </a:pPr>
            <a:r>
              <a:rPr lang="en-US" sz="2400"/>
              <a:t>Processes are then added to main memory (if space available) and put into a ready queue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buChar char="•"/>
              <a:defRPr/>
            </a:pPr>
            <a:r>
              <a:rPr lang="en-US" sz="2400"/>
              <a:t>Ready queue has a ptr to 1</a:t>
            </a:r>
            <a:r>
              <a:rPr lang="en-US" sz="2400" baseline="30000"/>
              <a:t>st</a:t>
            </a:r>
            <a:r>
              <a:rPr lang="en-US" sz="2400"/>
              <a:t> and last PCB (which has a ptr to the next PCB in the queue)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buChar char="•"/>
              <a:defRPr/>
            </a:pPr>
            <a:r>
              <a:rPr lang="en-US" sz="2400"/>
              <a:t>Other queues exist for special waiting areas (e.g. device queues which take a long time to complete their tasks)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ShapeType="1"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1pPr>
            <a:lvl2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2pPr>
            <a:lvl3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3pPr>
            <a:lvl4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4pPr>
            <a:lvl5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/>
              <a:t>Queuing Diagram</a:t>
            </a:r>
            <a:endParaRPr/>
          </a:p>
        </p:txBody>
      </p:sp>
      <p:sp>
        <p:nvSpPr>
          <p:cNvPr id="10243" name="Rectangle 3"/>
          <p:cNvSpPr>
            <a:spLocks noChangeShapeType="1" noGrp="1"/>
          </p:cNvSpPr>
          <p:nvPr>
            <p:ph type="body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Arial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Arial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Arial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Arial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/>
              <a:t> </a:t>
            </a:r>
            <a:endParaRPr/>
          </a:p>
        </p:txBody>
      </p:sp>
      <p:grpSp>
        <p:nvGrpSpPr>
          <p:cNvPr id="10244" name="Group 4"/>
          <p:cNvGrpSpPr/>
          <p:nvPr/>
        </p:nvGrpSpPr>
        <p:grpSpPr bwMode="auto">
          <a:xfrm>
            <a:off x="1371600" y="2628900"/>
            <a:ext cx="6324600" cy="3238500"/>
            <a:chOff x="2820" y="4016"/>
            <a:chExt cx="7200" cy="3703"/>
          </a:xfrm>
        </p:grpSpPr>
        <p:grpSp>
          <p:nvGrpSpPr>
            <p:cNvPr id="10245" name="Group 5"/>
            <p:cNvGrpSpPr/>
            <p:nvPr/>
          </p:nvGrpSpPr>
          <p:grpSpPr bwMode="auto">
            <a:xfrm>
              <a:off x="2970" y="4016"/>
              <a:ext cx="7050" cy="3703"/>
              <a:chOff x="2670" y="2165"/>
              <a:chExt cx="7050" cy="3703"/>
            </a:xfrm>
          </p:grpSpPr>
          <p:sp>
            <p:nvSpPr>
              <p:cNvPr id="10247" name="Text Box 6"/>
              <p:cNvSpPr txBox="1">
                <a:spLocks noChangeShapeType="1"/>
              </p:cNvSpPr>
              <p:nvPr/>
            </p:nvSpPr>
            <p:spPr bwMode="auto">
              <a:xfrm>
                <a:off x="2970" y="2165"/>
                <a:ext cx="900" cy="617"/>
              </a:xfrm>
              <a:prstGeom prst="rect">
                <a:avLst/>
              </a:prstGeom>
              <a:grpFill/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91440" tIns="45720" rIns="91440" bIns="45720"/>
              <a:lstStyle>
                <a:lvl1pPr marL="34290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har char="•"/>
                  <a:defRPr sz="3200" b="0" i="0">
                    <a:solidFill>
                      <a:schemeClr val="dk1"/>
                    </a:solidFill>
                    <a:latin typeface="Arial"/>
                  </a:defRPr>
                </a:lvl1pPr>
                <a:lvl2pPr marL="742950" indent="45720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har char="–"/>
                  <a:defRPr sz="2800" b="0" i="0">
                    <a:solidFill>
                      <a:schemeClr val="dk1"/>
                    </a:solidFill>
                    <a:latin typeface="Arial"/>
                  </a:defRPr>
                </a:lvl2pPr>
                <a:lvl3pPr marL="1143000" indent="91440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har char="•"/>
                  <a:defRPr sz="2400" b="0" i="0">
                    <a:solidFill>
                      <a:schemeClr val="dk1"/>
                    </a:solidFill>
                    <a:latin typeface="Arial"/>
                  </a:defRPr>
                </a:lvl3pPr>
                <a:lvl4pPr marL="1600200" indent="137160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har char="–"/>
                  <a:defRPr sz="2000" b="0" i="0">
                    <a:solidFill>
                      <a:schemeClr val="dk1"/>
                    </a:solidFill>
                    <a:latin typeface="Arial"/>
                  </a:defRPr>
                </a:lvl4pPr>
                <a:lvl5pPr marL="2057400" indent="182880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har char="»"/>
                  <a:defRPr sz="2000" b="0" i="0">
                    <a:solidFill>
                      <a:schemeClr val="dk1"/>
                    </a:solidFill>
                    <a:latin typeface="Arial"/>
                  </a:defRPr>
                </a:lvl5pPr>
              </a:lstStyle>
              <a:p>
                <a:pPr marL="0" lvl="0" indent="0">
                  <a:spcBef>
                    <a:spcPts val="0"/>
                  </a:spcBef>
                  <a:buNone/>
                  <a:defRPr/>
                </a:pPr>
                <a:r>
                  <a:rPr lang="en-US" sz="1200"/>
                  <a:t>Ready Queue</a:t>
                </a:r>
                <a:endParaRPr/>
              </a:p>
            </p:txBody>
          </p:sp>
          <p:sp>
            <p:nvSpPr>
              <p:cNvPr id="10248" name="Text Box 7"/>
              <p:cNvSpPr txBox="1">
                <a:spLocks noChangeShapeType="1"/>
              </p:cNvSpPr>
              <p:nvPr/>
            </p:nvSpPr>
            <p:spPr bwMode="auto">
              <a:xfrm>
                <a:off x="5070" y="3245"/>
                <a:ext cx="1200" cy="463"/>
              </a:xfrm>
              <a:prstGeom prst="rect">
                <a:avLst/>
              </a:prstGeom>
              <a:grpFill/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91440" tIns="45720" rIns="91440" bIns="45720"/>
              <a:lstStyle>
                <a:lvl1pPr marL="34290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har char="•"/>
                  <a:defRPr sz="3200" b="0" i="0">
                    <a:solidFill>
                      <a:schemeClr val="dk1"/>
                    </a:solidFill>
                    <a:latin typeface="Arial"/>
                  </a:defRPr>
                </a:lvl1pPr>
                <a:lvl2pPr marL="742950" indent="45720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har char="–"/>
                  <a:defRPr sz="2800" b="0" i="0">
                    <a:solidFill>
                      <a:schemeClr val="dk1"/>
                    </a:solidFill>
                    <a:latin typeface="Arial"/>
                  </a:defRPr>
                </a:lvl2pPr>
                <a:lvl3pPr marL="1143000" indent="91440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har char="•"/>
                  <a:defRPr sz="2400" b="0" i="0">
                    <a:solidFill>
                      <a:schemeClr val="dk1"/>
                    </a:solidFill>
                    <a:latin typeface="Arial"/>
                  </a:defRPr>
                </a:lvl3pPr>
                <a:lvl4pPr marL="1600200" indent="137160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har char="–"/>
                  <a:defRPr sz="2000" b="0" i="0">
                    <a:solidFill>
                      <a:schemeClr val="dk1"/>
                    </a:solidFill>
                    <a:latin typeface="Arial"/>
                  </a:defRPr>
                </a:lvl4pPr>
                <a:lvl5pPr marL="2057400" indent="182880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har char="»"/>
                  <a:defRPr sz="2000" b="0" i="0">
                    <a:solidFill>
                      <a:schemeClr val="dk1"/>
                    </a:solidFill>
                    <a:latin typeface="Arial"/>
                  </a:defRPr>
                </a:lvl5pPr>
              </a:lstStyle>
              <a:p>
                <a:pPr marL="0" lvl="0" indent="0">
                  <a:spcBef>
                    <a:spcPts val="0"/>
                  </a:spcBef>
                  <a:buNone/>
                  <a:defRPr/>
                </a:pPr>
                <a:r>
                  <a:rPr lang="en-US" sz="1200"/>
                  <a:t>I/O queue</a:t>
                </a:r>
                <a:endParaRPr/>
              </a:p>
            </p:txBody>
          </p:sp>
          <p:sp>
            <p:nvSpPr>
              <p:cNvPr id="10249" name="Text Box 8"/>
              <p:cNvSpPr txBox="1">
                <a:spLocks noChangeShapeType="1"/>
              </p:cNvSpPr>
              <p:nvPr/>
            </p:nvSpPr>
            <p:spPr bwMode="auto">
              <a:xfrm>
                <a:off x="7320" y="3245"/>
                <a:ext cx="1050" cy="617"/>
              </a:xfrm>
              <a:prstGeom prst="rect">
                <a:avLst/>
              </a:prstGeom>
              <a:grpFill/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91440" tIns="45720" rIns="91440" bIns="45720"/>
              <a:lstStyle>
                <a:lvl1pPr marL="34290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har char="•"/>
                  <a:defRPr sz="3200" b="0" i="0">
                    <a:solidFill>
                      <a:schemeClr val="dk1"/>
                    </a:solidFill>
                    <a:latin typeface="Arial"/>
                  </a:defRPr>
                </a:lvl1pPr>
                <a:lvl2pPr marL="742950" indent="45720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har char="–"/>
                  <a:defRPr sz="2800" b="0" i="0">
                    <a:solidFill>
                      <a:schemeClr val="dk1"/>
                    </a:solidFill>
                    <a:latin typeface="Arial"/>
                  </a:defRPr>
                </a:lvl2pPr>
                <a:lvl3pPr marL="1143000" indent="91440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har char="•"/>
                  <a:defRPr sz="2400" b="0" i="0">
                    <a:solidFill>
                      <a:schemeClr val="dk1"/>
                    </a:solidFill>
                    <a:latin typeface="Arial"/>
                  </a:defRPr>
                </a:lvl3pPr>
                <a:lvl4pPr marL="1600200" indent="137160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har char="–"/>
                  <a:defRPr sz="2000" b="0" i="0">
                    <a:solidFill>
                      <a:schemeClr val="dk1"/>
                    </a:solidFill>
                    <a:latin typeface="Arial"/>
                  </a:defRPr>
                </a:lvl4pPr>
                <a:lvl5pPr marL="2057400" indent="182880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har char="»"/>
                  <a:defRPr sz="2000" b="0" i="0">
                    <a:solidFill>
                      <a:schemeClr val="dk1"/>
                    </a:solidFill>
                    <a:latin typeface="Arial"/>
                  </a:defRPr>
                </a:lvl5pPr>
              </a:lstStyle>
              <a:p>
                <a:pPr marL="0" lvl="0" indent="0">
                  <a:spcBef>
                    <a:spcPts val="0"/>
                  </a:spcBef>
                  <a:buNone/>
                  <a:defRPr/>
                </a:pPr>
                <a:r>
                  <a:rPr lang="en-US" sz="1200"/>
                  <a:t>I/O Request</a:t>
                </a:r>
                <a:endParaRPr/>
              </a:p>
            </p:txBody>
          </p:sp>
          <p:sp>
            <p:nvSpPr>
              <p:cNvPr id="10250" name="Text Box 9"/>
              <p:cNvSpPr txBox="1">
                <a:spLocks noChangeShapeType="1"/>
              </p:cNvSpPr>
              <p:nvPr/>
            </p:nvSpPr>
            <p:spPr bwMode="auto">
              <a:xfrm>
                <a:off x="7320" y="4325"/>
                <a:ext cx="1050" cy="617"/>
              </a:xfrm>
              <a:prstGeom prst="rect">
                <a:avLst/>
              </a:prstGeom>
              <a:grpFill/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91440" tIns="45720" rIns="91440" bIns="45720"/>
              <a:lstStyle>
                <a:lvl1pPr marL="34290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har char="•"/>
                  <a:defRPr sz="3200" b="0" i="0">
                    <a:solidFill>
                      <a:schemeClr val="dk1"/>
                    </a:solidFill>
                    <a:latin typeface="Arial"/>
                  </a:defRPr>
                </a:lvl1pPr>
                <a:lvl2pPr marL="742950" indent="45720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har char="–"/>
                  <a:defRPr sz="2800" b="0" i="0">
                    <a:solidFill>
                      <a:schemeClr val="dk1"/>
                    </a:solidFill>
                    <a:latin typeface="Arial"/>
                  </a:defRPr>
                </a:lvl2pPr>
                <a:lvl3pPr marL="1143000" indent="91440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har char="•"/>
                  <a:defRPr sz="2400" b="0" i="0">
                    <a:solidFill>
                      <a:schemeClr val="dk1"/>
                    </a:solidFill>
                    <a:latin typeface="Arial"/>
                  </a:defRPr>
                </a:lvl3pPr>
                <a:lvl4pPr marL="1600200" indent="137160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har char="–"/>
                  <a:defRPr sz="2000" b="0" i="0">
                    <a:solidFill>
                      <a:schemeClr val="dk1"/>
                    </a:solidFill>
                    <a:latin typeface="Arial"/>
                  </a:defRPr>
                </a:lvl4pPr>
                <a:lvl5pPr marL="2057400" indent="182880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har char="»"/>
                  <a:defRPr sz="2000" b="0" i="0">
                    <a:solidFill>
                      <a:schemeClr val="dk1"/>
                    </a:solidFill>
                    <a:latin typeface="Arial"/>
                  </a:defRPr>
                </a:lvl5pPr>
              </a:lstStyle>
              <a:p>
                <a:pPr marL="0" lvl="0" indent="0">
                  <a:spcBef>
                    <a:spcPts val="0"/>
                  </a:spcBef>
                  <a:buNone/>
                  <a:defRPr/>
                </a:pPr>
                <a:r>
                  <a:rPr lang="en-US" sz="1200"/>
                  <a:t>time slice expired</a:t>
                </a:r>
                <a:endParaRPr/>
              </a:p>
            </p:txBody>
          </p:sp>
          <p:sp>
            <p:nvSpPr>
              <p:cNvPr id="10251" name="Text Box 10"/>
              <p:cNvSpPr txBox="1">
                <a:spLocks noChangeShapeType="1"/>
              </p:cNvSpPr>
              <p:nvPr/>
            </p:nvSpPr>
            <p:spPr bwMode="auto">
              <a:xfrm>
                <a:off x="7320" y="5251"/>
                <a:ext cx="1500" cy="617"/>
              </a:xfrm>
              <a:prstGeom prst="rect">
                <a:avLst/>
              </a:prstGeom>
              <a:grpFill/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91440" tIns="45720" rIns="91440" bIns="45720"/>
              <a:lstStyle>
                <a:lvl1pPr marL="34290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har char="•"/>
                  <a:defRPr sz="3200" b="0" i="0">
                    <a:solidFill>
                      <a:schemeClr val="dk1"/>
                    </a:solidFill>
                    <a:latin typeface="Arial"/>
                  </a:defRPr>
                </a:lvl1pPr>
                <a:lvl2pPr marL="742950" indent="45720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har char="–"/>
                  <a:defRPr sz="2800" b="0" i="0">
                    <a:solidFill>
                      <a:schemeClr val="dk1"/>
                    </a:solidFill>
                    <a:latin typeface="Arial"/>
                  </a:defRPr>
                </a:lvl2pPr>
                <a:lvl3pPr marL="1143000" indent="91440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har char="•"/>
                  <a:defRPr sz="2400" b="0" i="0">
                    <a:solidFill>
                      <a:schemeClr val="dk1"/>
                    </a:solidFill>
                    <a:latin typeface="Arial"/>
                  </a:defRPr>
                </a:lvl3pPr>
                <a:lvl4pPr marL="1600200" indent="137160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har char="–"/>
                  <a:defRPr sz="2000" b="0" i="0">
                    <a:solidFill>
                      <a:schemeClr val="dk1"/>
                    </a:solidFill>
                    <a:latin typeface="Arial"/>
                  </a:defRPr>
                </a:lvl4pPr>
                <a:lvl5pPr marL="2057400" indent="182880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har char="»"/>
                  <a:defRPr sz="2000" b="0" i="0">
                    <a:solidFill>
                      <a:schemeClr val="dk1"/>
                    </a:solidFill>
                    <a:latin typeface="Arial"/>
                  </a:defRPr>
                </a:lvl5pPr>
              </a:lstStyle>
              <a:p>
                <a:pPr marL="0" lvl="0" indent="0">
                  <a:spcBef>
                    <a:spcPts val="0"/>
                  </a:spcBef>
                  <a:buNone/>
                  <a:defRPr/>
                </a:pPr>
                <a:r>
                  <a:rPr lang="en-US" sz="1200"/>
                  <a:t>waiting for an interrupt</a:t>
                </a:r>
                <a:endParaRPr/>
              </a:p>
            </p:txBody>
          </p:sp>
          <p:grpSp>
            <p:nvGrpSpPr>
              <p:cNvPr id="10252" name="Group 11"/>
              <p:cNvGrpSpPr/>
              <p:nvPr/>
            </p:nvGrpSpPr>
            <p:grpSpPr bwMode="auto">
              <a:xfrm>
                <a:off x="3120" y="3091"/>
                <a:ext cx="1200" cy="770"/>
                <a:chOff x="3270" y="3553"/>
                <a:chExt cx="1200" cy="772"/>
              </a:xfrm>
            </p:grpSpPr>
            <p:sp>
              <p:nvSpPr>
                <p:cNvPr id="10274" name="Oval 12"/>
                <p:cNvSpPr>
                  <a:spLocks noChangeShapeType="1"/>
                </p:cNvSpPr>
                <p:nvPr/>
              </p:nvSpPr>
              <p:spPr bwMode="auto">
                <a:xfrm>
                  <a:off x="3270" y="3553"/>
                  <a:ext cx="1200" cy="772"/>
                </a:xfrm>
                <a:prstGeom prst="ellipse">
                  <a:avLst/>
                </a:prstGeom>
                <a:grpFill/>
                <a:ln w="9524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91440" tIns="45720" rIns="91440" bIns="45720"/>
                <a:lstStyle/>
                <a:p>
                  <a:pPr>
                    <a:defRPr/>
                  </a:pPr>
                  <a:endParaRPr sz="1400"/>
                </a:p>
              </p:txBody>
            </p:sp>
            <p:sp>
              <p:nvSpPr>
                <p:cNvPr id="10275" name="Text Box 13"/>
                <p:cNvSpPr txBox="1">
                  <a:spLocks noChangeShapeType="1"/>
                </p:cNvSpPr>
                <p:nvPr/>
              </p:nvSpPr>
              <p:spPr bwMode="auto">
                <a:xfrm>
                  <a:off x="3570" y="3708"/>
                  <a:ext cx="900" cy="617"/>
                </a:xfrm>
                <a:prstGeom prst="rect">
                  <a:avLst/>
                </a:prstGeom>
                <a:noFill/>
              </p:spPr>
              <p:txBody>
                <a:bodyPr lIns="91440" tIns="45720" rIns="91440" bIns="45720"/>
                <a:lstStyle>
                  <a:lvl1pPr marL="34290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har char="•"/>
                    <a:defRPr sz="3200" b="0" i="0">
                      <a:solidFill>
                        <a:schemeClr val="dk1"/>
                      </a:solidFill>
                      <a:latin typeface="Arial"/>
                    </a:defRPr>
                  </a:lvl1pPr>
                  <a:lvl2pPr marL="742950" indent="45720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har char="–"/>
                    <a:defRPr sz="2800" b="0" i="0">
                      <a:solidFill>
                        <a:schemeClr val="dk1"/>
                      </a:solidFill>
                      <a:latin typeface="Arial"/>
                    </a:defRPr>
                  </a:lvl2pPr>
                  <a:lvl3pPr marL="1143000" indent="91440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har char="•"/>
                    <a:defRPr sz="2400" b="0" i="0">
                      <a:solidFill>
                        <a:schemeClr val="dk1"/>
                      </a:solidFill>
                      <a:latin typeface="Arial"/>
                    </a:defRPr>
                  </a:lvl3pPr>
                  <a:lvl4pPr marL="1600200" indent="137160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har char="–"/>
                    <a:defRPr sz="2000" b="0" i="0">
                      <a:solidFill>
                        <a:schemeClr val="dk1"/>
                      </a:solidFill>
                      <a:latin typeface="Arial"/>
                    </a:defRPr>
                  </a:lvl4pPr>
                  <a:lvl5pPr marL="2057400" indent="182880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 b="0" i="0">
                      <a:solidFill>
                        <a:schemeClr val="dk1"/>
                      </a:solidFill>
                      <a:latin typeface="Arial"/>
                    </a:defRPr>
                  </a:lvl5pPr>
                </a:lstStyle>
                <a:p>
                  <a:pPr marL="0" lvl="0" indent="0">
                    <a:spcBef>
                      <a:spcPts val="0"/>
                    </a:spcBef>
                    <a:buNone/>
                    <a:defRPr/>
                  </a:pPr>
                  <a:r>
                    <a:rPr lang="en-US" sz="1200"/>
                    <a:t>I/O</a:t>
                  </a:r>
                  <a:endParaRPr/>
                </a:p>
              </p:txBody>
            </p:sp>
          </p:grpSp>
          <p:grpSp>
            <p:nvGrpSpPr>
              <p:cNvPr id="10253" name="Group 14"/>
              <p:cNvGrpSpPr/>
              <p:nvPr/>
            </p:nvGrpSpPr>
            <p:grpSpPr bwMode="auto">
              <a:xfrm>
                <a:off x="5070" y="5096"/>
                <a:ext cx="1800" cy="772"/>
                <a:chOff x="5070" y="5096"/>
                <a:chExt cx="1800" cy="772"/>
              </a:xfrm>
            </p:grpSpPr>
            <p:sp>
              <p:nvSpPr>
                <p:cNvPr id="10272" name="Oval 15"/>
                <p:cNvSpPr>
                  <a:spLocks noChangeShapeType="1"/>
                </p:cNvSpPr>
                <p:nvPr/>
              </p:nvSpPr>
              <p:spPr bwMode="auto">
                <a:xfrm>
                  <a:off x="5070" y="5096"/>
                  <a:ext cx="1800" cy="772"/>
                </a:xfrm>
                <a:prstGeom prst="ellipse">
                  <a:avLst/>
                </a:prstGeom>
                <a:grpFill/>
                <a:ln w="9524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91440" tIns="45720" rIns="91440" bIns="45720"/>
                <a:lstStyle/>
                <a:p>
                  <a:pPr>
                    <a:defRPr/>
                  </a:pPr>
                  <a:endParaRPr sz="1400"/>
                </a:p>
              </p:txBody>
            </p:sp>
            <p:sp>
              <p:nvSpPr>
                <p:cNvPr id="10273" name="Text Box 16"/>
                <p:cNvSpPr txBox="1">
                  <a:spLocks noChangeShapeType="1"/>
                </p:cNvSpPr>
                <p:nvPr/>
              </p:nvSpPr>
              <p:spPr bwMode="auto">
                <a:xfrm>
                  <a:off x="5520" y="5251"/>
                  <a:ext cx="1350" cy="617"/>
                </a:xfrm>
                <a:prstGeom prst="rect">
                  <a:avLst/>
                </a:prstGeom>
                <a:noFill/>
              </p:spPr>
              <p:txBody>
                <a:bodyPr lIns="91440" tIns="45720" rIns="91440" bIns="45720"/>
                <a:lstStyle>
                  <a:lvl1pPr marL="34290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har char="•"/>
                    <a:defRPr sz="3200" b="0" i="0">
                      <a:solidFill>
                        <a:schemeClr val="dk1"/>
                      </a:solidFill>
                      <a:latin typeface="Arial"/>
                    </a:defRPr>
                  </a:lvl1pPr>
                  <a:lvl2pPr marL="742950" indent="45720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har char="–"/>
                    <a:defRPr sz="2800" b="0" i="0">
                      <a:solidFill>
                        <a:schemeClr val="dk1"/>
                      </a:solidFill>
                      <a:latin typeface="Arial"/>
                    </a:defRPr>
                  </a:lvl2pPr>
                  <a:lvl3pPr marL="1143000" indent="91440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har char="•"/>
                    <a:defRPr sz="2400" b="0" i="0">
                      <a:solidFill>
                        <a:schemeClr val="dk1"/>
                      </a:solidFill>
                      <a:latin typeface="Arial"/>
                    </a:defRPr>
                  </a:lvl3pPr>
                  <a:lvl4pPr marL="1600200" indent="137160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har char="–"/>
                    <a:defRPr sz="2000" b="0" i="0">
                      <a:solidFill>
                        <a:schemeClr val="dk1"/>
                      </a:solidFill>
                      <a:latin typeface="Arial"/>
                    </a:defRPr>
                  </a:lvl4pPr>
                  <a:lvl5pPr marL="2057400" indent="182880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 b="0" i="0">
                      <a:solidFill>
                        <a:schemeClr val="dk1"/>
                      </a:solidFill>
                      <a:latin typeface="Arial"/>
                    </a:defRPr>
                  </a:lvl5pPr>
                </a:lstStyle>
                <a:p>
                  <a:pPr marL="0" lvl="0" indent="0">
                    <a:spcBef>
                      <a:spcPts val="0"/>
                    </a:spcBef>
                    <a:buNone/>
                    <a:defRPr/>
                  </a:pPr>
                  <a:r>
                    <a:rPr lang="en-US" sz="1200"/>
                    <a:t>interrupt occurs</a:t>
                  </a:r>
                  <a:endParaRPr/>
                </a:p>
              </p:txBody>
            </p:sp>
          </p:grpSp>
          <p:grpSp>
            <p:nvGrpSpPr>
              <p:cNvPr id="10254" name="Group 17"/>
              <p:cNvGrpSpPr/>
              <p:nvPr/>
            </p:nvGrpSpPr>
            <p:grpSpPr bwMode="auto">
              <a:xfrm>
                <a:off x="7770" y="2165"/>
                <a:ext cx="1200" cy="926"/>
                <a:chOff x="7920" y="1856"/>
                <a:chExt cx="1200" cy="1080"/>
              </a:xfrm>
            </p:grpSpPr>
            <p:sp>
              <p:nvSpPr>
                <p:cNvPr id="10270" name="Oval 18"/>
                <p:cNvSpPr>
                  <a:spLocks noChangeShapeType="1"/>
                </p:cNvSpPr>
                <p:nvPr/>
              </p:nvSpPr>
              <p:spPr bwMode="auto">
                <a:xfrm>
                  <a:off x="7920" y="1856"/>
                  <a:ext cx="1200" cy="1080"/>
                </a:xfrm>
                <a:prstGeom prst="ellipse">
                  <a:avLst/>
                </a:prstGeom>
                <a:grpFill/>
                <a:ln w="9524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91440" tIns="45720" rIns="91440" bIns="45720"/>
                <a:lstStyle/>
                <a:p>
                  <a:pPr>
                    <a:defRPr/>
                  </a:pPr>
                  <a:endParaRPr sz="1400"/>
                </a:p>
              </p:txBody>
            </p:sp>
            <p:sp>
              <p:nvSpPr>
                <p:cNvPr id="10271" name="Text Box 19"/>
                <p:cNvSpPr txBox="1">
                  <a:spLocks noChangeShapeType="1"/>
                </p:cNvSpPr>
                <p:nvPr/>
              </p:nvSpPr>
              <p:spPr bwMode="auto">
                <a:xfrm>
                  <a:off x="8220" y="2165"/>
                  <a:ext cx="900" cy="771"/>
                </a:xfrm>
                <a:prstGeom prst="rect">
                  <a:avLst/>
                </a:prstGeom>
                <a:noFill/>
              </p:spPr>
              <p:txBody>
                <a:bodyPr lIns="91440" tIns="45720" rIns="91440" bIns="45720"/>
                <a:lstStyle>
                  <a:lvl1pPr marL="342900" indent="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har char="•"/>
                    <a:defRPr sz="3200" b="0" i="0">
                      <a:solidFill>
                        <a:schemeClr val="dk1"/>
                      </a:solidFill>
                      <a:latin typeface="Arial"/>
                    </a:defRPr>
                  </a:lvl1pPr>
                  <a:lvl2pPr marL="742950" indent="45720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har char="–"/>
                    <a:defRPr sz="2800" b="0" i="0">
                      <a:solidFill>
                        <a:schemeClr val="dk1"/>
                      </a:solidFill>
                      <a:latin typeface="Arial"/>
                    </a:defRPr>
                  </a:lvl2pPr>
                  <a:lvl3pPr marL="1143000" indent="91440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har char="•"/>
                    <a:defRPr sz="2400" b="0" i="0">
                      <a:solidFill>
                        <a:schemeClr val="dk1"/>
                      </a:solidFill>
                      <a:latin typeface="Arial"/>
                    </a:defRPr>
                  </a:lvl3pPr>
                  <a:lvl4pPr marL="1600200" indent="137160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har char="–"/>
                    <a:defRPr sz="2000" b="0" i="0">
                      <a:solidFill>
                        <a:schemeClr val="dk1"/>
                      </a:solidFill>
                      <a:latin typeface="Arial"/>
                    </a:defRPr>
                  </a:lvl4pPr>
                  <a:lvl5pPr marL="2057400" indent="1828800" algn="l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sz="2000" b="0" i="0">
                      <a:solidFill>
                        <a:schemeClr val="dk1"/>
                      </a:solidFill>
                      <a:latin typeface="Arial"/>
                    </a:defRPr>
                  </a:lvl5pPr>
                </a:lstStyle>
                <a:p>
                  <a:pPr marL="0" lvl="0" indent="0">
                    <a:spcBef>
                      <a:spcPts val="0"/>
                    </a:spcBef>
                    <a:buNone/>
                    <a:defRPr/>
                  </a:pPr>
                  <a:r>
                    <a:rPr lang="en-US" sz="1200"/>
                    <a:t>CPU</a:t>
                  </a:r>
                  <a:endParaRPr/>
                </a:p>
              </p:txBody>
            </p:sp>
          </p:grpSp>
          <p:sp>
            <p:nvSpPr>
              <p:cNvPr id="10255" name="Line 20"/>
              <p:cNvSpPr>
                <a:spLocks noChangeShapeType="1"/>
              </p:cNvSpPr>
              <p:nvPr/>
            </p:nvSpPr>
            <p:spPr bwMode="auto">
              <a:xfrm>
                <a:off x="3870" y="2473"/>
                <a:ext cx="3900" cy="0"/>
              </a:xfrm>
              <a:prstGeom prst="line">
                <a:avLst/>
              </a:prstGeom>
              <a:noFill/>
              <a:ln w="9524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lIns="91440" tIns="45720" rIns="91440" bIns="45720"/>
              <a:lstStyle/>
              <a:p>
                <a:pPr>
                  <a:defRPr/>
                </a:pPr>
                <a:endParaRPr sz="1400"/>
              </a:p>
            </p:txBody>
          </p:sp>
          <p:sp>
            <p:nvSpPr>
              <p:cNvPr id="10256" name="Line 21"/>
              <p:cNvSpPr>
                <a:spLocks noChangeShapeType="1"/>
              </p:cNvSpPr>
              <p:nvPr/>
            </p:nvSpPr>
            <p:spPr bwMode="auto">
              <a:xfrm>
                <a:off x="8670" y="2165"/>
                <a:ext cx="1050" cy="0"/>
              </a:xfrm>
              <a:prstGeom prst="line">
                <a:avLst/>
              </a:prstGeom>
              <a:noFill/>
              <a:ln w="9524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lIns="91440" tIns="45720" rIns="91440" bIns="45720"/>
              <a:lstStyle/>
              <a:p>
                <a:pPr>
                  <a:defRPr/>
                </a:pPr>
                <a:endParaRPr sz="1400"/>
              </a:p>
            </p:txBody>
          </p:sp>
          <p:sp>
            <p:nvSpPr>
              <p:cNvPr id="10257" name="Line 22"/>
              <p:cNvSpPr>
                <a:spLocks noChangeShapeType="1"/>
              </p:cNvSpPr>
              <p:nvPr/>
            </p:nvSpPr>
            <p:spPr bwMode="auto">
              <a:xfrm flipH="1">
                <a:off x="8370" y="3399"/>
                <a:ext cx="750" cy="0"/>
              </a:xfrm>
              <a:prstGeom prst="line">
                <a:avLst/>
              </a:prstGeom>
              <a:noFill/>
              <a:ln w="9524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lIns="91440" tIns="45720" rIns="91440" bIns="45720"/>
              <a:lstStyle/>
              <a:p>
                <a:pPr>
                  <a:defRPr/>
                </a:pPr>
                <a:endParaRPr sz="1400"/>
              </a:p>
            </p:txBody>
          </p:sp>
          <p:sp>
            <p:nvSpPr>
              <p:cNvPr id="10258" name="Line 23"/>
              <p:cNvSpPr>
                <a:spLocks noChangeShapeType="1"/>
              </p:cNvSpPr>
              <p:nvPr/>
            </p:nvSpPr>
            <p:spPr bwMode="auto">
              <a:xfrm flipH="1">
                <a:off x="8370" y="4479"/>
                <a:ext cx="750" cy="0"/>
              </a:xfrm>
              <a:prstGeom prst="line">
                <a:avLst/>
              </a:prstGeom>
              <a:noFill/>
              <a:ln w="9524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lIns="91440" tIns="45720" rIns="91440" bIns="45720"/>
              <a:lstStyle/>
              <a:p>
                <a:pPr>
                  <a:defRPr/>
                </a:pPr>
                <a:endParaRPr sz="1400"/>
              </a:p>
            </p:txBody>
          </p:sp>
          <p:sp>
            <p:nvSpPr>
              <p:cNvPr id="10259" name="Line 24"/>
              <p:cNvSpPr>
                <a:spLocks noChangeShapeType="1"/>
              </p:cNvSpPr>
              <p:nvPr/>
            </p:nvSpPr>
            <p:spPr bwMode="auto">
              <a:xfrm flipH="1">
                <a:off x="8820" y="5559"/>
                <a:ext cx="300" cy="0"/>
              </a:xfrm>
              <a:prstGeom prst="line">
                <a:avLst/>
              </a:prstGeom>
              <a:noFill/>
              <a:ln w="9524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lIns="91440" tIns="45720" rIns="91440" bIns="45720"/>
              <a:lstStyle/>
              <a:p>
                <a:pPr>
                  <a:defRPr/>
                </a:pPr>
                <a:endParaRPr sz="1400"/>
              </a:p>
            </p:txBody>
          </p:sp>
          <p:sp>
            <p:nvSpPr>
              <p:cNvPr id="10260" name="Line 25"/>
              <p:cNvSpPr>
                <a:spLocks noChangeShapeType="1"/>
              </p:cNvSpPr>
              <p:nvPr/>
            </p:nvSpPr>
            <p:spPr bwMode="auto">
              <a:xfrm flipH="1">
                <a:off x="6870" y="5559"/>
                <a:ext cx="450" cy="0"/>
              </a:xfrm>
              <a:prstGeom prst="line">
                <a:avLst/>
              </a:prstGeom>
              <a:noFill/>
              <a:ln w="9524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lIns="91440" tIns="45720" rIns="91440" bIns="45720"/>
              <a:lstStyle/>
              <a:p>
                <a:pPr>
                  <a:defRPr/>
                </a:pPr>
                <a:endParaRPr sz="1400"/>
              </a:p>
            </p:txBody>
          </p:sp>
          <p:sp>
            <p:nvSpPr>
              <p:cNvPr id="10261" name="Line 26"/>
              <p:cNvSpPr>
                <a:spLocks noChangeShapeType="1"/>
              </p:cNvSpPr>
              <p:nvPr/>
            </p:nvSpPr>
            <p:spPr bwMode="auto">
              <a:xfrm>
                <a:off x="2670" y="2628"/>
                <a:ext cx="300" cy="0"/>
              </a:xfrm>
              <a:prstGeom prst="line">
                <a:avLst/>
              </a:prstGeom>
              <a:noFill/>
              <a:ln w="9524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lIns="91440" tIns="45720" rIns="91440" bIns="45720"/>
              <a:lstStyle/>
              <a:p>
                <a:pPr>
                  <a:defRPr/>
                </a:pPr>
                <a:endParaRPr sz="1400"/>
              </a:p>
            </p:txBody>
          </p:sp>
          <p:sp>
            <p:nvSpPr>
              <p:cNvPr id="10262" name="Line 27"/>
              <p:cNvSpPr>
                <a:spLocks noChangeShapeType="1"/>
              </p:cNvSpPr>
              <p:nvPr/>
            </p:nvSpPr>
            <p:spPr bwMode="auto">
              <a:xfrm flipH="1">
                <a:off x="4320" y="3399"/>
                <a:ext cx="750" cy="0"/>
              </a:xfrm>
              <a:prstGeom prst="line">
                <a:avLst/>
              </a:prstGeom>
              <a:noFill/>
              <a:ln w="9524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lIns="91440" tIns="45720" rIns="91440" bIns="45720"/>
              <a:lstStyle/>
              <a:p>
                <a:pPr>
                  <a:defRPr/>
                </a:pPr>
                <a:endParaRPr sz="1400"/>
              </a:p>
            </p:txBody>
          </p:sp>
          <p:sp>
            <p:nvSpPr>
              <p:cNvPr id="10263" name="Line 28"/>
              <p:cNvSpPr>
                <a:spLocks noChangeShapeType="1"/>
              </p:cNvSpPr>
              <p:nvPr/>
            </p:nvSpPr>
            <p:spPr bwMode="auto">
              <a:xfrm flipH="1">
                <a:off x="6270" y="3399"/>
                <a:ext cx="1050" cy="0"/>
              </a:xfrm>
              <a:prstGeom prst="line">
                <a:avLst/>
              </a:prstGeom>
              <a:noFill/>
              <a:ln w="9524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lIns="91440" tIns="45720" rIns="91440" bIns="45720"/>
              <a:lstStyle/>
              <a:p>
                <a:pPr>
                  <a:defRPr/>
                </a:pPr>
                <a:endParaRPr sz="1400"/>
              </a:p>
            </p:txBody>
          </p:sp>
          <p:sp>
            <p:nvSpPr>
              <p:cNvPr id="10264" name="Line 29"/>
              <p:cNvSpPr>
                <a:spLocks noChangeShapeType="1"/>
              </p:cNvSpPr>
              <p:nvPr/>
            </p:nvSpPr>
            <p:spPr bwMode="auto">
              <a:xfrm flipV="1">
                <a:off x="9120" y="2628"/>
                <a:ext cx="0" cy="2931"/>
              </a:xfrm>
              <a:prstGeom prst="line">
                <a:avLst/>
              </a:prstGeom>
              <a:noFill/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91440" tIns="45720" rIns="91440" bIns="45720"/>
              <a:lstStyle/>
              <a:p>
                <a:pPr>
                  <a:defRPr/>
                </a:pPr>
                <a:endParaRPr sz="1400"/>
              </a:p>
            </p:txBody>
          </p:sp>
          <p:sp>
            <p:nvSpPr>
              <p:cNvPr id="10265" name="Line 30"/>
              <p:cNvSpPr>
                <a:spLocks noChangeShapeType="1"/>
              </p:cNvSpPr>
              <p:nvPr/>
            </p:nvSpPr>
            <p:spPr bwMode="auto">
              <a:xfrm>
                <a:off x="8970" y="2628"/>
                <a:ext cx="150" cy="0"/>
              </a:xfrm>
              <a:prstGeom prst="line">
                <a:avLst/>
              </a:prstGeom>
              <a:noFill/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91440" tIns="45720" rIns="91440" bIns="45720"/>
              <a:lstStyle/>
              <a:p>
                <a:pPr>
                  <a:defRPr/>
                </a:pPr>
                <a:endParaRPr sz="1400"/>
              </a:p>
            </p:txBody>
          </p:sp>
          <p:sp>
            <p:nvSpPr>
              <p:cNvPr id="10266" name="Line 31"/>
              <p:cNvSpPr>
                <a:spLocks noChangeShapeType="1"/>
              </p:cNvSpPr>
              <p:nvPr/>
            </p:nvSpPr>
            <p:spPr bwMode="auto">
              <a:xfrm>
                <a:off x="2670" y="2628"/>
                <a:ext cx="0" cy="2931"/>
              </a:xfrm>
              <a:prstGeom prst="line">
                <a:avLst/>
              </a:prstGeom>
              <a:noFill/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91440" tIns="45720" rIns="91440" bIns="45720"/>
              <a:lstStyle/>
              <a:p>
                <a:pPr>
                  <a:defRPr/>
                </a:pPr>
                <a:endParaRPr sz="1400"/>
              </a:p>
            </p:txBody>
          </p:sp>
          <p:sp>
            <p:nvSpPr>
              <p:cNvPr id="10267" name="Line 32"/>
              <p:cNvSpPr>
                <a:spLocks noChangeShapeType="1"/>
              </p:cNvSpPr>
              <p:nvPr/>
            </p:nvSpPr>
            <p:spPr bwMode="auto">
              <a:xfrm>
                <a:off x="2670" y="5559"/>
                <a:ext cx="2400" cy="0"/>
              </a:xfrm>
              <a:prstGeom prst="line">
                <a:avLst/>
              </a:prstGeom>
              <a:noFill/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91440" tIns="45720" rIns="91440" bIns="45720"/>
              <a:lstStyle/>
              <a:p>
                <a:pPr>
                  <a:defRPr/>
                </a:pPr>
                <a:endParaRPr sz="1400"/>
              </a:p>
            </p:txBody>
          </p:sp>
          <p:sp>
            <p:nvSpPr>
              <p:cNvPr id="10268" name="Line 33"/>
              <p:cNvSpPr>
                <a:spLocks noChangeShapeType="1"/>
              </p:cNvSpPr>
              <p:nvPr/>
            </p:nvSpPr>
            <p:spPr bwMode="auto">
              <a:xfrm>
                <a:off x="2670" y="3399"/>
                <a:ext cx="450" cy="0"/>
              </a:xfrm>
              <a:prstGeom prst="line">
                <a:avLst/>
              </a:prstGeom>
              <a:noFill/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91440" tIns="45720" rIns="91440" bIns="45720"/>
              <a:lstStyle/>
              <a:p>
                <a:pPr>
                  <a:defRPr/>
                </a:pPr>
                <a:endParaRPr sz="1400"/>
              </a:p>
            </p:txBody>
          </p:sp>
          <p:sp>
            <p:nvSpPr>
              <p:cNvPr id="10269" name="Line 34"/>
              <p:cNvSpPr>
                <a:spLocks noChangeShapeType="1"/>
              </p:cNvSpPr>
              <p:nvPr/>
            </p:nvSpPr>
            <p:spPr bwMode="auto">
              <a:xfrm>
                <a:off x="2670" y="4788"/>
                <a:ext cx="4650" cy="0"/>
              </a:xfrm>
              <a:prstGeom prst="line">
                <a:avLst/>
              </a:prstGeom>
              <a:noFill/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91440" tIns="45720" rIns="91440" bIns="45720"/>
              <a:lstStyle/>
              <a:p>
                <a:pPr>
                  <a:defRPr/>
                </a:pPr>
                <a:endParaRPr sz="1400"/>
              </a:p>
            </p:txBody>
          </p:sp>
        </p:grpSp>
        <p:sp>
          <p:nvSpPr>
            <p:cNvPr id="10246" name="Line 35"/>
            <p:cNvSpPr>
              <a:spLocks noChangeShapeType="1"/>
            </p:cNvSpPr>
            <p:nvPr/>
          </p:nvSpPr>
          <p:spPr bwMode="auto">
            <a:xfrm>
              <a:off x="2820" y="4171"/>
              <a:ext cx="450" cy="0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sz="1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ONLYOFFICE/8.0.0.99</Application>
  <DocSecurity>0</DocSecurity>
  <PresentationFormat/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Programming</dc:title>
  <dc:subject/>
  <dc:creator>Dennis Richards</dc:creator>
  <cp:keywords/>
  <dc:description/>
  <dc:identifier/>
  <dc:language/>
  <cp:lastModifiedBy/>
  <cp:revision>43</cp:revision>
  <dcterms:created xsi:type="dcterms:W3CDTF">2006-11-02T17:12:00Z</dcterms:created>
  <dcterms:modified xsi:type="dcterms:W3CDTF">2024-02-14T00:16:20Z</dcterms:modified>
  <cp:category/>
  <cp:contentStatus/>
  <cp:version/>
</cp:coreProperties>
</file>