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handoutMasterIdLst>
    <p:handoutMasterId r:id="rId40"/>
  </p:handoutMasterIdLst>
  <p:sldIdLst>
    <p:sldId id="256" r:id="rId2"/>
    <p:sldId id="257" r:id="rId3"/>
    <p:sldId id="259" r:id="rId4"/>
    <p:sldId id="258" r:id="rId5"/>
    <p:sldId id="260" r:id="rId6"/>
    <p:sldId id="277" r:id="rId7"/>
    <p:sldId id="281" r:id="rId8"/>
    <p:sldId id="278" r:id="rId9"/>
    <p:sldId id="264" r:id="rId10"/>
    <p:sldId id="265" r:id="rId11"/>
    <p:sldId id="266" r:id="rId12"/>
    <p:sldId id="267" r:id="rId13"/>
    <p:sldId id="275" r:id="rId14"/>
    <p:sldId id="268" r:id="rId15"/>
    <p:sldId id="269" r:id="rId16"/>
    <p:sldId id="270" r:id="rId17"/>
    <p:sldId id="274" r:id="rId18"/>
    <p:sldId id="271" r:id="rId19"/>
    <p:sldId id="272" r:id="rId20"/>
    <p:sldId id="276" r:id="rId21"/>
    <p:sldId id="280" r:id="rId22"/>
    <p:sldId id="273" r:id="rId23"/>
    <p:sldId id="279" r:id="rId24"/>
    <p:sldId id="303" r:id="rId25"/>
    <p:sldId id="304" r:id="rId26"/>
    <p:sldId id="305" r:id="rId27"/>
    <p:sldId id="306" r:id="rId28"/>
    <p:sldId id="307" r:id="rId29"/>
    <p:sldId id="308" r:id="rId30"/>
    <p:sldId id="289" r:id="rId31"/>
    <p:sldId id="290" r:id="rId32"/>
    <p:sldId id="291" r:id="rId33"/>
    <p:sldId id="292" r:id="rId34"/>
    <p:sldId id="293" r:id="rId35"/>
    <p:sldId id="294" r:id="rId36"/>
    <p:sldId id="295" r:id="rId37"/>
    <p:sldId id="296" r:id="rId38"/>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4BB4"/>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65187" autoAdjust="0"/>
  </p:normalViewPr>
  <p:slideViewPr>
    <p:cSldViewPr showGuides="1">
      <p:cViewPr varScale="1">
        <p:scale>
          <a:sx n="43" d="100"/>
          <a:sy n="43" d="100"/>
        </p:scale>
        <p:origin x="-2082" y="-90"/>
      </p:cViewPr>
      <p:guideLst>
        <p:guide orient="horz" pos="2160"/>
        <p:guide pos="2880"/>
      </p:guideLst>
    </p:cSldViewPr>
  </p:slideViewPr>
  <p:notesTextViewPr>
    <p:cViewPr>
      <p:scale>
        <a:sx n="1" d="1"/>
        <a:sy n="1" d="1"/>
      </p:scale>
      <p:origin x="0" y="0"/>
    </p:cViewPr>
  </p:notesTextViewPr>
  <p:sorterViewPr>
    <p:cViewPr>
      <p:scale>
        <a:sx n="100" d="100"/>
        <a:sy n="100" d="100"/>
      </p:scale>
      <p:origin x="0" y="4236"/>
    </p:cViewPr>
  </p:sorterViewPr>
  <p:gridSpacing cx="38405" cy="384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12DC18-26B6-4ACB-9F58-DF42D1779AD8}"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3FE98910-E4E1-446E-84F8-F6A5B28534A5}">
      <dgm:prSet phldrT="[Text]" custT="1"/>
      <dgm:spPr>
        <a:solidFill>
          <a:schemeClr val="accent1">
            <a:lumMod val="20000"/>
            <a:lumOff val="80000"/>
          </a:schemeClr>
        </a:solidFill>
        <a:ln>
          <a:solidFill>
            <a:schemeClr val="tx2">
              <a:lumMod val="40000"/>
              <a:lumOff val="60000"/>
            </a:schemeClr>
          </a:solidFill>
          <a:prstDash val="dash"/>
        </a:ln>
      </dgm:spPr>
      <dgm:t>
        <a:bodyPr/>
        <a:lstStyle/>
        <a:p>
          <a:r>
            <a:rPr lang="en-US" sz="2400" dirty="0" err="1" smtClean="0">
              <a:solidFill>
                <a:schemeClr val="tx1"/>
              </a:solidFill>
            </a:rPr>
            <a:t>Mgmt</a:t>
          </a:r>
          <a:endParaRPr lang="en-US" sz="2400" dirty="0"/>
        </a:p>
      </dgm:t>
    </dgm:pt>
    <dgm:pt modelId="{97AC5BC8-6F93-4838-8696-FB32EA6F2FE3}" type="parTrans" cxnId="{94FA1854-A5E9-4964-B33B-6A2E04BD93F9}">
      <dgm:prSet/>
      <dgm:spPr/>
      <dgm:t>
        <a:bodyPr/>
        <a:lstStyle/>
        <a:p>
          <a:endParaRPr lang="en-US"/>
        </a:p>
      </dgm:t>
    </dgm:pt>
    <dgm:pt modelId="{FC97BAFB-6279-4826-8BCB-12E7B9B0FA7E}" type="sibTrans" cxnId="{94FA1854-A5E9-4964-B33B-6A2E04BD93F9}">
      <dgm:prSet/>
      <dgm:spPr>
        <a:solidFill>
          <a:schemeClr val="bg1">
            <a:lumMod val="85000"/>
          </a:schemeClr>
        </a:solidFill>
      </dgm:spPr>
      <dgm:t>
        <a:bodyPr/>
        <a:lstStyle/>
        <a:p>
          <a:endParaRPr lang="en-US"/>
        </a:p>
      </dgm:t>
    </dgm:pt>
    <dgm:pt modelId="{A5CAAB06-1DBE-47DB-A2B6-76B69E9881EF}">
      <dgm:prSet phldrT="[Text]" custT="1"/>
      <dgm:spPr>
        <a:solidFill>
          <a:schemeClr val="accent1">
            <a:lumMod val="20000"/>
            <a:lumOff val="80000"/>
          </a:schemeClr>
        </a:solidFill>
        <a:ln>
          <a:solidFill>
            <a:schemeClr val="tx2">
              <a:lumMod val="40000"/>
              <a:lumOff val="60000"/>
            </a:schemeClr>
          </a:solidFill>
          <a:prstDash val="dash"/>
        </a:ln>
      </dgm:spPr>
      <dgm:t>
        <a:bodyPr/>
        <a:lstStyle/>
        <a:p>
          <a:r>
            <a:rPr lang="en-US" sz="2400" dirty="0" smtClean="0">
              <a:solidFill>
                <a:schemeClr val="tx1"/>
              </a:solidFill>
            </a:rPr>
            <a:t>Access</a:t>
          </a:r>
          <a:endParaRPr lang="en-US" sz="2400" dirty="0"/>
        </a:p>
      </dgm:t>
    </dgm:pt>
    <dgm:pt modelId="{AE6B74F7-BFCA-4054-8BCB-9DD567E50EC4}" type="parTrans" cxnId="{CE49C622-F481-4D8B-97CF-EDDCEED53AFF}">
      <dgm:prSet/>
      <dgm:spPr/>
      <dgm:t>
        <a:bodyPr/>
        <a:lstStyle/>
        <a:p>
          <a:endParaRPr lang="en-US"/>
        </a:p>
      </dgm:t>
    </dgm:pt>
    <dgm:pt modelId="{6E5BEB75-F62B-4980-8837-4139312B0AD6}" type="sibTrans" cxnId="{CE49C622-F481-4D8B-97CF-EDDCEED53AFF}">
      <dgm:prSet/>
      <dgm:spPr>
        <a:solidFill>
          <a:schemeClr val="bg1">
            <a:lumMod val="85000"/>
          </a:schemeClr>
        </a:solidFill>
      </dgm:spPr>
      <dgm:t>
        <a:bodyPr/>
        <a:lstStyle/>
        <a:p>
          <a:endParaRPr lang="en-US"/>
        </a:p>
      </dgm:t>
    </dgm:pt>
    <dgm:pt modelId="{DE174ABD-AD46-467F-8A77-608CF3FD65CE}">
      <dgm:prSet phldrT="[Text]" custT="1"/>
      <dgm:spPr>
        <a:solidFill>
          <a:schemeClr val="accent1">
            <a:lumMod val="20000"/>
            <a:lumOff val="80000"/>
          </a:schemeClr>
        </a:solidFill>
        <a:ln>
          <a:solidFill>
            <a:schemeClr val="tx2">
              <a:lumMod val="40000"/>
              <a:lumOff val="60000"/>
            </a:schemeClr>
          </a:solidFill>
        </a:ln>
      </dgm:spPr>
      <dgm:t>
        <a:bodyPr/>
        <a:lstStyle/>
        <a:p>
          <a:r>
            <a:rPr lang="en-US" sz="2400" dirty="0" smtClean="0">
              <a:solidFill>
                <a:schemeClr val="tx1"/>
              </a:solidFill>
            </a:rPr>
            <a:t>Storage</a:t>
          </a:r>
          <a:endParaRPr lang="en-US" sz="2400" dirty="0"/>
        </a:p>
      </dgm:t>
    </dgm:pt>
    <dgm:pt modelId="{5A9F544D-A2FB-44FA-90CB-E26BCB489F2E}" type="parTrans" cxnId="{7C0AD366-7A27-4569-B8BC-D833E5F4CB75}">
      <dgm:prSet/>
      <dgm:spPr/>
      <dgm:t>
        <a:bodyPr/>
        <a:lstStyle/>
        <a:p>
          <a:endParaRPr lang="en-US"/>
        </a:p>
      </dgm:t>
    </dgm:pt>
    <dgm:pt modelId="{A0601839-5D6D-41B2-AD41-E9066513F2EE}" type="sibTrans" cxnId="{7C0AD366-7A27-4569-B8BC-D833E5F4CB75}">
      <dgm:prSet/>
      <dgm:spPr>
        <a:solidFill>
          <a:schemeClr val="bg1">
            <a:lumMod val="85000"/>
          </a:schemeClr>
        </a:solidFill>
      </dgm:spPr>
      <dgm:t>
        <a:bodyPr/>
        <a:lstStyle/>
        <a:p>
          <a:endParaRPr lang="en-US"/>
        </a:p>
      </dgm:t>
    </dgm:pt>
    <dgm:pt modelId="{1E310C1C-19B8-4103-9847-1AE9721A1FCB}">
      <dgm:prSet phldrT="[Text]" custT="1"/>
      <dgm:spPr>
        <a:solidFill>
          <a:schemeClr val="accent1">
            <a:lumMod val="20000"/>
            <a:lumOff val="80000"/>
          </a:schemeClr>
        </a:solidFill>
        <a:ln>
          <a:solidFill>
            <a:schemeClr val="tx2">
              <a:lumMod val="40000"/>
              <a:lumOff val="60000"/>
            </a:schemeClr>
          </a:solidFill>
        </a:ln>
      </dgm:spPr>
      <dgm:t>
        <a:bodyPr lIns="0" tIns="0" rIns="0" bIns="0"/>
        <a:lstStyle/>
        <a:p>
          <a:r>
            <a:rPr lang="en-US" sz="2400" dirty="0" smtClean="0">
              <a:solidFill>
                <a:schemeClr val="tx1"/>
              </a:solidFill>
            </a:rPr>
            <a:t>Creation</a:t>
          </a:r>
        </a:p>
      </dgm:t>
    </dgm:pt>
    <dgm:pt modelId="{8FE5BEC1-0957-45E5-8FF5-6FD707A5D9BB}" type="parTrans" cxnId="{4AFE3B37-7E93-4CA8-A0BD-7B7770C29866}">
      <dgm:prSet/>
      <dgm:spPr/>
      <dgm:t>
        <a:bodyPr/>
        <a:lstStyle/>
        <a:p>
          <a:endParaRPr lang="en-US"/>
        </a:p>
      </dgm:t>
    </dgm:pt>
    <dgm:pt modelId="{EFAC70FC-3AF5-4746-A88C-E78A700C3BAE}" type="sibTrans" cxnId="{4AFE3B37-7E93-4CA8-A0BD-7B7770C29866}">
      <dgm:prSet/>
      <dgm:spPr>
        <a:solidFill>
          <a:schemeClr val="bg1">
            <a:lumMod val="85000"/>
          </a:schemeClr>
        </a:solidFill>
      </dgm:spPr>
      <dgm:t>
        <a:bodyPr/>
        <a:lstStyle/>
        <a:p>
          <a:endParaRPr lang="en-US"/>
        </a:p>
      </dgm:t>
    </dgm:pt>
    <dgm:pt modelId="{450EF5FF-F31F-4F43-9113-E2B109329220}" type="pres">
      <dgm:prSet presAssocID="{BF12DC18-26B6-4ACB-9F58-DF42D1779AD8}" presName="cycle" presStyleCnt="0">
        <dgm:presLayoutVars>
          <dgm:dir/>
          <dgm:resizeHandles val="exact"/>
        </dgm:presLayoutVars>
      </dgm:prSet>
      <dgm:spPr/>
      <dgm:t>
        <a:bodyPr/>
        <a:lstStyle/>
        <a:p>
          <a:endParaRPr lang="en-US"/>
        </a:p>
      </dgm:t>
    </dgm:pt>
    <dgm:pt modelId="{9D44C296-C38D-4B91-A058-A7BC1EEBE02D}" type="pres">
      <dgm:prSet presAssocID="{3FE98910-E4E1-446E-84F8-F6A5B28534A5}" presName="node" presStyleLbl="node1" presStyleIdx="0" presStyleCnt="4" custScaleX="107308" custScaleY="107308">
        <dgm:presLayoutVars>
          <dgm:bulletEnabled val="1"/>
        </dgm:presLayoutVars>
      </dgm:prSet>
      <dgm:spPr/>
      <dgm:t>
        <a:bodyPr/>
        <a:lstStyle/>
        <a:p>
          <a:endParaRPr lang="en-US"/>
        </a:p>
      </dgm:t>
    </dgm:pt>
    <dgm:pt modelId="{D701425B-9835-412F-8D33-5B3A1093F866}" type="pres">
      <dgm:prSet presAssocID="{FC97BAFB-6279-4826-8BCB-12E7B9B0FA7E}" presName="sibTrans" presStyleLbl="sibTrans2D1" presStyleIdx="0" presStyleCnt="4"/>
      <dgm:spPr/>
      <dgm:t>
        <a:bodyPr/>
        <a:lstStyle/>
        <a:p>
          <a:endParaRPr lang="en-US"/>
        </a:p>
      </dgm:t>
    </dgm:pt>
    <dgm:pt modelId="{B68F11F8-92B5-461A-8183-DF435631A282}" type="pres">
      <dgm:prSet presAssocID="{FC97BAFB-6279-4826-8BCB-12E7B9B0FA7E}" presName="connectorText" presStyleLbl="sibTrans2D1" presStyleIdx="0" presStyleCnt="4"/>
      <dgm:spPr/>
      <dgm:t>
        <a:bodyPr/>
        <a:lstStyle/>
        <a:p>
          <a:endParaRPr lang="en-US"/>
        </a:p>
      </dgm:t>
    </dgm:pt>
    <dgm:pt modelId="{50D539DA-50F4-43AA-8E4B-857EA7932314}" type="pres">
      <dgm:prSet presAssocID="{A5CAAB06-1DBE-47DB-A2B6-76B69E9881EF}" presName="node" presStyleLbl="node1" presStyleIdx="1" presStyleCnt="4" custScaleX="107308" custScaleY="107308">
        <dgm:presLayoutVars>
          <dgm:bulletEnabled val="1"/>
        </dgm:presLayoutVars>
      </dgm:prSet>
      <dgm:spPr/>
      <dgm:t>
        <a:bodyPr/>
        <a:lstStyle/>
        <a:p>
          <a:endParaRPr lang="en-US"/>
        </a:p>
      </dgm:t>
    </dgm:pt>
    <dgm:pt modelId="{1487A42D-7D79-4363-A592-415AF23B2AD6}" type="pres">
      <dgm:prSet presAssocID="{6E5BEB75-F62B-4980-8837-4139312B0AD6}" presName="sibTrans" presStyleLbl="sibTrans2D1" presStyleIdx="1" presStyleCnt="4" custAng="10800000"/>
      <dgm:spPr/>
      <dgm:t>
        <a:bodyPr/>
        <a:lstStyle/>
        <a:p>
          <a:endParaRPr lang="en-US"/>
        </a:p>
      </dgm:t>
    </dgm:pt>
    <dgm:pt modelId="{9EF47891-9C18-4FE9-9443-4ECB29EF6D5F}" type="pres">
      <dgm:prSet presAssocID="{6E5BEB75-F62B-4980-8837-4139312B0AD6}" presName="connectorText" presStyleLbl="sibTrans2D1" presStyleIdx="1" presStyleCnt="4"/>
      <dgm:spPr/>
      <dgm:t>
        <a:bodyPr/>
        <a:lstStyle/>
        <a:p>
          <a:endParaRPr lang="en-US"/>
        </a:p>
      </dgm:t>
    </dgm:pt>
    <dgm:pt modelId="{A69E3898-B896-414B-ADC8-064E76CAEE8D}" type="pres">
      <dgm:prSet presAssocID="{DE174ABD-AD46-467F-8A77-608CF3FD65CE}" presName="node" presStyleLbl="node1" presStyleIdx="2" presStyleCnt="4" custScaleX="107308" custScaleY="107308">
        <dgm:presLayoutVars>
          <dgm:bulletEnabled val="1"/>
        </dgm:presLayoutVars>
      </dgm:prSet>
      <dgm:spPr/>
      <dgm:t>
        <a:bodyPr/>
        <a:lstStyle/>
        <a:p>
          <a:endParaRPr lang="en-US"/>
        </a:p>
      </dgm:t>
    </dgm:pt>
    <dgm:pt modelId="{97AEC16B-BD3B-4734-8AB9-90DC6648D052}" type="pres">
      <dgm:prSet presAssocID="{A0601839-5D6D-41B2-AD41-E9066513F2EE}" presName="sibTrans" presStyleLbl="sibTrans2D1" presStyleIdx="2" presStyleCnt="4" custAng="10800000"/>
      <dgm:spPr/>
      <dgm:t>
        <a:bodyPr/>
        <a:lstStyle/>
        <a:p>
          <a:endParaRPr lang="en-US"/>
        </a:p>
      </dgm:t>
    </dgm:pt>
    <dgm:pt modelId="{7874AEAF-A6EB-4016-BDBD-C37A2C2D571D}" type="pres">
      <dgm:prSet presAssocID="{A0601839-5D6D-41B2-AD41-E9066513F2EE}" presName="connectorText" presStyleLbl="sibTrans2D1" presStyleIdx="2" presStyleCnt="4"/>
      <dgm:spPr/>
      <dgm:t>
        <a:bodyPr/>
        <a:lstStyle/>
        <a:p>
          <a:endParaRPr lang="en-US"/>
        </a:p>
      </dgm:t>
    </dgm:pt>
    <dgm:pt modelId="{1B442043-4A52-4AE8-BAD7-886F3E0943B4}" type="pres">
      <dgm:prSet presAssocID="{1E310C1C-19B8-4103-9847-1AE9721A1FCB}" presName="node" presStyleLbl="node1" presStyleIdx="3" presStyleCnt="4" custScaleX="107308" custScaleY="107308">
        <dgm:presLayoutVars>
          <dgm:bulletEnabled val="1"/>
        </dgm:presLayoutVars>
      </dgm:prSet>
      <dgm:spPr/>
      <dgm:t>
        <a:bodyPr/>
        <a:lstStyle/>
        <a:p>
          <a:endParaRPr lang="en-US"/>
        </a:p>
      </dgm:t>
    </dgm:pt>
    <dgm:pt modelId="{8578D807-6FC4-4969-835B-57875F8BAD4C}" type="pres">
      <dgm:prSet presAssocID="{EFAC70FC-3AF5-4746-A88C-E78A700C3BAE}" presName="sibTrans" presStyleLbl="sibTrans2D1" presStyleIdx="3" presStyleCnt="4"/>
      <dgm:spPr/>
      <dgm:t>
        <a:bodyPr/>
        <a:lstStyle/>
        <a:p>
          <a:endParaRPr lang="en-US"/>
        </a:p>
      </dgm:t>
    </dgm:pt>
    <dgm:pt modelId="{CF32B6A1-0DAB-4206-A095-922D0CDDACC7}" type="pres">
      <dgm:prSet presAssocID="{EFAC70FC-3AF5-4746-A88C-E78A700C3BAE}" presName="connectorText" presStyleLbl="sibTrans2D1" presStyleIdx="3" presStyleCnt="4"/>
      <dgm:spPr/>
      <dgm:t>
        <a:bodyPr/>
        <a:lstStyle/>
        <a:p>
          <a:endParaRPr lang="en-US"/>
        </a:p>
      </dgm:t>
    </dgm:pt>
  </dgm:ptLst>
  <dgm:cxnLst>
    <dgm:cxn modelId="{CE49C622-F481-4D8B-97CF-EDDCEED53AFF}" srcId="{BF12DC18-26B6-4ACB-9F58-DF42D1779AD8}" destId="{A5CAAB06-1DBE-47DB-A2B6-76B69E9881EF}" srcOrd="1" destOrd="0" parTransId="{AE6B74F7-BFCA-4054-8BCB-9DD567E50EC4}" sibTransId="{6E5BEB75-F62B-4980-8837-4139312B0AD6}"/>
    <dgm:cxn modelId="{F8652E2B-4199-4C78-91EC-6BD0431965EE}" type="presOf" srcId="{A0601839-5D6D-41B2-AD41-E9066513F2EE}" destId="{7874AEAF-A6EB-4016-BDBD-C37A2C2D571D}" srcOrd="1" destOrd="0" presId="urn:microsoft.com/office/officeart/2005/8/layout/cycle2"/>
    <dgm:cxn modelId="{451B2714-4278-425D-B443-908A23C5CFFA}" type="presOf" srcId="{FC97BAFB-6279-4826-8BCB-12E7B9B0FA7E}" destId="{B68F11F8-92B5-461A-8183-DF435631A282}" srcOrd="1" destOrd="0" presId="urn:microsoft.com/office/officeart/2005/8/layout/cycle2"/>
    <dgm:cxn modelId="{4AFE3B37-7E93-4CA8-A0BD-7B7770C29866}" srcId="{BF12DC18-26B6-4ACB-9F58-DF42D1779AD8}" destId="{1E310C1C-19B8-4103-9847-1AE9721A1FCB}" srcOrd="3" destOrd="0" parTransId="{8FE5BEC1-0957-45E5-8FF5-6FD707A5D9BB}" sibTransId="{EFAC70FC-3AF5-4746-A88C-E78A700C3BAE}"/>
    <dgm:cxn modelId="{7C0AD366-7A27-4569-B8BC-D833E5F4CB75}" srcId="{BF12DC18-26B6-4ACB-9F58-DF42D1779AD8}" destId="{DE174ABD-AD46-467F-8A77-608CF3FD65CE}" srcOrd="2" destOrd="0" parTransId="{5A9F544D-A2FB-44FA-90CB-E26BCB489F2E}" sibTransId="{A0601839-5D6D-41B2-AD41-E9066513F2EE}"/>
    <dgm:cxn modelId="{D900F9BD-1E4B-4719-8C5C-84828CA936E4}" type="presOf" srcId="{1E310C1C-19B8-4103-9847-1AE9721A1FCB}" destId="{1B442043-4A52-4AE8-BAD7-886F3E0943B4}" srcOrd="0" destOrd="0" presId="urn:microsoft.com/office/officeart/2005/8/layout/cycle2"/>
    <dgm:cxn modelId="{F8B22BB0-6A5F-418A-ACC9-442F47CD0293}" type="presOf" srcId="{FC97BAFB-6279-4826-8BCB-12E7B9B0FA7E}" destId="{D701425B-9835-412F-8D33-5B3A1093F866}" srcOrd="0" destOrd="0" presId="urn:microsoft.com/office/officeart/2005/8/layout/cycle2"/>
    <dgm:cxn modelId="{66983CDD-A72F-40F7-9719-515067001876}" type="presOf" srcId="{BF12DC18-26B6-4ACB-9F58-DF42D1779AD8}" destId="{450EF5FF-F31F-4F43-9113-E2B109329220}" srcOrd="0" destOrd="0" presId="urn:microsoft.com/office/officeart/2005/8/layout/cycle2"/>
    <dgm:cxn modelId="{A40EE1B4-3EF6-4B50-B8D0-F526B10BF6EC}" type="presOf" srcId="{3FE98910-E4E1-446E-84F8-F6A5B28534A5}" destId="{9D44C296-C38D-4B91-A058-A7BC1EEBE02D}" srcOrd="0" destOrd="0" presId="urn:microsoft.com/office/officeart/2005/8/layout/cycle2"/>
    <dgm:cxn modelId="{1CA03A43-0150-4040-817E-20AACE4C95F1}" type="presOf" srcId="{A5CAAB06-1DBE-47DB-A2B6-76B69E9881EF}" destId="{50D539DA-50F4-43AA-8E4B-857EA7932314}" srcOrd="0" destOrd="0" presId="urn:microsoft.com/office/officeart/2005/8/layout/cycle2"/>
    <dgm:cxn modelId="{4C1BFA4E-6C92-44D2-A109-17443BED96E2}" type="presOf" srcId="{EFAC70FC-3AF5-4746-A88C-E78A700C3BAE}" destId="{CF32B6A1-0DAB-4206-A095-922D0CDDACC7}" srcOrd="1" destOrd="0" presId="urn:microsoft.com/office/officeart/2005/8/layout/cycle2"/>
    <dgm:cxn modelId="{94FA1854-A5E9-4964-B33B-6A2E04BD93F9}" srcId="{BF12DC18-26B6-4ACB-9F58-DF42D1779AD8}" destId="{3FE98910-E4E1-446E-84F8-F6A5B28534A5}" srcOrd="0" destOrd="0" parTransId="{97AC5BC8-6F93-4838-8696-FB32EA6F2FE3}" sibTransId="{FC97BAFB-6279-4826-8BCB-12E7B9B0FA7E}"/>
    <dgm:cxn modelId="{CE977BF0-C562-4792-B4C5-1CF7B7D5DDB2}" type="presOf" srcId="{A0601839-5D6D-41B2-AD41-E9066513F2EE}" destId="{97AEC16B-BD3B-4734-8AB9-90DC6648D052}" srcOrd="0" destOrd="0" presId="urn:microsoft.com/office/officeart/2005/8/layout/cycle2"/>
    <dgm:cxn modelId="{8607B061-BFA7-4F0F-AD9E-7F84AD8B892A}" type="presOf" srcId="{EFAC70FC-3AF5-4746-A88C-E78A700C3BAE}" destId="{8578D807-6FC4-4969-835B-57875F8BAD4C}" srcOrd="0" destOrd="0" presId="urn:microsoft.com/office/officeart/2005/8/layout/cycle2"/>
    <dgm:cxn modelId="{549C6114-7E51-422B-89D4-E19AB8803347}" type="presOf" srcId="{6E5BEB75-F62B-4980-8837-4139312B0AD6}" destId="{9EF47891-9C18-4FE9-9443-4ECB29EF6D5F}" srcOrd="1" destOrd="0" presId="urn:microsoft.com/office/officeart/2005/8/layout/cycle2"/>
    <dgm:cxn modelId="{E024066B-A364-4B47-A8B7-B66AEEEF547C}" type="presOf" srcId="{DE174ABD-AD46-467F-8A77-608CF3FD65CE}" destId="{A69E3898-B896-414B-ADC8-064E76CAEE8D}" srcOrd="0" destOrd="0" presId="urn:microsoft.com/office/officeart/2005/8/layout/cycle2"/>
    <dgm:cxn modelId="{F8A35F3A-9D2F-43D3-8081-DB9BA6B5015B}" type="presOf" srcId="{6E5BEB75-F62B-4980-8837-4139312B0AD6}" destId="{1487A42D-7D79-4363-A592-415AF23B2AD6}" srcOrd="0" destOrd="0" presId="urn:microsoft.com/office/officeart/2005/8/layout/cycle2"/>
    <dgm:cxn modelId="{134AA92F-AF83-4A31-A472-02832B7DD51E}" type="presParOf" srcId="{450EF5FF-F31F-4F43-9113-E2B109329220}" destId="{9D44C296-C38D-4B91-A058-A7BC1EEBE02D}" srcOrd="0" destOrd="0" presId="urn:microsoft.com/office/officeart/2005/8/layout/cycle2"/>
    <dgm:cxn modelId="{9849BC9F-6F1A-4086-A7A1-603160335FCE}" type="presParOf" srcId="{450EF5FF-F31F-4F43-9113-E2B109329220}" destId="{D701425B-9835-412F-8D33-5B3A1093F866}" srcOrd="1" destOrd="0" presId="urn:microsoft.com/office/officeart/2005/8/layout/cycle2"/>
    <dgm:cxn modelId="{D3FB8FF9-4422-4335-AD8B-5039CC8BC923}" type="presParOf" srcId="{D701425B-9835-412F-8D33-5B3A1093F866}" destId="{B68F11F8-92B5-461A-8183-DF435631A282}" srcOrd="0" destOrd="0" presId="urn:microsoft.com/office/officeart/2005/8/layout/cycle2"/>
    <dgm:cxn modelId="{23D2CF68-11F0-4FAE-A7D6-8C55BDCD3E1B}" type="presParOf" srcId="{450EF5FF-F31F-4F43-9113-E2B109329220}" destId="{50D539DA-50F4-43AA-8E4B-857EA7932314}" srcOrd="2" destOrd="0" presId="urn:microsoft.com/office/officeart/2005/8/layout/cycle2"/>
    <dgm:cxn modelId="{80B0E634-D8CD-4987-9701-112177C9EE37}" type="presParOf" srcId="{450EF5FF-F31F-4F43-9113-E2B109329220}" destId="{1487A42D-7D79-4363-A592-415AF23B2AD6}" srcOrd="3" destOrd="0" presId="urn:microsoft.com/office/officeart/2005/8/layout/cycle2"/>
    <dgm:cxn modelId="{84D89EDA-9365-482D-B17A-7AC3A265D12A}" type="presParOf" srcId="{1487A42D-7D79-4363-A592-415AF23B2AD6}" destId="{9EF47891-9C18-4FE9-9443-4ECB29EF6D5F}" srcOrd="0" destOrd="0" presId="urn:microsoft.com/office/officeart/2005/8/layout/cycle2"/>
    <dgm:cxn modelId="{14C46C0E-E527-4A09-BF54-C3084945848F}" type="presParOf" srcId="{450EF5FF-F31F-4F43-9113-E2B109329220}" destId="{A69E3898-B896-414B-ADC8-064E76CAEE8D}" srcOrd="4" destOrd="0" presId="urn:microsoft.com/office/officeart/2005/8/layout/cycle2"/>
    <dgm:cxn modelId="{0220AEC1-80B7-42C9-8CEE-153EA1928F62}" type="presParOf" srcId="{450EF5FF-F31F-4F43-9113-E2B109329220}" destId="{97AEC16B-BD3B-4734-8AB9-90DC6648D052}" srcOrd="5" destOrd="0" presId="urn:microsoft.com/office/officeart/2005/8/layout/cycle2"/>
    <dgm:cxn modelId="{B336F671-7319-4795-BCC2-CD7DF40CF4F5}" type="presParOf" srcId="{97AEC16B-BD3B-4734-8AB9-90DC6648D052}" destId="{7874AEAF-A6EB-4016-BDBD-C37A2C2D571D}" srcOrd="0" destOrd="0" presId="urn:microsoft.com/office/officeart/2005/8/layout/cycle2"/>
    <dgm:cxn modelId="{1CB8DE72-F860-40CA-964A-4F8192D80AE7}" type="presParOf" srcId="{450EF5FF-F31F-4F43-9113-E2B109329220}" destId="{1B442043-4A52-4AE8-BAD7-886F3E0943B4}" srcOrd="6" destOrd="0" presId="urn:microsoft.com/office/officeart/2005/8/layout/cycle2"/>
    <dgm:cxn modelId="{85E8EB73-70BC-46A0-8F04-645BF62686E6}" type="presParOf" srcId="{450EF5FF-F31F-4F43-9113-E2B109329220}" destId="{8578D807-6FC4-4969-835B-57875F8BAD4C}" srcOrd="7" destOrd="0" presId="urn:microsoft.com/office/officeart/2005/8/layout/cycle2"/>
    <dgm:cxn modelId="{8C2126A9-388C-41FD-9143-17852391E341}" type="presParOf" srcId="{8578D807-6FC4-4969-835B-57875F8BAD4C}" destId="{CF32B6A1-0DAB-4206-A095-922D0CDDACC7}"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2AE8EA5-EC9B-2447-A9C4-6D61271BEC0C}" type="doc">
      <dgm:prSet loTypeId="urn:microsoft.com/office/officeart/2008/layout/VerticalCurvedList" loCatId="" qsTypeId="urn:microsoft.com/office/officeart/2005/8/quickstyle/simple4" qsCatId="simple" csTypeId="urn:microsoft.com/office/officeart/2005/8/colors/accent1_2" csCatId="accent1" phldr="1"/>
      <dgm:spPr/>
      <dgm:t>
        <a:bodyPr/>
        <a:lstStyle/>
        <a:p>
          <a:endParaRPr lang="en-US"/>
        </a:p>
      </dgm:t>
    </dgm:pt>
    <dgm:pt modelId="{F08CAD56-27E3-9C4B-8E61-53B942CAEBF0}">
      <dgm:prSet phldrT="[Text]" custT="1"/>
      <dgm:spPr>
        <a:noFill/>
      </dgm:spPr>
      <dgm:t>
        <a:bodyPr/>
        <a:lstStyle/>
        <a:p>
          <a:r>
            <a:rPr lang="en-US" sz="2400" b="1" dirty="0" err="1" smtClean="0">
              <a:solidFill>
                <a:schemeClr val="tx1"/>
              </a:solidFill>
            </a:rPr>
            <a:t>DSpace</a:t>
          </a:r>
          <a:r>
            <a:rPr lang="en-US" sz="2400" dirty="0" smtClean="0">
              <a:solidFill>
                <a:schemeClr val="tx1"/>
              </a:solidFill>
            </a:rPr>
            <a:t>: Scientific Publications, supplemental data, dissertations, </a:t>
          </a:r>
          <a:r>
            <a:rPr lang="en-US" sz="2400" dirty="0" smtClean="0">
              <a:solidFill>
                <a:schemeClr val="tx1"/>
              </a:solidFill>
              <a:effectLst/>
            </a:rPr>
            <a:t>manuscripts</a:t>
          </a:r>
          <a:r>
            <a:rPr lang="en-US" sz="2400" dirty="0" smtClean="0">
              <a:solidFill>
                <a:schemeClr val="tx1"/>
              </a:solidFill>
            </a:rPr>
            <a:t>, field books, etc.</a:t>
          </a:r>
          <a:endParaRPr lang="en-US" sz="2400" dirty="0">
            <a:solidFill>
              <a:schemeClr val="tx1"/>
            </a:solidFill>
          </a:endParaRPr>
        </a:p>
      </dgm:t>
    </dgm:pt>
    <dgm:pt modelId="{A5CD6108-1F55-EA44-9035-3897B824950E}" type="parTrans" cxnId="{CB38FC55-7C3A-D849-9882-618DD2E1F818}">
      <dgm:prSet/>
      <dgm:spPr/>
      <dgm:t>
        <a:bodyPr/>
        <a:lstStyle/>
        <a:p>
          <a:endParaRPr lang="en-US"/>
        </a:p>
      </dgm:t>
    </dgm:pt>
    <dgm:pt modelId="{6E85E05E-1921-9E4F-989D-D20E77831761}" type="sibTrans" cxnId="{CB38FC55-7C3A-D849-9882-618DD2E1F818}">
      <dgm:prSet/>
      <dgm:spPr/>
      <dgm:t>
        <a:bodyPr/>
        <a:lstStyle/>
        <a:p>
          <a:endParaRPr lang="en-US"/>
        </a:p>
      </dgm:t>
    </dgm:pt>
    <dgm:pt modelId="{4567D48E-F45B-6947-AA12-1AFA1529B930}">
      <dgm:prSet phldrT="[Text]" custT="1"/>
      <dgm:spPr>
        <a:noFill/>
      </dgm:spPr>
      <dgm:t>
        <a:bodyPr/>
        <a:lstStyle/>
        <a:p>
          <a:r>
            <a:rPr lang="en-US" sz="2400" b="1" dirty="0" err="1" smtClean="0">
              <a:solidFill>
                <a:schemeClr val="tx1"/>
              </a:solidFill>
            </a:rPr>
            <a:t>Omeka</a:t>
          </a:r>
          <a:r>
            <a:rPr lang="en-US" sz="2400" dirty="0" smtClean="0">
              <a:solidFill>
                <a:schemeClr val="tx1"/>
              </a:solidFill>
            </a:rPr>
            <a:t> – Digital media web publishing</a:t>
          </a:r>
          <a:endParaRPr lang="en-US" sz="2400" dirty="0">
            <a:solidFill>
              <a:schemeClr val="tx1"/>
            </a:solidFill>
          </a:endParaRPr>
        </a:p>
      </dgm:t>
    </dgm:pt>
    <dgm:pt modelId="{1FC444E9-7E8B-C64D-9529-D2AB682C29B1}" type="parTrans" cxnId="{418BBA20-DF25-FB4F-9B35-7733F0055AB8}">
      <dgm:prSet/>
      <dgm:spPr/>
      <dgm:t>
        <a:bodyPr/>
        <a:lstStyle/>
        <a:p>
          <a:endParaRPr lang="en-US"/>
        </a:p>
      </dgm:t>
    </dgm:pt>
    <dgm:pt modelId="{70F91BEE-CE16-D04F-84DD-46197C0F194B}" type="sibTrans" cxnId="{418BBA20-DF25-FB4F-9B35-7733F0055AB8}">
      <dgm:prSet/>
      <dgm:spPr/>
      <dgm:t>
        <a:bodyPr/>
        <a:lstStyle/>
        <a:p>
          <a:endParaRPr lang="en-US"/>
        </a:p>
      </dgm:t>
    </dgm:pt>
    <dgm:pt modelId="{D02762F2-FFFB-1F47-BA86-7FE25040ADB3}">
      <dgm:prSet phldrT="[Text]" custT="1"/>
      <dgm:spPr>
        <a:noFill/>
      </dgm:spPr>
      <dgm:t>
        <a:bodyPr/>
        <a:lstStyle/>
        <a:p>
          <a:r>
            <a:rPr lang="en-US" sz="2400" b="1" dirty="0" smtClean="0">
              <a:solidFill>
                <a:schemeClr val="tx1"/>
              </a:solidFill>
            </a:rPr>
            <a:t>Innovative Sierra OPAC </a:t>
          </a:r>
          <a:r>
            <a:rPr lang="en-US" sz="2400" dirty="0" smtClean="0">
              <a:solidFill>
                <a:schemeClr val="tx1"/>
              </a:solidFill>
            </a:rPr>
            <a:t>– Proprietary</a:t>
          </a:r>
          <a:r>
            <a:rPr lang="en-US" sz="2400" baseline="0" dirty="0" smtClean="0">
              <a:solidFill>
                <a:schemeClr val="tx1"/>
              </a:solidFill>
            </a:rPr>
            <a:t> o</a:t>
          </a:r>
          <a:r>
            <a:rPr lang="en-US" sz="2400" dirty="0" smtClean="0">
              <a:solidFill>
                <a:schemeClr val="tx1"/>
              </a:solidFill>
            </a:rPr>
            <a:t>nline catalog</a:t>
          </a:r>
          <a:endParaRPr lang="en-US" sz="2400" dirty="0">
            <a:solidFill>
              <a:schemeClr val="tx1"/>
            </a:solidFill>
          </a:endParaRPr>
        </a:p>
      </dgm:t>
    </dgm:pt>
    <dgm:pt modelId="{73EF0AF8-62DC-7449-94CA-07F3E792FFE8}" type="parTrans" cxnId="{3627D7C0-59CF-BA4A-B070-295C6761460B}">
      <dgm:prSet/>
      <dgm:spPr/>
      <dgm:t>
        <a:bodyPr/>
        <a:lstStyle/>
        <a:p>
          <a:endParaRPr lang="en-US"/>
        </a:p>
      </dgm:t>
    </dgm:pt>
    <dgm:pt modelId="{C595D597-C9E0-8E46-B50F-FB53A7FFFF85}" type="sibTrans" cxnId="{3627D7C0-59CF-BA4A-B070-295C6761460B}">
      <dgm:prSet/>
      <dgm:spPr/>
      <dgm:t>
        <a:bodyPr/>
        <a:lstStyle/>
        <a:p>
          <a:endParaRPr lang="en-US"/>
        </a:p>
      </dgm:t>
    </dgm:pt>
    <dgm:pt modelId="{35001076-AAE0-C548-96F7-101A8048A29A}">
      <dgm:prSet phldrT="[Text]" custT="1"/>
      <dgm:spPr>
        <a:noFill/>
      </dgm:spPr>
      <dgm:t>
        <a:bodyPr/>
        <a:lstStyle/>
        <a:p>
          <a:r>
            <a:rPr lang="en-US" sz="2400" b="1" dirty="0" smtClean="0">
              <a:solidFill>
                <a:schemeClr val="tx1"/>
              </a:solidFill>
            </a:rPr>
            <a:t>WordPress</a:t>
          </a:r>
          <a:r>
            <a:rPr lang="en-US" sz="2400" dirty="0" smtClean="0">
              <a:solidFill>
                <a:schemeClr val="tx1"/>
              </a:solidFill>
            </a:rPr>
            <a:t> –</a:t>
          </a:r>
          <a:r>
            <a:rPr lang="en-US" sz="2400" baseline="0" dirty="0" smtClean="0">
              <a:solidFill>
                <a:schemeClr val="tx1"/>
              </a:solidFill>
            </a:rPr>
            <a:t> </a:t>
          </a:r>
          <a:r>
            <a:rPr lang="en-US" sz="2400" dirty="0" smtClean="0">
              <a:solidFill>
                <a:schemeClr val="tx1"/>
              </a:solidFill>
            </a:rPr>
            <a:t>Hidden Collections Archives Project blog</a:t>
          </a:r>
          <a:endParaRPr lang="en-US" sz="2400" dirty="0">
            <a:solidFill>
              <a:schemeClr val="tx1"/>
            </a:solidFill>
          </a:endParaRPr>
        </a:p>
      </dgm:t>
    </dgm:pt>
    <dgm:pt modelId="{DACE9DFC-7655-CC42-8FEE-3BACE27FED3F}" type="parTrans" cxnId="{4A5C8345-FDC2-5F49-94BF-D7DCE9CAB6CA}">
      <dgm:prSet/>
      <dgm:spPr/>
      <dgm:t>
        <a:bodyPr/>
        <a:lstStyle/>
        <a:p>
          <a:endParaRPr lang="en-US"/>
        </a:p>
      </dgm:t>
    </dgm:pt>
    <dgm:pt modelId="{3F8F46E9-6794-3A4C-98BF-7A484871E680}" type="sibTrans" cxnId="{4A5C8345-FDC2-5F49-94BF-D7DCE9CAB6CA}">
      <dgm:prSet/>
      <dgm:spPr/>
      <dgm:t>
        <a:bodyPr/>
        <a:lstStyle/>
        <a:p>
          <a:endParaRPr lang="en-US"/>
        </a:p>
      </dgm:t>
    </dgm:pt>
    <dgm:pt modelId="{3F2E69B8-F980-934B-85B4-FF0AD6D3D0B8}">
      <dgm:prSet phldrT="[Text]" custT="1"/>
      <dgm:spPr>
        <a:noFill/>
      </dgm:spPr>
      <dgm:t>
        <a:bodyPr/>
        <a:lstStyle/>
        <a:p>
          <a:r>
            <a:rPr lang="en-US" sz="2400" b="1" dirty="0" smtClean="0">
              <a:solidFill>
                <a:schemeClr val="tx1"/>
              </a:solidFill>
            </a:rPr>
            <a:t>Archives Space </a:t>
          </a:r>
          <a:r>
            <a:rPr lang="en-US" sz="2400" dirty="0" smtClean="0">
              <a:solidFill>
                <a:schemeClr val="tx1"/>
              </a:solidFill>
            </a:rPr>
            <a:t>– </a:t>
          </a:r>
          <a:r>
            <a:rPr lang="en-US" sz="2400" baseline="0" dirty="0" smtClean="0">
              <a:solidFill>
                <a:schemeClr val="tx1"/>
              </a:solidFill>
            </a:rPr>
            <a:t>Accession records, EAD Finding Aids</a:t>
          </a:r>
          <a:endParaRPr lang="en-US" sz="2400" dirty="0">
            <a:solidFill>
              <a:schemeClr val="tx1"/>
            </a:solidFill>
          </a:endParaRPr>
        </a:p>
      </dgm:t>
    </dgm:pt>
    <dgm:pt modelId="{26E903BE-18F7-5A4F-8D7F-9ED328B10709}" type="parTrans" cxnId="{22D46BC1-4A9E-BF4B-AFC7-CD5C71B0A243}">
      <dgm:prSet/>
      <dgm:spPr/>
      <dgm:t>
        <a:bodyPr/>
        <a:lstStyle/>
        <a:p>
          <a:endParaRPr lang="en-US"/>
        </a:p>
      </dgm:t>
    </dgm:pt>
    <dgm:pt modelId="{A29A3CA1-89D8-AC4D-8FF8-2FF75C6B42D2}" type="sibTrans" cxnId="{22D46BC1-4A9E-BF4B-AFC7-CD5C71B0A243}">
      <dgm:prSet/>
      <dgm:spPr/>
      <dgm:t>
        <a:bodyPr/>
        <a:lstStyle/>
        <a:p>
          <a:endParaRPr lang="en-US"/>
        </a:p>
      </dgm:t>
    </dgm:pt>
    <dgm:pt modelId="{A5A76AAD-D3D4-0046-A440-E50694D9BC9B}">
      <dgm:prSet phldrT="[Text]" custT="1"/>
      <dgm:spPr>
        <a:noFill/>
      </dgm:spPr>
      <dgm:t>
        <a:bodyPr/>
        <a:lstStyle/>
        <a:p>
          <a:r>
            <a:rPr lang="en-US" sz="2400" b="1" dirty="0" err="1" smtClean="0">
              <a:solidFill>
                <a:schemeClr val="tx1"/>
              </a:solidFill>
            </a:rPr>
            <a:t>xEAC</a:t>
          </a:r>
          <a:r>
            <a:rPr lang="en-US" sz="2400" dirty="0" smtClean="0">
              <a:solidFill>
                <a:schemeClr val="tx1"/>
              </a:solidFill>
            </a:rPr>
            <a:t> –</a:t>
          </a:r>
          <a:r>
            <a:rPr lang="en-US" sz="2400" baseline="0" dirty="0" smtClean="0">
              <a:solidFill>
                <a:schemeClr val="tx1"/>
              </a:solidFill>
            </a:rPr>
            <a:t> EAC-CPF Collections</a:t>
          </a:r>
          <a:r>
            <a:rPr lang="en-US" sz="2400" dirty="0" smtClean="0">
              <a:solidFill>
                <a:schemeClr val="tx1"/>
              </a:solidFill>
            </a:rPr>
            <a:t>  </a:t>
          </a:r>
          <a:endParaRPr lang="en-US" sz="2400" dirty="0">
            <a:solidFill>
              <a:schemeClr val="tx1"/>
            </a:solidFill>
          </a:endParaRPr>
        </a:p>
      </dgm:t>
    </dgm:pt>
    <dgm:pt modelId="{8DC60D02-53E2-BB47-A165-D2DC1001DE23}" type="parTrans" cxnId="{8575EA74-6B5B-2847-B2C4-7D03332D7323}">
      <dgm:prSet/>
      <dgm:spPr/>
      <dgm:t>
        <a:bodyPr/>
        <a:lstStyle/>
        <a:p>
          <a:endParaRPr lang="en-US"/>
        </a:p>
      </dgm:t>
    </dgm:pt>
    <dgm:pt modelId="{221E14A6-AC08-2C48-907E-F93F9F5272B2}" type="sibTrans" cxnId="{8575EA74-6B5B-2847-B2C4-7D03332D7323}">
      <dgm:prSet/>
      <dgm:spPr/>
      <dgm:t>
        <a:bodyPr/>
        <a:lstStyle/>
        <a:p>
          <a:endParaRPr lang="en-US"/>
        </a:p>
      </dgm:t>
    </dgm:pt>
    <dgm:pt modelId="{922F2C25-2238-744F-8DBD-36538D0B5DFB}" type="pres">
      <dgm:prSet presAssocID="{A2AE8EA5-EC9B-2447-A9C4-6D61271BEC0C}" presName="Name0" presStyleCnt="0">
        <dgm:presLayoutVars>
          <dgm:chMax val="7"/>
          <dgm:chPref val="7"/>
          <dgm:dir/>
        </dgm:presLayoutVars>
      </dgm:prSet>
      <dgm:spPr/>
      <dgm:t>
        <a:bodyPr/>
        <a:lstStyle/>
        <a:p>
          <a:endParaRPr lang="en-US"/>
        </a:p>
      </dgm:t>
    </dgm:pt>
    <dgm:pt modelId="{02E354BA-43F1-3A48-8AAA-FAF199F86195}" type="pres">
      <dgm:prSet presAssocID="{A2AE8EA5-EC9B-2447-A9C4-6D61271BEC0C}" presName="Name1" presStyleCnt="0"/>
      <dgm:spPr/>
    </dgm:pt>
    <dgm:pt modelId="{94209518-7D3C-2A4E-AFA3-BDD30EF8A6BC}" type="pres">
      <dgm:prSet presAssocID="{A2AE8EA5-EC9B-2447-A9C4-6D61271BEC0C}" presName="cycle" presStyleCnt="0"/>
      <dgm:spPr/>
    </dgm:pt>
    <dgm:pt modelId="{91F14555-DBDE-6641-ABE3-A28974D38F54}" type="pres">
      <dgm:prSet presAssocID="{A2AE8EA5-EC9B-2447-A9C4-6D61271BEC0C}" presName="srcNode" presStyleLbl="node1" presStyleIdx="0" presStyleCnt="6"/>
      <dgm:spPr/>
    </dgm:pt>
    <dgm:pt modelId="{34C274BE-9F37-F645-8505-43DDD82167C5}" type="pres">
      <dgm:prSet presAssocID="{A2AE8EA5-EC9B-2447-A9C4-6D61271BEC0C}" presName="conn" presStyleLbl="parChTrans1D2" presStyleIdx="0" presStyleCnt="1"/>
      <dgm:spPr/>
      <dgm:t>
        <a:bodyPr/>
        <a:lstStyle/>
        <a:p>
          <a:endParaRPr lang="en-US"/>
        </a:p>
      </dgm:t>
    </dgm:pt>
    <dgm:pt modelId="{600CC96D-A3B7-404C-98D9-B7C963EED93E}" type="pres">
      <dgm:prSet presAssocID="{A2AE8EA5-EC9B-2447-A9C4-6D61271BEC0C}" presName="extraNode" presStyleLbl="node1" presStyleIdx="0" presStyleCnt="6"/>
      <dgm:spPr/>
    </dgm:pt>
    <dgm:pt modelId="{65D2ABF4-E984-2948-848D-EA49D417A977}" type="pres">
      <dgm:prSet presAssocID="{A2AE8EA5-EC9B-2447-A9C4-6D61271BEC0C}" presName="dstNode" presStyleLbl="node1" presStyleIdx="0" presStyleCnt="6"/>
      <dgm:spPr/>
    </dgm:pt>
    <dgm:pt modelId="{1C03FFAD-6335-E24B-BA42-7126A04FE896}" type="pres">
      <dgm:prSet presAssocID="{F08CAD56-27E3-9C4B-8E61-53B942CAEBF0}" presName="text_1" presStyleLbl="node1" presStyleIdx="0" presStyleCnt="6">
        <dgm:presLayoutVars>
          <dgm:bulletEnabled val="1"/>
        </dgm:presLayoutVars>
      </dgm:prSet>
      <dgm:spPr/>
      <dgm:t>
        <a:bodyPr/>
        <a:lstStyle/>
        <a:p>
          <a:endParaRPr lang="en-US"/>
        </a:p>
      </dgm:t>
    </dgm:pt>
    <dgm:pt modelId="{52C4B3FC-769D-394F-AD84-4992347FC99C}" type="pres">
      <dgm:prSet presAssocID="{F08CAD56-27E3-9C4B-8E61-53B942CAEBF0}" presName="accent_1" presStyleCnt="0"/>
      <dgm:spPr/>
    </dgm:pt>
    <dgm:pt modelId="{99C68177-C837-6945-A60B-B0AF32C0FB01}" type="pres">
      <dgm:prSet presAssocID="{F08CAD56-27E3-9C4B-8E61-53B942CAEBF0}" presName="accentRepeatNode" presStyleLbl="solidFgAcc1" presStyleIdx="0" presStyleCnt="6"/>
      <dgm:spPr>
        <a:solidFill>
          <a:srgbClr val="FF0000"/>
        </a:solidFill>
      </dgm:spPr>
    </dgm:pt>
    <dgm:pt modelId="{802DE082-8680-7949-A288-6033190EBA94}" type="pres">
      <dgm:prSet presAssocID="{4567D48E-F45B-6947-AA12-1AFA1529B930}" presName="text_2" presStyleLbl="node1" presStyleIdx="1" presStyleCnt="6">
        <dgm:presLayoutVars>
          <dgm:bulletEnabled val="1"/>
        </dgm:presLayoutVars>
      </dgm:prSet>
      <dgm:spPr/>
      <dgm:t>
        <a:bodyPr/>
        <a:lstStyle/>
        <a:p>
          <a:endParaRPr lang="en-US"/>
        </a:p>
      </dgm:t>
    </dgm:pt>
    <dgm:pt modelId="{6D0FD1AD-6833-CB44-98FC-6A19BD3AFBD8}" type="pres">
      <dgm:prSet presAssocID="{4567D48E-F45B-6947-AA12-1AFA1529B930}" presName="accent_2" presStyleCnt="0"/>
      <dgm:spPr/>
    </dgm:pt>
    <dgm:pt modelId="{CBA8F51F-D657-3E44-ADF5-9AB557242D88}" type="pres">
      <dgm:prSet presAssocID="{4567D48E-F45B-6947-AA12-1AFA1529B930}" presName="accentRepeatNode" presStyleLbl="solidFgAcc1" presStyleIdx="1" presStyleCnt="6"/>
      <dgm:spPr>
        <a:solidFill>
          <a:srgbClr val="FF6600"/>
        </a:solidFill>
      </dgm:spPr>
    </dgm:pt>
    <dgm:pt modelId="{F3986A32-2D24-FE47-AC18-48CFAF7E11C4}" type="pres">
      <dgm:prSet presAssocID="{D02762F2-FFFB-1F47-BA86-7FE25040ADB3}" presName="text_3" presStyleLbl="node1" presStyleIdx="2" presStyleCnt="6">
        <dgm:presLayoutVars>
          <dgm:bulletEnabled val="1"/>
        </dgm:presLayoutVars>
      </dgm:prSet>
      <dgm:spPr/>
      <dgm:t>
        <a:bodyPr/>
        <a:lstStyle/>
        <a:p>
          <a:endParaRPr lang="en-US"/>
        </a:p>
      </dgm:t>
    </dgm:pt>
    <dgm:pt modelId="{50011F49-0667-964A-A913-6627625EF48D}" type="pres">
      <dgm:prSet presAssocID="{D02762F2-FFFB-1F47-BA86-7FE25040ADB3}" presName="accent_3" presStyleCnt="0"/>
      <dgm:spPr/>
    </dgm:pt>
    <dgm:pt modelId="{0AD5ECCC-F18B-3E4B-859C-C341C2A906AE}" type="pres">
      <dgm:prSet presAssocID="{D02762F2-FFFB-1F47-BA86-7FE25040ADB3}" presName="accentRepeatNode" presStyleLbl="solidFgAcc1" presStyleIdx="2" presStyleCnt="6"/>
      <dgm:spPr>
        <a:solidFill>
          <a:srgbClr val="FFFF00"/>
        </a:solidFill>
      </dgm:spPr>
    </dgm:pt>
    <dgm:pt modelId="{EB5AA8F1-8BEB-AD47-9FFB-33856B995912}" type="pres">
      <dgm:prSet presAssocID="{35001076-AAE0-C548-96F7-101A8048A29A}" presName="text_4" presStyleLbl="node1" presStyleIdx="3" presStyleCnt="6">
        <dgm:presLayoutVars>
          <dgm:bulletEnabled val="1"/>
        </dgm:presLayoutVars>
      </dgm:prSet>
      <dgm:spPr/>
      <dgm:t>
        <a:bodyPr/>
        <a:lstStyle/>
        <a:p>
          <a:endParaRPr lang="en-US"/>
        </a:p>
      </dgm:t>
    </dgm:pt>
    <dgm:pt modelId="{BC242970-2D67-084B-B534-46E8E85BCACB}" type="pres">
      <dgm:prSet presAssocID="{35001076-AAE0-C548-96F7-101A8048A29A}" presName="accent_4" presStyleCnt="0"/>
      <dgm:spPr/>
    </dgm:pt>
    <dgm:pt modelId="{46F57290-3F7C-6C48-8079-9CDC78E72B48}" type="pres">
      <dgm:prSet presAssocID="{35001076-AAE0-C548-96F7-101A8048A29A}" presName="accentRepeatNode" presStyleLbl="solidFgAcc1" presStyleIdx="3" presStyleCnt="6"/>
      <dgm:spPr>
        <a:solidFill>
          <a:srgbClr val="008000"/>
        </a:solidFill>
      </dgm:spPr>
    </dgm:pt>
    <dgm:pt modelId="{D6C55725-BE60-C94A-8E11-A16C44BDEDDD}" type="pres">
      <dgm:prSet presAssocID="{3F2E69B8-F980-934B-85B4-FF0AD6D3D0B8}" presName="text_5" presStyleLbl="node1" presStyleIdx="4" presStyleCnt="6">
        <dgm:presLayoutVars>
          <dgm:bulletEnabled val="1"/>
        </dgm:presLayoutVars>
      </dgm:prSet>
      <dgm:spPr/>
      <dgm:t>
        <a:bodyPr/>
        <a:lstStyle/>
        <a:p>
          <a:endParaRPr lang="en-US"/>
        </a:p>
      </dgm:t>
    </dgm:pt>
    <dgm:pt modelId="{40386491-6A59-E64D-A8A0-A03DEC5F3F3D}" type="pres">
      <dgm:prSet presAssocID="{3F2E69B8-F980-934B-85B4-FF0AD6D3D0B8}" presName="accent_5" presStyleCnt="0"/>
      <dgm:spPr/>
    </dgm:pt>
    <dgm:pt modelId="{7530247D-3680-9445-BCD0-1DEF5DEBEBC2}" type="pres">
      <dgm:prSet presAssocID="{3F2E69B8-F980-934B-85B4-FF0AD6D3D0B8}" presName="accentRepeatNode" presStyleLbl="solidFgAcc1" presStyleIdx="4" presStyleCnt="6"/>
      <dgm:spPr>
        <a:solidFill>
          <a:srgbClr val="0000FF"/>
        </a:solidFill>
      </dgm:spPr>
    </dgm:pt>
    <dgm:pt modelId="{887093B5-EAD0-7C4C-9C6D-5CC3C0EB5236}" type="pres">
      <dgm:prSet presAssocID="{A5A76AAD-D3D4-0046-A440-E50694D9BC9B}" presName="text_6" presStyleLbl="node1" presStyleIdx="5" presStyleCnt="6">
        <dgm:presLayoutVars>
          <dgm:bulletEnabled val="1"/>
        </dgm:presLayoutVars>
      </dgm:prSet>
      <dgm:spPr/>
      <dgm:t>
        <a:bodyPr/>
        <a:lstStyle/>
        <a:p>
          <a:endParaRPr lang="en-US"/>
        </a:p>
      </dgm:t>
    </dgm:pt>
    <dgm:pt modelId="{160F8A82-B422-8948-A267-D62F3D0CE998}" type="pres">
      <dgm:prSet presAssocID="{A5A76AAD-D3D4-0046-A440-E50694D9BC9B}" presName="accent_6" presStyleCnt="0"/>
      <dgm:spPr/>
    </dgm:pt>
    <dgm:pt modelId="{0A4F1BEA-5FCF-9543-B285-4A5D06C26DF0}" type="pres">
      <dgm:prSet presAssocID="{A5A76AAD-D3D4-0046-A440-E50694D9BC9B}" presName="accentRepeatNode" presStyleLbl="solidFgAcc1" presStyleIdx="5" presStyleCnt="6"/>
      <dgm:spPr>
        <a:solidFill>
          <a:srgbClr val="660066"/>
        </a:solidFill>
      </dgm:spPr>
    </dgm:pt>
  </dgm:ptLst>
  <dgm:cxnLst>
    <dgm:cxn modelId="{E711D90E-F0C7-482A-B11F-BDE29E5DFB4F}" type="presOf" srcId="{A5A76AAD-D3D4-0046-A440-E50694D9BC9B}" destId="{887093B5-EAD0-7C4C-9C6D-5CC3C0EB5236}" srcOrd="0" destOrd="0" presId="urn:microsoft.com/office/officeart/2008/layout/VerticalCurvedList"/>
    <dgm:cxn modelId="{622991D5-719F-415E-859A-EA9D858B4C37}" type="presOf" srcId="{35001076-AAE0-C548-96F7-101A8048A29A}" destId="{EB5AA8F1-8BEB-AD47-9FFB-33856B995912}" srcOrd="0" destOrd="0" presId="urn:microsoft.com/office/officeart/2008/layout/VerticalCurvedList"/>
    <dgm:cxn modelId="{6407FD64-EDC5-483D-9BA3-8EE56FE2EA46}" type="presOf" srcId="{3F2E69B8-F980-934B-85B4-FF0AD6D3D0B8}" destId="{D6C55725-BE60-C94A-8E11-A16C44BDEDDD}" srcOrd="0" destOrd="0" presId="urn:microsoft.com/office/officeart/2008/layout/VerticalCurvedList"/>
    <dgm:cxn modelId="{CB38FC55-7C3A-D849-9882-618DD2E1F818}" srcId="{A2AE8EA5-EC9B-2447-A9C4-6D61271BEC0C}" destId="{F08CAD56-27E3-9C4B-8E61-53B942CAEBF0}" srcOrd="0" destOrd="0" parTransId="{A5CD6108-1F55-EA44-9035-3897B824950E}" sibTransId="{6E85E05E-1921-9E4F-989D-D20E77831761}"/>
    <dgm:cxn modelId="{B3B88FEF-5CE7-41E2-8C64-41B1186D425B}" type="presOf" srcId="{4567D48E-F45B-6947-AA12-1AFA1529B930}" destId="{802DE082-8680-7949-A288-6033190EBA94}" srcOrd="0" destOrd="0" presId="urn:microsoft.com/office/officeart/2008/layout/VerticalCurvedList"/>
    <dgm:cxn modelId="{418BBA20-DF25-FB4F-9B35-7733F0055AB8}" srcId="{A2AE8EA5-EC9B-2447-A9C4-6D61271BEC0C}" destId="{4567D48E-F45B-6947-AA12-1AFA1529B930}" srcOrd="1" destOrd="0" parTransId="{1FC444E9-7E8B-C64D-9529-D2AB682C29B1}" sibTransId="{70F91BEE-CE16-D04F-84DD-46197C0F194B}"/>
    <dgm:cxn modelId="{57A7B707-A506-42A5-9049-831F178180C8}" type="presOf" srcId="{D02762F2-FFFB-1F47-BA86-7FE25040ADB3}" destId="{F3986A32-2D24-FE47-AC18-48CFAF7E11C4}" srcOrd="0" destOrd="0" presId="urn:microsoft.com/office/officeart/2008/layout/VerticalCurvedList"/>
    <dgm:cxn modelId="{D706E2A6-055A-49C4-9D30-D9EF680294D5}" type="presOf" srcId="{6E85E05E-1921-9E4F-989D-D20E77831761}" destId="{34C274BE-9F37-F645-8505-43DDD82167C5}" srcOrd="0" destOrd="0" presId="urn:microsoft.com/office/officeart/2008/layout/VerticalCurvedList"/>
    <dgm:cxn modelId="{BE8852DF-8694-4D05-8EBB-FF6704526CBC}" type="presOf" srcId="{F08CAD56-27E3-9C4B-8E61-53B942CAEBF0}" destId="{1C03FFAD-6335-E24B-BA42-7126A04FE896}" srcOrd="0" destOrd="0" presId="urn:microsoft.com/office/officeart/2008/layout/VerticalCurvedList"/>
    <dgm:cxn modelId="{4A5C8345-FDC2-5F49-94BF-D7DCE9CAB6CA}" srcId="{A2AE8EA5-EC9B-2447-A9C4-6D61271BEC0C}" destId="{35001076-AAE0-C548-96F7-101A8048A29A}" srcOrd="3" destOrd="0" parTransId="{DACE9DFC-7655-CC42-8FEE-3BACE27FED3F}" sibTransId="{3F8F46E9-6794-3A4C-98BF-7A484871E680}"/>
    <dgm:cxn modelId="{22D46BC1-4A9E-BF4B-AFC7-CD5C71B0A243}" srcId="{A2AE8EA5-EC9B-2447-A9C4-6D61271BEC0C}" destId="{3F2E69B8-F980-934B-85B4-FF0AD6D3D0B8}" srcOrd="4" destOrd="0" parTransId="{26E903BE-18F7-5A4F-8D7F-9ED328B10709}" sibTransId="{A29A3CA1-89D8-AC4D-8FF8-2FF75C6B42D2}"/>
    <dgm:cxn modelId="{8575EA74-6B5B-2847-B2C4-7D03332D7323}" srcId="{A2AE8EA5-EC9B-2447-A9C4-6D61271BEC0C}" destId="{A5A76AAD-D3D4-0046-A440-E50694D9BC9B}" srcOrd="5" destOrd="0" parTransId="{8DC60D02-53E2-BB47-A165-D2DC1001DE23}" sibTransId="{221E14A6-AC08-2C48-907E-F93F9F5272B2}"/>
    <dgm:cxn modelId="{3627D7C0-59CF-BA4A-B070-295C6761460B}" srcId="{A2AE8EA5-EC9B-2447-A9C4-6D61271BEC0C}" destId="{D02762F2-FFFB-1F47-BA86-7FE25040ADB3}" srcOrd="2" destOrd="0" parTransId="{73EF0AF8-62DC-7449-94CA-07F3E792FFE8}" sibTransId="{C595D597-C9E0-8E46-B50F-FB53A7FFFF85}"/>
    <dgm:cxn modelId="{42E5ACA0-FF5F-4334-9560-DE0C3853C80E}" type="presOf" srcId="{A2AE8EA5-EC9B-2447-A9C4-6D61271BEC0C}" destId="{922F2C25-2238-744F-8DBD-36538D0B5DFB}" srcOrd="0" destOrd="0" presId="urn:microsoft.com/office/officeart/2008/layout/VerticalCurvedList"/>
    <dgm:cxn modelId="{BBD5B942-2A9F-4262-9642-C3D64C4FCF4B}" type="presParOf" srcId="{922F2C25-2238-744F-8DBD-36538D0B5DFB}" destId="{02E354BA-43F1-3A48-8AAA-FAF199F86195}" srcOrd="0" destOrd="0" presId="urn:microsoft.com/office/officeart/2008/layout/VerticalCurvedList"/>
    <dgm:cxn modelId="{7A84D233-00EF-4C1D-941E-9F33E010879D}" type="presParOf" srcId="{02E354BA-43F1-3A48-8AAA-FAF199F86195}" destId="{94209518-7D3C-2A4E-AFA3-BDD30EF8A6BC}" srcOrd="0" destOrd="0" presId="urn:microsoft.com/office/officeart/2008/layout/VerticalCurvedList"/>
    <dgm:cxn modelId="{5FCD030A-BB96-4F96-9F01-9353412758D0}" type="presParOf" srcId="{94209518-7D3C-2A4E-AFA3-BDD30EF8A6BC}" destId="{91F14555-DBDE-6641-ABE3-A28974D38F54}" srcOrd="0" destOrd="0" presId="urn:microsoft.com/office/officeart/2008/layout/VerticalCurvedList"/>
    <dgm:cxn modelId="{30FFB132-C803-4A05-A3D9-F3C55FA30E67}" type="presParOf" srcId="{94209518-7D3C-2A4E-AFA3-BDD30EF8A6BC}" destId="{34C274BE-9F37-F645-8505-43DDD82167C5}" srcOrd="1" destOrd="0" presId="urn:microsoft.com/office/officeart/2008/layout/VerticalCurvedList"/>
    <dgm:cxn modelId="{A3E7C42B-31CC-4C89-8646-CE90D0B2BF9C}" type="presParOf" srcId="{94209518-7D3C-2A4E-AFA3-BDD30EF8A6BC}" destId="{600CC96D-A3B7-404C-98D9-B7C963EED93E}" srcOrd="2" destOrd="0" presId="urn:microsoft.com/office/officeart/2008/layout/VerticalCurvedList"/>
    <dgm:cxn modelId="{A6270398-7ECC-49D4-B90F-72168F84D63A}" type="presParOf" srcId="{94209518-7D3C-2A4E-AFA3-BDD30EF8A6BC}" destId="{65D2ABF4-E984-2948-848D-EA49D417A977}" srcOrd="3" destOrd="0" presId="urn:microsoft.com/office/officeart/2008/layout/VerticalCurvedList"/>
    <dgm:cxn modelId="{3197BB7E-79B7-4644-A018-4C3A4656AEAD}" type="presParOf" srcId="{02E354BA-43F1-3A48-8AAA-FAF199F86195}" destId="{1C03FFAD-6335-E24B-BA42-7126A04FE896}" srcOrd="1" destOrd="0" presId="urn:microsoft.com/office/officeart/2008/layout/VerticalCurvedList"/>
    <dgm:cxn modelId="{078B6E38-23DC-4B97-B8C7-CDC631E3036C}" type="presParOf" srcId="{02E354BA-43F1-3A48-8AAA-FAF199F86195}" destId="{52C4B3FC-769D-394F-AD84-4992347FC99C}" srcOrd="2" destOrd="0" presId="urn:microsoft.com/office/officeart/2008/layout/VerticalCurvedList"/>
    <dgm:cxn modelId="{121755BC-5A8F-4BAE-9648-5BCCEA8255B2}" type="presParOf" srcId="{52C4B3FC-769D-394F-AD84-4992347FC99C}" destId="{99C68177-C837-6945-A60B-B0AF32C0FB01}" srcOrd="0" destOrd="0" presId="urn:microsoft.com/office/officeart/2008/layout/VerticalCurvedList"/>
    <dgm:cxn modelId="{BC5535B7-D827-4084-B509-D537E7FACBA9}" type="presParOf" srcId="{02E354BA-43F1-3A48-8AAA-FAF199F86195}" destId="{802DE082-8680-7949-A288-6033190EBA94}" srcOrd="3" destOrd="0" presId="urn:microsoft.com/office/officeart/2008/layout/VerticalCurvedList"/>
    <dgm:cxn modelId="{06B8B988-246B-4399-930D-2B389C55CC04}" type="presParOf" srcId="{02E354BA-43F1-3A48-8AAA-FAF199F86195}" destId="{6D0FD1AD-6833-CB44-98FC-6A19BD3AFBD8}" srcOrd="4" destOrd="0" presId="urn:microsoft.com/office/officeart/2008/layout/VerticalCurvedList"/>
    <dgm:cxn modelId="{C4F25AAE-04C1-461F-9CDD-31E56766F094}" type="presParOf" srcId="{6D0FD1AD-6833-CB44-98FC-6A19BD3AFBD8}" destId="{CBA8F51F-D657-3E44-ADF5-9AB557242D88}" srcOrd="0" destOrd="0" presId="urn:microsoft.com/office/officeart/2008/layout/VerticalCurvedList"/>
    <dgm:cxn modelId="{89512E43-535C-4394-B337-350838CCFF55}" type="presParOf" srcId="{02E354BA-43F1-3A48-8AAA-FAF199F86195}" destId="{F3986A32-2D24-FE47-AC18-48CFAF7E11C4}" srcOrd="5" destOrd="0" presId="urn:microsoft.com/office/officeart/2008/layout/VerticalCurvedList"/>
    <dgm:cxn modelId="{D99CC381-F242-4B37-839D-9435B44B5701}" type="presParOf" srcId="{02E354BA-43F1-3A48-8AAA-FAF199F86195}" destId="{50011F49-0667-964A-A913-6627625EF48D}" srcOrd="6" destOrd="0" presId="urn:microsoft.com/office/officeart/2008/layout/VerticalCurvedList"/>
    <dgm:cxn modelId="{5E19DEEB-95D1-464F-83D9-CDC9D55980B8}" type="presParOf" srcId="{50011F49-0667-964A-A913-6627625EF48D}" destId="{0AD5ECCC-F18B-3E4B-859C-C341C2A906AE}" srcOrd="0" destOrd="0" presId="urn:microsoft.com/office/officeart/2008/layout/VerticalCurvedList"/>
    <dgm:cxn modelId="{ABE64BE2-E3F4-4BC2-AF98-8F91D6F950CB}" type="presParOf" srcId="{02E354BA-43F1-3A48-8AAA-FAF199F86195}" destId="{EB5AA8F1-8BEB-AD47-9FFB-33856B995912}" srcOrd="7" destOrd="0" presId="urn:microsoft.com/office/officeart/2008/layout/VerticalCurvedList"/>
    <dgm:cxn modelId="{0E1F9874-9929-4775-9BE4-5BEB962F0E7B}" type="presParOf" srcId="{02E354BA-43F1-3A48-8AAA-FAF199F86195}" destId="{BC242970-2D67-084B-B534-46E8E85BCACB}" srcOrd="8" destOrd="0" presId="urn:microsoft.com/office/officeart/2008/layout/VerticalCurvedList"/>
    <dgm:cxn modelId="{FA1AAFB4-0BD1-4809-8C61-88F3DF23DFCD}" type="presParOf" srcId="{BC242970-2D67-084B-B534-46E8E85BCACB}" destId="{46F57290-3F7C-6C48-8079-9CDC78E72B48}" srcOrd="0" destOrd="0" presId="urn:microsoft.com/office/officeart/2008/layout/VerticalCurvedList"/>
    <dgm:cxn modelId="{8B17D576-E5BD-4EEF-B24A-F8A219E68CCE}" type="presParOf" srcId="{02E354BA-43F1-3A48-8AAA-FAF199F86195}" destId="{D6C55725-BE60-C94A-8E11-A16C44BDEDDD}" srcOrd="9" destOrd="0" presId="urn:microsoft.com/office/officeart/2008/layout/VerticalCurvedList"/>
    <dgm:cxn modelId="{E1156F76-922D-41EE-B726-C49E161AA344}" type="presParOf" srcId="{02E354BA-43F1-3A48-8AAA-FAF199F86195}" destId="{40386491-6A59-E64D-A8A0-A03DEC5F3F3D}" srcOrd="10" destOrd="0" presId="urn:microsoft.com/office/officeart/2008/layout/VerticalCurvedList"/>
    <dgm:cxn modelId="{723BB60E-348D-4420-B900-71C70A5F7BDD}" type="presParOf" srcId="{40386491-6A59-E64D-A8A0-A03DEC5F3F3D}" destId="{7530247D-3680-9445-BCD0-1DEF5DEBEBC2}" srcOrd="0" destOrd="0" presId="urn:microsoft.com/office/officeart/2008/layout/VerticalCurvedList"/>
    <dgm:cxn modelId="{0A396918-4CC6-4C61-93A0-2FBA26FA50E6}" type="presParOf" srcId="{02E354BA-43F1-3A48-8AAA-FAF199F86195}" destId="{887093B5-EAD0-7C4C-9C6D-5CC3C0EB5236}" srcOrd="11" destOrd="0" presId="urn:microsoft.com/office/officeart/2008/layout/VerticalCurvedList"/>
    <dgm:cxn modelId="{115D9C0D-5ECA-4724-A7B1-3970D3F63F10}" type="presParOf" srcId="{02E354BA-43F1-3A48-8AAA-FAF199F86195}" destId="{160F8A82-B422-8948-A267-D62F3D0CE998}" srcOrd="12" destOrd="0" presId="urn:microsoft.com/office/officeart/2008/layout/VerticalCurvedList"/>
    <dgm:cxn modelId="{054160B2-6F74-45C2-885A-AA3EE1872D1B}" type="presParOf" srcId="{160F8A82-B422-8948-A267-D62F3D0CE998}" destId="{0A4F1BEA-5FCF-9543-B285-4A5D06C26DF0}"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44C296-C38D-4B91-A058-A7BC1EEBE02D}">
      <dsp:nvSpPr>
        <dsp:cNvPr id="0" name=""/>
        <dsp:cNvSpPr/>
      </dsp:nvSpPr>
      <dsp:spPr>
        <a:xfrm>
          <a:off x="3337558" y="-51220"/>
          <a:ext cx="1554483" cy="1554483"/>
        </a:xfrm>
        <a:prstGeom prst="ellipse">
          <a:avLst/>
        </a:prstGeom>
        <a:solidFill>
          <a:schemeClr val="accent1">
            <a:lumMod val="20000"/>
            <a:lumOff val="80000"/>
          </a:schemeClr>
        </a:solidFill>
        <a:ln w="25400" cap="flat" cmpd="sng" algn="ctr">
          <a:solidFill>
            <a:schemeClr val="tx2">
              <a:lumMod val="40000"/>
              <a:lumOff val="60000"/>
            </a:schemeClr>
          </a:solidFill>
          <a:prstDash val="dash"/>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err="1" smtClean="0">
              <a:solidFill>
                <a:schemeClr val="tx1"/>
              </a:solidFill>
            </a:rPr>
            <a:t>Mgmt</a:t>
          </a:r>
          <a:endParaRPr lang="en-US" sz="2400" kern="1200" dirty="0"/>
        </a:p>
      </dsp:txBody>
      <dsp:txXfrm>
        <a:off x="3565207" y="176429"/>
        <a:ext cx="1099185" cy="1099185"/>
      </dsp:txXfrm>
    </dsp:sp>
    <dsp:sp modelId="{D701425B-9835-412F-8D33-5B3A1093F866}">
      <dsp:nvSpPr>
        <dsp:cNvPr id="0" name=""/>
        <dsp:cNvSpPr/>
      </dsp:nvSpPr>
      <dsp:spPr>
        <a:xfrm rot="2700000">
          <a:off x="4712650" y="1243480"/>
          <a:ext cx="328126" cy="488908"/>
        </a:xfrm>
        <a:prstGeom prst="rightArrow">
          <a:avLst>
            <a:gd name="adj1" fmla="val 60000"/>
            <a:gd name="adj2" fmla="val 50000"/>
          </a:avLst>
        </a:prstGeom>
        <a:solidFill>
          <a:schemeClr val="bg1">
            <a:lumMod val="8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lang="en-US" sz="2100" kern="1200"/>
        </a:p>
      </dsp:txBody>
      <dsp:txXfrm>
        <a:off x="4727066" y="1306459"/>
        <a:ext cx="229688" cy="293344"/>
      </dsp:txXfrm>
    </dsp:sp>
    <dsp:sp modelId="{50D539DA-50F4-43AA-8E4B-857EA7932314}">
      <dsp:nvSpPr>
        <dsp:cNvPr id="0" name=""/>
        <dsp:cNvSpPr/>
      </dsp:nvSpPr>
      <dsp:spPr>
        <a:xfrm>
          <a:off x="4874518" y="1485739"/>
          <a:ext cx="1554483" cy="1554483"/>
        </a:xfrm>
        <a:prstGeom prst="ellipse">
          <a:avLst/>
        </a:prstGeom>
        <a:solidFill>
          <a:schemeClr val="accent1">
            <a:lumMod val="20000"/>
            <a:lumOff val="80000"/>
          </a:schemeClr>
        </a:solidFill>
        <a:ln w="25400" cap="flat" cmpd="sng" algn="ctr">
          <a:solidFill>
            <a:schemeClr val="tx2">
              <a:lumMod val="40000"/>
              <a:lumOff val="60000"/>
            </a:schemeClr>
          </a:solidFill>
          <a:prstDash val="dash"/>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smtClean="0">
              <a:solidFill>
                <a:schemeClr val="tx1"/>
              </a:solidFill>
            </a:rPr>
            <a:t>Access</a:t>
          </a:r>
          <a:endParaRPr lang="en-US" sz="2400" kern="1200" dirty="0"/>
        </a:p>
      </dsp:txBody>
      <dsp:txXfrm>
        <a:off x="5102167" y="1713388"/>
        <a:ext cx="1099185" cy="1099185"/>
      </dsp:txXfrm>
    </dsp:sp>
    <dsp:sp modelId="{1487A42D-7D79-4363-A592-415AF23B2AD6}">
      <dsp:nvSpPr>
        <dsp:cNvPr id="0" name=""/>
        <dsp:cNvSpPr/>
      </dsp:nvSpPr>
      <dsp:spPr>
        <a:xfrm rot="18900000">
          <a:off x="4725783" y="2780440"/>
          <a:ext cx="328126" cy="488908"/>
        </a:xfrm>
        <a:prstGeom prst="rightArrow">
          <a:avLst>
            <a:gd name="adj1" fmla="val 60000"/>
            <a:gd name="adj2" fmla="val 50000"/>
          </a:avLst>
        </a:prstGeom>
        <a:solidFill>
          <a:schemeClr val="bg1">
            <a:lumMod val="8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lang="en-US" sz="2100" kern="1200"/>
        </a:p>
      </dsp:txBody>
      <dsp:txXfrm rot="10800000">
        <a:off x="4740199" y="2913025"/>
        <a:ext cx="229688" cy="293344"/>
      </dsp:txXfrm>
    </dsp:sp>
    <dsp:sp modelId="{A69E3898-B896-414B-ADC8-064E76CAEE8D}">
      <dsp:nvSpPr>
        <dsp:cNvPr id="0" name=""/>
        <dsp:cNvSpPr/>
      </dsp:nvSpPr>
      <dsp:spPr>
        <a:xfrm>
          <a:off x="3337558" y="3022699"/>
          <a:ext cx="1554483" cy="1554483"/>
        </a:xfrm>
        <a:prstGeom prst="ellipse">
          <a:avLst/>
        </a:prstGeom>
        <a:solidFill>
          <a:schemeClr val="accent1">
            <a:lumMod val="20000"/>
            <a:lumOff val="80000"/>
          </a:schemeClr>
        </a:solidFill>
        <a:ln w="25400" cap="flat" cmpd="sng" algn="ctr">
          <a:solidFill>
            <a:schemeClr val="tx2">
              <a:lumMod val="40000"/>
              <a:lumOff val="6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smtClean="0">
              <a:solidFill>
                <a:schemeClr val="tx1"/>
              </a:solidFill>
            </a:rPr>
            <a:t>Storage</a:t>
          </a:r>
          <a:endParaRPr lang="en-US" sz="2400" kern="1200" dirty="0"/>
        </a:p>
      </dsp:txBody>
      <dsp:txXfrm>
        <a:off x="3565207" y="3250348"/>
        <a:ext cx="1099185" cy="1099185"/>
      </dsp:txXfrm>
    </dsp:sp>
    <dsp:sp modelId="{97AEC16B-BD3B-4734-8AB9-90DC6648D052}">
      <dsp:nvSpPr>
        <dsp:cNvPr id="0" name=""/>
        <dsp:cNvSpPr/>
      </dsp:nvSpPr>
      <dsp:spPr>
        <a:xfrm rot="2700000">
          <a:off x="3188823" y="2793573"/>
          <a:ext cx="328126" cy="488908"/>
        </a:xfrm>
        <a:prstGeom prst="rightArrow">
          <a:avLst>
            <a:gd name="adj1" fmla="val 60000"/>
            <a:gd name="adj2" fmla="val 50000"/>
          </a:avLst>
        </a:prstGeom>
        <a:solidFill>
          <a:schemeClr val="bg1">
            <a:lumMod val="8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lang="en-US" sz="2100" kern="1200"/>
        </a:p>
      </dsp:txBody>
      <dsp:txXfrm rot="10800000">
        <a:off x="3203239" y="2856552"/>
        <a:ext cx="229688" cy="293344"/>
      </dsp:txXfrm>
    </dsp:sp>
    <dsp:sp modelId="{1B442043-4A52-4AE8-BAD7-886F3E0943B4}">
      <dsp:nvSpPr>
        <dsp:cNvPr id="0" name=""/>
        <dsp:cNvSpPr/>
      </dsp:nvSpPr>
      <dsp:spPr>
        <a:xfrm>
          <a:off x="1800598" y="1485739"/>
          <a:ext cx="1554483" cy="1554483"/>
        </a:xfrm>
        <a:prstGeom prst="ellipse">
          <a:avLst/>
        </a:prstGeom>
        <a:solidFill>
          <a:schemeClr val="accent1">
            <a:lumMod val="20000"/>
            <a:lumOff val="80000"/>
          </a:schemeClr>
        </a:solidFill>
        <a:ln w="25400" cap="flat" cmpd="sng" algn="ctr">
          <a:solidFill>
            <a:schemeClr val="tx2">
              <a:lumMod val="40000"/>
              <a:lumOff val="6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r>
            <a:rPr lang="en-US" sz="2400" kern="1200" dirty="0" smtClean="0">
              <a:solidFill>
                <a:schemeClr val="tx1"/>
              </a:solidFill>
            </a:rPr>
            <a:t>Creation</a:t>
          </a:r>
        </a:p>
      </dsp:txBody>
      <dsp:txXfrm>
        <a:off x="2028247" y="1713388"/>
        <a:ext cx="1099185" cy="1099185"/>
      </dsp:txXfrm>
    </dsp:sp>
    <dsp:sp modelId="{8578D807-6FC4-4969-835B-57875F8BAD4C}">
      <dsp:nvSpPr>
        <dsp:cNvPr id="0" name=""/>
        <dsp:cNvSpPr/>
      </dsp:nvSpPr>
      <dsp:spPr>
        <a:xfrm rot="18900000">
          <a:off x="3175690" y="1256613"/>
          <a:ext cx="328126" cy="488908"/>
        </a:xfrm>
        <a:prstGeom prst="rightArrow">
          <a:avLst>
            <a:gd name="adj1" fmla="val 60000"/>
            <a:gd name="adj2" fmla="val 50000"/>
          </a:avLst>
        </a:prstGeom>
        <a:solidFill>
          <a:schemeClr val="bg1">
            <a:lumMod val="8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lang="en-US" sz="2100" kern="1200"/>
        </a:p>
      </dsp:txBody>
      <dsp:txXfrm>
        <a:off x="3190106" y="1389198"/>
        <a:ext cx="229688" cy="2933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C274BE-9F37-F645-8505-43DDD82167C5}">
      <dsp:nvSpPr>
        <dsp:cNvPr id="0" name=""/>
        <dsp:cNvSpPr/>
      </dsp:nvSpPr>
      <dsp:spPr>
        <a:xfrm>
          <a:off x="-5116992" y="-783865"/>
          <a:ext cx="6093694" cy="6093694"/>
        </a:xfrm>
        <a:prstGeom prst="blockArc">
          <a:avLst>
            <a:gd name="adj1" fmla="val 18900000"/>
            <a:gd name="adj2" fmla="val 2700000"/>
            <a:gd name="adj3" fmla="val 354"/>
          </a:avLst>
        </a:pr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C03FFAD-6335-E24B-BA42-7126A04FE896}">
      <dsp:nvSpPr>
        <dsp:cNvPr id="0" name=""/>
        <dsp:cNvSpPr/>
      </dsp:nvSpPr>
      <dsp:spPr>
        <a:xfrm>
          <a:off x="364315" y="238337"/>
          <a:ext cx="7802801" cy="476493"/>
        </a:xfrm>
        <a:prstGeom prst="rect">
          <a:avLst/>
        </a:prstGeom>
        <a:no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78217" tIns="60960" rIns="60960" bIns="60960" numCol="1" spcCol="1270" anchor="ctr" anchorCtr="0">
          <a:noAutofit/>
        </a:bodyPr>
        <a:lstStyle/>
        <a:p>
          <a:pPr lvl="0" algn="l" defTabSz="1066800">
            <a:lnSpc>
              <a:spcPct val="90000"/>
            </a:lnSpc>
            <a:spcBef>
              <a:spcPct val="0"/>
            </a:spcBef>
            <a:spcAft>
              <a:spcPct val="35000"/>
            </a:spcAft>
          </a:pPr>
          <a:r>
            <a:rPr lang="en-US" sz="2400" b="1" kern="1200" dirty="0" err="1" smtClean="0">
              <a:solidFill>
                <a:schemeClr val="tx1"/>
              </a:solidFill>
            </a:rPr>
            <a:t>DSpace</a:t>
          </a:r>
          <a:r>
            <a:rPr lang="en-US" sz="2400" kern="1200" dirty="0" smtClean="0">
              <a:solidFill>
                <a:schemeClr val="tx1"/>
              </a:solidFill>
            </a:rPr>
            <a:t>: Scientific Publications, supplemental data, dissertations, </a:t>
          </a:r>
          <a:r>
            <a:rPr lang="en-US" sz="2400" kern="1200" dirty="0" smtClean="0">
              <a:solidFill>
                <a:schemeClr val="tx1"/>
              </a:solidFill>
              <a:effectLst/>
            </a:rPr>
            <a:t>manuscripts</a:t>
          </a:r>
          <a:r>
            <a:rPr lang="en-US" sz="2400" kern="1200" dirty="0" smtClean="0">
              <a:solidFill>
                <a:schemeClr val="tx1"/>
              </a:solidFill>
            </a:rPr>
            <a:t>, field books, etc.</a:t>
          </a:r>
          <a:endParaRPr lang="en-US" sz="2400" kern="1200" dirty="0">
            <a:solidFill>
              <a:schemeClr val="tx1"/>
            </a:solidFill>
          </a:endParaRPr>
        </a:p>
      </dsp:txBody>
      <dsp:txXfrm>
        <a:off x="364315" y="238337"/>
        <a:ext cx="7802801" cy="476493"/>
      </dsp:txXfrm>
    </dsp:sp>
    <dsp:sp modelId="{99C68177-C837-6945-A60B-B0AF32C0FB01}">
      <dsp:nvSpPr>
        <dsp:cNvPr id="0" name=""/>
        <dsp:cNvSpPr/>
      </dsp:nvSpPr>
      <dsp:spPr>
        <a:xfrm>
          <a:off x="66507" y="178775"/>
          <a:ext cx="595616" cy="595616"/>
        </a:xfrm>
        <a:prstGeom prst="ellipse">
          <a:avLst/>
        </a:prstGeom>
        <a:solidFill>
          <a:srgbClr val="FF0000"/>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802DE082-8680-7949-A288-6033190EBA94}">
      <dsp:nvSpPr>
        <dsp:cNvPr id="0" name=""/>
        <dsp:cNvSpPr/>
      </dsp:nvSpPr>
      <dsp:spPr>
        <a:xfrm>
          <a:off x="756263" y="952986"/>
          <a:ext cx="7410853" cy="476493"/>
        </a:xfrm>
        <a:prstGeom prst="rect">
          <a:avLst/>
        </a:prstGeom>
        <a:no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78217" tIns="60960" rIns="60960" bIns="60960" numCol="1" spcCol="1270" anchor="ctr" anchorCtr="0">
          <a:noAutofit/>
        </a:bodyPr>
        <a:lstStyle/>
        <a:p>
          <a:pPr lvl="0" algn="l" defTabSz="1066800">
            <a:lnSpc>
              <a:spcPct val="90000"/>
            </a:lnSpc>
            <a:spcBef>
              <a:spcPct val="0"/>
            </a:spcBef>
            <a:spcAft>
              <a:spcPct val="35000"/>
            </a:spcAft>
          </a:pPr>
          <a:r>
            <a:rPr lang="en-US" sz="2400" b="1" kern="1200" dirty="0" err="1" smtClean="0">
              <a:solidFill>
                <a:schemeClr val="tx1"/>
              </a:solidFill>
            </a:rPr>
            <a:t>Omeka</a:t>
          </a:r>
          <a:r>
            <a:rPr lang="en-US" sz="2400" kern="1200" dirty="0" smtClean="0">
              <a:solidFill>
                <a:schemeClr val="tx1"/>
              </a:solidFill>
            </a:rPr>
            <a:t> – Digital media web publishing</a:t>
          </a:r>
          <a:endParaRPr lang="en-US" sz="2400" kern="1200" dirty="0">
            <a:solidFill>
              <a:schemeClr val="tx1"/>
            </a:solidFill>
          </a:endParaRPr>
        </a:p>
      </dsp:txBody>
      <dsp:txXfrm>
        <a:off x="756263" y="952986"/>
        <a:ext cx="7410853" cy="476493"/>
      </dsp:txXfrm>
    </dsp:sp>
    <dsp:sp modelId="{CBA8F51F-D657-3E44-ADF5-9AB557242D88}">
      <dsp:nvSpPr>
        <dsp:cNvPr id="0" name=""/>
        <dsp:cNvSpPr/>
      </dsp:nvSpPr>
      <dsp:spPr>
        <a:xfrm>
          <a:off x="458455" y="893425"/>
          <a:ext cx="595616" cy="595616"/>
        </a:xfrm>
        <a:prstGeom prst="ellipse">
          <a:avLst/>
        </a:prstGeom>
        <a:solidFill>
          <a:srgbClr val="FF6600"/>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F3986A32-2D24-FE47-AC18-48CFAF7E11C4}">
      <dsp:nvSpPr>
        <dsp:cNvPr id="0" name=""/>
        <dsp:cNvSpPr/>
      </dsp:nvSpPr>
      <dsp:spPr>
        <a:xfrm>
          <a:off x="935492" y="1667636"/>
          <a:ext cx="7231625" cy="476493"/>
        </a:xfrm>
        <a:prstGeom prst="rect">
          <a:avLst/>
        </a:prstGeom>
        <a:no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78217" tIns="60960" rIns="60960" bIns="60960" numCol="1" spcCol="1270" anchor="ctr" anchorCtr="0">
          <a:noAutofit/>
        </a:bodyPr>
        <a:lstStyle/>
        <a:p>
          <a:pPr lvl="0" algn="l" defTabSz="1066800">
            <a:lnSpc>
              <a:spcPct val="90000"/>
            </a:lnSpc>
            <a:spcBef>
              <a:spcPct val="0"/>
            </a:spcBef>
            <a:spcAft>
              <a:spcPct val="35000"/>
            </a:spcAft>
          </a:pPr>
          <a:r>
            <a:rPr lang="en-US" sz="2400" b="1" kern="1200" dirty="0" smtClean="0">
              <a:solidFill>
                <a:schemeClr val="tx1"/>
              </a:solidFill>
            </a:rPr>
            <a:t>Innovative Sierra OPAC </a:t>
          </a:r>
          <a:r>
            <a:rPr lang="en-US" sz="2400" kern="1200" dirty="0" smtClean="0">
              <a:solidFill>
                <a:schemeClr val="tx1"/>
              </a:solidFill>
            </a:rPr>
            <a:t>– Proprietary</a:t>
          </a:r>
          <a:r>
            <a:rPr lang="en-US" sz="2400" kern="1200" baseline="0" dirty="0" smtClean="0">
              <a:solidFill>
                <a:schemeClr val="tx1"/>
              </a:solidFill>
            </a:rPr>
            <a:t> o</a:t>
          </a:r>
          <a:r>
            <a:rPr lang="en-US" sz="2400" kern="1200" dirty="0" smtClean="0">
              <a:solidFill>
                <a:schemeClr val="tx1"/>
              </a:solidFill>
            </a:rPr>
            <a:t>nline catalog</a:t>
          </a:r>
          <a:endParaRPr lang="en-US" sz="2400" kern="1200" dirty="0">
            <a:solidFill>
              <a:schemeClr val="tx1"/>
            </a:solidFill>
          </a:endParaRPr>
        </a:p>
      </dsp:txBody>
      <dsp:txXfrm>
        <a:off x="935492" y="1667636"/>
        <a:ext cx="7231625" cy="476493"/>
      </dsp:txXfrm>
    </dsp:sp>
    <dsp:sp modelId="{0AD5ECCC-F18B-3E4B-859C-C341C2A906AE}">
      <dsp:nvSpPr>
        <dsp:cNvPr id="0" name=""/>
        <dsp:cNvSpPr/>
      </dsp:nvSpPr>
      <dsp:spPr>
        <a:xfrm>
          <a:off x="637683" y="1608074"/>
          <a:ext cx="595616" cy="595616"/>
        </a:xfrm>
        <a:prstGeom prst="ellipse">
          <a:avLst/>
        </a:prstGeom>
        <a:solidFill>
          <a:srgbClr val="FFFF00"/>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B5AA8F1-8BEB-AD47-9FFB-33856B995912}">
      <dsp:nvSpPr>
        <dsp:cNvPr id="0" name=""/>
        <dsp:cNvSpPr/>
      </dsp:nvSpPr>
      <dsp:spPr>
        <a:xfrm>
          <a:off x="935492" y="2381833"/>
          <a:ext cx="7231625" cy="476493"/>
        </a:xfrm>
        <a:prstGeom prst="rect">
          <a:avLst/>
        </a:prstGeom>
        <a:no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78217" tIns="60960" rIns="60960" bIns="60960" numCol="1" spcCol="1270" anchor="ctr" anchorCtr="0">
          <a:noAutofit/>
        </a:bodyPr>
        <a:lstStyle/>
        <a:p>
          <a:pPr lvl="0" algn="l" defTabSz="1066800">
            <a:lnSpc>
              <a:spcPct val="90000"/>
            </a:lnSpc>
            <a:spcBef>
              <a:spcPct val="0"/>
            </a:spcBef>
            <a:spcAft>
              <a:spcPct val="35000"/>
            </a:spcAft>
          </a:pPr>
          <a:r>
            <a:rPr lang="en-US" sz="2400" b="1" kern="1200" dirty="0" smtClean="0">
              <a:solidFill>
                <a:schemeClr val="tx1"/>
              </a:solidFill>
            </a:rPr>
            <a:t>WordPress</a:t>
          </a:r>
          <a:r>
            <a:rPr lang="en-US" sz="2400" kern="1200" dirty="0" smtClean="0">
              <a:solidFill>
                <a:schemeClr val="tx1"/>
              </a:solidFill>
            </a:rPr>
            <a:t> –</a:t>
          </a:r>
          <a:r>
            <a:rPr lang="en-US" sz="2400" kern="1200" baseline="0" dirty="0" smtClean="0">
              <a:solidFill>
                <a:schemeClr val="tx1"/>
              </a:solidFill>
            </a:rPr>
            <a:t> </a:t>
          </a:r>
          <a:r>
            <a:rPr lang="en-US" sz="2400" kern="1200" dirty="0" smtClean="0">
              <a:solidFill>
                <a:schemeClr val="tx1"/>
              </a:solidFill>
            </a:rPr>
            <a:t>Hidden Collections Archives Project blog</a:t>
          </a:r>
          <a:endParaRPr lang="en-US" sz="2400" kern="1200" dirty="0">
            <a:solidFill>
              <a:schemeClr val="tx1"/>
            </a:solidFill>
          </a:endParaRPr>
        </a:p>
      </dsp:txBody>
      <dsp:txXfrm>
        <a:off x="935492" y="2381833"/>
        <a:ext cx="7231625" cy="476493"/>
      </dsp:txXfrm>
    </dsp:sp>
    <dsp:sp modelId="{46F57290-3F7C-6C48-8079-9CDC78E72B48}">
      <dsp:nvSpPr>
        <dsp:cNvPr id="0" name=""/>
        <dsp:cNvSpPr/>
      </dsp:nvSpPr>
      <dsp:spPr>
        <a:xfrm>
          <a:off x="637683" y="2322271"/>
          <a:ext cx="595616" cy="595616"/>
        </a:xfrm>
        <a:prstGeom prst="ellipse">
          <a:avLst/>
        </a:prstGeom>
        <a:solidFill>
          <a:srgbClr val="008000"/>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D6C55725-BE60-C94A-8E11-A16C44BDEDDD}">
      <dsp:nvSpPr>
        <dsp:cNvPr id="0" name=""/>
        <dsp:cNvSpPr/>
      </dsp:nvSpPr>
      <dsp:spPr>
        <a:xfrm>
          <a:off x="756263" y="3096482"/>
          <a:ext cx="7410853" cy="476493"/>
        </a:xfrm>
        <a:prstGeom prst="rect">
          <a:avLst/>
        </a:prstGeom>
        <a:no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78217" tIns="60960" rIns="60960" bIns="60960" numCol="1" spcCol="1270" anchor="ctr" anchorCtr="0">
          <a:noAutofit/>
        </a:bodyPr>
        <a:lstStyle/>
        <a:p>
          <a:pPr lvl="0" algn="l" defTabSz="1066800">
            <a:lnSpc>
              <a:spcPct val="90000"/>
            </a:lnSpc>
            <a:spcBef>
              <a:spcPct val="0"/>
            </a:spcBef>
            <a:spcAft>
              <a:spcPct val="35000"/>
            </a:spcAft>
          </a:pPr>
          <a:r>
            <a:rPr lang="en-US" sz="2400" b="1" kern="1200" dirty="0" smtClean="0">
              <a:solidFill>
                <a:schemeClr val="tx1"/>
              </a:solidFill>
            </a:rPr>
            <a:t>Archives Space </a:t>
          </a:r>
          <a:r>
            <a:rPr lang="en-US" sz="2400" kern="1200" dirty="0" smtClean="0">
              <a:solidFill>
                <a:schemeClr val="tx1"/>
              </a:solidFill>
            </a:rPr>
            <a:t>– </a:t>
          </a:r>
          <a:r>
            <a:rPr lang="en-US" sz="2400" kern="1200" baseline="0" dirty="0" smtClean="0">
              <a:solidFill>
                <a:schemeClr val="tx1"/>
              </a:solidFill>
            </a:rPr>
            <a:t>Accession records, EAD Finding Aids</a:t>
          </a:r>
          <a:endParaRPr lang="en-US" sz="2400" kern="1200" dirty="0">
            <a:solidFill>
              <a:schemeClr val="tx1"/>
            </a:solidFill>
          </a:endParaRPr>
        </a:p>
      </dsp:txBody>
      <dsp:txXfrm>
        <a:off x="756263" y="3096482"/>
        <a:ext cx="7410853" cy="476493"/>
      </dsp:txXfrm>
    </dsp:sp>
    <dsp:sp modelId="{7530247D-3680-9445-BCD0-1DEF5DEBEBC2}">
      <dsp:nvSpPr>
        <dsp:cNvPr id="0" name=""/>
        <dsp:cNvSpPr/>
      </dsp:nvSpPr>
      <dsp:spPr>
        <a:xfrm>
          <a:off x="458455" y="3036921"/>
          <a:ext cx="595616" cy="595616"/>
        </a:xfrm>
        <a:prstGeom prst="ellipse">
          <a:avLst/>
        </a:prstGeom>
        <a:solidFill>
          <a:srgbClr val="0000FF"/>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887093B5-EAD0-7C4C-9C6D-5CC3C0EB5236}">
      <dsp:nvSpPr>
        <dsp:cNvPr id="0" name=""/>
        <dsp:cNvSpPr/>
      </dsp:nvSpPr>
      <dsp:spPr>
        <a:xfrm>
          <a:off x="364315" y="3811132"/>
          <a:ext cx="7802801" cy="476493"/>
        </a:xfrm>
        <a:prstGeom prst="rect">
          <a:avLst/>
        </a:prstGeom>
        <a:no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78217" tIns="60960" rIns="60960" bIns="60960" numCol="1" spcCol="1270" anchor="ctr" anchorCtr="0">
          <a:noAutofit/>
        </a:bodyPr>
        <a:lstStyle/>
        <a:p>
          <a:pPr lvl="0" algn="l" defTabSz="1066800">
            <a:lnSpc>
              <a:spcPct val="90000"/>
            </a:lnSpc>
            <a:spcBef>
              <a:spcPct val="0"/>
            </a:spcBef>
            <a:spcAft>
              <a:spcPct val="35000"/>
            </a:spcAft>
          </a:pPr>
          <a:r>
            <a:rPr lang="en-US" sz="2400" b="1" kern="1200" dirty="0" err="1" smtClean="0">
              <a:solidFill>
                <a:schemeClr val="tx1"/>
              </a:solidFill>
            </a:rPr>
            <a:t>xEAC</a:t>
          </a:r>
          <a:r>
            <a:rPr lang="en-US" sz="2400" kern="1200" dirty="0" smtClean="0">
              <a:solidFill>
                <a:schemeClr val="tx1"/>
              </a:solidFill>
            </a:rPr>
            <a:t> –</a:t>
          </a:r>
          <a:r>
            <a:rPr lang="en-US" sz="2400" kern="1200" baseline="0" dirty="0" smtClean="0">
              <a:solidFill>
                <a:schemeClr val="tx1"/>
              </a:solidFill>
            </a:rPr>
            <a:t> EAC-CPF Collections</a:t>
          </a:r>
          <a:r>
            <a:rPr lang="en-US" sz="2400" kern="1200" dirty="0" smtClean="0">
              <a:solidFill>
                <a:schemeClr val="tx1"/>
              </a:solidFill>
            </a:rPr>
            <a:t>  </a:t>
          </a:r>
          <a:endParaRPr lang="en-US" sz="2400" kern="1200" dirty="0">
            <a:solidFill>
              <a:schemeClr val="tx1"/>
            </a:solidFill>
          </a:endParaRPr>
        </a:p>
      </dsp:txBody>
      <dsp:txXfrm>
        <a:off x="364315" y="3811132"/>
        <a:ext cx="7802801" cy="476493"/>
      </dsp:txXfrm>
    </dsp:sp>
    <dsp:sp modelId="{0A4F1BEA-5FCF-9543-B285-4A5D06C26DF0}">
      <dsp:nvSpPr>
        <dsp:cNvPr id="0" name=""/>
        <dsp:cNvSpPr/>
      </dsp:nvSpPr>
      <dsp:spPr>
        <a:xfrm>
          <a:off x="66507" y="3751570"/>
          <a:ext cx="595616" cy="595616"/>
        </a:xfrm>
        <a:prstGeom prst="ellipse">
          <a:avLst/>
        </a:prstGeom>
        <a:solidFill>
          <a:srgbClr val="660066"/>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2816103E-8725-427D-88AF-3CE75855C09D}" type="datetimeFigureOut">
              <a:rPr lang="en-US" smtClean="0"/>
              <a:t>1/21/2016</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3D38C6DE-FE15-4874-97F8-569DCBC33DA6}" type="slidenum">
              <a:rPr lang="en-US" smtClean="0"/>
              <a:t>‹#›</a:t>
            </a:fld>
            <a:endParaRPr lang="en-US"/>
          </a:p>
        </p:txBody>
      </p:sp>
    </p:spTree>
    <p:extLst>
      <p:ext uri="{BB962C8B-B14F-4D97-AF65-F5344CB8AC3E}">
        <p14:creationId xmlns:p14="http://schemas.microsoft.com/office/powerpoint/2010/main" val="42234569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45D21DC7-E9AC-40E9-A62D-52C5258EC555}" type="datetimeFigureOut">
              <a:rPr lang="en-US" smtClean="0"/>
              <a:t>1/21/2016</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8D64286B-832C-4984-B8A5-E375A298545B}" type="slidenum">
              <a:rPr lang="en-US" smtClean="0"/>
              <a:t>‹#›</a:t>
            </a:fld>
            <a:endParaRPr lang="en-US"/>
          </a:p>
        </p:txBody>
      </p:sp>
    </p:spTree>
    <p:extLst>
      <p:ext uri="{BB962C8B-B14F-4D97-AF65-F5344CB8AC3E}">
        <p14:creationId xmlns:p14="http://schemas.microsoft.com/office/powerpoint/2010/main" val="35447711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78933" y="4415790"/>
            <a:ext cx="5608320" cy="4183380"/>
          </a:xfrm>
        </p:spPr>
        <p:txBody>
          <a:bodyPr/>
          <a:lstStyle/>
          <a:p>
            <a:r>
              <a:rPr lang="en-US" dirty="0" smtClean="0"/>
              <a:t>First I want to give you all some background about the</a:t>
            </a:r>
            <a:r>
              <a:rPr lang="en-US" baseline="0" dirty="0" smtClean="0"/>
              <a:t> American Museum of Natural History.</a:t>
            </a:r>
          </a:p>
          <a:p>
            <a:r>
              <a:rPr lang="en-US" baseline="0" dirty="0" smtClean="0"/>
              <a:t>4 city blocks … </a:t>
            </a:r>
          </a:p>
          <a:p>
            <a:r>
              <a:rPr lang="en-US" baseline="0" dirty="0" smtClean="0"/>
              <a:t>Besides space for public exhibitions, the many building that make up the museum hold offices for administration, education, communication, and research, among others.</a:t>
            </a:r>
            <a:endParaRPr lang="en-US" dirty="0" smtClean="0"/>
          </a:p>
          <a:p>
            <a:endParaRPr lang="en-US" dirty="0"/>
          </a:p>
        </p:txBody>
      </p:sp>
      <p:sp>
        <p:nvSpPr>
          <p:cNvPr id="4" name="Slide Number Placeholder 3"/>
          <p:cNvSpPr>
            <a:spLocks noGrp="1"/>
          </p:cNvSpPr>
          <p:nvPr>
            <p:ph type="sldNum" sz="quarter" idx="10"/>
          </p:nvPr>
        </p:nvSpPr>
        <p:spPr/>
        <p:txBody>
          <a:bodyPr/>
          <a:lstStyle/>
          <a:p>
            <a:fld id="{40B3DFE6-5D6E-4B1B-8369-E969B930558D}" type="slidenum">
              <a:rPr lang="en-US" smtClean="0"/>
              <a:pPr/>
              <a:t>2</a:t>
            </a:fld>
            <a:endParaRPr lang="en-US"/>
          </a:p>
        </p:txBody>
      </p:sp>
    </p:spTree>
    <p:extLst>
      <p:ext uri="{BB962C8B-B14F-4D97-AF65-F5344CB8AC3E}">
        <p14:creationId xmlns:p14="http://schemas.microsoft.com/office/powerpoint/2010/main" val="26902450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10" name="Shape 110"/>
          <p:cNvSpPr txBox="1">
            <a:spLocks noGrp="1"/>
          </p:cNvSpPr>
          <p:nvPr>
            <p:ph type="body" idx="1"/>
          </p:nvPr>
        </p:nvSpPr>
        <p:spPr>
          <a:xfrm>
            <a:off x="701042" y="4415790"/>
            <a:ext cx="5608319" cy="4183380"/>
          </a:xfrm>
          <a:prstGeom prst="rect">
            <a:avLst/>
          </a:prstGeom>
        </p:spPr>
        <p:txBody>
          <a:bodyPr lIns="93157" tIns="93157" rIns="93157" bIns="93157" anchor="t" anchorCtr="0">
            <a:noAutofit/>
          </a:bodyPr>
          <a:lstStyle/>
          <a:p>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10" name="Shape 110"/>
          <p:cNvSpPr txBox="1">
            <a:spLocks noGrp="1"/>
          </p:cNvSpPr>
          <p:nvPr>
            <p:ph type="body" idx="1"/>
          </p:nvPr>
        </p:nvSpPr>
        <p:spPr>
          <a:xfrm>
            <a:off x="701042" y="4415790"/>
            <a:ext cx="5608319" cy="4183380"/>
          </a:xfrm>
          <a:prstGeom prst="rect">
            <a:avLst/>
          </a:prstGeom>
        </p:spPr>
        <p:txBody>
          <a:bodyPr lIns="93157" tIns="93157" rIns="93157" bIns="93157"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a:t>
            </a:r>
            <a:r>
              <a:rPr lang="en-US" baseline="0" dirty="0" smtClean="0"/>
              <a:t> this is great! We can create a virtual network of archives through its people and expeditions using EAC as the hub. </a:t>
            </a:r>
            <a:endParaRPr lang="en-US" dirty="0" smtClean="0"/>
          </a:p>
          <a:p>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a:t>
            </a:r>
            <a:r>
              <a:rPr lang="en-US" baseline="0" dirty="0" smtClean="0"/>
              <a:t> </a:t>
            </a:r>
            <a:r>
              <a:rPr lang="en-US" dirty="0" smtClean="0"/>
              <a:t>how do we encode all of this descriptive data into EAC and EAD?</a:t>
            </a:r>
          </a:p>
          <a:p>
            <a:endParaRPr lang="en-US" dirty="0" smtClean="0"/>
          </a:p>
          <a:p>
            <a:pPr defTabSz="931672">
              <a:defRPr/>
            </a:pPr>
            <a:r>
              <a:rPr lang="en-US" dirty="0" smtClean="0"/>
              <a:t>Our</a:t>
            </a:r>
            <a:r>
              <a:rPr lang="en-US" baseline="0" dirty="0" smtClean="0"/>
              <a:t> interns work from templates built in accessible programs, such as Word and Excel. Finding aids, once completed and reviewed, get input into Archivists’ Toolkit where EAD xml can be simply exported. For lengthy container lists we use an Excel template to wrap the information in EAD tags. The encoded container lists then goes into a blank EAD xml file that can be ingested into Toolkit and merged with its parent collection. Methodology thanks to PACSCL (Philadelphia Area Consortium of Special Collections Libraries)! A consortium of Special Collection Libraries in Philadelphia.</a:t>
            </a:r>
          </a:p>
          <a:p>
            <a:pPr defTabSz="931672">
              <a:defRPr/>
            </a:pPr>
            <a:endParaRPr lang="en-US" baseline="0" dirty="0" smtClean="0"/>
          </a:p>
          <a:p>
            <a:r>
              <a:rPr lang="en-US" baseline="0" dirty="0" smtClean="0"/>
              <a:t>EAC is done a little differently. Our EAC template uses a macros (thanks to Nick!) that converts table data into structured and valid EAC-CPF xml files. Further schema validation is done in </a:t>
            </a:r>
            <a:r>
              <a:rPr lang="en-US" baseline="0" dirty="0" err="1" smtClean="0"/>
              <a:t>oXygen</a:t>
            </a:r>
            <a:r>
              <a:rPr lang="en-US" baseline="0" dirty="0" smtClean="0"/>
              <a:t> and for purposes of readability, I wrote a very basic stylesheet in </a:t>
            </a:r>
            <a:r>
              <a:rPr lang="en-US" baseline="0" dirty="0" err="1" smtClean="0"/>
              <a:t>xslt</a:t>
            </a:r>
            <a:r>
              <a:rPr lang="en-US" baseline="0" dirty="0" smtClean="0"/>
              <a:t> to transform the EAC into html that can be read and opened in any web browser.</a:t>
            </a:r>
            <a:endParaRPr lang="en-US" dirty="0" smtClean="0"/>
          </a:p>
          <a:p>
            <a:endParaRPr lang="en-US" dirty="0"/>
          </a:p>
        </p:txBody>
      </p:sp>
      <p:sp>
        <p:nvSpPr>
          <p:cNvPr id="4" name="Slide Number Placeholder 3"/>
          <p:cNvSpPr>
            <a:spLocks noGrp="1"/>
          </p:cNvSpPr>
          <p:nvPr>
            <p:ph type="sldNum" sz="quarter" idx="10"/>
          </p:nvPr>
        </p:nvSpPr>
        <p:spPr/>
        <p:txBody>
          <a:bodyPr/>
          <a:lstStyle/>
          <a:p>
            <a:fld id="{5CCC98AE-C923-2E40-BECD-9F58F2516567}" type="slidenum">
              <a:rPr lang="en-US" smtClean="0"/>
              <a:t>13</a:t>
            </a:fld>
            <a:endParaRPr lang="en-US"/>
          </a:p>
        </p:txBody>
      </p:sp>
    </p:spTree>
    <p:extLst>
      <p:ext uri="{BB962C8B-B14F-4D97-AF65-F5344CB8AC3E}">
        <p14:creationId xmlns:p14="http://schemas.microsoft.com/office/powerpoint/2010/main" val="36305269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have a way to create descriptive data and encode it in the metadata standards we chose for our records. And we can store those files temporarily on the network or AT. What we need is a tool for managing those records over time and providing a public access point so that they can be discovered.</a:t>
            </a:r>
            <a:endParaRPr lang="en-US" dirty="0" smtClean="0"/>
          </a:p>
          <a:p>
            <a:endParaRPr lang="en-US" dirty="0"/>
          </a:p>
        </p:txBody>
      </p:sp>
      <p:sp>
        <p:nvSpPr>
          <p:cNvPr id="4" name="Slide Number Placeholder 3"/>
          <p:cNvSpPr>
            <a:spLocks noGrp="1"/>
          </p:cNvSpPr>
          <p:nvPr>
            <p:ph type="sldNum" sz="quarter" idx="10"/>
          </p:nvPr>
        </p:nvSpPr>
        <p:spPr/>
        <p:txBody>
          <a:bodyPr/>
          <a:lstStyle/>
          <a:p>
            <a:fld id="{5437525C-E711-4F54-A335-FEF814E4720D}" type="slidenum">
              <a:rPr lang="en-US" smtClean="0"/>
              <a:t>14</a:t>
            </a:fld>
            <a:endParaRPr lang="en-US"/>
          </a:p>
        </p:txBody>
      </p:sp>
    </p:spTree>
    <p:extLst>
      <p:ext uri="{BB962C8B-B14F-4D97-AF65-F5344CB8AC3E}">
        <p14:creationId xmlns:p14="http://schemas.microsoft.com/office/powerpoint/2010/main" val="14394904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Ideally the management</a:t>
            </a:r>
            <a:r>
              <a:rPr lang="en-US" baseline="0" dirty="0" smtClean="0"/>
              <a:t> system would ingest our xml files and offer various administrative features in order to manage the records as they are enriched or added to over time. One of our current challenges is managing workflow and file versioning. A good system would alleviate our file management woes!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5437525C-E711-4F54-A335-FEF814E4720D}" type="slidenum">
              <a:rPr lang="en-US" smtClean="0"/>
              <a:t>15</a:t>
            </a:fld>
            <a:endParaRPr lang="en-US"/>
          </a:p>
        </p:txBody>
      </p:sp>
    </p:spTree>
    <p:extLst>
      <p:ext uri="{BB962C8B-B14F-4D97-AF65-F5344CB8AC3E}">
        <p14:creationId xmlns:p14="http://schemas.microsoft.com/office/powerpoint/2010/main" val="39451217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CLIR project team along with</a:t>
            </a:r>
            <a:r>
              <a:rPr lang="en-US" baseline="0" dirty="0" smtClean="0"/>
              <a:t> other Library staff came up with a set of Functional Requirements for an Archives Management System. We outlined what we needed for Data Creation, Management, Dissemination, and Technical Administration. Using this as a roadmap, we systematically analyzed a few systems. These were </a:t>
            </a:r>
            <a:r>
              <a:rPr lang="en-US" baseline="0" dirty="0" err="1" smtClean="0"/>
              <a:t>ArchivesSpace</a:t>
            </a:r>
            <a:r>
              <a:rPr lang="en-US" baseline="0" dirty="0" smtClean="0"/>
              <a:t>, </a:t>
            </a:r>
            <a:r>
              <a:rPr lang="en-US" baseline="0" dirty="0" err="1" smtClean="0"/>
              <a:t>AtoM</a:t>
            </a:r>
            <a:r>
              <a:rPr lang="en-US" baseline="0" dirty="0" smtClean="0"/>
              <a:t> (Access to Memory) and </a:t>
            </a:r>
            <a:r>
              <a:rPr lang="en-US" baseline="0" dirty="0" err="1" smtClean="0"/>
              <a:t>xEAC</a:t>
            </a:r>
            <a:r>
              <a:rPr lang="en-US" baseline="0" dirty="0" smtClean="0"/>
              <a:t> which I will get to in a minute. What we discovered is that neither </a:t>
            </a:r>
            <a:r>
              <a:rPr lang="en-US" baseline="0" dirty="0" err="1" smtClean="0"/>
              <a:t>ArchivesSpace</a:t>
            </a:r>
            <a:r>
              <a:rPr lang="en-US" baseline="0" dirty="0" smtClean="0"/>
              <a:t> nor </a:t>
            </a:r>
            <a:r>
              <a:rPr lang="en-US" baseline="0" dirty="0" err="1" smtClean="0"/>
              <a:t>AtoM</a:t>
            </a:r>
            <a:r>
              <a:rPr lang="en-US" baseline="0" dirty="0" smtClean="0"/>
              <a:t> have enough support for EAC to adopt them for entity records, though they both have good support for EAD finding aids.</a:t>
            </a:r>
            <a:endParaRPr lang="en-US" dirty="0" smtClean="0"/>
          </a:p>
          <a:p>
            <a:endParaRPr lang="en-US" dirty="0"/>
          </a:p>
        </p:txBody>
      </p:sp>
      <p:sp>
        <p:nvSpPr>
          <p:cNvPr id="4" name="Slide Number Placeholder 3"/>
          <p:cNvSpPr>
            <a:spLocks noGrp="1"/>
          </p:cNvSpPr>
          <p:nvPr>
            <p:ph type="sldNum" sz="quarter" idx="10"/>
          </p:nvPr>
        </p:nvSpPr>
        <p:spPr/>
        <p:txBody>
          <a:bodyPr/>
          <a:lstStyle/>
          <a:p>
            <a:fld id="{5437525C-E711-4F54-A335-FEF814E4720D}" type="slidenum">
              <a:rPr lang="en-US" smtClean="0"/>
              <a:t>16</a:t>
            </a:fld>
            <a:endParaRPr lang="en-US"/>
          </a:p>
        </p:txBody>
      </p:sp>
    </p:spTree>
    <p:extLst>
      <p:ext uri="{BB962C8B-B14F-4D97-AF65-F5344CB8AC3E}">
        <p14:creationId xmlns:p14="http://schemas.microsoft.com/office/powerpoint/2010/main" val="47929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Despite </a:t>
            </a:r>
            <a:r>
              <a:rPr lang="en-US" dirty="0" err="1" smtClean="0"/>
              <a:t>ASpace’s</a:t>
            </a:r>
            <a:r>
              <a:rPr lang="en-US" dirty="0" smtClean="0"/>
              <a:t> lack of EAC support, for</a:t>
            </a:r>
            <a:r>
              <a:rPr lang="en-US" baseline="0" dirty="0" smtClean="0"/>
              <a:t> collection descriptions and accessions, we preferred it over </a:t>
            </a:r>
            <a:r>
              <a:rPr lang="en-US" baseline="0" dirty="0" err="1" smtClean="0"/>
              <a:t>AtoM</a:t>
            </a:r>
            <a:r>
              <a:rPr lang="en-US" baseline="0" dirty="0" smtClean="0"/>
              <a:t>. </a:t>
            </a:r>
          </a:p>
          <a:p>
            <a:r>
              <a:rPr lang="en-US" baseline="0" dirty="0" smtClean="0"/>
              <a:t>Because of it’s lack of EAC support, </a:t>
            </a:r>
            <a:r>
              <a:rPr lang="en-US" dirty="0" smtClean="0"/>
              <a:t>we decided to implement </a:t>
            </a:r>
            <a:r>
              <a:rPr lang="en-US" dirty="0" err="1" smtClean="0"/>
              <a:t>xEAC</a:t>
            </a:r>
            <a:r>
              <a:rPr lang="en-US" dirty="0" smtClean="0"/>
              <a:t> along with it</a:t>
            </a:r>
            <a:r>
              <a:rPr lang="en-US" baseline="0" dirty="0" smtClean="0"/>
              <a:t>.</a:t>
            </a:r>
          </a:p>
          <a:p>
            <a:r>
              <a:rPr lang="en-US" baseline="0" dirty="0" smtClean="0"/>
              <a:t>A suite of apps for archives.</a:t>
            </a:r>
          </a:p>
          <a:p>
            <a:r>
              <a:rPr lang="en-US" baseline="0" dirty="0" smtClean="0"/>
              <a:t>New funded efforts to push all Special Collections descriptions into </a:t>
            </a:r>
            <a:r>
              <a:rPr lang="en-US" baseline="0" dirty="0" err="1" smtClean="0"/>
              <a:t>ASpace</a:t>
            </a:r>
            <a:r>
              <a:rPr lang="en-US" baseline="0" dirty="0" smtClean="0"/>
              <a:t>, including the inventories from Science created by the 2011/12 IMLS project.</a:t>
            </a:r>
            <a:endParaRPr lang="en-US" dirty="0" smtClean="0"/>
          </a:p>
          <a:p>
            <a:endParaRPr lang="en-US" dirty="0"/>
          </a:p>
        </p:txBody>
      </p:sp>
      <p:sp>
        <p:nvSpPr>
          <p:cNvPr id="4" name="Slide Number Placeholder 3"/>
          <p:cNvSpPr>
            <a:spLocks noGrp="1"/>
          </p:cNvSpPr>
          <p:nvPr>
            <p:ph type="sldNum" sz="quarter" idx="10"/>
          </p:nvPr>
        </p:nvSpPr>
        <p:spPr/>
        <p:txBody>
          <a:bodyPr/>
          <a:lstStyle/>
          <a:p>
            <a:fld id="{5437525C-E711-4F54-A335-FEF814E4720D}" type="slidenum">
              <a:rPr lang="en-US" smtClean="0"/>
              <a:t>18</a:t>
            </a:fld>
            <a:endParaRPr lang="en-US"/>
          </a:p>
        </p:txBody>
      </p:sp>
    </p:spTree>
    <p:extLst>
      <p:ext uri="{BB962C8B-B14F-4D97-AF65-F5344CB8AC3E}">
        <p14:creationId xmlns:p14="http://schemas.microsoft.com/office/powerpoint/2010/main" val="47929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are investigating</a:t>
            </a:r>
            <a:r>
              <a:rPr lang="en-US" baseline="0" dirty="0" smtClean="0"/>
              <a:t> </a:t>
            </a:r>
            <a:r>
              <a:rPr lang="en-US" dirty="0" smtClean="0"/>
              <a:t>RDF </a:t>
            </a:r>
            <a:r>
              <a:rPr lang="en-US" dirty="0" err="1" smtClean="0"/>
              <a:t>Triplestores</a:t>
            </a:r>
            <a:r>
              <a:rPr lang="en-US" dirty="0" smtClean="0"/>
              <a:t>. </a:t>
            </a:r>
          </a:p>
          <a:p>
            <a:r>
              <a:rPr lang="en-US" dirty="0" err="1" smtClean="0"/>
              <a:t>xEAC</a:t>
            </a:r>
            <a:r>
              <a:rPr lang="en-US" dirty="0" smtClean="0"/>
              <a:t> publishes RDF out of</a:t>
            </a:r>
            <a:r>
              <a:rPr lang="en-US" baseline="0" dirty="0" smtClean="0"/>
              <a:t> the box; we may be able to use a stylesheet such as ead2rdf for </a:t>
            </a:r>
            <a:r>
              <a:rPr lang="en-US" baseline="0" dirty="0" err="1" smtClean="0"/>
              <a:t>ead</a:t>
            </a:r>
            <a:r>
              <a:rPr lang="en-US" baseline="0" dirty="0" smtClean="0"/>
              <a:t> conversion. </a:t>
            </a:r>
          </a:p>
          <a:p>
            <a:endParaRPr lang="en-US" baseline="0" dirty="0" smtClean="0"/>
          </a:p>
        </p:txBody>
      </p:sp>
      <p:sp>
        <p:nvSpPr>
          <p:cNvPr id="4" name="Slide Number Placeholder 3"/>
          <p:cNvSpPr>
            <a:spLocks noGrp="1"/>
          </p:cNvSpPr>
          <p:nvPr>
            <p:ph type="sldNum" sz="quarter" idx="10"/>
          </p:nvPr>
        </p:nvSpPr>
        <p:spPr/>
        <p:txBody>
          <a:bodyPr/>
          <a:lstStyle/>
          <a:p>
            <a:fld id="{5437525C-E711-4F54-A335-FEF814E4720D}" type="slidenum">
              <a:rPr lang="en-US" smtClean="0"/>
              <a:t>19</a:t>
            </a:fld>
            <a:endParaRPr lang="en-US"/>
          </a:p>
        </p:txBody>
      </p:sp>
    </p:spTree>
    <p:extLst>
      <p:ext uri="{BB962C8B-B14F-4D97-AF65-F5344CB8AC3E}">
        <p14:creationId xmlns:p14="http://schemas.microsoft.com/office/powerpoint/2010/main" val="47929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Data</a:t>
            </a:r>
            <a:r>
              <a:rPr lang="en-US" baseline="0" dirty="0" smtClean="0"/>
              <a:t> is positioned to connect important context to affiliated objects scattered throughout the museum.</a:t>
            </a:r>
            <a:endParaRPr lang="en-US" dirty="0" smtClean="0"/>
          </a:p>
          <a:p>
            <a:endParaRPr lang="en-US" dirty="0"/>
          </a:p>
        </p:txBody>
      </p:sp>
      <p:sp>
        <p:nvSpPr>
          <p:cNvPr id="4" name="Slide Number Placeholder 3"/>
          <p:cNvSpPr>
            <a:spLocks noGrp="1"/>
          </p:cNvSpPr>
          <p:nvPr>
            <p:ph type="sldNum" sz="quarter" idx="10"/>
          </p:nvPr>
        </p:nvSpPr>
        <p:spPr/>
        <p:txBody>
          <a:bodyPr/>
          <a:lstStyle/>
          <a:p>
            <a:fld id="{8D64286B-832C-4984-B8A5-E375A298545B}" type="slidenum">
              <a:rPr lang="en-US" smtClean="0"/>
              <a:t>20</a:t>
            </a:fld>
            <a:endParaRPr lang="en-US"/>
          </a:p>
        </p:txBody>
      </p:sp>
    </p:spTree>
    <p:extLst>
      <p:ext uri="{BB962C8B-B14F-4D97-AF65-F5344CB8AC3E}">
        <p14:creationId xmlns:p14="http://schemas.microsoft.com/office/powerpoint/2010/main" val="39284063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With </a:t>
            </a:r>
            <a:r>
              <a:rPr lang="en-US" dirty="0" err="1" smtClean="0"/>
              <a:t>xEAC</a:t>
            </a:r>
            <a:r>
              <a:rPr lang="en-US" dirty="0" smtClean="0"/>
              <a:t> and </a:t>
            </a:r>
            <a:r>
              <a:rPr lang="en-US" dirty="0" err="1" smtClean="0"/>
              <a:t>ASpace</a:t>
            </a:r>
            <a:r>
              <a:rPr lang="en-US" dirty="0" smtClean="0"/>
              <a:t>, we can make meaningful</a:t>
            </a:r>
            <a:r>
              <a:rPr lang="en-US" baseline="0" dirty="0" smtClean="0"/>
              <a:t> links between entities and archives based on the basic inventories, full finding aids (which is even better since they offer more description of a collection’s contents), and </a:t>
            </a:r>
            <a:r>
              <a:rPr lang="en-US" baseline="0" dirty="0" err="1" smtClean="0"/>
              <a:t>eac</a:t>
            </a:r>
            <a:r>
              <a:rPr lang="en-US" baseline="0" dirty="0" smtClean="0"/>
              <a:t> records, both fully and minimally described.</a:t>
            </a:r>
            <a:endParaRPr lang="en-US" dirty="0" smtClean="0"/>
          </a:p>
          <a:p>
            <a:endParaRPr lang="en-US" dirty="0"/>
          </a:p>
        </p:txBody>
      </p:sp>
      <p:sp>
        <p:nvSpPr>
          <p:cNvPr id="4" name="Slide Number Placeholder 3"/>
          <p:cNvSpPr>
            <a:spLocks noGrp="1"/>
          </p:cNvSpPr>
          <p:nvPr>
            <p:ph type="sldNum" sz="quarter" idx="10"/>
          </p:nvPr>
        </p:nvSpPr>
        <p:spPr/>
        <p:txBody>
          <a:bodyPr/>
          <a:lstStyle/>
          <a:p>
            <a:fld id="{8D64286B-832C-4984-B8A5-E375A298545B}" type="slidenum">
              <a:rPr lang="en-US" smtClean="0"/>
              <a:t>21</a:t>
            </a:fld>
            <a:endParaRPr lang="en-US"/>
          </a:p>
        </p:txBody>
      </p:sp>
    </p:spTree>
    <p:extLst>
      <p:ext uri="{BB962C8B-B14F-4D97-AF65-F5344CB8AC3E}">
        <p14:creationId xmlns:p14="http://schemas.microsoft.com/office/powerpoint/2010/main" val="38086661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78933" y="4415790"/>
            <a:ext cx="5608320" cy="4183380"/>
          </a:xfrm>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have 5</a:t>
            </a:r>
            <a:r>
              <a:rPr lang="en-US" baseline="0" dirty="0" smtClean="0"/>
              <a:t> Science Divisions, which includes the Research Library. These divisions also hold separate departments for specific disciplines, such as </a:t>
            </a:r>
            <a:r>
              <a:rPr lang="en-US" baseline="0" dirty="0" err="1" smtClean="0"/>
              <a:t>Mammalogy</a:t>
            </a:r>
            <a:r>
              <a:rPr lang="en-US" baseline="0" dirty="0" smtClean="0"/>
              <a:t> and Ornithology, both under Vertebrate Zoology.</a:t>
            </a:r>
            <a:endParaRPr lang="en-US" dirty="0" smtClean="0"/>
          </a:p>
          <a:p>
            <a:endParaRPr lang="en-US" dirty="0"/>
          </a:p>
        </p:txBody>
      </p:sp>
      <p:sp>
        <p:nvSpPr>
          <p:cNvPr id="4" name="Slide Number Placeholder 3"/>
          <p:cNvSpPr>
            <a:spLocks noGrp="1"/>
          </p:cNvSpPr>
          <p:nvPr>
            <p:ph type="sldNum" sz="quarter" idx="10"/>
          </p:nvPr>
        </p:nvSpPr>
        <p:spPr/>
        <p:txBody>
          <a:bodyPr/>
          <a:lstStyle/>
          <a:p>
            <a:fld id="{40B3DFE6-5D6E-4B1B-8369-E969B930558D}" type="slidenum">
              <a:rPr lang="en-US" smtClean="0"/>
              <a:pPr/>
              <a:t>3</a:t>
            </a:fld>
            <a:endParaRPr lang="en-US"/>
          </a:p>
        </p:txBody>
      </p:sp>
    </p:spTree>
    <p:extLst>
      <p:ext uri="{BB962C8B-B14F-4D97-AF65-F5344CB8AC3E}">
        <p14:creationId xmlns:p14="http://schemas.microsoft.com/office/powerpoint/2010/main" val="26902450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loftier</a:t>
            </a:r>
            <a:r>
              <a:rPr lang="en-US" baseline="0" dirty="0" smtClean="0"/>
              <a:t> goals where linked data is key.</a:t>
            </a:r>
          </a:p>
          <a:p>
            <a:endParaRPr lang="en-US" dirty="0" smtClean="0"/>
          </a:p>
          <a:p>
            <a:r>
              <a:rPr lang="en-US" dirty="0" smtClean="0"/>
              <a:t>As more EAC records become available</a:t>
            </a:r>
            <a:r>
              <a:rPr lang="en-US" baseline="0" dirty="0" smtClean="0"/>
              <a:t>, we can start to widen our scope to make links with other collections in the Library, like the digital images in </a:t>
            </a:r>
            <a:r>
              <a:rPr lang="en-US" baseline="0" dirty="0" err="1" smtClean="0"/>
              <a:t>Omeka</a:t>
            </a:r>
            <a:r>
              <a:rPr lang="en-US" baseline="0" dirty="0" smtClean="0"/>
              <a:t>, or within the institution linking to specimens in the Museum science departments. </a:t>
            </a:r>
          </a:p>
          <a:p>
            <a:endParaRPr lang="en-US" baseline="0" dirty="0" smtClean="0"/>
          </a:p>
          <a:p>
            <a:r>
              <a:rPr lang="en-US" baseline="0" dirty="0" smtClean="0"/>
              <a:t>Beyond that we’d also like to share our EAC records with the wider community by submitting our entities to SNAC, an International Authority Cooperative, where further connections can be made outside our institution.</a:t>
            </a:r>
            <a:endParaRPr lang="en-US" dirty="0" smtClean="0"/>
          </a:p>
          <a:p>
            <a:endParaRPr lang="en-US" dirty="0"/>
          </a:p>
        </p:txBody>
      </p:sp>
      <p:sp>
        <p:nvSpPr>
          <p:cNvPr id="4" name="Slide Number Placeholder 3"/>
          <p:cNvSpPr>
            <a:spLocks noGrp="1"/>
          </p:cNvSpPr>
          <p:nvPr>
            <p:ph type="sldNum" sz="quarter" idx="10"/>
          </p:nvPr>
        </p:nvSpPr>
        <p:spPr/>
        <p:txBody>
          <a:bodyPr/>
          <a:lstStyle/>
          <a:p>
            <a:fld id="{5437525C-E711-4F54-A335-FEF814E4720D}" type="slidenum">
              <a:rPr lang="en-US" smtClean="0"/>
              <a:t>22</a:t>
            </a:fld>
            <a:endParaRPr lang="en-US"/>
          </a:p>
        </p:txBody>
      </p:sp>
    </p:spTree>
    <p:extLst>
      <p:ext uri="{BB962C8B-B14F-4D97-AF65-F5344CB8AC3E}">
        <p14:creationId xmlns:p14="http://schemas.microsoft.com/office/powerpoint/2010/main" val="19761433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future, we</a:t>
            </a:r>
            <a:r>
              <a:rPr lang="en-US" baseline="0" dirty="0" smtClean="0"/>
              <a:t> hope to provide a platform that allows other AMNH departments to use our linked data to connect any object in the museum …. Work on this.</a:t>
            </a:r>
          </a:p>
          <a:p>
            <a:endParaRPr lang="en-US" baseline="0" dirty="0" smtClean="0"/>
          </a:p>
          <a:p>
            <a:r>
              <a:rPr lang="en-US" baseline="0" dirty="0" smtClean="0"/>
              <a:t>And now Jen is going to get more specific about how we can link assets in the library.</a:t>
            </a:r>
            <a:endParaRPr lang="en-US" dirty="0" smtClean="0"/>
          </a:p>
          <a:p>
            <a:endParaRPr lang="en-US" dirty="0"/>
          </a:p>
        </p:txBody>
      </p:sp>
      <p:sp>
        <p:nvSpPr>
          <p:cNvPr id="4" name="Slide Number Placeholder 3"/>
          <p:cNvSpPr>
            <a:spLocks noGrp="1"/>
          </p:cNvSpPr>
          <p:nvPr>
            <p:ph type="sldNum" sz="quarter" idx="10"/>
          </p:nvPr>
        </p:nvSpPr>
        <p:spPr/>
        <p:txBody>
          <a:bodyPr/>
          <a:lstStyle/>
          <a:p>
            <a:fld id="{8D64286B-832C-4984-B8A5-E375A298545B}" type="slidenum">
              <a:rPr lang="en-US" smtClean="0"/>
              <a:t>23</a:t>
            </a:fld>
            <a:endParaRPr lang="en-US"/>
          </a:p>
        </p:txBody>
      </p:sp>
    </p:spTree>
    <p:extLst>
      <p:ext uri="{BB962C8B-B14F-4D97-AF65-F5344CB8AC3E}">
        <p14:creationId xmlns:p14="http://schemas.microsoft.com/office/powerpoint/2010/main" val="38086661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Iris mentioned, linking resources is THE</a:t>
            </a:r>
            <a:r>
              <a:rPr lang="en-US" baseline="0" dirty="0" smtClean="0"/>
              <a:t> DREAM. With the implementation of </a:t>
            </a:r>
            <a:r>
              <a:rPr lang="en-US" baseline="0" dirty="0" err="1" smtClean="0"/>
              <a:t>xEAC</a:t>
            </a:r>
            <a:r>
              <a:rPr lang="en-US" baseline="0" dirty="0" smtClean="0"/>
              <a:t> and Archives Space, the library is truly becoming a repository of relationships. Through standardization we can identify broad categories within the Museum’s history and then branch out to related content across various systems (read the list). </a:t>
            </a:r>
            <a:r>
              <a:rPr lang="en-US" dirty="0" smtClean="0"/>
              <a:t>The library can be a source of standardization</a:t>
            </a:r>
            <a:r>
              <a:rPr lang="en-US" baseline="0" dirty="0" smtClean="0"/>
              <a:t> of these entities and demonstrate the value of speaking the same language. We have started to work with other departments to get their working lists of these entity types to combine and standardize them with ours. We have also started implementing this vocabulary sharing in our department - standardizing controlled vocabularies for the above entities for image cataloging, archives management and bibliographic cataloging makes linking related content easier.</a:t>
            </a:r>
            <a:endParaRPr lang="en-US" dirty="0"/>
          </a:p>
        </p:txBody>
      </p:sp>
      <p:sp>
        <p:nvSpPr>
          <p:cNvPr id="4" name="Slide Number Placeholder 3"/>
          <p:cNvSpPr>
            <a:spLocks noGrp="1"/>
          </p:cNvSpPr>
          <p:nvPr>
            <p:ph type="sldNum" sz="quarter" idx="10"/>
          </p:nvPr>
        </p:nvSpPr>
        <p:spPr/>
        <p:txBody>
          <a:bodyPr/>
          <a:lstStyle/>
          <a:p>
            <a:fld id="{8D64286B-832C-4984-B8A5-E375A298545B}" type="slidenum">
              <a:rPr lang="en-US" smtClean="0"/>
              <a:t>24</a:t>
            </a:fld>
            <a:endParaRPr lang="en-US"/>
          </a:p>
        </p:txBody>
      </p:sp>
    </p:spTree>
    <p:extLst>
      <p:ext uri="{BB962C8B-B14F-4D97-AF65-F5344CB8AC3E}">
        <p14:creationId xmlns:p14="http://schemas.microsoft.com/office/powerpoint/2010/main" val="16019892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Here is a use case for using linked data and controlled entity names within</a:t>
            </a:r>
            <a:r>
              <a:rPr lang="en-US" baseline="0" dirty="0" smtClean="0"/>
              <a:t> the library using The Whitney South Sea Expedition. </a:t>
            </a:r>
            <a:r>
              <a:rPr lang="en-US" dirty="0" smtClean="0"/>
              <a:t>The Whitney South Sea Expedition of the American Museum of Natural History remains a monumental undertaking of focused natural history specimen collecting. Active research spanned from 1920 to 1941. The many participants of the expedition were tasked with systematically exploring Polynesia, Melanesia and Micronesia for previously undiscovered or little-known bird specimens. </a:t>
            </a:r>
            <a:endParaRPr lang="en-US" dirty="0"/>
          </a:p>
        </p:txBody>
      </p:sp>
      <p:sp>
        <p:nvSpPr>
          <p:cNvPr id="4" name="Slide Number Placeholder 3"/>
          <p:cNvSpPr>
            <a:spLocks noGrp="1"/>
          </p:cNvSpPr>
          <p:nvPr>
            <p:ph type="sldNum" sz="quarter" idx="10"/>
          </p:nvPr>
        </p:nvSpPr>
        <p:spPr/>
        <p:txBody>
          <a:bodyPr/>
          <a:lstStyle/>
          <a:p>
            <a:fld id="{8D64286B-832C-4984-B8A5-E375A298545B}" type="slidenum">
              <a:rPr lang="en-US" smtClean="0"/>
              <a:t>25</a:t>
            </a:fld>
            <a:endParaRPr lang="en-US"/>
          </a:p>
        </p:txBody>
      </p:sp>
    </p:spTree>
    <p:extLst>
      <p:ext uri="{BB962C8B-B14F-4D97-AF65-F5344CB8AC3E}">
        <p14:creationId xmlns:p14="http://schemas.microsoft.com/office/powerpoint/2010/main" val="13709776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Before</a:t>
            </a:r>
            <a:r>
              <a:rPr lang="en-US" baseline="0" dirty="0" smtClean="0"/>
              <a:t> wide adoption by the museum as a whole, the library must be able to demonstrate how the EAC framework can be used to link various resources in our own department. </a:t>
            </a:r>
            <a:endParaRPr lang="en-US" dirty="0" smtClean="0"/>
          </a:p>
          <a:p>
            <a:r>
              <a:rPr lang="en-US" dirty="0" smtClean="0"/>
              <a:t>Here is an overview of the applications the Library currently uses</a:t>
            </a:r>
            <a:r>
              <a:rPr lang="en-US" baseline="0" dirty="0" smtClean="0"/>
              <a:t> to manage it’s assets and data. The </a:t>
            </a:r>
            <a:r>
              <a:rPr lang="en-US" dirty="0" smtClean="0"/>
              <a:t>Library has</a:t>
            </a:r>
            <a:r>
              <a:rPr lang="en-US" baseline="0" dirty="0" smtClean="0"/>
              <a:t> traditionally relied on custom built applications to meet the requirements for various digital projects, but this model became unsustainable. The library has slowly evolved to an Open Source application shop. We look for open source solutions that meet the majority of our requirements, have a robust, supportive and active user community, support the metadata standards we use, and utilize APIs. In the Whitney South Seas example, I want to demonstrate how assets and data from all of these applications can be related to each other using EAC records as an authority resource.</a:t>
            </a:r>
            <a:endParaRPr lang="en-US" dirty="0"/>
          </a:p>
        </p:txBody>
      </p:sp>
      <p:sp>
        <p:nvSpPr>
          <p:cNvPr id="4" name="Slide Number Placeholder 3"/>
          <p:cNvSpPr>
            <a:spLocks noGrp="1"/>
          </p:cNvSpPr>
          <p:nvPr>
            <p:ph type="sldNum" sz="quarter" idx="10"/>
          </p:nvPr>
        </p:nvSpPr>
        <p:spPr/>
        <p:txBody>
          <a:bodyPr/>
          <a:lstStyle/>
          <a:p>
            <a:fld id="{8D64286B-832C-4984-B8A5-E375A298545B}" type="slidenum">
              <a:rPr lang="en-US" smtClean="0"/>
              <a:t>26</a:t>
            </a:fld>
            <a:endParaRPr lang="en-US"/>
          </a:p>
        </p:txBody>
      </p:sp>
    </p:spTree>
    <p:extLst>
      <p:ext uri="{BB962C8B-B14F-4D97-AF65-F5344CB8AC3E}">
        <p14:creationId xmlns:p14="http://schemas.microsoft.com/office/powerpoint/2010/main" val="15107280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following diagram demonstrates how each resource becomes a potential gateway for wider and deeper research for the scholar and the casual</a:t>
            </a:r>
            <a:r>
              <a:rPr lang="en-US" baseline="0" dirty="0" smtClean="0"/>
              <a:t> user. In this example, a</a:t>
            </a:r>
            <a:r>
              <a:rPr lang="en-US" dirty="0" smtClean="0"/>
              <a:t> photograph of</a:t>
            </a:r>
            <a:r>
              <a:rPr lang="en-US" baseline="0" dirty="0" smtClean="0"/>
              <a:t> American Ornithologist, Rollo Howard Beck and </a:t>
            </a:r>
            <a:r>
              <a:rPr lang="en-US" sz="1200" b="0" i="0" kern="1200" dirty="0" smtClean="0">
                <a:solidFill>
                  <a:schemeClr val="tx1"/>
                </a:solidFill>
                <a:effectLst/>
                <a:latin typeface="+mn-lt"/>
                <a:ea typeface="+mn-ea"/>
                <a:cs typeface="+mn-cs"/>
              </a:rPr>
              <a:t>ship engineer in workshop with frigate bird specimen, aboard schooner </a:t>
            </a:r>
            <a:r>
              <a:rPr lang="en-US" sz="1200" b="0" i="1" kern="1200" dirty="0" smtClean="0">
                <a:solidFill>
                  <a:schemeClr val="tx1"/>
                </a:solidFill>
                <a:effectLst/>
                <a:latin typeface="+mn-lt"/>
                <a:ea typeface="+mn-ea"/>
                <a:cs typeface="+mn-cs"/>
              </a:rPr>
              <a:t>the France</a:t>
            </a:r>
            <a:r>
              <a:rPr lang="en-US" i="1" baseline="0" dirty="0" smtClean="0"/>
              <a:t> </a:t>
            </a:r>
            <a:r>
              <a:rPr lang="en-US" i="0" baseline="0" dirty="0" smtClean="0"/>
              <a:t>during the Whitney South Sea Expedition </a:t>
            </a:r>
            <a:r>
              <a:rPr lang="en-US" sz="1200" b="0" i="0" kern="1200" dirty="0" smtClean="0">
                <a:solidFill>
                  <a:schemeClr val="tx1"/>
                </a:solidFill>
                <a:effectLst/>
                <a:latin typeface="+mn-lt"/>
                <a:ea typeface="+mn-ea"/>
                <a:cs typeface="+mn-cs"/>
              </a:rPr>
              <a:t>is connected</a:t>
            </a:r>
            <a:r>
              <a:rPr lang="en-US" sz="1200" b="0" i="0" kern="1200" baseline="0" dirty="0" smtClean="0">
                <a:solidFill>
                  <a:schemeClr val="tx1"/>
                </a:solidFill>
                <a:effectLst/>
                <a:latin typeface="+mn-lt"/>
                <a:ea typeface="+mn-ea"/>
                <a:cs typeface="+mn-cs"/>
              </a:rPr>
              <a:t> to the EAC record for the Whitney South Sea Expedition and EAC record for Rollo Howard Beck. Users interested in Rollo Beck can then find related resources through the EAC record two way links will lead the user to </a:t>
            </a:r>
            <a:r>
              <a:rPr lang="en-US" sz="1200" b="0" i="0" kern="1200" baseline="0" dirty="0" err="1" smtClean="0">
                <a:solidFill>
                  <a:schemeClr val="tx1"/>
                </a:solidFill>
                <a:effectLst/>
                <a:latin typeface="+mn-lt"/>
                <a:ea typeface="+mn-ea"/>
                <a:cs typeface="+mn-cs"/>
              </a:rPr>
              <a:t>Dspace</a:t>
            </a:r>
            <a:r>
              <a:rPr lang="en-US" sz="1200" b="0" i="0" kern="1200" baseline="0" dirty="0" smtClean="0">
                <a:solidFill>
                  <a:schemeClr val="tx1"/>
                </a:solidFill>
                <a:effectLst/>
                <a:latin typeface="+mn-lt"/>
                <a:ea typeface="+mn-ea"/>
                <a:cs typeface="+mn-cs"/>
              </a:rPr>
              <a:t> and Beck’s Journal from the Whitney South Sea Expedition and back again. In Sierra, the library’s online catalog, there are bibliographic records for the </a:t>
            </a:r>
            <a:r>
              <a:rPr lang="en-US" sz="1200" b="0" i="1" kern="1200" baseline="0" dirty="0" smtClean="0">
                <a:solidFill>
                  <a:schemeClr val="tx1"/>
                </a:solidFill>
                <a:effectLst/>
                <a:latin typeface="+mn-lt"/>
                <a:ea typeface="+mn-ea"/>
                <a:cs typeface="+mn-cs"/>
              </a:rPr>
              <a:t>France’s </a:t>
            </a:r>
            <a:r>
              <a:rPr lang="en-US" sz="1200" b="0" i="0" kern="1200" baseline="0" dirty="0" smtClean="0">
                <a:solidFill>
                  <a:schemeClr val="tx1"/>
                </a:solidFill>
                <a:effectLst/>
                <a:latin typeface="+mn-lt"/>
                <a:ea typeface="+mn-ea"/>
                <a:cs typeface="+mn-cs"/>
              </a:rPr>
              <a:t> ship logbook and for Beck’s Journals, both of which would link back to the EAC records for the Whitney South Seas Expedition and Rollo Beck. A blog entry in the WordPress site is also discoverable through the Whitney South Sea Expedition. Lastly there is an EAD Finding Aid for Hall and Diorama Construction at the AMNH and the Whitney Hall of Oceanic Birds EAC record would link to that. For this example, we tried to identify the specimen being handled by Beck in the image – Through this framework, if the specimen was identified in a photograph, it could be linked to a specimen in one of the dioramas in the hall if it was on display or to a specimen record in KE-EMU the museum’s collection management software</a:t>
            </a:r>
            <a:endParaRPr lang="en-US" dirty="0"/>
          </a:p>
        </p:txBody>
      </p:sp>
      <p:sp>
        <p:nvSpPr>
          <p:cNvPr id="4" name="Slide Number Placeholder 3"/>
          <p:cNvSpPr>
            <a:spLocks noGrp="1"/>
          </p:cNvSpPr>
          <p:nvPr>
            <p:ph type="sldNum" sz="quarter" idx="10"/>
          </p:nvPr>
        </p:nvSpPr>
        <p:spPr/>
        <p:txBody>
          <a:bodyPr/>
          <a:lstStyle/>
          <a:p>
            <a:fld id="{8D64286B-832C-4984-B8A5-E375A298545B}" type="slidenum">
              <a:rPr lang="en-US" smtClean="0"/>
              <a:t>27</a:t>
            </a:fld>
            <a:endParaRPr lang="en-US"/>
          </a:p>
        </p:txBody>
      </p:sp>
    </p:spTree>
    <p:extLst>
      <p:ext uri="{BB962C8B-B14F-4D97-AF65-F5344CB8AC3E}">
        <p14:creationId xmlns:p14="http://schemas.microsoft.com/office/powerpoint/2010/main" val="10862956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Traditionally, the library has relied on</a:t>
            </a:r>
            <a:r>
              <a:rPr lang="en-US" baseline="0" dirty="0" smtClean="0"/>
              <a:t> physical servers to deploy applications and databases. With </a:t>
            </a:r>
            <a:r>
              <a:rPr lang="en-US" baseline="0" dirty="0" err="1" smtClean="0"/>
              <a:t>xEAC</a:t>
            </a:r>
            <a:r>
              <a:rPr lang="en-US" baseline="0" dirty="0" smtClean="0"/>
              <a:t> and Archives Space, we partnered with our IT department to determine what would best fit our requirements. We were able to get a virtual machine up and running relatively quickly. The IT Dept. installed required software packages via RPM repos and I installed the Archives Space and </a:t>
            </a:r>
            <a:r>
              <a:rPr lang="en-US" baseline="0" dirty="0" err="1" smtClean="0"/>
              <a:t>xEAC</a:t>
            </a:r>
            <a:r>
              <a:rPr lang="en-US" baseline="0" dirty="0" smtClean="0"/>
              <a:t>. The next phase of the project will be to research and select a </a:t>
            </a:r>
            <a:r>
              <a:rPr lang="en-US" baseline="0" dirty="0" err="1" smtClean="0"/>
              <a:t>Triplestore</a:t>
            </a:r>
            <a:r>
              <a:rPr lang="en-US" baseline="0" dirty="0" smtClean="0"/>
              <a:t> </a:t>
            </a:r>
          </a:p>
          <a:p>
            <a:r>
              <a:rPr lang="en-US" dirty="0" err="1" smtClean="0"/>
              <a:t>Triplestores</a:t>
            </a:r>
            <a:r>
              <a:rPr lang="en-US" dirty="0" smtClean="0"/>
              <a:t> store semantic facts in the form of subject - predicate - object using the Resource Description Framework. RDF is a standard model for data publishing and interchange on the Web. RDF has features that facilitate data merging even if the underlying schemas differ. </a:t>
            </a:r>
            <a:endParaRPr lang="en-US" dirty="0"/>
          </a:p>
        </p:txBody>
      </p:sp>
      <p:sp>
        <p:nvSpPr>
          <p:cNvPr id="4" name="Slide Number Placeholder 3"/>
          <p:cNvSpPr>
            <a:spLocks noGrp="1"/>
          </p:cNvSpPr>
          <p:nvPr>
            <p:ph type="sldNum" sz="quarter" idx="10"/>
          </p:nvPr>
        </p:nvSpPr>
        <p:spPr/>
        <p:txBody>
          <a:bodyPr/>
          <a:lstStyle/>
          <a:p>
            <a:fld id="{8D64286B-832C-4984-B8A5-E375A298545B}" type="slidenum">
              <a:rPr lang="en-US" smtClean="0"/>
              <a:t>28</a:t>
            </a:fld>
            <a:endParaRPr lang="en-US"/>
          </a:p>
        </p:txBody>
      </p:sp>
    </p:spTree>
    <p:extLst>
      <p:ext uri="{BB962C8B-B14F-4D97-AF65-F5344CB8AC3E}">
        <p14:creationId xmlns:p14="http://schemas.microsoft.com/office/powerpoint/2010/main" val="35365429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Ideally would would like to push the EAC record and EAD</a:t>
            </a:r>
            <a:r>
              <a:rPr lang="en-US" baseline="0" dirty="0" smtClean="0"/>
              <a:t> records to other museum departments</a:t>
            </a:r>
          </a:p>
          <a:p>
            <a:r>
              <a:rPr lang="en-US" baseline="0" dirty="0" smtClean="0"/>
              <a:t>Nick is now going to talk about how …</a:t>
            </a:r>
            <a:endParaRPr lang="en-US" dirty="0"/>
          </a:p>
        </p:txBody>
      </p:sp>
      <p:sp>
        <p:nvSpPr>
          <p:cNvPr id="4" name="Slide Number Placeholder 3"/>
          <p:cNvSpPr>
            <a:spLocks noGrp="1"/>
          </p:cNvSpPr>
          <p:nvPr>
            <p:ph type="sldNum" sz="quarter" idx="10"/>
          </p:nvPr>
        </p:nvSpPr>
        <p:spPr/>
        <p:txBody>
          <a:bodyPr/>
          <a:lstStyle/>
          <a:p>
            <a:fld id="{8D64286B-832C-4984-B8A5-E375A298545B}" type="slidenum">
              <a:rPr lang="en-US" smtClean="0"/>
              <a:t>29</a:t>
            </a:fld>
            <a:endParaRPr lang="en-US"/>
          </a:p>
        </p:txBody>
      </p:sp>
    </p:spTree>
    <p:extLst>
      <p:ext uri="{BB962C8B-B14F-4D97-AF65-F5344CB8AC3E}">
        <p14:creationId xmlns:p14="http://schemas.microsoft.com/office/powerpoint/2010/main" val="35365429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701041" y="4415790"/>
            <a:ext cx="5608319" cy="4183380"/>
          </a:xfrm>
          <a:prstGeom prst="rect">
            <a:avLst/>
          </a:prstGeom>
        </p:spPr>
        <p:txBody>
          <a:bodyPr lIns="93162" tIns="93162" rIns="93162" bIns="93162"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dirty="0" smtClean="0"/>
              <a:t>This entire process is just part of a larger one to build towards better long-term information management, or as we have nicknamed that mythical ideal, OAIS. I’m sure everyone is familiar with this diagram and how it flattens our incredibly complex problems into neat shapes and lines. What we’ve been presenting here is just one of those complex problems, and I’ll use the OAIS diagrams to help explain how we’ve thought about it.</a:t>
            </a:r>
          </a:p>
          <a:p>
            <a:endParaRPr lang="en"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Shape 79"/>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0" name="Shape 80"/>
          <p:cNvSpPr txBox="1">
            <a:spLocks noGrp="1"/>
          </p:cNvSpPr>
          <p:nvPr>
            <p:ph type="body" idx="1"/>
          </p:nvPr>
        </p:nvSpPr>
        <p:spPr>
          <a:xfrm>
            <a:off x="701041" y="4415790"/>
            <a:ext cx="5608319" cy="4183380"/>
          </a:xfrm>
          <a:prstGeom prst="rect">
            <a:avLst/>
          </a:prstGeom>
        </p:spPr>
        <p:txBody>
          <a:bodyPr lIns="93162" tIns="93162" rIns="93162" bIns="93162"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dirty="0" smtClean="0"/>
              <a:t>So in an ideal OAIS there is are producers creating information, users consuming information, and an organization in the middle that manages, describes, and presents that information in ways that preserve that information long-term. In this diagram, I’m using AMNH as the organization. Ideally, it’s as simple as that, but an organization like AMNH can’t be contained in those six boxes</a:t>
            </a:r>
          </a:p>
          <a:p>
            <a:endParaRPr lang="e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78933" y="4415790"/>
            <a:ext cx="5608320" cy="4183380"/>
          </a:xfrm>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Within Science, there are 34.5 million specimens and artifacts, plus approximately</a:t>
            </a:r>
            <a:r>
              <a:rPr lang="en-US" baseline="0" dirty="0" smtClean="0"/>
              <a:t> 25,000 linear feet of archives! A lot of stuff.</a:t>
            </a:r>
            <a:endParaRPr lang="en-US" dirty="0" smtClean="0"/>
          </a:p>
          <a:p>
            <a:endParaRPr lang="en-US" dirty="0"/>
          </a:p>
        </p:txBody>
      </p:sp>
      <p:sp>
        <p:nvSpPr>
          <p:cNvPr id="4" name="Slide Number Placeholder 3"/>
          <p:cNvSpPr>
            <a:spLocks noGrp="1"/>
          </p:cNvSpPr>
          <p:nvPr>
            <p:ph type="sldNum" sz="quarter" idx="10"/>
          </p:nvPr>
        </p:nvSpPr>
        <p:spPr/>
        <p:txBody>
          <a:bodyPr/>
          <a:lstStyle/>
          <a:p>
            <a:fld id="{40B3DFE6-5D6E-4B1B-8369-E969B930558D}" type="slidenum">
              <a:rPr lang="en-US" smtClean="0"/>
              <a:pPr/>
              <a:t>4</a:t>
            </a:fld>
            <a:endParaRPr lang="en-US"/>
          </a:p>
        </p:txBody>
      </p:sp>
    </p:spTree>
    <p:extLst>
      <p:ext uri="{BB962C8B-B14F-4D97-AF65-F5344CB8AC3E}">
        <p14:creationId xmlns:p14="http://schemas.microsoft.com/office/powerpoint/2010/main" val="26902450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5" name="Shape 105"/>
          <p:cNvSpPr txBox="1">
            <a:spLocks noGrp="1"/>
          </p:cNvSpPr>
          <p:nvPr>
            <p:ph type="body" idx="1"/>
          </p:nvPr>
        </p:nvSpPr>
        <p:spPr>
          <a:xfrm>
            <a:off x="701041" y="4415790"/>
            <a:ext cx="5608319" cy="4183380"/>
          </a:xfrm>
          <a:prstGeom prst="rect">
            <a:avLst/>
          </a:prstGeom>
        </p:spPr>
        <p:txBody>
          <a:bodyPr lIns="93162" tIns="93162" rIns="93162" bIns="93162"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dirty="0" smtClean="0"/>
              <a:t>Instead, as Iris and Jen have shown, we are a hydra made of many, many departments each handling its own data. Just for metadata, Anthropology uses Oracle, Earth and Planetary Sciences uses its own systems, other departments use KE Emu, and in the library there’s another multitude of systems. Omeka for images, xEAC for EAC-CPF, ASpace for archival collections, DSpace for digital objects, etc. Each department has very specific disciplinary needs in order to manage its information in a way that helps them accomplish their goals best.</a:t>
            </a:r>
          </a:p>
          <a:p>
            <a:endParaRPr lang="en"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9" name="Shape 189"/>
          <p:cNvSpPr txBox="1">
            <a:spLocks noGrp="1"/>
          </p:cNvSpPr>
          <p:nvPr>
            <p:ph type="body" idx="1"/>
          </p:nvPr>
        </p:nvSpPr>
        <p:spPr>
          <a:xfrm>
            <a:off x="701041" y="4415790"/>
            <a:ext cx="5608319" cy="4183380"/>
          </a:xfrm>
          <a:prstGeom prst="rect">
            <a:avLst/>
          </a:prstGeom>
        </p:spPr>
        <p:txBody>
          <a:bodyPr lIns="93162" tIns="93162" rIns="93162" bIns="93162"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dirty="0" smtClean="0">
                <a:solidFill>
                  <a:schemeClr val="dk1"/>
                </a:solidFill>
              </a:rPr>
              <a:t>This runs into a problem when we get to the access side of our systems. N</a:t>
            </a:r>
            <a:r>
              <a:rPr lang="en" dirty="0" smtClean="0"/>
              <a:t>ow, users aren’t interacting with the American Museum of Natural History, they’re interacting with each department or collection. </a:t>
            </a:r>
            <a:r>
              <a:rPr lang="en" dirty="0" smtClean="0">
                <a:solidFill>
                  <a:schemeClr val="dk1"/>
                </a:solidFill>
              </a:rPr>
              <a:t>If we’ve all developed custom information management systems, it shouldn’t be surprising when each has its own access mechanism.</a:t>
            </a:r>
          </a:p>
          <a:p>
            <a:endParaRPr lang="en" dirty="0">
              <a:solidFill>
                <a:schemeClr val="dk1"/>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Shape 287"/>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8" name="Shape 288"/>
          <p:cNvSpPr txBox="1">
            <a:spLocks noGrp="1"/>
          </p:cNvSpPr>
          <p:nvPr>
            <p:ph type="body" idx="1"/>
          </p:nvPr>
        </p:nvSpPr>
        <p:spPr>
          <a:xfrm>
            <a:off x="701041" y="4415790"/>
            <a:ext cx="5608319" cy="4183380"/>
          </a:xfrm>
          <a:prstGeom prst="rect">
            <a:avLst/>
          </a:prstGeom>
        </p:spPr>
        <p:txBody>
          <a:bodyPr lIns="93162" tIns="93162" rIns="93162" bIns="93162" anchor="t" anchorCtr="0">
            <a:noAutofit/>
          </a:bodyPr>
          <a:lstStyle/>
          <a:p>
            <a:pPr lvl="0" rtl="0">
              <a:spcBef>
                <a:spcPts val="0"/>
              </a:spcBef>
              <a:buNone/>
            </a:pPr>
            <a:r>
              <a:rPr lang="en" dirty="0" smtClean="0"/>
              <a:t>In order for our audiences to be able to access our collections, they need to understand both where to find the access mechanism and how to use.</a:t>
            </a:r>
          </a:p>
          <a:p>
            <a:pPr lvl="0" rtl="0">
              <a:spcBef>
                <a:spcPts val="0"/>
              </a:spcBef>
              <a:buNone/>
            </a:pPr>
            <a:r>
              <a:rPr lang="en" dirty="0" smtClean="0"/>
              <a:t>And our users aren’t just visitors to the museum’s galleries.</a:t>
            </a:r>
          </a:p>
          <a:p>
            <a:pPr lvl="0" rtl="0">
              <a:spcBef>
                <a:spcPts val="0"/>
              </a:spcBef>
              <a:buNone/>
            </a:pPr>
            <a:r>
              <a:rPr lang="en" dirty="0" smtClean="0"/>
              <a:t>We have online users planning a visit</a:t>
            </a:r>
          </a:p>
          <a:p>
            <a:pPr lvl="0" rtl="0">
              <a:spcBef>
                <a:spcPts val="0"/>
              </a:spcBef>
              <a:buNone/>
            </a:pPr>
            <a:r>
              <a:rPr lang="en" dirty="0" smtClean="0"/>
              <a:t>students researching a topic</a:t>
            </a:r>
          </a:p>
          <a:p>
            <a:pPr lvl="0" rtl="0">
              <a:spcBef>
                <a:spcPts val="0"/>
              </a:spcBef>
              <a:buNone/>
            </a:pPr>
            <a:r>
              <a:rPr lang="en" dirty="0" smtClean="0"/>
              <a:t>scientists studying specimens</a:t>
            </a:r>
          </a:p>
          <a:p>
            <a:pPr lvl="0" rtl="0">
              <a:spcBef>
                <a:spcPts val="0"/>
              </a:spcBef>
              <a:buNone/>
            </a:pPr>
            <a:r>
              <a:rPr lang="en" dirty="0" smtClean="0"/>
              <a:t>staff creating exhibits</a:t>
            </a:r>
          </a:p>
          <a:p>
            <a:pPr lvl="0" rtl="0">
              <a:spcBef>
                <a:spcPts val="0"/>
              </a:spcBef>
              <a:buNone/>
            </a:pPr>
            <a:r>
              <a:rPr lang="en" dirty="0" smtClean="0"/>
              <a:t>the list goes on and the access mechanisms multiply.</a:t>
            </a:r>
          </a:p>
          <a:p>
            <a:pPr lvl="0" rtl="0">
              <a:spcBef>
                <a:spcPts val="0"/>
              </a:spcBef>
              <a:buNone/>
            </a:pPr>
            <a:r>
              <a:rPr lang="en" dirty="0" smtClean="0"/>
              <a:t>Users are no longer interacting with the museum as a single authoritative resource, but with its tangle of constituent parts.</a:t>
            </a:r>
          </a:p>
          <a:p>
            <a:endParaRPr lang="en"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Shape 376"/>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7" name="Shape 377"/>
          <p:cNvSpPr txBox="1">
            <a:spLocks noGrp="1"/>
          </p:cNvSpPr>
          <p:nvPr>
            <p:ph type="body" idx="1"/>
          </p:nvPr>
        </p:nvSpPr>
        <p:spPr>
          <a:xfrm>
            <a:off x="701041" y="4415790"/>
            <a:ext cx="5608319" cy="4183380"/>
          </a:xfrm>
          <a:prstGeom prst="rect">
            <a:avLst/>
          </a:prstGeom>
        </p:spPr>
        <p:txBody>
          <a:bodyPr lIns="93162" tIns="93162" rIns="93162" bIns="93162" anchor="t" anchorCtr="0">
            <a:noAutofit/>
          </a:bodyPr>
          <a:lstStyle/>
          <a:p>
            <a:pPr lvl="0" rtl="0">
              <a:spcBef>
                <a:spcPts val="0"/>
              </a:spcBef>
              <a:buNone/>
            </a:pPr>
            <a:r>
              <a:rPr lang="en-US" dirty="0" smtClean="0"/>
              <a:t>To fulfill our goals to make collections accessible, we need to make access simpler. At the same time, we can’t force everyone’s </a:t>
            </a:r>
            <a:r>
              <a:rPr lang="en-US" dirty="0" err="1" smtClean="0"/>
              <a:t>worfklows</a:t>
            </a:r>
            <a:r>
              <a:rPr lang="en-US" dirty="0" smtClean="0"/>
              <a:t> to suddenly shift into a single platform. Those workflows developed to deal with practical problems and are now deeply embedded in each department. It’s too big of a task to create that sudden shift.</a:t>
            </a:r>
          </a:p>
          <a:p>
            <a:pPr lvl="0" rtl="0">
              <a:spcBef>
                <a:spcPts val="0"/>
              </a:spcBef>
              <a:buNone/>
            </a:pPr>
            <a:endParaRPr lang="en-US" dirty="0" smtClean="0"/>
          </a:p>
          <a:p>
            <a:pPr lvl="0" rtl="0">
              <a:spcBef>
                <a:spcPts val="0"/>
              </a:spcBef>
              <a:buNone/>
            </a:pPr>
            <a:r>
              <a:rPr lang="en-US" dirty="0" smtClean="0"/>
              <a:t>We have to be flexible to our current systems, and our future ones. When new workflows and systems are created to respond to new needs, our existing systems should be able to accommodate those changes. Which is why we’re looking at linked data.</a:t>
            </a:r>
          </a:p>
          <a:p>
            <a:pPr lvl="0" rtl="0">
              <a:spcBef>
                <a:spcPts val="0"/>
              </a:spcBef>
              <a:buNone/>
            </a:pPr>
            <a:endParaRPr lang="en-US" dirty="0" smtClean="0"/>
          </a:p>
          <a:p>
            <a:pPr lvl="0" rtl="0">
              <a:spcBef>
                <a:spcPts val="0"/>
              </a:spcBef>
              <a:buNone/>
            </a:pPr>
            <a:r>
              <a:rPr lang="en-US" dirty="0" smtClean="0"/>
              <a:t>Of course, this diagram is a little disingenuous. We don’t expect users to be fluent in SPARQL, RDF, and data manipulation. Instead we’re looking at using linked data to provide the backbone for other access services. Instead of maintaining separate access services for each system, now we can start evaluating access services built for different audiences.</a:t>
            </a:r>
          </a:p>
          <a:p>
            <a:endParaRPr lang="en"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Shape 467"/>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8" name="Shape 468"/>
          <p:cNvSpPr txBox="1">
            <a:spLocks noGrp="1"/>
          </p:cNvSpPr>
          <p:nvPr>
            <p:ph type="body" idx="1"/>
          </p:nvPr>
        </p:nvSpPr>
        <p:spPr>
          <a:xfrm>
            <a:off x="701041" y="4415790"/>
            <a:ext cx="5608319" cy="4183380"/>
          </a:xfrm>
          <a:prstGeom prst="rect">
            <a:avLst/>
          </a:prstGeom>
        </p:spPr>
        <p:txBody>
          <a:bodyPr lIns="93162" tIns="93162" rIns="93162" bIns="93162" anchor="t" anchorCtr="0">
            <a:noAutofit/>
          </a:bodyPr>
          <a:lstStyle/>
          <a:p>
            <a:pPr lvl="0" rtl="0">
              <a:spcBef>
                <a:spcPts val="0"/>
              </a:spcBef>
              <a:buNone/>
            </a:pPr>
            <a:r>
              <a:rPr lang="en-US" dirty="0" smtClean="0"/>
              <a:t>I’ll return to the original monolithic diagram. As Jen and Iris showed, collection context can be distributed across the museum. It makes sense that we try to make it possible to discover that context, rather than requiring users to know where additional clues could exist. To make this possible, linked data becomes a key component of the data management strategy.</a:t>
            </a:r>
          </a:p>
          <a:p>
            <a:pPr lvl="0" rtl="0">
              <a:spcBef>
                <a:spcPts val="0"/>
              </a:spcBef>
              <a:buNone/>
            </a:pPr>
            <a:endParaRPr lang="en-US" dirty="0" smtClean="0"/>
          </a:p>
          <a:p>
            <a:pPr lvl="0" rtl="0">
              <a:spcBef>
                <a:spcPts val="0"/>
              </a:spcBef>
              <a:buNone/>
            </a:pPr>
            <a:r>
              <a:rPr lang="en-US" dirty="0" smtClean="0"/>
              <a:t>We still haven’t addressed how we might change ingest, storage, and access mechanisms in ways that preserve departmental needs and </a:t>
            </a:r>
            <a:r>
              <a:rPr lang="en-US" dirty="0" err="1" smtClean="0"/>
              <a:t>and</a:t>
            </a:r>
            <a:r>
              <a:rPr lang="en-US" dirty="0" smtClean="0"/>
              <a:t> simplify overall management. However, those solutions will depend on the links created within the metadata.</a:t>
            </a:r>
          </a:p>
          <a:p>
            <a:endParaRPr lang="en"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37525C-E711-4F54-A335-FEF814E4720D}" type="slidenum">
              <a:rPr lang="en-US" smtClean="0"/>
              <a:t>37</a:t>
            </a:fld>
            <a:endParaRPr lang="en-US"/>
          </a:p>
        </p:txBody>
      </p:sp>
    </p:spTree>
    <p:extLst>
      <p:ext uri="{BB962C8B-B14F-4D97-AF65-F5344CB8AC3E}">
        <p14:creationId xmlns:p14="http://schemas.microsoft.com/office/powerpoint/2010/main" val="11714896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know these numbers because starting in 2005</a:t>
            </a:r>
            <a:r>
              <a:rPr lang="en-US" baseline="0" dirty="0" smtClean="0"/>
              <a:t> </a:t>
            </a:r>
            <a:r>
              <a:rPr lang="en-US" dirty="0" smtClean="0"/>
              <a:t>the museum has been identifying and assessing materials for risk. The Library entered the scene during</a:t>
            </a:r>
            <a:r>
              <a:rPr lang="en-US" baseline="0" dirty="0" smtClean="0"/>
              <a:t> the 3</a:t>
            </a:r>
            <a:r>
              <a:rPr lang="en-US" baseline="30000" dirty="0" smtClean="0"/>
              <a:t>rd</a:t>
            </a:r>
            <a:r>
              <a:rPr lang="en-US" baseline="0" dirty="0" smtClean="0"/>
              <a:t> </a:t>
            </a:r>
            <a:r>
              <a:rPr lang="en-US" dirty="0" smtClean="0"/>
              <a:t>Phase of an IMLS-funded</a:t>
            </a:r>
            <a:r>
              <a:rPr lang="en-US" baseline="0" dirty="0" smtClean="0"/>
              <a:t> Risk Assessment project, which started with Research collections in 2005 – specimens in jars, </a:t>
            </a:r>
            <a:r>
              <a:rPr lang="en-US" baseline="0" dirty="0" err="1" smtClean="0"/>
              <a:t>etc</a:t>
            </a:r>
            <a:r>
              <a:rPr lang="en-US" baseline="0" dirty="0" smtClean="0"/>
              <a:t> – around 2.5 million objects at that time, then moved onto objects on display in permanent exhibits (22,000 items), and for Phase 3, beginning 2011, we gathered a basic inventory of all the archives in the Museum’s science departments which included the library. For the same year, the Library was fortunate enough to receive additional funding from the Council on Library and Information Resources (CLIR) to create minimal catalog records for manuscripts, department records, photographic prints and slides. These combined efforts produced over 3,000 records for archives across the science departments. HUGE. Which gave us the legs to do our current project of writing more in-depth finding aids and contextual notes for expeditionary field work.</a:t>
            </a:r>
            <a:endParaRPr lang="en-US" dirty="0" smtClean="0"/>
          </a:p>
          <a:p>
            <a:endParaRPr lang="en-US" dirty="0"/>
          </a:p>
        </p:txBody>
      </p:sp>
      <p:sp>
        <p:nvSpPr>
          <p:cNvPr id="4" name="Slide Number Placeholder 3"/>
          <p:cNvSpPr>
            <a:spLocks noGrp="1"/>
          </p:cNvSpPr>
          <p:nvPr>
            <p:ph type="sldNum" sz="quarter" idx="10"/>
          </p:nvPr>
        </p:nvSpPr>
        <p:spPr/>
        <p:txBody>
          <a:bodyPr/>
          <a:lstStyle/>
          <a:p>
            <a:fld id="{8D64286B-832C-4984-B8A5-E375A298545B}" type="slidenum">
              <a:rPr lang="en-US" smtClean="0"/>
              <a:t>5</a:t>
            </a:fld>
            <a:endParaRPr lang="en-US"/>
          </a:p>
        </p:txBody>
      </p:sp>
    </p:spTree>
    <p:extLst>
      <p:ext uri="{BB962C8B-B14F-4D97-AF65-F5344CB8AC3E}">
        <p14:creationId xmlns:p14="http://schemas.microsoft.com/office/powerpoint/2010/main" val="1678357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91" name="Shape 91"/>
          <p:cNvSpPr txBox="1">
            <a:spLocks noGrp="1"/>
          </p:cNvSpPr>
          <p:nvPr>
            <p:ph type="body" idx="1"/>
          </p:nvPr>
        </p:nvSpPr>
        <p:spPr>
          <a:xfrm>
            <a:off x="701042" y="4415790"/>
            <a:ext cx="5608319" cy="4183380"/>
          </a:xfrm>
          <a:prstGeom prst="rect">
            <a:avLst/>
          </a:prstGeom>
        </p:spPr>
        <p:txBody>
          <a:bodyPr lIns="93157" tIns="93157" rIns="93157" bIns="93157" anchor="t" anchorCtr="0">
            <a:noAutofit/>
          </a:bodyPr>
          <a:lstStyle/>
          <a:p>
            <a:r>
              <a:rPr lang="en-US" baseline="0" dirty="0" smtClean="0"/>
              <a:t>The finding aids provide more detailed descriptions for archives collections about field work supported by the museum. Using the inventories created from the IMLS project, we were able to identify and prioritize collections from the Science Departments to process. EXPEDITIONS </a:t>
            </a:r>
            <a:r>
              <a:rPr lang="en-US" baseline="0" dirty="0" err="1" smtClean="0"/>
              <a:t>EXPEDITIONS</a:t>
            </a:r>
            <a:r>
              <a:rPr lang="en-US" baseline="0" dirty="0" smtClean="0"/>
              <a:t> </a:t>
            </a:r>
            <a:r>
              <a:rPr lang="en-US" baseline="0" dirty="0" err="1" smtClean="0"/>
              <a:t>EXPEDITIONS</a:t>
            </a:r>
            <a:endParaRPr lang="en-US" baseline="0" dirty="0" smtClean="0"/>
          </a:p>
          <a:p>
            <a:r>
              <a:rPr lang="en-US" baseline="0" dirty="0" smtClean="0"/>
              <a:t>This project has created about 50 finding aids close to 100 rich entity records, as well as over 3,000 minimal EAC records for expeditions and personnel. </a:t>
            </a:r>
          </a:p>
          <a:p>
            <a:r>
              <a:rPr lang="en-US" baseline="0" dirty="0" smtClean="0"/>
              <a:t>Minimal = </a:t>
            </a:r>
            <a:r>
              <a:rPr lang="en-US" sz="1200" kern="1200" dirty="0" smtClean="0">
                <a:solidFill>
                  <a:schemeClr val="tx1"/>
                </a:solidFill>
                <a:effectLst/>
                <a:latin typeface="+mn-lt"/>
                <a:ea typeface="+mn-ea"/>
                <a:cs typeface="+mn-cs"/>
              </a:rPr>
              <a:t>birth and death dates with brief notes about affiliation to the museum for persons, places and personnel along with purpose of research for scientific expeditions.</a:t>
            </a:r>
            <a:endParaRPr lang="en-US" dirty="0" smtClean="0"/>
          </a:p>
          <a:p>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91" name="Shape 91"/>
          <p:cNvSpPr txBox="1">
            <a:spLocks noGrp="1"/>
          </p:cNvSpPr>
          <p:nvPr>
            <p:ph type="body" idx="1"/>
          </p:nvPr>
        </p:nvSpPr>
        <p:spPr>
          <a:xfrm>
            <a:off x="701042" y="4415790"/>
            <a:ext cx="5608319" cy="4183380"/>
          </a:xfrm>
          <a:prstGeom prst="rect">
            <a:avLst/>
          </a:prstGeom>
        </p:spPr>
        <p:txBody>
          <a:bodyPr lIns="93157" tIns="93157" rIns="93157" bIns="93157" anchor="t" anchorCtr="0">
            <a:noAutofit/>
          </a:bodyPr>
          <a:lstStyle/>
          <a:p>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00" name="Shape 100"/>
          <p:cNvSpPr txBox="1">
            <a:spLocks noGrp="1"/>
          </p:cNvSpPr>
          <p:nvPr>
            <p:ph type="body" idx="1"/>
          </p:nvPr>
        </p:nvSpPr>
        <p:spPr>
          <a:xfrm>
            <a:off x="701042" y="4415790"/>
            <a:ext cx="5608319" cy="4183380"/>
          </a:xfrm>
          <a:prstGeom prst="rect">
            <a:avLst/>
          </a:prstGeom>
        </p:spPr>
        <p:txBody>
          <a:bodyPr lIns="93157" tIns="93157" rIns="93157" bIns="93157" anchor="t" anchorCtr="0">
            <a:noAutofit/>
          </a:bodyPr>
          <a:lstStyle/>
          <a:p>
            <a:r>
              <a:rPr lang="en-US" dirty="0" smtClean="0"/>
              <a:t>Here are examples of the kinds of material people brought back to the museum from the field. Documentation not only on various formats,</a:t>
            </a:r>
            <a:r>
              <a:rPr lang="en-US" baseline="0" dirty="0" smtClean="0"/>
              <a:t> but also for various disciplines. </a:t>
            </a:r>
          </a:p>
          <a:p>
            <a:endParaRPr lang="en-US" baseline="0" dirty="0" smtClean="0"/>
          </a:p>
          <a:p>
            <a:r>
              <a:rPr lang="en-US" baseline="0" dirty="0" smtClean="0"/>
              <a:t>Back in 2011 when we were still at the stage of gathering basic data about collections, it became clear that archives from expeditions dispersed into their respective departments with no reference to material outside their silos. Some material came to the library, but there was a lot of important documentation scattered around the museum, by and large, documents that support Science collections, </a:t>
            </a:r>
            <a:r>
              <a:rPr lang="en-US" baseline="0" dirty="0" err="1" smtClean="0"/>
              <a:t>ie</a:t>
            </a:r>
            <a:r>
              <a:rPr lang="en-US" baseline="0" dirty="0" smtClean="0"/>
              <a:t> Specimens. We saw an opportunity to make connections across departments, and virtually restore provenance while providing some meaningful context. Great potential for discovery within the institution of these related resources.</a:t>
            </a:r>
          </a:p>
          <a:p>
            <a:endParaRPr lang="en-US" baseline="0" dirty="0" smtClean="0"/>
          </a:p>
          <a:p>
            <a:r>
              <a:rPr lang="en-US" baseline="0" dirty="0" smtClean="0"/>
              <a:t>Biodiversity</a:t>
            </a:r>
          </a:p>
          <a:p>
            <a:r>
              <a:rPr lang="en-US" baseline="0" dirty="0" smtClean="0"/>
              <a:t>Herpetologist making note of weather conditions, provide valuable information for climate change</a:t>
            </a:r>
            <a:endParaRPr lang="en-US" dirty="0" smtClean="0"/>
          </a:p>
          <a:p>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10" name="Shape 110"/>
          <p:cNvSpPr txBox="1">
            <a:spLocks noGrp="1"/>
          </p:cNvSpPr>
          <p:nvPr>
            <p:ph type="body" idx="1"/>
          </p:nvPr>
        </p:nvSpPr>
        <p:spPr>
          <a:xfrm>
            <a:off x="701042" y="4415790"/>
            <a:ext cx="5608319" cy="4183380"/>
          </a:xfrm>
          <a:prstGeom prst="rect">
            <a:avLst/>
          </a:prstGeom>
        </p:spPr>
        <p:txBody>
          <a:bodyPr lIns="93157" tIns="93157" rIns="93157" bIns="93157" anchor="t" anchorCtr="0">
            <a:noAutofit/>
          </a:bodyPr>
          <a:lstStyle/>
          <a:p>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10" name="Shape 110"/>
          <p:cNvSpPr txBox="1">
            <a:spLocks noGrp="1"/>
          </p:cNvSpPr>
          <p:nvPr>
            <p:ph type="body" idx="1"/>
          </p:nvPr>
        </p:nvSpPr>
        <p:spPr>
          <a:xfrm>
            <a:off x="701042" y="4415790"/>
            <a:ext cx="5608319" cy="4183380"/>
          </a:xfrm>
          <a:prstGeom prst="rect">
            <a:avLst/>
          </a:prstGeom>
        </p:spPr>
        <p:txBody>
          <a:bodyPr lIns="93157" tIns="93157" rIns="93157" bIns="93157" anchor="t" anchorCtr="0">
            <a:noAutofit/>
          </a:bodyPr>
          <a:lstStyle/>
          <a:p>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A358A20-7037-4A27-B040-FE043345C955}" type="datetimeFigureOut">
              <a:rPr lang="en-US" smtClean="0"/>
              <a:t>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0AFE29-F6FA-4AC1-9BB8-A26F5193E24A}" type="slidenum">
              <a:rPr lang="en-US" smtClean="0"/>
              <a:t>‹#›</a:t>
            </a:fld>
            <a:endParaRPr lang="en-US"/>
          </a:p>
        </p:txBody>
      </p:sp>
    </p:spTree>
    <p:extLst>
      <p:ext uri="{BB962C8B-B14F-4D97-AF65-F5344CB8AC3E}">
        <p14:creationId xmlns:p14="http://schemas.microsoft.com/office/powerpoint/2010/main" val="2810398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358A20-7037-4A27-B040-FE043345C955}" type="datetimeFigureOut">
              <a:rPr lang="en-US" smtClean="0"/>
              <a:t>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0AFE29-F6FA-4AC1-9BB8-A26F5193E24A}" type="slidenum">
              <a:rPr lang="en-US" smtClean="0"/>
              <a:t>‹#›</a:t>
            </a:fld>
            <a:endParaRPr lang="en-US"/>
          </a:p>
        </p:txBody>
      </p:sp>
    </p:spTree>
    <p:extLst>
      <p:ext uri="{BB962C8B-B14F-4D97-AF65-F5344CB8AC3E}">
        <p14:creationId xmlns:p14="http://schemas.microsoft.com/office/powerpoint/2010/main" val="4251884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358A20-7037-4A27-B040-FE043345C955}" type="datetimeFigureOut">
              <a:rPr lang="en-US" smtClean="0"/>
              <a:t>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0AFE29-F6FA-4AC1-9BB8-A26F5193E24A}" type="slidenum">
              <a:rPr lang="en-US" smtClean="0"/>
              <a:t>‹#›</a:t>
            </a:fld>
            <a:endParaRPr lang="en-US"/>
          </a:p>
        </p:txBody>
      </p:sp>
    </p:spTree>
    <p:extLst>
      <p:ext uri="{BB962C8B-B14F-4D97-AF65-F5344CB8AC3E}">
        <p14:creationId xmlns:p14="http://schemas.microsoft.com/office/powerpoint/2010/main" val="31584520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1" y="593367"/>
            <a:ext cx="8520599" cy="7635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1" y="1536633"/>
            <a:ext cx="8520599" cy="4555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8" y="6217621"/>
            <a:ext cx="548699" cy="5248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3636978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Trebuchet MS" panose="020B0603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358A20-7037-4A27-B040-FE043345C955}" type="datetimeFigureOut">
              <a:rPr lang="en-US" smtClean="0"/>
              <a:t>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0AFE29-F6FA-4AC1-9BB8-A26F5193E24A}" type="slidenum">
              <a:rPr lang="en-US" smtClean="0"/>
              <a:t>‹#›</a:t>
            </a:fld>
            <a:endParaRPr lang="en-US"/>
          </a:p>
        </p:txBody>
      </p:sp>
      <p:pic>
        <p:nvPicPr>
          <p:cNvPr id="7" name="Picture 2" descr="C:\Users\ilee.SCIENCE\Documents\2012 CLIR\AMNH logos jpg\amnh_logo_suite_101214\Horizontal\EPS\Process\1cp\amnh_hrz_1cp_blk.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0800" y="6049962"/>
            <a:ext cx="4241800" cy="884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953062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358A20-7037-4A27-B040-FE043345C955}" type="datetimeFigureOut">
              <a:rPr lang="en-US" smtClean="0"/>
              <a:t>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0AFE29-F6FA-4AC1-9BB8-A26F5193E24A}" type="slidenum">
              <a:rPr lang="en-US" smtClean="0"/>
              <a:t>‹#›</a:t>
            </a:fld>
            <a:endParaRPr lang="en-US"/>
          </a:p>
        </p:txBody>
      </p:sp>
      <p:pic>
        <p:nvPicPr>
          <p:cNvPr id="7" name="Picture 2" descr="C:\Users\ilee.SCIENCE\Documents\2012 CLIR\AMNH logos jpg\amnh_logo_suite_101214\Horizontal\EPS\Process\1cp\amnh_hrz_1cp_blk.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0800" y="6049962"/>
            <a:ext cx="4241800" cy="884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5856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A358A20-7037-4A27-B040-FE043345C955}" type="datetimeFigureOut">
              <a:rPr lang="en-US" smtClean="0"/>
              <a:t>1/21/2016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0AFE29-F6FA-4AC1-9BB8-A26F5193E24A}" type="slidenum">
              <a:rPr lang="en-US" smtClean="0"/>
              <a:t>‹#›</a:t>
            </a:fld>
            <a:endParaRPr lang="en-US"/>
          </a:p>
        </p:txBody>
      </p:sp>
      <p:pic>
        <p:nvPicPr>
          <p:cNvPr id="8" name="Picture 2" descr="C:\Users\ilee.SCIENCE\Documents\2012 CLIR\AMNH logos jpg\amnh_logo_suite_101214\Horizontal\EPS\Process\1cp\amnh_hrz_1cp_blk.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0800" y="6049962"/>
            <a:ext cx="4241800" cy="884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1242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A358A20-7037-4A27-B040-FE043345C955}" type="datetimeFigureOut">
              <a:rPr lang="en-US" smtClean="0"/>
              <a:t>1/21/2016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0AFE29-F6FA-4AC1-9BB8-A26F5193E24A}" type="slidenum">
              <a:rPr lang="en-US" smtClean="0"/>
              <a:t>‹#›</a:t>
            </a:fld>
            <a:endParaRPr lang="en-US"/>
          </a:p>
        </p:txBody>
      </p:sp>
      <p:pic>
        <p:nvPicPr>
          <p:cNvPr id="10" name="Picture 2" descr="C:\Users\ilee.SCIENCE\Documents\2012 CLIR\AMNH logos jpg\amnh_logo_suite_101214\Horizontal\EPS\Process\1cp\amnh_hrz_1cp_blk.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0800" y="6049962"/>
            <a:ext cx="4241800" cy="884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036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58A20-7037-4A27-B040-FE043345C955}" type="datetimeFigureOut">
              <a:rPr lang="en-US" smtClean="0"/>
              <a:t>1/21/2016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0AFE29-F6FA-4AC1-9BB8-A26F5193E24A}" type="slidenum">
              <a:rPr lang="en-US" smtClean="0"/>
              <a:t>‹#›</a:t>
            </a:fld>
            <a:endParaRPr lang="en-US"/>
          </a:p>
        </p:txBody>
      </p:sp>
      <p:pic>
        <p:nvPicPr>
          <p:cNvPr id="6" name="Picture 2" descr="C:\Users\ilee.SCIENCE\Documents\2012 CLIR\AMNH logos jpg\amnh_logo_suite_101214\Horizontal\EPS\Process\1cp\amnh_hrz_1cp_blk.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0800" y="6049962"/>
            <a:ext cx="4241800" cy="884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1064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358A20-7037-4A27-B040-FE043345C955}" type="datetimeFigureOut">
              <a:rPr lang="en-US" smtClean="0"/>
              <a:t>1/21/2016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0AFE29-F6FA-4AC1-9BB8-A26F5193E24A}" type="slidenum">
              <a:rPr lang="en-US" smtClean="0"/>
              <a:t>‹#›</a:t>
            </a:fld>
            <a:endParaRPr lang="en-US"/>
          </a:p>
        </p:txBody>
      </p:sp>
      <p:pic>
        <p:nvPicPr>
          <p:cNvPr id="5" name="Picture 2" descr="C:\Users\ilee.SCIENCE\Documents\2012 CLIR\AMNH logos jpg\amnh_logo_suite_101214\Horizontal\EPS\Process\1cp\amnh_hrz_1cp_blk.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0800" y="6049962"/>
            <a:ext cx="4241800" cy="884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70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358A20-7037-4A27-B040-FE043345C955}" type="datetimeFigureOut">
              <a:rPr lang="en-US" smtClean="0"/>
              <a:t>1/21/2016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0AFE29-F6FA-4AC1-9BB8-A26F5193E24A}" type="slidenum">
              <a:rPr lang="en-US" smtClean="0"/>
              <a:t>‹#›</a:t>
            </a:fld>
            <a:endParaRPr lang="en-US"/>
          </a:p>
        </p:txBody>
      </p:sp>
      <p:pic>
        <p:nvPicPr>
          <p:cNvPr id="8" name="Picture 2" descr="C:\Users\ilee.SCIENCE\Documents\2012 CLIR\AMNH logos jpg\amnh_logo_suite_101214\Horizontal\EPS\Process\1cp\amnh_hrz_1cp_blk.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0800" y="6049962"/>
            <a:ext cx="4241800" cy="884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3240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358A20-7037-4A27-B040-FE043345C955}" type="datetimeFigureOut">
              <a:rPr lang="en-US" smtClean="0"/>
              <a:t>1/21/2016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0AFE29-F6FA-4AC1-9BB8-A26F5193E24A}" type="slidenum">
              <a:rPr lang="en-US" smtClean="0"/>
              <a:t>‹#›</a:t>
            </a:fld>
            <a:endParaRPr lang="en-US"/>
          </a:p>
        </p:txBody>
      </p:sp>
      <p:pic>
        <p:nvPicPr>
          <p:cNvPr id="8" name="Picture 2" descr="C:\Users\ilee.SCIENCE\Documents\2012 CLIR\AMNH logos jpg\amnh_logo_suite_101214\Horizontal\EPS\Process\1cp\amnh_hrz_1cp_blk.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0800" y="6049962"/>
            <a:ext cx="4241800" cy="884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1197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358A20-7037-4A27-B040-FE043345C955}" type="datetimeFigureOut">
              <a:rPr lang="en-US" smtClean="0"/>
              <a:t>1/21/2016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0AFE29-F6FA-4AC1-9BB8-A26F5193E24A}" type="slidenum">
              <a:rPr lang="en-US" smtClean="0"/>
              <a:t>‹#›</a:t>
            </a:fld>
            <a:endParaRPr lang="en-US"/>
          </a:p>
        </p:txBody>
      </p:sp>
    </p:spTree>
    <p:extLst>
      <p:ext uri="{BB962C8B-B14F-4D97-AF65-F5344CB8AC3E}">
        <p14:creationId xmlns:p14="http://schemas.microsoft.com/office/powerpoint/2010/main" val="11622666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7"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g"/><Relationship Id="rId4" Type="http://schemas.openxmlformats.org/officeDocument/2006/relationships/image" Target="../media/image6.jpeg"/></Relationships>
</file>

<file path=ppt/slides/_rels/slide2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6.jpeg"/><Relationship Id="rId4" Type="http://schemas.openxmlformats.org/officeDocument/2006/relationships/image" Target="../media/image7.jp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6.jpeg"/><Relationship Id="rId4" Type="http://schemas.openxmlformats.org/officeDocument/2006/relationships/image" Target="../media/image7.jp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22.jpeg"/></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28.jpg"/><Relationship Id="rId3" Type="http://schemas.openxmlformats.org/officeDocument/2006/relationships/image" Target="../media/image23.jpg"/><Relationship Id="rId7"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image" Target="../media/image26.jpg"/><Relationship Id="rId11" Type="http://schemas.openxmlformats.org/officeDocument/2006/relationships/image" Target="../media/image31.png"/><Relationship Id="rId5" Type="http://schemas.openxmlformats.org/officeDocument/2006/relationships/image" Target="../media/image25.jp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jpeg"/></Relationships>
</file>

<file path=ppt/slides/_rels/slide28.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2.png"/><Relationship Id="rId7" Type="http://schemas.openxmlformats.org/officeDocument/2006/relationships/image" Target="../media/image34.png"/><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33.jpeg"/><Relationship Id="rId4" Type="http://schemas.openxmlformats.org/officeDocument/2006/relationships/hyperlink" Target="http://sci-web-001.amnh.org/db/emuwebamnh/index.php"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5.png"/><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30.png"/><Relationship Id="rId4" Type="http://schemas.openxmlformats.org/officeDocument/2006/relationships/image" Target="../media/image33.jpe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microsoft.com/office/2007/relationships/hdphoto" Target="../media/hdphoto1.wdp"/></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hyperlink" Target="mailto:ilee@amnh.org"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hyperlink" Target="mailto:rmorgan@amnh.org" TargetMode="External"/><Relationship Id="rId5" Type="http://schemas.openxmlformats.org/officeDocument/2006/relationships/hyperlink" Target="mailto:bmathe@amnh.org" TargetMode="External"/><Relationship Id="rId4" Type="http://schemas.openxmlformats.org/officeDocument/2006/relationships/hyperlink" Target="http://thenounproject.co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3.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292225"/>
            <a:ext cx="7086600" cy="1470025"/>
          </a:xfrm>
        </p:spPr>
        <p:txBody>
          <a:bodyPr/>
          <a:lstStyle/>
          <a:p>
            <a:pPr algn="l"/>
            <a:r>
              <a:rPr lang="en-US" dirty="0" smtClean="0">
                <a:latin typeface="Trebuchet MS" panose="020B0603020202020204" pitchFamily="34" charset="0"/>
              </a:rPr>
              <a:t>Making the Leap </a:t>
            </a:r>
            <a:br>
              <a:rPr lang="en-US" dirty="0" smtClean="0">
                <a:latin typeface="Trebuchet MS" panose="020B0603020202020204" pitchFamily="34" charset="0"/>
              </a:rPr>
            </a:br>
            <a:r>
              <a:rPr lang="en-US" dirty="0" smtClean="0">
                <a:latin typeface="Trebuchet MS" panose="020B0603020202020204" pitchFamily="34" charset="0"/>
              </a:rPr>
              <a:t>Towards Linked Data</a:t>
            </a:r>
            <a:endParaRPr lang="en-US" dirty="0">
              <a:latin typeface="Trebuchet MS" panose="020B0603020202020204" pitchFamily="34" charset="0"/>
            </a:endParaRPr>
          </a:p>
        </p:txBody>
      </p:sp>
      <p:sp>
        <p:nvSpPr>
          <p:cNvPr id="3" name="Subtitle 2"/>
          <p:cNvSpPr>
            <a:spLocks noGrp="1"/>
          </p:cNvSpPr>
          <p:nvPr>
            <p:ph type="subTitle" idx="1"/>
          </p:nvPr>
        </p:nvSpPr>
        <p:spPr>
          <a:xfrm>
            <a:off x="1524000" y="3978153"/>
            <a:ext cx="6400800" cy="1203447"/>
          </a:xfrm>
        </p:spPr>
        <p:txBody>
          <a:bodyPr>
            <a:normAutofit/>
          </a:bodyPr>
          <a:lstStyle/>
          <a:p>
            <a:pPr algn="l"/>
            <a:r>
              <a:rPr lang="en-US" sz="2400" dirty="0" smtClean="0">
                <a:solidFill>
                  <a:srgbClr val="000000"/>
                </a:solidFill>
                <a:latin typeface="Trebuchet MS" panose="020B0603020202020204" pitchFamily="34" charset="0"/>
              </a:rPr>
              <a:t>ANNUAL CONFERENCE, 2016 January 21</a:t>
            </a:r>
            <a:endParaRPr lang="en-US" sz="2400" dirty="0">
              <a:solidFill>
                <a:srgbClr val="000000"/>
              </a:solidFill>
              <a:latin typeface="Trebuchet MS" panose="020B0603020202020204" pitchFamily="34" charset="0"/>
            </a:endParaRPr>
          </a:p>
        </p:txBody>
      </p:sp>
      <p:pic>
        <p:nvPicPr>
          <p:cNvPr id="1026" name="Picture 2" descr="http://metro.org/themes/metro-2013/media/images/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3124200"/>
            <a:ext cx="2236318" cy="82244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ilee.SCIENCE\Documents\2012 CLIR\AMNH logos jpg\amnh_logo_suite_101214\Horizontal\EPS\Process\1cp\amnh_hrz_1cp_blk.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52400"/>
            <a:ext cx="6453837" cy="1345354"/>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2"/>
          <p:cNvSpPr txBox="1">
            <a:spLocks/>
          </p:cNvSpPr>
          <p:nvPr/>
        </p:nvSpPr>
        <p:spPr>
          <a:xfrm>
            <a:off x="1524000" y="4953000"/>
            <a:ext cx="64008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spcBef>
                <a:spcPts val="0"/>
              </a:spcBef>
            </a:pPr>
            <a:r>
              <a:rPr lang="en-US" sz="2400" dirty="0"/>
              <a:t>Iris Lee, </a:t>
            </a:r>
            <a:r>
              <a:rPr lang="en-US" sz="2400" dirty="0" smtClean="0"/>
              <a:t>Metadata Analyst at AMNH</a:t>
            </a:r>
            <a:endParaRPr lang="en-US" sz="2400" dirty="0"/>
          </a:p>
          <a:p>
            <a:pPr algn="l">
              <a:spcBef>
                <a:spcPts val="0"/>
              </a:spcBef>
            </a:pPr>
            <a:r>
              <a:rPr lang="en-US" sz="2400" dirty="0"/>
              <a:t>Jennifer Cwiok, </a:t>
            </a:r>
            <a:r>
              <a:rPr lang="en-US" sz="2400" dirty="0" smtClean="0"/>
              <a:t>Digital Projects Manager at AMNH</a:t>
            </a:r>
            <a:endParaRPr lang="en-US" sz="2400" dirty="0"/>
          </a:p>
          <a:p>
            <a:pPr algn="l">
              <a:spcBef>
                <a:spcPts val="0"/>
              </a:spcBef>
            </a:pPr>
            <a:r>
              <a:rPr lang="en-US" sz="2400" dirty="0"/>
              <a:t>Nick Krabbenhoeft, </a:t>
            </a:r>
            <a:r>
              <a:rPr lang="en-US" sz="2400" dirty="0" err="1"/>
              <a:t>CodedCulture</a:t>
            </a:r>
            <a:endParaRPr lang="en-US" sz="2400" dirty="0"/>
          </a:p>
        </p:txBody>
      </p:sp>
    </p:spTree>
    <p:extLst>
      <p:ext uri="{BB962C8B-B14F-4D97-AF65-F5344CB8AC3E}">
        <p14:creationId xmlns:p14="http://schemas.microsoft.com/office/powerpoint/2010/main" val="4611698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cxnSp>
        <p:nvCxnSpPr>
          <p:cNvPr id="51" name="Straight Arrow Connector 50"/>
          <p:cNvCxnSpPr>
            <a:stCxn id="59" idx="2"/>
          </p:cNvCxnSpPr>
          <p:nvPr/>
        </p:nvCxnSpPr>
        <p:spPr>
          <a:xfrm flipH="1">
            <a:off x="2245056" y="3324573"/>
            <a:ext cx="5904" cy="700453"/>
          </a:xfrm>
          <a:prstGeom prst="straightConnector1">
            <a:avLst/>
          </a:prstGeom>
          <a:noFill/>
          <a:ln w="19050" cap="flat">
            <a:solidFill>
              <a:srgbClr val="004BB4"/>
            </a:solidFill>
            <a:prstDash val="solid"/>
            <a:round/>
            <a:headEnd type="stealth" w="lg" len="lg"/>
            <a:tailEnd type="stealth" w="lg" len="lg"/>
          </a:ln>
        </p:spPr>
      </p:cxnSp>
      <p:sp>
        <p:nvSpPr>
          <p:cNvPr id="103" name="Shape 103"/>
          <p:cNvSpPr txBox="1">
            <a:spLocks noGrp="1"/>
          </p:cNvSpPr>
          <p:nvPr>
            <p:ph type="title"/>
          </p:nvPr>
        </p:nvSpPr>
        <p:spPr/>
        <p:txBody>
          <a:bodyPr>
            <a:normAutofit fontScale="90000"/>
          </a:bodyPr>
          <a:lstStyle/>
          <a:p>
            <a:r>
              <a:rPr lang="en" dirty="0" smtClean="0">
                <a:latin typeface="Trebuchet MS" panose="020B0603020202020204" pitchFamily="34" charset="0"/>
              </a:rPr>
              <a:t>One Biog/hist to Describe Them All</a:t>
            </a:r>
            <a:endParaRPr lang="en" dirty="0">
              <a:latin typeface="Trebuchet MS" panose="020B0603020202020204" pitchFamily="34" charset="0"/>
            </a:endParaRPr>
          </a:p>
        </p:txBody>
      </p:sp>
      <p:cxnSp>
        <p:nvCxnSpPr>
          <p:cNvPr id="52" name="Elbow Connector 51"/>
          <p:cNvCxnSpPr/>
          <p:nvPr/>
        </p:nvCxnSpPr>
        <p:spPr>
          <a:xfrm rot="5400000" flipH="1" flipV="1">
            <a:off x="4522181" y="1419447"/>
            <a:ext cx="12700" cy="5973158"/>
          </a:xfrm>
          <a:prstGeom prst="bentConnector3">
            <a:avLst>
              <a:gd name="adj1" fmla="val 3000000"/>
            </a:avLst>
          </a:prstGeom>
          <a:noFill/>
          <a:ln w="19050" cap="flat">
            <a:solidFill>
              <a:srgbClr val="004BB4"/>
            </a:solidFill>
            <a:prstDash val="solid"/>
            <a:round/>
            <a:headEnd type="stealth" w="lg" len="lg"/>
            <a:tailEnd type="stealth" w="lg" len="lg"/>
          </a:ln>
        </p:spPr>
      </p:cxnSp>
      <p:cxnSp>
        <p:nvCxnSpPr>
          <p:cNvPr id="53" name="Straight Arrow Connector 52"/>
          <p:cNvCxnSpPr/>
          <p:nvPr/>
        </p:nvCxnSpPr>
        <p:spPr>
          <a:xfrm>
            <a:off x="3028891" y="4025026"/>
            <a:ext cx="0" cy="381000"/>
          </a:xfrm>
          <a:prstGeom prst="straightConnector1">
            <a:avLst/>
          </a:prstGeom>
          <a:noFill/>
          <a:ln w="19050" cap="flat">
            <a:solidFill>
              <a:srgbClr val="004BB4"/>
            </a:solidFill>
            <a:prstDash val="solid"/>
            <a:round/>
            <a:headEnd type="none" w="lg" len="lg"/>
            <a:tailEnd type="stealth" w="lg" len="lg"/>
          </a:ln>
        </p:spPr>
      </p:cxnSp>
      <p:cxnSp>
        <p:nvCxnSpPr>
          <p:cNvPr id="54" name="Straight Arrow Connector 53"/>
          <p:cNvCxnSpPr/>
          <p:nvPr/>
        </p:nvCxnSpPr>
        <p:spPr>
          <a:xfrm>
            <a:off x="6015469" y="4025026"/>
            <a:ext cx="0" cy="381000"/>
          </a:xfrm>
          <a:prstGeom prst="straightConnector1">
            <a:avLst/>
          </a:prstGeom>
          <a:noFill/>
          <a:ln w="19050" cap="flat">
            <a:solidFill>
              <a:srgbClr val="004BB4"/>
            </a:solidFill>
            <a:prstDash val="solid"/>
            <a:round/>
            <a:headEnd type="none" w="lg" len="lg"/>
            <a:tailEnd type="stealth" w="lg" len="lg"/>
          </a:ln>
        </p:spPr>
      </p:cxnSp>
      <p:cxnSp>
        <p:nvCxnSpPr>
          <p:cNvPr id="55" name="Straight Arrow Connector 54"/>
          <p:cNvCxnSpPr/>
          <p:nvPr/>
        </p:nvCxnSpPr>
        <p:spPr>
          <a:xfrm flipH="1">
            <a:off x="4522180" y="4025026"/>
            <a:ext cx="6351" cy="381000"/>
          </a:xfrm>
          <a:prstGeom prst="straightConnector1">
            <a:avLst/>
          </a:prstGeom>
          <a:noFill/>
          <a:ln w="19050" cap="flat">
            <a:solidFill>
              <a:srgbClr val="004BB4"/>
            </a:solidFill>
            <a:prstDash val="solid"/>
            <a:round/>
            <a:headEnd type="none" w="lg" len="lg"/>
            <a:tailEnd type="stealth" w="lg" len="lg"/>
          </a:ln>
        </p:spPr>
      </p:cxnSp>
      <p:sp>
        <p:nvSpPr>
          <p:cNvPr id="59" name="Shape 268"/>
          <p:cNvSpPr/>
          <p:nvPr/>
        </p:nvSpPr>
        <p:spPr>
          <a:xfrm>
            <a:off x="1676400" y="1888650"/>
            <a:ext cx="1149120" cy="1537574"/>
          </a:xfrm>
          <a:prstGeom prst="flowChartDocument">
            <a:avLst/>
          </a:prstGeom>
          <a:solidFill>
            <a:schemeClr val="bg1">
              <a:lumMod val="85000"/>
            </a:schemeClr>
          </a:solidFill>
          <a:ln w="19050" cap="flat">
            <a:solidFill>
              <a:schemeClr val="bg1">
                <a:lumMod val="65000"/>
              </a:schemeClr>
            </a:solidFill>
            <a:prstDash val="solid"/>
            <a:round/>
            <a:headEnd type="none" w="med" len="med"/>
            <a:tailEnd type="none" w="med" len="med"/>
          </a:ln>
        </p:spPr>
        <p:txBody>
          <a:bodyPr lIns="91425" tIns="91425" rIns="91425" bIns="91425" anchor="ctr" anchorCtr="0">
            <a:noAutofit/>
          </a:bodyPr>
          <a:lstStyle/>
          <a:p>
            <a:pPr algn="ctr"/>
            <a:r>
              <a:rPr lang="en" sz="1600" b="1" kern="0" dirty="0" smtClean="0">
                <a:solidFill>
                  <a:srgbClr val="000000"/>
                </a:solidFill>
                <a:cs typeface="Arial"/>
                <a:sym typeface="Arial"/>
                <a:rtl val="0"/>
              </a:rPr>
              <a:t>Entity Record</a:t>
            </a:r>
          </a:p>
          <a:p>
            <a:pPr algn="ctr"/>
            <a:r>
              <a:rPr lang="en" sz="1600" b="1" kern="0" dirty="0" smtClean="0">
                <a:solidFill>
                  <a:srgbClr val="000000"/>
                </a:solidFill>
                <a:cs typeface="Arial"/>
                <a:sym typeface="Arial"/>
                <a:rtl val="0"/>
              </a:rPr>
              <a:t>EAC</a:t>
            </a:r>
            <a:endParaRPr lang="en" sz="1600" b="1" kern="0" dirty="0">
              <a:solidFill>
                <a:srgbClr val="000000"/>
              </a:solidFill>
              <a:cs typeface="Arial"/>
              <a:sym typeface="Arial"/>
              <a:rtl val="0"/>
            </a:endParaRPr>
          </a:p>
        </p:txBody>
      </p:sp>
      <p:sp>
        <p:nvSpPr>
          <p:cNvPr id="60" name="Shape 268"/>
          <p:cNvSpPr/>
          <p:nvPr/>
        </p:nvSpPr>
        <p:spPr>
          <a:xfrm>
            <a:off x="961042" y="4406026"/>
            <a:ext cx="1149120" cy="1537574"/>
          </a:xfrm>
          <a:prstGeom prst="flowChartDocument">
            <a:avLst/>
          </a:prstGeom>
          <a:solidFill>
            <a:srgbClr val="A3C8FF"/>
          </a:solidFill>
          <a:ln w="19050" cap="flat">
            <a:solidFill>
              <a:srgbClr val="366092"/>
            </a:solidFill>
            <a:prstDash val="solid"/>
            <a:round/>
            <a:headEnd type="none" w="med" len="med"/>
            <a:tailEnd type="none" w="med" len="med"/>
          </a:ln>
        </p:spPr>
        <p:txBody>
          <a:bodyPr lIns="91425" tIns="91425" rIns="91425" bIns="91425" anchor="ctr" anchorCtr="0">
            <a:noAutofit/>
          </a:bodyPr>
          <a:lstStyle/>
          <a:p>
            <a:pPr algn="ctr"/>
            <a:r>
              <a:rPr lang="en" sz="1600" b="1" kern="0" dirty="0" smtClean="0">
                <a:solidFill>
                  <a:srgbClr val="366092"/>
                </a:solidFill>
                <a:cs typeface="Arial"/>
                <a:sym typeface="Arial"/>
                <a:rtl val="0"/>
              </a:rPr>
              <a:t>Anthro</a:t>
            </a:r>
          </a:p>
          <a:p>
            <a:pPr algn="ctr"/>
            <a:r>
              <a:rPr lang="en" sz="1600" b="1" kern="0" dirty="0" smtClean="0">
                <a:solidFill>
                  <a:srgbClr val="366092"/>
                </a:solidFill>
                <a:cs typeface="Arial"/>
                <a:sym typeface="Arial"/>
                <a:rtl val="0"/>
              </a:rPr>
              <a:t>EAD</a:t>
            </a:r>
          </a:p>
        </p:txBody>
      </p:sp>
      <p:sp>
        <p:nvSpPr>
          <p:cNvPr id="61" name="Shape 268"/>
          <p:cNvSpPr/>
          <p:nvPr/>
        </p:nvSpPr>
        <p:spPr>
          <a:xfrm>
            <a:off x="2454331" y="4406026"/>
            <a:ext cx="1149120" cy="1537574"/>
          </a:xfrm>
          <a:prstGeom prst="flowChartDocument">
            <a:avLst/>
          </a:prstGeom>
          <a:solidFill>
            <a:srgbClr val="A3C8FF"/>
          </a:solidFill>
          <a:ln w="19050" cap="flat">
            <a:solidFill>
              <a:srgbClr val="366092"/>
            </a:solidFill>
            <a:prstDash val="solid"/>
            <a:round/>
            <a:headEnd type="none" w="med" len="med"/>
            <a:tailEnd type="none" w="med" len="med"/>
          </a:ln>
        </p:spPr>
        <p:txBody>
          <a:bodyPr lIns="91425" tIns="91425" rIns="91425" bIns="91425" anchor="ctr" anchorCtr="0">
            <a:noAutofit/>
          </a:bodyPr>
          <a:lstStyle/>
          <a:p>
            <a:pPr algn="ctr"/>
            <a:r>
              <a:rPr lang="en" sz="1600" b="1" kern="0" dirty="0" smtClean="0">
                <a:solidFill>
                  <a:srgbClr val="366092"/>
                </a:solidFill>
                <a:cs typeface="Arial"/>
                <a:sym typeface="Arial"/>
                <a:rtl val="0"/>
              </a:rPr>
              <a:t>Paleo</a:t>
            </a:r>
          </a:p>
          <a:p>
            <a:pPr algn="ctr"/>
            <a:r>
              <a:rPr lang="en" sz="1600" b="1" kern="0" dirty="0" smtClean="0">
                <a:solidFill>
                  <a:srgbClr val="366092"/>
                </a:solidFill>
                <a:cs typeface="Arial"/>
                <a:sym typeface="Arial"/>
                <a:rtl val="0"/>
              </a:rPr>
              <a:t>EAD</a:t>
            </a:r>
            <a:endParaRPr lang="en" sz="1600" b="1" kern="0" dirty="0">
              <a:solidFill>
                <a:srgbClr val="366092"/>
              </a:solidFill>
              <a:cs typeface="Arial"/>
              <a:sym typeface="Arial"/>
              <a:rtl val="0"/>
            </a:endParaRPr>
          </a:p>
        </p:txBody>
      </p:sp>
      <p:sp>
        <p:nvSpPr>
          <p:cNvPr id="62" name="Shape 268"/>
          <p:cNvSpPr/>
          <p:nvPr/>
        </p:nvSpPr>
        <p:spPr>
          <a:xfrm>
            <a:off x="3947620" y="4406026"/>
            <a:ext cx="1149120" cy="1537574"/>
          </a:xfrm>
          <a:prstGeom prst="flowChartDocument">
            <a:avLst/>
          </a:prstGeom>
          <a:solidFill>
            <a:srgbClr val="A3C8FF"/>
          </a:solidFill>
          <a:ln w="19050" cap="flat">
            <a:solidFill>
              <a:srgbClr val="366092"/>
            </a:solidFill>
            <a:prstDash val="solid"/>
            <a:round/>
            <a:headEnd type="none" w="med" len="med"/>
            <a:tailEnd type="none" w="med" len="med"/>
          </a:ln>
        </p:spPr>
        <p:txBody>
          <a:bodyPr lIns="91425" tIns="91425" rIns="91425" bIns="91425" anchor="ctr" anchorCtr="0">
            <a:noAutofit/>
          </a:bodyPr>
          <a:lstStyle/>
          <a:p>
            <a:pPr algn="ctr"/>
            <a:r>
              <a:rPr lang="en" sz="1600" b="1" kern="0" dirty="0" smtClean="0">
                <a:solidFill>
                  <a:srgbClr val="366092"/>
                </a:solidFill>
                <a:cs typeface="Arial"/>
                <a:sym typeface="Arial"/>
                <a:rtl val="0"/>
              </a:rPr>
              <a:t>Vertebrate Zoology</a:t>
            </a:r>
          </a:p>
          <a:p>
            <a:pPr algn="ctr"/>
            <a:r>
              <a:rPr lang="en" sz="1600" b="1" kern="0" dirty="0" smtClean="0">
                <a:solidFill>
                  <a:srgbClr val="366092"/>
                </a:solidFill>
                <a:cs typeface="Arial"/>
                <a:sym typeface="Arial"/>
                <a:rtl val="0"/>
              </a:rPr>
              <a:t>EAD</a:t>
            </a:r>
            <a:endParaRPr lang="en" sz="1600" b="1" kern="0" dirty="0">
              <a:solidFill>
                <a:srgbClr val="366092"/>
              </a:solidFill>
              <a:cs typeface="Arial"/>
              <a:sym typeface="Arial"/>
              <a:rtl val="0"/>
            </a:endParaRPr>
          </a:p>
        </p:txBody>
      </p:sp>
      <p:sp>
        <p:nvSpPr>
          <p:cNvPr id="63" name="Shape 268"/>
          <p:cNvSpPr/>
          <p:nvPr/>
        </p:nvSpPr>
        <p:spPr>
          <a:xfrm>
            <a:off x="5440909" y="4406026"/>
            <a:ext cx="1149120" cy="1537574"/>
          </a:xfrm>
          <a:prstGeom prst="flowChartDocument">
            <a:avLst/>
          </a:prstGeom>
          <a:solidFill>
            <a:srgbClr val="A3C8FF"/>
          </a:solidFill>
          <a:ln w="19050" cap="flat">
            <a:solidFill>
              <a:srgbClr val="366092"/>
            </a:solidFill>
            <a:prstDash val="solid"/>
            <a:round/>
            <a:headEnd type="none" w="med" len="med"/>
            <a:tailEnd type="none" w="med" len="med"/>
          </a:ln>
        </p:spPr>
        <p:txBody>
          <a:bodyPr lIns="91425" tIns="91425" rIns="91425" bIns="91425" anchor="ctr" anchorCtr="0">
            <a:noAutofit/>
          </a:bodyPr>
          <a:lstStyle/>
          <a:p>
            <a:pPr algn="ctr"/>
            <a:r>
              <a:rPr lang="en" sz="1600" b="1" kern="0" dirty="0" smtClean="0">
                <a:solidFill>
                  <a:srgbClr val="366092"/>
                </a:solidFill>
                <a:cs typeface="Arial"/>
                <a:sym typeface="Arial"/>
                <a:rtl val="0"/>
              </a:rPr>
              <a:t>Physical Sciences</a:t>
            </a:r>
          </a:p>
          <a:p>
            <a:pPr algn="ctr"/>
            <a:r>
              <a:rPr lang="en" sz="1600" b="1" kern="0" dirty="0" smtClean="0">
                <a:solidFill>
                  <a:srgbClr val="366092"/>
                </a:solidFill>
                <a:cs typeface="Arial"/>
                <a:sym typeface="Arial"/>
                <a:rtl val="0"/>
              </a:rPr>
              <a:t>EAD</a:t>
            </a:r>
            <a:endParaRPr lang="en" sz="1600" b="1" kern="0" dirty="0">
              <a:solidFill>
                <a:srgbClr val="366092"/>
              </a:solidFill>
              <a:cs typeface="Arial"/>
              <a:sym typeface="Arial"/>
              <a:rtl val="0"/>
            </a:endParaRPr>
          </a:p>
        </p:txBody>
      </p:sp>
      <p:sp>
        <p:nvSpPr>
          <p:cNvPr id="64" name="Shape 268"/>
          <p:cNvSpPr/>
          <p:nvPr/>
        </p:nvSpPr>
        <p:spPr>
          <a:xfrm>
            <a:off x="6934200" y="4406026"/>
            <a:ext cx="1149120" cy="1537574"/>
          </a:xfrm>
          <a:prstGeom prst="flowChartDocument">
            <a:avLst/>
          </a:prstGeom>
          <a:solidFill>
            <a:srgbClr val="A3C8FF"/>
          </a:solidFill>
          <a:ln w="19050" cap="flat">
            <a:solidFill>
              <a:srgbClr val="366092"/>
            </a:solidFill>
            <a:prstDash val="solid"/>
            <a:round/>
            <a:headEnd type="none" w="med" len="med"/>
            <a:tailEnd type="none" w="med" len="med"/>
          </a:ln>
        </p:spPr>
        <p:txBody>
          <a:bodyPr lIns="91425" tIns="91425" rIns="91425" bIns="91425" anchor="ctr" anchorCtr="0">
            <a:noAutofit/>
          </a:bodyPr>
          <a:lstStyle/>
          <a:p>
            <a:pPr algn="ctr"/>
            <a:r>
              <a:rPr lang="en" sz="1600" b="1" kern="0" dirty="0" smtClean="0">
                <a:solidFill>
                  <a:srgbClr val="366092"/>
                </a:solidFill>
                <a:cs typeface="Arial"/>
                <a:sym typeface="Arial"/>
                <a:rtl val="0"/>
              </a:rPr>
              <a:t>Library</a:t>
            </a:r>
          </a:p>
          <a:p>
            <a:pPr algn="ctr"/>
            <a:r>
              <a:rPr lang="en" sz="1600" b="1" kern="0" dirty="0" smtClean="0">
                <a:solidFill>
                  <a:srgbClr val="366092"/>
                </a:solidFill>
                <a:cs typeface="Arial"/>
                <a:sym typeface="Arial"/>
                <a:rtl val="0"/>
              </a:rPr>
              <a:t>EAD</a:t>
            </a:r>
            <a:endParaRPr lang="en" sz="1600" b="1" kern="0" dirty="0">
              <a:solidFill>
                <a:srgbClr val="366092"/>
              </a:solidFill>
              <a:cs typeface="Arial"/>
              <a:sym typeface="Arial"/>
              <a:rtl val="0"/>
            </a:endParaRPr>
          </a:p>
        </p:txBody>
      </p:sp>
    </p:spTree>
    <p:extLst>
      <p:ext uri="{BB962C8B-B14F-4D97-AF65-F5344CB8AC3E}">
        <p14:creationId xmlns:p14="http://schemas.microsoft.com/office/powerpoint/2010/main" val="194499255"/>
      </p:ext>
    </p:extLst>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1" name="Shape 268"/>
          <p:cNvSpPr/>
          <p:nvPr/>
        </p:nvSpPr>
        <p:spPr>
          <a:xfrm>
            <a:off x="3947620" y="4406026"/>
            <a:ext cx="1149120" cy="1537574"/>
          </a:xfrm>
          <a:prstGeom prst="flowChartDocument">
            <a:avLst/>
          </a:prstGeom>
          <a:solidFill>
            <a:srgbClr val="A3C8FF"/>
          </a:solidFill>
          <a:ln w="19050" cap="flat">
            <a:solidFill>
              <a:srgbClr val="366092"/>
            </a:solidFill>
            <a:prstDash val="solid"/>
            <a:round/>
            <a:headEnd type="none" w="med" len="med"/>
            <a:tailEnd type="none" w="med" len="med"/>
          </a:ln>
        </p:spPr>
        <p:txBody>
          <a:bodyPr lIns="91425" tIns="91425" rIns="91425" bIns="91425" anchor="ctr" anchorCtr="0">
            <a:noAutofit/>
          </a:bodyPr>
          <a:lstStyle/>
          <a:p>
            <a:pPr algn="ctr"/>
            <a:r>
              <a:rPr lang="en" sz="1600" b="1" kern="0" dirty="0">
                <a:solidFill>
                  <a:srgbClr val="366092"/>
                </a:solidFill>
                <a:cs typeface="Arial"/>
                <a:sym typeface="Arial"/>
                <a:rtl val="0"/>
              </a:rPr>
              <a:t>Vertebrate Zoology</a:t>
            </a:r>
          </a:p>
          <a:p>
            <a:pPr algn="ctr"/>
            <a:r>
              <a:rPr lang="en" sz="1600" b="1" kern="0" dirty="0">
                <a:solidFill>
                  <a:srgbClr val="366092"/>
                </a:solidFill>
                <a:cs typeface="Arial"/>
                <a:sym typeface="Arial"/>
                <a:rtl val="0"/>
              </a:rPr>
              <a:t>EAD</a:t>
            </a:r>
          </a:p>
        </p:txBody>
      </p:sp>
      <p:sp>
        <p:nvSpPr>
          <p:cNvPr id="19" name="Shape 268"/>
          <p:cNvSpPr/>
          <p:nvPr/>
        </p:nvSpPr>
        <p:spPr>
          <a:xfrm>
            <a:off x="1460823" y="1579042"/>
            <a:ext cx="1568067" cy="2098143"/>
          </a:xfrm>
          <a:prstGeom prst="flowChartDocument">
            <a:avLst/>
          </a:prstGeom>
          <a:solidFill>
            <a:schemeClr val="bg1">
              <a:lumMod val="85000"/>
            </a:schemeClr>
          </a:solidFill>
          <a:ln w="19050" cap="flat">
            <a:solidFill>
              <a:schemeClr val="bg1">
                <a:lumMod val="65000"/>
              </a:schemeClr>
            </a:solidFill>
            <a:prstDash val="solid"/>
            <a:round/>
            <a:headEnd type="none" w="med" len="med"/>
            <a:tailEnd type="none" w="med" len="med"/>
          </a:ln>
        </p:spPr>
        <p:txBody>
          <a:bodyPr lIns="91425" tIns="91425" rIns="91425" bIns="91425" anchor="ctr" anchorCtr="0">
            <a:noAutofit/>
          </a:bodyPr>
          <a:lstStyle/>
          <a:p>
            <a:pPr algn="ctr"/>
            <a:r>
              <a:rPr lang="en" sz="1600" b="1" kern="0" dirty="0">
                <a:solidFill>
                  <a:srgbClr val="366092"/>
                </a:solidFill>
                <a:cs typeface="Arial"/>
                <a:sym typeface="Arial"/>
                <a:rtl val="0"/>
              </a:rPr>
              <a:t>EAC</a:t>
            </a:r>
          </a:p>
        </p:txBody>
      </p:sp>
      <p:sp>
        <p:nvSpPr>
          <p:cNvPr id="103" name="Shape 103"/>
          <p:cNvSpPr txBox="1">
            <a:spLocks noGrp="1"/>
          </p:cNvSpPr>
          <p:nvPr>
            <p:ph type="title"/>
          </p:nvPr>
        </p:nvSpPr>
        <p:spPr/>
        <p:txBody>
          <a:bodyPr>
            <a:normAutofit/>
          </a:bodyPr>
          <a:lstStyle/>
          <a:p>
            <a:r>
              <a:rPr lang="en" dirty="0" smtClean="0"/>
              <a:t>EAC-CPF linked to Finding Aid</a:t>
            </a:r>
            <a:endParaRPr lang="en" dirty="0"/>
          </a:p>
        </p:txBody>
      </p:sp>
      <p:pic>
        <p:nvPicPr>
          <p:cNvPr id="1026" name="Picture 2" descr="C:\Users\ilee.SCIENCE\Documents\2012 CLIR\PRESEN~1\icon_15224.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6333" r="80667"/>
          <a:stretch/>
        </p:blipFill>
        <p:spPr bwMode="auto">
          <a:xfrm>
            <a:off x="6239043" y="1835371"/>
            <a:ext cx="701972" cy="1585487"/>
          </a:xfrm>
          <a:prstGeom prst="rect">
            <a:avLst/>
          </a:prstGeom>
          <a:noFill/>
          <a:extLst>
            <a:ext uri="{909E8E84-426E-40DD-AFC4-6F175D3DCCD1}">
              <a14:hiddenFill xmlns:a14="http://schemas.microsoft.com/office/drawing/2010/main">
                <a:solidFill>
                  <a:srgbClr val="FFFFFF"/>
                </a:solidFill>
              </a14:hiddenFill>
            </a:ext>
          </a:extLst>
        </p:spPr>
      </p:pic>
      <p:cxnSp>
        <p:nvCxnSpPr>
          <p:cNvPr id="31" name="Straight Arrow Connector 30"/>
          <p:cNvCxnSpPr>
            <a:stCxn id="1026" idx="1"/>
          </p:cNvCxnSpPr>
          <p:nvPr/>
        </p:nvCxnSpPr>
        <p:spPr>
          <a:xfrm flipH="1">
            <a:off x="4724400" y="2628115"/>
            <a:ext cx="1514643" cy="2020085"/>
          </a:xfrm>
          <a:prstGeom prst="straightConnector1">
            <a:avLst/>
          </a:prstGeom>
          <a:ln w="19050" cap="rnd">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pic>
        <p:nvPicPr>
          <p:cNvPr id="30" name="Content Placeholder 5"/>
          <p:cNvPicPr>
            <a:picLocks noChangeAspect="1"/>
          </p:cNvPicPr>
          <p:nvPr/>
        </p:nvPicPr>
        <p:blipFill rotWithShape="1">
          <a:blip r:embed="rId4" cstate="print">
            <a:extLst>
              <a:ext uri="{28A0092B-C50C-407E-A947-70E740481C1C}">
                <a14:useLocalDpi xmlns:a14="http://schemas.microsoft.com/office/drawing/2010/main" val="0"/>
              </a:ext>
            </a:extLst>
          </a:blip>
          <a:srcRect l="13163" t="7524" r="22224" b="4804"/>
          <a:stretch/>
        </p:blipFill>
        <p:spPr>
          <a:xfrm flipH="1">
            <a:off x="1578648" y="1706327"/>
            <a:ext cx="1334264" cy="1336909"/>
          </a:xfrm>
          <a:prstGeom prst="rect">
            <a:avLst/>
          </a:prstGeom>
          <a:solidFill>
            <a:schemeClr val="bg1">
              <a:lumMod val="85000"/>
            </a:schemeClr>
          </a:solidFill>
          <a:ln w="19050" cap="flat">
            <a:solidFill>
              <a:schemeClr val="bg1">
                <a:lumMod val="65000"/>
              </a:schemeClr>
            </a:solidFill>
            <a:prstDash val="solid"/>
            <a:round/>
            <a:headEnd type="none" w="med" len="med"/>
            <a:tailEnd type="none" w="med" len="med"/>
          </a:ln>
        </p:spPr>
      </p:pic>
      <p:sp>
        <p:nvSpPr>
          <p:cNvPr id="2" name="TextBox 1"/>
          <p:cNvSpPr txBox="1"/>
          <p:nvPr/>
        </p:nvSpPr>
        <p:spPr>
          <a:xfrm>
            <a:off x="1752600" y="3090446"/>
            <a:ext cx="838200" cy="338554"/>
          </a:xfrm>
          <a:prstGeom prst="rect">
            <a:avLst/>
          </a:prstGeom>
          <a:noFill/>
        </p:spPr>
        <p:txBody>
          <a:bodyPr wrap="square" rtlCol="0">
            <a:spAutoFit/>
          </a:bodyPr>
          <a:lstStyle/>
          <a:p>
            <a:r>
              <a:rPr lang="en" sz="1600" b="1" kern="0" dirty="0">
                <a:solidFill>
                  <a:srgbClr val="000000"/>
                </a:solidFill>
                <a:cs typeface="Arial"/>
                <a:sym typeface="Arial"/>
                <a:rtl val="0"/>
              </a:rPr>
              <a:t>EAC</a:t>
            </a:r>
            <a:endParaRPr lang="en-US" dirty="0">
              <a:solidFill>
                <a:srgbClr val="000000"/>
              </a:solidFill>
            </a:endParaRPr>
          </a:p>
        </p:txBody>
      </p:sp>
      <p:cxnSp>
        <p:nvCxnSpPr>
          <p:cNvPr id="13" name="Straight Arrow Connector 12"/>
          <p:cNvCxnSpPr/>
          <p:nvPr/>
        </p:nvCxnSpPr>
        <p:spPr>
          <a:xfrm flipH="1" flipV="1">
            <a:off x="2362200" y="3259724"/>
            <a:ext cx="1752600" cy="1139952"/>
          </a:xfrm>
          <a:prstGeom prst="straightConnector1">
            <a:avLst/>
          </a:prstGeom>
          <a:ln w="19050" cap="rnd">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8711993"/>
      </p:ext>
    </p:extLst>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28" name="Shape 268"/>
          <p:cNvSpPr/>
          <p:nvPr/>
        </p:nvSpPr>
        <p:spPr>
          <a:xfrm>
            <a:off x="3947620" y="4406026"/>
            <a:ext cx="1149120" cy="1537574"/>
          </a:xfrm>
          <a:prstGeom prst="flowChartDocument">
            <a:avLst/>
          </a:prstGeom>
          <a:solidFill>
            <a:srgbClr val="A3C8FF"/>
          </a:solidFill>
          <a:ln w="19050" cap="flat">
            <a:solidFill>
              <a:srgbClr val="366092"/>
            </a:solidFill>
            <a:prstDash val="solid"/>
            <a:round/>
            <a:headEnd type="none" w="med" len="med"/>
            <a:tailEnd type="none" w="med" len="med"/>
          </a:ln>
        </p:spPr>
        <p:txBody>
          <a:bodyPr lIns="91425" tIns="91425" rIns="91425" bIns="91425" anchor="ctr" anchorCtr="0">
            <a:noAutofit/>
          </a:bodyPr>
          <a:lstStyle/>
          <a:p>
            <a:pPr algn="ctr"/>
            <a:r>
              <a:rPr lang="en" sz="1600" b="1" kern="0" dirty="0">
                <a:solidFill>
                  <a:srgbClr val="366092"/>
                </a:solidFill>
                <a:cs typeface="Arial"/>
                <a:sym typeface="Arial"/>
                <a:rtl val="0"/>
              </a:rPr>
              <a:t>Vertebrate Zoology</a:t>
            </a:r>
          </a:p>
          <a:p>
            <a:pPr algn="ctr"/>
            <a:r>
              <a:rPr lang="en" sz="1600" b="1" kern="0" dirty="0">
                <a:solidFill>
                  <a:srgbClr val="366092"/>
                </a:solidFill>
                <a:cs typeface="Arial"/>
                <a:sym typeface="Arial"/>
                <a:rtl val="0"/>
              </a:rPr>
              <a:t>EAD</a:t>
            </a:r>
          </a:p>
        </p:txBody>
      </p:sp>
      <p:sp>
        <p:nvSpPr>
          <p:cNvPr id="19" name="Shape 268"/>
          <p:cNvSpPr/>
          <p:nvPr/>
        </p:nvSpPr>
        <p:spPr>
          <a:xfrm>
            <a:off x="1460823" y="1579042"/>
            <a:ext cx="1568067" cy="2098143"/>
          </a:xfrm>
          <a:prstGeom prst="flowChartDocument">
            <a:avLst/>
          </a:prstGeom>
          <a:solidFill>
            <a:schemeClr val="bg1">
              <a:lumMod val="85000"/>
            </a:schemeClr>
          </a:solidFill>
          <a:ln w="19050" cap="flat">
            <a:solidFill>
              <a:schemeClr val="bg1">
                <a:lumMod val="65000"/>
              </a:schemeClr>
            </a:solidFill>
            <a:prstDash val="solid"/>
            <a:round/>
            <a:headEnd type="none" w="med" len="med"/>
            <a:tailEnd type="none" w="med" len="med"/>
          </a:ln>
        </p:spPr>
        <p:txBody>
          <a:bodyPr lIns="91425" tIns="91425" rIns="91425" bIns="91425" anchor="ctr" anchorCtr="0">
            <a:noAutofit/>
          </a:bodyPr>
          <a:lstStyle/>
          <a:p>
            <a:pPr algn="ctr"/>
            <a:r>
              <a:rPr lang="en" sz="1600" b="1" kern="0" dirty="0">
                <a:solidFill>
                  <a:srgbClr val="366092"/>
                </a:solidFill>
                <a:cs typeface="Arial"/>
                <a:sym typeface="Arial"/>
                <a:rtl val="0"/>
              </a:rPr>
              <a:t>EAC</a:t>
            </a:r>
          </a:p>
        </p:txBody>
      </p:sp>
      <p:sp>
        <p:nvSpPr>
          <p:cNvPr id="103" name="Shape 103"/>
          <p:cNvSpPr txBox="1">
            <a:spLocks noGrp="1"/>
          </p:cNvSpPr>
          <p:nvPr>
            <p:ph type="title"/>
          </p:nvPr>
        </p:nvSpPr>
        <p:spPr/>
        <p:txBody>
          <a:bodyPr>
            <a:normAutofit/>
          </a:bodyPr>
          <a:lstStyle/>
          <a:p>
            <a:r>
              <a:rPr lang="en" dirty="0" smtClean="0"/>
              <a:t>Leads to Resource Discovery</a:t>
            </a:r>
            <a:endParaRPr lang="en" dirty="0"/>
          </a:p>
        </p:txBody>
      </p:sp>
      <p:pic>
        <p:nvPicPr>
          <p:cNvPr id="1026" name="Picture 2" descr="C:\Users\ilee.SCIENCE\Documents\2012 CLIR\PRESEN~1\icon_15224.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56333" r="80667"/>
          <a:stretch/>
        </p:blipFill>
        <p:spPr bwMode="auto">
          <a:xfrm>
            <a:off x="6239043" y="1835371"/>
            <a:ext cx="701972" cy="1585487"/>
          </a:xfrm>
          <a:prstGeom prst="rect">
            <a:avLst/>
          </a:prstGeom>
          <a:noFill/>
          <a:extLst>
            <a:ext uri="{909E8E84-426E-40DD-AFC4-6F175D3DCCD1}">
              <a14:hiddenFill xmlns:a14="http://schemas.microsoft.com/office/drawing/2010/main">
                <a:solidFill>
                  <a:srgbClr val="FFFFFF"/>
                </a:solidFill>
              </a14:hiddenFill>
            </a:ext>
          </a:extLst>
        </p:spPr>
      </p:pic>
      <p:cxnSp>
        <p:nvCxnSpPr>
          <p:cNvPr id="31" name="Straight Arrow Connector 30"/>
          <p:cNvCxnSpPr>
            <a:stCxn id="1026" idx="1"/>
          </p:cNvCxnSpPr>
          <p:nvPr/>
        </p:nvCxnSpPr>
        <p:spPr>
          <a:xfrm flipH="1">
            <a:off x="4715664" y="2628115"/>
            <a:ext cx="1523379" cy="2020085"/>
          </a:xfrm>
          <a:prstGeom prst="straightConnector1">
            <a:avLst/>
          </a:prstGeom>
          <a:ln w="19050" cap="rnd">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pic>
        <p:nvPicPr>
          <p:cNvPr id="30" name="Content Placeholder 5"/>
          <p:cNvPicPr>
            <a:picLocks noChangeAspect="1"/>
          </p:cNvPicPr>
          <p:nvPr/>
        </p:nvPicPr>
        <p:blipFill rotWithShape="1">
          <a:blip r:embed="rId4" cstate="print">
            <a:extLst>
              <a:ext uri="{28A0092B-C50C-407E-A947-70E740481C1C}">
                <a14:useLocalDpi xmlns:a14="http://schemas.microsoft.com/office/drawing/2010/main" val="0"/>
              </a:ext>
            </a:extLst>
          </a:blip>
          <a:srcRect l="13163" t="7524" r="22224" b="4804"/>
          <a:stretch/>
        </p:blipFill>
        <p:spPr>
          <a:xfrm flipH="1">
            <a:off x="1578648" y="1706327"/>
            <a:ext cx="1334264" cy="1336909"/>
          </a:xfrm>
          <a:prstGeom prst="rect">
            <a:avLst/>
          </a:prstGeom>
          <a:solidFill>
            <a:schemeClr val="bg1">
              <a:lumMod val="85000"/>
            </a:schemeClr>
          </a:solidFill>
          <a:ln w="19050" cap="flat">
            <a:solidFill>
              <a:schemeClr val="bg1">
                <a:lumMod val="65000"/>
              </a:schemeClr>
            </a:solidFill>
            <a:prstDash val="solid"/>
            <a:round/>
            <a:headEnd type="none" w="med" len="med"/>
            <a:tailEnd type="none" w="med" len="med"/>
          </a:ln>
        </p:spPr>
      </p:pic>
      <p:cxnSp>
        <p:nvCxnSpPr>
          <p:cNvPr id="34" name="Straight Arrow Connector 33"/>
          <p:cNvCxnSpPr/>
          <p:nvPr/>
        </p:nvCxnSpPr>
        <p:spPr>
          <a:xfrm flipH="1" flipV="1">
            <a:off x="2362200" y="3259724"/>
            <a:ext cx="1752600" cy="1139952"/>
          </a:xfrm>
          <a:prstGeom prst="straightConnector1">
            <a:avLst/>
          </a:prstGeom>
          <a:ln w="19050" cap="rnd">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752600" y="3090446"/>
            <a:ext cx="838200" cy="338554"/>
          </a:xfrm>
          <a:prstGeom prst="rect">
            <a:avLst/>
          </a:prstGeom>
          <a:noFill/>
        </p:spPr>
        <p:txBody>
          <a:bodyPr wrap="square" rtlCol="0">
            <a:spAutoFit/>
          </a:bodyPr>
          <a:lstStyle/>
          <a:p>
            <a:r>
              <a:rPr lang="en" sz="1600" b="1" kern="0" dirty="0">
                <a:solidFill>
                  <a:srgbClr val="000000"/>
                </a:solidFill>
                <a:cs typeface="Arial"/>
                <a:sym typeface="Arial"/>
                <a:rtl val="0"/>
              </a:rPr>
              <a:t>EAC</a:t>
            </a:r>
            <a:endParaRPr lang="en-US" dirty="0">
              <a:solidFill>
                <a:srgbClr val="000000"/>
              </a:solidFill>
            </a:endParaRPr>
          </a:p>
        </p:txBody>
      </p:sp>
      <p:cxnSp>
        <p:nvCxnSpPr>
          <p:cNvPr id="20" name="Straight Arrow Connector 19"/>
          <p:cNvCxnSpPr>
            <a:stCxn id="19" idx="2"/>
          </p:cNvCxnSpPr>
          <p:nvPr/>
        </p:nvCxnSpPr>
        <p:spPr>
          <a:xfrm>
            <a:off x="2244857" y="3538474"/>
            <a:ext cx="199" cy="486552"/>
          </a:xfrm>
          <a:prstGeom prst="straightConnector1">
            <a:avLst/>
          </a:prstGeom>
          <a:noFill/>
          <a:ln w="19050" cap="flat">
            <a:solidFill>
              <a:schemeClr val="dk2"/>
            </a:solidFill>
            <a:prstDash val="solid"/>
            <a:round/>
            <a:headEnd type="stealth" w="lg" len="lg"/>
            <a:tailEnd type="stealth" w="lg" len="lg"/>
          </a:ln>
        </p:spPr>
      </p:cxnSp>
      <p:cxnSp>
        <p:nvCxnSpPr>
          <p:cNvPr id="21" name="Elbow Connector 20"/>
          <p:cNvCxnSpPr/>
          <p:nvPr/>
        </p:nvCxnSpPr>
        <p:spPr>
          <a:xfrm rot="5400000" flipH="1" flipV="1">
            <a:off x="4522181" y="1419447"/>
            <a:ext cx="12700" cy="5973158"/>
          </a:xfrm>
          <a:prstGeom prst="bentConnector3">
            <a:avLst>
              <a:gd name="adj1" fmla="val 3000000"/>
            </a:avLst>
          </a:prstGeom>
          <a:noFill/>
          <a:ln w="19050" cap="flat">
            <a:solidFill>
              <a:schemeClr val="dk2"/>
            </a:solidFill>
            <a:prstDash val="solid"/>
            <a:round/>
            <a:headEnd type="stealth" w="lg" len="lg"/>
            <a:tailEnd type="stealth" w="lg" len="lg"/>
          </a:ln>
        </p:spPr>
      </p:cxnSp>
      <p:cxnSp>
        <p:nvCxnSpPr>
          <p:cNvPr id="23" name="Straight Arrow Connector 22"/>
          <p:cNvCxnSpPr/>
          <p:nvPr/>
        </p:nvCxnSpPr>
        <p:spPr>
          <a:xfrm>
            <a:off x="3028891" y="4025026"/>
            <a:ext cx="0" cy="381000"/>
          </a:xfrm>
          <a:prstGeom prst="straightConnector1">
            <a:avLst/>
          </a:prstGeom>
          <a:noFill/>
          <a:ln w="19050" cap="flat">
            <a:solidFill>
              <a:schemeClr val="dk2"/>
            </a:solidFill>
            <a:prstDash val="solid"/>
            <a:round/>
            <a:headEnd type="none" w="lg" len="lg"/>
            <a:tailEnd type="stealth" w="lg" len="lg"/>
          </a:ln>
        </p:spPr>
      </p:cxnSp>
      <p:cxnSp>
        <p:nvCxnSpPr>
          <p:cNvPr id="24" name="Straight Arrow Connector 23"/>
          <p:cNvCxnSpPr/>
          <p:nvPr/>
        </p:nvCxnSpPr>
        <p:spPr>
          <a:xfrm>
            <a:off x="6015469" y="4025026"/>
            <a:ext cx="0" cy="381000"/>
          </a:xfrm>
          <a:prstGeom prst="straightConnector1">
            <a:avLst/>
          </a:prstGeom>
          <a:noFill/>
          <a:ln w="19050" cap="flat">
            <a:solidFill>
              <a:schemeClr val="dk2"/>
            </a:solidFill>
            <a:prstDash val="solid"/>
            <a:round/>
            <a:headEnd type="none" w="lg" len="lg"/>
            <a:tailEnd type="stealth" w="lg" len="lg"/>
          </a:ln>
        </p:spPr>
      </p:cxnSp>
      <p:cxnSp>
        <p:nvCxnSpPr>
          <p:cNvPr id="25" name="Straight Arrow Connector 24"/>
          <p:cNvCxnSpPr/>
          <p:nvPr/>
        </p:nvCxnSpPr>
        <p:spPr>
          <a:xfrm flipH="1">
            <a:off x="4522180" y="4025026"/>
            <a:ext cx="6351" cy="381000"/>
          </a:xfrm>
          <a:prstGeom prst="straightConnector1">
            <a:avLst/>
          </a:prstGeom>
          <a:noFill/>
          <a:ln w="19050" cap="flat">
            <a:solidFill>
              <a:schemeClr val="dk2"/>
            </a:solidFill>
            <a:prstDash val="solid"/>
            <a:round/>
            <a:headEnd type="none" w="lg" len="lg"/>
            <a:tailEnd type="stealth" w="lg" len="lg"/>
          </a:ln>
        </p:spPr>
      </p:cxnSp>
      <p:sp>
        <p:nvSpPr>
          <p:cNvPr id="26" name="Shape 268"/>
          <p:cNvSpPr/>
          <p:nvPr/>
        </p:nvSpPr>
        <p:spPr>
          <a:xfrm>
            <a:off x="961042" y="4406026"/>
            <a:ext cx="1149120" cy="1537574"/>
          </a:xfrm>
          <a:prstGeom prst="flowChartDocument">
            <a:avLst/>
          </a:prstGeom>
          <a:solidFill>
            <a:srgbClr val="A3C8FF"/>
          </a:solidFill>
          <a:ln w="19050" cap="flat">
            <a:solidFill>
              <a:srgbClr val="366092"/>
            </a:solidFill>
            <a:prstDash val="solid"/>
            <a:round/>
            <a:headEnd type="none" w="med" len="med"/>
            <a:tailEnd type="none" w="med" len="med"/>
          </a:ln>
        </p:spPr>
        <p:txBody>
          <a:bodyPr lIns="91425" tIns="91425" rIns="91425" bIns="91425" anchor="ctr" anchorCtr="0">
            <a:noAutofit/>
          </a:bodyPr>
          <a:lstStyle/>
          <a:p>
            <a:pPr algn="ctr"/>
            <a:r>
              <a:rPr lang="en" sz="1600" b="1" kern="0" dirty="0" smtClean="0">
                <a:solidFill>
                  <a:srgbClr val="366092"/>
                </a:solidFill>
                <a:cs typeface="Arial"/>
                <a:sym typeface="Arial"/>
                <a:rtl val="0"/>
              </a:rPr>
              <a:t>Anthro</a:t>
            </a:r>
          </a:p>
          <a:p>
            <a:pPr algn="ctr"/>
            <a:r>
              <a:rPr lang="en" sz="1600" b="1" kern="0" dirty="0" smtClean="0">
                <a:solidFill>
                  <a:srgbClr val="366092"/>
                </a:solidFill>
                <a:cs typeface="Arial"/>
                <a:sym typeface="Arial"/>
                <a:rtl val="0"/>
              </a:rPr>
              <a:t>EAD</a:t>
            </a:r>
          </a:p>
        </p:txBody>
      </p:sp>
      <p:sp>
        <p:nvSpPr>
          <p:cNvPr id="27" name="Shape 268"/>
          <p:cNvSpPr/>
          <p:nvPr/>
        </p:nvSpPr>
        <p:spPr>
          <a:xfrm>
            <a:off x="2454331" y="4406026"/>
            <a:ext cx="1149120" cy="1537574"/>
          </a:xfrm>
          <a:prstGeom prst="flowChartDocument">
            <a:avLst/>
          </a:prstGeom>
          <a:solidFill>
            <a:srgbClr val="A3C8FF"/>
          </a:solidFill>
          <a:ln w="19050" cap="flat">
            <a:solidFill>
              <a:srgbClr val="366092"/>
            </a:solidFill>
            <a:prstDash val="solid"/>
            <a:round/>
            <a:headEnd type="none" w="med" len="med"/>
            <a:tailEnd type="none" w="med" len="med"/>
          </a:ln>
        </p:spPr>
        <p:txBody>
          <a:bodyPr lIns="91425" tIns="91425" rIns="91425" bIns="91425" anchor="ctr" anchorCtr="0">
            <a:noAutofit/>
          </a:bodyPr>
          <a:lstStyle/>
          <a:p>
            <a:pPr algn="ctr"/>
            <a:r>
              <a:rPr lang="en" sz="1600" b="1" kern="0" dirty="0" smtClean="0">
                <a:solidFill>
                  <a:srgbClr val="366092"/>
                </a:solidFill>
                <a:cs typeface="Arial"/>
                <a:sym typeface="Arial"/>
                <a:rtl val="0"/>
              </a:rPr>
              <a:t>Paleo</a:t>
            </a:r>
          </a:p>
          <a:p>
            <a:pPr algn="ctr"/>
            <a:r>
              <a:rPr lang="en" sz="1600" b="1" kern="0" dirty="0" smtClean="0">
                <a:solidFill>
                  <a:srgbClr val="366092"/>
                </a:solidFill>
                <a:cs typeface="Arial"/>
                <a:sym typeface="Arial"/>
                <a:rtl val="0"/>
              </a:rPr>
              <a:t>EAD</a:t>
            </a:r>
            <a:endParaRPr lang="en" sz="1600" b="1" kern="0" dirty="0">
              <a:solidFill>
                <a:srgbClr val="366092"/>
              </a:solidFill>
              <a:cs typeface="Arial"/>
              <a:sym typeface="Arial"/>
              <a:rtl val="0"/>
            </a:endParaRPr>
          </a:p>
        </p:txBody>
      </p:sp>
      <p:sp>
        <p:nvSpPr>
          <p:cNvPr id="29" name="Shape 268"/>
          <p:cNvSpPr/>
          <p:nvPr/>
        </p:nvSpPr>
        <p:spPr>
          <a:xfrm>
            <a:off x="5440909" y="4406026"/>
            <a:ext cx="1149120" cy="1537574"/>
          </a:xfrm>
          <a:prstGeom prst="flowChartDocument">
            <a:avLst/>
          </a:prstGeom>
          <a:solidFill>
            <a:srgbClr val="A3C8FF"/>
          </a:solidFill>
          <a:ln w="19050" cap="flat">
            <a:solidFill>
              <a:srgbClr val="366092"/>
            </a:solidFill>
            <a:prstDash val="solid"/>
            <a:round/>
            <a:headEnd type="none" w="med" len="med"/>
            <a:tailEnd type="none" w="med" len="med"/>
          </a:ln>
        </p:spPr>
        <p:txBody>
          <a:bodyPr lIns="91425" tIns="91425" rIns="91425" bIns="91425" anchor="ctr" anchorCtr="0">
            <a:noAutofit/>
          </a:bodyPr>
          <a:lstStyle/>
          <a:p>
            <a:pPr algn="ctr"/>
            <a:r>
              <a:rPr lang="en" sz="1600" b="1" kern="0" dirty="0" smtClean="0">
                <a:solidFill>
                  <a:srgbClr val="366092"/>
                </a:solidFill>
                <a:cs typeface="Arial"/>
                <a:sym typeface="Arial"/>
                <a:rtl val="0"/>
              </a:rPr>
              <a:t>Physical Sciences</a:t>
            </a:r>
          </a:p>
          <a:p>
            <a:pPr algn="ctr"/>
            <a:r>
              <a:rPr lang="en" sz="1600" b="1" kern="0" dirty="0" smtClean="0">
                <a:solidFill>
                  <a:srgbClr val="366092"/>
                </a:solidFill>
                <a:cs typeface="Arial"/>
                <a:sym typeface="Arial"/>
                <a:rtl val="0"/>
              </a:rPr>
              <a:t>EAD</a:t>
            </a:r>
            <a:endParaRPr lang="en" sz="1600" b="1" kern="0" dirty="0">
              <a:solidFill>
                <a:srgbClr val="366092"/>
              </a:solidFill>
              <a:cs typeface="Arial"/>
              <a:sym typeface="Arial"/>
              <a:rtl val="0"/>
            </a:endParaRPr>
          </a:p>
        </p:txBody>
      </p:sp>
      <p:sp>
        <p:nvSpPr>
          <p:cNvPr id="32" name="Shape 268"/>
          <p:cNvSpPr/>
          <p:nvPr/>
        </p:nvSpPr>
        <p:spPr>
          <a:xfrm>
            <a:off x="6934200" y="4406026"/>
            <a:ext cx="1149120" cy="1537574"/>
          </a:xfrm>
          <a:prstGeom prst="flowChartDocument">
            <a:avLst/>
          </a:prstGeom>
          <a:solidFill>
            <a:srgbClr val="A3C8FF"/>
          </a:solidFill>
          <a:ln w="19050" cap="flat">
            <a:solidFill>
              <a:srgbClr val="366092"/>
            </a:solidFill>
            <a:prstDash val="solid"/>
            <a:round/>
            <a:headEnd type="none" w="med" len="med"/>
            <a:tailEnd type="none" w="med" len="med"/>
          </a:ln>
        </p:spPr>
        <p:txBody>
          <a:bodyPr lIns="91425" tIns="91425" rIns="91425" bIns="91425" anchor="ctr" anchorCtr="0">
            <a:noAutofit/>
          </a:bodyPr>
          <a:lstStyle/>
          <a:p>
            <a:pPr algn="ctr"/>
            <a:r>
              <a:rPr lang="en" sz="1600" b="1" kern="0" dirty="0" smtClean="0">
                <a:solidFill>
                  <a:srgbClr val="366092"/>
                </a:solidFill>
                <a:cs typeface="Arial"/>
                <a:sym typeface="Arial"/>
                <a:rtl val="0"/>
              </a:rPr>
              <a:t>Library</a:t>
            </a:r>
          </a:p>
          <a:p>
            <a:pPr algn="ctr"/>
            <a:r>
              <a:rPr lang="en" sz="1600" b="1" kern="0" dirty="0" smtClean="0">
                <a:solidFill>
                  <a:srgbClr val="366092"/>
                </a:solidFill>
                <a:cs typeface="Arial"/>
                <a:sym typeface="Arial"/>
                <a:rtl val="0"/>
              </a:rPr>
              <a:t>EAD</a:t>
            </a:r>
            <a:endParaRPr lang="en" sz="1600" b="1" kern="0" dirty="0">
              <a:solidFill>
                <a:srgbClr val="366092"/>
              </a:solidFill>
              <a:cs typeface="Arial"/>
              <a:sym typeface="Arial"/>
              <a:rtl val="0"/>
            </a:endParaRPr>
          </a:p>
        </p:txBody>
      </p:sp>
    </p:spTree>
    <p:extLst>
      <p:ext uri="{BB962C8B-B14F-4D97-AF65-F5344CB8AC3E}">
        <p14:creationId xmlns:p14="http://schemas.microsoft.com/office/powerpoint/2010/main" val="3077417593"/>
      </p:ext>
    </p:extLst>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ight Arrow 19"/>
          <p:cNvSpPr/>
          <p:nvPr/>
        </p:nvSpPr>
        <p:spPr>
          <a:xfrm>
            <a:off x="3618830" y="2634426"/>
            <a:ext cx="1430035" cy="696857"/>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p:txBody>
          <a:bodyPr/>
          <a:lstStyle/>
          <a:p>
            <a:r>
              <a:rPr lang="en-US" dirty="0" smtClean="0"/>
              <a:t>Data Conversion</a:t>
            </a:r>
            <a:endParaRPr lang="en-US" dirty="0"/>
          </a:p>
        </p:txBody>
      </p:sp>
      <p:sp>
        <p:nvSpPr>
          <p:cNvPr id="8" name="AutoShape 4" descr="https://encrypted-tbn0.gstatic.com/images?q=tbn:ANd9GcR4EjKUvhVEzEzuBwnqHmKYgwar4ekFb_gVQ-ismFauSmHTdq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descr="data:image/jpeg;base64,/9j/4AAQSkZJRgABAQAAAQABAAD/2wCEAAkGBxESEBIPEBASFA8VEhQUEBARDBASEA8RFRQZFxUUExcYHCggGBoxHBUVIjEhJTUrMS4uFyA0RD8sNygtLjcBCgoKDg0OGhAQGiwkHyUsLC0uLCwsLC8sLCwsLCwsKywtLCwsLCwsLCwvLCwsLCwsLCwsLCwsLywsLCwsLCwsLP/AABEIAMwAzAMBEQACEQEDEQH/xAAcAAEAAQUBAQAAAAAAAAAAAAAABgMEBQcIAgH/xABLEAABAgIECAYPBwMEAwEAAAABAAIDEQQFEiEGBxMxNUFRcVJyc4GRsxQXIjJVYWKSlaGxssLR4xUjQlOTweEkQ/AlM1SCFmOUCP/EABoBAQADAQEBAAAAAAAAAAAAAAABAgMFBgT/xAA0EQEAAQMCBAMFBwQDAAAAAAAAAQIDEQQSBSExUUFhoRMVcZGxIjIzNIHR8CRCUsEUI+H/2gAMAwEAAhEDEQA/AN4oCCJ41tDU7kfiag5IQEBAQEBAQEBAQEBBIMCsLaRVlJFIgGbTIRoJJEOOzgu2HYdXSEHVWCeE1HrGjNpVGdNpuewytwX62PGo+3OgzKAgICAgICAgICAgieNbQ1O5H4moOesTxlXdC40XqIiDqfKHagZQ7UDKHagZQ7UDKHagZQ7UDKHagZQ7UDKHagZQ7UEKwte4tZee+dr8S1pZVILjMxd5Zpp1CZ99K1GgtH+7de9g4W0a1WYWiWtcDMLKTVlJFIgG7vY0FxIZGYD3rth2HODzhUXdVYJ4TUesaM2lUZ02m57DK3BfK9jxqPtzoMygICAgICAgICAgieNbQ1O5H4moOesT+m6FxonUREHUrc43ohc5MbESZMbEDJjYgZMbEDJjYgZMbEDJjYgZMbEDJjYghuFMIWWXfid7FpSyqZFouG4exBr3Gziuy7DWFAZ9/ZtR4DRdGuvewcPaNe9ZtYaiwMwrpNV0kR4Bu72PAcSGRmA3tcNRzyOcHnCDqrBPCaj1jRm0mjOm03PYSMpBfK9jxqPtzoMygICAgICAg+TQJoIpjWP+jU/kfiag55xQaboXGidTEQdSszjeFKF6oSICAgICAgICCI4StubxnLSlnUvgLhuCgZyEe5buHsVGjT+N/FeI4fWFAZ9/e6PAaLow1vYOHtGveg1BgZhXSarpIjwDd3seC4kMjMBva4ajnkdR5wg6qwTwmo9Y0ZtJozptNz2EjKQXyvY8aj7c6DMoCAgICAg4m+0o/wCfF/Wf80Hrs+kfmxv1YnzUZgeYlLjuBa6JFLTnBiPIO8TTMDOYuY+SrSixCHSDn5rjfCeLlannKKujfsPCVsx3MTPwh81fDPK/bhI3gxPOHzTBuVW4Qt4MTzh80wncqNr0bH+cPmowblVtcjY/pHzTBuVm1qNjulMJ3KrawGx3SowZVm0ue3pTCcrmC+d9/SoSuVCUXwgbc3e5aUs6l4G3DcFCWTY64bgqrPttBp/G5iyEcPrCgM+/vdHgNF0YZy9g4e0a96YGpMDMLKTVdJEeAbu9jQXEhkZgN7XDUc8jqPOFCXVWCeE1HrGjNpNGdNpuewkZSC+V7HjUfbnQZlAQEBAQcOIOpqLQhEcQ1kO6+9jRr3LxtnTTdnFP1lO6Vz9iHgwfNb8l9Hu2539ZN0vralcLw2EDtDWg+xPdtzv6ybpe/suJtZ0/wp93XO/rJul9+zIu1nT/AAnu6539ZN0n2bF2s6f4T3dc7+sm6T7Ni7WdP8J7uud/WTdL79nReEzzv4T3dc7+sm6T7PjcJvnJ7uud/WTdJ9nxuE3zk93XO/rJulQo0RwjBhN4dI33KNHb2aumJ8J7omqcJRRTcN69XKsLyahZHq6bMDeVpSzqXYbcNyqsugbhuUD4SpHkuQaixs4tRGt0+gs+/vdHgNF0bWXsA/HtGveomCJapwMwspNV0nLwDd3saC4kMjMBva4ajnkdR5woWdVYJ4TUesaM2k0Z02m57CRlIL5XseNR9udBmUBAQEHDiDqKqKTJ7937ry2kq2zIk9WBkUHunB4zgFubaLl2dPTRdjrORbRLYi5L8U7vGNu5Y1RVFezxF1WLGQmglzrZzCYkdpzZlvfootU9ZyPVWwBFZbLnZyLiJXcyWLcXKd0zIsaZEMN5Y7VmO0aivnuzNurbIyNBodtgc8uBN4Alm1TmF9VqxupzULOE4GPkZmVpwnMTuBP7LCnE3dg+1oRCcGgm8TvI2qdREWpiIFl2b418/tRiqNGnSh44h/dfLp+erpnzRKY0U3DevTyiF7NVSwlaCYG8q8Kyu7Nw3KqXq2g8GIpHgxkQ8GNvUjUuNXF42Nap1BZKPe6PAaLousvYB+PaNaiYTFTWGBmFlJqykiPAN3exoLiQyMwG9rhqOeR1HnCqs6qwTwmo9Y0ZtJozptNz2EjKQXyvY8aj7c6DMoCAg4cQdFUakyJvXkrc4Sv6FXBhPD2kTGcTucNYK+m3fm3VFUDYbLLg2NZNqxdMd0Ab5S2r0MYnFeOeEIBWdcmLEc4mWprSe9A1b1wL2om5XMylKcFY86KX55Of6gF1NDV/0585QucjCpbIUYHuZzu1jWw8602W9TTTXH88hc0anMfEiQmX5OyHEG4OM7vUtaLtNVU0x4CMUKkzrKxP+5E17GOXLt1f1mPOfpKXvDSkWYsMT/B8RVuI1Yrj4IR3s4bR0rn70vlVRp0pnjf+xVtJ+ZpnzRPRsCjG4b16eVYXc1CWMprZjpVoVl6NMYNvQownMKL6wh+V5qnEozCi+tIfleamJRmFF9bwvK83+VODMKLq5g+V5n8phGVGJXsEcPzP5U4RlqPGvUlEcHU+jTZEtDLw7EmRLRlbGx0zftVaqfFemrwUf/z/AEl7a3ENr3Bj4ETKMDjZfZE22hrkc28qi7phAQEHDiDeZjLyOFknwHqbLxMvEH3MM3TzPiZwPGBcTzLoaDTe0q31dI9Z/wDESz8bDCG2mijzGQHcOibIpOefBGbpX21a+mL+z+3pnzMMTh7U2Td2VDHcOMooH4X6nbj7d6+XiGm2z7SnpPUhlcCHTq958qL7F9XD/wAvP6kojUWEsSjQ4kNt4e3uJ/24kpWujV4guXptVVZommPH0kSLFtELuyCTMzYSTnJNpffwv+4lYVa//WZf+6N1b1hbj+u/WfpJ4M9hZg7FpURj4bmANZZNqc5znqX2azR13qommekCNVjglHgwnxnPhlrBMgF0yPFcvgu8Prt0TXMxyGLqCL/UweP+xWWj/MUfH/RPRsyjHNvXp5UhdzUJUHQp7FKMKZoo2BMmHg0EcFqZRh4NWt4DehTkw8Gqm8BnQmTa8Gpmfls6E3G1Rj1GyX+3Dz7E3I2oPjbqlsOqaQ8MYCHQbwL74rQkzyTTGJQHEHpmHyMb3VRd06gICDhxBuQxV5RdkKNhDSYbBDhx3tYLg1sgBNbU6i7TG2mrEIwx2VWKWRiYR0p0MwnR3mGW2S0kEFuaS2nUXJp2zVyRh4olfUiEzJw4zmwzMloIlfnUUX66I201YgwscsseSV3QK6jQLWRiuZalaskXyze1a27tdv7k4Q8Q61iti5cRCI0ycpMWpkEE9BKiLlUVb4nn3F9/5bTP+VE6R8lr/wAu9/nJhTpOEtKiMdDfSHuY4Sc0kSIVatRdqjFVXIwYNxZ0uBx/2Kvo/wAej4oq6NrUY+1eklnC7moWJoE0CaBNAmgTQeIpuRCB46NC0njQOuYhDV2IPTMPkY3uqFnTqAgIOHEFfs2L+bE/Ud81T2VHaPkHZsX82J+o75p7KjtHyGfwDdEjVjR4RiOk5z++c4tuhuN4n4lNNuiJ6R8kVdG62YOnhs8wrbbT2YrluDx4TPMTFPZKo2oPKZ5iYp7Cq2ovGzzFGKeycKzalHkfppinsYVWVQPI/TCYp7GFZlVt2M/TCYp7JwuIdAaLwGT1EMAKjEdhewRK7xoldTUJJoE0CaBNAmgTQeIhUiC459C0njQOuYokhq/EHpmHyMb3VCzp1AQEFt9nwfyYf6TPkgfZ8H8mH+kz5IIrjTocJtTU4thMBEG4iG0Ed0PEg5+xSj/WaHxonUvSES6cDRsHQFZVUkNg6ESSGwdCBIbB0IEhs9SD7L/JIH+ZkBAQJoE0CaBNAmgTQJoPLygg2OfQ1J40DrmJJDWGIPTMPkY3uqqzp1AQEBAQRPGtoancj8TUHO+KTTND40TqXpCJdOBWVe5okmgTQJoE0CaBNAmgs6XWcKE6y90nSnINcbuYL5b2ss2attc8/hJh4g1zBe4Ma4lxMgMm/P0KlGvsV1RTTPOfKTC/mvtCaBNAmgTQeXFEIPjm0NSeNB65iSmGscQemYfIxvdVVnTqAgICAgieNbQ1O5H4moOd8UumaHxonUvUwiXTSlV9tIFpAtIFpAtIFpAtIFpBCa2pNuM92qchuF37Lymsue0v1Vef05LwvcGIU4pfqY0+c64eq0vp4Xb3Xt3aPqSlNpeiULSBaQLSBaQCUEIxy6GpPGg9cxJTDWWIPTMPkY3uqqzp1AQEBAQRPGtoancj8TUHO2KbTND40TqXqYRLppSqICAgILel02HCE4jgNgzuO4LK9ft2ozXJhTq2niM1z2ggB1kTzm4GfrVNNqIv0zVEcs4JjC8X0C3rCkZOE9+xplvNw9ZCx1Fz2dqqvtBCB2l5NoluDEGUC3re4nmFw9YK9Bwu3ttbu8/RSpUg13CL3Q39w4OLQT3rpGWfVzrWjX2prmirlOceRhkgV9qH1AQEBBCccmhqTxoPXMSUw1niD0zD5GN7qqs6dQEBAQEETxraGp3I/E1Bztim0zQ+NE6l6mES6ZVlRAQUKXTIcIWojg0es7hnKyu3qLUZrnAjlYYTOM2wRZHDN7uYZguPqOJ1VcrUY8/FaKWCiRi42nEk6ySSVy6qpqnNU5lZK8ET9y7lD7oXd4V+FPxUqZxdRDA4W0mUNsPhOmdzf5kuVxW5i3FHefotSirZkgDOTIbyuFEZ5Qs2HRYVhjGDM1oHQF62zbi3bpojwhnKB1i776LyjveK8vqPxavjLSFWgVtFhd66beA69vNsWljV3bP3Z5dp6EwktX4QQokmu7h+xx7k7j812bHELVzlVyn+eKkwy4K6CBAQQnHJoakcaD1zFEphrTEHpmHyMb3VVZ06gICAgIInjW0NTuR+JqDnbFPpmh8aJ1L1MIno6YVlBBGq6wicx7oUJsi0yLzI3+SPmuRrOIVUVTbojEx4/svFKNRqQ55tPcXO2kzK49ddVc5qnMrPFpUSzVXYNx4knPlCh8J87RHksznnkvts6C7c5zGI8/2RMpVQKAyAyxDLiJzLnSm47ZDMu9p9PTYo20s5nK5W6EJwppVqkFupgDefOfbLmXnOI3N9+Y7cv9z/ADyaU9FLB2DbpLBqbN7tzRd67I51nore+/TH6/JM9E7Xp2TBVpgyIhMSC+zEJmWRD3Lic9lwzbiuRquGzVM1255z4SvFSL06hxYLrMVhadUxcdxzFci5artziuMLLa0s0sjV9dRYNwdaZwHXjm2L67Gsu2ek5jtKsxEplVdPEeGIgBF5BB2heg01+L1vfEYUmMLtboQrHJoakcaD1zFEpjq1piD0zD5GN7qqu6dQEBAQEETxraGp3I/E1Bztin0zQ+NE6l6mET0dLqygg15Xrv6mNxyvL6z8xX8WsdFhaXzJSfBys6JDkDDsRvzondifkn8H+XrqaK7pqZ+1GKu8/wA5KzlKhEtd0DMHXOc+ddyJiYzDN9UjxFiBrS45gCTuCiqYpiZka0jxy97nnO5xPSV5GurfVNU+LVJ8CqP3MSLtIYOa8/suvwq396v9FaknXYUEFnWVZQIbC2OWuaf7Tmh5O5urevm1N2xTTi7j4dfRaM+CBVhGhOiEwYbmQ9TXPtH+Ny83dmias0RiF1taWaU4wRP9MOO/9l6Lhn5ePjLOrqzS+9VCscehqRxoPXMUSmOrWuIPTMPkY3uqq7p1AQEBAQRPGtoancj8TUHOuKfTFD40TqXqYRPR0urKCDDVtg3CjEvY4w4xvJM3Q3nytbd4XO1PD6bszXTOJ9F4qRCs6pj0c/esIbqeO6hu3OC412xctT9uP2XWNpYi7oFaRYJnDeQNbTew8y3s6i5an7E/p4ImIlOahrM0iEXltkh1kgGYNwMx0rv6TUTfo3TGGcxhRwrpVijPAzvIYNx771A9KpxCvbYmO/L9009UBtLzjRsaoKNk6NCae+LbTuM42r+Ygcy9Norfs7FMfr82VU82QX1IQyusJItt8KH3Aa4tLhe8yMs+pcPVa+5umijljx8V4phHXRCTMkknOSZkrmTMzOZXGAkgAEk3AATJPiCRGeUCSVXglEdJ1IdkmcDPGdzZm7yuhY4dcr518o9UTVEJXRKJDhMEOE0hg2uLiTrJK7dmzTao2U9GczlWWiEKxxaHpHGg9cxRKY6tbYg9Mw+Rje6qrunUBAQEBBE8a2hqdyPxNQc64qNMUPjROpepjqiejpVXUEBB9tXFpAc03OY4BzHDYQbiq1UxVGJgicMBWmCkGJN0AiDE4BmYLj7Wetcy/wAMpq52+U9vBeK+6IVnVkajusxmFs+9dnY7iuFxXJu2a7U4rhdK8Bz9w/lT7rV2OF/hT8WdfVj8OaXOJDhD8LbR3uuHqHrXz8UuZqpo7c00QwNWQMrGhw+E8A7s59QK51m3vuU095XltBerjkxfVI1fWh/qIoF5yrwAM5No5l5W/wDi1fGW0dGaqrBGNEk+OcjDN8iJxnDxN1byvpscPuXOdXKPVE1RCW1fV8Gjj7mGA6UjFd3UU/8AbVuC7FnS27X3Y59/FSaplckr6VXxAQQvHFoekcaD1zFE9Ex1a3xB6Zh8jG91UXdOoCAgICCJ41tDU7kfiag51xU6YofGidS9THVE9HSk1dmTQJoE0CaD6SC0scA5h75j2hzHbwVWqiKoxVGUxOFvRKFCghwgtLGudaLbRIBlK6eYXLO1ZptRMU9EzOWtq7peVpEV+oukOK3uR7F53U1771VXn9OTSOjL4C0a1HfFOaGyQ4z7vdtdK+rhtvddmrtH1RXPJOZrvMiaChQ6DBhOdEhwwIriS6K7unzN5sk96Nywo01uiqaojnPitulcE6yt1XyaBNAmgTQQvHDoekcaD1zFE9FqerXGIPTMPkY3uqi7p1AQEBAQRPGtoancj8TUHOuKnTFE40TqXqY6ono6TV2YgICAgILGu6XkqPFiawwhvGd3LfWQsdTc9naqq8kxGZartLyzdsPAmjWKKHnPEc53/UGyPYTzrv8ADbe2zu7yyrnmz66CggICAgICAgheOHQ9I40HrmKJ6LU9WucQemYfIxvdVF3TqAgICAgieNbQ1O5H4moOdMVWmKJxonUvUx1RPR0mrsxAQEBAQeXsa4Sexj28GIwPb0G5RVTTVGJjJE4eOxIH/Fo3/wAkL5LP2Fr/ABj5LbpVAALmta1ouDWtDWtGwAZgtIiIjEKvqkEBAQEBAQEEMxwaHpHGg9cxRPRNPVrnEHpmHyMb3VRo6dQEBAQEETxraGp3I/E1Bzpiq0xRONE6l6mOqKujpJaMhAQEBAQEBAQEBAQEBAQEBBDMb+h6RxoPXMVaui1PVrrEHpmHyMb3VRo6dQEBAQEETxraGp3I/E1By9gpXPYVMg0vJ5TJlxyeUsWrTHN76Rl3082pTCJjLZXbuHg4+kPoqdyuw7dw8HH0h9FNxsO3cPBx9IfRTcbDt3DwcfSH0U3Gw7dw8HH0h9FNxsO3cPBx9IfRTcbDt3DwcfSH0U3Gw7dw8HH0h9FNxsO3cPBx9IfRTcbDt3DwcfSH0U3Gw7dw8HH0h9FNxsO3cPBx9IfRTcbDt3DwcfSH0U3Gw7dw8HH0h9FNxsO3cPBx9IfRTcbDt3DwcfSH0U3Gw7dw8HH0h9FNxsYXDDGj2dQ4lE7CyVssOU7Mylmw8O73JieaWdJlMU4MQemYfIxvdVVnTqAgICAgieNbQ1O5H4moOSEBAQEBAQEBAQEBAQEBAQEBAQEGxsQemYfIxvdQdOoCAg//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8" descr="data:image/jpeg;base64,/9j/4AAQSkZJRgABAQAAAQABAAD/2wCEAAkGBxESEBIPEBASFA8VEhQUEBARDBASEA8RFRQZFxUUExcYHCggGBoxHBUVIjEhJTUrMS4uFyA0RD8sNygtLjcBCgoKDg0OGhAQGiwkHyUsLC0uLCwsLC8sLCwsLCwsKywtLCwsLCwsLCwvLCwsLCwsLCwsLCwsLywsLCwsLCwsLP/AABEIAMwAzAMBEQACEQEDEQH/xAAcAAEAAQUBAQAAAAAAAAAAAAAABgMEBQcIAgH/xABLEAABAgIECAYPBwMEAwEAAAABAAIDEQQFEiEGBxMxNUFRcVJyc4GRsxQXIjJVYWKSlaGxssLR4xUjQlOTweEkQ/AlM1SCFmOUCP/EABoBAQADAQEBAAAAAAAAAAAAAAABAgMFBgT/xAA0EQEAAQMCBAMFBwQDAAAAAAAAAQIDEQQSBSExUUFhoRMVcZGxIjIzNIHR8CRCUsEUI+H/2gAMAwEAAhEDEQA/AN4oCCJ41tDU7kfiag5IQEBAQEBAQEBAQEBBIMCsLaRVlJFIgGbTIRoJJEOOzgu2HYdXSEHVWCeE1HrGjNpVGdNpuewytwX62PGo+3OgzKAgICAgICAgICAgieNbQ1O5H4moOesTxlXdC40XqIiDqfKHagZQ7UDKHagZQ7UDKHagZQ7UDKHagZQ7UDKHagZQ7UEKwte4tZee+dr8S1pZVILjMxd5Zpp1CZ99K1GgtH+7de9g4W0a1WYWiWtcDMLKTVlJFIgG7vY0FxIZGYD3rth2HODzhUXdVYJ4TUesaM2lUZ02m57DK3BfK9jxqPtzoMygICAgICAgICAgieNbQ1O5H4moOesT+m6FxonUREHUrc43ohc5MbESZMbEDJjYgZMbEDJjYgZMbEDJjYgZMbEDJjYghuFMIWWXfid7FpSyqZFouG4exBr3Gziuy7DWFAZ9/ZtR4DRdGuvewcPaNe9ZtYaiwMwrpNV0kR4Bu72PAcSGRmA3tcNRzyOcHnCDqrBPCaj1jRm0mjOm03PYSMpBfK9jxqPtzoMygICAgICAg+TQJoIpjWP+jU/kfiag55xQaboXGidTEQdSszjeFKF6oSICAgICAgICCI4StubxnLSlnUvgLhuCgZyEe5buHsVGjT+N/FeI4fWFAZ9/e6PAaLow1vYOHtGveg1BgZhXSarpIjwDd3seC4kMjMBva4ajnkdR5wg6qwTwmo9Y0ZtJozptNz2EjKQXyvY8aj7c6DMoCAgICAg4m+0o/wCfF/Wf80Hrs+kfmxv1YnzUZgeYlLjuBa6JFLTnBiPIO8TTMDOYuY+SrSixCHSDn5rjfCeLlannKKujfsPCVsx3MTPwh81fDPK/bhI3gxPOHzTBuVW4Qt4MTzh80wncqNr0bH+cPmowblVtcjY/pHzTBuVm1qNjulMJ3KrawGx3SowZVm0ue3pTCcrmC+d9/SoSuVCUXwgbc3e5aUs6l4G3DcFCWTY64bgqrPttBp/G5iyEcPrCgM+/vdHgNF0YZy9g4e0a96YGpMDMLKTVdJEeAbu9jQXEhkZgN7XDUc8jqPOFCXVWCeE1HrGjNpNGdNpuewkZSC+V7HjUfbnQZlAQEBAQcOIOpqLQhEcQ1kO6+9jRr3LxtnTTdnFP1lO6Vz9iHgwfNb8l9Hu2539ZN0vralcLw2EDtDWg+xPdtzv6ybpe/suJtZ0/wp93XO/rJul9+zIu1nT/AAnu6539ZN0n2bF2s6f4T3dc7+sm6T7Ni7WdP8J7uud/WTdL79nReEzzv4T3dc7+sm6T7PjcJvnJ7uud/WTdJ9nxuE3zk93XO/rJulQo0RwjBhN4dI33KNHb2aumJ8J7omqcJRRTcN69XKsLyahZHq6bMDeVpSzqXYbcNyqsugbhuUD4SpHkuQaixs4tRGt0+gs+/vdHgNF0bWXsA/HtGveomCJapwMwspNV0nLwDd3saC4kMjMBva4ajnkdR5woWdVYJ4TUesaM2k0Z02m57CRlIL5XseNR9udBmUBAQEHDiDqKqKTJ7937ry2kq2zIk9WBkUHunB4zgFubaLl2dPTRdjrORbRLYi5L8U7vGNu5Y1RVFezxF1WLGQmglzrZzCYkdpzZlvfootU9ZyPVWwBFZbLnZyLiJXcyWLcXKd0zIsaZEMN5Y7VmO0aivnuzNurbIyNBodtgc8uBN4Alm1TmF9VqxupzULOE4GPkZmVpwnMTuBP7LCnE3dg+1oRCcGgm8TvI2qdREWpiIFl2b418/tRiqNGnSh44h/dfLp+erpnzRKY0U3DevTyiF7NVSwlaCYG8q8Kyu7Nw3KqXq2g8GIpHgxkQ8GNvUjUuNXF42Nap1BZKPe6PAaLousvYB+PaNaiYTFTWGBmFlJqykiPAN3exoLiQyMwG9rhqOeR1HnCqs6qwTwmo9Y0ZtJozptNz2EjKQXyvY8aj7c6DMoCAg4cQdFUakyJvXkrc4Sv6FXBhPD2kTGcTucNYK+m3fm3VFUDYbLLg2NZNqxdMd0Ab5S2r0MYnFeOeEIBWdcmLEc4mWprSe9A1b1wL2om5XMylKcFY86KX55Of6gF1NDV/0585QucjCpbIUYHuZzu1jWw8602W9TTTXH88hc0anMfEiQmX5OyHEG4OM7vUtaLtNVU0x4CMUKkzrKxP+5E17GOXLt1f1mPOfpKXvDSkWYsMT/B8RVuI1Yrj4IR3s4bR0rn70vlVRp0pnjf+xVtJ+ZpnzRPRsCjG4b16eVYXc1CWMprZjpVoVl6NMYNvQownMKL6wh+V5qnEozCi+tIfleamJRmFF9bwvK83+VODMKLq5g+V5n8phGVGJXsEcPzP5U4RlqPGvUlEcHU+jTZEtDLw7EmRLRlbGx0zftVaqfFemrwUf/z/AEl7a3ENr3Bj4ETKMDjZfZE22hrkc28qi7phAQEHDiDeZjLyOFknwHqbLxMvEH3MM3TzPiZwPGBcTzLoaDTe0q31dI9Z/wDESz8bDCG2mijzGQHcOibIpOefBGbpX21a+mL+z+3pnzMMTh7U2Td2VDHcOMooH4X6nbj7d6+XiGm2z7SnpPUhlcCHTq958qL7F9XD/wAvP6kojUWEsSjQ4kNt4e3uJ/24kpWujV4guXptVVZommPH0kSLFtELuyCTMzYSTnJNpffwv+4lYVa//WZf+6N1b1hbj+u/WfpJ4M9hZg7FpURj4bmANZZNqc5znqX2azR13qommekCNVjglHgwnxnPhlrBMgF0yPFcvgu8Prt0TXMxyGLqCL/UweP+xWWj/MUfH/RPRsyjHNvXp5UhdzUJUHQp7FKMKZoo2BMmHg0EcFqZRh4NWt4DehTkw8Gqm8BnQmTa8Gpmfls6E3G1Rj1GyX+3Dz7E3I2oPjbqlsOqaQ8MYCHQbwL74rQkzyTTGJQHEHpmHyMb3VRd06gICDhxBuQxV5RdkKNhDSYbBDhx3tYLg1sgBNbU6i7TG2mrEIwx2VWKWRiYR0p0MwnR3mGW2S0kEFuaS2nUXJp2zVyRh4olfUiEzJw4zmwzMloIlfnUUX66I201YgwscsseSV3QK6jQLWRiuZalaskXyze1a27tdv7k4Q8Q61iti5cRCI0ycpMWpkEE9BKiLlUVb4nn3F9/5bTP+VE6R8lr/wAu9/nJhTpOEtKiMdDfSHuY4Sc0kSIVatRdqjFVXIwYNxZ0uBx/2Kvo/wAej4oq6NrUY+1eklnC7moWJoE0CaBNAmgTQeIpuRCB46NC0njQOuYhDV2IPTMPkY3uqFnTqAgIOHEFfs2L+bE/Ud81T2VHaPkHZsX82J+o75p7KjtHyGfwDdEjVjR4RiOk5z++c4tuhuN4n4lNNuiJ6R8kVdG62YOnhs8wrbbT2YrluDx4TPMTFPZKo2oPKZ5iYp7Cq2ovGzzFGKeycKzalHkfppinsYVWVQPI/TCYp7GFZlVt2M/TCYp7JwuIdAaLwGT1EMAKjEdhewRK7xoldTUJJoE0CaBNAmgTQeIhUiC459C0njQOuYokhq/EHpmHyMb3VCzp1AQEFt9nwfyYf6TPkgfZ8H8mH+kz5IIrjTocJtTU4thMBEG4iG0Ed0PEg5+xSj/WaHxonUvSES6cDRsHQFZVUkNg6ESSGwdCBIbB0IEhs9SD7L/JIH+ZkBAQJoE0CaBNAmgTQJoPLygg2OfQ1J40DrmJJDWGIPTMPkY3uqqzp1AQEBAQRPGtoancj8TUHO+KTTND40TqXpCJdOBWVe5okmgTQJoE0CaBNAmgs6XWcKE6y90nSnINcbuYL5b2ss2attc8/hJh4g1zBe4Ma4lxMgMm/P0KlGvsV1RTTPOfKTC/mvtCaBNAmgTQeXFEIPjm0NSeNB65iSmGscQemYfIxvdVVnTqAgICAgieNbQ1O5H4moOd8UumaHxonUvUwiXTSlV9tIFpAtIFpAtIFpAtIFpBCa2pNuM92qchuF37Lymsue0v1Vef05LwvcGIU4pfqY0+c64eq0vp4Xb3Xt3aPqSlNpeiULSBaQLSBaQCUEIxy6GpPGg9cxJTDWWIPTMPkY3uqqzp1AQEBAQRPGtoancj8TUHO2KbTND40TqXqYRLppSqICAgILel02HCE4jgNgzuO4LK9ft2ozXJhTq2niM1z2ggB1kTzm4GfrVNNqIv0zVEcs4JjC8X0C3rCkZOE9+xplvNw9ZCx1Fz2dqqvtBCB2l5NoluDEGUC3re4nmFw9YK9Bwu3ttbu8/RSpUg13CL3Q39w4OLQT3rpGWfVzrWjX2prmirlOceRhkgV9qH1AQEBBCccmhqTxoPXMSUw1niD0zD5GN7qqs6dQEBAQEETxraGp3I/E1Bztim0zQ+NE6l6mES6ZVlRAQUKXTIcIWojg0es7hnKyu3qLUZrnAjlYYTOM2wRZHDN7uYZguPqOJ1VcrUY8/FaKWCiRi42nEk6ySSVy6qpqnNU5lZK8ET9y7lD7oXd4V+FPxUqZxdRDA4W0mUNsPhOmdzf5kuVxW5i3FHefotSirZkgDOTIbyuFEZ5Qs2HRYVhjGDM1oHQF62zbi3bpojwhnKB1i776LyjveK8vqPxavjLSFWgVtFhd66beA69vNsWljV3bP3Z5dp6EwktX4QQokmu7h+xx7k7j812bHELVzlVyn+eKkwy4K6CBAQQnHJoakcaD1zFEphrTEHpmHyMb3VVZ06gICAgIInjW0NTuR+JqDnbFPpmh8aJ1L1MIno6YVlBBGq6wicx7oUJsi0yLzI3+SPmuRrOIVUVTbojEx4/svFKNRqQ55tPcXO2kzK49ddVc5qnMrPFpUSzVXYNx4knPlCh8J87RHksznnkvts6C7c5zGI8/2RMpVQKAyAyxDLiJzLnSm47ZDMu9p9PTYo20s5nK5W6EJwppVqkFupgDefOfbLmXnOI3N9+Y7cv9z/ADyaU9FLB2DbpLBqbN7tzRd67I51nore+/TH6/JM9E7Xp2TBVpgyIhMSC+zEJmWRD3Lic9lwzbiuRquGzVM1255z4SvFSL06hxYLrMVhadUxcdxzFci5artziuMLLa0s0sjV9dRYNwdaZwHXjm2L67Gsu2ek5jtKsxEplVdPEeGIgBF5BB2heg01+L1vfEYUmMLtboQrHJoakcaD1zFEpjq1piD0zD5GN7qqu6dQEBAQEETxraGp3I/E1Bztin0zQ+NE6l6mET0dLqygg15Xrv6mNxyvL6z8xX8WsdFhaXzJSfBys6JDkDDsRvzondifkn8H+XrqaK7pqZ+1GKu8/wA5KzlKhEtd0DMHXOc+ddyJiYzDN9UjxFiBrS45gCTuCiqYpiZka0jxy97nnO5xPSV5GurfVNU+LVJ8CqP3MSLtIYOa8/suvwq396v9FaknXYUEFnWVZQIbC2OWuaf7Tmh5O5urevm1N2xTTi7j4dfRaM+CBVhGhOiEwYbmQ9TXPtH+Ny83dmias0RiF1taWaU4wRP9MOO/9l6Lhn5ePjLOrqzS+9VCscehqRxoPXMUSmOrWuIPTMPkY3uqq7p1AQEBAQRPGtoancj8TUHOuKfTFD40TqXqYRPR0urKCDDVtg3CjEvY4w4xvJM3Q3nytbd4XO1PD6bszXTOJ9F4qRCs6pj0c/esIbqeO6hu3OC412xctT9uP2XWNpYi7oFaRYJnDeQNbTew8y3s6i5an7E/p4ImIlOahrM0iEXltkh1kgGYNwMx0rv6TUTfo3TGGcxhRwrpVijPAzvIYNx771A9KpxCvbYmO/L9009UBtLzjRsaoKNk6NCae+LbTuM42r+Ygcy9Norfs7FMfr82VU82QX1IQyusJItt8KH3Aa4tLhe8yMs+pcPVa+5umijljx8V4phHXRCTMkknOSZkrmTMzOZXGAkgAEk3AATJPiCRGeUCSVXglEdJ1IdkmcDPGdzZm7yuhY4dcr518o9UTVEJXRKJDhMEOE0hg2uLiTrJK7dmzTao2U9GczlWWiEKxxaHpHGg9cxRKY6tbYg9Mw+Rje6qrunUBAQEBBE8a2hqdyPxNQc64qNMUPjROpepjqiejpVXUEBB9tXFpAc03OY4BzHDYQbiq1UxVGJgicMBWmCkGJN0AiDE4BmYLj7Wetcy/wAMpq52+U9vBeK+6IVnVkajusxmFs+9dnY7iuFxXJu2a7U4rhdK8Bz9w/lT7rV2OF/hT8WdfVj8OaXOJDhD8LbR3uuHqHrXz8UuZqpo7c00QwNWQMrGhw+E8A7s59QK51m3vuU095XltBerjkxfVI1fWh/qIoF5yrwAM5No5l5W/wDi1fGW0dGaqrBGNEk+OcjDN8iJxnDxN1byvpscPuXOdXKPVE1RCW1fV8Gjj7mGA6UjFd3UU/8AbVuC7FnS27X3Y59/FSaplckr6VXxAQQvHFoekcaD1zFE9Ex1a3xB6Zh8jG91UXdOoCAgICCJ41tDU7kfiag51xU6YofGidS9THVE9HSk1dmTQJoE0CaD6SC0scA5h75j2hzHbwVWqiKoxVGUxOFvRKFCghwgtLGudaLbRIBlK6eYXLO1ZptRMU9EzOWtq7peVpEV+oukOK3uR7F53U1771VXn9OTSOjL4C0a1HfFOaGyQ4z7vdtdK+rhtvddmrtH1RXPJOZrvMiaChQ6DBhOdEhwwIriS6K7unzN5sk96Nywo01uiqaojnPitulcE6yt1XyaBNAmgTQQvHDoekcaD1zFE9FqerXGIPTMPkY3uqi7p1AQEBAQRPGtoancj8TUHOuKnTFE40TqXqY6ono6TV2YgICAgILGu6XkqPFiawwhvGd3LfWQsdTc9naqq8kxGZartLyzdsPAmjWKKHnPEc53/UGyPYTzrv8ADbe2zu7yyrnmz66CggICAgICAgheOHQ9I40HrmKJ6LU9WucQemYfIxvdVF3TqAgICAgieNbQ1O5H4moOdMVWmKJxonUvUx1RPR0mrsxAQEBAQeXsa4Sexj28GIwPb0G5RVTTVGJjJE4eOxIH/Fo3/wAkL5LP2Fr/ABj5LbpVAALmta1ouDWtDWtGwAZgtIiIjEKvqkEBAQEBAQEEMxwaHpHGg9cxRPRNPVrnEHpmHyMb3VRo6dQEBAQEETxraGp3I/E1Bzpiq0xRONE6l6mOqKujpJaMhAQEBAQEBAQEBAQEBAQEBBDMb+h6RxoPXMVaui1PVrrEHpmHyMb3VRo6dQEBAQEETxraGp3I/E1By9gpXPYVMg0vJ5TJlxyeUsWrTHN76Rl3082pTCJjLZXbuHg4+kPoqdyuw7dw8HH0h9FNxsO3cPBx9IfRTcbDt3DwcfSH0U3Gw7dw8HH0h9FNxsO3cPBx9IfRTcbDt3DwcfSH0U3Gw7dw8HH0h9FNxsO3cPBx9IfRTcbDt3DwcfSH0U3Gw7dw8HH0h9FNxsO3cPBx9IfRTcbDt3DwcfSH0U3Gw7dw8HH0h9FNxsO3cPBx9IfRTcbDt3DwcfSH0U3Gw7dw8HH0h9FNxsYXDDGj2dQ4lE7CyVssOU7Mylmw8O73JieaWdJlMU4MQemYfIxvdVVnTqAgICAgieNbQ1O5H4moOSEBAQEBAQEBAQEBAQEBAQEBAQEGxsQemYfIxvdQdOoCAg//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2" descr="data:image/jpeg;base64,/9j/4AAQSkZJRgABAQAAAQABAAD/2wCEAAkGBxAQEhUUEhQUFRQUFxUUFBQUFRQVEBQXFBQXGBUXFBUYHCggGBolHRQWIjEhJSkrLi4uFx8zODMsNygtLisBCgoKDg0OGxAQGywmHyQsLCwsLCwsLCwsLCwsLCwsLCwsLCwsLCwsLCwsLCwsLCwsLCwsLCwsLCwsLCwsLCwsLP/AABEIAMwAzAMBEQACEQEDEQH/xAAcAAAABwEBAAAAAAAAAAAAAAAAAQMEBQYHAgj/xABHEAABAgMDBQsICQIHAQAAAAABAAIDBBEFITEGEkFRkQcTFyIyU2Fxc4HRFTM0UqGxstIUI0JicpKiwcKT4RZDRFSC0/Ak/8QAGgEAAgMBAQAAAAAAAAAAAAAAAAECAwQFBv/EADARAAIBAgQGAQMEAgMBAAAAAAABAgMRBBIxURMUITJBcVJCYaEigbHhI9EFkfAV/9oADAMBAAIRAxEAPwDcUABAAQAjNTUOE0uiODWjS40CUpKKuxOSSuyoWrl6xtRAZnfffc3ubifYsVTGJdqMs8Ul2kSJy1pzkb4Gn1RvbO5391Vnr1NP9FeatPQ7/wAI2g+97x/yiucU+WqvV/kfAqPVhjIWa5yH+Z/gjk57hy09wHIKa52Ftf4J8nPdBystwuD+Z5yFtf8AKjk57oOVluDg+mechbX/ACo5OW6FystwuD6Z5yF+v5UcnLdByst0FwezPOQv1/Knyct0HKS3QODyZ52D+v5UcpLdByktwuDuZ52D+v5UcpLcOUluFwdTXOwf1/Knyktw5SW6C4OZrnYP6/lRyktxcpLdBcHE1zsH9fyp8rLcOUluguDea52D+v5UcrLcOUlugjubTXOwf1/Knystw5OW6C4NprnYP6/lRy0tw5OW6C4NZrnYP6/lRy0txcnLdBcGc1zsH9fyp8tLcOTnuit5UWBEkXBkRzHF7C4FlaUqRfUDUq6lNw6Mz1qTp9GbXZkUuYCV0DsjxAAQAEAQeUmUkOTFOXFI4rK4dLjoCorV1TX3KatZQ9lMlbPnLUfnvdRg+0RxG9DG6VijCpXd3oZVGdZ3Zb7MyelZWlG57x9p9Ce4YBbYUIU/ZqjShAlHTB0XK3MTzCZiHWUriuws86ylcVws86yi4XYN8Os7UXFdhb47WdpRcLsLfHaztKVwuFvrtZ2lFwuwt9drO0ouK7C312s7Si4XYN9drO0ouwuwt9drO0ouwuwb67WdpRdhdg312s7Si7C7C312s7Sldhdg312s7Si7C7D312s7Si7FdnUKK6ovOI0nWmmxpu5n+6/5+F2J+NypxGqMmO1Xo0ex/NhazpD9AAQBB5VW+JOHdQxX1zG6tbj0BUV6ypr7lNarkX3Kpkzk+6bcZiYJLCa34xD8qyUKDqPPPT+TPSpObzSLyXgANYAGi4AXCnQt9/CNd/CE0iIEAEgAkhBEoAIlAjmqACqkAKoEFVABVQAVUCCqkAKoAKqABVAAqgAVQB3BPGHWPemtRrUoe7D5+F2J+NyrxGqMuO1Xo0ix/NhajpD9ACM3MthMc95o1oLj3JSkoq7FJpK7M2s2XiWpNufEqGChd91v2WD/ANrXMhF16l3oYIp1p3ZoLyAA1oo1twAwu0LovZG17ITSIgQASACqkI5JQARKBBVQAVUhBVQBySgQVUgCqgAqoEFVAAqkAVUACqBAqgAVQB3BPGb1j3prUa1KJuxefhdifjcoV9UZsfqvRpVj+bC1HTH6AKVukWlmtZAaeVx39Q5I7zXYsOMqWSiZMVOyykrkzZ/0WWaCOO/ju11IuHcFfQhw4fdltKOSA+KmMyfKi0bSko5hmZilh40NxzeM0nqxGB/uqJOUXqcytUq05WzEWMqrQ/3MT9PgocSW5Vx6vy/g7blPP/7iJ+nwS4ktx8er8v4LRkLlXEMbepp5e2LQMe6lWP0C7QcOuinSq9bSNOGrvNlm9S/x4eaabFoasbWrMSKiIKqBDS0p5kvCdFeaNaK9JOgDpJuQJuyuzLJnKyde9zhGcwEkhraZrRoAuTsZXUluJf4mnv8AcRPZ4J2FnluF/iae5+J7PBKwZ5bmg7n8KYfCdMzUR7mOuhMdShFb34axQd5UrJK7NNFO2aROOdU6uhVXBs5qgAqpCBVABVQAKoAFUAKQDxm9Y96a1HHVFG3ZPSIXYn43JV9TPj9V6NLsfzYWk6Y/QBmk8Pplp5pvaHhv/GHyvaCuZP8AyV7f+6GCX661i/zLr+pdGRskIqJEg8rbCbOwC3/MZV0M/e9U9BwUJxzIpr0uJG3nwY8YJaSHAgg0IOIIxBWNnJtuKNYotjsKtYo3JWNbyPtn6bAzXn66Fcdbhod34HpC30anEjZ6o6lCpxIWeqJEqRI5JQIzDLq3d/i70w/VQzeRg9+k9QwHemjNUnd2KsmVgQBO5HWA6emAy/e28aK7U31QdZw26k0iylTzysa3ORW3MYAGMAa0DC4Uu6FCcr9DTOXhDWqgQBVAgqpAFVAAqgAVQAKoAUgHjN/EPemtRx1RSN2X0iF2J+Mor6lGP1Xo0yx/NhaTpj9AGb5Fceee86orvzO/uubhutVv2YaHWo2XiKbyt71NT1OEhBFIRQcv7CofpMMXGgigaDof+x7lmrw+pGLE0uudfuU9jFkbMqQs2GotjsSVizz5WK2KzFuI0OaeU0pwqOErotpycJXRqborI0NsaGateK9XX06F1LqSzI6LtJZkVLLe3fo8Le2H62IKDWxuBd16B36kIz1J2VjL1IzgQApAguiOaxgLnOIa0DEk4BAJX6I2ixLLbZ0s2EL4r+NFdrJxp0DAdSJOysbUuHHL5ASqSsIlAAqgQRKAOTEA0jalcVzgzDdYRdCzI5M0zWlmQZ0F9Mb0ozIWdCktNtL2i/lN94TUuqHGauio7s3pELsT8ZUq2pDH6r0abY/mwtJ0x+gDONzsf/TE7M/G1c3B97MOG72XaJietbmaWcJCOSUAJx4bXtLXCrXAgg4EHFJq/QTV+jMwtmyTLRSy8tN7Drb4jBc2rHJKxz508rsNmQ1Q2RsKthqLZKxY8mLeEq2I2LUwi1zqC8hwbgB00p10WvCV8ryS0Zoo1Mt09CgWpPvmIror8XHDQ0aGjqC6RS3d3GiBAQBo+5rYLYbTOxhTEQAdhf33gd5T0V2aaEElnl+xYpidDiSTUnUqHK4pVE3cbOnRoCjmIOYk6dd0BRzMjnYk6ZcdKWZkczEzEOspXFc4zkCBnJAFnIAPOQAtJO+sZ+NnxBSjqiUO5eyB3Z/SIPYn4yr62pLH9y9GnWP5sLQdMfoAzjc4P/0ROzPxtXOwfe/Rhwvcy6xMT1lbWaWcEpCOSUCOUhEZb1mCYhkfbbew9OrqKqrU88beSupDMih7yWkgihBoQcQRjVciXTozLYWaxQbJWFBDUbjsVq2ZHenVHJdh0HSF2MJX4kbPVEWrEctYidyOsB09MBl+9N40V2pvqjpOG1NIspU88reDSbXnGuIhw6CHDo1oGFwpd0DBZ6s7uyJ1ql3ZaIjC5VFByXIA4LkhBFyBXOc5ILhZyBXBnIC4WcgLh5yAuLyLvrIf42fEFKPciUH+peyE3aPSIPYn4ytFbUsx/cvRp9j+bC0HTH6AM33NfSInZH42rnYPvfow4XuZdYmJ6z71tZoeomUhBFAHJSEKSbM546L9icV1HFXZBZaWNQ7+wXGgiAa9Dv2PcsGOoW/yL9/9kK9P6kVhjFymzOkKhijcYlOyYisLTpwOo6CrKVV05KSBq5TXScTfN6DSXlwaGjEk4U616GE1OKkvJVZ3sbPYWTbpST3mG4CM++I86XHECmgC4bVKcW42RvjScYZVqV+cseagXlhI9ZnGb30w71glSnDwZZUpx1QxbPEYivsKip7lQq2bYdNOtSzIiKFyYjkuSEclyAOc9ABZyABnIAGcgBxIO+th/jZ8QUo9yJQ7l7RE7tPpEHsT8ZWqsW4/uXpmoWP5sK86Y/QBm25n6RE7L+bVzsH3P0YcL3P0XWLies+9bWaGJlIRyUhHJKAJCzYdxOv3BTgiymulxLKC0IMvLxIkbzbWmrdL6igaOkm5OSTTTCrOMINy0MwsafbMMz2il9HNrUtOqum7SvO4mk6U7ePBz6c1NXRKNasty0Bai4DnJ6DAbNsiRG8YAtY44NJwJG0V0VXRwGIySyS0f8kqVlO7NDXdNoEAMJ6xpeNy4YJ9YcV20KuVKMtUVypRlqiuWhkTiYMT/i/5h4KiWF+LM8sL8WVudsqbl+UxwHrN4zNo/dUSpzjqjNOlOOqGjLQP2hsUblQ4ZNMdge43FAhTOQK4WcgAZyABnIAcWe762H2jPiClDuROn3L2iN3avSYPYn4ytdUux/cvRqNj+bCvOmP0AZtuZ+kROy/m1c7B9z9GDC9zLpFxPWfetjNLEykI5caIENYkYk0bpu6b1BvYrcr9EWGBDzWgagtCVka0rKxi26hlR9LjbzCd9RBNLsHxNJ6QMB3qLdzjY3EZ5ZVois2DaRl4oP2HXPHRr6ws2KoKrC3nwZ6NTJL7GjwnggEXg3g6151pp2Z00zpxSAQiFTQi7ZMWtv8ADzXH6xlx+8NDl38FiOJCz1RrpTzKz1JsFbS0CAAgAIAibRyclI/LhgO9ZnFd7Me+qrlSjLVFU6EJaoq1pZAvFTAiB33X3H8wu9iolh34ZlnhH9LKzOSM3K+cY9o1kZzPzCoVMoSWqMs6c46oRh2n6w7wo2Kx3CmmOwI6sDsS6iuK5yQXHNnO+thdoz4wpQ7kTpv9a9oY7tfpMHsT8ZWyqaMf3L0ajY/mwrzpj9AGa7mXpETsv5tXPwfc/Rgwvc/RdIuJ6z71rZoeojEeAk2RbsM4sQlVtlbdxeyIOdEB0Nv79ClTV2TpK8iL3TMpfosHeYbqRowIqMWQzc53QTeB36lbKViGMr5I5VqzE3Q1FM4tjghSEW3JC1rt5ebxfDPRpb+65OPw/XiR/f8A2bcNV+llnL1zLGsSe5SSEHIz7oERsRuLTeNBGkFX0ajpzUkEZOLujRmzrYsERIZq1wF+rWD01uXfjNTipI3ZrxuhBs49vT1+KMzI5mheHabDyuL7QpZ0NVF5HjIgdeCD1KRNO50gYEAE5oNxvCAIK08kJKPeYeY71oZzT3jA94VcqUWUTw1OXgqNqbncdlTAe2INDXcR/ccCdiplQfgyTwcl2u5WpuDNyppFY9n4xVvc7DYVTKnbVGWUJR7kOLKtloiwy8EUewki8XOGhKMP1IUHaS9oPdgnIcaPBdDcHDeTho45xGIWqqacbJOStsazY/mwrzqD9AGabmPpETsv5tXPwnc/Rgwnc/RcZmJQnXU+9apMvk7DF7qqBWxJxUSLJGHNslJZ8eJhjTS6lzWjpJ96ui1GN2XRapwcmYvbM7Emoz40Q1c89wGho6AFnc7u5yKknOTkyOfDUlIraG74asUiDRpW5VkmHNM3HbUODmQWnSCKOf31IHf0KeVSVnodLA4fpnl+w4tqSdLxSw4YsOtviMFwa9B0p5fHgtnHK7Ea56qSK7iER6mkRbJ7I23BCibzEP1cQ0FcGuP7HDYt2DrZXlejLqFWzyvRl0j2e77Jr0HFdNxNTg/BFzENzeUCFW00VNNajXfnNNWkg9BUb2IXa0HUC34jOWA4bHexSVRrUmqzWpYmxhmhzuKCATXRXWrr9Lmm/S520g4JjDQAEAcxIYcKOAI1EVCAauVy0Mh5GKc5rN6cDWsM0bca3s5OwBVunHUzywtNu6VilZb7nk5EIfL5sUNaRm1DImJN2dxTtCU4vwZ62Gk+sTTLLaWto4UOoq06A+QBmm5h6RE7L+bVz8J3P0YMJ3P0WiZ5TvxH3rQ9SyWog4qJE5YwuIAxJA2paiSu7FVy6tjf4ggwz9TBuuwe8XF3UMB3qmtVu8q0RViJ5nlWiKm6Gq1IytDd8NWKRFok8lMnHT0w1mENtHRXam+qOk4bToV9NZmTo0HVnbx5NzhQWsaGtADWgBoGAAwC1HbSsrIiso7K+kQiBy23sPTqPQVmxNHiwt58FdWGZGZRXEEg3EXEHEELi5bdDnsQe9SSItiD3qaRFs03Ia3/AKTC3t5+thCh1ub9l37H+662Hq542eqOhh6ueNnqizOaDjetBpI+aseE/Dinow2KDgmVypRZGssF4iNqQ5lak4GgvvChw3cqVF5vsdZYTebDbDGLzU/hb/emxFaXSw8RKysVOBaUaCfq3ub0Yt/KblnU2tDIqko6MmZLLYi6Myv3mXH8p8Vaq+5dHF/JFis63ZaPyIja+q7iv2HHuV0akZaM0QrQnoySUy0CAAgBhvpdGIGDRTvN5/ZAD9AGZ7l/pMTsv5tWDCdzMGE7n6LRM8p34j71c9SyWrEHJEGRNtWkYTc1h47gRUYtBuJ68Qs9arkVlqRcraFPMJYlIosIvhqxSItDaJDViZBoEGdjQa71EiMrjmOc2tNdFdGTWglKUdGcRLcnP9zH/qv8Vcpsi6tT5M23JKK58lLOcS5zoMMlziS4ktFSScStUdDtUHenFvZFY3QLFzT9Ihi40EUDQcA7vwK5+Lodc6/cz4mnb9aKK+IsaRiuIvepJEWxWyrUfKxmRWYtN40OaeU09BCupycXdDhUcJZkbFDtgRILI8Kj4bxUjBzdBr0g3FdHPdZkdbi3ipR0FZe2YLric06nYbcE1UTGqsWSDSDeL1MsEpmVhxBR7Q4dIrs1JNJ6icU9SAtDJCG++E4sOo8ZviqZUU9DPPDJ6FUtTJyag1JZnN9ZnGGzEbFRKlJGSdCcfBXIzqdY2hUszMf2blTOwCAyIXjAMfxwdQFbx3FSjWnHRk4YipDRmwSxcWNLwA/NGcBgHUvA6Kroq9up2Ve3UQtWebLwYkZ/Jhsc89OaK070N2FKWVNiNjtq0uOLjU9ZTJEigDMty70mJ2X82rBhO5nPwnc/RaJnlO/EfernqWy1Yzmo4Y0uOj29CrqTUI5mQZU5hxiOLnYn/wBRceVRyd2QsN3w0KQmhvEYrEyDQ1itV0WVtDOK1XRZWxnFarosrZueSTqSEr2ML4Atse1HaoP/ABR9IlokNsVha8AtcCHA4EHFNpNWZdZNdTGMpbMMpGdDxYeNDd6zTh3jA9S5dSnklY5FaGSViGc9RSKbiL3qSRFstm53lGIEX6PFP1MY0FcGPNw7jh10WmjK3R6GrC1sssktGW60ZFzImYL848Q6wVOUbOxpnBqViftGOJWX4uIAa38R0+8q6TyxNE3w4dCElMrnNuiszhrbcdhuVSrblEcS13InZG3JaNyXivqu4rthx7lbGpGWhohWhLRkiplhG2nYUrM+dhtJ9YcV/wCYXqEqcZaoqnRhPVFflcgoUKYhxWxCWMdnFjwCajk0cOmmhUrDJSTuZ44OMZqSfQuS0m0zzdptfepRsBp40w6/s4dC7aS0bVXU0sZMZUyxy7l0sfzYVhrH6AMx3LPSYnZfzasOF7mc/Cdz9FpmeW78R96tepZLVkdM2c6Ye1odQVwpXrJv1LLWoSrNJOyEld2F/wDBjueH5D8yr/8Aly+f4/su4P3OHZEuP+cP6Z+ZNf8AGy+X4/sXA+4k/INx/wA9v9M/Mpr/AI9r6vx/ZF4b7iD9zx5/1Df6Z+dTWCa+r8f2QeEe/wCBF+5q8/6lv9I/OrFhWvP4IvBP5fj+xB+5c8/6pv8ARP8A2KxUGvJB4B/L8f2XuyrOMCXhQc4O3pjGF1KVzRStL6K5KysboQywUdhzNuzW9dyb0JS6IquUljtm4eaTmuBqx9K01imkEKipBSRlq01NWKm/IR/Pt/pn51TwfuZXhXv+P7Dhbn4djNtaemCabd8UlSW4LCX+r8f2OhuVPN4m29Ygn/sU+A9yfIP5fj+zQ7HkokODDZHeIz4Ypvmbmk0wJBJ41NNb1fFWXU6EItRSk7nFt2V9JaBn5ubUi6oJOtKcMxGpTzrUptpZPzMKpzc8a2X+zFZpU5Ixzozj4K/GNOsbQqWZ2OJLKSal+REJb6j+M3ureO5SjVlHRko15w0ZZLO3RIRoI8NzPvM4ze9uI7qq6OJX1I0wx0fqRcpSZZFY17DnNcKtN9471pTTV0bYyUldCyYzC92Oc32cAGDGFg6w453t9yqqHLxkrzRstj+bCtOoP0AZhuV+kxey/m1YcL3M5+D7n6LTNct34ne9Wy1LJaseWHBq4u1XDrP/AL2qdNdbllFdbk0rjQBAAQARQBwXJCuEIw0ouFxRrgcExhlADaNJMd0dXgouKIuCZHTNmPHJo72FQcGVSpvwRMw0tNCCD0qtlL6CDJp8M1Y4jqN3eMClma0I5mtC1ykw4QQ+Ljm5xoKXYjvotCf6bs2Rk8t5CcnbUvF5LwD6ruK7249ySnFijVjLySCmWDG0LIl4/nIbSfWpR/5heoyhGWqK50oT1RU7WyArUy8Sn3ImH5gP2WeeG+LMlTB/F/8AZVH5KzgjMhvhuGe4NzxxmAHE5w6Naz8Gd7NGR4apmUWjYZeC2GxrGijWgNaNQaKD3LopWVjspJKyELVnRAhPiH7Iu6SbgNpCG7CnLKrmAZckmKwm8lhJPSXFVSORiNUb3Y/mwrjsj9AGXblXpMXsv5tWLC9zOfg+5+i1zXLd+J3vVktSyWrJyzYOZDGs3nvV8FZGmmrRHSkTAgAIAKiAOHMSFYQiNISIsWHEb7U9ES0QyE64Y3qOYrzsXh2gw48Xrw2p5kSU0OmuBwvUiZzFhNcKOAI1EVSauJpPUjJiwYTiCKtvvGIPReoOmip0YsLKURN5zYbSakB2boaL/BFS+WyCtfLZFAjXXG4jRpCyM57FJS3ZiByIhp6ruMzYcO5CqSjoxxrThoyfkcvGYR4Zb95nGHe037Kq6OIXlGiOMX1Is1n2rAmBWFEa7oB4w62m8K+M4y0ZqhUjPtY9UiYEAUPdTtPNbLy4N8SI17/wscKDvcQf+Kpqy0RhxtS2WG7M73Q5TezLk4xITnd2+OA9iczNiY2ys3Gx/NhWnXH6AMt3KfSYvZfzasWG7mc/B9z9FybBz4xb9416gTVW2vIuteViwLQagIACACKACzkAGCgA0AcRYYcKFDE1cj48i7Rf7CoOJW4MjY7S24gjrVbKn0G7ZhzDVriOo/tpSu0RzNaDuDb7m8tocNYuPgpKo/JNVmtSakptsZuc2tMLxQ3K2Mrq5fGSkrocJkhpO2bBjecY13TSjh1OF6jKKepCVOMtUVm08iAb4ESh9V94/MLxsKolh9jLPCfFlPtew5mXqYkN2b6zeMzaMO9Z505R1RjqUZw1RBGIQagkEYEGh7iFVcovsbbk9AiQ5aE2K5zomaC8uJc6pvoScaVp3Lp001FXO5Ri1BKWpIqZYYnlPPfTbUAB4oiw4DDoo2IGuI7847FjnK8/3OJWnxK/7pfkU3bWBsxLgCgEAgDUA80V8zTju6JrNj+bCtOkP0AZZuUekxey/m1Y8N3M52D736NCs2Fx4jvvEDbf+y0QXVs2U11bJFWFoEABABEIATeEhMRcUiItAJpemiSOGzjNN3uRmQsyF2uBwvTJBPYHChAI6b0A1cjpqxobuSS07RsUHTTKpUk9CGnLGjNwGcNbfBVOm0USpSRMzLxKy12LW0HS539zVWv9MS9/44FLl7YjweQ809U3t2HDuWVTktDEqso6MmZPLVuEZhH3mXjvaVaq+5dHFL6kWGQtWBH83Ea46q0d+U3q6M4y0NMKkZaMeqRMiJzJqTivD3Qmh4cHVbxakGvGAuPeq3Sg3exTKhTk7tEurC4i8qLT+iysWLpa0hv4nXN9pCjOWWNyqtUyQcjE8l4dZmE46IsLaYjVzm/1RX3RwYd8fa/kmt3H0mB2J+Ny31Do47uiavY/mwrDpD9AGV7k/pMXsv5tWPD9zOdg+5+jUYUPNFOknaarWlY6CVjtMYEABAAQAEAcPhApWFYKK05pDdVEMHoRj5d/qlQsyrKxMQIzb2hw6krMVpLQcQpmYHKhl3VQFNOWxJSn5Q/gxM4YOb0OCmmWJ3FExiM3KsitzXtDhjTp1pNJ6kZRUlZlctDJBrr4T80+q+9u0Xj2qmVHYzzw1+1lbm8m5xppvRd0tII96odKexllQqLwMn5Oz2IgPrrGbX3qPCnsQ4FXYlbOmbbgUG9PiNH2Yma4/mzqqyLrR8F0JYmPi/svFkTUWLDDosIwX1ILC4Ow01GtaoNtXasbqcpSjeSsx6pEygbq5jxWQoEKFFeKmI8sY5w4oowEgdJNOgLPXb6JHPx7k0opPfQqeT1kzDIkGsGMPrYZJMJ4A47cTTUsWWTqJ2eq8HOp058SP6XqvD3Fd3H0mB2J+Ny6NQ347uiavY/mwrDpD9AGD5N5RukYjokMMeXNzCHE0pUG6h6Fz6dTI7o41Ktw3dFh4UpjmoG1/ireYexfzz2QXCnMc1A2v8U+Yewc89kEd1WY5qBtf4o472Fz72QXCtM81A2v8U+Ow597ILhXmeagbX+KOOw597ILhYmeZgbX+KfGYc+9kFwszPMwNr/FHGYc/LZBcLMzzMDa/wAUcZhz8tkFwtTXMwNr/FPjC5+WyC4W5rmYG1/ijij5+WyC4XJrmYG1/ijihz8tkFwuzXMwNr/FPihz8tkDhdmuZgbX+KOKHPy2QXC9NczA2v8AFHFDn5bA4X5rmIG1/inxA56XxC4X5rmIG1/ijiBz0viFwwTXMQNr/FHEHz0viDhgmuYgbX+KOIHPS+IXDDNcxA2v8UcQOel8QcMM1zEDa/xRxA56XxBwwzXMQNr/ABTzhz0viDhhmuYgbX+KM4c9L4lUywypiWk9sSIxjCxhYAwmhFSamp6VCUrmetWdVq6PQVj+bCvO0P0AM4tnscakIA48lQ9SAB5Kh6kADyVD1IAHkqHqQAPJUPUgAeSoepAA8lQ9SAB5Kh6kADyVD1IAHkqHqQAPJUPUgAeSoepAA8lQ9SAB5Kh6kADyVD1IAHkqHqQAPJUPUgAeSoepAA8lQ9SAB5Kh6kADyVD1IAHkqHqQAPJcPUgB5ChBooEAdoACAAgAIACAAgAIACAAgAIACAAgAIACAAgAIACAAgAIACAAgAIACAAgAIACAAgD/9k="/>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4" descr="data:image/jpeg;base64,/9j/4AAQSkZJRgABAQAAAQABAAD/2wCEAAkGBxAQEhUUEhQUFRQUFxUUFBQUFRQVEBQXFBQXGBUXFBUYHCggGBolHRQWIjEhJSkrLi4uFx8zODMsNygtLisBCgoKDg0OGxAQGywmHyQsLCwsLCwsLCwsLCwsLCwsLCwsLCwsLCwsLCwsLCwsLCwsLCwsLCwsLCwsLCwsLCwsLP/AABEIAMwAzAMBEQACEQEDEQH/xAAcAAAABwEBAAAAAAAAAAAAAAAAAQMEBQYHAgj/xABHEAABAgMDBQsICQIHAQAAAAABAAIDBBEFITEGEkFRkQcTFyIyU2Fxc4HRFTM0UqGxstIUI0JicpKiwcKT4RZDRFSC0/Ak/8QAGgEAAgMBAQAAAAAAAAAAAAAAAAECAwQFBv/EADARAAIBAgQGAQMEAgMBAAAAAAABAgMRBBIxURMUITJBcVJCYaEigbHhI9EFkfAV/9oADAMBAAIRAxEAPwDcUABAAQAjNTUOE0uiODWjS40CUpKKuxOSSuyoWrl6xtRAZnfffc3ubifYsVTGJdqMs8Ul2kSJy1pzkb4Gn1RvbO5391Vnr1NP9FeatPQ7/wAI2g+97x/yiucU+WqvV/kfAqPVhjIWa5yH+Z/gjk57hy09wHIKa52Ftf4J8nPdBystwuD+Z5yFtf8AKjk57oOVluDg+mechbX/ACo5OW6FystwuD6Z5yF+v5UcnLdByst0FwezPOQv1/Knyct0HKS3QODyZ52D+v5UcpLdByktwuDuZ52D+v5UcpLcOUluFwdTXOwf1/Knyktw5SW6C4OZrnYP6/lRyktxcpLdBcHE1zsH9fyp8rLcOUluguDea52D+v5UcrLcOUlugjubTXOwf1/Knystw5OW6C4NprnYP6/lRy0tw5OW6C4NZrnYP6/lRy0txcnLdBcGc1zsH9fyp8tLcOTnuit5UWBEkXBkRzHF7C4FlaUqRfUDUq6lNw6Mz1qTp9GbXZkUuYCV0DsjxAAQAEAQeUmUkOTFOXFI4rK4dLjoCorV1TX3KatZQ9lMlbPnLUfnvdRg+0RxG9DG6VijCpXd3oZVGdZ3Zb7MyelZWlG57x9p9Ce4YBbYUIU/ZqjShAlHTB0XK3MTzCZiHWUriuws86ylcVws86yi4XYN8Os7UXFdhb47WdpRcLsLfHaztKVwuFvrtZ2lFwuwt9drO0ouK7C312s7Si4XYN9drO0ouwuwt9drO0ouwuwb67WdpRdhdg312s7Si7C7C312s7Sldhdg312s7Si7C7D312s7Si7FdnUKK6ovOI0nWmmxpu5n+6/5+F2J+NypxGqMmO1Xo0ex/NhazpD9AAQBB5VW+JOHdQxX1zG6tbj0BUV6ypr7lNarkX3Kpkzk+6bcZiYJLCa34xD8qyUKDqPPPT+TPSpObzSLyXgANYAGi4AXCnQt9/CNd/CE0iIEAEgAkhBEoAIlAjmqACqkAKoEFVABVQAVUCCqkAKoAKqABVAAqgAVQB3BPGHWPemtRrUoe7D5+F2J+NyrxGqMuO1Xo0ix/NhajpD9ACM3MthMc95o1oLj3JSkoq7FJpK7M2s2XiWpNufEqGChd91v2WD/ANrXMhF16l3oYIp1p3ZoLyAA1oo1twAwu0LovZG17ITSIgQASACqkI5JQARKBBVQAVUhBVQBySgQVUgCqgAqoEFVAAqkAVUACqBAqgAVQB3BPGb1j3prUa1KJuxefhdifjcoV9UZsfqvRpVj+bC1HTH6AKVukWlmtZAaeVx39Q5I7zXYsOMqWSiZMVOyykrkzZ/0WWaCOO/ju11IuHcFfQhw4fdltKOSA+KmMyfKi0bSko5hmZilh40NxzeM0nqxGB/uqJOUXqcytUq05WzEWMqrQ/3MT9PgocSW5Vx6vy/g7blPP/7iJ+nwS4ktx8er8v4LRkLlXEMbepp5e2LQMe6lWP0C7QcOuinSq9bSNOGrvNlm9S/x4eaabFoasbWrMSKiIKqBDS0p5kvCdFeaNaK9JOgDpJuQJuyuzLJnKyde9zhGcwEkhraZrRoAuTsZXUluJf4mnv8AcRPZ4J2FnluF/iae5+J7PBKwZ5bmg7n8KYfCdMzUR7mOuhMdShFb34axQd5UrJK7NNFO2aROOdU6uhVXBs5qgAqpCBVABVQAKoAFUAKQDxm9Y96a1HHVFG3ZPSIXYn43JV9TPj9V6NLsfzYWk6Y/QBmk8Pplp5pvaHhv/GHyvaCuZP8AyV7f+6GCX661i/zLr+pdGRskIqJEg8rbCbOwC3/MZV0M/e9U9BwUJxzIpr0uJG3nwY8YJaSHAgg0IOIIxBWNnJtuKNYotjsKtYo3JWNbyPtn6bAzXn66Fcdbhod34HpC30anEjZ6o6lCpxIWeqJEqRI5JQIzDLq3d/i70w/VQzeRg9+k9QwHemjNUnd2KsmVgQBO5HWA6emAy/e28aK7U31QdZw26k0iylTzysa3ORW3MYAGMAa0DC4Uu6FCcr9DTOXhDWqgQBVAgqpAFVAAqgAVQAKoAUgHjN/EPemtRx1RSN2X0iF2J+Mor6lGP1Xo0yx/NhaTpj9AGb5Fceee86orvzO/uubhutVv2YaHWo2XiKbyt71NT1OEhBFIRQcv7CofpMMXGgigaDof+x7lmrw+pGLE0uudfuU9jFkbMqQs2GotjsSVizz5WK2KzFuI0OaeU0pwqOErotpycJXRqborI0NsaGateK9XX06F1LqSzI6LtJZkVLLe3fo8Le2H62IKDWxuBd16B36kIz1J2VjL1IzgQApAguiOaxgLnOIa0DEk4BAJX6I2ixLLbZ0s2EL4r+NFdrJxp0DAdSJOysbUuHHL5ASqSsIlAAqgQRKAOTEA0jalcVzgzDdYRdCzI5M0zWlmQZ0F9Mb0ozIWdCktNtL2i/lN94TUuqHGauio7s3pELsT8ZUq2pDH6r0abY/mwtJ0x+gDONzsf/TE7M/G1c3B97MOG72XaJietbmaWcJCOSUAJx4bXtLXCrXAgg4EHFJq/QTV+jMwtmyTLRSy8tN7Drb4jBc2rHJKxz508rsNmQ1Q2RsKthqLZKxY8mLeEq2I2LUwi1zqC8hwbgB00p10WvCV8ryS0Zoo1Mt09CgWpPvmIror8XHDQ0aGjqC6RS3d3GiBAQBo+5rYLYbTOxhTEQAdhf33gd5T0V2aaEElnl+xYpidDiSTUnUqHK4pVE3cbOnRoCjmIOYk6dd0BRzMjnYk6ZcdKWZkczEzEOspXFc4zkCBnJAFnIAPOQAtJO+sZ+NnxBSjqiUO5eyB3Z/SIPYn4yr62pLH9y9GnWP5sLQdMfoAzjc4P/0ROzPxtXOwfe/Rhwvcy6xMT1lbWaWcEpCOSUCOUhEZb1mCYhkfbbew9OrqKqrU88beSupDMih7yWkgihBoQcQRjVciXTozLYWaxQbJWFBDUbjsVq2ZHenVHJdh0HSF2MJX4kbPVEWrEctYidyOsB09MBl+9N40V2pvqjpOG1NIspU88reDSbXnGuIhw6CHDo1oGFwpd0DBZ6s7uyJ1ql3ZaIjC5VFByXIA4LkhBFyBXOc5ILhZyBXBnIC4WcgLh5yAuLyLvrIf42fEFKPciUH+peyE3aPSIPYn4ytFbUsx/cvRp9j+bC0HTH6AM33NfSInZH42rnYPvfow4XuZdYmJ6z71tZoeomUhBFAHJSEKSbM546L9icV1HFXZBZaWNQ7+wXGgiAa9Dv2PcsGOoW/yL9/9kK9P6kVhjFymzOkKhijcYlOyYisLTpwOo6CrKVV05KSBq5TXScTfN6DSXlwaGjEk4U616GE1OKkvJVZ3sbPYWTbpST3mG4CM++I86XHECmgC4bVKcW42RvjScYZVqV+cseagXlhI9ZnGb30w71glSnDwZZUpx1QxbPEYivsKip7lQq2bYdNOtSzIiKFyYjkuSEclyAOc9ABZyABnIAGcgBxIO+th/jZ8QUo9yJQ7l7RE7tPpEHsT8ZWqsW4/uXpmoWP5sK86Y/QBm25n6RE7L+bVzsH3P0YcL3P0XWLies+9bWaGJlIRyUhHJKAJCzYdxOv3BTgiymulxLKC0IMvLxIkbzbWmrdL6igaOkm5OSTTTCrOMINy0MwsafbMMz2il9HNrUtOqum7SvO4mk6U7ePBz6c1NXRKNasty0Bai4DnJ6DAbNsiRG8YAtY44NJwJG0V0VXRwGIySyS0f8kqVlO7NDXdNoEAMJ6xpeNy4YJ9YcV20KuVKMtUVypRlqiuWhkTiYMT/i/5h4KiWF+LM8sL8WVudsqbl+UxwHrN4zNo/dUSpzjqjNOlOOqGjLQP2hsUblQ4ZNMdge43FAhTOQK4WcgAZyABnIAcWe762H2jPiClDuROn3L2iN3avSYPYn4ytdUux/cvRqNj+bCvOmP0AZtuZ+kROy/m1c7B9z9GDC9zLpFxPWfetjNLEykI5caIENYkYk0bpu6b1BvYrcr9EWGBDzWgagtCVka0rKxi26hlR9LjbzCd9RBNLsHxNJ6QMB3qLdzjY3EZ5ZVois2DaRl4oP2HXPHRr6ws2KoKrC3nwZ6NTJL7GjwnggEXg3g6151pp2Z00zpxSAQiFTQi7ZMWtv8ADzXH6xlx+8NDl38FiOJCz1RrpTzKz1JsFbS0CAAgAIAibRyclI/LhgO9ZnFd7Me+qrlSjLVFU6EJaoq1pZAvFTAiB33X3H8wu9iolh34ZlnhH9LKzOSM3K+cY9o1kZzPzCoVMoSWqMs6c46oRh2n6w7wo2Kx3CmmOwI6sDsS6iuK5yQXHNnO+thdoz4wpQ7kTpv9a9oY7tfpMHsT8ZWyqaMf3L0ajY/mwrzpj9AGa7mXpETsv5tXPwfc/Rgwvc/RdIuJ6z71rZoeojEeAk2RbsM4sQlVtlbdxeyIOdEB0Nv79ClTV2TpK8iL3TMpfosHeYbqRowIqMWQzc53QTeB36lbKViGMr5I5VqzE3Q1FM4tjghSEW3JC1rt5ebxfDPRpb+65OPw/XiR/f8A2bcNV+llnL1zLGsSe5SSEHIz7oERsRuLTeNBGkFX0ajpzUkEZOLujRmzrYsERIZq1wF+rWD01uXfjNTipI3ZrxuhBs49vT1+KMzI5mheHabDyuL7QpZ0NVF5HjIgdeCD1KRNO50gYEAE5oNxvCAIK08kJKPeYeY71oZzT3jA94VcqUWUTw1OXgqNqbncdlTAe2INDXcR/ccCdiplQfgyTwcl2u5WpuDNyppFY9n4xVvc7DYVTKnbVGWUJR7kOLKtloiwy8EUewki8XOGhKMP1IUHaS9oPdgnIcaPBdDcHDeTho45xGIWqqacbJOStsazY/mwrzqD9AGabmPpETsv5tXPwnc/Rgwnc/RcZmJQnXU+9apMvk7DF7qqBWxJxUSLJGHNslJZ8eJhjTS6lzWjpJ96ui1GN2XRapwcmYvbM7Emoz40Q1c89wGho6AFnc7u5yKknOTkyOfDUlIraG74asUiDRpW5VkmHNM3HbUODmQWnSCKOf31IHf0KeVSVnodLA4fpnl+w4tqSdLxSw4YsOtviMFwa9B0p5fHgtnHK7Ea56qSK7iER6mkRbJ7I23BCibzEP1cQ0FcGuP7HDYt2DrZXlejLqFWzyvRl0j2e77Jr0HFdNxNTg/BFzENzeUCFW00VNNajXfnNNWkg9BUb2IXa0HUC34jOWA4bHexSVRrUmqzWpYmxhmhzuKCATXRXWrr9Lmm/S520g4JjDQAEAcxIYcKOAI1EVCAauVy0Mh5GKc5rN6cDWsM0bca3s5OwBVunHUzywtNu6VilZb7nk5EIfL5sUNaRm1DImJN2dxTtCU4vwZ62Gk+sTTLLaWto4UOoq06A+QBmm5h6RE7L+bVz8J3P0YMJ3P0WiZ5TvxH3rQ9SyWog4qJE5YwuIAxJA2paiSu7FVy6tjf4ggwz9TBuuwe8XF3UMB3qmtVu8q0RViJ5nlWiKm6Gq1IytDd8NWKRFok8lMnHT0w1mENtHRXam+qOk4bToV9NZmTo0HVnbx5NzhQWsaGtADWgBoGAAwC1HbSsrIiso7K+kQiBy23sPTqPQVmxNHiwt58FdWGZGZRXEEg3EXEHEELi5bdDnsQe9SSItiD3qaRFs03Ia3/AKTC3t5+thCh1ub9l37H+662Hq542eqOhh6ueNnqizOaDjetBpI+aseE/Dinow2KDgmVypRZGssF4iNqQ5lak4GgvvChw3cqVF5vsdZYTebDbDGLzU/hb/emxFaXSw8RKysVOBaUaCfq3ub0Yt/KblnU2tDIqko6MmZLLYi6Myv3mXH8p8Vaq+5dHF/JFis63ZaPyIja+q7iv2HHuV0akZaM0QrQnoySUy0CAAgBhvpdGIGDRTvN5/ZAD9AGZ7l/pMTsv5tWDCdzMGE7n6LRM8p34j71c9SyWrEHJEGRNtWkYTc1h47gRUYtBuJ68Qs9arkVlqRcraFPMJYlIosIvhqxSItDaJDViZBoEGdjQa71EiMrjmOc2tNdFdGTWglKUdGcRLcnP9zH/qv8Vcpsi6tT5M23JKK58lLOcS5zoMMlziS4ktFSScStUdDtUHenFvZFY3QLFzT9Ihi40EUDQcA7vwK5+Lodc6/cz4mnb9aKK+IsaRiuIvepJEWxWyrUfKxmRWYtN40OaeU09BCupycXdDhUcJZkbFDtgRILI8Kj4bxUjBzdBr0g3FdHPdZkdbi3ipR0FZe2YLric06nYbcE1UTGqsWSDSDeL1MsEpmVhxBR7Q4dIrs1JNJ6icU9SAtDJCG++E4sOo8ZviqZUU9DPPDJ6FUtTJyag1JZnN9ZnGGzEbFRKlJGSdCcfBXIzqdY2hUszMf2blTOwCAyIXjAMfxwdQFbx3FSjWnHRk4YipDRmwSxcWNLwA/NGcBgHUvA6Kroq9up2Ve3UQtWebLwYkZ/Jhsc89OaK070N2FKWVNiNjtq0uOLjU9ZTJEigDMty70mJ2X82rBhO5nPwnc/RaJnlO/EfernqWy1Yzmo4Y0uOj29CrqTUI5mQZU5hxiOLnYn/wBRceVRyd2QsN3w0KQmhvEYrEyDQ1itV0WVtDOK1XRZWxnFarosrZueSTqSEr2ML4Atse1HaoP/ABR9IlokNsVha8AtcCHA4EHFNpNWZdZNdTGMpbMMpGdDxYeNDd6zTh3jA9S5dSnklY5FaGSViGc9RSKbiL3qSRFstm53lGIEX6PFP1MY0FcGPNw7jh10WmjK3R6GrC1sssktGW60ZFzImYL848Q6wVOUbOxpnBqViftGOJWX4uIAa38R0+8q6TyxNE3w4dCElMrnNuiszhrbcdhuVSrblEcS13InZG3JaNyXivqu4rthx7lbGpGWhohWhLRkiplhG2nYUrM+dhtJ9YcV/wCYXqEqcZaoqnRhPVFflcgoUKYhxWxCWMdnFjwCajk0cOmmhUrDJSTuZ44OMZqSfQuS0m0zzdptfepRsBp40w6/s4dC7aS0bVXU0sZMZUyxy7l0sfzYVhrH6AMx3LPSYnZfzasOF7mc/Cdz9FpmeW78R96tepZLVkdM2c6Ye1odQVwpXrJv1LLWoSrNJOyEld2F/wDBjueH5D8yr/8Aly+f4/su4P3OHZEuP+cP6Z+ZNf8AGy+X4/sXA+4k/INx/wA9v9M/Mpr/AI9r6vx/ZF4b7iD9zx5/1Df6Z+dTWCa+r8f2QeEe/wCBF+5q8/6lv9I/OrFhWvP4IvBP5fj+xB+5c8/6pv8ARP8A2KxUGvJB4B/L8f2XuyrOMCXhQc4O3pjGF1KVzRStL6K5KysboQywUdhzNuzW9dyb0JS6IquUljtm4eaTmuBqx9K01imkEKipBSRlq01NWKm/IR/Pt/pn51TwfuZXhXv+P7Dhbn4djNtaemCabd8UlSW4LCX+r8f2OhuVPN4m29Ygn/sU+A9yfIP5fj+zQ7HkokODDZHeIz4Ypvmbmk0wJBJ41NNb1fFWXU6EItRSk7nFt2V9JaBn5ubUi6oJOtKcMxGpTzrUptpZPzMKpzc8a2X+zFZpU5Ixzozj4K/GNOsbQqWZ2OJLKSal+REJb6j+M3ureO5SjVlHRko15w0ZZLO3RIRoI8NzPvM4ze9uI7qq6OJX1I0wx0fqRcpSZZFY17DnNcKtN9471pTTV0bYyUldCyYzC92Oc32cAGDGFg6w453t9yqqHLxkrzRstj+bCtOoP0AZhuV+kxey/m1YcL3M5+D7n6LTNct34ne9Wy1LJaseWHBq4u1XDrP/AL2qdNdbllFdbk0rjQBAAQARQBwXJCuEIw0ouFxRrgcExhlADaNJMd0dXgouKIuCZHTNmPHJo72FQcGVSpvwRMw0tNCCD0qtlL6CDJp8M1Y4jqN3eMClma0I5mtC1ykw4QQ+Ljm5xoKXYjvotCf6bs2Rk8t5CcnbUvF5LwD6ruK7249ySnFijVjLySCmWDG0LIl4/nIbSfWpR/5heoyhGWqK50oT1RU7WyArUy8Sn3ImH5gP2WeeG+LMlTB/F/8AZVH5KzgjMhvhuGe4NzxxmAHE5w6Naz8Gd7NGR4apmUWjYZeC2GxrGijWgNaNQaKD3LopWVjspJKyELVnRAhPiH7Iu6SbgNpCG7CnLKrmAZckmKwm8lhJPSXFVSORiNUb3Y/mwrjsj9AGXblXpMXsv5tWLC9zOfg+5+i1zXLd+J3vVktSyWrJyzYOZDGs3nvV8FZGmmrRHSkTAgAIAKiAOHMSFYQiNISIsWHEb7U9ES0QyE64Y3qOYrzsXh2gw48Xrw2p5kSU0OmuBwvUiZzFhNcKOAI1EVSauJpPUjJiwYTiCKtvvGIPReoOmip0YsLKURN5zYbSakB2boaL/BFS+WyCtfLZFAjXXG4jRpCyM57FJS3ZiByIhp6ruMzYcO5CqSjoxxrThoyfkcvGYR4Zb95nGHe037Kq6OIXlGiOMX1Is1n2rAmBWFEa7oB4w62m8K+M4y0ZqhUjPtY9UiYEAUPdTtPNbLy4N8SI17/wscKDvcQf+Kpqy0RhxtS2WG7M73Q5TezLk4xITnd2+OA9iczNiY2ys3Gx/NhWnXH6AMt3KfSYvZfzasWG7mc/B9z9FybBz4xb9416gTVW2vIuteViwLQagIACACKACzkAGCgA0AcRYYcKFDE1cj48i7Rf7CoOJW4MjY7S24gjrVbKn0G7ZhzDVriOo/tpSu0RzNaDuDb7m8tocNYuPgpKo/JNVmtSakptsZuc2tMLxQ3K2Mrq5fGSkrocJkhpO2bBjecY13TSjh1OF6jKKepCVOMtUVm08iAb4ESh9V94/MLxsKolh9jLPCfFlPtew5mXqYkN2b6zeMzaMO9Z505R1RjqUZw1RBGIQagkEYEGh7iFVcovsbbk9AiQ5aE2K5zomaC8uJc6pvoScaVp3Lp001FXO5Ri1BKWpIqZYYnlPPfTbUAB4oiw4DDoo2IGuI7847FjnK8/3OJWnxK/7pfkU3bWBsxLgCgEAgDUA80V8zTju6JrNj+bCtOkP0AZZuUekxey/m1Y8N3M52D736NCs2Fx4jvvEDbf+y0QXVs2U11bJFWFoEABABEIATeEhMRcUiItAJpemiSOGzjNN3uRmQsyF2uBwvTJBPYHChAI6b0A1cjpqxobuSS07RsUHTTKpUk9CGnLGjNwGcNbfBVOm0USpSRMzLxKy12LW0HS539zVWv9MS9/44FLl7YjweQ809U3t2HDuWVTktDEqso6MmZPLVuEZhH3mXjvaVaq+5dHFL6kWGQtWBH83Ea46q0d+U3q6M4y0NMKkZaMeqRMiJzJqTivD3Qmh4cHVbxakGvGAuPeq3Sg3exTKhTk7tEurC4i8qLT+iysWLpa0hv4nXN9pCjOWWNyqtUyQcjE8l4dZmE46IsLaYjVzm/1RX3RwYd8fa/kmt3H0mB2J+Ny31Do47uiavY/mwrDpD9AGV7k/pMXsv5tWPD9zOdg+5+jUYUPNFOknaarWlY6CVjtMYEABAAQAEAcPhApWFYKK05pDdVEMHoRj5d/qlQsyrKxMQIzb2hw6krMVpLQcQpmYHKhl3VQFNOWxJSn5Q/gxM4YOb0OCmmWJ3FExiM3KsitzXtDhjTp1pNJ6kZRUlZlctDJBrr4T80+q+9u0Xj2qmVHYzzw1+1lbm8m5xppvRd0tII96odKexllQqLwMn5Oz2IgPrrGbX3qPCnsQ4FXYlbOmbbgUG9PiNH2Yma4/mzqqyLrR8F0JYmPi/svFkTUWLDDosIwX1ILC4Ow01GtaoNtXasbqcpSjeSsx6pEygbq5jxWQoEKFFeKmI8sY5w4oowEgdJNOgLPXb6JHPx7k0opPfQqeT1kzDIkGsGMPrYZJMJ4A47cTTUsWWTqJ2eq8HOp058SP6XqvD3Fd3H0mB2J+Ny6NQ347uiavY/mwrDpD9AGD5N5RukYjokMMeXNzCHE0pUG6h6Fz6dTI7o41Ktw3dFh4UpjmoG1/ireYexfzz2QXCnMc1A2v8U+Yewc89kEd1WY5qBtf4o472Fz72QXCtM81A2v8U+Ow597ILhXmeagbX+KOOw597ILhYmeZgbX+KfGYc+9kFwszPMwNr/FHGYc/LZBcLMzzMDa/wAUcZhz8tkFwtTXMwNr/FPjC5+WyC4W5rmYG1/ijij5+WyC4XJrmYG1/ijihz8tkFwuzXMwNr/FPihz8tkDhdmuZgbX+KOKHPy2QXC9NczA2v8AFHFDn5bA4X5rmIG1/inxA56XxC4X5rmIG1/ijiBz0viFwwTXMQNr/FHEHz0viDhgmuYgbX+KOIHPS+IXDDNcxA2v8UcQOel8QcMM1zEDa/xRxA56XxBwwzXMQNr/ABTzhz0viDhhmuYgbX+KM4c9L4lUywypiWk9sSIxjCxhYAwmhFSamp6VCUrmetWdVq6PQVj+bCvO0P0AM4tnscakIA48lQ9SAB5Kh6kADyVD1IAHkqHqQAPJUPUgAeSoepAA8lQ9SAB5Kh6kADyVD1IAHkqHqQAPJUPUgAeSoepAA8lQ9SAB5Kh6kADyVD1IAHkqHqQAPJUPUgAeSoepAA8lQ9SAB5Kh6kADyVD1IAHkqHqQAPJcPUgB5ChBooEAdoACAAgAIACAAgAIACAAgAIACAAgAIACAAgAIACAAgAIACAAgAIACAAgAIACAAgD/9k="/>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16" descr="data:image/jpeg;base64,/9j/4AAQSkZJRgABAQAAAQABAAD/2wCEAAkGBxAQEhUUEhQUFRQUFxUUFBQUFRQVEBQXFBQXGBUXFBUYHCggGBolHRQWIjEhJSkrLi4uFx8zODMsNygtLisBCgoKDg0OGxAQGywmHyQsLCwsLCwsLCwsLCwsLCwsLCwsLCwsLCwsLCwsLCwsLCwsLCwsLCwsLCwsLCwsLCwsLP/AABEIAMwAzAMBEQACEQEDEQH/xAAcAAAABwEBAAAAAAAAAAAAAAAAAQMEBQYHAgj/xABHEAABAgMDBQsICQIHAQAAAAABAAIDBBEFITEGEkFRkQcTFyIyU2Fxc4HRFTM0UqGxstIUI0JicpKiwcKT4RZDRFSC0/Ak/8QAGgEAAgMBAQAAAAAAAAAAAAAAAAECAwQFBv/EADARAAIBAgQGAQMEAgMBAAAAAAABAgMRBBIxURMUITJBcVJCYaEigbHhI9EFkfAV/9oADAMBAAIRAxEAPwDcUABAAQAjNTUOE0uiODWjS40CUpKKuxOSSuyoWrl6xtRAZnfffc3ubifYsVTGJdqMs8Ul2kSJy1pzkb4Gn1RvbO5391Vnr1NP9FeatPQ7/wAI2g+97x/yiucU+WqvV/kfAqPVhjIWa5yH+Z/gjk57hy09wHIKa52Ftf4J8nPdBystwuD+Z5yFtf8AKjk57oOVluDg+mechbX/ACo5OW6FystwuD6Z5yF+v5UcnLdByst0FwezPOQv1/Knyct0HKS3QODyZ52D+v5UcpLdByktwuDuZ52D+v5UcpLcOUluFwdTXOwf1/Knyktw5SW6C4OZrnYP6/lRyktxcpLdBcHE1zsH9fyp8rLcOUluguDea52D+v5UcrLcOUlugjubTXOwf1/Knystw5OW6C4NprnYP6/lRy0tw5OW6C4NZrnYP6/lRy0txcnLdBcGc1zsH9fyp8tLcOTnuit5UWBEkXBkRzHF7C4FlaUqRfUDUq6lNw6Mz1qTp9GbXZkUuYCV0DsjxAAQAEAQeUmUkOTFOXFI4rK4dLjoCorV1TX3KatZQ9lMlbPnLUfnvdRg+0RxG9DG6VijCpXd3oZVGdZ3Zb7MyelZWlG57x9p9Ce4YBbYUIU/ZqjShAlHTB0XK3MTzCZiHWUriuws86ylcVws86yi4XYN8Os7UXFdhb47WdpRcLsLfHaztKVwuFvrtZ2lFwuwt9drO0ouK7C312s7Si4XYN9drO0ouwuwt9drO0ouwuwb67WdpRdhdg312s7Si7C7C312s7Sldhdg312s7Si7C7D312s7Si7FdnUKK6ovOI0nWmmxpu5n+6/5+F2J+NypxGqMmO1Xo0ex/NhazpD9AAQBB5VW+JOHdQxX1zG6tbj0BUV6ypr7lNarkX3Kpkzk+6bcZiYJLCa34xD8qyUKDqPPPT+TPSpObzSLyXgANYAGi4AXCnQt9/CNd/CE0iIEAEgAkhBEoAIlAjmqACqkAKoEFVABVQAVUCCqkAKoAKqABVAAqgAVQB3BPGHWPemtRrUoe7D5+F2J+NyrxGqMuO1Xo0ix/NhajpD9ACM3MthMc95o1oLj3JSkoq7FJpK7M2s2XiWpNufEqGChd91v2WD/ANrXMhF16l3oYIp1p3ZoLyAA1oo1twAwu0LovZG17ITSIgQASACqkI5JQARKBBVQAVUhBVQBySgQVUgCqgAqoEFVAAqkAVUACqBAqgAVQB3BPGb1j3prUa1KJuxefhdifjcoV9UZsfqvRpVj+bC1HTH6AKVukWlmtZAaeVx39Q5I7zXYsOMqWSiZMVOyykrkzZ/0WWaCOO/ju11IuHcFfQhw4fdltKOSA+KmMyfKi0bSko5hmZilh40NxzeM0nqxGB/uqJOUXqcytUq05WzEWMqrQ/3MT9PgocSW5Vx6vy/g7blPP/7iJ+nwS4ktx8er8v4LRkLlXEMbepp5e2LQMe6lWP0C7QcOuinSq9bSNOGrvNlm9S/x4eaabFoasbWrMSKiIKqBDS0p5kvCdFeaNaK9JOgDpJuQJuyuzLJnKyde9zhGcwEkhraZrRoAuTsZXUluJf4mnv8AcRPZ4J2FnluF/iae5+J7PBKwZ5bmg7n8KYfCdMzUR7mOuhMdShFb34axQd5UrJK7NNFO2aROOdU6uhVXBs5qgAqpCBVABVQAKoAFUAKQDxm9Y96a1HHVFG3ZPSIXYn43JV9TPj9V6NLsfzYWk6Y/QBmk8Pplp5pvaHhv/GHyvaCuZP8AyV7f+6GCX661i/zLr+pdGRskIqJEg8rbCbOwC3/MZV0M/e9U9BwUJxzIpr0uJG3nwY8YJaSHAgg0IOIIxBWNnJtuKNYotjsKtYo3JWNbyPtn6bAzXn66Fcdbhod34HpC30anEjZ6o6lCpxIWeqJEqRI5JQIzDLq3d/i70w/VQzeRg9+k9QwHemjNUnd2KsmVgQBO5HWA6emAy/e28aK7U31QdZw26k0iylTzysa3ORW3MYAGMAa0DC4Uu6FCcr9DTOXhDWqgQBVAgqpAFVAAqgAVQAKoAUgHjN/EPemtRx1RSN2X0iF2J+Mor6lGP1Xo0yx/NhaTpj9AGb5Fceee86orvzO/uubhutVv2YaHWo2XiKbyt71NT1OEhBFIRQcv7CofpMMXGgigaDof+x7lmrw+pGLE0uudfuU9jFkbMqQs2GotjsSVizz5WK2KzFuI0OaeU0pwqOErotpycJXRqborI0NsaGateK9XX06F1LqSzI6LtJZkVLLe3fo8Le2H62IKDWxuBd16B36kIz1J2VjL1IzgQApAguiOaxgLnOIa0DEk4BAJX6I2ixLLbZ0s2EL4r+NFdrJxp0DAdSJOysbUuHHL5ASqSsIlAAqgQRKAOTEA0jalcVzgzDdYRdCzI5M0zWlmQZ0F9Mb0ozIWdCktNtL2i/lN94TUuqHGauio7s3pELsT8ZUq2pDH6r0abY/mwtJ0x+gDONzsf/TE7M/G1c3B97MOG72XaJietbmaWcJCOSUAJx4bXtLXCrXAgg4EHFJq/QTV+jMwtmyTLRSy8tN7Drb4jBc2rHJKxz508rsNmQ1Q2RsKthqLZKxY8mLeEq2I2LUwi1zqC8hwbgB00p10WvCV8ryS0Zoo1Mt09CgWpPvmIror8XHDQ0aGjqC6RS3d3GiBAQBo+5rYLYbTOxhTEQAdhf33gd5T0V2aaEElnl+xYpidDiSTUnUqHK4pVE3cbOnRoCjmIOYk6dd0BRzMjnYk6ZcdKWZkczEzEOspXFc4zkCBnJAFnIAPOQAtJO+sZ+NnxBSjqiUO5eyB3Z/SIPYn4yr62pLH9y9GnWP5sLQdMfoAzjc4P/0ROzPxtXOwfe/Rhwvcy6xMT1lbWaWcEpCOSUCOUhEZb1mCYhkfbbew9OrqKqrU88beSupDMih7yWkgihBoQcQRjVciXTozLYWaxQbJWFBDUbjsVq2ZHenVHJdh0HSF2MJX4kbPVEWrEctYidyOsB09MBl+9N40V2pvqjpOG1NIspU88reDSbXnGuIhw6CHDo1oGFwpd0DBZ6s7uyJ1ql3ZaIjC5VFByXIA4LkhBFyBXOc5ILhZyBXBnIC4WcgLh5yAuLyLvrIf42fEFKPciUH+peyE3aPSIPYn4ytFbUsx/cvRp9j+bC0HTH6AM33NfSInZH42rnYPvfow4XuZdYmJ6z71tZoeomUhBFAHJSEKSbM546L9icV1HFXZBZaWNQ7+wXGgiAa9Dv2PcsGOoW/yL9/9kK9P6kVhjFymzOkKhijcYlOyYisLTpwOo6CrKVV05KSBq5TXScTfN6DSXlwaGjEk4U616GE1OKkvJVZ3sbPYWTbpST3mG4CM++I86XHECmgC4bVKcW42RvjScYZVqV+cseagXlhI9ZnGb30w71glSnDwZZUpx1QxbPEYivsKip7lQq2bYdNOtSzIiKFyYjkuSEclyAOc9ABZyABnIAGcgBxIO+th/jZ8QUo9yJQ7l7RE7tPpEHsT8ZWqsW4/uXpmoWP5sK86Y/QBm25n6RE7L+bVzsH3P0YcL3P0XWLies+9bWaGJlIRyUhHJKAJCzYdxOv3BTgiymulxLKC0IMvLxIkbzbWmrdL6igaOkm5OSTTTCrOMINy0MwsafbMMz2il9HNrUtOqum7SvO4mk6U7ePBz6c1NXRKNasty0Bai4DnJ6DAbNsiRG8YAtY44NJwJG0V0VXRwGIySyS0f8kqVlO7NDXdNoEAMJ6xpeNy4YJ9YcV20KuVKMtUVypRlqiuWhkTiYMT/i/5h4KiWF+LM8sL8WVudsqbl+UxwHrN4zNo/dUSpzjqjNOlOOqGjLQP2hsUblQ4ZNMdge43FAhTOQK4WcgAZyABnIAcWe762H2jPiClDuROn3L2iN3avSYPYn4ytdUux/cvRqNj+bCvOmP0AZtuZ+kROy/m1c7B9z9GDC9zLpFxPWfetjNLEykI5caIENYkYk0bpu6b1BvYrcr9EWGBDzWgagtCVka0rKxi26hlR9LjbzCd9RBNLsHxNJ6QMB3qLdzjY3EZ5ZVois2DaRl4oP2HXPHRr6ws2KoKrC3nwZ6NTJL7GjwnggEXg3g6151pp2Z00zpxSAQiFTQi7ZMWtv8ADzXH6xlx+8NDl38FiOJCz1RrpTzKz1JsFbS0CAAgAIAibRyclI/LhgO9ZnFd7Me+qrlSjLVFU6EJaoq1pZAvFTAiB33X3H8wu9iolh34ZlnhH9LKzOSM3K+cY9o1kZzPzCoVMoSWqMs6c46oRh2n6w7wo2Kx3CmmOwI6sDsS6iuK5yQXHNnO+thdoz4wpQ7kTpv9a9oY7tfpMHsT8ZWyqaMf3L0ajY/mwrzpj9AGa7mXpETsv5tXPwfc/Rgwvc/RdIuJ6z71rZoeojEeAk2RbsM4sQlVtlbdxeyIOdEB0Nv79ClTV2TpK8iL3TMpfosHeYbqRowIqMWQzc53QTeB36lbKViGMr5I5VqzE3Q1FM4tjghSEW3JC1rt5ebxfDPRpb+65OPw/XiR/f8A2bcNV+llnL1zLGsSe5SSEHIz7oERsRuLTeNBGkFX0ajpzUkEZOLujRmzrYsERIZq1wF+rWD01uXfjNTipI3ZrxuhBs49vT1+KMzI5mheHabDyuL7QpZ0NVF5HjIgdeCD1KRNO50gYEAE5oNxvCAIK08kJKPeYeY71oZzT3jA94VcqUWUTw1OXgqNqbncdlTAe2INDXcR/ccCdiplQfgyTwcl2u5WpuDNyppFY9n4xVvc7DYVTKnbVGWUJR7kOLKtloiwy8EUewki8XOGhKMP1IUHaS9oPdgnIcaPBdDcHDeTho45xGIWqqacbJOStsazY/mwrzqD9AGabmPpETsv5tXPwnc/Rgwnc/RcZmJQnXU+9apMvk7DF7qqBWxJxUSLJGHNslJZ8eJhjTS6lzWjpJ96ui1GN2XRapwcmYvbM7Emoz40Q1c89wGho6AFnc7u5yKknOTkyOfDUlIraG74asUiDRpW5VkmHNM3HbUODmQWnSCKOf31IHf0KeVSVnodLA4fpnl+w4tqSdLxSw4YsOtviMFwa9B0p5fHgtnHK7Ea56qSK7iER6mkRbJ7I23BCibzEP1cQ0FcGuP7HDYt2DrZXlejLqFWzyvRl0j2e77Jr0HFdNxNTg/BFzENzeUCFW00VNNajXfnNNWkg9BUb2IXa0HUC34jOWA4bHexSVRrUmqzWpYmxhmhzuKCATXRXWrr9Lmm/S520g4JjDQAEAcxIYcKOAI1EVCAauVy0Mh5GKc5rN6cDWsM0bca3s5OwBVunHUzywtNu6VilZb7nk5EIfL5sUNaRm1DImJN2dxTtCU4vwZ62Gk+sTTLLaWto4UOoq06A+QBmm5h6RE7L+bVz8J3P0YMJ3P0WiZ5TvxH3rQ9SyWog4qJE5YwuIAxJA2paiSu7FVy6tjf4ggwz9TBuuwe8XF3UMB3qmtVu8q0RViJ5nlWiKm6Gq1IytDd8NWKRFok8lMnHT0w1mENtHRXam+qOk4bToV9NZmTo0HVnbx5NzhQWsaGtADWgBoGAAwC1HbSsrIiso7K+kQiBy23sPTqPQVmxNHiwt58FdWGZGZRXEEg3EXEHEELi5bdDnsQe9SSItiD3qaRFs03Ia3/AKTC3t5+thCh1ub9l37H+662Hq542eqOhh6ueNnqizOaDjetBpI+aseE/Dinow2KDgmVypRZGssF4iNqQ5lak4GgvvChw3cqVF5vsdZYTebDbDGLzU/hb/emxFaXSw8RKysVOBaUaCfq3ub0Yt/KblnU2tDIqko6MmZLLYi6Myv3mXH8p8Vaq+5dHF/JFis63ZaPyIja+q7iv2HHuV0akZaM0QrQnoySUy0CAAgBhvpdGIGDRTvN5/ZAD9AGZ7l/pMTsv5tWDCdzMGE7n6LRM8p34j71c9SyWrEHJEGRNtWkYTc1h47gRUYtBuJ68Qs9arkVlqRcraFPMJYlIosIvhqxSItDaJDViZBoEGdjQa71EiMrjmOc2tNdFdGTWglKUdGcRLcnP9zH/qv8Vcpsi6tT5M23JKK58lLOcS5zoMMlziS4ktFSScStUdDtUHenFvZFY3QLFzT9Ihi40EUDQcA7vwK5+Lodc6/cz4mnb9aKK+IsaRiuIvepJEWxWyrUfKxmRWYtN40OaeU09BCupycXdDhUcJZkbFDtgRILI8Kj4bxUjBzdBr0g3FdHPdZkdbi3ipR0FZe2YLric06nYbcE1UTGqsWSDSDeL1MsEpmVhxBR7Q4dIrs1JNJ6icU9SAtDJCG++E4sOo8ZviqZUU9DPPDJ6FUtTJyag1JZnN9ZnGGzEbFRKlJGSdCcfBXIzqdY2hUszMf2blTOwCAyIXjAMfxwdQFbx3FSjWnHRk4YipDRmwSxcWNLwA/NGcBgHUvA6Kroq9up2Ve3UQtWebLwYkZ/Jhsc89OaK070N2FKWVNiNjtq0uOLjU9ZTJEigDMty70mJ2X82rBhO5nPwnc/RaJnlO/EfernqWy1Yzmo4Y0uOj29CrqTUI5mQZU5hxiOLnYn/wBRceVRyd2QsN3w0KQmhvEYrEyDQ1itV0WVtDOK1XRZWxnFarosrZueSTqSEr2ML4Atse1HaoP/ABR9IlokNsVha8AtcCHA4EHFNpNWZdZNdTGMpbMMpGdDxYeNDd6zTh3jA9S5dSnklY5FaGSViGc9RSKbiL3qSRFstm53lGIEX6PFP1MY0FcGPNw7jh10WmjK3R6GrC1sssktGW60ZFzImYL848Q6wVOUbOxpnBqViftGOJWX4uIAa38R0+8q6TyxNE3w4dCElMrnNuiszhrbcdhuVSrblEcS13InZG3JaNyXivqu4rthx7lbGpGWhohWhLRkiplhG2nYUrM+dhtJ9YcV/wCYXqEqcZaoqnRhPVFflcgoUKYhxWxCWMdnFjwCajk0cOmmhUrDJSTuZ44OMZqSfQuS0m0zzdptfepRsBp40w6/s4dC7aS0bVXU0sZMZUyxy7l0sfzYVhrH6AMx3LPSYnZfzasOF7mc/Cdz9FpmeW78R96tepZLVkdM2c6Ye1odQVwpXrJv1LLWoSrNJOyEld2F/wDBjueH5D8yr/8Aly+f4/su4P3OHZEuP+cP6Z+ZNf8AGy+X4/sXA+4k/INx/wA9v9M/Mpr/AI9r6vx/ZF4b7iD9zx5/1Df6Z+dTWCa+r8f2QeEe/wCBF+5q8/6lv9I/OrFhWvP4IvBP5fj+xB+5c8/6pv8ARP8A2KxUGvJB4B/L8f2XuyrOMCXhQc4O3pjGF1KVzRStL6K5KysboQywUdhzNuzW9dyb0JS6IquUljtm4eaTmuBqx9K01imkEKipBSRlq01NWKm/IR/Pt/pn51TwfuZXhXv+P7Dhbn4djNtaemCabd8UlSW4LCX+r8f2OhuVPN4m29Ygn/sU+A9yfIP5fj+zQ7HkokODDZHeIz4Ypvmbmk0wJBJ41NNb1fFWXU6EItRSk7nFt2V9JaBn5ubUi6oJOtKcMxGpTzrUptpZPzMKpzc8a2X+zFZpU5Ixzozj4K/GNOsbQqWZ2OJLKSal+REJb6j+M3ureO5SjVlHRko15w0ZZLO3RIRoI8NzPvM4ze9uI7qq6OJX1I0wx0fqRcpSZZFY17DnNcKtN9471pTTV0bYyUldCyYzC92Oc32cAGDGFg6w453t9yqqHLxkrzRstj+bCtOoP0AZhuV+kxey/m1YcL3M5+D7n6LTNct34ne9Wy1LJaseWHBq4u1XDrP/AL2qdNdbllFdbk0rjQBAAQARQBwXJCuEIw0ouFxRrgcExhlADaNJMd0dXgouKIuCZHTNmPHJo72FQcGVSpvwRMw0tNCCD0qtlL6CDJp8M1Y4jqN3eMClma0I5mtC1ykw4QQ+Ljm5xoKXYjvotCf6bs2Rk8t5CcnbUvF5LwD6ruK7249ySnFijVjLySCmWDG0LIl4/nIbSfWpR/5heoyhGWqK50oT1RU7WyArUy8Sn3ImH5gP2WeeG+LMlTB/F/8AZVH5KzgjMhvhuGe4NzxxmAHE5w6Naz8Gd7NGR4apmUWjYZeC2GxrGijWgNaNQaKD3LopWVjspJKyELVnRAhPiH7Iu6SbgNpCG7CnLKrmAZckmKwm8lhJPSXFVSORiNUb3Y/mwrjsj9AGXblXpMXsv5tWLC9zOfg+5+i1zXLd+J3vVktSyWrJyzYOZDGs3nvV8FZGmmrRHSkTAgAIAKiAOHMSFYQiNISIsWHEb7U9ES0QyE64Y3qOYrzsXh2gw48Xrw2p5kSU0OmuBwvUiZzFhNcKOAI1EVSauJpPUjJiwYTiCKtvvGIPReoOmip0YsLKURN5zYbSakB2boaL/BFS+WyCtfLZFAjXXG4jRpCyM57FJS3ZiByIhp6ruMzYcO5CqSjoxxrThoyfkcvGYR4Zb95nGHe037Kq6OIXlGiOMX1Is1n2rAmBWFEa7oB4w62m8K+M4y0ZqhUjPtY9UiYEAUPdTtPNbLy4N8SI17/wscKDvcQf+Kpqy0RhxtS2WG7M73Q5TezLk4xITnd2+OA9iczNiY2ys3Gx/NhWnXH6AMt3KfSYvZfzasWG7mc/B9z9FybBz4xb9416gTVW2vIuteViwLQagIACACKACzkAGCgA0AcRYYcKFDE1cj48i7Rf7CoOJW4MjY7S24gjrVbKn0G7ZhzDVriOo/tpSu0RzNaDuDb7m8tocNYuPgpKo/JNVmtSakptsZuc2tMLxQ3K2Mrq5fGSkrocJkhpO2bBjecY13TSjh1OF6jKKepCVOMtUVm08iAb4ESh9V94/MLxsKolh9jLPCfFlPtew5mXqYkN2b6zeMzaMO9Z505R1RjqUZw1RBGIQagkEYEGh7iFVcovsbbk9AiQ5aE2K5zomaC8uJc6pvoScaVp3Lp001FXO5Ri1BKWpIqZYYnlPPfTbUAB4oiw4DDoo2IGuI7847FjnK8/3OJWnxK/7pfkU3bWBsxLgCgEAgDUA80V8zTju6JrNj+bCtOkP0AZZuUekxey/m1Y8N3M52D736NCs2Fx4jvvEDbf+y0QXVs2U11bJFWFoEABABEIATeEhMRcUiItAJpemiSOGzjNN3uRmQsyF2uBwvTJBPYHChAI6b0A1cjpqxobuSS07RsUHTTKpUk9CGnLGjNwGcNbfBVOm0USpSRMzLxKy12LW0HS539zVWv9MS9/44FLl7YjweQ809U3t2HDuWVTktDEqso6MmZPLVuEZhH3mXjvaVaq+5dHFL6kWGQtWBH83Ea46q0d+U3q6M4y0NMKkZaMeqRMiJzJqTivD3Qmh4cHVbxakGvGAuPeq3Sg3exTKhTk7tEurC4i8qLT+iysWLpa0hv4nXN9pCjOWWNyqtUyQcjE8l4dZmE46IsLaYjVzm/1RX3RwYd8fa/kmt3H0mB2J+Ny31Do47uiavY/mwrDpD9AGV7k/pMXsv5tWPD9zOdg+5+jUYUPNFOknaarWlY6CVjtMYEABAAQAEAcPhApWFYKK05pDdVEMHoRj5d/qlQsyrKxMQIzb2hw6krMVpLQcQpmYHKhl3VQFNOWxJSn5Q/gxM4YOb0OCmmWJ3FExiM3KsitzXtDhjTp1pNJ6kZRUlZlctDJBrr4T80+q+9u0Xj2qmVHYzzw1+1lbm8m5xppvRd0tII96odKexllQqLwMn5Oz2IgPrrGbX3qPCnsQ4FXYlbOmbbgUG9PiNH2Yma4/mzqqyLrR8F0JYmPi/svFkTUWLDDosIwX1ILC4Ow01GtaoNtXasbqcpSjeSsx6pEygbq5jxWQoEKFFeKmI8sY5w4oowEgdJNOgLPXb6JHPx7k0opPfQqeT1kzDIkGsGMPrYZJMJ4A47cTTUsWWTqJ2eq8HOp058SP6XqvD3Fd3H0mB2J+Ny6NQ347uiavY/mwrDpD9AGD5N5RukYjokMMeXNzCHE0pUG6h6Fz6dTI7o41Ktw3dFh4UpjmoG1/ireYexfzz2QXCnMc1A2v8U+Yewc89kEd1WY5qBtf4o472Fz72QXCtM81A2v8U+Ow597ILhXmeagbX+KOOw597ILhYmeZgbX+KfGYc+9kFwszPMwNr/FHGYc/LZBcLMzzMDa/wAUcZhz8tkFwtTXMwNr/FPjC5+WyC4W5rmYG1/ijij5+WyC4XJrmYG1/ijihz8tkFwuzXMwNr/FPihz8tkDhdmuZgbX+KOKHPy2QXC9NczA2v8AFHFDn5bA4X5rmIG1/inxA56XxC4X5rmIG1/ijiBz0viFwwTXMQNr/FHEHz0viDhgmuYgbX+KOIHPS+IXDDNcxA2v8UcQOel8QcMM1zEDa/xRxA56XxBwwzXMQNr/ABTzhz0viDhhmuYgbX+KM4c9L4lUywypiWk9sSIxjCxhYAwmhFSamp6VCUrmetWdVq6PQVj+bCvO0P0AM4tnscakIA48lQ9SAB5Kh6kADyVD1IAHkqHqQAPJUPUgAeSoepAA8lQ9SAB5Kh6kADyVD1IAHkqHqQAPJUPUgAeSoepAA8lQ9SAB5Kh6kADyVD1IAHkqHqQAPJUPUgAeSoepAA8lQ9SAB5Kh6kADyVD1IAHkqHqQAPJcPUgB5ChBooEAdoACAAgAIACAAgAIACAAgAIACAAgAIACAAgAIACAAgAIACAAgAIACAAgAIACAAgD/9k="/>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18" descr="data:image/jpeg;base64,/9j/4AAQSkZJRgABAQAAAQABAAD/2wCEAAkGBxAQEhUUEhQUFRQUFxUUFBQUFRQVEBQXFBQXGBUXFBUYHCggGBolHRQWIjEhJSkrLi4uFx8zODMsNygtLisBCgoKDg0OGxAQGywmHyQsLCwsLCwsLCwsLCwsLCwsLCwsLCwsLCwsLCwsLCwsLCwsLCwsLCwsLCwsLCwsLCwsLP/AABEIAMwAzAMBEQACEQEDEQH/xAAcAAAABwEBAAAAAAAAAAAAAAAAAQMEBQYHAgj/xABHEAABAgMDBQsICQIHAQAAAAABAAIDBBEFITEGEkFRkQcTFyIyU2Fxc4HRFTM0UqGxstIUI0JicpKiwcKT4RZDRFSC0/Ak/8QAGgEAAgMBAQAAAAAAAAAAAAAAAAECAwQFBv/EADARAAIBAgQGAQMEAgMBAAAAAAABAgMRBBIxURMUITJBcVJCYaEigbHhI9EFkfAV/9oADAMBAAIRAxEAPwDcUABAAQAjNTUOE0uiODWjS40CUpKKuxOSSuyoWrl6xtRAZnfffc3ubifYsVTGJdqMs8Ul2kSJy1pzkb4Gn1RvbO5391Vnr1NP9FeatPQ7/wAI2g+97x/yiucU+WqvV/kfAqPVhjIWa5yH+Z/gjk57hy09wHIKa52Ftf4J8nPdBystwuD+Z5yFtf8AKjk57oOVluDg+mechbX/ACo5OW6FystwuD6Z5yF+v5UcnLdByst0FwezPOQv1/Knyct0HKS3QODyZ52D+v5UcpLdByktwuDuZ52D+v5UcpLcOUluFwdTXOwf1/Knyktw5SW6C4OZrnYP6/lRyktxcpLdBcHE1zsH9fyp8rLcOUluguDea52D+v5UcrLcOUlugjubTXOwf1/Knystw5OW6C4NprnYP6/lRy0tw5OW6C4NZrnYP6/lRy0txcnLdBcGc1zsH9fyp8tLcOTnuit5UWBEkXBkRzHF7C4FlaUqRfUDUq6lNw6Mz1qTp9GbXZkUuYCV0DsjxAAQAEAQeUmUkOTFOXFI4rK4dLjoCorV1TX3KatZQ9lMlbPnLUfnvdRg+0RxG9DG6VijCpXd3oZVGdZ3Zb7MyelZWlG57x9p9Ce4YBbYUIU/ZqjShAlHTB0XK3MTzCZiHWUriuws86ylcVws86yi4XYN8Os7UXFdhb47WdpRcLsLfHaztKVwuFvrtZ2lFwuwt9drO0ouK7C312s7Si4XYN9drO0ouwuwt9drO0ouwuwb67WdpRdhdg312s7Si7C7C312s7Sldhdg312s7Si7C7D312s7Si7FdnUKK6ovOI0nWmmxpu5n+6/5+F2J+NypxGqMmO1Xo0ex/NhazpD9AAQBB5VW+JOHdQxX1zG6tbj0BUV6ypr7lNarkX3Kpkzk+6bcZiYJLCa34xD8qyUKDqPPPT+TPSpObzSLyXgANYAGi4AXCnQt9/CNd/CE0iIEAEgAkhBEoAIlAjmqACqkAKoEFVABVQAVUCCqkAKoAKqABVAAqgAVQB3BPGHWPemtRrUoe7D5+F2J+NyrxGqMuO1Xo0ix/NhajpD9ACM3MthMc95o1oLj3JSkoq7FJpK7M2s2XiWpNufEqGChd91v2WD/ANrXMhF16l3oYIp1p3ZoLyAA1oo1twAwu0LovZG17ITSIgQASACqkI5JQARKBBVQAVUhBVQBySgQVUgCqgAqoEFVAAqkAVUACqBAqgAVQB3BPGb1j3prUa1KJuxefhdifjcoV9UZsfqvRpVj+bC1HTH6AKVukWlmtZAaeVx39Q5I7zXYsOMqWSiZMVOyykrkzZ/0WWaCOO/ju11IuHcFfQhw4fdltKOSA+KmMyfKi0bSko5hmZilh40NxzeM0nqxGB/uqJOUXqcytUq05WzEWMqrQ/3MT9PgocSW5Vx6vy/g7blPP/7iJ+nwS4ktx8er8v4LRkLlXEMbepp5e2LQMe6lWP0C7QcOuinSq9bSNOGrvNlm9S/x4eaabFoasbWrMSKiIKqBDS0p5kvCdFeaNaK9JOgDpJuQJuyuzLJnKyde9zhGcwEkhraZrRoAuTsZXUluJf4mnv8AcRPZ4J2FnluF/iae5+J7PBKwZ5bmg7n8KYfCdMzUR7mOuhMdShFb34axQd5UrJK7NNFO2aROOdU6uhVXBs5qgAqpCBVABVQAKoAFUAKQDxm9Y96a1HHVFG3ZPSIXYn43JV9TPj9V6NLsfzYWk6Y/QBmk8Pplp5pvaHhv/GHyvaCuZP8AyV7f+6GCX661i/zLr+pdGRskIqJEg8rbCbOwC3/MZV0M/e9U9BwUJxzIpr0uJG3nwY8YJaSHAgg0IOIIxBWNnJtuKNYotjsKtYo3JWNbyPtn6bAzXn66Fcdbhod34HpC30anEjZ6o6lCpxIWeqJEqRI5JQIzDLq3d/i70w/VQzeRg9+k9QwHemjNUnd2KsmVgQBO5HWA6emAy/e28aK7U31QdZw26k0iylTzysa3ORW3MYAGMAa0DC4Uu6FCcr9DTOXhDWqgQBVAgqpAFVAAqgAVQAKoAUgHjN/EPemtRx1RSN2X0iF2J+Mor6lGP1Xo0yx/NhaTpj9AGb5Fceee86orvzO/uubhutVv2YaHWo2XiKbyt71NT1OEhBFIRQcv7CofpMMXGgigaDof+x7lmrw+pGLE0uudfuU9jFkbMqQs2GotjsSVizz5WK2KzFuI0OaeU0pwqOErotpycJXRqborI0NsaGateK9XX06F1LqSzI6LtJZkVLLe3fo8Le2H62IKDWxuBd16B36kIz1J2VjL1IzgQApAguiOaxgLnOIa0DEk4BAJX6I2ixLLbZ0s2EL4r+NFdrJxp0DAdSJOysbUuHHL5ASqSsIlAAqgQRKAOTEA0jalcVzgzDdYRdCzI5M0zWlmQZ0F9Mb0ozIWdCktNtL2i/lN94TUuqHGauio7s3pELsT8ZUq2pDH6r0abY/mwtJ0x+gDONzsf/TE7M/G1c3B97MOG72XaJietbmaWcJCOSUAJx4bXtLXCrXAgg4EHFJq/QTV+jMwtmyTLRSy8tN7Drb4jBc2rHJKxz508rsNmQ1Q2RsKthqLZKxY8mLeEq2I2LUwi1zqC8hwbgB00p10WvCV8ryS0Zoo1Mt09CgWpPvmIror8XHDQ0aGjqC6RS3d3GiBAQBo+5rYLYbTOxhTEQAdhf33gd5T0V2aaEElnl+xYpidDiSTUnUqHK4pVE3cbOnRoCjmIOYk6dd0BRzMjnYk6ZcdKWZkczEzEOspXFc4zkCBnJAFnIAPOQAtJO+sZ+NnxBSjqiUO5eyB3Z/SIPYn4yr62pLH9y9GnWP5sLQdMfoAzjc4P/0ROzPxtXOwfe/Rhwvcy6xMT1lbWaWcEpCOSUCOUhEZb1mCYhkfbbew9OrqKqrU88beSupDMih7yWkgihBoQcQRjVciXTozLYWaxQbJWFBDUbjsVq2ZHenVHJdh0HSF2MJX4kbPVEWrEctYidyOsB09MBl+9N40V2pvqjpOG1NIspU88reDSbXnGuIhw6CHDo1oGFwpd0DBZ6s7uyJ1ql3ZaIjC5VFByXIA4LkhBFyBXOc5ILhZyBXBnIC4WcgLh5yAuLyLvrIf42fEFKPciUH+peyE3aPSIPYn4ytFbUsx/cvRp9j+bC0HTH6AM33NfSInZH42rnYPvfow4XuZdYmJ6z71tZoeomUhBFAHJSEKSbM546L9icV1HFXZBZaWNQ7+wXGgiAa9Dv2PcsGOoW/yL9/9kK9P6kVhjFymzOkKhijcYlOyYisLTpwOo6CrKVV05KSBq5TXScTfN6DSXlwaGjEk4U616GE1OKkvJVZ3sbPYWTbpST3mG4CM++I86XHECmgC4bVKcW42RvjScYZVqV+cseagXlhI9ZnGb30w71glSnDwZZUpx1QxbPEYivsKip7lQq2bYdNOtSzIiKFyYjkuSEclyAOc9ABZyABnIAGcgBxIO+th/jZ8QUo9yJQ7l7RE7tPpEHsT8ZWqsW4/uXpmoWP5sK86Y/QBm25n6RE7L+bVzsH3P0YcL3P0XWLies+9bWaGJlIRyUhHJKAJCzYdxOv3BTgiymulxLKC0IMvLxIkbzbWmrdL6igaOkm5OSTTTCrOMINy0MwsafbMMz2il9HNrUtOqum7SvO4mk6U7ePBz6c1NXRKNasty0Bai4DnJ6DAbNsiRG8YAtY44NJwJG0V0VXRwGIySyS0f8kqVlO7NDXdNoEAMJ6xpeNy4YJ9YcV20KuVKMtUVypRlqiuWhkTiYMT/i/5h4KiWF+LM8sL8WVudsqbl+UxwHrN4zNo/dUSpzjqjNOlOOqGjLQP2hsUblQ4ZNMdge43FAhTOQK4WcgAZyABnIAcWe762H2jPiClDuROn3L2iN3avSYPYn4ytdUux/cvRqNj+bCvOmP0AZtuZ+kROy/m1c7B9z9GDC9zLpFxPWfetjNLEykI5caIENYkYk0bpu6b1BvYrcr9EWGBDzWgagtCVka0rKxi26hlR9LjbzCd9RBNLsHxNJ6QMB3qLdzjY3EZ5ZVois2DaRl4oP2HXPHRr6ws2KoKrC3nwZ6NTJL7GjwnggEXg3g6151pp2Z00zpxSAQiFTQi7ZMWtv8ADzXH6xlx+8NDl38FiOJCz1RrpTzKz1JsFbS0CAAgAIAibRyclI/LhgO9ZnFd7Me+qrlSjLVFU6EJaoq1pZAvFTAiB33X3H8wu9iolh34ZlnhH9LKzOSM3K+cY9o1kZzPzCoVMoSWqMs6c46oRh2n6w7wo2Kx3CmmOwI6sDsS6iuK5yQXHNnO+thdoz4wpQ7kTpv9a9oY7tfpMHsT8ZWyqaMf3L0ajY/mwrzpj9AGa7mXpETsv5tXPwfc/Rgwvc/RdIuJ6z71rZoeojEeAk2RbsM4sQlVtlbdxeyIOdEB0Nv79ClTV2TpK8iL3TMpfosHeYbqRowIqMWQzc53QTeB36lbKViGMr5I5VqzE3Q1FM4tjghSEW3JC1rt5ebxfDPRpb+65OPw/XiR/f8A2bcNV+llnL1zLGsSe5SSEHIz7oERsRuLTeNBGkFX0ajpzUkEZOLujRmzrYsERIZq1wF+rWD01uXfjNTipI3ZrxuhBs49vT1+KMzI5mheHabDyuL7QpZ0NVF5HjIgdeCD1KRNO50gYEAE5oNxvCAIK08kJKPeYeY71oZzT3jA94VcqUWUTw1OXgqNqbncdlTAe2INDXcR/ccCdiplQfgyTwcl2u5WpuDNyppFY9n4xVvc7DYVTKnbVGWUJR7kOLKtloiwy8EUewki8XOGhKMP1IUHaS9oPdgnIcaPBdDcHDeTho45xGIWqqacbJOStsazY/mwrzqD9AGabmPpETsv5tXPwnc/Rgwnc/RcZmJQnXU+9apMvk7DF7qqBWxJxUSLJGHNslJZ8eJhjTS6lzWjpJ96ui1GN2XRapwcmYvbM7Emoz40Q1c89wGho6AFnc7u5yKknOTkyOfDUlIraG74asUiDRpW5VkmHNM3HbUODmQWnSCKOf31IHf0KeVSVnodLA4fpnl+w4tqSdLxSw4YsOtviMFwa9B0p5fHgtnHK7Ea56qSK7iER6mkRbJ7I23BCibzEP1cQ0FcGuP7HDYt2DrZXlejLqFWzyvRl0j2e77Jr0HFdNxNTg/BFzENzeUCFW00VNNajXfnNNWkg9BUb2IXa0HUC34jOWA4bHexSVRrUmqzWpYmxhmhzuKCATXRXWrr9Lmm/S520g4JjDQAEAcxIYcKOAI1EVCAauVy0Mh5GKc5rN6cDWsM0bca3s5OwBVunHUzywtNu6VilZb7nk5EIfL5sUNaRm1DImJN2dxTtCU4vwZ62Gk+sTTLLaWto4UOoq06A+QBmm5h6RE7L+bVz8J3P0YMJ3P0WiZ5TvxH3rQ9SyWog4qJE5YwuIAxJA2paiSu7FVy6tjf4ggwz9TBuuwe8XF3UMB3qmtVu8q0RViJ5nlWiKm6Gq1IytDd8NWKRFok8lMnHT0w1mENtHRXam+qOk4bToV9NZmTo0HVnbx5NzhQWsaGtADWgBoGAAwC1HbSsrIiso7K+kQiBy23sPTqPQVmxNHiwt58FdWGZGZRXEEg3EXEHEELi5bdDnsQe9SSItiD3qaRFs03Ia3/AKTC3t5+thCh1ub9l37H+662Hq542eqOhh6ueNnqizOaDjetBpI+aseE/Dinow2KDgmVypRZGssF4iNqQ5lak4GgvvChw3cqVF5vsdZYTebDbDGLzU/hb/emxFaXSw8RKysVOBaUaCfq3ub0Yt/KblnU2tDIqko6MmZLLYi6Myv3mXH8p8Vaq+5dHF/JFis63ZaPyIja+q7iv2HHuV0akZaM0QrQnoySUy0CAAgBhvpdGIGDRTvN5/ZAD9AGZ7l/pMTsv5tWDCdzMGE7n6LRM8p34j71c9SyWrEHJEGRNtWkYTc1h47gRUYtBuJ68Qs9arkVlqRcraFPMJYlIosIvhqxSItDaJDViZBoEGdjQa71EiMrjmOc2tNdFdGTWglKUdGcRLcnP9zH/qv8Vcpsi6tT5M23JKK58lLOcS5zoMMlziS4ktFSScStUdDtUHenFvZFY3QLFzT9Ihi40EUDQcA7vwK5+Lodc6/cz4mnb9aKK+IsaRiuIvepJEWxWyrUfKxmRWYtN40OaeU09BCupycXdDhUcJZkbFDtgRILI8Kj4bxUjBzdBr0g3FdHPdZkdbi3ipR0FZe2YLric06nYbcE1UTGqsWSDSDeL1MsEpmVhxBR7Q4dIrs1JNJ6icU9SAtDJCG++E4sOo8ZviqZUU9DPPDJ6FUtTJyag1JZnN9ZnGGzEbFRKlJGSdCcfBXIzqdY2hUszMf2blTOwCAyIXjAMfxwdQFbx3FSjWnHRk4YipDRmwSxcWNLwA/NGcBgHUvA6Kroq9up2Ve3UQtWebLwYkZ/Jhsc89OaK070N2FKWVNiNjtq0uOLjU9ZTJEigDMty70mJ2X82rBhO5nPwnc/RaJnlO/EfernqWy1Yzmo4Y0uOj29CrqTUI5mQZU5hxiOLnYn/wBRceVRyd2QsN3w0KQmhvEYrEyDQ1itV0WVtDOK1XRZWxnFarosrZueSTqSEr2ML4Atse1HaoP/ABR9IlokNsVha8AtcCHA4EHFNpNWZdZNdTGMpbMMpGdDxYeNDd6zTh3jA9S5dSnklY5FaGSViGc9RSKbiL3qSRFstm53lGIEX6PFP1MY0FcGPNw7jh10WmjK3R6GrC1sssktGW60ZFzImYL848Q6wVOUbOxpnBqViftGOJWX4uIAa38R0+8q6TyxNE3w4dCElMrnNuiszhrbcdhuVSrblEcS13InZG3JaNyXivqu4rthx7lbGpGWhohWhLRkiplhG2nYUrM+dhtJ9YcV/wCYXqEqcZaoqnRhPVFflcgoUKYhxWxCWMdnFjwCajk0cOmmhUrDJSTuZ44OMZqSfQuS0m0zzdptfepRsBp40w6/s4dC7aS0bVXU0sZMZUyxy7l0sfzYVhrH6AMx3LPSYnZfzasOF7mc/Cdz9FpmeW78R96tepZLVkdM2c6Ye1odQVwpXrJv1LLWoSrNJOyEld2F/wDBjueH5D8yr/8Aly+f4/su4P3OHZEuP+cP6Z+ZNf8AGy+X4/sXA+4k/INx/wA9v9M/Mpr/AI9r6vx/ZF4b7iD9zx5/1Df6Z+dTWCa+r8f2QeEe/wCBF+5q8/6lv9I/OrFhWvP4IvBP5fj+xB+5c8/6pv8ARP8A2KxUGvJB4B/L8f2XuyrOMCXhQc4O3pjGF1KVzRStL6K5KysboQywUdhzNuzW9dyb0JS6IquUljtm4eaTmuBqx9K01imkEKipBSRlq01NWKm/IR/Pt/pn51TwfuZXhXv+P7Dhbn4djNtaemCabd8UlSW4LCX+r8f2OhuVPN4m29Ygn/sU+A9yfIP5fj+zQ7HkokODDZHeIz4Ypvmbmk0wJBJ41NNb1fFWXU6EItRSk7nFt2V9JaBn5ubUi6oJOtKcMxGpTzrUptpZPzMKpzc8a2X+zFZpU5Ixzozj4K/GNOsbQqWZ2OJLKSal+REJb6j+M3ureO5SjVlHRko15w0ZZLO3RIRoI8NzPvM4ze9uI7qq6OJX1I0wx0fqRcpSZZFY17DnNcKtN9471pTTV0bYyUldCyYzC92Oc32cAGDGFg6w453t9yqqHLxkrzRstj+bCtOoP0AZhuV+kxey/m1YcL3M5+D7n6LTNct34ne9Wy1LJaseWHBq4u1XDrP/AL2qdNdbllFdbk0rjQBAAQARQBwXJCuEIw0ouFxRrgcExhlADaNJMd0dXgouKIuCZHTNmPHJo72FQcGVSpvwRMw0tNCCD0qtlL6CDJp8M1Y4jqN3eMClma0I5mtC1ykw4QQ+Ljm5xoKXYjvotCf6bs2Rk8t5CcnbUvF5LwD6ruK7249ySnFijVjLySCmWDG0LIl4/nIbSfWpR/5heoyhGWqK50oT1RU7WyArUy8Sn3ImH5gP2WeeG+LMlTB/F/8AZVH5KzgjMhvhuGe4NzxxmAHE5w6Naz8Gd7NGR4apmUWjYZeC2GxrGijWgNaNQaKD3LopWVjspJKyELVnRAhPiH7Iu6SbgNpCG7CnLKrmAZckmKwm8lhJPSXFVSORiNUb3Y/mwrjsj9AGXblXpMXsv5tWLC9zOfg+5+i1zXLd+J3vVktSyWrJyzYOZDGs3nvV8FZGmmrRHSkTAgAIAKiAOHMSFYQiNISIsWHEb7U9ES0QyE64Y3qOYrzsXh2gw48Xrw2p5kSU0OmuBwvUiZzFhNcKOAI1EVSauJpPUjJiwYTiCKtvvGIPReoOmip0YsLKURN5zYbSakB2boaL/BFS+WyCtfLZFAjXXG4jRpCyM57FJS3ZiByIhp6ruMzYcO5CqSjoxxrThoyfkcvGYR4Zb95nGHe037Kq6OIXlGiOMX1Is1n2rAmBWFEa7oB4w62m8K+M4y0ZqhUjPtY9UiYEAUPdTtPNbLy4N8SI17/wscKDvcQf+Kpqy0RhxtS2WG7M73Q5TezLk4xITnd2+OA9iczNiY2ys3Gx/NhWnXH6AMt3KfSYvZfzasWG7mc/B9z9FybBz4xb9416gTVW2vIuteViwLQagIACACKACzkAGCgA0AcRYYcKFDE1cj48i7Rf7CoOJW4MjY7S24gjrVbKn0G7ZhzDVriOo/tpSu0RzNaDuDb7m8tocNYuPgpKo/JNVmtSakptsZuc2tMLxQ3K2Mrq5fGSkrocJkhpO2bBjecY13TSjh1OF6jKKepCVOMtUVm08iAb4ESh9V94/MLxsKolh9jLPCfFlPtew5mXqYkN2b6zeMzaMO9Z505R1RjqUZw1RBGIQagkEYEGh7iFVcovsbbk9AiQ5aE2K5zomaC8uJc6pvoScaVp3Lp001FXO5Ri1BKWpIqZYYnlPPfTbUAB4oiw4DDoo2IGuI7847FjnK8/3OJWnxK/7pfkU3bWBsxLgCgEAgDUA80V8zTju6JrNj+bCtOkP0AZZuUekxey/m1Y8N3M52D736NCs2Fx4jvvEDbf+y0QXVs2U11bJFWFoEABABEIATeEhMRcUiItAJpemiSOGzjNN3uRmQsyF2uBwvTJBPYHChAI6b0A1cjpqxobuSS07RsUHTTKpUk9CGnLGjNwGcNbfBVOm0USpSRMzLxKy12LW0HS539zVWv9MS9/44FLl7YjweQ809U3t2HDuWVTktDEqso6MmZPLVuEZhH3mXjvaVaq+5dHFL6kWGQtWBH83Ea46q0d+U3q6M4y0NMKkZaMeqRMiJzJqTivD3Qmh4cHVbxakGvGAuPeq3Sg3exTKhTk7tEurC4i8qLT+iysWLpa0hv4nXN9pCjOWWNyqtUyQcjE8l4dZmE46IsLaYjVzm/1RX3RwYd8fa/kmt3H0mB2J+Ny31Do47uiavY/mwrDpD9AGV7k/pMXsv5tWPD9zOdg+5+jUYUPNFOknaarWlY6CVjtMYEABAAQAEAcPhApWFYKK05pDdVEMHoRj5d/qlQsyrKxMQIzb2hw6krMVpLQcQpmYHKhl3VQFNOWxJSn5Q/gxM4YOb0OCmmWJ3FExiM3KsitzXtDhjTp1pNJ6kZRUlZlctDJBrr4T80+q+9u0Xj2qmVHYzzw1+1lbm8m5xppvRd0tII96odKexllQqLwMn5Oz2IgPrrGbX3qPCnsQ4FXYlbOmbbgUG9PiNH2Yma4/mzqqyLrR8F0JYmPi/svFkTUWLDDosIwX1ILC4Ow01GtaoNtXasbqcpSjeSsx6pEygbq5jxWQoEKFFeKmI8sY5w4oowEgdJNOgLPXb6JHPx7k0opPfQqeT1kzDIkGsGMPrYZJMJ4A47cTTUsWWTqJ2eq8HOp058SP6XqvD3Fd3H0mB2J+Ny6NQ347uiavY/mwrDpD9AGD5N5RukYjokMMeXNzCHE0pUG6h6Fz6dTI7o41Ktw3dFh4UpjmoG1/ireYexfzz2QXCnMc1A2v8U+Yewc89kEd1WY5qBtf4o472Fz72QXCtM81A2v8U+Ow597ILhXmeagbX+KOOw597ILhYmeZgbX+KfGYc+9kFwszPMwNr/FHGYc/LZBcLMzzMDa/wAUcZhz8tkFwtTXMwNr/FPjC5+WyC4W5rmYG1/ijij5+WyC4XJrmYG1/ijihz8tkFwuzXMwNr/FPihz8tkDhdmuZgbX+KOKHPy2QXC9NczA2v8AFHFDn5bA4X5rmIG1/inxA56XxC4X5rmIG1/ijiBz0viFwwTXMQNr/FHEHz0viDhgmuYgbX+KOIHPS+IXDDNcxA2v8UcQOel8QcMM1zEDa/xRxA56XxBwwzXMQNr/ABTzhz0viDhhmuYgbX+KM4c9L4lUywypiWk9sSIxjCxhYAwmhFSamp6VCUrmetWdVq6PQVj+bCvO0P0AM4tnscakIA48lQ9SAB5Kh6kADyVD1IAHkqHqQAPJUPUgAeSoepAA8lQ9SAB5Kh6kADyVD1IAHkqHqQAPJUPUgAeSoepAA8lQ9SAB5Kh6kADyVD1IAHkqHqQAPJUPUgAeSoepAA8lQ9SAB5Kh6kADyVD1IAHkqHqQAPJcPUgB5ChBooEAdoACAAgAIACAAgAIACAAgAIACAAgAIACAAgAIACAAgAIACAAgAIACAAgAIACAAgD/9k="/>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46" name="Picture 22" descr="http://www.etektraining.com/images/Microsoft-Word-2010-Icon.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4600" y="2298924"/>
            <a:ext cx="1013887" cy="977676"/>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http://cdn3.cybernetnews.com/wp-content/uploads/2009/09/Excel.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20065" y="2634426"/>
            <a:ext cx="1066800" cy="10668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Xml Icon 16x16 Xml icon 16x16 xml icon 16x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5400" y="2362200"/>
            <a:ext cx="1241313" cy="124131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293374" y="3986981"/>
            <a:ext cx="6393426" cy="1569660"/>
          </a:xfrm>
          <a:prstGeom prst="rect">
            <a:avLst/>
          </a:prstGeom>
          <a:noFill/>
        </p:spPr>
        <p:txBody>
          <a:bodyPr wrap="square" rtlCol="0">
            <a:spAutoFit/>
          </a:bodyPr>
          <a:lstStyle/>
          <a:p>
            <a:r>
              <a:rPr lang="en-US" sz="2400" b="1" dirty="0" smtClean="0"/>
              <a:t>Templates are converted into xml</a:t>
            </a:r>
          </a:p>
          <a:p>
            <a:r>
              <a:rPr lang="en-US" sz="2400" dirty="0" smtClean="0"/>
              <a:t>No hand coding</a:t>
            </a:r>
          </a:p>
          <a:p>
            <a:r>
              <a:rPr lang="en-US" sz="2400" dirty="0" smtClean="0"/>
              <a:t>Files stored on network or Archivists’ Toolkit</a:t>
            </a:r>
          </a:p>
          <a:p>
            <a:r>
              <a:rPr lang="en-US" sz="2400" dirty="0" smtClean="0"/>
              <a:t>Additional conversion to html for review</a:t>
            </a:r>
            <a:endParaRPr lang="en-US" sz="2400" dirty="0"/>
          </a:p>
        </p:txBody>
      </p:sp>
    </p:spTree>
    <p:extLst>
      <p:ext uri="{BB962C8B-B14F-4D97-AF65-F5344CB8AC3E}">
        <p14:creationId xmlns:p14="http://schemas.microsoft.com/office/powerpoint/2010/main" val="36857843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Where are the Gaps?</a:t>
            </a:r>
            <a:endParaRPr lang="en-US" dirty="0"/>
          </a:p>
        </p:txBody>
      </p:sp>
      <p:graphicFrame>
        <p:nvGraphicFramePr>
          <p:cNvPr id="4" name="Content Placeholder 10"/>
          <p:cNvGraphicFramePr>
            <a:graphicFrameLocks/>
          </p:cNvGraphicFramePr>
          <p:nvPr>
            <p:extLst>
              <p:ext uri="{D42A27DB-BD31-4B8C-83A1-F6EECF244321}">
                <p14:modId xmlns:p14="http://schemas.microsoft.com/office/powerpoint/2010/main" val="3071391653"/>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490900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ight Arrow 15"/>
          <p:cNvSpPr/>
          <p:nvPr/>
        </p:nvSpPr>
        <p:spPr>
          <a:xfrm>
            <a:off x="4446733" y="2634426"/>
            <a:ext cx="1430035" cy="696857"/>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Magnetic Disk 18"/>
          <p:cNvSpPr/>
          <p:nvPr/>
        </p:nvSpPr>
        <p:spPr>
          <a:xfrm>
            <a:off x="6019800" y="2352674"/>
            <a:ext cx="951103" cy="1260363"/>
          </a:xfrm>
          <a:prstGeom prst="flowChartMagneticDisk">
            <a:avLst/>
          </a:prstGeom>
          <a:ln>
            <a:solidFill>
              <a:schemeClr val="bg1"/>
            </a:solidFill>
          </a:ln>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20" name="Right Arrow 19"/>
          <p:cNvSpPr/>
          <p:nvPr/>
        </p:nvSpPr>
        <p:spPr>
          <a:xfrm>
            <a:off x="2492982" y="2634426"/>
            <a:ext cx="1430035" cy="696857"/>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p:txBody>
          <a:bodyPr/>
          <a:lstStyle/>
          <a:p>
            <a:r>
              <a:rPr lang="en-US" dirty="0" smtClean="0"/>
              <a:t>Data Management</a:t>
            </a:r>
            <a:endParaRPr lang="en-US" dirty="0"/>
          </a:p>
        </p:txBody>
      </p:sp>
      <p:sp>
        <p:nvSpPr>
          <p:cNvPr id="8" name="AutoShape 4" descr="https://encrypted-tbn0.gstatic.com/images?q=tbn:ANd9GcR4EjKUvhVEzEzuBwnqHmKYgwar4ekFb_gVQ-ismFauSmHTdq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descr="data:image/jpeg;base64,/9j/4AAQSkZJRgABAQAAAQABAAD/2wCEAAkGBxESEBIPEBASFA8VEhQUEBARDBASEA8RFRQZFxUUExcYHCggGBoxHBUVIjEhJTUrMS4uFyA0RD8sNygtLjcBCgoKDg0OGhAQGiwkHyUsLC0uLCwsLC8sLCwsLCwsKywtLCwsLCwsLCwvLCwsLCwsLCwsLCwsLywsLCwsLCwsLP/AABEIAMwAzAMBEQACEQEDEQH/xAAcAAEAAQUBAQAAAAAAAAAAAAAABgMEBQcIAgH/xABLEAABAgIECAYPBwMEAwEAAAABAAIDEQQFEiEGBxMxNUFRcVJyc4GRsxQXIjJVYWKSlaGxssLR4xUjQlOTweEkQ/AlM1SCFmOUCP/EABoBAQADAQEBAAAAAAAAAAAAAAABAgMFBgT/xAA0EQEAAQMCBAMFBwQDAAAAAAAAAQIDEQQSBSExUUFhoRMVcZGxIjIzNIHR8CRCUsEUI+H/2gAMAwEAAhEDEQA/AN4oCCJ41tDU7kfiag5IQEBAQEBAQEBAQEBBIMCsLaRVlJFIgGbTIRoJJEOOzgu2HYdXSEHVWCeE1HrGjNpVGdNpuewytwX62PGo+3OgzKAgICAgICAgICAgieNbQ1O5H4moOesTxlXdC40XqIiDqfKHagZQ7UDKHagZQ7UDKHagZQ7UDKHagZQ7UDKHagZQ7UEKwte4tZee+dr8S1pZVILjMxd5Zpp1CZ99K1GgtH+7de9g4W0a1WYWiWtcDMLKTVlJFIgG7vY0FxIZGYD3rth2HODzhUXdVYJ4TUesaM2lUZ02m57DK3BfK9jxqPtzoMygICAgICAgICAgieNbQ1O5H4moOesT+m6FxonUREHUrc43ohc5MbESZMbEDJjYgZMbEDJjYgZMbEDJjYgZMbEDJjYghuFMIWWXfid7FpSyqZFouG4exBr3Gziuy7DWFAZ9/ZtR4DRdGuvewcPaNe9ZtYaiwMwrpNV0kR4Bu72PAcSGRmA3tcNRzyOcHnCDqrBPCaj1jRm0mjOm03PYSMpBfK9jxqPtzoMygICAgICAg+TQJoIpjWP+jU/kfiag55xQaboXGidTEQdSszjeFKF6oSICAgICAgICCI4StubxnLSlnUvgLhuCgZyEe5buHsVGjT+N/FeI4fWFAZ9/e6PAaLow1vYOHtGveg1BgZhXSarpIjwDd3seC4kMjMBva4ajnkdR5wg6qwTwmo9Y0ZtJozptNz2EjKQXyvY8aj7c6DMoCAgICAg4m+0o/wCfF/Wf80Hrs+kfmxv1YnzUZgeYlLjuBa6JFLTnBiPIO8TTMDOYuY+SrSixCHSDn5rjfCeLlannKKujfsPCVsx3MTPwh81fDPK/bhI3gxPOHzTBuVW4Qt4MTzh80wncqNr0bH+cPmowblVtcjY/pHzTBuVm1qNjulMJ3KrawGx3SowZVm0ue3pTCcrmC+d9/SoSuVCUXwgbc3e5aUs6l4G3DcFCWTY64bgqrPttBp/G5iyEcPrCgM+/vdHgNF0YZy9g4e0a96YGpMDMLKTVdJEeAbu9jQXEhkZgN7XDUc8jqPOFCXVWCeE1HrGjNpNGdNpuewkZSC+V7HjUfbnQZlAQEBAQcOIOpqLQhEcQ1kO6+9jRr3LxtnTTdnFP1lO6Vz9iHgwfNb8l9Hu2539ZN0vralcLw2EDtDWg+xPdtzv6ybpe/suJtZ0/wp93XO/rJul9+zIu1nT/AAnu6539ZN0n2bF2s6f4T3dc7+sm6T7Ni7WdP8J7uud/WTdL79nReEzzv4T3dc7+sm6T7PjcJvnJ7uud/WTdJ9nxuE3zk93XO/rJulQo0RwjBhN4dI33KNHb2aumJ8J7omqcJRRTcN69XKsLyahZHq6bMDeVpSzqXYbcNyqsugbhuUD4SpHkuQaixs4tRGt0+gs+/vdHgNF0bWXsA/HtGveomCJapwMwspNV0nLwDd3saC4kMjMBva4ajnkdR5woWdVYJ4TUesaM2k0Z02m57CRlIL5XseNR9udBmUBAQEHDiDqKqKTJ7937ry2kq2zIk9WBkUHunB4zgFubaLl2dPTRdjrORbRLYi5L8U7vGNu5Y1RVFezxF1WLGQmglzrZzCYkdpzZlvfootU9ZyPVWwBFZbLnZyLiJXcyWLcXKd0zIsaZEMN5Y7VmO0aivnuzNurbIyNBodtgc8uBN4Alm1TmF9VqxupzULOE4GPkZmVpwnMTuBP7LCnE3dg+1oRCcGgm8TvI2qdREWpiIFl2b418/tRiqNGnSh44h/dfLp+erpnzRKY0U3DevTyiF7NVSwlaCYG8q8Kyu7Nw3KqXq2g8GIpHgxkQ8GNvUjUuNXF42Nap1BZKPe6PAaLousvYB+PaNaiYTFTWGBmFlJqykiPAN3exoLiQyMwG9rhqOeR1HnCqs6qwTwmo9Y0ZtJozptNz2EjKQXyvY8aj7c6DMoCAg4cQdFUakyJvXkrc4Sv6FXBhPD2kTGcTucNYK+m3fm3VFUDYbLLg2NZNqxdMd0Ab5S2r0MYnFeOeEIBWdcmLEc4mWprSe9A1b1wL2om5XMylKcFY86KX55Of6gF1NDV/0585QucjCpbIUYHuZzu1jWw8602W9TTTXH88hc0anMfEiQmX5OyHEG4OM7vUtaLtNVU0x4CMUKkzrKxP+5E17GOXLt1f1mPOfpKXvDSkWYsMT/B8RVuI1Yrj4IR3s4bR0rn70vlVRp0pnjf+xVtJ+ZpnzRPRsCjG4b16eVYXc1CWMprZjpVoVl6NMYNvQownMKL6wh+V5qnEozCi+tIfleamJRmFF9bwvK83+VODMKLq5g+V5n8phGVGJXsEcPzP5U4RlqPGvUlEcHU+jTZEtDLw7EmRLRlbGx0zftVaqfFemrwUf/z/AEl7a3ENr3Bj4ETKMDjZfZE22hrkc28qi7phAQEHDiDeZjLyOFknwHqbLxMvEH3MM3TzPiZwPGBcTzLoaDTe0q31dI9Z/wDESz8bDCG2mijzGQHcOibIpOefBGbpX21a+mL+z+3pnzMMTh7U2Td2VDHcOMooH4X6nbj7d6+XiGm2z7SnpPUhlcCHTq958qL7F9XD/wAvP6kojUWEsSjQ4kNt4e3uJ/24kpWujV4guXptVVZommPH0kSLFtELuyCTMzYSTnJNpffwv+4lYVa//WZf+6N1b1hbj+u/WfpJ4M9hZg7FpURj4bmANZZNqc5znqX2azR13qommekCNVjglHgwnxnPhlrBMgF0yPFcvgu8Prt0TXMxyGLqCL/UweP+xWWj/MUfH/RPRsyjHNvXp5UhdzUJUHQp7FKMKZoo2BMmHg0EcFqZRh4NWt4DehTkw8Gqm8BnQmTa8Gpmfls6E3G1Rj1GyX+3Dz7E3I2oPjbqlsOqaQ8MYCHQbwL74rQkzyTTGJQHEHpmHyMb3VRd06gICDhxBuQxV5RdkKNhDSYbBDhx3tYLg1sgBNbU6i7TG2mrEIwx2VWKWRiYR0p0MwnR3mGW2S0kEFuaS2nUXJp2zVyRh4olfUiEzJw4zmwzMloIlfnUUX66I201YgwscsseSV3QK6jQLWRiuZalaskXyze1a27tdv7k4Q8Q61iti5cRCI0ycpMWpkEE9BKiLlUVb4nn3F9/5bTP+VE6R8lr/wAu9/nJhTpOEtKiMdDfSHuY4Sc0kSIVatRdqjFVXIwYNxZ0uBx/2Kvo/wAej4oq6NrUY+1eklnC7moWJoE0CaBNAmgTQeIpuRCB46NC0njQOuYhDV2IPTMPkY3uqFnTqAgIOHEFfs2L+bE/Ud81T2VHaPkHZsX82J+o75p7KjtHyGfwDdEjVjR4RiOk5z++c4tuhuN4n4lNNuiJ6R8kVdG62YOnhs8wrbbT2YrluDx4TPMTFPZKo2oPKZ5iYp7Cq2ovGzzFGKeycKzalHkfppinsYVWVQPI/TCYp7GFZlVt2M/TCYp7JwuIdAaLwGT1EMAKjEdhewRK7xoldTUJJoE0CaBNAmgTQeIhUiC459C0njQOuYokhq/EHpmHyMb3VCzp1AQEFt9nwfyYf6TPkgfZ8H8mH+kz5IIrjTocJtTU4thMBEG4iG0Ed0PEg5+xSj/WaHxonUvSES6cDRsHQFZVUkNg6ESSGwdCBIbB0IEhs9SD7L/JIH+ZkBAQJoE0CaBNAmgTQJoPLygg2OfQ1J40DrmJJDWGIPTMPkY3uqqzp1AQEBAQRPGtoancj8TUHO+KTTND40TqXpCJdOBWVe5okmgTQJoE0CaBNAmgs6XWcKE6y90nSnINcbuYL5b2ss2attc8/hJh4g1zBe4Ma4lxMgMm/P0KlGvsV1RTTPOfKTC/mvtCaBNAmgTQeXFEIPjm0NSeNB65iSmGscQemYfIxvdVVnTqAgICAgieNbQ1O5H4moOd8UumaHxonUvUwiXTSlV9tIFpAtIFpAtIFpAtIFpBCa2pNuM92qchuF37Lymsue0v1Vef05LwvcGIU4pfqY0+c64eq0vp4Xb3Xt3aPqSlNpeiULSBaQLSBaQCUEIxy6GpPGg9cxJTDWWIPTMPkY3uqqzp1AQEBAQRPGtoancj8TUHO2KbTND40TqXqYRLppSqICAgILel02HCE4jgNgzuO4LK9ft2ozXJhTq2niM1z2ggB1kTzm4GfrVNNqIv0zVEcs4JjC8X0C3rCkZOE9+xplvNw9ZCx1Fz2dqqvtBCB2l5NoluDEGUC3re4nmFw9YK9Bwu3ttbu8/RSpUg13CL3Q39w4OLQT3rpGWfVzrWjX2prmirlOceRhkgV9qH1AQEBBCccmhqTxoPXMSUw1niD0zD5GN7qqs6dQEBAQEETxraGp3I/E1Bztim0zQ+NE6l6mES6ZVlRAQUKXTIcIWojg0es7hnKyu3qLUZrnAjlYYTOM2wRZHDN7uYZguPqOJ1VcrUY8/FaKWCiRi42nEk6ySSVy6qpqnNU5lZK8ET9y7lD7oXd4V+FPxUqZxdRDA4W0mUNsPhOmdzf5kuVxW5i3FHefotSirZkgDOTIbyuFEZ5Qs2HRYVhjGDM1oHQF62zbi3bpojwhnKB1i776LyjveK8vqPxavjLSFWgVtFhd66beA69vNsWljV3bP3Z5dp6EwktX4QQokmu7h+xx7k7j812bHELVzlVyn+eKkwy4K6CBAQQnHJoakcaD1zFEphrTEHpmHyMb3VVZ06gICAgIInjW0NTuR+JqDnbFPpmh8aJ1L1MIno6YVlBBGq6wicx7oUJsi0yLzI3+SPmuRrOIVUVTbojEx4/svFKNRqQ55tPcXO2kzK49ddVc5qnMrPFpUSzVXYNx4knPlCh8J87RHksznnkvts6C7c5zGI8/2RMpVQKAyAyxDLiJzLnSm47ZDMu9p9PTYo20s5nK5W6EJwppVqkFupgDefOfbLmXnOI3N9+Y7cv9z/ADyaU9FLB2DbpLBqbN7tzRd67I51nore+/TH6/JM9E7Xp2TBVpgyIhMSC+zEJmWRD3Lic9lwzbiuRquGzVM1255z4SvFSL06hxYLrMVhadUxcdxzFci5artziuMLLa0s0sjV9dRYNwdaZwHXjm2L67Gsu2ek5jtKsxEplVdPEeGIgBF5BB2heg01+L1vfEYUmMLtboQrHJoakcaD1zFEpjq1piD0zD5GN7qqu6dQEBAQEETxraGp3I/E1Bztin0zQ+NE6l6mET0dLqygg15Xrv6mNxyvL6z8xX8WsdFhaXzJSfBys6JDkDDsRvzondifkn8H+XrqaK7pqZ+1GKu8/wA5KzlKhEtd0DMHXOc+ddyJiYzDN9UjxFiBrS45gCTuCiqYpiZka0jxy97nnO5xPSV5GurfVNU+LVJ8CqP3MSLtIYOa8/suvwq396v9FaknXYUEFnWVZQIbC2OWuaf7Tmh5O5urevm1N2xTTi7j4dfRaM+CBVhGhOiEwYbmQ9TXPtH+Ny83dmias0RiF1taWaU4wRP9MOO/9l6Lhn5ePjLOrqzS+9VCscehqRxoPXMUSmOrWuIPTMPkY3uqq7p1AQEBAQRPGtoancj8TUHOuKfTFD40TqXqYRPR0urKCDDVtg3CjEvY4w4xvJM3Q3nytbd4XO1PD6bszXTOJ9F4qRCs6pj0c/esIbqeO6hu3OC412xctT9uP2XWNpYi7oFaRYJnDeQNbTew8y3s6i5an7E/p4ImIlOahrM0iEXltkh1kgGYNwMx0rv6TUTfo3TGGcxhRwrpVijPAzvIYNx771A9KpxCvbYmO/L9009UBtLzjRsaoKNk6NCae+LbTuM42r+Ygcy9Norfs7FMfr82VU82QX1IQyusJItt8KH3Aa4tLhe8yMs+pcPVa+5umijljx8V4phHXRCTMkknOSZkrmTMzOZXGAkgAEk3AATJPiCRGeUCSVXglEdJ1IdkmcDPGdzZm7yuhY4dcr518o9UTVEJXRKJDhMEOE0hg2uLiTrJK7dmzTao2U9GczlWWiEKxxaHpHGg9cxRKY6tbYg9Mw+Rje6qrunUBAQEBBE8a2hqdyPxNQc64qNMUPjROpepjqiejpVXUEBB9tXFpAc03OY4BzHDYQbiq1UxVGJgicMBWmCkGJN0AiDE4BmYLj7Wetcy/wAMpq52+U9vBeK+6IVnVkajusxmFs+9dnY7iuFxXJu2a7U4rhdK8Bz9w/lT7rV2OF/hT8WdfVj8OaXOJDhD8LbR3uuHqHrXz8UuZqpo7c00QwNWQMrGhw+E8A7s59QK51m3vuU095XltBerjkxfVI1fWh/qIoF5yrwAM5No5l5W/wDi1fGW0dGaqrBGNEk+OcjDN8iJxnDxN1byvpscPuXOdXKPVE1RCW1fV8Gjj7mGA6UjFd3UU/8AbVuC7FnS27X3Y59/FSaplckr6VXxAQQvHFoekcaD1zFE9Ex1a3xB6Zh8jG91UXdOoCAgICCJ41tDU7kfiag51xU6YofGidS9THVE9HSk1dmTQJoE0CaD6SC0scA5h75j2hzHbwVWqiKoxVGUxOFvRKFCghwgtLGudaLbRIBlK6eYXLO1ZptRMU9EzOWtq7peVpEV+oukOK3uR7F53U1771VXn9OTSOjL4C0a1HfFOaGyQ4z7vdtdK+rhtvddmrtH1RXPJOZrvMiaChQ6DBhOdEhwwIriS6K7unzN5sk96Nywo01uiqaojnPitulcE6yt1XyaBNAmgTQQvHDoekcaD1zFE9FqerXGIPTMPkY3uqi7p1AQEBAQRPGtoancj8TUHOuKnTFE40TqXqY6ono6TV2YgICAgILGu6XkqPFiawwhvGd3LfWQsdTc9naqq8kxGZartLyzdsPAmjWKKHnPEc53/UGyPYTzrv8ADbe2zu7yyrnmz66CggICAgICAgheOHQ9I40HrmKJ6LU9WucQemYfIxvdVF3TqAgICAgieNbQ1O5H4moOdMVWmKJxonUvUx1RPR0mrsxAQEBAQeXsa4Sexj28GIwPb0G5RVTTVGJjJE4eOxIH/Fo3/wAkL5LP2Fr/ABj5LbpVAALmta1ouDWtDWtGwAZgtIiIjEKvqkEBAQEBAQEEMxwaHpHGg9cxRPRNPVrnEHpmHyMb3VRo6dQEBAQEETxraGp3I/E1Bzpiq0xRONE6l6mOqKujpJaMhAQEBAQEBAQEBAQEBAQEBBDMb+h6RxoPXMVaui1PVrrEHpmHyMb3VRo6dQEBAQEETxraGp3I/E1By9gpXPYVMg0vJ5TJlxyeUsWrTHN76Rl3082pTCJjLZXbuHg4+kPoqdyuw7dw8HH0h9FNxsO3cPBx9IfRTcbDt3DwcfSH0U3Gw7dw8HH0h9FNxsO3cPBx9IfRTcbDt3DwcfSH0U3Gw7dw8HH0h9FNxsO3cPBx9IfRTcbDt3DwcfSH0U3Gw7dw8HH0h9FNxsO3cPBx9IfRTcbDt3DwcfSH0U3Gw7dw8HH0h9FNxsO3cPBx9IfRTcbDt3DwcfSH0U3Gw7dw8HH0h9FNxsYXDDGj2dQ4lE7CyVssOU7Mylmw8O73JieaWdJlMU4MQemYfIxvdVVnTqAgICAgieNbQ1O5H4moOSEBAQEBAQEBAQEBAQEBAQEBAQEGxsQemYfIxvdQdOoCAg//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8" descr="data:image/jpeg;base64,/9j/4AAQSkZJRgABAQAAAQABAAD/2wCEAAkGBxESEBIPEBASFA8VEhQUEBARDBASEA8RFRQZFxUUExcYHCggGBoxHBUVIjEhJTUrMS4uFyA0RD8sNygtLjcBCgoKDg0OGhAQGiwkHyUsLC0uLCwsLC8sLCwsLCwsKywtLCwsLCwsLCwvLCwsLCwsLCwsLCwsLywsLCwsLCwsLP/AABEIAMwAzAMBEQACEQEDEQH/xAAcAAEAAQUBAQAAAAAAAAAAAAAABgMEBQcIAgH/xABLEAABAgIECAYPBwMEAwEAAAABAAIDEQQFEiEGBxMxNUFRcVJyc4GRsxQXIjJVYWKSlaGxssLR4xUjQlOTweEkQ/AlM1SCFmOUCP/EABoBAQADAQEBAAAAAAAAAAAAAAABAgMFBgT/xAA0EQEAAQMCBAMFBwQDAAAAAAAAAQIDEQQSBSExUUFhoRMVcZGxIjIzNIHR8CRCUsEUI+H/2gAMAwEAAhEDEQA/AN4oCCJ41tDU7kfiag5IQEBAQEBAQEBAQEBBIMCsLaRVlJFIgGbTIRoJJEOOzgu2HYdXSEHVWCeE1HrGjNpVGdNpuewytwX62PGo+3OgzKAgICAgICAgICAgieNbQ1O5H4moOesTxlXdC40XqIiDqfKHagZQ7UDKHagZQ7UDKHagZQ7UDKHagZQ7UDKHagZQ7UEKwte4tZee+dr8S1pZVILjMxd5Zpp1CZ99K1GgtH+7de9g4W0a1WYWiWtcDMLKTVlJFIgG7vY0FxIZGYD3rth2HODzhUXdVYJ4TUesaM2lUZ02m57DK3BfK9jxqPtzoMygICAgICAgICAgieNbQ1O5H4moOesT+m6FxonUREHUrc43ohc5MbESZMbEDJjYgZMbEDJjYgZMbEDJjYgZMbEDJjYghuFMIWWXfid7FpSyqZFouG4exBr3Gziuy7DWFAZ9/ZtR4DRdGuvewcPaNe9ZtYaiwMwrpNV0kR4Bu72PAcSGRmA3tcNRzyOcHnCDqrBPCaj1jRm0mjOm03PYSMpBfK9jxqPtzoMygICAgICAg+TQJoIpjWP+jU/kfiag55xQaboXGidTEQdSszjeFKF6oSICAgICAgICCI4StubxnLSlnUvgLhuCgZyEe5buHsVGjT+N/FeI4fWFAZ9/e6PAaLow1vYOHtGveg1BgZhXSarpIjwDd3seC4kMjMBva4ajnkdR5wg6qwTwmo9Y0ZtJozptNz2EjKQXyvY8aj7c6DMoCAgICAg4m+0o/wCfF/Wf80Hrs+kfmxv1YnzUZgeYlLjuBa6JFLTnBiPIO8TTMDOYuY+SrSixCHSDn5rjfCeLlannKKujfsPCVsx3MTPwh81fDPK/bhI3gxPOHzTBuVW4Qt4MTzh80wncqNr0bH+cPmowblVtcjY/pHzTBuVm1qNjulMJ3KrawGx3SowZVm0ue3pTCcrmC+d9/SoSuVCUXwgbc3e5aUs6l4G3DcFCWTY64bgqrPttBp/G5iyEcPrCgM+/vdHgNF0YZy9g4e0a96YGpMDMLKTVdJEeAbu9jQXEhkZgN7XDUc8jqPOFCXVWCeE1HrGjNpNGdNpuewkZSC+V7HjUfbnQZlAQEBAQcOIOpqLQhEcQ1kO6+9jRr3LxtnTTdnFP1lO6Vz9iHgwfNb8l9Hu2539ZN0vralcLw2EDtDWg+xPdtzv6ybpe/suJtZ0/wp93XO/rJul9+zIu1nT/AAnu6539ZN0n2bF2s6f4T3dc7+sm6T7Ni7WdP8J7uud/WTdL79nReEzzv4T3dc7+sm6T7PjcJvnJ7uud/WTdJ9nxuE3zk93XO/rJulQo0RwjBhN4dI33KNHb2aumJ8J7omqcJRRTcN69XKsLyahZHq6bMDeVpSzqXYbcNyqsugbhuUD4SpHkuQaixs4tRGt0+gs+/vdHgNF0bWXsA/HtGveomCJapwMwspNV0nLwDd3saC4kMjMBva4ajnkdR5woWdVYJ4TUesaM2k0Z02m57CRlIL5XseNR9udBmUBAQEHDiDqKqKTJ7937ry2kq2zIk9WBkUHunB4zgFubaLl2dPTRdjrORbRLYi5L8U7vGNu5Y1RVFezxF1WLGQmglzrZzCYkdpzZlvfootU9ZyPVWwBFZbLnZyLiJXcyWLcXKd0zIsaZEMN5Y7VmO0aivnuzNurbIyNBodtgc8uBN4Alm1TmF9VqxupzULOE4GPkZmVpwnMTuBP7LCnE3dg+1oRCcGgm8TvI2qdREWpiIFl2b418/tRiqNGnSh44h/dfLp+erpnzRKY0U3DevTyiF7NVSwlaCYG8q8Kyu7Nw3KqXq2g8GIpHgxkQ8GNvUjUuNXF42Nap1BZKPe6PAaLousvYB+PaNaiYTFTWGBmFlJqykiPAN3exoLiQyMwG9rhqOeR1HnCqs6qwTwmo9Y0ZtJozptNz2EjKQXyvY8aj7c6DMoCAg4cQdFUakyJvXkrc4Sv6FXBhPD2kTGcTucNYK+m3fm3VFUDYbLLg2NZNqxdMd0Ab5S2r0MYnFeOeEIBWdcmLEc4mWprSe9A1b1wL2om5XMylKcFY86KX55Of6gF1NDV/0585QucjCpbIUYHuZzu1jWw8602W9TTTXH88hc0anMfEiQmX5OyHEG4OM7vUtaLtNVU0x4CMUKkzrKxP+5E17GOXLt1f1mPOfpKXvDSkWYsMT/B8RVuI1Yrj4IR3s4bR0rn70vlVRp0pnjf+xVtJ+ZpnzRPRsCjG4b16eVYXc1CWMprZjpVoVl6NMYNvQownMKL6wh+V5qnEozCi+tIfleamJRmFF9bwvK83+VODMKLq5g+V5n8phGVGJXsEcPzP5U4RlqPGvUlEcHU+jTZEtDLw7EmRLRlbGx0zftVaqfFemrwUf/z/AEl7a3ENr3Bj4ETKMDjZfZE22hrkc28qi7phAQEHDiDeZjLyOFknwHqbLxMvEH3MM3TzPiZwPGBcTzLoaDTe0q31dI9Z/wDESz8bDCG2mijzGQHcOibIpOefBGbpX21a+mL+z+3pnzMMTh7U2Td2VDHcOMooH4X6nbj7d6+XiGm2z7SnpPUhlcCHTq958qL7F9XD/wAvP6kojUWEsSjQ4kNt4e3uJ/24kpWujV4guXptVVZommPH0kSLFtELuyCTMzYSTnJNpffwv+4lYVa//WZf+6N1b1hbj+u/WfpJ4M9hZg7FpURj4bmANZZNqc5znqX2azR13qommekCNVjglHgwnxnPhlrBMgF0yPFcvgu8Prt0TXMxyGLqCL/UweP+xWWj/MUfH/RPRsyjHNvXp5UhdzUJUHQp7FKMKZoo2BMmHg0EcFqZRh4NWt4DehTkw8Gqm8BnQmTa8Gpmfls6E3G1Rj1GyX+3Dz7E3I2oPjbqlsOqaQ8MYCHQbwL74rQkzyTTGJQHEHpmHyMb3VRd06gICDhxBuQxV5RdkKNhDSYbBDhx3tYLg1sgBNbU6i7TG2mrEIwx2VWKWRiYR0p0MwnR3mGW2S0kEFuaS2nUXJp2zVyRh4olfUiEzJw4zmwzMloIlfnUUX66I201YgwscsseSV3QK6jQLWRiuZalaskXyze1a27tdv7k4Q8Q61iti5cRCI0ycpMWpkEE9BKiLlUVb4nn3F9/5bTP+VE6R8lr/wAu9/nJhTpOEtKiMdDfSHuY4Sc0kSIVatRdqjFVXIwYNxZ0uBx/2Kvo/wAej4oq6NrUY+1eklnC7moWJoE0CaBNAmgTQeIpuRCB46NC0njQOuYhDV2IPTMPkY3uqFnTqAgIOHEFfs2L+bE/Ud81T2VHaPkHZsX82J+o75p7KjtHyGfwDdEjVjR4RiOk5z++c4tuhuN4n4lNNuiJ6R8kVdG62YOnhs8wrbbT2YrluDx4TPMTFPZKo2oPKZ5iYp7Cq2ovGzzFGKeycKzalHkfppinsYVWVQPI/TCYp7GFZlVt2M/TCYp7JwuIdAaLwGT1EMAKjEdhewRK7xoldTUJJoE0CaBNAmgTQeIhUiC459C0njQOuYokhq/EHpmHyMb3VCzp1AQEFt9nwfyYf6TPkgfZ8H8mH+kz5IIrjTocJtTU4thMBEG4iG0Ed0PEg5+xSj/WaHxonUvSES6cDRsHQFZVUkNg6ESSGwdCBIbB0IEhs9SD7L/JIH+ZkBAQJoE0CaBNAmgTQJoPLygg2OfQ1J40DrmJJDWGIPTMPkY3uqqzp1AQEBAQRPGtoancj8TUHO+KTTND40TqXpCJdOBWVe5okmgTQJoE0CaBNAmgs6XWcKE6y90nSnINcbuYL5b2ss2attc8/hJh4g1zBe4Ma4lxMgMm/P0KlGvsV1RTTPOfKTC/mvtCaBNAmgTQeXFEIPjm0NSeNB65iSmGscQemYfIxvdVVnTqAgICAgieNbQ1O5H4moOd8UumaHxonUvUwiXTSlV9tIFpAtIFpAtIFpAtIFpBCa2pNuM92qchuF37Lymsue0v1Vef05LwvcGIU4pfqY0+c64eq0vp4Xb3Xt3aPqSlNpeiULSBaQLSBaQCUEIxy6GpPGg9cxJTDWWIPTMPkY3uqqzp1AQEBAQRPGtoancj8TUHO2KbTND40TqXqYRLppSqICAgILel02HCE4jgNgzuO4LK9ft2ozXJhTq2niM1z2ggB1kTzm4GfrVNNqIv0zVEcs4JjC8X0C3rCkZOE9+xplvNw9ZCx1Fz2dqqvtBCB2l5NoluDEGUC3re4nmFw9YK9Bwu3ttbu8/RSpUg13CL3Q39w4OLQT3rpGWfVzrWjX2prmirlOceRhkgV9qH1AQEBBCccmhqTxoPXMSUw1niD0zD5GN7qqs6dQEBAQEETxraGp3I/E1Bztim0zQ+NE6l6mES6ZVlRAQUKXTIcIWojg0es7hnKyu3qLUZrnAjlYYTOM2wRZHDN7uYZguPqOJ1VcrUY8/FaKWCiRi42nEk6ySSVy6qpqnNU5lZK8ET9y7lD7oXd4V+FPxUqZxdRDA4W0mUNsPhOmdzf5kuVxW5i3FHefotSirZkgDOTIbyuFEZ5Qs2HRYVhjGDM1oHQF62zbi3bpojwhnKB1i776LyjveK8vqPxavjLSFWgVtFhd66beA69vNsWljV3bP3Z5dp6EwktX4QQokmu7h+xx7k7j812bHELVzlVyn+eKkwy4K6CBAQQnHJoakcaD1zFEphrTEHpmHyMb3VVZ06gICAgIInjW0NTuR+JqDnbFPpmh8aJ1L1MIno6YVlBBGq6wicx7oUJsi0yLzI3+SPmuRrOIVUVTbojEx4/svFKNRqQ55tPcXO2kzK49ddVc5qnMrPFpUSzVXYNx4knPlCh8J87RHksznnkvts6C7c5zGI8/2RMpVQKAyAyxDLiJzLnSm47ZDMu9p9PTYo20s5nK5W6EJwppVqkFupgDefOfbLmXnOI3N9+Y7cv9z/ADyaU9FLB2DbpLBqbN7tzRd67I51nore+/TH6/JM9E7Xp2TBVpgyIhMSC+zEJmWRD3Lic9lwzbiuRquGzVM1255z4SvFSL06hxYLrMVhadUxcdxzFci5artziuMLLa0s0sjV9dRYNwdaZwHXjm2L67Gsu2ek5jtKsxEplVdPEeGIgBF5BB2heg01+L1vfEYUmMLtboQrHJoakcaD1zFEpjq1piD0zD5GN7qqu6dQEBAQEETxraGp3I/E1Bztin0zQ+NE6l6mET0dLqygg15Xrv6mNxyvL6z8xX8WsdFhaXzJSfBys6JDkDDsRvzondifkn8H+XrqaK7pqZ+1GKu8/wA5KzlKhEtd0DMHXOc+ddyJiYzDN9UjxFiBrS45gCTuCiqYpiZka0jxy97nnO5xPSV5GurfVNU+LVJ8CqP3MSLtIYOa8/suvwq396v9FaknXYUEFnWVZQIbC2OWuaf7Tmh5O5urevm1N2xTTi7j4dfRaM+CBVhGhOiEwYbmQ9TXPtH+Ny83dmias0RiF1taWaU4wRP9MOO/9l6Lhn5ePjLOrqzS+9VCscehqRxoPXMUSmOrWuIPTMPkY3uqq7p1AQEBAQRPGtoancj8TUHOuKfTFD40TqXqYRPR0urKCDDVtg3CjEvY4w4xvJM3Q3nytbd4XO1PD6bszXTOJ9F4qRCs6pj0c/esIbqeO6hu3OC412xctT9uP2XWNpYi7oFaRYJnDeQNbTew8y3s6i5an7E/p4ImIlOahrM0iEXltkh1kgGYNwMx0rv6TUTfo3TGGcxhRwrpVijPAzvIYNx771A9KpxCvbYmO/L9009UBtLzjRsaoKNk6NCae+LbTuM42r+Ygcy9Norfs7FMfr82VU82QX1IQyusJItt8KH3Aa4tLhe8yMs+pcPVa+5umijljx8V4phHXRCTMkknOSZkrmTMzOZXGAkgAEk3AATJPiCRGeUCSVXglEdJ1IdkmcDPGdzZm7yuhY4dcr518o9UTVEJXRKJDhMEOE0hg2uLiTrJK7dmzTao2U9GczlWWiEKxxaHpHGg9cxRKY6tbYg9Mw+Rje6qrunUBAQEBBE8a2hqdyPxNQc64qNMUPjROpepjqiejpVXUEBB9tXFpAc03OY4BzHDYQbiq1UxVGJgicMBWmCkGJN0AiDE4BmYLj7Wetcy/wAMpq52+U9vBeK+6IVnVkajusxmFs+9dnY7iuFxXJu2a7U4rhdK8Bz9w/lT7rV2OF/hT8WdfVj8OaXOJDhD8LbR3uuHqHrXz8UuZqpo7c00QwNWQMrGhw+E8A7s59QK51m3vuU095XltBerjkxfVI1fWh/qIoF5yrwAM5No5l5W/wDi1fGW0dGaqrBGNEk+OcjDN8iJxnDxN1byvpscPuXOdXKPVE1RCW1fV8Gjj7mGA6UjFd3UU/8AbVuC7FnS27X3Y59/FSaplckr6VXxAQQvHFoekcaD1zFE9Ex1a3xB6Zh8jG91UXdOoCAgICCJ41tDU7kfiag51xU6YofGidS9THVE9HSk1dmTQJoE0CaD6SC0scA5h75j2hzHbwVWqiKoxVGUxOFvRKFCghwgtLGudaLbRIBlK6eYXLO1ZptRMU9EzOWtq7peVpEV+oukOK3uR7F53U1771VXn9OTSOjL4C0a1HfFOaGyQ4z7vdtdK+rhtvddmrtH1RXPJOZrvMiaChQ6DBhOdEhwwIriS6K7unzN5sk96Nywo01uiqaojnPitulcE6yt1XyaBNAmgTQQvHDoekcaD1zFE9FqerXGIPTMPkY3uqi7p1AQEBAQRPGtoancj8TUHOuKnTFE40TqXqY6ono6TV2YgICAgILGu6XkqPFiawwhvGd3LfWQsdTc9naqq8kxGZartLyzdsPAmjWKKHnPEc53/UGyPYTzrv8ADbe2zu7yyrnmz66CggICAgICAgheOHQ9I40HrmKJ6LU9WucQemYfIxvdVF3TqAgICAgieNbQ1O5H4moOdMVWmKJxonUvUx1RPR0mrsxAQEBAQeXsa4Sexj28GIwPb0G5RVTTVGJjJE4eOxIH/Fo3/wAkL5LP2Fr/ABj5LbpVAALmta1ouDWtDWtGwAZgtIiIjEKvqkEBAQEBAQEEMxwaHpHGg9cxRPRNPVrnEHpmHyMb3VRo6dQEBAQEETxraGp3I/E1Bzpiq0xRONE6l6mOqKujpJaMhAQEBAQEBAQEBAQEBAQEBBDMb+h6RxoPXMVaui1PVrrEHpmHyMb3VRo6dQEBAQEETxraGp3I/E1By9gpXPYVMg0vJ5TJlxyeUsWrTHN76Rl3082pTCJjLZXbuHg4+kPoqdyuw7dw8HH0h9FNxsO3cPBx9IfRTcbDt3DwcfSH0U3Gw7dw8HH0h9FNxsO3cPBx9IfRTcbDt3DwcfSH0U3Gw7dw8HH0h9FNxsO3cPBx9IfRTcbDt3DwcfSH0U3Gw7dw8HH0h9FNxsO3cPBx9IfRTcbDt3DwcfSH0U3Gw7dw8HH0h9FNxsO3cPBx9IfRTcbDt3DwcfSH0U3Gw7dw8HH0h9FNxsYXDDGj2dQ4lE7CyVssOU7Mylmw8O73JieaWdJlMU4MQemYfIxvdVVnTqAgICAgieNbQ1O5H4moOSEBAQEBAQEBAQEBAQEBAQEBAQEGxsQemYfIxvdQdOoCAg//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2" descr="data:image/jpeg;base64,/9j/4AAQSkZJRgABAQAAAQABAAD/2wCEAAkGBxAQEhUUEhQUFRQUFxUUFBQUFRQVEBQXFBQXGBUXFBUYHCggGBolHRQWIjEhJSkrLi4uFx8zODMsNygtLisBCgoKDg0OGxAQGywmHyQsLCwsLCwsLCwsLCwsLCwsLCwsLCwsLCwsLCwsLCwsLCwsLCwsLCwsLCwsLCwsLCwsLP/AABEIAMwAzAMBEQACEQEDEQH/xAAcAAAABwEBAAAAAAAAAAAAAAAAAQMEBQYHAgj/xABHEAABAgMDBQsICQIHAQAAAAABAAIDBBEFITEGEkFRkQcTFyIyU2Fxc4HRFTM0UqGxstIUI0JicpKiwcKT4RZDRFSC0/Ak/8QAGgEAAgMBAQAAAAAAAAAAAAAAAAECAwQFBv/EADARAAIBAgQGAQMEAgMBAAAAAAABAgMRBBIxURMUITJBcVJCYaEigbHhI9EFkfAV/9oADAMBAAIRAxEAPwDcUABAAQAjNTUOE0uiODWjS40CUpKKuxOSSuyoWrl6xtRAZnfffc3ubifYsVTGJdqMs8Ul2kSJy1pzkb4Gn1RvbO5391Vnr1NP9FeatPQ7/wAI2g+97x/yiucU+WqvV/kfAqPVhjIWa5yH+Z/gjk57hy09wHIKa52Ftf4J8nPdBystwuD+Z5yFtf8AKjk57oOVluDg+mechbX/ACo5OW6FystwuD6Z5yF+v5UcnLdByst0FwezPOQv1/Knyct0HKS3QODyZ52D+v5UcpLdByktwuDuZ52D+v5UcpLcOUluFwdTXOwf1/Knyktw5SW6C4OZrnYP6/lRyktxcpLdBcHE1zsH9fyp8rLcOUluguDea52D+v5UcrLcOUlugjubTXOwf1/Knystw5OW6C4NprnYP6/lRy0tw5OW6C4NZrnYP6/lRy0txcnLdBcGc1zsH9fyp8tLcOTnuit5UWBEkXBkRzHF7C4FlaUqRfUDUq6lNw6Mz1qTp9GbXZkUuYCV0DsjxAAQAEAQeUmUkOTFOXFI4rK4dLjoCorV1TX3KatZQ9lMlbPnLUfnvdRg+0RxG9DG6VijCpXd3oZVGdZ3Zb7MyelZWlG57x9p9Ce4YBbYUIU/ZqjShAlHTB0XK3MTzCZiHWUriuws86ylcVws86yi4XYN8Os7UXFdhb47WdpRcLsLfHaztKVwuFvrtZ2lFwuwt9drO0ouK7C312s7Si4XYN9drO0ouwuwt9drO0ouwuwb67WdpRdhdg312s7Si7C7C312s7Sldhdg312s7Si7C7D312s7Si7FdnUKK6ovOI0nWmmxpu5n+6/5+F2J+NypxGqMmO1Xo0ex/NhazpD9AAQBB5VW+JOHdQxX1zG6tbj0BUV6ypr7lNarkX3Kpkzk+6bcZiYJLCa34xD8qyUKDqPPPT+TPSpObzSLyXgANYAGi4AXCnQt9/CNd/CE0iIEAEgAkhBEoAIlAjmqACqkAKoEFVABVQAVUCCqkAKoAKqABVAAqgAVQB3BPGHWPemtRrUoe7D5+F2J+NyrxGqMuO1Xo0ix/NhajpD9ACM3MthMc95o1oLj3JSkoq7FJpK7M2s2XiWpNufEqGChd91v2WD/ANrXMhF16l3oYIp1p3ZoLyAA1oo1twAwu0LovZG17ITSIgQASACqkI5JQARKBBVQAVUhBVQBySgQVUgCqgAqoEFVAAqkAVUACqBAqgAVQB3BPGb1j3prUa1KJuxefhdifjcoV9UZsfqvRpVj+bC1HTH6AKVukWlmtZAaeVx39Q5I7zXYsOMqWSiZMVOyykrkzZ/0WWaCOO/ju11IuHcFfQhw4fdltKOSA+KmMyfKi0bSko5hmZilh40NxzeM0nqxGB/uqJOUXqcytUq05WzEWMqrQ/3MT9PgocSW5Vx6vy/g7blPP/7iJ+nwS4ktx8er8v4LRkLlXEMbepp5e2LQMe6lWP0C7QcOuinSq9bSNOGrvNlm9S/x4eaabFoasbWrMSKiIKqBDS0p5kvCdFeaNaK9JOgDpJuQJuyuzLJnKyde9zhGcwEkhraZrRoAuTsZXUluJf4mnv8AcRPZ4J2FnluF/iae5+J7PBKwZ5bmg7n8KYfCdMzUR7mOuhMdShFb34axQd5UrJK7NNFO2aROOdU6uhVXBs5qgAqpCBVABVQAKoAFUAKQDxm9Y96a1HHVFG3ZPSIXYn43JV9TPj9V6NLsfzYWk6Y/QBmk8Pplp5pvaHhv/GHyvaCuZP8AyV7f+6GCX661i/zLr+pdGRskIqJEg8rbCbOwC3/MZV0M/e9U9BwUJxzIpr0uJG3nwY8YJaSHAgg0IOIIxBWNnJtuKNYotjsKtYo3JWNbyPtn6bAzXn66Fcdbhod34HpC30anEjZ6o6lCpxIWeqJEqRI5JQIzDLq3d/i70w/VQzeRg9+k9QwHemjNUnd2KsmVgQBO5HWA6emAy/e28aK7U31QdZw26k0iylTzysa3ORW3MYAGMAa0DC4Uu6FCcr9DTOXhDWqgQBVAgqpAFVAAqgAVQAKoAUgHjN/EPemtRx1RSN2X0iF2J+Mor6lGP1Xo0yx/NhaTpj9AGb5Fceee86orvzO/uubhutVv2YaHWo2XiKbyt71NT1OEhBFIRQcv7CofpMMXGgigaDof+x7lmrw+pGLE0uudfuU9jFkbMqQs2GotjsSVizz5WK2KzFuI0OaeU0pwqOErotpycJXRqborI0NsaGateK9XX06F1LqSzI6LtJZkVLLe3fo8Le2H62IKDWxuBd16B36kIz1J2VjL1IzgQApAguiOaxgLnOIa0DEk4BAJX6I2ixLLbZ0s2EL4r+NFdrJxp0DAdSJOysbUuHHL5ASqSsIlAAqgQRKAOTEA0jalcVzgzDdYRdCzI5M0zWlmQZ0F9Mb0ozIWdCktNtL2i/lN94TUuqHGauio7s3pELsT8ZUq2pDH6r0abY/mwtJ0x+gDONzsf/TE7M/G1c3B97MOG72XaJietbmaWcJCOSUAJx4bXtLXCrXAgg4EHFJq/QTV+jMwtmyTLRSy8tN7Drb4jBc2rHJKxz508rsNmQ1Q2RsKthqLZKxY8mLeEq2I2LUwi1zqC8hwbgB00p10WvCV8ryS0Zoo1Mt09CgWpPvmIror8XHDQ0aGjqC6RS3d3GiBAQBo+5rYLYbTOxhTEQAdhf33gd5T0V2aaEElnl+xYpidDiSTUnUqHK4pVE3cbOnRoCjmIOYk6dd0BRzMjnYk6ZcdKWZkczEzEOspXFc4zkCBnJAFnIAPOQAtJO+sZ+NnxBSjqiUO5eyB3Z/SIPYn4yr62pLH9y9GnWP5sLQdMfoAzjc4P/0ROzPxtXOwfe/Rhwvcy6xMT1lbWaWcEpCOSUCOUhEZb1mCYhkfbbew9OrqKqrU88beSupDMih7yWkgihBoQcQRjVciXTozLYWaxQbJWFBDUbjsVq2ZHenVHJdh0HSF2MJX4kbPVEWrEctYidyOsB09MBl+9N40V2pvqjpOG1NIspU88reDSbXnGuIhw6CHDo1oGFwpd0DBZ6s7uyJ1ql3ZaIjC5VFByXIA4LkhBFyBXOc5ILhZyBXBnIC4WcgLh5yAuLyLvrIf42fEFKPciUH+peyE3aPSIPYn4ytFbUsx/cvRp9j+bC0HTH6AM33NfSInZH42rnYPvfow4XuZdYmJ6z71tZoeomUhBFAHJSEKSbM546L9icV1HFXZBZaWNQ7+wXGgiAa9Dv2PcsGOoW/yL9/9kK9P6kVhjFymzOkKhijcYlOyYisLTpwOo6CrKVV05KSBq5TXScTfN6DSXlwaGjEk4U616GE1OKkvJVZ3sbPYWTbpST3mG4CM++I86XHECmgC4bVKcW42RvjScYZVqV+cseagXlhI9ZnGb30w71glSnDwZZUpx1QxbPEYivsKip7lQq2bYdNOtSzIiKFyYjkuSEclyAOc9ABZyABnIAGcgBxIO+th/jZ8QUo9yJQ7l7RE7tPpEHsT8ZWqsW4/uXpmoWP5sK86Y/QBm25n6RE7L+bVzsH3P0YcL3P0XWLies+9bWaGJlIRyUhHJKAJCzYdxOv3BTgiymulxLKC0IMvLxIkbzbWmrdL6igaOkm5OSTTTCrOMINy0MwsafbMMz2il9HNrUtOqum7SvO4mk6U7ePBz6c1NXRKNasty0Bai4DnJ6DAbNsiRG8YAtY44NJwJG0V0VXRwGIySyS0f8kqVlO7NDXdNoEAMJ6xpeNy4YJ9YcV20KuVKMtUVypRlqiuWhkTiYMT/i/5h4KiWF+LM8sL8WVudsqbl+UxwHrN4zNo/dUSpzjqjNOlOOqGjLQP2hsUblQ4ZNMdge43FAhTOQK4WcgAZyABnIAcWe762H2jPiClDuROn3L2iN3avSYPYn4ytdUux/cvRqNj+bCvOmP0AZtuZ+kROy/m1c7B9z9GDC9zLpFxPWfetjNLEykI5caIENYkYk0bpu6b1BvYrcr9EWGBDzWgagtCVka0rKxi26hlR9LjbzCd9RBNLsHxNJ6QMB3qLdzjY3EZ5ZVois2DaRl4oP2HXPHRr6ws2KoKrC3nwZ6NTJL7GjwnggEXg3g6151pp2Z00zpxSAQiFTQi7ZMWtv8ADzXH6xlx+8NDl38FiOJCz1RrpTzKz1JsFbS0CAAgAIAibRyclI/LhgO9ZnFd7Me+qrlSjLVFU6EJaoq1pZAvFTAiB33X3H8wu9iolh34ZlnhH9LKzOSM3K+cY9o1kZzPzCoVMoSWqMs6c46oRh2n6w7wo2Kx3CmmOwI6sDsS6iuK5yQXHNnO+thdoz4wpQ7kTpv9a9oY7tfpMHsT8ZWyqaMf3L0ajY/mwrzpj9AGa7mXpETsv5tXPwfc/Rgwvc/RdIuJ6z71rZoeojEeAk2RbsM4sQlVtlbdxeyIOdEB0Nv79ClTV2TpK8iL3TMpfosHeYbqRowIqMWQzc53QTeB36lbKViGMr5I5VqzE3Q1FM4tjghSEW3JC1rt5ebxfDPRpb+65OPw/XiR/f8A2bcNV+llnL1zLGsSe5SSEHIz7oERsRuLTeNBGkFX0ajpzUkEZOLujRmzrYsERIZq1wF+rWD01uXfjNTipI3ZrxuhBs49vT1+KMzI5mheHabDyuL7QpZ0NVF5HjIgdeCD1KRNO50gYEAE5oNxvCAIK08kJKPeYeY71oZzT3jA94VcqUWUTw1OXgqNqbncdlTAe2INDXcR/ccCdiplQfgyTwcl2u5WpuDNyppFY9n4xVvc7DYVTKnbVGWUJR7kOLKtloiwy8EUewki8XOGhKMP1IUHaS9oPdgnIcaPBdDcHDeTho45xGIWqqacbJOStsazY/mwrzqD9AGabmPpETsv5tXPwnc/Rgwnc/RcZmJQnXU+9apMvk7DF7qqBWxJxUSLJGHNslJZ8eJhjTS6lzWjpJ96ui1GN2XRapwcmYvbM7Emoz40Q1c89wGho6AFnc7u5yKknOTkyOfDUlIraG74asUiDRpW5VkmHNM3HbUODmQWnSCKOf31IHf0KeVSVnodLA4fpnl+w4tqSdLxSw4YsOtviMFwa9B0p5fHgtnHK7Ea56qSK7iER6mkRbJ7I23BCibzEP1cQ0FcGuP7HDYt2DrZXlejLqFWzyvRl0j2e77Jr0HFdNxNTg/BFzENzeUCFW00VNNajXfnNNWkg9BUb2IXa0HUC34jOWA4bHexSVRrUmqzWpYmxhmhzuKCATXRXWrr9Lmm/S520g4JjDQAEAcxIYcKOAI1EVCAauVy0Mh5GKc5rN6cDWsM0bca3s5OwBVunHUzywtNu6VilZb7nk5EIfL5sUNaRm1DImJN2dxTtCU4vwZ62Gk+sTTLLaWto4UOoq06A+QBmm5h6RE7L+bVz8J3P0YMJ3P0WiZ5TvxH3rQ9SyWog4qJE5YwuIAxJA2paiSu7FVy6tjf4ggwz9TBuuwe8XF3UMB3qmtVu8q0RViJ5nlWiKm6Gq1IytDd8NWKRFok8lMnHT0w1mENtHRXam+qOk4bToV9NZmTo0HVnbx5NzhQWsaGtADWgBoGAAwC1HbSsrIiso7K+kQiBy23sPTqPQVmxNHiwt58FdWGZGZRXEEg3EXEHEELi5bdDnsQe9SSItiD3qaRFs03Ia3/AKTC3t5+thCh1ub9l37H+662Hq542eqOhh6ueNnqizOaDjetBpI+aseE/Dinow2KDgmVypRZGssF4iNqQ5lak4GgvvChw3cqVF5vsdZYTebDbDGLzU/hb/emxFaXSw8RKysVOBaUaCfq3ub0Yt/KblnU2tDIqko6MmZLLYi6Myv3mXH8p8Vaq+5dHF/JFis63ZaPyIja+q7iv2HHuV0akZaM0QrQnoySUy0CAAgBhvpdGIGDRTvN5/ZAD9AGZ7l/pMTsv5tWDCdzMGE7n6LRM8p34j71c9SyWrEHJEGRNtWkYTc1h47gRUYtBuJ68Qs9arkVlqRcraFPMJYlIosIvhqxSItDaJDViZBoEGdjQa71EiMrjmOc2tNdFdGTWglKUdGcRLcnP9zH/qv8Vcpsi6tT5M23JKK58lLOcS5zoMMlziS4ktFSScStUdDtUHenFvZFY3QLFzT9Ihi40EUDQcA7vwK5+Lodc6/cz4mnb9aKK+IsaRiuIvepJEWxWyrUfKxmRWYtN40OaeU09BCupycXdDhUcJZkbFDtgRILI8Kj4bxUjBzdBr0g3FdHPdZkdbi3ipR0FZe2YLric06nYbcE1UTGqsWSDSDeL1MsEpmVhxBR7Q4dIrs1JNJ6icU9SAtDJCG++E4sOo8ZviqZUU9DPPDJ6FUtTJyag1JZnN9ZnGGzEbFRKlJGSdCcfBXIzqdY2hUszMf2blTOwCAyIXjAMfxwdQFbx3FSjWnHRk4YipDRmwSxcWNLwA/NGcBgHUvA6Kroq9up2Ve3UQtWebLwYkZ/Jhsc89OaK070N2FKWVNiNjtq0uOLjU9ZTJEigDMty70mJ2X82rBhO5nPwnc/RaJnlO/EfernqWy1Yzmo4Y0uOj29CrqTUI5mQZU5hxiOLnYn/wBRceVRyd2QsN3w0KQmhvEYrEyDQ1itV0WVtDOK1XRZWxnFarosrZueSTqSEr2ML4Atse1HaoP/ABR9IlokNsVha8AtcCHA4EHFNpNWZdZNdTGMpbMMpGdDxYeNDd6zTh3jA9S5dSnklY5FaGSViGc9RSKbiL3qSRFstm53lGIEX6PFP1MY0FcGPNw7jh10WmjK3R6GrC1sssktGW60ZFzImYL848Q6wVOUbOxpnBqViftGOJWX4uIAa38R0+8q6TyxNE3w4dCElMrnNuiszhrbcdhuVSrblEcS13InZG3JaNyXivqu4rthx7lbGpGWhohWhLRkiplhG2nYUrM+dhtJ9YcV/wCYXqEqcZaoqnRhPVFflcgoUKYhxWxCWMdnFjwCajk0cOmmhUrDJSTuZ44OMZqSfQuS0m0zzdptfepRsBp40w6/s4dC7aS0bVXU0sZMZUyxy7l0sfzYVhrH6AMx3LPSYnZfzasOF7mc/Cdz9FpmeW78R96tepZLVkdM2c6Ye1odQVwpXrJv1LLWoSrNJOyEld2F/wDBjueH5D8yr/8Aly+f4/su4P3OHZEuP+cP6Z+ZNf8AGy+X4/sXA+4k/INx/wA9v9M/Mpr/AI9r6vx/ZF4b7iD9zx5/1Df6Z+dTWCa+r8f2QeEe/wCBF+5q8/6lv9I/OrFhWvP4IvBP5fj+xB+5c8/6pv8ARP8A2KxUGvJB4B/L8f2XuyrOMCXhQc4O3pjGF1KVzRStL6K5KysboQywUdhzNuzW9dyb0JS6IquUljtm4eaTmuBqx9K01imkEKipBSRlq01NWKm/IR/Pt/pn51TwfuZXhXv+P7Dhbn4djNtaemCabd8UlSW4LCX+r8f2OhuVPN4m29Ygn/sU+A9yfIP5fj+zQ7HkokODDZHeIz4Ypvmbmk0wJBJ41NNb1fFWXU6EItRSk7nFt2V9JaBn5ubUi6oJOtKcMxGpTzrUptpZPzMKpzc8a2X+zFZpU5Ixzozj4K/GNOsbQqWZ2OJLKSal+REJb6j+M3ureO5SjVlHRko15w0ZZLO3RIRoI8NzPvM4ze9uI7qq6OJX1I0wx0fqRcpSZZFY17DnNcKtN9471pTTV0bYyUldCyYzC92Oc32cAGDGFg6w453t9yqqHLxkrzRstj+bCtOoP0AZhuV+kxey/m1YcL3M5+D7n6LTNct34ne9Wy1LJaseWHBq4u1XDrP/AL2qdNdbllFdbk0rjQBAAQARQBwXJCuEIw0ouFxRrgcExhlADaNJMd0dXgouKIuCZHTNmPHJo72FQcGVSpvwRMw0tNCCD0qtlL6CDJp8M1Y4jqN3eMClma0I5mtC1ykw4QQ+Ljm5xoKXYjvotCf6bs2Rk8t5CcnbUvF5LwD6ruK7249ySnFijVjLySCmWDG0LIl4/nIbSfWpR/5heoyhGWqK50oT1RU7WyArUy8Sn3ImH5gP2WeeG+LMlTB/F/8AZVH5KzgjMhvhuGe4NzxxmAHE5w6Naz8Gd7NGR4apmUWjYZeC2GxrGijWgNaNQaKD3LopWVjspJKyELVnRAhPiH7Iu6SbgNpCG7CnLKrmAZckmKwm8lhJPSXFVSORiNUb3Y/mwrjsj9AGXblXpMXsv5tWLC9zOfg+5+i1zXLd+J3vVktSyWrJyzYOZDGs3nvV8FZGmmrRHSkTAgAIAKiAOHMSFYQiNISIsWHEb7U9ES0QyE64Y3qOYrzsXh2gw48Xrw2p5kSU0OmuBwvUiZzFhNcKOAI1EVSauJpPUjJiwYTiCKtvvGIPReoOmip0YsLKURN5zYbSakB2boaL/BFS+WyCtfLZFAjXXG4jRpCyM57FJS3ZiByIhp6ruMzYcO5CqSjoxxrThoyfkcvGYR4Zb95nGHe037Kq6OIXlGiOMX1Is1n2rAmBWFEa7oB4w62m8K+M4y0ZqhUjPtY9UiYEAUPdTtPNbLy4N8SI17/wscKDvcQf+Kpqy0RhxtS2WG7M73Q5TezLk4xITnd2+OA9iczNiY2ys3Gx/NhWnXH6AMt3KfSYvZfzasWG7mc/B9z9FybBz4xb9416gTVW2vIuteViwLQagIACACKACzkAGCgA0AcRYYcKFDE1cj48i7Rf7CoOJW4MjY7S24gjrVbKn0G7ZhzDVriOo/tpSu0RzNaDuDb7m8tocNYuPgpKo/JNVmtSakptsZuc2tMLxQ3K2Mrq5fGSkrocJkhpO2bBjecY13TSjh1OF6jKKepCVOMtUVm08iAb4ESh9V94/MLxsKolh9jLPCfFlPtew5mXqYkN2b6zeMzaMO9Z505R1RjqUZw1RBGIQagkEYEGh7iFVcovsbbk9AiQ5aE2K5zomaC8uJc6pvoScaVp3Lp001FXO5Ri1BKWpIqZYYnlPPfTbUAB4oiw4DDoo2IGuI7847FjnK8/3OJWnxK/7pfkU3bWBsxLgCgEAgDUA80V8zTju6JrNj+bCtOkP0AZZuUekxey/m1Y8N3M52D736NCs2Fx4jvvEDbf+y0QXVs2U11bJFWFoEABABEIATeEhMRcUiItAJpemiSOGzjNN3uRmQsyF2uBwvTJBPYHChAI6b0A1cjpqxobuSS07RsUHTTKpUk9CGnLGjNwGcNbfBVOm0USpSRMzLxKy12LW0HS539zVWv9MS9/44FLl7YjweQ809U3t2HDuWVTktDEqso6MmZPLVuEZhH3mXjvaVaq+5dHFL6kWGQtWBH83Ea46q0d+U3q6M4y0NMKkZaMeqRMiJzJqTivD3Qmh4cHVbxakGvGAuPeq3Sg3exTKhTk7tEurC4i8qLT+iysWLpa0hv4nXN9pCjOWWNyqtUyQcjE8l4dZmE46IsLaYjVzm/1RX3RwYd8fa/kmt3H0mB2J+Ny31Do47uiavY/mwrDpD9AGV7k/pMXsv5tWPD9zOdg+5+jUYUPNFOknaarWlY6CVjtMYEABAAQAEAcPhApWFYKK05pDdVEMHoRj5d/qlQsyrKxMQIzb2hw6krMVpLQcQpmYHKhl3VQFNOWxJSn5Q/gxM4YOb0OCmmWJ3FExiM3KsitzXtDhjTp1pNJ6kZRUlZlctDJBrr4T80+q+9u0Xj2qmVHYzzw1+1lbm8m5xppvRd0tII96odKexllQqLwMn5Oz2IgPrrGbX3qPCnsQ4FXYlbOmbbgUG9PiNH2Yma4/mzqqyLrR8F0JYmPi/svFkTUWLDDosIwX1ILC4Ow01GtaoNtXasbqcpSjeSsx6pEygbq5jxWQoEKFFeKmI8sY5w4oowEgdJNOgLPXb6JHPx7k0opPfQqeT1kzDIkGsGMPrYZJMJ4A47cTTUsWWTqJ2eq8HOp058SP6XqvD3Fd3H0mB2J+Ny6NQ347uiavY/mwrDpD9AGD5N5RukYjokMMeXNzCHE0pUG6h6Fz6dTI7o41Ktw3dFh4UpjmoG1/ireYexfzz2QXCnMc1A2v8U+Yewc89kEd1WY5qBtf4o472Fz72QXCtM81A2v8U+Ow597ILhXmeagbX+KOOw597ILhYmeZgbX+KfGYc+9kFwszPMwNr/FHGYc/LZBcLMzzMDa/wAUcZhz8tkFwtTXMwNr/FPjC5+WyC4W5rmYG1/ijij5+WyC4XJrmYG1/ijihz8tkFwuzXMwNr/FPihz8tkDhdmuZgbX+KOKHPy2QXC9NczA2v8AFHFDn5bA4X5rmIG1/inxA56XxC4X5rmIG1/ijiBz0viFwwTXMQNr/FHEHz0viDhgmuYgbX+KOIHPS+IXDDNcxA2v8UcQOel8QcMM1zEDa/xRxA56XxBwwzXMQNr/ABTzhz0viDhhmuYgbX+KM4c9L4lUywypiWk9sSIxjCxhYAwmhFSamp6VCUrmetWdVq6PQVj+bCvO0P0AM4tnscakIA48lQ9SAB5Kh6kADyVD1IAHkqHqQAPJUPUgAeSoepAA8lQ9SAB5Kh6kADyVD1IAHkqHqQAPJUPUgAeSoepAA8lQ9SAB5Kh6kADyVD1IAHkqHqQAPJUPUgAeSoepAA8lQ9SAB5Kh6kADyVD1IAHkqHqQAPJcPUgB5ChBooEAdoACAAgAIACAAgAIACAAgAIACAAgAIACAAgAIACAAgAIACAAgAIACAAgAIACAAgD/9k="/>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4" descr="data:image/jpeg;base64,/9j/4AAQSkZJRgABAQAAAQABAAD/2wCEAAkGBxAQEhUUEhQUFRQUFxUUFBQUFRQVEBQXFBQXGBUXFBUYHCggGBolHRQWIjEhJSkrLi4uFx8zODMsNygtLisBCgoKDg0OGxAQGywmHyQsLCwsLCwsLCwsLCwsLCwsLCwsLCwsLCwsLCwsLCwsLCwsLCwsLCwsLCwsLCwsLCwsLP/AABEIAMwAzAMBEQACEQEDEQH/xAAcAAAABwEBAAAAAAAAAAAAAAAAAQMEBQYHAgj/xABHEAABAgMDBQsICQIHAQAAAAABAAIDBBEFITEGEkFRkQcTFyIyU2Fxc4HRFTM0UqGxstIUI0JicpKiwcKT4RZDRFSC0/Ak/8QAGgEAAgMBAQAAAAAAAAAAAAAAAAECAwQFBv/EADARAAIBAgQGAQMEAgMBAAAAAAABAgMRBBIxURMUITJBcVJCYaEigbHhI9EFkfAV/9oADAMBAAIRAxEAPwDcUABAAQAjNTUOE0uiODWjS40CUpKKuxOSSuyoWrl6xtRAZnfffc3ubifYsVTGJdqMs8Ul2kSJy1pzkb4Gn1RvbO5391Vnr1NP9FeatPQ7/wAI2g+97x/yiucU+WqvV/kfAqPVhjIWa5yH+Z/gjk57hy09wHIKa52Ftf4J8nPdBystwuD+Z5yFtf8AKjk57oOVluDg+mechbX/ACo5OW6FystwuD6Z5yF+v5UcnLdByst0FwezPOQv1/Knyct0HKS3QODyZ52D+v5UcpLdByktwuDuZ52D+v5UcpLcOUluFwdTXOwf1/Knyktw5SW6C4OZrnYP6/lRyktxcpLdBcHE1zsH9fyp8rLcOUluguDea52D+v5UcrLcOUlugjubTXOwf1/Knystw5OW6C4NprnYP6/lRy0tw5OW6C4NZrnYP6/lRy0txcnLdBcGc1zsH9fyp8tLcOTnuit5UWBEkXBkRzHF7C4FlaUqRfUDUq6lNw6Mz1qTp9GbXZkUuYCV0DsjxAAQAEAQeUmUkOTFOXFI4rK4dLjoCorV1TX3KatZQ9lMlbPnLUfnvdRg+0RxG9DG6VijCpXd3oZVGdZ3Zb7MyelZWlG57x9p9Ce4YBbYUIU/ZqjShAlHTB0XK3MTzCZiHWUriuws86ylcVws86yi4XYN8Os7UXFdhb47WdpRcLsLfHaztKVwuFvrtZ2lFwuwt9drO0ouK7C312s7Si4XYN9drO0ouwuwt9drO0ouwuwb67WdpRdhdg312s7Si7C7C312s7Sldhdg312s7Si7C7D312s7Si7FdnUKK6ovOI0nWmmxpu5n+6/5+F2J+NypxGqMmO1Xo0ex/NhazpD9AAQBB5VW+JOHdQxX1zG6tbj0BUV6ypr7lNarkX3Kpkzk+6bcZiYJLCa34xD8qyUKDqPPPT+TPSpObzSLyXgANYAGi4AXCnQt9/CNd/CE0iIEAEgAkhBEoAIlAjmqACqkAKoEFVABVQAVUCCqkAKoAKqABVAAqgAVQB3BPGHWPemtRrUoe7D5+F2J+NyrxGqMuO1Xo0ix/NhajpD9ACM3MthMc95o1oLj3JSkoq7FJpK7M2s2XiWpNufEqGChd91v2WD/ANrXMhF16l3oYIp1p3ZoLyAA1oo1twAwu0LovZG17ITSIgQASACqkI5JQARKBBVQAVUhBVQBySgQVUgCqgAqoEFVAAqkAVUACqBAqgAVQB3BPGb1j3prUa1KJuxefhdifjcoV9UZsfqvRpVj+bC1HTH6AKVukWlmtZAaeVx39Q5I7zXYsOMqWSiZMVOyykrkzZ/0WWaCOO/ju11IuHcFfQhw4fdltKOSA+KmMyfKi0bSko5hmZilh40NxzeM0nqxGB/uqJOUXqcytUq05WzEWMqrQ/3MT9PgocSW5Vx6vy/g7blPP/7iJ+nwS4ktx8er8v4LRkLlXEMbepp5e2LQMe6lWP0C7QcOuinSq9bSNOGrvNlm9S/x4eaabFoasbWrMSKiIKqBDS0p5kvCdFeaNaK9JOgDpJuQJuyuzLJnKyde9zhGcwEkhraZrRoAuTsZXUluJf4mnv8AcRPZ4J2FnluF/iae5+J7PBKwZ5bmg7n8KYfCdMzUR7mOuhMdShFb34axQd5UrJK7NNFO2aROOdU6uhVXBs5qgAqpCBVABVQAKoAFUAKQDxm9Y96a1HHVFG3ZPSIXYn43JV9TPj9V6NLsfzYWk6Y/QBmk8Pplp5pvaHhv/GHyvaCuZP8AyV7f+6GCX661i/zLr+pdGRskIqJEg8rbCbOwC3/MZV0M/e9U9BwUJxzIpr0uJG3nwY8YJaSHAgg0IOIIxBWNnJtuKNYotjsKtYo3JWNbyPtn6bAzXn66Fcdbhod34HpC30anEjZ6o6lCpxIWeqJEqRI5JQIzDLq3d/i70w/VQzeRg9+k9QwHemjNUnd2KsmVgQBO5HWA6emAy/e28aK7U31QdZw26k0iylTzysa3ORW3MYAGMAa0DC4Uu6FCcr9DTOXhDWqgQBVAgqpAFVAAqgAVQAKoAUgHjN/EPemtRx1RSN2X0iF2J+Mor6lGP1Xo0yx/NhaTpj9AGb5Fceee86orvzO/uubhutVv2YaHWo2XiKbyt71NT1OEhBFIRQcv7CofpMMXGgigaDof+x7lmrw+pGLE0uudfuU9jFkbMqQs2GotjsSVizz5WK2KzFuI0OaeU0pwqOErotpycJXRqborI0NsaGateK9XX06F1LqSzI6LtJZkVLLe3fo8Le2H62IKDWxuBd16B36kIz1J2VjL1IzgQApAguiOaxgLnOIa0DEk4BAJX6I2ixLLbZ0s2EL4r+NFdrJxp0DAdSJOysbUuHHL5ASqSsIlAAqgQRKAOTEA0jalcVzgzDdYRdCzI5M0zWlmQZ0F9Mb0ozIWdCktNtL2i/lN94TUuqHGauio7s3pELsT8ZUq2pDH6r0abY/mwtJ0x+gDONzsf/TE7M/G1c3B97MOG72XaJietbmaWcJCOSUAJx4bXtLXCrXAgg4EHFJq/QTV+jMwtmyTLRSy8tN7Drb4jBc2rHJKxz508rsNmQ1Q2RsKthqLZKxY8mLeEq2I2LUwi1zqC8hwbgB00p10WvCV8ryS0Zoo1Mt09CgWpPvmIror8XHDQ0aGjqC6RS3d3GiBAQBo+5rYLYbTOxhTEQAdhf33gd5T0V2aaEElnl+xYpidDiSTUnUqHK4pVE3cbOnRoCjmIOYk6dd0BRzMjnYk6ZcdKWZkczEzEOspXFc4zkCBnJAFnIAPOQAtJO+sZ+NnxBSjqiUO5eyB3Z/SIPYn4yr62pLH9y9GnWP5sLQdMfoAzjc4P/0ROzPxtXOwfe/Rhwvcy6xMT1lbWaWcEpCOSUCOUhEZb1mCYhkfbbew9OrqKqrU88beSupDMih7yWkgihBoQcQRjVciXTozLYWaxQbJWFBDUbjsVq2ZHenVHJdh0HSF2MJX4kbPVEWrEctYidyOsB09MBl+9N40V2pvqjpOG1NIspU88reDSbXnGuIhw6CHDo1oGFwpd0DBZ6s7uyJ1ql3ZaIjC5VFByXIA4LkhBFyBXOc5ILhZyBXBnIC4WcgLh5yAuLyLvrIf42fEFKPciUH+peyE3aPSIPYn4ytFbUsx/cvRp9j+bC0HTH6AM33NfSInZH42rnYPvfow4XuZdYmJ6z71tZoeomUhBFAHJSEKSbM546L9icV1HFXZBZaWNQ7+wXGgiAa9Dv2PcsGOoW/yL9/9kK9P6kVhjFymzOkKhijcYlOyYisLTpwOo6CrKVV05KSBq5TXScTfN6DSXlwaGjEk4U616GE1OKkvJVZ3sbPYWTbpST3mG4CM++I86XHECmgC4bVKcW42RvjScYZVqV+cseagXlhI9ZnGb30w71glSnDwZZUpx1QxbPEYivsKip7lQq2bYdNOtSzIiKFyYjkuSEclyAOc9ABZyABnIAGcgBxIO+th/jZ8QUo9yJQ7l7RE7tPpEHsT8ZWqsW4/uXpmoWP5sK86Y/QBm25n6RE7L+bVzsH3P0YcL3P0XWLies+9bWaGJlIRyUhHJKAJCzYdxOv3BTgiymulxLKC0IMvLxIkbzbWmrdL6igaOkm5OSTTTCrOMINy0MwsafbMMz2il9HNrUtOqum7SvO4mk6U7ePBz6c1NXRKNasty0Bai4DnJ6DAbNsiRG8YAtY44NJwJG0V0VXRwGIySyS0f8kqVlO7NDXdNoEAMJ6xpeNy4YJ9YcV20KuVKMtUVypRlqiuWhkTiYMT/i/5h4KiWF+LM8sL8WVudsqbl+UxwHrN4zNo/dUSpzjqjNOlOOqGjLQP2hsUblQ4ZNMdge43FAhTOQK4WcgAZyABnIAcWe762H2jPiClDuROn3L2iN3avSYPYn4ytdUux/cvRqNj+bCvOmP0AZtuZ+kROy/m1c7B9z9GDC9zLpFxPWfetjNLEykI5caIENYkYk0bpu6b1BvYrcr9EWGBDzWgagtCVka0rKxi26hlR9LjbzCd9RBNLsHxNJ6QMB3qLdzjY3EZ5ZVois2DaRl4oP2HXPHRr6ws2KoKrC3nwZ6NTJL7GjwnggEXg3g6151pp2Z00zpxSAQiFTQi7ZMWtv8ADzXH6xlx+8NDl38FiOJCz1RrpTzKz1JsFbS0CAAgAIAibRyclI/LhgO9ZnFd7Me+qrlSjLVFU6EJaoq1pZAvFTAiB33X3H8wu9iolh34ZlnhH9LKzOSM3K+cY9o1kZzPzCoVMoSWqMs6c46oRh2n6w7wo2Kx3CmmOwI6sDsS6iuK5yQXHNnO+thdoz4wpQ7kTpv9a9oY7tfpMHsT8ZWyqaMf3L0ajY/mwrzpj9AGa7mXpETsv5tXPwfc/Rgwvc/RdIuJ6z71rZoeojEeAk2RbsM4sQlVtlbdxeyIOdEB0Nv79ClTV2TpK8iL3TMpfosHeYbqRowIqMWQzc53QTeB36lbKViGMr5I5VqzE3Q1FM4tjghSEW3JC1rt5ebxfDPRpb+65OPw/XiR/f8A2bcNV+llnL1zLGsSe5SSEHIz7oERsRuLTeNBGkFX0ajpzUkEZOLujRmzrYsERIZq1wF+rWD01uXfjNTipI3ZrxuhBs49vT1+KMzI5mheHabDyuL7QpZ0NVF5HjIgdeCD1KRNO50gYEAE5oNxvCAIK08kJKPeYeY71oZzT3jA94VcqUWUTw1OXgqNqbncdlTAe2INDXcR/ccCdiplQfgyTwcl2u5WpuDNyppFY9n4xVvc7DYVTKnbVGWUJR7kOLKtloiwy8EUewki8XOGhKMP1IUHaS9oPdgnIcaPBdDcHDeTho45xGIWqqacbJOStsazY/mwrzqD9AGabmPpETsv5tXPwnc/Rgwnc/RcZmJQnXU+9apMvk7DF7qqBWxJxUSLJGHNslJZ8eJhjTS6lzWjpJ96ui1GN2XRapwcmYvbM7Emoz40Q1c89wGho6AFnc7u5yKknOTkyOfDUlIraG74asUiDRpW5VkmHNM3HbUODmQWnSCKOf31IHf0KeVSVnodLA4fpnl+w4tqSdLxSw4YsOtviMFwa9B0p5fHgtnHK7Ea56qSK7iER6mkRbJ7I23BCibzEP1cQ0FcGuP7HDYt2DrZXlejLqFWzyvRl0j2e77Jr0HFdNxNTg/BFzENzeUCFW00VNNajXfnNNWkg9BUb2IXa0HUC34jOWA4bHexSVRrUmqzWpYmxhmhzuKCATXRXWrr9Lmm/S520g4JjDQAEAcxIYcKOAI1EVCAauVy0Mh5GKc5rN6cDWsM0bca3s5OwBVunHUzywtNu6VilZb7nk5EIfL5sUNaRm1DImJN2dxTtCU4vwZ62Gk+sTTLLaWto4UOoq06A+QBmm5h6RE7L+bVz8J3P0YMJ3P0WiZ5TvxH3rQ9SyWog4qJE5YwuIAxJA2paiSu7FVy6tjf4ggwz9TBuuwe8XF3UMB3qmtVu8q0RViJ5nlWiKm6Gq1IytDd8NWKRFok8lMnHT0w1mENtHRXam+qOk4bToV9NZmTo0HVnbx5NzhQWsaGtADWgBoGAAwC1HbSsrIiso7K+kQiBy23sPTqPQVmxNHiwt58FdWGZGZRXEEg3EXEHEELi5bdDnsQe9SSItiD3qaRFs03Ia3/AKTC3t5+thCh1ub9l37H+662Hq542eqOhh6ueNnqizOaDjetBpI+aseE/Dinow2KDgmVypRZGssF4iNqQ5lak4GgvvChw3cqVF5vsdZYTebDbDGLzU/hb/emxFaXSw8RKysVOBaUaCfq3ub0Yt/KblnU2tDIqko6MmZLLYi6Myv3mXH8p8Vaq+5dHF/JFis63ZaPyIja+q7iv2HHuV0akZaM0QrQnoySUy0CAAgBhvpdGIGDRTvN5/ZAD9AGZ7l/pMTsv5tWDCdzMGE7n6LRM8p34j71c9SyWrEHJEGRNtWkYTc1h47gRUYtBuJ68Qs9arkVlqRcraFPMJYlIosIvhqxSItDaJDViZBoEGdjQa71EiMrjmOc2tNdFdGTWglKUdGcRLcnP9zH/qv8Vcpsi6tT5M23JKK58lLOcS5zoMMlziS4ktFSScStUdDtUHenFvZFY3QLFzT9Ihi40EUDQcA7vwK5+Lodc6/cz4mnb9aKK+IsaRiuIvepJEWxWyrUfKxmRWYtN40OaeU09BCupycXdDhUcJZkbFDtgRILI8Kj4bxUjBzdBr0g3FdHPdZkdbi3ipR0FZe2YLric06nYbcE1UTGqsWSDSDeL1MsEpmVhxBR7Q4dIrs1JNJ6icU9SAtDJCG++E4sOo8ZviqZUU9DPPDJ6FUtTJyag1JZnN9ZnGGzEbFRKlJGSdCcfBXIzqdY2hUszMf2blTOwCAyIXjAMfxwdQFbx3FSjWnHRk4YipDRmwSxcWNLwA/NGcBgHUvA6Kroq9up2Ve3UQtWebLwYkZ/Jhsc89OaK070N2FKWVNiNjtq0uOLjU9ZTJEigDMty70mJ2X82rBhO5nPwnc/RaJnlO/EfernqWy1Yzmo4Y0uOj29CrqTUI5mQZU5hxiOLnYn/wBRceVRyd2QsN3w0KQmhvEYrEyDQ1itV0WVtDOK1XRZWxnFarosrZueSTqSEr2ML4Atse1HaoP/ABR9IlokNsVha8AtcCHA4EHFNpNWZdZNdTGMpbMMpGdDxYeNDd6zTh3jA9S5dSnklY5FaGSViGc9RSKbiL3qSRFstm53lGIEX6PFP1MY0FcGPNw7jh10WmjK3R6GrC1sssktGW60ZFzImYL848Q6wVOUbOxpnBqViftGOJWX4uIAa38R0+8q6TyxNE3w4dCElMrnNuiszhrbcdhuVSrblEcS13InZG3JaNyXivqu4rthx7lbGpGWhohWhLRkiplhG2nYUrM+dhtJ9YcV/wCYXqEqcZaoqnRhPVFflcgoUKYhxWxCWMdnFjwCajk0cOmmhUrDJSTuZ44OMZqSfQuS0m0zzdptfepRsBp40w6/s4dC7aS0bVXU0sZMZUyxy7l0sfzYVhrH6AMx3LPSYnZfzasOF7mc/Cdz9FpmeW78R96tepZLVkdM2c6Ye1odQVwpXrJv1LLWoSrNJOyEld2F/wDBjueH5D8yr/8Aly+f4/su4P3OHZEuP+cP6Z+ZNf8AGy+X4/sXA+4k/INx/wA9v9M/Mpr/AI9r6vx/ZF4b7iD9zx5/1Df6Z+dTWCa+r8f2QeEe/wCBF+5q8/6lv9I/OrFhWvP4IvBP5fj+xB+5c8/6pv8ARP8A2KxUGvJB4B/L8f2XuyrOMCXhQc4O3pjGF1KVzRStL6K5KysboQywUdhzNuzW9dyb0JS6IquUljtm4eaTmuBqx9K01imkEKipBSRlq01NWKm/IR/Pt/pn51TwfuZXhXv+P7Dhbn4djNtaemCabd8UlSW4LCX+r8f2OhuVPN4m29Ygn/sU+A9yfIP5fj+zQ7HkokODDZHeIz4Ypvmbmk0wJBJ41NNb1fFWXU6EItRSk7nFt2V9JaBn5ubUi6oJOtKcMxGpTzrUptpZPzMKpzc8a2X+zFZpU5Ixzozj4K/GNOsbQqWZ2OJLKSal+REJb6j+M3ureO5SjVlHRko15w0ZZLO3RIRoI8NzPvM4ze9uI7qq6OJX1I0wx0fqRcpSZZFY17DnNcKtN9471pTTV0bYyUldCyYzC92Oc32cAGDGFg6w453t9yqqHLxkrzRstj+bCtOoP0AZhuV+kxey/m1YcL3M5+D7n6LTNct34ne9Wy1LJaseWHBq4u1XDrP/AL2qdNdbllFdbk0rjQBAAQARQBwXJCuEIw0ouFxRrgcExhlADaNJMd0dXgouKIuCZHTNmPHJo72FQcGVSpvwRMw0tNCCD0qtlL6CDJp8M1Y4jqN3eMClma0I5mtC1ykw4QQ+Ljm5xoKXYjvotCf6bs2Rk8t5CcnbUvF5LwD6ruK7249ySnFijVjLySCmWDG0LIl4/nIbSfWpR/5heoyhGWqK50oT1RU7WyArUy8Sn3ImH5gP2WeeG+LMlTB/F/8AZVH5KzgjMhvhuGe4NzxxmAHE5w6Naz8Gd7NGR4apmUWjYZeC2GxrGijWgNaNQaKD3LopWVjspJKyELVnRAhPiH7Iu6SbgNpCG7CnLKrmAZckmKwm8lhJPSXFVSORiNUb3Y/mwrjsj9AGXblXpMXsv5tWLC9zOfg+5+i1zXLd+J3vVktSyWrJyzYOZDGs3nvV8FZGmmrRHSkTAgAIAKiAOHMSFYQiNISIsWHEb7U9ES0QyE64Y3qOYrzsXh2gw48Xrw2p5kSU0OmuBwvUiZzFhNcKOAI1EVSauJpPUjJiwYTiCKtvvGIPReoOmip0YsLKURN5zYbSakB2boaL/BFS+WyCtfLZFAjXXG4jRpCyM57FJS3ZiByIhp6ruMzYcO5CqSjoxxrThoyfkcvGYR4Zb95nGHe037Kq6OIXlGiOMX1Is1n2rAmBWFEa7oB4w62m8K+M4y0ZqhUjPtY9UiYEAUPdTtPNbLy4N8SI17/wscKDvcQf+Kpqy0RhxtS2WG7M73Q5TezLk4xITnd2+OA9iczNiY2ys3Gx/NhWnXH6AMt3KfSYvZfzasWG7mc/B9z9FybBz4xb9416gTVW2vIuteViwLQagIACACKACzkAGCgA0AcRYYcKFDE1cj48i7Rf7CoOJW4MjY7S24gjrVbKn0G7ZhzDVriOo/tpSu0RzNaDuDb7m8tocNYuPgpKo/JNVmtSakptsZuc2tMLxQ3K2Mrq5fGSkrocJkhpO2bBjecY13TSjh1OF6jKKepCVOMtUVm08iAb4ESh9V94/MLxsKolh9jLPCfFlPtew5mXqYkN2b6zeMzaMO9Z505R1RjqUZw1RBGIQagkEYEGh7iFVcovsbbk9AiQ5aE2K5zomaC8uJc6pvoScaVp3Lp001FXO5Ri1BKWpIqZYYnlPPfTbUAB4oiw4DDoo2IGuI7847FjnK8/3OJWnxK/7pfkU3bWBsxLgCgEAgDUA80V8zTju6JrNj+bCtOkP0AZZuUekxey/m1Y8N3M52D736NCs2Fx4jvvEDbf+y0QXVs2U11bJFWFoEABABEIATeEhMRcUiItAJpemiSOGzjNN3uRmQsyF2uBwvTJBPYHChAI6b0A1cjpqxobuSS07RsUHTTKpUk9CGnLGjNwGcNbfBVOm0USpSRMzLxKy12LW0HS539zVWv9MS9/44FLl7YjweQ809U3t2HDuWVTktDEqso6MmZPLVuEZhH3mXjvaVaq+5dHFL6kWGQtWBH83Ea46q0d+U3q6M4y0NMKkZaMeqRMiJzJqTivD3Qmh4cHVbxakGvGAuPeq3Sg3exTKhTk7tEurC4i8qLT+iysWLpa0hv4nXN9pCjOWWNyqtUyQcjE8l4dZmE46IsLaYjVzm/1RX3RwYd8fa/kmt3H0mB2J+Ny31Do47uiavY/mwrDpD9AGV7k/pMXsv5tWPD9zOdg+5+jUYUPNFOknaarWlY6CVjtMYEABAAQAEAcPhApWFYKK05pDdVEMHoRj5d/qlQsyrKxMQIzb2hw6krMVpLQcQpmYHKhl3VQFNOWxJSn5Q/gxM4YOb0OCmmWJ3FExiM3KsitzXtDhjTp1pNJ6kZRUlZlctDJBrr4T80+q+9u0Xj2qmVHYzzw1+1lbm8m5xppvRd0tII96odKexllQqLwMn5Oz2IgPrrGbX3qPCnsQ4FXYlbOmbbgUG9PiNH2Yma4/mzqqyLrR8F0JYmPi/svFkTUWLDDosIwX1ILC4Ow01GtaoNtXasbqcpSjeSsx6pEygbq5jxWQoEKFFeKmI8sY5w4oowEgdJNOgLPXb6JHPx7k0opPfQqeT1kzDIkGsGMPrYZJMJ4A47cTTUsWWTqJ2eq8HOp058SP6XqvD3Fd3H0mB2J+Ny6NQ347uiavY/mwrDpD9AGD5N5RukYjokMMeXNzCHE0pUG6h6Fz6dTI7o41Ktw3dFh4UpjmoG1/ireYexfzz2QXCnMc1A2v8U+Yewc89kEd1WY5qBtf4o472Fz72QXCtM81A2v8U+Ow597ILhXmeagbX+KOOw597ILhYmeZgbX+KfGYc+9kFwszPMwNr/FHGYc/LZBcLMzzMDa/wAUcZhz8tkFwtTXMwNr/FPjC5+WyC4W5rmYG1/ijij5+WyC4XJrmYG1/ijihz8tkFwuzXMwNr/FPihz8tkDhdmuZgbX+KOKHPy2QXC9NczA2v8AFHFDn5bA4X5rmIG1/inxA56XxC4X5rmIG1/ijiBz0viFwwTXMQNr/FHEHz0viDhgmuYgbX+KOIHPS+IXDDNcxA2v8UcQOel8QcMM1zEDa/xRxA56XxBwwzXMQNr/ABTzhz0viDhhmuYgbX+KM4c9L4lUywypiWk9sSIxjCxhYAwmhFSamp6VCUrmetWdVq6PQVj+bCvO0P0AM4tnscakIA48lQ9SAB5Kh6kADyVD1IAHkqHqQAPJUPUgAeSoepAA8lQ9SAB5Kh6kADyVD1IAHkqHqQAPJUPUgAeSoepAA8lQ9SAB5Kh6kADyVD1IAHkqHqQAPJUPUgAeSoepAA8lQ9SAB5Kh6kADyVD1IAHkqHqQAPJcPUgB5ChBooEAdoACAAgAIACAAgAIACAAgAIACAAgAIACAAgAIACAAgAIACAAgAIACAAgAIACAAgD/9k="/>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16" descr="data:image/jpeg;base64,/9j/4AAQSkZJRgABAQAAAQABAAD/2wCEAAkGBxAQEhUUEhQUFRQUFxUUFBQUFRQVEBQXFBQXGBUXFBUYHCggGBolHRQWIjEhJSkrLi4uFx8zODMsNygtLisBCgoKDg0OGxAQGywmHyQsLCwsLCwsLCwsLCwsLCwsLCwsLCwsLCwsLCwsLCwsLCwsLCwsLCwsLCwsLCwsLCwsLP/AABEIAMwAzAMBEQACEQEDEQH/xAAcAAAABwEBAAAAAAAAAAAAAAAAAQMEBQYHAgj/xABHEAABAgMDBQsICQIHAQAAAAABAAIDBBEFITEGEkFRkQcTFyIyU2Fxc4HRFTM0UqGxstIUI0JicpKiwcKT4RZDRFSC0/Ak/8QAGgEAAgMBAQAAAAAAAAAAAAAAAAECAwQFBv/EADARAAIBAgQGAQMEAgMBAAAAAAABAgMRBBIxURMUITJBcVJCYaEigbHhI9EFkfAV/9oADAMBAAIRAxEAPwDcUABAAQAjNTUOE0uiODWjS40CUpKKuxOSSuyoWrl6xtRAZnfffc3ubifYsVTGJdqMs8Ul2kSJy1pzkb4Gn1RvbO5391Vnr1NP9FeatPQ7/wAI2g+97x/yiucU+WqvV/kfAqPVhjIWa5yH+Z/gjk57hy09wHIKa52Ftf4J8nPdBystwuD+Z5yFtf8AKjk57oOVluDg+mechbX/ACo5OW6FystwuD6Z5yF+v5UcnLdByst0FwezPOQv1/Knyct0HKS3QODyZ52D+v5UcpLdByktwuDuZ52D+v5UcpLcOUluFwdTXOwf1/Knyktw5SW6C4OZrnYP6/lRyktxcpLdBcHE1zsH9fyp8rLcOUluguDea52D+v5UcrLcOUlugjubTXOwf1/Knystw5OW6C4NprnYP6/lRy0tw5OW6C4NZrnYP6/lRy0txcnLdBcGc1zsH9fyp8tLcOTnuit5UWBEkXBkRzHF7C4FlaUqRfUDUq6lNw6Mz1qTp9GbXZkUuYCV0DsjxAAQAEAQeUmUkOTFOXFI4rK4dLjoCorV1TX3KatZQ9lMlbPnLUfnvdRg+0RxG9DG6VijCpXd3oZVGdZ3Zb7MyelZWlG57x9p9Ce4YBbYUIU/ZqjShAlHTB0XK3MTzCZiHWUriuws86ylcVws86yi4XYN8Os7UXFdhb47WdpRcLsLfHaztKVwuFvrtZ2lFwuwt9drO0ouK7C312s7Si4XYN9drO0ouwuwt9drO0ouwuwb67WdpRdhdg312s7Si7C7C312s7Sldhdg312s7Si7C7D312s7Si7FdnUKK6ovOI0nWmmxpu5n+6/5+F2J+NypxGqMmO1Xo0ex/NhazpD9AAQBB5VW+JOHdQxX1zG6tbj0BUV6ypr7lNarkX3Kpkzk+6bcZiYJLCa34xD8qyUKDqPPPT+TPSpObzSLyXgANYAGi4AXCnQt9/CNd/CE0iIEAEgAkhBEoAIlAjmqACqkAKoEFVABVQAVUCCqkAKoAKqABVAAqgAVQB3BPGHWPemtRrUoe7D5+F2J+NyrxGqMuO1Xo0ix/NhajpD9ACM3MthMc95o1oLj3JSkoq7FJpK7M2s2XiWpNufEqGChd91v2WD/ANrXMhF16l3oYIp1p3ZoLyAA1oo1twAwu0LovZG17ITSIgQASACqkI5JQARKBBVQAVUhBVQBySgQVUgCqgAqoEFVAAqkAVUACqBAqgAVQB3BPGb1j3prUa1KJuxefhdifjcoV9UZsfqvRpVj+bC1HTH6AKVukWlmtZAaeVx39Q5I7zXYsOMqWSiZMVOyykrkzZ/0WWaCOO/ju11IuHcFfQhw4fdltKOSA+KmMyfKi0bSko5hmZilh40NxzeM0nqxGB/uqJOUXqcytUq05WzEWMqrQ/3MT9PgocSW5Vx6vy/g7blPP/7iJ+nwS4ktx8er8v4LRkLlXEMbepp5e2LQMe6lWP0C7QcOuinSq9bSNOGrvNlm9S/x4eaabFoasbWrMSKiIKqBDS0p5kvCdFeaNaK9JOgDpJuQJuyuzLJnKyde9zhGcwEkhraZrRoAuTsZXUluJf4mnv8AcRPZ4J2FnluF/iae5+J7PBKwZ5bmg7n8KYfCdMzUR7mOuhMdShFb34axQd5UrJK7NNFO2aROOdU6uhVXBs5qgAqpCBVABVQAKoAFUAKQDxm9Y96a1HHVFG3ZPSIXYn43JV9TPj9V6NLsfzYWk6Y/QBmk8Pplp5pvaHhv/GHyvaCuZP8AyV7f+6GCX661i/zLr+pdGRskIqJEg8rbCbOwC3/MZV0M/e9U9BwUJxzIpr0uJG3nwY8YJaSHAgg0IOIIxBWNnJtuKNYotjsKtYo3JWNbyPtn6bAzXn66Fcdbhod34HpC30anEjZ6o6lCpxIWeqJEqRI5JQIzDLq3d/i70w/VQzeRg9+k9QwHemjNUnd2KsmVgQBO5HWA6emAy/e28aK7U31QdZw26k0iylTzysa3ORW3MYAGMAa0DC4Uu6FCcr9DTOXhDWqgQBVAgqpAFVAAqgAVQAKoAUgHjN/EPemtRx1RSN2X0iF2J+Mor6lGP1Xo0yx/NhaTpj9AGb5Fceee86orvzO/uubhutVv2YaHWo2XiKbyt71NT1OEhBFIRQcv7CofpMMXGgigaDof+x7lmrw+pGLE0uudfuU9jFkbMqQs2GotjsSVizz5WK2KzFuI0OaeU0pwqOErotpycJXRqborI0NsaGateK9XX06F1LqSzI6LtJZkVLLe3fo8Le2H62IKDWxuBd16B36kIz1J2VjL1IzgQApAguiOaxgLnOIa0DEk4BAJX6I2ixLLbZ0s2EL4r+NFdrJxp0DAdSJOysbUuHHL5ASqSsIlAAqgQRKAOTEA0jalcVzgzDdYRdCzI5M0zWlmQZ0F9Mb0ozIWdCktNtL2i/lN94TUuqHGauio7s3pELsT8ZUq2pDH6r0abY/mwtJ0x+gDONzsf/TE7M/G1c3B97MOG72XaJietbmaWcJCOSUAJx4bXtLXCrXAgg4EHFJq/QTV+jMwtmyTLRSy8tN7Drb4jBc2rHJKxz508rsNmQ1Q2RsKthqLZKxY8mLeEq2I2LUwi1zqC8hwbgB00p10WvCV8ryS0Zoo1Mt09CgWpPvmIror8XHDQ0aGjqC6RS3d3GiBAQBo+5rYLYbTOxhTEQAdhf33gd5T0V2aaEElnl+xYpidDiSTUnUqHK4pVE3cbOnRoCjmIOYk6dd0BRzMjnYk6ZcdKWZkczEzEOspXFc4zkCBnJAFnIAPOQAtJO+sZ+NnxBSjqiUO5eyB3Z/SIPYn4yr62pLH9y9GnWP5sLQdMfoAzjc4P/0ROzPxtXOwfe/Rhwvcy6xMT1lbWaWcEpCOSUCOUhEZb1mCYhkfbbew9OrqKqrU88beSupDMih7yWkgihBoQcQRjVciXTozLYWaxQbJWFBDUbjsVq2ZHenVHJdh0HSF2MJX4kbPVEWrEctYidyOsB09MBl+9N40V2pvqjpOG1NIspU88reDSbXnGuIhw6CHDo1oGFwpd0DBZ6s7uyJ1ql3ZaIjC5VFByXIA4LkhBFyBXOc5ILhZyBXBnIC4WcgLh5yAuLyLvrIf42fEFKPciUH+peyE3aPSIPYn4ytFbUsx/cvRp9j+bC0HTH6AM33NfSInZH42rnYPvfow4XuZdYmJ6z71tZoeomUhBFAHJSEKSbM546L9icV1HFXZBZaWNQ7+wXGgiAa9Dv2PcsGOoW/yL9/9kK9P6kVhjFymzOkKhijcYlOyYisLTpwOo6CrKVV05KSBq5TXScTfN6DSXlwaGjEk4U616GE1OKkvJVZ3sbPYWTbpST3mG4CM++I86XHECmgC4bVKcW42RvjScYZVqV+cseagXlhI9ZnGb30w71glSnDwZZUpx1QxbPEYivsKip7lQq2bYdNOtSzIiKFyYjkuSEclyAOc9ABZyABnIAGcgBxIO+th/jZ8QUo9yJQ7l7RE7tPpEHsT8ZWqsW4/uXpmoWP5sK86Y/QBm25n6RE7L+bVzsH3P0YcL3P0XWLies+9bWaGJlIRyUhHJKAJCzYdxOv3BTgiymulxLKC0IMvLxIkbzbWmrdL6igaOkm5OSTTTCrOMINy0MwsafbMMz2il9HNrUtOqum7SvO4mk6U7ePBz6c1NXRKNasty0Bai4DnJ6DAbNsiRG8YAtY44NJwJG0V0VXRwGIySyS0f8kqVlO7NDXdNoEAMJ6xpeNy4YJ9YcV20KuVKMtUVypRlqiuWhkTiYMT/i/5h4KiWF+LM8sL8WVudsqbl+UxwHrN4zNo/dUSpzjqjNOlOOqGjLQP2hsUblQ4ZNMdge43FAhTOQK4WcgAZyABnIAcWe762H2jPiClDuROn3L2iN3avSYPYn4ytdUux/cvRqNj+bCvOmP0AZtuZ+kROy/m1c7B9z9GDC9zLpFxPWfetjNLEykI5caIENYkYk0bpu6b1BvYrcr9EWGBDzWgagtCVka0rKxi26hlR9LjbzCd9RBNLsHxNJ6QMB3qLdzjY3EZ5ZVois2DaRl4oP2HXPHRr6ws2KoKrC3nwZ6NTJL7GjwnggEXg3g6151pp2Z00zpxSAQiFTQi7ZMWtv8ADzXH6xlx+8NDl38FiOJCz1RrpTzKz1JsFbS0CAAgAIAibRyclI/LhgO9ZnFd7Me+qrlSjLVFU6EJaoq1pZAvFTAiB33X3H8wu9iolh34ZlnhH9LKzOSM3K+cY9o1kZzPzCoVMoSWqMs6c46oRh2n6w7wo2Kx3CmmOwI6sDsS6iuK5yQXHNnO+thdoz4wpQ7kTpv9a9oY7tfpMHsT8ZWyqaMf3L0ajY/mwrzpj9AGa7mXpETsv5tXPwfc/Rgwvc/RdIuJ6z71rZoeojEeAk2RbsM4sQlVtlbdxeyIOdEB0Nv79ClTV2TpK8iL3TMpfosHeYbqRowIqMWQzc53QTeB36lbKViGMr5I5VqzE3Q1FM4tjghSEW3JC1rt5ebxfDPRpb+65OPw/XiR/f8A2bcNV+llnL1zLGsSe5SSEHIz7oERsRuLTeNBGkFX0ajpzUkEZOLujRmzrYsERIZq1wF+rWD01uXfjNTipI3ZrxuhBs49vT1+KMzI5mheHabDyuL7QpZ0NVF5HjIgdeCD1KRNO50gYEAE5oNxvCAIK08kJKPeYeY71oZzT3jA94VcqUWUTw1OXgqNqbncdlTAe2INDXcR/ccCdiplQfgyTwcl2u5WpuDNyppFY9n4xVvc7DYVTKnbVGWUJR7kOLKtloiwy8EUewki8XOGhKMP1IUHaS9oPdgnIcaPBdDcHDeTho45xGIWqqacbJOStsazY/mwrzqD9AGabmPpETsv5tXPwnc/Rgwnc/RcZmJQnXU+9apMvk7DF7qqBWxJxUSLJGHNslJZ8eJhjTS6lzWjpJ96ui1GN2XRapwcmYvbM7Emoz40Q1c89wGho6AFnc7u5yKknOTkyOfDUlIraG74asUiDRpW5VkmHNM3HbUODmQWnSCKOf31IHf0KeVSVnodLA4fpnl+w4tqSdLxSw4YsOtviMFwa9B0p5fHgtnHK7Ea56qSK7iER6mkRbJ7I23BCibzEP1cQ0FcGuP7HDYt2DrZXlejLqFWzyvRl0j2e77Jr0HFdNxNTg/BFzENzeUCFW00VNNajXfnNNWkg9BUb2IXa0HUC34jOWA4bHexSVRrUmqzWpYmxhmhzuKCATXRXWrr9Lmm/S520g4JjDQAEAcxIYcKOAI1EVCAauVy0Mh5GKc5rN6cDWsM0bca3s5OwBVunHUzywtNu6VilZb7nk5EIfL5sUNaRm1DImJN2dxTtCU4vwZ62Gk+sTTLLaWto4UOoq06A+QBmm5h6RE7L+bVz8J3P0YMJ3P0WiZ5TvxH3rQ9SyWog4qJE5YwuIAxJA2paiSu7FVy6tjf4ggwz9TBuuwe8XF3UMB3qmtVu8q0RViJ5nlWiKm6Gq1IytDd8NWKRFok8lMnHT0w1mENtHRXam+qOk4bToV9NZmTo0HVnbx5NzhQWsaGtADWgBoGAAwC1HbSsrIiso7K+kQiBy23sPTqPQVmxNHiwt58FdWGZGZRXEEg3EXEHEELi5bdDnsQe9SSItiD3qaRFs03Ia3/AKTC3t5+thCh1ub9l37H+662Hq542eqOhh6ueNnqizOaDjetBpI+aseE/Dinow2KDgmVypRZGssF4iNqQ5lak4GgvvChw3cqVF5vsdZYTebDbDGLzU/hb/emxFaXSw8RKysVOBaUaCfq3ub0Yt/KblnU2tDIqko6MmZLLYi6Myv3mXH8p8Vaq+5dHF/JFis63ZaPyIja+q7iv2HHuV0akZaM0QrQnoySUy0CAAgBhvpdGIGDRTvN5/ZAD9AGZ7l/pMTsv5tWDCdzMGE7n6LRM8p34j71c9SyWrEHJEGRNtWkYTc1h47gRUYtBuJ68Qs9arkVlqRcraFPMJYlIosIvhqxSItDaJDViZBoEGdjQa71EiMrjmOc2tNdFdGTWglKUdGcRLcnP9zH/qv8Vcpsi6tT5M23JKK58lLOcS5zoMMlziS4ktFSScStUdDtUHenFvZFY3QLFzT9Ihi40EUDQcA7vwK5+Lodc6/cz4mnb9aKK+IsaRiuIvepJEWxWyrUfKxmRWYtN40OaeU09BCupycXdDhUcJZkbFDtgRILI8Kj4bxUjBzdBr0g3FdHPdZkdbi3ipR0FZe2YLric06nYbcE1UTGqsWSDSDeL1MsEpmVhxBR7Q4dIrs1JNJ6icU9SAtDJCG++E4sOo8ZviqZUU9DPPDJ6FUtTJyag1JZnN9ZnGGzEbFRKlJGSdCcfBXIzqdY2hUszMf2blTOwCAyIXjAMfxwdQFbx3FSjWnHRk4YipDRmwSxcWNLwA/NGcBgHUvA6Kroq9up2Ve3UQtWebLwYkZ/Jhsc89OaK070N2FKWVNiNjtq0uOLjU9ZTJEigDMty70mJ2X82rBhO5nPwnc/RaJnlO/EfernqWy1Yzmo4Y0uOj29CrqTUI5mQZU5hxiOLnYn/wBRceVRyd2QsN3w0KQmhvEYrEyDQ1itV0WVtDOK1XRZWxnFarosrZueSTqSEr2ML4Atse1HaoP/ABR9IlokNsVha8AtcCHA4EHFNpNWZdZNdTGMpbMMpGdDxYeNDd6zTh3jA9S5dSnklY5FaGSViGc9RSKbiL3qSRFstm53lGIEX6PFP1MY0FcGPNw7jh10WmjK3R6GrC1sssktGW60ZFzImYL848Q6wVOUbOxpnBqViftGOJWX4uIAa38R0+8q6TyxNE3w4dCElMrnNuiszhrbcdhuVSrblEcS13InZG3JaNyXivqu4rthx7lbGpGWhohWhLRkiplhG2nYUrM+dhtJ9YcV/wCYXqEqcZaoqnRhPVFflcgoUKYhxWxCWMdnFjwCajk0cOmmhUrDJSTuZ44OMZqSfQuS0m0zzdptfepRsBp40w6/s4dC7aS0bVXU0sZMZUyxy7l0sfzYVhrH6AMx3LPSYnZfzasOF7mc/Cdz9FpmeW78R96tepZLVkdM2c6Ye1odQVwpXrJv1LLWoSrNJOyEld2F/wDBjueH5D8yr/8Aly+f4/su4P3OHZEuP+cP6Z+ZNf8AGy+X4/sXA+4k/INx/wA9v9M/Mpr/AI9r6vx/ZF4b7iD9zx5/1Df6Z+dTWCa+r8f2QeEe/wCBF+5q8/6lv9I/OrFhWvP4IvBP5fj+xB+5c8/6pv8ARP8A2KxUGvJB4B/L8f2XuyrOMCXhQc4O3pjGF1KVzRStL6K5KysboQywUdhzNuzW9dyb0JS6IquUljtm4eaTmuBqx9K01imkEKipBSRlq01NWKm/IR/Pt/pn51TwfuZXhXv+P7Dhbn4djNtaemCabd8UlSW4LCX+r8f2OhuVPN4m29Ygn/sU+A9yfIP5fj+zQ7HkokODDZHeIz4Ypvmbmk0wJBJ41NNb1fFWXU6EItRSk7nFt2V9JaBn5ubUi6oJOtKcMxGpTzrUptpZPzMKpzc8a2X+zFZpU5Ixzozj4K/GNOsbQqWZ2OJLKSal+REJb6j+M3ureO5SjVlHRko15w0ZZLO3RIRoI8NzPvM4ze9uI7qq6OJX1I0wx0fqRcpSZZFY17DnNcKtN9471pTTV0bYyUldCyYzC92Oc32cAGDGFg6w453t9yqqHLxkrzRstj+bCtOoP0AZhuV+kxey/m1YcL3M5+D7n6LTNct34ne9Wy1LJaseWHBq4u1XDrP/AL2qdNdbllFdbk0rjQBAAQARQBwXJCuEIw0ouFxRrgcExhlADaNJMd0dXgouKIuCZHTNmPHJo72FQcGVSpvwRMw0tNCCD0qtlL6CDJp8M1Y4jqN3eMClma0I5mtC1ykw4QQ+Ljm5xoKXYjvotCf6bs2Rk8t5CcnbUvF5LwD6ruK7249ySnFijVjLySCmWDG0LIl4/nIbSfWpR/5heoyhGWqK50oT1RU7WyArUy8Sn3ImH5gP2WeeG+LMlTB/F/8AZVH5KzgjMhvhuGe4NzxxmAHE5w6Naz8Gd7NGR4apmUWjYZeC2GxrGijWgNaNQaKD3LopWVjspJKyELVnRAhPiH7Iu6SbgNpCG7CnLKrmAZckmKwm8lhJPSXFVSORiNUb3Y/mwrjsj9AGXblXpMXsv5tWLC9zOfg+5+i1zXLd+J3vVktSyWrJyzYOZDGs3nvV8FZGmmrRHSkTAgAIAKiAOHMSFYQiNISIsWHEb7U9ES0QyE64Y3qOYrzsXh2gw48Xrw2p5kSU0OmuBwvUiZzFhNcKOAI1EVSauJpPUjJiwYTiCKtvvGIPReoOmip0YsLKURN5zYbSakB2boaL/BFS+WyCtfLZFAjXXG4jRpCyM57FJS3ZiByIhp6ruMzYcO5CqSjoxxrThoyfkcvGYR4Zb95nGHe037Kq6OIXlGiOMX1Is1n2rAmBWFEa7oB4w62m8K+M4y0ZqhUjPtY9UiYEAUPdTtPNbLy4N8SI17/wscKDvcQf+Kpqy0RhxtS2WG7M73Q5TezLk4xITnd2+OA9iczNiY2ys3Gx/NhWnXH6AMt3KfSYvZfzasWG7mc/B9z9FybBz4xb9416gTVW2vIuteViwLQagIACACKACzkAGCgA0AcRYYcKFDE1cj48i7Rf7CoOJW4MjY7S24gjrVbKn0G7ZhzDVriOo/tpSu0RzNaDuDb7m8tocNYuPgpKo/JNVmtSakptsZuc2tMLxQ3K2Mrq5fGSkrocJkhpO2bBjecY13TSjh1OF6jKKepCVOMtUVm08iAb4ESh9V94/MLxsKolh9jLPCfFlPtew5mXqYkN2b6zeMzaMO9Z505R1RjqUZw1RBGIQagkEYEGh7iFVcovsbbk9AiQ5aE2K5zomaC8uJc6pvoScaVp3Lp001FXO5Ri1BKWpIqZYYnlPPfTbUAB4oiw4DDoo2IGuI7847FjnK8/3OJWnxK/7pfkU3bWBsxLgCgEAgDUA80V8zTju6JrNj+bCtOkP0AZZuUekxey/m1Y8N3M52D736NCs2Fx4jvvEDbf+y0QXVs2U11bJFWFoEABABEIATeEhMRcUiItAJpemiSOGzjNN3uRmQsyF2uBwvTJBPYHChAI6b0A1cjpqxobuSS07RsUHTTKpUk9CGnLGjNwGcNbfBVOm0USpSRMzLxKy12LW0HS539zVWv9MS9/44FLl7YjweQ809U3t2HDuWVTktDEqso6MmZPLVuEZhH3mXjvaVaq+5dHFL6kWGQtWBH83Ea46q0d+U3q6M4y0NMKkZaMeqRMiJzJqTivD3Qmh4cHVbxakGvGAuPeq3Sg3exTKhTk7tEurC4i8qLT+iysWLpa0hv4nXN9pCjOWWNyqtUyQcjE8l4dZmE46IsLaYjVzm/1RX3RwYd8fa/kmt3H0mB2J+Ny31Do47uiavY/mwrDpD9AGV7k/pMXsv5tWPD9zOdg+5+jUYUPNFOknaarWlY6CVjtMYEABAAQAEAcPhApWFYKK05pDdVEMHoRj5d/qlQsyrKxMQIzb2hw6krMVpLQcQpmYHKhl3VQFNOWxJSn5Q/gxM4YOb0OCmmWJ3FExiM3KsitzXtDhjTp1pNJ6kZRUlZlctDJBrr4T80+q+9u0Xj2qmVHYzzw1+1lbm8m5xppvRd0tII96odKexllQqLwMn5Oz2IgPrrGbX3qPCnsQ4FXYlbOmbbgUG9PiNH2Yma4/mzqqyLrR8F0JYmPi/svFkTUWLDDosIwX1ILC4Ow01GtaoNtXasbqcpSjeSsx6pEygbq5jxWQoEKFFeKmI8sY5w4oowEgdJNOgLPXb6JHPx7k0opPfQqeT1kzDIkGsGMPrYZJMJ4A47cTTUsWWTqJ2eq8HOp058SP6XqvD3Fd3H0mB2J+Ny6NQ347uiavY/mwrDpD9AGD5N5RukYjokMMeXNzCHE0pUG6h6Fz6dTI7o41Ktw3dFh4UpjmoG1/ireYexfzz2QXCnMc1A2v8U+Yewc89kEd1WY5qBtf4o472Fz72QXCtM81A2v8U+Ow597ILhXmeagbX+KOOw597ILhYmeZgbX+KfGYc+9kFwszPMwNr/FHGYc/LZBcLMzzMDa/wAUcZhz8tkFwtTXMwNr/FPjC5+WyC4W5rmYG1/ijij5+WyC4XJrmYG1/ijihz8tkFwuzXMwNr/FPihz8tkDhdmuZgbX+KOKHPy2QXC9NczA2v8AFHFDn5bA4X5rmIG1/inxA56XxC4X5rmIG1/ijiBz0viFwwTXMQNr/FHEHz0viDhgmuYgbX+KOIHPS+IXDDNcxA2v8UcQOel8QcMM1zEDa/xRxA56XxBwwzXMQNr/ABTzhz0viDhhmuYgbX+KM4c9L4lUywypiWk9sSIxjCxhYAwmhFSamp6VCUrmetWdVq6PQVj+bCvO0P0AM4tnscakIA48lQ9SAB5Kh6kADyVD1IAHkqHqQAPJUPUgAeSoepAA8lQ9SAB5Kh6kADyVD1IAHkqHqQAPJUPUgAeSoepAA8lQ9SAB5Kh6kADyVD1IAHkqHqQAPJUPUgAeSoepAA8lQ9SAB5Kh6kADyVD1IAHkqHqQAPJcPUgB5ChBooEAdoACAAgAIACAAgAIACAAgAIACAAgAIACAAgAIACAAgAIACAAgAIACAAgAIACAAgD/9k="/>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18" descr="data:image/jpeg;base64,/9j/4AAQSkZJRgABAQAAAQABAAD/2wCEAAkGBxAQEhUUEhQUFRQUFxUUFBQUFRQVEBQXFBQXGBUXFBUYHCggGBolHRQWIjEhJSkrLi4uFx8zODMsNygtLisBCgoKDg0OGxAQGywmHyQsLCwsLCwsLCwsLCwsLCwsLCwsLCwsLCwsLCwsLCwsLCwsLCwsLCwsLCwsLCwsLCwsLP/AABEIAMwAzAMBEQACEQEDEQH/xAAcAAAABwEBAAAAAAAAAAAAAAAAAQMEBQYHAgj/xABHEAABAgMDBQsICQIHAQAAAAABAAIDBBEFITEGEkFRkQcTFyIyU2Fxc4HRFTM0UqGxstIUI0JicpKiwcKT4RZDRFSC0/Ak/8QAGgEAAgMBAQAAAAAAAAAAAAAAAAECAwQFBv/EADARAAIBAgQGAQMEAgMBAAAAAAABAgMRBBIxURMUITJBcVJCYaEigbHhI9EFkfAV/9oADAMBAAIRAxEAPwDcUABAAQAjNTUOE0uiODWjS40CUpKKuxOSSuyoWrl6xtRAZnfffc3ubifYsVTGJdqMs8Ul2kSJy1pzkb4Gn1RvbO5391Vnr1NP9FeatPQ7/wAI2g+97x/yiucU+WqvV/kfAqPVhjIWa5yH+Z/gjk57hy09wHIKa52Ftf4J8nPdBystwuD+Z5yFtf8AKjk57oOVluDg+mechbX/ACo5OW6FystwuD6Z5yF+v5UcnLdByst0FwezPOQv1/Knyct0HKS3QODyZ52D+v5UcpLdByktwuDuZ52D+v5UcpLcOUluFwdTXOwf1/Knyktw5SW6C4OZrnYP6/lRyktxcpLdBcHE1zsH9fyp8rLcOUluguDea52D+v5UcrLcOUlugjubTXOwf1/Knystw5OW6C4NprnYP6/lRy0tw5OW6C4NZrnYP6/lRy0txcnLdBcGc1zsH9fyp8tLcOTnuit5UWBEkXBkRzHF7C4FlaUqRfUDUq6lNw6Mz1qTp9GbXZkUuYCV0DsjxAAQAEAQeUmUkOTFOXFI4rK4dLjoCorV1TX3KatZQ9lMlbPnLUfnvdRg+0RxG9DG6VijCpXd3oZVGdZ3Zb7MyelZWlG57x9p9Ce4YBbYUIU/ZqjShAlHTB0XK3MTzCZiHWUriuws86ylcVws86yi4XYN8Os7UXFdhb47WdpRcLsLfHaztKVwuFvrtZ2lFwuwt9drO0ouK7C312s7Si4XYN9drO0ouwuwt9drO0ouwuwb67WdpRdhdg312s7Si7C7C312s7Sldhdg312s7Si7C7D312s7Si7FdnUKK6ovOI0nWmmxpu5n+6/5+F2J+NypxGqMmO1Xo0ex/NhazpD9AAQBB5VW+JOHdQxX1zG6tbj0BUV6ypr7lNarkX3Kpkzk+6bcZiYJLCa34xD8qyUKDqPPPT+TPSpObzSLyXgANYAGi4AXCnQt9/CNd/CE0iIEAEgAkhBEoAIlAjmqACqkAKoEFVABVQAVUCCqkAKoAKqABVAAqgAVQB3BPGHWPemtRrUoe7D5+F2J+NyrxGqMuO1Xo0ix/NhajpD9ACM3MthMc95o1oLj3JSkoq7FJpK7M2s2XiWpNufEqGChd91v2WD/ANrXMhF16l3oYIp1p3ZoLyAA1oo1twAwu0LovZG17ITSIgQASACqkI5JQARKBBVQAVUhBVQBySgQVUgCqgAqoEFVAAqkAVUACqBAqgAVQB3BPGb1j3prUa1KJuxefhdifjcoV9UZsfqvRpVj+bC1HTH6AKVukWlmtZAaeVx39Q5I7zXYsOMqWSiZMVOyykrkzZ/0WWaCOO/ju11IuHcFfQhw4fdltKOSA+KmMyfKi0bSko5hmZilh40NxzeM0nqxGB/uqJOUXqcytUq05WzEWMqrQ/3MT9PgocSW5Vx6vy/g7blPP/7iJ+nwS4ktx8er8v4LRkLlXEMbepp5e2LQMe6lWP0C7QcOuinSq9bSNOGrvNlm9S/x4eaabFoasbWrMSKiIKqBDS0p5kvCdFeaNaK9JOgDpJuQJuyuzLJnKyde9zhGcwEkhraZrRoAuTsZXUluJf4mnv8AcRPZ4J2FnluF/iae5+J7PBKwZ5bmg7n8KYfCdMzUR7mOuhMdShFb34axQd5UrJK7NNFO2aROOdU6uhVXBs5qgAqpCBVABVQAKoAFUAKQDxm9Y96a1HHVFG3ZPSIXYn43JV9TPj9V6NLsfzYWk6Y/QBmk8Pplp5pvaHhv/GHyvaCuZP8AyV7f+6GCX661i/zLr+pdGRskIqJEg8rbCbOwC3/MZV0M/e9U9BwUJxzIpr0uJG3nwY8YJaSHAgg0IOIIxBWNnJtuKNYotjsKtYo3JWNbyPtn6bAzXn66Fcdbhod34HpC30anEjZ6o6lCpxIWeqJEqRI5JQIzDLq3d/i70w/VQzeRg9+k9QwHemjNUnd2KsmVgQBO5HWA6emAy/e28aK7U31QdZw26k0iylTzysa3ORW3MYAGMAa0DC4Uu6FCcr9DTOXhDWqgQBVAgqpAFVAAqgAVQAKoAUgHjN/EPemtRx1RSN2X0iF2J+Mor6lGP1Xo0yx/NhaTpj9AGb5Fceee86orvzO/uubhutVv2YaHWo2XiKbyt71NT1OEhBFIRQcv7CofpMMXGgigaDof+x7lmrw+pGLE0uudfuU9jFkbMqQs2GotjsSVizz5WK2KzFuI0OaeU0pwqOErotpycJXRqborI0NsaGateK9XX06F1LqSzI6LtJZkVLLe3fo8Le2H62IKDWxuBd16B36kIz1J2VjL1IzgQApAguiOaxgLnOIa0DEk4BAJX6I2ixLLbZ0s2EL4r+NFdrJxp0DAdSJOysbUuHHL5ASqSsIlAAqgQRKAOTEA0jalcVzgzDdYRdCzI5M0zWlmQZ0F9Mb0ozIWdCktNtL2i/lN94TUuqHGauio7s3pELsT8ZUq2pDH6r0abY/mwtJ0x+gDONzsf/TE7M/G1c3B97MOG72XaJietbmaWcJCOSUAJx4bXtLXCrXAgg4EHFJq/QTV+jMwtmyTLRSy8tN7Drb4jBc2rHJKxz508rsNmQ1Q2RsKthqLZKxY8mLeEq2I2LUwi1zqC8hwbgB00p10WvCV8ryS0Zoo1Mt09CgWpPvmIror8XHDQ0aGjqC6RS3d3GiBAQBo+5rYLYbTOxhTEQAdhf33gd5T0V2aaEElnl+xYpidDiSTUnUqHK4pVE3cbOnRoCjmIOYk6dd0BRzMjnYk6ZcdKWZkczEzEOspXFc4zkCBnJAFnIAPOQAtJO+sZ+NnxBSjqiUO5eyB3Z/SIPYn4yr62pLH9y9GnWP5sLQdMfoAzjc4P/0ROzPxtXOwfe/Rhwvcy6xMT1lbWaWcEpCOSUCOUhEZb1mCYhkfbbew9OrqKqrU88beSupDMih7yWkgihBoQcQRjVciXTozLYWaxQbJWFBDUbjsVq2ZHenVHJdh0HSF2MJX4kbPVEWrEctYidyOsB09MBl+9N40V2pvqjpOG1NIspU88reDSbXnGuIhw6CHDo1oGFwpd0DBZ6s7uyJ1ql3ZaIjC5VFByXIA4LkhBFyBXOc5ILhZyBXBnIC4WcgLh5yAuLyLvrIf42fEFKPciUH+peyE3aPSIPYn4ytFbUsx/cvRp9j+bC0HTH6AM33NfSInZH42rnYPvfow4XuZdYmJ6z71tZoeomUhBFAHJSEKSbM546L9icV1HFXZBZaWNQ7+wXGgiAa9Dv2PcsGOoW/yL9/9kK9P6kVhjFymzOkKhijcYlOyYisLTpwOo6CrKVV05KSBq5TXScTfN6DSXlwaGjEk4U616GE1OKkvJVZ3sbPYWTbpST3mG4CM++I86XHECmgC4bVKcW42RvjScYZVqV+cseagXlhI9ZnGb30w71glSnDwZZUpx1QxbPEYivsKip7lQq2bYdNOtSzIiKFyYjkuSEclyAOc9ABZyABnIAGcgBxIO+th/jZ8QUo9yJQ7l7RE7tPpEHsT8ZWqsW4/uXpmoWP5sK86Y/QBm25n6RE7L+bVzsH3P0YcL3P0XWLies+9bWaGJlIRyUhHJKAJCzYdxOv3BTgiymulxLKC0IMvLxIkbzbWmrdL6igaOkm5OSTTTCrOMINy0MwsafbMMz2il9HNrUtOqum7SvO4mk6U7ePBz6c1NXRKNasty0Bai4DnJ6DAbNsiRG8YAtY44NJwJG0V0VXRwGIySyS0f8kqVlO7NDXdNoEAMJ6xpeNy4YJ9YcV20KuVKMtUVypRlqiuWhkTiYMT/i/5h4KiWF+LM8sL8WVudsqbl+UxwHrN4zNo/dUSpzjqjNOlOOqGjLQP2hsUblQ4ZNMdge43FAhTOQK4WcgAZyABnIAcWe762H2jPiClDuROn3L2iN3avSYPYn4ytdUux/cvRqNj+bCvOmP0AZtuZ+kROy/m1c7B9z9GDC9zLpFxPWfetjNLEykI5caIENYkYk0bpu6b1BvYrcr9EWGBDzWgagtCVka0rKxi26hlR9LjbzCd9RBNLsHxNJ6QMB3qLdzjY3EZ5ZVois2DaRl4oP2HXPHRr6ws2KoKrC3nwZ6NTJL7GjwnggEXg3g6151pp2Z00zpxSAQiFTQi7ZMWtv8ADzXH6xlx+8NDl38FiOJCz1RrpTzKz1JsFbS0CAAgAIAibRyclI/LhgO9ZnFd7Me+qrlSjLVFU6EJaoq1pZAvFTAiB33X3H8wu9iolh34ZlnhH9LKzOSM3K+cY9o1kZzPzCoVMoSWqMs6c46oRh2n6w7wo2Kx3CmmOwI6sDsS6iuK5yQXHNnO+thdoz4wpQ7kTpv9a9oY7tfpMHsT8ZWyqaMf3L0ajY/mwrzpj9AGa7mXpETsv5tXPwfc/Rgwvc/RdIuJ6z71rZoeojEeAk2RbsM4sQlVtlbdxeyIOdEB0Nv79ClTV2TpK8iL3TMpfosHeYbqRowIqMWQzc53QTeB36lbKViGMr5I5VqzE3Q1FM4tjghSEW3JC1rt5ebxfDPRpb+65OPw/XiR/f8A2bcNV+llnL1zLGsSe5SSEHIz7oERsRuLTeNBGkFX0ajpzUkEZOLujRmzrYsERIZq1wF+rWD01uXfjNTipI3ZrxuhBs49vT1+KMzI5mheHabDyuL7QpZ0NVF5HjIgdeCD1KRNO50gYEAE5oNxvCAIK08kJKPeYeY71oZzT3jA94VcqUWUTw1OXgqNqbncdlTAe2INDXcR/ccCdiplQfgyTwcl2u5WpuDNyppFY9n4xVvc7DYVTKnbVGWUJR7kOLKtloiwy8EUewki8XOGhKMP1IUHaS9oPdgnIcaPBdDcHDeTho45xGIWqqacbJOStsazY/mwrzqD9AGabmPpETsv5tXPwnc/Rgwnc/RcZmJQnXU+9apMvk7DF7qqBWxJxUSLJGHNslJZ8eJhjTS6lzWjpJ96ui1GN2XRapwcmYvbM7Emoz40Q1c89wGho6AFnc7u5yKknOTkyOfDUlIraG74asUiDRpW5VkmHNM3HbUODmQWnSCKOf31IHf0KeVSVnodLA4fpnl+w4tqSdLxSw4YsOtviMFwa9B0p5fHgtnHK7Ea56qSK7iER6mkRbJ7I23BCibzEP1cQ0FcGuP7HDYt2DrZXlejLqFWzyvRl0j2e77Jr0HFdNxNTg/BFzENzeUCFW00VNNajXfnNNWkg9BUb2IXa0HUC34jOWA4bHexSVRrUmqzWpYmxhmhzuKCATXRXWrr9Lmm/S520g4JjDQAEAcxIYcKOAI1EVCAauVy0Mh5GKc5rN6cDWsM0bca3s5OwBVunHUzywtNu6VilZb7nk5EIfL5sUNaRm1DImJN2dxTtCU4vwZ62Gk+sTTLLaWto4UOoq06A+QBmm5h6RE7L+bVz8J3P0YMJ3P0WiZ5TvxH3rQ9SyWog4qJE5YwuIAxJA2paiSu7FVy6tjf4ggwz9TBuuwe8XF3UMB3qmtVu8q0RViJ5nlWiKm6Gq1IytDd8NWKRFok8lMnHT0w1mENtHRXam+qOk4bToV9NZmTo0HVnbx5NzhQWsaGtADWgBoGAAwC1HbSsrIiso7K+kQiBy23sPTqPQVmxNHiwt58FdWGZGZRXEEg3EXEHEELi5bdDnsQe9SSItiD3qaRFs03Ia3/AKTC3t5+thCh1ub9l37H+662Hq542eqOhh6ueNnqizOaDjetBpI+aseE/Dinow2KDgmVypRZGssF4iNqQ5lak4GgvvChw3cqVF5vsdZYTebDbDGLzU/hb/emxFaXSw8RKysVOBaUaCfq3ub0Yt/KblnU2tDIqko6MmZLLYi6Myv3mXH8p8Vaq+5dHF/JFis63ZaPyIja+q7iv2HHuV0akZaM0QrQnoySUy0CAAgBhvpdGIGDRTvN5/ZAD9AGZ7l/pMTsv5tWDCdzMGE7n6LRM8p34j71c9SyWrEHJEGRNtWkYTc1h47gRUYtBuJ68Qs9arkVlqRcraFPMJYlIosIvhqxSItDaJDViZBoEGdjQa71EiMrjmOc2tNdFdGTWglKUdGcRLcnP9zH/qv8Vcpsi6tT5M23JKK58lLOcS5zoMMlziS4ktFSScStUdDtUHenFvZFY3QLFzT9Ihi40EUDQcA7vwK5+Lodc6/cz4mnb9aKK+IsaRiuIvepJEWxWyrUfKxmRWYtN40OaeU09BCupycXdDhUcJZkbFDtgRILI8Kj4bxUjBzdBr0g3FdHPdZkdbi3ipR0FZe2YLric06nYbcE1UTGqsWSDSDeL1MsEpmVhxBR7Q4dIrs1JNJ6icU9SAtDJCG++E4sOo8ZviqZUU9DPPDJ6FUtTJyag1JZnN9ZnGGzEbFRKlJGSdCcfBXIzqdY2hUszMf2blTOwCAyIXjAMfxwdQFbx3FSjWnHRk4YipDRmwSxcWNLwA/NGcBgHUvA6Kroq9up2Ve3UQtWebLwYkZ/Jhsc89OaK070N2FKWVNiNjtq0uOLjU9ZTJEigDMty70mJ2X82rBhO5nPwnc/RaJnlO/EfernqWy1Yzmo4Y0uOj29CrqTUI5mQZU5hxiOLnYn/wBRceVRyd2QsN3w0KQmhvEYrEyDQ1itV0WVtDOK1XRZWxnFarosrZueSTqSEr2ML4Atse1HaoP/ABR9IlokNsVha8AtcCHA4EHFNpNWZdZNdTGMpbMMpGdDxYeNDd6zTh3jA9S5dSnklY5FaGSViGc9RSKbiL3qSRFstm53lGIEX6PFP1MY0FcGPNw7jh10WmjK3R6GrC1sssktGW60ZFzImYL848Q6wVOUbOxpnBqViftGOJWX4uIAa38R0+8q6TyxNE3w4dCElMrnNuiszhrbcdhuVSrblEcS13InZG3JaNyXivqu4rthx7lbGpGWhohWhLRkiplhG2nYUrM+dhtJ9YcV/wCYXqEqcZaoqnRhPVFflcgoUKYhxWxCWMdnFjwCajk0cOmmhUrDJSTuZ44OMZqSfQuS0m0zzdptfepRsBp40w6/s4dC7aS0bVXU0sZMZUyxy7l0sfzYVhrH6AMx3LPSYnZfzasOF7mc/Cdz9FpmeW78R96tepZLVkdM2c6Ye1odQVwpXrJv1LLWoSrNJOyEld2F/wDBjueH5D8yr/8Aly+f4/su4P3OHZEuP+cP6Z+ZNf8AGy+X4/sXA+4k/INx/wA9v9M/Mpr/AI9r6vx/ZF4b7iD9zx5/1Df6Z+dTWCa+r8f2QeEe/wCBF+5q8/6lv9I/OrFhWvP4IvBP5fj+xB+5c8/6pv8ARP8A2KxUGvJB4B/L8f2XuyrOMCXhQc4O3pjGF1KVzRStL6K5KysboQywUdhzNuzW9dyb0JS6IquUljtm4eaTmuBqx9K01imkEKipBSRlq01NWKm/IR/Pt/pn51TwfuZXhXv+P7Dhbn4djNtaemCabd8UlSW4LCX+r8f2OhuVPN4m29Ygn/sU+A9yfIP5fj+zQ7HkokODDZHeIz4Ypvmbmk0wJBJ41NNb1fFWXU6EItRSk7nFt2V9JaBn5ubUi6oJOtKcMxGpTzrUptpZPzMKpzc8a2X+zFZpU5Ixzozj4K/GNOsbQqWZ2OJLKSal+REJb6j+M3ureO5SjVlHRko15w0ZZLO3RIRoI8NzPvM4ze9uI7qq6OJX1I0wx0fqRcpSZZFY17DnNcKtN9471pTTV0bYyUldCyYzC92Oc32cAGDGFg6w453t9yqqHLxkrzRstj+bCtOoP0AZhuV+kxey/m1YcL3M5+D7n6LTNct34ne9Wy1LJaseWHBq4u1XDrP/AL2qdNdbllFdbk0rjQBAAQARQBwXJCuEIw0ouFxRrgcExhlADaNJMd0dXgouKIuCZHTNmPHJo72FQcGVSpvwRMw0tNCCD0qtlL6CDJp8M1Y4jqN3eMClma0I5mtC1ykw4QQ+Ljm5xoKXYjvotCf6bs2Rk8t5CcnbUvF5LwD6ruK7249ySnFijVjLySCmWDG0LIl4/nIbSfWpR/5heoyhGWqK50oT1RU7WyArUy8Sn3ImH5gP2WeeG+LMlTB/F/8AZVH5KzgjMhvhuGe4NzxxmAHE5w6Naz8Gd7NGR4apmUWjYZeC2GxrGijWgNaNQaKD3LopWVjspJKyELVnRAhPiH7Iu6SbgNpCG7CnLKrmAZckmKwm8lhJPSXFVSORiNUb3Y/mwrjsj9AGXblXpMXsv5tWLC9zOfg+5+i1zXLd+J3vVktSyWrJyzYOZDGs3nvV8FZGmmrRHSkTAgAIAKiAOHMSFYQiNISIsWHEb7U9ES0QyE64Y3qOYrzsXh2gw48Xrw2p5kSU0OmuBwvUiZzFhNcKOAI1EVSauJpPUjJiwYTiCKtvvGIPReoOmip0YsLKURN5zYbSakB2boaL/BFS+WyCtfLZFAjXXG4jRpCyM57FJS3ZiByIhp6ruMzYcO5CqSjoxxrThoyfkcvGYR4Zb95nGHe037Kq6OIXlGiOMX1Is1n2rAmBWFEa7oB4w62m8K+M4y0ZqhUjPtY9UiYEAUPdTtPNbLy4N8SI17/wscKDvcQf+Kpqy0RhxtS2WG7M73Q5TezLk4xITnd2+OA9iczNiY2ys3Gx/NhWnXH6AMt3KfSYvZfzasWG7mc/B9z9FybBz4xb9416gTVW2vIuteViwLQagIACACKACzkAGCgA0AcRYYcKFDE1cj48i7Rf7CoOJW4MjY7S24gjrVbKn0G7ZhzDVriOo/tpSu0RzNaDuDb7m8tocNYuPgpKo/JNVmtSakptsZuc2tMLxQ3K2Mrq5fGSkrocJkhpO2bBjecY13TSjh1OF6jKKepCVOMtUVm08iAb4ESh9V94/MLxsKolh9jLPCfFlPtew5mXqYkN2b6zeMzaMO9Z505R1RjqUZw1RBGIQagkEYEGh7iFVcovsbbk9AiQ5aE2K5zomaC8uJc6pvoScaVp3Lp001FXO5Ri1BKWpIqZYYnlPPfTbUAB4oiw4DDoo2IGuI7847FjnK8/3OJWnxK/7pfkU3bWBsxLgCgEAgDUA80V8zTju6JrNj+bCtOkP0AZZuUekxey/m1Y8N3M52D736NCs2Fx4jvvEDbf+y0QXVs2U11bJFWFoEABABEIATeEhMRcUiItAJpemiSOGzjNN3uRmQsyF2uBwvTJBPYHChAI6b0A1cjpqxobuSS07RsUHTTKpUk9CGnLGjNwGcNbfBVOm0USpSRMzLxKy12LW0HS539zVWv9MS9/44FLl7YjweQ809U3t2HDuWVTktDEqso6MmZPLVuEZhH3mXjvaVaq+5dHFL6kWGQtWBH83Ea46q0d+U3q6M4y0NMKkZaMeqRMiJzJqTivD3Qmh4cHVbxakGvGAuPeq3Sg3exTKhTk7tEurC4i8qLT+iysWLpa0hv4nXN9pCjOWWNyqtUyQcjE8l4dZmE46IsLaYjVzm/1RX3RwYd8fa/kmt3H0mB2J+Ny31Do47uiavY/mwrDpD9AGV7k/pMXsv5tWPD9zOdg+5+jUYUPNFOknaarWlY6CVjtMYEABAAQAEAcPhApWFYKK05pDdVEMHoRj5d/qlQsyrKxMQIzb2hw6krMVpLQcQpmYHKhl3VQFNOWxJSn5Q/gxM4YOb0OCmmWJ3FExiM3KsitzXtDhjTp1pNJ6kZRUlZlctDJBrr4T80+q+9u0Xj2qmVHYzzw1+1lbm8m5xppvRd0tII96odKexllQqLwMn5Oz2IgPrrGbX3qPCnsQ4FXYlbOmbbgUG9PiNH2Yma4/mzqqyLrR8F0JYmPi/svFkTUWLDDosIwX1ILC4Ow01GtaoNtXasbqcpSjeSsx6pEygbq5jxWQoEKFFeKmI8sY5w4oowEgdJNOgLPXb6JHPx7k0opPfQqeT1kzDIkGsGMPrYZJMJ4A47cTTUsWWTqJ2eq8HOp058SP6XqvD3Fd3H0mB2J+Ny6NQ347uiavY/mwrDpD9AGD5N5RukYjokMMeXNzCHE0pUG6h6Fz6dTI7o41Ktw3dFh4UpjmoG1/ireYexfzz2QXCnMc1A2v8U+Yewc89kEd1WY5qBtf4o472Fz72QXCtM81A2v8U+Ow597ILhXmeagbX+KOOw597ILhYmeZgbX+KfGYc+9kFwszPMwNr/FHGYc/LZBcLMzzMDa/wAUcZhz8tkFwtTXMwNr/FPjC5+WyC4W5rmYG1/ijij5+WyC4XJrmYG1/ijihz8tkFwuzXMwNr/FPihz8tkDhdmuZgbX+KOKHPy2QXC9NczA2v8AFHFDn5bA4X5rmIG1/inxA56XxC4X5rmIG1/ijiBz0viFwwTXMQNr/FHEHz0viDhgmuYgbX+KOIHPS+IXDDNcxA2v8UcQOel8QcMM1zEDa/xRxA56XxBwwzXMQNr/ABTzhz0viDhhmuYgbX+KM4c9L4lUywypiWk9sSIxjCxhYAwmhFSamp6VCUrmetWdVq6PQVj+bCvO0P0AM4tnscakIA48lQ9SAB5Kh6kADyVD1IAHkqHqQAPJUPUgAeSoepAA8lQ9SAB5Kh6kADyVD1IAHkqHqQAPJUPUgAeSoepAA8lQ9SAB5Kh6kADyVD1IAHkqHqQAPJUPUgAeSoepAA8lQ9SAB5Kh6kADyVD1IAHkqHqQAPJcPUgB5ChBooEAdoACAAgAIACAAgAIACAAgAIACAAgAIACAAgAIACAAgAIACAAgAIACAAgAIACAAgD/9k="/>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46" name="Picture 22" descr="http://www.etektraining.com/images/Microsoft-Word-2010-Icon.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88752" y="2298924"/>
            <a:ext cx="1013887" cy="977676"/>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http://cdn3.cybernetnews.com/wp-content/uploads/2009/09/Excel.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4217" y="2634426"/>
            <a:ext cx="1066800" cy="10668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Xml Icon 16x16 Xml icon 16x16 xml icon 16x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9552" y="2362200"/>
            <a:ext cx="1241313" cy="1241313"/>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2757948" y="3986981"/>
            <a:ext cx="4557252" cy="1200329"/>
          </a:xfrm>
          <a:prstGeom prst="rect">
            <a:avLst/>
          </a:prstGeom>
          <a:noFill/>
        </p:spPr>
        <p:txBody>
          <a:bodyPr wrap="square" rtlCol="0">
            <a:spAutoFit/>
          </a:bodyPr>
          <a:lstStyle/>
          <a:p>
            <a:r>
              <a:rPr lang="en-US" sz="2400" b="1" dirty="0" smtClean="0"/>
              <a:t>xml ingested into a system</a:t>
            </a:r>
          </a:p>
          <a:p>
            <a:r>
              <a:rPr lang="en-US" sz="2400" dirty="0" smtClean="0"/>
              <a:t>File management</a:t>
            </a:r>
          </a:p>
          <a:p>
            <a:r>
              <a:rPr lang="en-US" sz="2400" dirty="0" smtClean="0"/>
              <a:t>Enhanced admin tools</a:t>
            </a:r>
            <a:endParaRPr lang="en-US" sz="2400" dirty="0"/>
          </a:p>
        </p:txBody>
      </p:sp>
    </p:spTree>
    <p:extLst>
      <p:ext uri="{BB962C8B-B14F-4D97-AF65-F5344CB8AC3E}">
        <p14:creationId xmlns:p14="http://schemas.microsoft.com/office/powerpoint/2010/main" val="17333871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ight Arrow 15"/>
          <p:cNvSpPr/>
          <p:nvPr/>
        </p:nvSpPr>
        <p:spPr>
          <a:xfrm>
            <a:off x="4446733" y="2634426"/>
            <a:ext cx="1430035" cy="696857"/>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Magnetic Disk 18"/>
          <p:cNvSpPr/>
          <p:nvPr/>
        </p:nvSpPr>
        <p:spPr>
          <a:xfrm>
            <a:off x="6019800" y="2352674"/>
            <a:ext cx="951103" cy="1260363"/>
          </a:xfrm>
          <a:prstGeom prst="flowChartMagneticDisk">
            <a:avLst/>
          </a:prstGeom>
          <a:ln>
            <a:solidFill>
              <a:schemeClr val="bg1"/>
            </a:solidFill>
          </a:ln>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20" name="Right Arrow 19"/>
          <p:cNvSpPr/>
          <p:nvPr/>
        </p:nvSpPr>
        <p:spPr>
          <a:xfrm>
            <a:off x="2492982" y="2634426"/>
            <a:ext cx="1430035" cy="696857"/>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p:txBody>
          <a:bodyPr/>
          <a:lstStyle/>
          <a:p>
            <a:r>
              <a:rPr lang="en-US" dirty="0" smtClean="0"/>
              <a:t>Data Management</a:t>
            </a:r>
            <a:endParaRPr lang="en-US" dirty="0"/>
          </a:p>
        </p:txBody>
      </p:sp>
      <p:sp>
        <p:nvSpPr>
          <p:cNvPr id="8" name="AutoShape 4" descr="https://encrypted-tbn0.gstatic.com/images?q=tbn:ANd9GcR4EjKUvhVEzEzuBwnqHmKYgwar4ekFb_gVQ-ismFauSmHTdq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descr="data:image/jpeg;base64,/9j/4AAQSkZJRgABAQAAAQABAAD/2wCEAAkGBxESEBIPEBASFA8VEhQUEBARDBASEA8RFRQZFxUUExcYHCggGBoxHBUVIjEhJTUrMS4uFyA0RD8sNygtLjcBCgoKDg0OGhAQGiwkHyUsLC0uLCwsLC8sLCwsLCwsKywtLCwsLCwsLCwvLCwsLCwsLCwsLCwsLywsLCwsLCwsLP/AABEIAMwAzAMBEQACEQEDEQH/xAAcAAEAAQUBAQAAAAAAAAAAAAAABgMEBQcIAgH/xABLEAABAgIECAYPBwMEAwEAAAABAAIDEQQFEiEGBxMxNUFRcVJyc4GRsxQXIjJVYWKSlaGxssLR4xUjQlOTweEkQ/AlM1SCFmOUCP/EABoBAQADAQEBAAAAAAAAAAAAAAABAgMFBgT/xAA0EQEAAQMCBAMFBwQDAAAAAAAAAQIDEQQSBSExUUFhoRMVcZGxIjIzNIHR8CRCUsEUI+H/2gAMAwEAAhEDEQA/AN4oCCJ41tDU7kfiag5IQEBAQEBAQEBAQEBBIMCsLaRVlJFIgGbTIRoJJEOOzgu2HYdXSEHVWCeE1HrGjNpVGdNpuewytwX62PGo+3OgzKAgICAgICAgICAgieNbQ1O5H4moOesTxlXdC40XqIiDqfKHagZQ7UDKHagZQ7UDKHagZQ7UDKHagZQ7UDKHagZQ7UEKwte4tZee+dr8S1pZVILjMxd5Zpp1CZ99K1GgtH+7de9g4W0a1WYWiWtcDMLKTVlJFIgG7vY0FxIZGYD3rth2HODzhUXdVYJ4TUesaM2lUZ02m57DK3BfK9jxqPtzoMygICAgICAgICAgieNbQ1O5H4moOesT+m6FxonUREHUrc43ohc5MbESZMbEDJjYgZMbEDJjYgZMbEDJjYgZMbEDJjYghuFMIWWXfid7FpSyqZFouG4exBr3Gziuy7DWFAZ9/ZtR4DRdGuvewcPaNe9ZtYaiwMwrpNV0kR4Bu72PAcSGRmA3tcNRzyOcHnCDqrBPCaj1jRm0mjOm03PYSMpBfK9jxqPtzoMygICAgICAg+TQJoIpjWP+jU/kfiag55xQaboXGidTEQdSszjeFKF6oSICAgICAgICCI4StubxnLSlnUvgLhuCgZyEe5buHsVGjT+N/FeI4fWFAZ9/e6PAaLow1vYOHtGveg1BgZhXSarpIjwDd3seC4kMjMBva4ajnkdR5wg6qwTwmo9Y0ZtJozptNz2EjKQXyvY8aj7c6DMoCAgICAg4m+0o/wCfF/Wf80Hrs+kfmxv1YnzUZgeYlLjuBa6JFLTnBiPIO8TTMDOYuY+SrSixCHSDn5rjfCeLlannKKujfsPCVsx3MTPwh81fDPK/bhI3gxPOHzTBuVW4Qt4MTzh80wncqNr0bH+cPmowblVtcjY/pHzTBuVm1qNjulMJ3KrawGx3SowZVm0ue3pTCcrmC+d9/SoSuVCUXwgbc3e5aUs6l4G3DcFCWTY64bgqrPttBp/G5iyEcPrCgM+/vdHgNF0YZy9g4e0a96YGpMDMLKTVdJEeAbu9jQXEhkZgN7XDUc8jqPOFCXVWCeE1HrGjNpNGdNpuewkZSC+V7HjUfbnQZlAQEBAQcOIOpqLQhEcQ1kO6+9jRr3LxtnTTdnFP1lO6Vz9iHgwfNb8l9Hu2539ZN0vralcLw2EDtDWg+xPdtzv6ybpe/suJtZ0/wp93XO/rJul9+zIu1nT/AAnu6539ZN0n2bF2s6f4T3dc7+sm6T7Ni7WdP8J7uud/WTdL79nReEzzv4T3dc7+sm6T7PjcJvnJ7uud/WTdJ9nxuE3zk93XO/rJulQo0RwjBhN4dI33KNHb2aumJ8J7omqcJRRTcN69XKsLyahZHq6bMDeVpSzqXYbcNyqsugbhuUD4SpHkuQaixs4tRGt0+gs+/vdHgNF0bWXsA/HtGveomCJapwMwspNV0nLwDd3saC4kMjMBva4ajnkdR5woWdVYJ4TUesaM2k0Z02m57CRlIL5XseNR9udBmUBAQEHDiDqKqKTJ7937ry2kq2zIk9WBkUHunB4zgFubaLl2dPTRdjrORbRLYi5L8U7vGNu5Y1RVFezxF1WLGQmglzrZzCYkdpzZlvfootU9ZyPVWwBFZbLnZyLiJXcyWLcXKd0zIsaZEMN5Y7VmO0aivnuzNurbIyNBodtgc8uBN4Alm1TmF9VqxupzULOE4GPkZmVpwnMTuBP7LCnE3dg+1oRCcGgm8TvI2qdREWpiIFl2b418/tRiqNGnSh44h/dfLp+erpnzRKY0U3DevTyiF7NVSwlaCYG8q8Kyu7Nw3KqXq2g8GIpHgxkQ8GNvUjUuNXF42Nap1BZKPe6PAaLousvYB+PaNaiYTFTWGBmFlJqykiPAN3exoLiQyMwG9rhqOeR1HnCqs6qwTwmo9Y0ZtJozptNz2EjKQXyvY8aj7c6DMoCAg4cQdFUakyJvXkrc4Sv6FXBhPD2kTGcTucNYK+m3fm3VFUDYbLLg2NZNqxdMd0Ab5S2r0MYnFeOeEIBWdcmLEc4mWprSe9A1b1wL2om5XMylKcFY86KX55Of6gF1NDV/0585QucjCpbIUYHuZzu1jWw8602W9TTTXH88hc0anMfEiQmX5OyHEG4OM7vUtaLtNVU0x4CMUKkzrKxP+5E17GOXLt1f1mPOfpKXvDSkWYsMT/B8RVuI1Yrj4IR3s4bR0rn70vlVRp0pnjf+xVtJ+ZpnzRPRsCjG4b16eVYXc1CWMprZjpVoVl6NMYNvQownMKL6wh+V5qnEozCi+tIfleamJRmFF9bwvK83+VODMKLq5g+V5n8phGVGJXsEcPzP5U4RlqPGvUlEcHU+jTZEtDLw7EmRLRlbGx0zftVaqfFemrwUf/z/AEl7a3ENr3Bj4ETKMDjZfZE22hrkc28qi7phAQEHDiDeZjLyOFknwHqbLxMvEH3MM3TzPiZwPGBcTzLoaDTe0q31dI9Z/wDESz8bDCG2mijzGQHcOibIpOefBGbpX21a+mL+z+3pnzMMTh7U2Td2VDHcOMooH4X6nbj7d6+XiGm2z7SnpPUhlcCHTq958qL7F9XD/wAvP6kojUWEsSjQ4kNt4e3uJ/24kpWujV4guXptVVZommPH0kSLFtELuyCTMzYSTnJNpffwv+4lYVa//WZf+6N1b1hbj+u/WfpJ4M9hZg7FpURj4bmANZZNqc5znqX2azR13qommekCNVjglHgwnxnPhlrBMgF0yPFcvgu8Prt0TXMxyGLqCL/UweP+xWWj/MUfH/RPRsyjHNvXp5UhdzUJUHQp7FKMKZoo2BMmHg0EcFqZRh4NWt4DehTkw8Gqm8BnQmTa8Gpmfls6E3G1Rj1GyX+3Dz7E3I2oPjbqlsOqaQ8MYCHQbwL74rQkzyTTGJQHEHpmHyMb3VRd06gICDhxBuQxV5RdkKNhDSYbBDhx3tYLg1sgBNbU6i7TG2mrEIwx2VWKWRiYR0p0MwnR3mGW2S0kEFuaS2nUXJp2zVyRh4olfUiEzJw4zmwzMloIlfnUUX66I201YgwscsseSV3QK6jQLWRiuZalaskXyze1a27tdv7k4Q8Q61iti5cRCI0ycpMWpkEE9BKiLlUVb4nn3F9/5bTP+VE6R8lr/wAu9/nJhTpOEtKiMdDfSHuY4Sc0kSIVatRdqjFVXIwYNxZ0uBx/2Kvo/wAej4oq6NrUY+1eklnC7moWJoE0CaBNAmgTQeIpuRCB46NC0njQOuYhDV2IPTMPkY3uqFnTqAgIOHEFfs2L+bE/Ud81T2VHaPkHZsX82J+o75p7KjtHyGfwDdEjVjR4RiOk5z++c4tuhuN4n4lNNuiJ6R8kVdG62YOnhs8wrbbT2YrluDx4TPMTFPZKo2oPKZ5iYp7Cq2ovGzzFGKeycKzalHkfppinsYVWVQPI/TCYp7GFZlVt2M/TCYp7JwuIdAaLwGT1EMAKjEdhewRK7xoldTUJJoE0CaBNAmgTQeIhUiC459C0njQOuYokhq/EHpmHyMb3VCzp1AQEFt9nwfyYf6TPkgfZ8H8mH+kz5IIrjTocJtTU4thMBEG4iG0Ed0PEg5+xSj/WaHxonUvSES6cDRsHQFZVUkNg6ESSGwdCBIbB0IEhs9SD7L/JIH+ZkBAQJoE0CaBNAmgTQJoPLygg2OfQ1J40DrmJJDWGIPTMPkY3uqqzp1AQEBAQRPGtoancj8TUHO+KTTND40TqXpCJdOBWVe5okmgTQJoE0CaBNAmgs6XWcKE6y90nSnINcbuYL5b2ss2attc8/hJh4g1zBe4Ma4lxMgMm/P0KlGvsV1RTTPOfKTC/mvtCaBNAmgTQeXFEIPjm0NSeNB65iSmGscQemYfIxvdVVnTqAgICAgieNbQ1O5H4moOd8UumaHxonUvUwiXTSlV9tIFpAtIFpAtIFpAtIFpBCa2pNuM92qchuF37Lymsue0v1Vef05LwvcGIU4pfqY0+c64eq0vp4Xb3Xt3aPqSlNpeiULSBaQLSBaQCUEIxy6GpPGg9cxJTDWWIPTMPkY3uqqzp1AQEBAQRPGtoancj8TUHO2KbTND40TqXqYRLppSqICAgILel02HCE4jgNgzuO4LK9ft2ozXJhTq2niM1z2ggB1kTzm4GfrVNNqIv0zVEcs4JjC8X0C3rCkZOE9+xplvNw9ZCx1Fz2dqqvtBCB2l5NoluDEGUC3re4nmFw9YK9Bwu3ttbu8/RSpUg13CL3Q39w4OLQT3rpGWfVzrWjX2prmirlOceRhkgV9qH1AQEBBCccmhqTxoPXMSUw1niD0zD5GN7qqs6dQEBAQEETxraGp3I/E1Bztim0zQ+NE6l6mES6ZVlRAQUKXTIcIWojg0es7hnKyu3qLUZrnAjlYYTOM2wRZHDN7uYZguPqOJ1VcrUY8/FaKWCiRi42nEk6ySSVy6qpqnNU5lZK8ET9y7lD7oXd4V+FPxUqZxdRDA4W0mUNsPhOmdzf5kuVxW5i3FHefotSirZkgDOTIbyuFEZ5Qs2HRYVhjGDM1oHQF62zbi3bpojwhnKB1i776LyjveK8vqPxavjLSFWgVtFhd66beA69vNsWljV3bP3Z5dp6EwktX4QQokmu7h+xx7k7j812bHELVzlVyn+eKkwy4K6CBAQQnHJoakcaD1zFEphrTEHpmHyMb3VVZ06gICAgIInjW0NTuR+JqDnbFPpmh8aJ1L1MIno6YVlBBGq6wicx7oUJsi0yLzI3+SPmuRrOIVUVTbojEx4/svFKNRqQ55tPcXO2kzK49ddVc5qnMrPFpUSzVXYNx4knPlCh8J87RHksznnkvts6C7c5zGI8/2RMpVQKAyAyxDLiJzLnSm47ZDMu9p9PTYo20s5nK5W6EJwppVqkFupgDefOfbLmXnOI3N9+Y7cv9z/ADyaU9FLB2DbpLBqbN7tzRd67I51nore+/TH6/JM9E7Xp2TBVpgyIhMSC+zEJmWRD3Lic9lwzbiuRquGzVM1255z4SvFSL06hxYLrMVhadUxcdxzFci5artziuMLLa0s0sjV9dRYNwdaZwHXjm2L67Gsu2ek5jtKsxEplVdPEeGIgBF5BB2heg01+L1vfEYUmMLtboQrHJoakcaD1zFEpjq1piD0zD5GN7qqu6dQEBAQEETxraGp3I/E1Bztin0zQ+NE6l6mET0dLqygg15Xrv6mNxyvL6z8xX8WsdFhaXzJSfBys6JDkDDsRvzondifkn8H+XrqaK7pqZ+1GKu8/wA5KzlKhEtd0DMHXOc+ddyJiYzDN9UjxFiBrS45gCTuCiqYpiZka0jxy97nnO5xPSV5GurfVNU+LVJ8CqP3MSLtIYOa8/suvwq396v9FaknXYUEFnWVZQIbC2OWuaf7Tmh5O5urevm1N2xTTi7j4dfRaM+CBVhGhOiEwYbmQ9TXPtH+Ny83dmias0RiF1taWaU4wRP9MOO/9l6Lhn5ePjLOrqzS+9VCscehqRxoPXMUSmOrWuIPTMPkY3uqq7p1AQEBAQRPGtoancj8TUHOuKfTFD40TqXqYRPR0urKCDDVtg3CjEvY4w4xvJM3Q3nytbd4XO1PD6bszXTOJ9F4qRCs6pj0c/esIbqeO6hu3OC412xctT9uP2XWNpYi7oFaRYJnDeQNbTew8y3s6i5an7E/p4ImIlOahrM0iEXltkh1kgGYNwMx0rv6TUTfo3TGGcxhRwrpVijPAzvIYNx771A9KpxCvbYmO/L9009UBtLzjRsaoKNk6NCae+LbTuM42r+Ygcy9Norfs7FMfr82VU82QX1IQyusJItt8KH3Aa4tLhe8yMs+pcPVa+5umijljx8V4phHXRCTMkknOSZkrmTMzOZXGAkgAEk3AATJPiCRGeUCSVXglEdJ1IdkmcDPGdzZm7yuhY4dcr518o9UTVEJXRKJDhMEOE0hg2uLiTrJK7dmzTao2U9GczlWWiEKxxaHpHGg9cxRKY6tbYg9Mw+Rje6qrunUBAQEBBE8a2hqdyPxNQc64qNMUPjROpepjqiejpVXUEBB9tXFpAc03OY4BzHDYQbiq1UxVGJgicMBWmCkGJN0AiDE4BmYLj7Wetcy/wAMpq52+U9vBeK+6IVnVkajusxmFs+9dnY7iuFxXJu2a7U4rhdK8Bz9w/lT7rV2OF/hT8WdfVj8OaXOJDhD8LbR3uuHqHrXz8UuZqpo7c00QwNWQMrGhw+E8A7s59QK51m3vuU095XltBerjkxfVI1fWh/qIoF5yrwAM5No5l5W/wDi1fGW0dGaqrBGNEk+OcjDN8iJxnDxN1byvpscPuXOdXKPVE1RCW1fV8Gjj7mGA6UjFd3UU/8AbVuC7FnS27X3Y59/FSaplckr6VXxAQQvHFoekcaD1zFE9Ex1a3xB6Zh8jG91UXdOoCAgICCJ41tDU7kfiag51xU6YofGidS9THVE9HSk1dmTQJoE0CaD6SC0scA5h75j2hzHbwVWqiKoxVGUxOFvRKFCghwgtLGudaLbRIBlK6eYXLO1ZptRMU9EzOWtq7peVpEV+oukOK3uR7F53U1771VXn9OTSOjL4C0a1HfFOaGyQ4z7vdtdK+rhtvddmrtH1RXPJOZrvMiaChQ6DBhOdEhwwIriS6K7unzN5sk96Nywo01uiqaojnPitulcE6yt1XyaBNAmgTQQvHDoekcaD1zFE9FqerXGIPTMPkY3uqi7p1AQEBAQRPGtoancj8TUHOuKnTFE40TqXqY6ono6TV2YgICAgILGu6XkqPFiawwhvGd3LfWQsdTc9naqq8kxGZartLyzdsPAmjWKKHnPEc53/UGyPYTzrv8ADbe2zu7yyrnmz66CggICAgICAgheOHQ9I40HrmKJ6LU9WucQemYfIxvdVF3TqAgICAgieNbQ1O5H4moOdMVWmKJxonUvUx1RPR0mrsxAQEBAQeXsa4Sexj28GIwPb0G5RVTTVGJjJE4eOxIH/Fo3/wAkL5LP2Fr/ABj5LbpVAALmta1ouDWtDWtGwAZgtIiIjEKvqkEBAQEBAQEEMxwaHpHGg9cxRPRNPVrnEHpmHyMb3VRo6dQEBAQEETxraGp3I/E1Bzpiq0xRONE6l6mOqKujpJaMhAQEBAQEBAQEBAQEBAQEBBDMb+h6RxoPXMVaui1PVrrEHpmHyMb3VRo6dQEBAQEETxraGp3I/E1By9gpXPYVMg0vJ5TJlxyeUsWrTHN76Rl3082pTCJjLZXbuHg4+kPoqdyuw7dw8HH0h9FNxsO3cPBx9IfRTcbDt3DwcfSH0U3Gw7dw8HH0h9FNxsO3cPBx9IfRTcbDt3DwcfSH0U3Gw7dw8HH0h9FNxsO3cPBx9IfRTcbDt3DwcfSH0U3Gw7dw8HH0h9FNxsO3cPBx9IfRTcbDt3DwcfSH0U3Gw7dw8HH0h9FNxsO3cPBx9IfRTcbDt3DwcfSH0U3Gw7dw8HH0h9FNxsYXDDGj2dQ4lE7CyVssOU7Mylmw8O73JieaWdJlMU4MQemYfIxvdVVnTqAgICAgieNbQ1O5H4moOSEBAQEBAQEBAQEBAQEBAQEBAQEGxsQemYfIxvdQdOoCAg//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8" descr="data:image/jpeg;base64,/9j/4AAQSkZJRgABAQAAAQABAAD/2wCEAAkGBxESEBIPEBASFA8VEhQUEBARDBASEA8RFRQZFxUUExcYHCggGBoxHBUVIjEhJTUrMS4uFyA0RD8sNygtLjcBCgoKDg0OGhAQGiwkHyUsLC0uLCwsLC8sLCwsLCwsKywtLCwsLCwsLCwvLCwsLCwsLCwsLCwsLywsLCwsLCwsLP/AABEIAMwAzAMBEQACEQEDEQH/xAAcAAEAAQUBAQAAAAAAAAAAAAAABgMEBQcIAgH/xABLEAABAgIECAYPBwMEAwEAAAABAAIDEQQFEiEGBxMxNUFRcVJyc4GRsxQXIjJVYWKSlaGxssLR4xUjQlOTweEkQ/AlM1SCFmOUCP/EABoBAQADAQEBAAAAAAAAAAAAAAABAgMFBgT/xAA0EQEAAQMCBAMFBwQDAAAAAAAAAQIDEQQSBSExUUFhoRMVcZGxIjIzNIHR8CRCUsEUI+H/2gAMAwEAAhEDEQA/AN4oCCJ41tDU7kfiag5IQEBAQEBAQEBAQEBBIMCsLaRVlJFIgGbTIRoJJEOOzgu2HYdXSEHVWCeE1HrGjNpVGdNpuewytwX62PGo+3OgzKAgICAgICAgICAgieNbQ1O5H4moOesTxlXdC40XqIiDqfKHagZQ7UDKHagZQ7UDKHagZQ7UDKHagZQ7UDKHagZQ7UEKwte4tZee+dr8S1pZVILjMxd5Zpp1CZ99K1GgtH+7de9g4W0a1WYWiWtcDMLKTVlJFIgG7vY0FxIZGYD3rth2HODzhUXdVYJ4TUesaM2lUZ02m57DK3BfK9jxqPtzoMygICAgICAgICAgieNbQ1O5H4moOesT+m6FxonUREHUrc43ohc5MbESZMbEDJjYgZMbEDJjYgZMbEDJjYgZMbEDJjYghuFMIWWXfid7FpSyqZFouG4exBr3Gziuy7DWFAZ9/ZtR4DRdGuvewcPaNe9ZtYaiwMwrpNV0kR4Bu72PAcSGRmA3tcNRzyOcHnCDqrBPCaj1jRm0mjOm03PYSMpBfK9jxqPtzoMygICAgICAg+TQJoIpjWP+jU/kfiag55xQaboXGidTEQdSszjeFKF6oSICAgICAgICCI4StubxnLSlnUvgLhuCgZyEe5buHsVGjT+N/FeI4fWFAZ9/e6PAaLow1vYOHtGveg1BgZhXSarpIjwDd3seC4kMjMBva4ajnkdR5wg6qwTwmo9Y0ZtJozptNz2EjKQXyvY8aj7c6DMoCAgICAg4m+0o/wCfF/Wf80Hrs+kfmxv1YnzUZgeYlLjuBa6JFLTnBiPIO8TTMDOYuY+SrSixCHSDn5rjfCeLlannKKujfsPCVsx3MTPwh81fDPK/bhI3gxPOHzTBuVW4Qt4MTzh80wncqNr0bH+cPmowblVtcjY/pHzTBuVm1qNjulMJ3KrawGx3SowZVm0ue3pTCcrmC+d9/SoSuVCUXwgbc3e5aUs6l4G3DcFCWTY64bgqrPttBp/G5iyEcPrCgM+/vdHgNF0YZy9g4e0a96YGpMDMLKTVdJEeAbu9jQXEhkZgN7XDUc8jqPOFCXVWCeE1HrGjNpNGdNpuewkZSC+V7HjUfbnQZlAQEBAQcOIOpqLQhEcQ1kO6+9jRr3LxtnTTdnFP1lO6Vz9iHgwfNb8l9Hu2539ZN0vralcLw2EDtDWg+xPdtzv6ybpe/suJtZ0/wp93XO/rJul9+zIu1nT/AAnu6539ZN0n2bF2s6f4T3dc7+sm6T7Ni7WdP8J7uud/WTdL79nReEzzv4T3dc7+sm6T7PjcJvnJ7uud/WTdJ9nxuE3zk93XO/rJulQo0RwjBhN4dI33KNHb2aumJ8J7omqcJRRTcN69XKsLyahZHq6bMDeVpSzqXYbcNyqsugbhuUD4SpHkuQaixs4tRGt0+gs+/vdHgNF0bWXsA/HtGveomCJapwMwspNV0nLwDd3saC4kMjMBva4ajnkdR5woWdVYJ4TUesaM2k0Z02m57CRlIL5XseNR9udBmUBAQEHDiDqKqKTJ7937ry2kq2zIk9WBkUHunB4zgFubaLl2dPTRdjrORbRLYi5L8U7vGNu5Y1RVFezxF1WLGQmglzrZzCYkdpzZlvfootU9ZyPVWwBFZbLnZyLiJXcyWLcXKd0zIsaZEMN5Y7VmO0aivnuzNurbIyNBodtgc8uBN4Alm1TmF9VqxupzULOE4GPkZmVpwnMTuBP7LCnE3dg+1oRCcGgm8TvI2qdREWpiIFl2b418/tRiqNGnSh44h/dfLp+erpnzRKY0U3DevTyiF7NVSwlaCYG8q8Kyu7Nw3KqXq2g8GIpHgxkQ8GNvUjUuNXF42Nap1BZKPe6PAaLousvYB+PaNaiYTFTWGBmFlJqykiPAN3exoLiQyMwG9rhqOeR1HnCqs6qwTwmo9Y0ZtJozptNz2EjKQXyvY8aj7c6DMoCAg4cQdFUakyJvXkrc4Sv6FXBhPD2kTGcTucNYK+m3fm3VFUDYbLLg2NZNqxdMd0Ab5S2r0MYnFeOeEIBWdcmLEc4mWprSe9A1b1wL2om5XMylKcFY86KX55Of6gF1NDV/0585QucjCpbIUYHuZzu1jWw8602W9TTTXH88hc0anMfEiQmX5OyHEG4OM7vUtaLtNVU0x4CMUKkzrKxP+5E17GOXLt1f1mPOfpKXvDSkWYsMT/B8RVuI1Yrj4IR3s4bR0rn70vlVRp0pnjf+xVtJ+ZpnzRPRsCjG4b16eVYXc1CWMprZjpVoVl6NMYNvQownMKL6wh+V5qnEozCi+tIfleamJRmFF9bwvK83+VODMKLq5g+V5n8phGVGJXsEcPzP5U4RlqPGvUlEcHU+jTZEtDLw7EmRLRlbGx0zftVaqfFemrwUf/z/AEl7a3ENr3Bj4ETKMDjZfZE22hrkc28qi7phAQEHDiDeZjLyOFknwHqbLxMvEH3MM3TzPiZwPGBcTzLoaDTe0q31dI9Z/wDESz8bDCG2mijzGQHcOibIpOefBGbpX21a+mL+z+3pnzMMTh7U2Td2VDHcOMooH4X6nbj7d6+XiGm2z7SnpPUhlcCHTq958qL7F9XD/wAvP6kojUWEsSjQ4kNt4e3uJ/24kpWujV4guXptVVZommPH0kSLFtELuyCTMzYSTnJNpffwv+4lYVa//WZf+6N1b1hbj+u/WfpJ4M9hZg7FpURj4bmANZZNqc5znqX2azR13qommekCNVjglHgwnxnPhlrBMgF0yPFcvgu8Prt0TXMxyGLqCL/UweP+xWWj/MUfH/RPRsyjHNvXp5UhdzUJUHQp7FKMKZoo2BMmHg0EcFqZRh4NWt4DehTkw8Gqm8BnQmTa8Gpmfls6E3G1Rj1GyX+3Dz7E3I2oPjbqlsOqaQ8MYCHQbwL74rQkzyTTGJQHEHpmHyMb3VRd06gICDhxBuQxV5RdkKNhDSYbBDhx3tYLg1sgBNbU6i7TG2mrEIwx2VWKWRiYR0p0MwnR3mGW2S0kEFuaS2nUXJp2zVyRh4olfUiEzJw4zmwzMloIlfnUUX66I201YgwscsseSV3QK6jQLWRiuZalaskXyze1a27tdv7k4Q8Q61iti5cRCI0ycpMWpkEE9BKiLlUVb4nn3F9/5bTP+VE6R8lr/wAu9/nJhTpOEtKiMdDfSHuY4Sc0kSIVatRdqjFVXIwYNxZ0uBx/2Kvo/wAej4oq6NrUY+1eklnC7moWJoE0CaBNAmgTQeIpuRCB46NC0njQOuYhDV2IPTMPkY3uqFnTqAgIOHEFfs2L+bE/Ud81T2VHaPkHZsX82J+o75p7KjtHyGfwDdEjVjR4RiOk5z++c4tuhuN4n4lNNuiJ6R8kVdG62YOnhs8wrbbT2YrluDx4TPMTFPZKo2oPKZ5iYp7Cq2ovGzzFGKeycKzalHkfppinsYVWVQPI/TCYp7GFZlVt2M/TCYp7JwuIdAaLwGT1EMAKjEdhewRK7xoldTUJJoE0CaBNAmgTQeIhUiC459C0njQOuYokhq/EHpmHyMb3VCzp1AQEFt9nwfyYf6TPkgfZ8H8mH+kz5IIrjTocJtTU4thMBEG4iG0Ed0PEg5+xSj/WaHxonUvSES6cDRsHQFZVUkNg6ESSGwdCBIbB0IEhs9SD7L/JIH+ZkBAQJoE0CaBNAmgTQJoPLygg2OfQ1J40DrmJJDWGIPTMPkY3uqqzp1AQEBAQRPGtoancj8TUHO+KTTND40TqXpCJdOBWVe5okmgTQJoE0CaBNAmgs6XWcKE6y90nSnINcbuYL5b2ss2attc8/hJh4g1zBe4Ma4lxMgMm/P0KlGvsV1RTTPOfKTC/mvtCaBNAmgTQeXFEIPjm0NSeNB65iSmGscQemYfIxvdVVnTqAgICAgieNbQ1O5H4moOd8UumaHxonUvUwiXTSlV9tIFpAtIFpAtIFpAtIFpBCa2pNuM92qchuF37Lymsue0v1Vef05LwvcGIU4pfqY0+c64eq0vp4Xb3Xt3aPqSlNpeiULSBaQLSBaQCUEIxy6GpPGg9cxJTDWWIPTMPkY3uqqzp1AQEBAQRPGtoancj8TUHO2KbTND40TqXqYRLppSqICAgILel02HCE4jgNgzuO4LK9ft2ozXJhTq2niM1z2ggB1kTzm4GfrVNNqIv0zVEcs4JjC8X0C3rCkZOE9+xplvNw9ZCx1Fz2dqqvtBCB2l5NoluDEGUC3re4nmFw9YK9Bwu3ttbu8/RSpUg13CL3Q39w4OLQT3rpGWfVzrWjX2prmirlOceRhkgV9qH1AQEBBCccmhqTxoPXMSUw1niD0zD5GN7qqs6dQEBAQEETxraGp3I/E1Bztim0zQ+NE6l6mES6ZVlRAQUKXTIcIWojg0es7hnKyu3qLUZrnAjlYYTOM2wRZHDN7uYZguPqOJ1VcrUY8/FaKWCiRi42nEk6ySSVy6qpqnNU5lZK8ET9y7lD7oXd4V+FPxUqZxdRDA4W0mUNsPhOmdzf5kuVxW5i3FHefotSirZkgDOTIbyuFEZ5Qs2HRYVhjGDM1oHQF62zbi3bpojwhnKB1i776LyjveK8vqPxavjLSFWgVtFhd66beA69vNsWljV3bP3Z5dp6EwktX4QQokmu7h+xx7k7j812bHELVzlVyn+eKkwy4K6CBAQQnHJoakcaD1zFEphrTEHpmHyMb3VVZ06gICAgIInjW0NTuR+JqDnbFPpmh8aJ1L1MIno6YVlBBGq6wicx7oUJsi0yLzI3+SPmuRrOIVUVTbojEx4/svFKNRqQ55tPcXO2kzK49ddVc5qnMrPFpUSzVXYNx4knPlCh8J87RHksznnkvts6C7c5zGI8/2RMpVQKAyAyxDLiJzLnSm47ZDMu9p9PTYo20s5nK5W6EJwppVqkFupgDefOfbLmXnOI3N9+Y7cv9z/ADyaU9FLB2DbpLBqbN7tzRd67I51nore+/TH6/JM9E7Xp2TBVpgyIhMSC+zEJmWRD3Lic9lwzbiuRquGzVM1255z4SvFSL06hxYLrMVhadUxcdxzFci5artziuMLLa0s0sjV9dRYNwdaZwHXjm2L67Gsu2ek5jtKsxEplVdPEeGIgBF5BB2heg01+L1vfEYUmMLtboQrHJoakcaD1zFEpjq1piD0zD5GN7qqu6dQEBAQEETxraGp3I/E1Bztin0zQ+NE6l6mET0dLqygg15Xrv6mNxyvL6z8xX8WsdFhaXzJSfBys6JDkDDsRvzondifkn8H+XrqaK7pqZ+1GKu8/wA5KzlKhEtd0DMHXOc+ddyJiYzDN9UjxFiBrS45gCTuCiqYpiZka0jxy97nnO5xPSV5GurfVNU+LVJ8CqP3MSLtIYOa8/suvwq396v9FaknXYUEFnWVZQIbC2OWuaf7Tmh5O5urevm1N2xTTi7j4dfRaM+CBVhGhOiEwYbmQ9TXPtH+Ny83dmias0RiF1taWaU4wRP9MOO/9l6Lhn5ePjLOrqzS+9VCscehqRxoPXMUSmOrWuIPTMPkY3uqq7p1AQEBAQRPGtoancj8TUHOuKfTFD40TqXqYRPR0urKCDDVtg3CjEvY4w4xvJM3Q3nytbd4XO1PD6bszXTOJ9F4qRCs6pj0c/esIbqeO6hu3OC412xctT9uP2XWNpYi7oFaRYJnDeQNbTew8y3s6i5an7E/p4ImIlOahrM0iEXltkh1kgGYNwMx0rv6TUTfo3TGGcxhRwrpVijPAzvIYNx771A9KpxCvbYmO/L9009UBtLzjRsaoKNk6NCae+LbTuM42r+Ygcy9Norfs7FMfr82VU82QX1IQyusJItt8KH3Aa4tLhe8yMs+pcPVa+5umijljx8V4phHXRCTMkknOSZkrmTMzOZXGAkgAEk3AATJPiCRGeUCSVXglEdJ1IdkmcDPGdzZm7yuhY4dcr518o9UTVEJXRKJDhMEOE0hg2uLiTrJK7dmzTao2U9GczlWWiEKxxaHpHGg9cxRKY6tbYg9Mw+Rje6qrunUBAQEBBE8a2hqdyPxNQc64qNMUPjROpepjqiejpVXUEBB9tXFpAc03OY4BzHDYQbiq1UxVGJgicMBWmCkGJN0AiDE4BmYLj7Wetcy/wAMpq52+U9vBeK+6IVnVkajusxmFs+9dnY7iuFxXJu2a7U4rhdK8Bz9w/lT7rV2OF/hT8WdfVj8OaXOJDhD8LbR3uuHqHrXz8UuZqpo7c00QwNWQMrGhw+E8A7s59QK51m3vuU095XltBerjkxfVI1fWh/qIoF5yrwAM5No5l5W/wDi1fGW0dGaqrBGNEk+OcjDN8iJxnDxN1byvpscPuXOdXKPVE1RCW1fV8Gjj7mGA6UjFd3UU/8AbVuC7FnS27X3Y59/FSaplckr6VXxAQQvHFoekcaD1zFE9Ex1a3xB6Zh8jG91UXdOoCAgICCJ41tDU7kfiag51xU6YofGidS9THVE9HSk1dmTQJoE0CaD6SC0scA5h75j2hzHbwVWqiKoxVGUxOFvRKFCghwgtLGudaLbRIBlK6eYXLO1ZptRMU9EzOWtq7peVpEV+oukOK3uR7F53U1771VXn9OTSOjL4C0a1HfFOaGyQ4z7vdtdK+rhtvddmrtH1RXPJOZrvMiaChQ6DBhOdEhwwIriS6K7unzN5sk96Nywo01uiqaojnPitulcE6yt1XyaBNAmgTQQvHDoekcaD1zFE9FqerXGIPTMPkY3uqi7p1AQEBAQRPGtoancj8TUHOuKnTFE40TqXqY6ono6TV2YgICAgILGu6XkqPFiawwhvGd3LfWQsdTc9naqq8kxGZartLyzdsPAmjWKKHnPEc53/UGyPYTzrv8ADbe2zu7yyrnmz66CggICAgICAgheOHQ9I40HrmKJ6LU9WucQemYfIxvdVF3TqAgICAgieNbQ1O5H4moOdMVWmKJxonUvUx1RPR0mrsxAQEBAQeXsa4Sexj28GIwPb0G5RVTTVGJjJE4eOxIH/Fo3/wAkL5LP2Fr/ABj5LbpVAALmta1ouDWtDWtGwAZgtIiIjEKvqkEBAQEBAQEEMxwaHpHGg9cxRPRNPVrnEHpmHyMb3VRo6dQEBAQEETxraGp3I/E1Bzpiq0xRONE6l6mOqKujpJaMhAQEBAQEBAQEBAQEBAQEBBDMb+h6RxoPXMVaui1PVrrEHpmHyMb3VRo6dQEBAQEETxraGp3I/E1By9gpXPYVMg0vJ5TJlxyeUsWrTHN76Rl3082pTCJjLZXbuHg4+kPoqdyuw7dw8HH0h9FNxsO3cPBx9IfRTcbDt3DwcfSH0U3Gw7dw8HH0h9FNxsO3cPBx9IfRTcbDt3DwcfSH0U3Gw7dw8HH0h9FNxsO3cPBx9IfRTcbDt3DwcfSH0U3Gw7dw8HH0h9FNxsO3cPBx9IfRTcbDt3DwcfSH0U3Gw7dw8HH0h9FNxsO3cPBx9IfRTcbDt3DwcfSH0U3Gw7dw8HH0h9FNxsYXDDGj2dQ4lE7CyVssOU7Mylmw8O73JieaWdJlMU4MQemYfIxvdVVnTqAgICAgieNbQ1O5H4moOSEBAQEBAQEBAQEBAQEBAQEBAQEGxsQemYfIxvdQdOoCAg//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2" descr="data:image/jpeg;base64,/9j/4AAQSkZJRgABAQAAAQABAAD/2wCEAAkGBxAQEhUUEhQUFRQUFxUUFBQUFRQVEBQXFBQXGBUXFBUYHCggGBolHRQWIjEhJSkrLi4uFx8zODMsNygtLisBCgoKDg0OGxAQGywmHyQsLCwsLCwsLCwsLCwsLCwsLCwsLCwsLCwsLCwsLCwsLCwsLCwsLCwsLCwsLCwsLCwsLP/AABEIAMwAzAMBEQACEQEDEQH/xAAcAAAABwEBAAAAAAAAAAAAAAAAAQMEBQYHAgj/xABHEAABAgMDBQsICQIHAQAAAAABAAIDBBEFITEGEkFRkQcTFyIyU2Fxc4HRFTM0UqGxstIUI0JicpKiwcKT4RZDRFSC0/Ak/8QAGgEAAgMBAQAAAAAAAAAAAAAAAAECAwQFBv/EADARAAIBAgQGAQMEAgMBAAAAAAABAgMRBBIxURMUITJBcVJCYaEigbHhI9EFkfAV/9oADAMBAAIRAxEAPwDcUABAAQAjNTUOE0uiODWjS40CUpKKuxOSSuyoWrl6xtRAZnfffc3ubifYsVTGJdqMs8Ul2kSJy1pzkb4Gn1RvbO5391Vnr1NP9FeatPQ7/wAI2g+97x/yiucU+WqvV/kfAqPVhjIWa5yH+Z/gjk57hy09wHIKa52Ftf4J8nPdBystwuD+Z5yFtf8AKjk57oOVluDg+mechbX/ACo5OW6FystwuD6Z5yF+v5UcnLdByst0FwezPOQv1/Knyct0HKS3QODyZ52D+v5UcpLdByktwuDuZ52D+v5UcpLcOUluFwdTXOwf1/Knyktw5SW6C4OZrnYP6/lRyktxcpLdBcHE1zsH9fyp8rLcOUluguDea52D+v5UcrLcOUlugjubTXOwf1/Knystw5OW6C4NprnYP6/lRy0tw5OW6C4NZrnYP6/lRy0txcnLdBcGc1zsH9fyp8tLcOTnuit5UWBEkXBkRzHF7C4FlaUqRfUDUq6lNw6Mz1qTp9GbXZkUuYCV0DsjxAAQAEAQeUmUkOTFOXFI4rK4dLjoCorV1TX3KatZQ9lMlbPnLUfnvdRg+0RxG9DG6VijCpXd3oZVGdZ3Zb7MyelZWlG57x9p9Ce4YBbYUIU/ZqjShAlHTB0XK3MTzCZiHWUriuws86ylcVws86yi4XYN8Os7UXFdhb47WdpRcLsLfHaztKVwuFvrtZ2lFwuwt9drO0ouK7C312s7Si4XYN9drO0ouwuwt9drO0ouwuwb67WdpRdhdg312s7Si7C7C312s7Sldhdg312s7Si7C7D312s7Si7FdnUKK6ovOI0nWmmxpu5n+6/5+F2J+NypxGqMmO1Xo0ex/NhazpD9AAQBB5VW+JOHdQxX1zG6tbj0BUV6ypr7lNarkX3Kpkzk+6bcZiYJLCa34xD8qyUKDqPPPT+TPSpObzSLyXgANYAGi4AXCnQt9/CNd/CE0iIEAEgAkhBEoAIlAjmqACqkAKoEFVABVQAVUCCqkAKoAKqABVAAqgAVQB3BPGHWPemtRrUoe7D5+F2J+NyrxGqMuO1Xo0ix/NhajpD9ACM3MthMc95o1oLj3JSkoq7FJpK7M2s2XiWpNufEqGChd91v2WD/ANrXMhF16l3oYIp1p3ZoLyAA1oo1twAwu0LovZG17ITSIgQASACqkI5JQARKBBVQAVUhBVQBySgQVUgCqgAqoEFVAAqkAVUACqBAqgAVQB3BPGb1j3prUa1KJuxefhdifjcoV9UZsfqvRpVj+bC1HTH6AKVukWlmtZAaeVx39Q5I7zXYsOMqWSiZMVOyykrkzZ/0WWaCOO/ju11IuHcFfQhw4fdltKOSA+KmMyfKi0bSko5hmZilh40NxzeM0nqxGB/uqJOUXqcytUq05WzEWMqrQ/3MT9PgocSW5Vx6vy/g7blPP/7iJ+nwS4ktx8er8v4LRkLlXEMbepp5e2LQMe6lWP0C7QcOuinSq9bSNOGrvNlm9S/x4eaabFoasbWrMSKiIKqBDS0p5kvCdFeaNaK9JOgDpJuQJuyuzLJnKyde9zhGcwEkhraZrRoAuTsZXUluJf4mnv8AcRPZ4J2FnluF/iae5+J7PBKwZ5bmg7n8KYfCdMzUR7mOuhMdShFb34axQd5UrJK7NNFO2aROOdU6uhVXBs5qgAqpCBVABVQAKoAFUAKQDxm9Y96a1HHVFG3ZPSIXYn43JV9TPj9V6NLsfzYWk6Y/QBmk8Pplp5pvaHhv/GHyvaCuZP8AyV7f+6GCX661i/zLr+pdGRskIqJEg8rbCbOwC3/MZV0M/e9U9BwUJxzIpr0uJG3nwY8YJaSHAgg0IOIIxBWNnJtuKNYotjsKtYo3JWNbyPtn6bAzXn66Fcdbhod34HpC30anEjZ6o6lCpxIWeqJEqRI5JQIzDLq3d/i70w/VQzeRg9+k9QwHemjNUnd2KsmVgQBO5HWA6emAy/e28aK7U31QdZw26k0iylTzysa3ORW3MYAGMAa0DC4Uu6FCcr9DTOXhDWqgQBVAgqpAFVAAqgAVQAKoAUgHjN/EPemtRx1RSN2X0iF2J+Mor6lGP1Xo0yx/NhaTpj9AGb5Fceee86orvzO/uubhutVv2YaHWo2XiKbyt71NT1OEhBFIRQcv7CofpMMXGgigaDof+x7lmrw+pGLE0uudfuU9jFkbMqQs2GotjsSVizz5WK2KzFuI0OaeU0pwqOErotpycJXRqborI0NsaGateK9XX06F1LqSzI6LtJZkVLLe3fo8Le2H62IKDWxuBd16B36kIz1J2VjL1IzgQApAguiOaxgLnOIa0DEk4BAJX6I2ixLLbZ0s2EL4r+NFdrJxp0DAdSJOysbUuHHL5ASqSsIlAAqgQRKAOTEA0jalcVzgzDdYRdCzI5M0zWlmQZ0F9Mb0ozIWdCktNtL2i/lN94TUuqHGauio7s3pELsT8ZUq2pDH6r0abY/mwtJ0x+gDONzsf/TE7M/G1c3B97MOG72XaJietbmaWcJCOSUAJx4bXtLXCrXAgg4EHFJq/QTV+jMwtmyTLRSy8tN7Drb4jBc2rHJKxz508rsNmQ1Q2RsKthqLZKxY8mLeEq2I2LUwi1zqC8hwbgB00p10WvCV8ryS0Zoo1Mt09CgWpPvmIror8XHDQ0aGjqC6RS3d3GiBAQBo+5rYLYbTOxhTEQAdhf33gd5T0V2aaEElnl+xYpidDiSTUnUqHK4pVE3cbOnRoCjmIOYk6dd0BRzMjnYk6ZcdKWZkczEzEOspXFc4zkCBnJAFnIAPOQAtJO+sZ+NnxBSjqiUO5eyB3Z/SIPYn4yr62pLH9y9GnWP5sLQdMfoAzjc4P/0ROzPxtXOwfe/Rhwvcy6xMT1lbWaWcEpCOSUCOUhEZb1mCYhkfbbew9OrqKqrU88beSupDMih7yWkgihBoQcQRjVciXTozLYWaxQbJWFBDUbjsVq2ZHenVHJdh0HSF2MJX4kbPVEWrEctYidyOsB09MBl+9N40V2pvqjpOG1NIspU88reDSbXnGuIhw6CHDo1oGFwpd0DBZ6s7uyJ1ql3ZaIjC5VFByXIA4LkhBFyBXOc5ILhZyBXBnIC4WcgLh5yAuLyLvrIf42fEFKPciUH+peyE3aPSIPYn4ytFbUsx/cvRp9j+bC0HTH6AM33NfSInZH42rnYPvfow4XuZdYmJ6z71tZoeomUhBFAHJSEKSbM546L9icV1HFXZBZaWNQ7+wXGgiAa9Dv2PcsGOoW/yL9/9kK9P6kVhjFymzOkKhijcYlOyYisLTpwOo6CrKVV05KSBq5TXScTfN6DSXlwaGjEk4U616GE1OKkvJVZ3sbPYWTbpST3mG4CM++I86XHECmgC4bVKcW42RvjScYZVqV+cseagXlhI9ZnGb30w71glSnDwZZUpx1QxbPEYivsKip7lQq2bYdNOtSzIiKFyYjkuSEclyAOc9ABZyABnIAGcgBxIO+th/jZ8QUo9yJQ7l7RE7tPpEHsT8ZWqsW4/uXpmoWP5sK86Y/QBm25n6RE7L+bVzsH3P0YcL3P0XWLies+9bWaGJlIRyUhHJKAJCzYdxOv3BTgiymulxLKC0IMvLxIkbzbWmrdL6igaOkm5OSTTTCrOMINy0MwsafbMMz2il9HNrUtOqum7SvO4mk6U7ePBz6c1NXRKNasty0Bai4DnJ6DAbNsiRG8YAtY44NJwJG0V0VXRwGIySyS0f8kqVlO7NDXdNoEAMJ6xpeNy4YJ9YcV20KuVKMtUVypRlqiuWhkTiYMT/i/5h4KiWF+LM8sL8WVudsqbl+UxwHrN4zNo/dUSpzjqjNOlOOqGjLQP2hsUblQ4ZNMdge43FAhTOQK4WcgAZyABnIAcWe762H2jPiClDuROn3L2iN3avSYPYn4ytdUux/cvRqNj+bCvOmP0AZtuZ+kROy/m1c7B9z9GDC9zLpFxPWfetjNLEykI5caIENYkYk0bpu6b1BvYrcr9EWGBDzWgagtCVka0rKxi26hlR9LjbzCd9RBNLsHxNJ6QMB3qLdzjY3EZ5ZVois2DaRl4oP2HXPHRr6ws2KoKrC3nwZ6NTJL7GjwnggEXg3g6151pp2Z00zpxSAQiFTQi7ZMWtv8ADzXH6xlx+8NDl38FiOJCz1RrpTzKz1JsFbS0CAAgAIAibRyclI/LhgO9ZnFd7Me+qrlSjLVFU6EJaoq1pZAvFTAiB33X3H8wu9iolh34ZlnhH9LKzOSM3K+cY9o1kZzPzCoVMoSWqMs6c46oRh2n6w7wo2Kx3CmmOwI6sDsS6iuK5yQXHNnO+thdoz4wpQ7kTpv9a9oY7tfpMHsT8ZWyqaMf3L0ajY/mwrzpj9AGa7mXpETsv5tXPwfc/Rgwvc/RdIuJ6z71rZoeojEeAk2RbsM4sQlVtlbdxeyIOdEB0Nv79ClTV2TpK8iL3TMpfosHeYbqRowIqMWQzc53QTeB36lbKViGMr5I5VqzE3Q1FM4tjghSEW3JC1rt5ebxfDPRpb+65OPw/XiR/f8A2bcNV+llnL1zLGsSe5SSEHIz7oERsRuLTeNBGkFX0ajpzUkEZOLujRmzrYsERIZq1wF+rWD01uXfjNTipI3ZrxuhBs49vT1+KMzI5mheHabDyuL7QpZ0NVF5HjIgdeCD1KRNO50gYEAE5oNxvCAIK08kJKPeYeY71oZzT3jA94VcqUWUTw1OXgqNqbncdlTAe2INDXcR/ccCdiplQfgyTwcl2u5WpuDNyppFY9n4xVvc7DYVTKnbVGWUJR7kOLKtloiwy8EUewki8XOGhKMP1IUHaS9oPdgnIcaPBdDcHDeTho45xGIWqqacbJOStsazY/mwrzqD9AGabmPpETsv5tXPwnc/Rgwnc/RcZmJQnXU+9apMvk7DF7qqBWxJxUSLJGHNslJZ8eJhjTS6lzWjpJ96ui1GN2XRapwcmYvbM7Emoz40Q1c89wGho6AFnc7u5yKknOTkyOfDUlIraG74asUiDRpW5VkmHNM3HbUODmQWnSCKOf31IHf0KeVSVnodLA4fpnl+w4tqSdLxSw4YsOtviMFwa9B0p5fHgtnHK7Ea56qSK7iER6mkRbJ7I23BCibzEP1cQ0FcGuP7HDYt2DrZXlejLqFWzyvRl0j2e77Jr0HFdNxNTg/BFzENzeUCFW00VNNajXfnNNWkg9BUb2IXa0HUC34jOWA4bHexSVRrUmqzWpYmxhmhzuKCATXRXWrr9Lmm/S520g4JjDQAEAcxIYcKOAI1EVCAauVy0Mh5GKc5rN6cDWsM0bca3s5OwBVunHUzywtNu6VilZb7nk5EIfL5sUNaRm1DImJN2dxTtCU4vwZ62Gk+sTTLLaWto4UOoq06A+QBmm5h6RE7L+bVz8J3P0YMJ3P0WiZ5TvxH3rQ9SyWog4qJE5YwuIAxJA2paiSu7FVy6tjf4ggwz9TBuuwe8XF3UMB3qmtVu8q0RViJ5nlWiKm6Gq1IytDd8NWKRFok8lMnHT0w1mENtHRXam+qOk4bToV9NZmTo0HVnbx5NzhQWsaGtADWgBoGAAwC1HbSsrIiso7K+kQiBy23sPTqPQVmxNHiwt58FdWGZGZRXEEg3EXEHEELi5bdDnsQe9SSItiD3qaRFs03Ia3/AKTC3t5+thCh1ub9l37H+662Hq542eqOhh6ueNnqizOaDjetBpI+aseE/Dinow2KDgmVypRZGssF4iNqQ5lak4GgvvChw3cqVF5vsdZYTebDbDGLzU/hb/emxFaXSw8RKysVOBaUaCfq3ub0Yt/KblnU2tDIqko6MmZLLYi6Myv3mXH8p8Vaq+5dHF/JFis63ZaPyIja+q7iv2HHuV0akZaM0QrQnoySUy0CAAgBhvpdGIGDRTvN5/ZAD9AGZ7l/pMTsv5tWDCdzMGE7n6LRM8p34j71c9SyWrEHJEGRNtWkYTc1h47gRUYtBuJ68Qs9arkVlqRcraFPMJYlIosIvhqxSItDaJDViZBoEGdjQa71EiMrjmOc2tNdFdGTWglKUdGcRLcnP9zH/qv8Vcpsi6tT5M23JKK58lLOcS5zoMMlziS4ktFSScStUdDtUHenFvZFY3QLFzT9Ihi40EUDQcA7vwK5+Lodc6/cz4mnb9aKK+IsaRiuIvepJEWxWyrUfKxmRWYtN40OaeU09BCupycXdDhUcJZkbFDtgRILI8Kj4bxUjBzdBr0g3FdHPdZkdbi3ipR0FZe2YLric06nYbcE1UTGqsWSDSDeL1MsEpmVhxBR7Q4dIrs1JNJ6icU9SAtDJCG++E4sOo8ZviqZUU9DPPDJ6FUtTJyag1JZnN9ZnGGzEbFRKlJGSdCcfBXIzqdY2hUszMf2blTOwCAyIXjAMfxwdQFbx3FSjWnHRk4YipDRmwSxcWNLwA/NGcBgHUvA6Kroq9up2Ve3UQtWebLwYkZ/Jhsc89OaK070N2FKWVNiNjtq0uOLjU9ZTJEigDMty70mJ2X82rBhO5nPwnc/RaJnlO/EfernqWy1Yzmo4Y0uOj29CrqTUI5mQZU5hxiOLnYn/wBRceVRyd2QsN3w0KQmhvEYrEyDQ1itV0WVtDOK1XRZWxnFarosrZueSTqSEr2ML4Atse1HaoP/ABR9IlokNsVha8AtcCHA4EHFNpNWZdZNdTGMpbMMpGdDxYeNDd6zTh3jA9S5dSnklY5FaGSViGc9RSKbiL3qSRFstm53lGIEX6PFP1MY0FcGPNw7jh10WmjK3R6GrC1sssktGW60ZFzImYL848Q6wVOUbOxpnBqViftGOJWX4uIAa38R0+8q6TyxNE3w4dCElMrnNuiszhrbcdhuVSrblEcS13InZG3JaNyXivqu4rthx7lbGpGWhohWhLRkiplhG2nYUrM+dhtJ9YcV/wCYXqEqcZaoqnRhPVFflcgoUKYhxWxCWMdnFjwCajk0cOmmhUrDJSTuZ44OMZqSfQuS0m0zzdptfepRsBp40w6/s4dC7aS0bVXU0sZMZUyxy7l0sfzYVhrH6AMx3LPSYnZfzasOF7mc/Cdz9FpmeW78R96tepZLVkdM2c6Ye1odQVwpXrJv1LLWoSrNJOyEld2F/wDBjueH5D8yr/8Aly+f4/su4P3OHZEuP+cP6Z+ZNf8AGy+X4/sXA+4k/INx/wA9v9M/Mpr/AI9r6vx/ZF4b7iD9zx5/1Df6Z+dTWCa+r8f2QeEe/wCBF+5q8/6lv9I/OrFhWvP4IvBP5fj+xB+5c8/6pv8ARP8A2KxUGvJB4B/L8f2XuyrOMCXhQc4O3pjGF1KVzRStL6K5KysboQywUdhzNuzW9dyb0JS6IquUljtm4eaTmuBqx9K01imkEKipBSRlq01NWKm/IR/Pt/pn51TwfuZXhXv+P7Dhbn4djNtaemCabd8UlSW4LCX+r8f2OhuVPN4m29Ygn/sU+A9yfIP5fj+zQ7HkokODDZHeIz4Ypvmbmk0wJBJ41NNb1fFWXU6EItRSk7nFt2V9JaBn5ubUi6oJOtKcMxGpTzrUptpZPzMKpzc8a2X+zFZpU5Ixzozj4K/GNOsbQqWZ2OJLKSal+REJb6j+M3ureO5SjVlHRko15w0ZZLO3RIRoI8NzPvM4ze9uI7qq6OJX1I0wx0fqRcpSZZFY17DnNcKtN9471pTTV0bYyUldCyYzC92Oc32cAGDGFg6w453t9yqqHLxkrzRstj+bCtOoP0AZhuV+kxey/m1YcL3M5+D7n6LTNct34ne9Wy1LJaseWHBq4u1XDrP/AL2qdNdbllFdbk0rjQBAAQARQBwXJCuEIw0ouFxRrgcExhlADaNJMd0dXgouKIuCZHTNmPHJo72FQcGVSpvwRMw0tNCCD0qtlL6CDJp8M1Y4jqN3eMClma0I5mtC1ykw4QQ+Ljm5xoKXYjvotCf6bs2Rk8t5CcnbUvF5LwD6ruK7249ySnFijVjLySCmWDG0LIl4/nIbSfWpR/5heoyhGWqK50oT1RU7WyArUy8Sn3ImH5gP2WeeG+LMlTB/F/8AZVH5KzgjMhvhuGe4NzxxmAHE5w6Naz8Gd7NGR4apmUWjYZeC2GxrGijWgNaNQaKD3LopWVjspJKyELVnRAhPiH7Iu6SbgNpCG7CnLKrmAZckmKwm8lhJPSXFVSORiNUb3Y/mwrjsj9AGXblXpMXsv5tWLC9zOfg+5+i1zXLd+J3vVktSyWrJyzYOZDGs3nvV8FZGmmrRHSkTAgAIAKiAOHMSFYQiNISIsWHEb7U9ES0QyE64Y3qOYrzsXh2gw48Xrw2p5kSU0OmuBwvUiZzFhNcKOAI1EVSauJpPUjJiwYTiCKtvvGIPReoOmip0YsLKURN5zYbSakB2boaL/BFS+WyCtfLZFAjXXG4jRpCyM57FJS3ZiByIhp6ruMzYcO5CqSjoxxrThoyfkcvGYR4Zb95nGHe037Kq6OIXlGiOMX1Is1n2rAmBWFEa7oB4w62m8K+M4y0ZqhUjPtY9UiYEAUPdTtPNbLy4N8SI17/wscKDvcQf+Kpqy0RhxtS2WG7M73Q5TezLk4xITnd2+OA9iczNiY2ys3Gx/NhWnXH6AMt3KfSYvZfzasWG7mc/B9z9FybBz4xb9416gTVW2vIuteViwLQagIACACKACzkAGCgA0AcRYYcKFDE1cj48i7Rf7CoOJW4MjY7S24gjrVbKn0G7ZhzDVriOo/tpSu0RzNaDuDb7m8tocNYuPgpKo/JNVmtSakptsZuc2tMLxQ3K2Mrq5fGSkrocJkhpO2bBjecY13TSjh1OF6jKKepCVOMtUVm08iAb4ESh9V94/MLxsKolh9jLPCfFlPtew5mXqYkN2b6zeMzaMO9Z505R1RjqUZw1RBGIQagkEYEGh7iFVcovsbbk9AiQ5aE2K5zomaC8uJc6pvoScaVp3Lp001FXO5Ri1BKWpIqZYYnlPPfTbUAB4oiw4DDoo2IGuI7847FjnK8/3OJWnxK/7pfkU3bWBsxLgCgEAgDUA80V8zTju6JrNj+bCtOkP0AZZuUekxey/m1Y8N3M52D736NCs2Fx4jvvEDbf+y0QXVs2U11bJFWFoEABABEIATeEhMRcUiItAJpemiSOGzjNN3uRmQsyF2uBwvTJBPYHChAI6b0A1cjpqxobuSS07RsUHTTKpUk9CGnLGjNwGcNbfBVOm0USpSRMzLxKy12LW0HS539zVWv9MS9/44FLl7YjweQ809U3t2HDuWVTktDEqso6MmZPLVuEZhH3mXjvaVaq+5dHFL6kWGQtWBH83Ea46q0d+U3q6M4y0NMKkZaMeqRMiJzJqTivD3Qmh4cHVbxakGvGAuPeq3Sg3exTKhTk7tEurC4i8qLT+iysWLpa0hv4nXN9pCjOWWNyqtUyQcjE8l4dZmE46IsLaYjVzm/1RX3RwYd8fa/kmt3H0mB2J+Ny31Do47uiavY/mwrDpD9AGV7k/pMXsv5tWPD9zOdg+5+jUYUPNFOknaarWlY6CVjtMYEABAAQAEAcPhApWFYKK05pDdVEMHoRj5d/qlQsyrKxMQIzb2hw6krMVpLQcQpmYHKhl3VQFNOWxJSn5Q/gxM4YOb0OCmmWJ3FExiM3KsitzXtDhjTp1pNJ6kZRUlZlctDJBrr4T80+q+9u0Xj2qmVHYzzw1+1lbm8m5xppvRd0tII96odKexllQqLwMn5Oz2IgPrrGbX3qPCnsQ4FXYlbOmbbgUG9PiNH2Yma4/mzqqyLrR8F0JYmPi/svFkTUWLDDosIwX1ILC4Ow01GtaoNtXasbqcpSjeSsx6pEygbq5jxWQoEKFFeKmI8sY5w4oowEgdJNOgLPXb6JHPx7k0opPfQqeT1kzDIkGsGMPrYZJMJ4A47cTTUsWWTqJ2eq8HOp058SP6XqvD3Fd3H0mB2J+Ny6NQ347uiavY/mwrDpD9AGD5N5RukYjokMMeXNzCHE0pUG6h6Fz6dTI7o41Ktw3dFh4UpjmoG1/ireYexfzz2QXCnMc1A2v8U+Yewc89kEd1WY5qBtf4o472Fz72QXCtM81A2v8U+Ow597ILhXmeagbX+KOOw597ILhYmeZgbX+KfGYc+9kFwszPMwNr/FHGYc/LZBcLMzzMDa/wAUcZhz8tkFwtTXMwNr/FPjC5+WyC4W5rmYG1/ijij5+WyC4XJrmYG1/ijihz8tkFwuzXMwNr/FPihz8tkDhdmuZgbX+KOKHPy2QXC9NczA2v8AFHFDn5bA4X5rmIG1/inxA56XxC4X5rmIG1/ijiBz0viFwwTXMQNr/FHEHz0viDhgmuYgbX+KOIHPS+IXDDNcxA2v8UcQOel8QcMM1zEDa/xRxA56XxBwwzXMQNr/ABTzhz0viDhhmuYgbX+KM4c9L4lUywypiWk9sSIxjCxhYAwmhFSamp6VCUrmetWdVq6PQVj+bCvO0P0AM4tnscakIA48lQ9SAB5Kh6kADyVD1IAHkqHqQAPJUPUgAeSoepAA8lQ9SAB5Kh6kADyVD1IAHkqHqQAPJUPUgAeSoepAA8lQ9SAB5Kh6kADyVD1IAHkqHqQAPJUPUgAeSoepAA8lQ9SAB5Kh6kADyVD1IAHkqHqQAPJcPUgB5ChBooEAdoACAAgAIACAAgAIACAAgAIACAAgAIACAAgAIACAAgAIACAAgAIACAAgAIACAAgD/9k="/>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4" descr="data:image/jpeg;base64,/9j/4AAQSkZJRgABAQAAAQABAAD/2wCEAAkGBxAQEhUUEhQUFRQUFxUUFBQUFRQVEBQXFBQXGBUXFBUYHCggGBolHRQWIjEhJSkrLi4uFx8zODMsNygtLisBCgoKDg0OGxAQGywmHyQsLCwsLCwsLCwsLCwsLCwsLCwsLCwsLCwsLCwsLCwsLCwsLCwsLCwsLCwsLCwsLCwsLP/AABEIAMwAzAMBEQACEQEDEQH/xAAcAAAABwEBAAAAAAAAAAAAAAAAAQMEBQYHAgj/xABHEAABAgMDBQsICQIHAQAAAAABAAIDBBEFITEGEkFRkQcTFyIyU2Fxc4HRFTM0UqGxstIUI0JicpKiwcKT4RZDRFSC0/Ak/8QAGgEAAgMBAQAAAAAAAAAAAAAAAAECAwQFBv/EADARAAIBAgQGAQMEAgMBAAAAAAABAgMRBBIxURMUITJBcVJCYaEigbHhI9EFkfAV/9oADAMBAAIRAxEAPwDcUABAAQAjNTUOE0uiODWjS40CUpKKuxOSSuyoWrl6xtRAZnfffc3ubifYsVTGJdqMs8Ul2kSJy1pzkb4Gn1RvbO5391Vnr1NP9FeatPQ7/wAI2g+97x/yiucU+WqvV/kfAqPVhjIWa5yH+Z/gjk57hy09wHIKa52Ftf4J8nPdBystwuD+Z5yFtf8AKjk57oOVluDg+mechbX/ACo5OW6FystwuD6Z5yF+v5UcnLdByst0FwezPOQv1/Knyct0HKS3QODyZ52D+v5UcpLdByktwuDuZ52D+v5UcpLcOUluFwdTXOwf1/Knyktw5SW6C4OZrnYP6/lRyktxcpLdBcHE1zsH9fyp8rLcOUluguDea52D+v5UcrLcOUlugjubTXOwf1/Knystw5OW6C4NprnYP6/lRy0tw5OW6C4NZrnYP6/lRy0txcnLdBcGc1zsH9fyp8tLcOTnuit5UWBEkXBkRzHF7C4FlaUqRfUDUq6lNw6Mz1qTp9GbXZkUuYCV0DsjxAAQAEAQeUmUkOTFOXFI4rK4dLjoCorV1TX3KatZQ9lMlbPnLUfnvdRg+0RxG9DG6VijCpXd3oZVGdZ3Zb7MyelZWlG57x9p9Ce4YBbYUIU/ZqjShAlHTB0XK3MTzCZiHWUriuws86ylcVws86yi4XYN8Os7UXFdhb47WdpRcLsLfHaztKVwuFvrtZ2lFwuwt9drO0ouK7C312s7Si4XYN9drO0ouwuwt9drO0ouwuwb67WdpRdhdg312s7Si7C7C312s7Sldhdg312s7Si7C7D312s7Si7FdnUKK6ovOI0nWmmxpu5n+6/5+F2J+NypxGqMmO1Xo0ex/NhazpD9AAQBB5VW+JOHdQxX1zG6tbj0BUV6ypr7lNarkX3Kpkzk+6bcZiYJLCa34xD8qyUKDqPPPT+TPSpObzSLyXgANYAGi4AXCnQt9/CNd/CE0iIEAEgAkhBEoAIlAjmqACqkAKoEFVABVQAVUCCqkAKoAKqABVAAqgAVQB3BPGHWPemtRrUoe7D5+F2J+NyrxGqMuO1Xo0ix/NhajpD9ACM3MthMc95o1oLj3JSkoq7FJpK7M2s2XiWpNufEqGChd91v2WD/ANrXMhF16l3oYIp1p3ZoLyAA1oo1twAwu0LovZG17ITSIgQASACqkI5JQARKBBVQAVUhBVQBySgQVUgCqgAqoEFVAAqkAVUACqBAqgAVQB3BPGb1j3prUa1KJuxefhdifjcoV9UZsfqvRpVj+bC1HTH6AKVukWlmtZAaeVx39Q5I7zXYsOMqWSiZMVOyykrkzZ/0WWaCOO/ju11IuHcFfQhw4fdltKOSA+KmMyfKi0bSko5hmZilh40NxzeM0nqxGB/uqJOUXqcytUq05WzEWMqrQ/3MT9PgocSW5Vx6vy/g7blPP/7iJ+nwS4ktx8er8v4LRkLlXEMbepp5e2LQMe6lWP0C7QcOuinSq9bSNOGrvNlm9S/x4eaabFoasbWrMSKiIKqBDS0p5kvCdFeaNaK9JOgDpJuQJuyuzLJnKyde9zhGcwEkhraZrRoAuTsZXUluJf4mnv8AcRPZ4J2FnluF/iae5+J7PBKwZ5bmg7n8KYfCdMzUR7mOuhMdShFb34axQd5UrJK7NNFO2aROOdU6uhVXBs5qgAqpCBVABVQAKoAFUAKQDxm9Y96a1HHVFG3ZPSIXYn43JV9TPj9V6NLsfzYWk6Y/QBmk8Pplp5pvaHhv/GHyvaCuZP8AyV7f+6GCX661i/zLr+pdGRskIqJEg8rbCbOwC3/MZV0M/e9U9BwUJxzIpr0uJG3nwY8YJaSHAgg0IOIIxBWNnJtuKNYotjsKtYo3JWNbyPtn6bAzXn66Fcdbhod34HpC30anEjZ6o6lCpxIWeqJEqRI5JQIzDLq3d/i70w/VQzeRg9+k9QwHemjNUnd2KsmVgQBO5HWA6emAy/e28aK7U31QdZw26k0iylTzysa3ORW3MYAGMAa0DC4Uu6FCcr9DTOXhDWqgQBVAgqpAFVAAqgAVQAKoAUgHjN/EPemtRx1RSN2X0iF2J+Mor6lGP1Xo0yx/NhaTpj9AGb5Fceee86orvzO/uubhutVv2YaHWo2XiKbyt71NT1OEhBFIRQcv7CofpMMXGgigaDof+x7lmrw+pGLE0uudfuU9jFkbMqQs2GotjsSVizz5WK2KzFuI0OaeU0pwqOErotpycJXRqborI0NsaGateK9XX06F1LqSzI6LtJZkVLLe3fo8Le2H62IKDWxuBd16B36kIz1J2VjL1IzgQApAguiOaxgLnOIa0DEk4BAJX6I2ixLLbZ0s2EL4r+NFdrJxp0DAdSJOysbUuHHL5ASqSsIlAAqgQRKAOTEA0jalcVzgzDdYRdCzI5M0zWlmQZ0F9Mb0ozIWdCktNtL2i/lN94TUuqHGauio7s3pELsT8ZUq2pDH6r0abY/mwtJ0x+gDONzsf/TE7M/G1c3B97MOG72XaJietbmaWcJCOSUAJx4bXtLXCrXAgg4EHFJq/QTV+jMwtmyTLRSy8tN7Drb4jBc2rHJKxz508rsNmQ1Q2RsKthqLZKxY8mLeEq2I2LUwi1zqC8hwbgB00p10WvCV8ryS0Zoo1Mt09CgWpPvmIror8XHDQ0aGjqC6RS3d3GiBAQBo+5rYLYbTOxhTEQAdhf33gd5T0V2aaEElnl+xYpidDiSTUnUqHK4pVE3cbOnRoCjmIOYk6dd0BRzMjnYk6ZcdKWZkczEzEOspXFc4zkCBnJAFnIAPOQAtJO+sZ+NnxBSjqiUO5eyB3Z/SIPYn4yr62pLH9y9GnWP5sLQdMfoAzjc4P/0ROzPxtXOwfe/Rhwvcy6xMT1lbWaWcEpCOSUCOUhEZb1mCYhkfbbew9OrqKqrU88beSupDMih7yWkgihBoQcQRjVciXTozLYWaxQbJWFBDUbjsVq2ZHenVHJdh0HSF2MJX4kbPVEWrEctYidyOsB09MBl+9N40V2pvqjpOG1NIspU88reDSbXnGuIhw6CHDo1oGFwpd0DBZ6s7uyJ1ql3ZaIjC5VFByXIA4LkhBFyBXOc5ILhZyBXBnIC4WcgLh5yAuLyLvrIf42fEFKPciUH+peyE3aPSIPYn4ytFbUsx/cvRp9j+bC0HTH6AM33NfSInZH42rnYPvfow4XuZdYmJ6z71tZoeomUhBFAHJSEKSbM546L9icV1HFXZBZaWNQ7+wXGgiAa9Dv2PcsGOoW/yL9/9kK9P6kVhjFymzOkKhijcYlOyYisLTpwOo6CrKVV05KSBq5TXScTfN6DSXlwaGjEk4U616GE1OKkvJVZ3sbPYWTbpST3mG4CM++I86XHECmgC4bVKcW42RvjScYZVqV+cseagXlhI9ZnGb30w71glSnDwZZUpx1QxbPEYivsKip7lQq2bYdNOtSzIiKFyYjkuSEclyAOc9ABZyABnIAGcgBxIO+th/jZ8QUo9yJQ7l7RE7tPpEHsT8ZWqsW4/uXpmoWP5sK86Y/QBm25n6RE7L+bVzsH3P0YcL3P0XWLies+9bWaGJlIRyUhHJKAJCzYdxOv3BTgiymulxLKC0IMvLxIkbzbWmrdL6igaOkm5OSTTTCrOMINy0MwsafbMMz2il9HNrUtOqum7SvO4mk6U7ePBz6c1NXRKNasty0Bai4DnJ6DAbNsiRG8YAtY44NJwJG0V0VXRwGIySyS0f8kqVlO7NDXdNoEAMJ6xpeNy4YJ9YcV20KuVKMtUVypRlqiuWhkTiYMT/i/5h4KiWF+LM8sL8WVudsqbl+UxwHrN4zNo/dUSpzjqjNOlOOqGjLQP2hsUblQ4ZNMdge43FAhTOQK4WcgAZyABnIAcWe762H2jPiClDuROn3L2iN3avSYPYn4ytdUux/cvRqNj+bCvOmP0AZtuZ+kROy/m1c7B9z9GDC9zLpFxPWfetjNLEykI5caIENYkYk0bpu6b1BvYrcr9EWGBDzWgagtCVka0rKxi26hlR9LjbzCd9RBNLsHxNJ6QMB3qLdzjY3EZ5ZVois2DaRl4oP2HXPHRr6ws2KoKrC3nwZ6NTJL7GjwnggEXg3g6151pp2Z00zpxSAQiFTQi7ZMWtv8ADzXH6xlx+8NDl38FiOJCz1RrpTzKz1JsFbS0CAAgAIAibRyclI/LhgO9ZnFd7Me+qrlSjLVFU6EJaoq1pZAvFTAiB33X3H8wu9iolh34ZlnhH9LKzOSM3K+cY9o1kZzPzCoVMoSWqMs6c46oRh2n6w7wo2Kx3CmmOwI6sDsS6iuK5yQXHNnO+thdoz4wpQ7kTpv9a9oY7tfpMHsT8ZWyqaMf3L0ajY/mwrzpj9AGa7mXpETsv5tXPwfc/Rgwvc/RdIuJ6z71rZoeojEeAk2RbsM4sQlVtlbdxeyIOdEB0Nv79ClTV2TpK8iL3TMpfosHeYbqRowIqMWQzc53QTeB36lbKViGMr5I5VqzE3Q1FM4tjghSEW3JC1rt5ebxfDPRpb+65OPw/XiR/f8A2bcNV+llnL1zLGsSe5SSEHIz7oERsRuLTeNBGkFX0ajpzUkEZOLujRmzrYsERIZq1wF+rWD01uXfjNTipI3ZrxuhBs49vT1+KMzI5mheHabDyuL7QpZ0NVF5HjIgdeCD1KRNO50gYEAE5oNxvCAIK08kJKPeYeY71oZzT3jA94VcqUWUTw1OXgqNqbncdlTAe2INDXcR/ccCdiplQfgyTwcl2u5WpuDNyppFY9n4xVvc7DYVTKnbVGWUJR7kOLKtloiwy8EUewki8XOGhKMP1IUHaS9oPdgnIcaPBdDcHDeTho45xGIWqqacbJOStsazY/mwrzqD9AGabmPpETsv5tXPwnc/Rgwnc/RcZmJQnXU+9apMvk7DF7qqBWxJxUSLJGHNslJZ8eJhjTS6lzWjpJ96ui1GN2XRapwcmYvbM7Emoz40Q1c89wGho6AFnc7u5yKknOTkyOfDUlIraG74asUiDRpW5VkmHNM3HbUODmQWnSCKOf31IHf0KeVSVnodLA4fpnl+w4tqSdLxSw4YsOtviMFwa9B0p5fHgtnHK7Ea56qSK7iER6mkRbJ7I23BCibzEP1cQ0FcGuP7HDYt2DrZXlejLqFWzyvRl0j2e77Jr0HFdNxNTg/BFzENzeUCFW00VNNajXfnNNWkg9BUb2IXa0HUC34jOWA4bHexSVRrUmqzWpYmxhmhzuKCATXRXWrr9Lmm/S520g4JjDQAEAcxIYcKOAI1EVCAauVy0Mh5GKc5rN6cDWsM0bca3s5OwBVunHUzywtNu6VilZb7nk5EIfL5sUNaRm1DImJN2dxTtCU4vwZ62Gk+sTTLLaWto4UOoq06A+QBmm5h6RE7L+bVz8J3P0YMJ3P0WiZ5TvxH3rQ9SyWog4qJE5YwuIAxJA2paiSu7FVy6tjf4ggwz9TBuuwe8XF3UMB3qmtVu8q0RViJ5nlWiKm6Gq1IytDd8NWKRFok8lMnHT0w1mENtHRXam+qOk4bToV9NZmTo0HVnbx5NzhQWsaGtADWgBoGAAwC1HbSsrIiso7K+kQiBy23sPTqPQVmxNHiwt58FdWGZGZRXEEg3EXEHEELi5bdDnsQe9SSItiD3qaRFs03Ia3/AKTC3t5+thCh1ub9l37H+662Hq542eqOhh6ueNnqizOaDjetBpI+aseE/Dinow2KDgmVypRZGssF4iNqQ5lak4GgvvChw3cqVF5vsdZYTebDbDGLzU/hb/emxFaXSw8RKysVOBaUaCfq3ub0Yt/KblnU2tDIqko6MmZLLYi6Myv3mXH8p8Vaq+5dHF/JFis63ZaPyIja+q7iv2HHuV0akZaM0QrQnoySUy0CAAgBhvpdGIGDRTvN5/ZAD9AGZ7l/pMTsv5tWDCdzMGE7n6LRM8p34j71c9SyWrEHJEGRNtWkYTc1h47gRUYtBuJ68Qs9arkVlqRcraFPMJYlIosIvhqxSItDaJDViZBoEGdjQa71EiMrjmOc2tNdFdGTWglKUdGcRLcnP9zH/qv8Vcpsi6tT5M23JKK58lLOcS5zoMMlziS4ktFSScStUdDtUHenFvZFY3QLFzT9Ihi40EUDQcA7vwK5+Lodc6/cz4mnb9aKK+IsaRiuIvepJEWxWyrUfKxmRWYtN40OaeU09BCupycXdDhUcJZkbFDtgRILI8Kj4bxUjBzdBr0g3FdHPdZkdbi3ipR0FZe2YLric06nYbcE1UTGqsWSDSDeL1MsEpmVhxBR7Q4dIrs1JNJ6icU9SAtDJCG++E4sOo8ZviqZUU9DPPDJ6FUtTJyag1JZnN9ZnGGzEbFRKlJGSdCcfBXIzqdY2hUszMf2blTOwCAyIXjAMfxwdQFbx3FSjWnHRk4YipDRmwSxcWNLwA/NGcBgHUvA6Kroq9up2Ve3UQtWebLwYkZ/Jhsc89OaK070N2FKWVNiNjtq0uOLjU9ZTJEigDMty70mJ2X82rBhO5nPwnc/RaJnlO/EfernqWy1Yzmo4Y0uOj29CrqTUI5mQZU5hxiOLnYn/wBRceVRyd2QsN3w0KQmhvEYrEyDQ1itV0WVtDOK1XRZWxnFarosrZueSTqSEr2ML4Atse1HaoP/ABR9IlokNsVha8AtcCHA4EHFNpNWZdZNdTGMpbMMpGdDxYeNDd6zTh3jA9S5dSnklY5FaGSViGc9RSKbiL3qSRFstm53lGIEX6PFP1MY0FcGPNw7jh10WmjK3R6GrC1sssktGW60ZFzImYL848Q6wVOUbOxpnBqViftGOJWX4uIAa38R0+8q6TyxNE3w4dCElMrnNuiszhrbcdhuVSrblEcS13InZG3JaNyXivqu4rthx7lbGpGWhohWhLRkiplhG2nYUrM+dhtJ9YcV/wCYXqEqcZaoqnRhPVFflcgoUKYhxWxCWMdnFjwCajk0cOmmhUrDJSTuZ44OMZqSfQuS0m0zzdptfepRsBp40w6/s4dC7aS0bVXU0sZMZUyxy7l0sfzYVhrH6AMx3LPSYnZfzasOF7mc/Cdz9FpmeW78R96tepZLVkdM2c6Ye1odQVwpXrJv1LLWoSrNJOyEld2F/wDBjueH5D8yr/8Aly+f4/su4P3OHZEuP+cP6Z+ZNf8AGy+X4/sXA+4k/INx/wA9v9M/Mpr/AI9r6vx/ZF4b7iD9zx5/1Df6Z+dTWCa+r8f2QeEe/wCBF+5q8/6lv9I/OrFhWvP4IvBP5fj+xB+5c8/6pv8ARP8A2KxUGvJB4B/L8f2XuyrOMCXhQc4O3pjGF1KVzRStL6K5KysboQywUdhzNuzW9dyb0JS6IquUljtm4eaTmuBqx9K01imkEKipBSRlq01NWKm/IR/Pt/pn51TwfuZXhXv+P7Dhbn4djNtaemCabd8UlSW4LCX+r8f2OhuVPN4m29Ygn/sU+A9yfIP5fj+zQ7HkokODDZHeIz4Ypvmbmk0wJBJ41NNb1fFWXU6EItRSk7nFt2V9JaBn5ubUi6oJOtKcMxGpTzrUptpZPzMKpzc8a2X+zFZpU5Ixzozj4K/GNOsbQqWZ2OJLKSal+REJb6j+M3ureO5SjVlHRko15w0ZZLO3RIRoI8NzPvM4ze9uI7qq6OJX1I0wx0fqRcpSZZFY17DnNcKtN9471pTTV0bYyUldCyYzC92Oc32cAGDGFg6w453t9yqqHLxkrzRstj+bCtOoP0AZhuV+kxey/m1YcL3M5+D7n6LTNct34ne9Wy1LJaseWHBq4u1XDrP/AL2qdNdbllFdbk0rjQBAAQARQBwXJCuEIw0ouFxRrgcExhlADaNJMd0dXgouKIuCZHTNmPHJo72FQcGVSpvwRMw0tNCCD0qtlL6CDJp8M1Y4jqN3eMClma0I5mtC1ykw4QQ+Ljm5xoKXYjvotCf6bs2Rk8t5CcnbUvF5LwD6ruK7249ySnFijVjLySCmWDG0LIl4/nIbSfWpR/5heoyhGWqK50oT1RU7WyArUy8Sn3ImH5gP2WeeG+LMlTB/F/8AZVH5KzgjMhvhuGe4NzxxmAHE5w6Naz8Gd7NGR4apmUWjYZeC2GxrGijWgNaNQaKD3LopWVjspJKyELVnRAhPiH7Iu6SbgNpCG7CnLKrmAZckmKwm8lhJPSXFVSORiNUb3Y/mwrjsj9AGXblXpMXsv5tWLC9zOfg+5+i1zXLd+J3vVktSyWrJyzYOZDGs3nvV8FZGmmrRHSkTAgAIAKiAOHMSFYQiNISIsWHEb7U9ES0QyE64Y3qOYrzsXh2gw48Xrw2p5kSU0OmuBwvUiZzFhNcKOAI1EVSauJpPUjJiwYTiCKtvvGIPReoOmip0YsLKURN5zYbSakB2boaL/BFS+WyCtfLZFAjXXG4jRpCyM57FJS3ZiByIhp6ruMzYcO5CqSjoxxrThoyfkcvGYR4Zb95nGHe037Kq6OIXlGiOMX1Is1n2rAmBWFEa7oB4w62m8K+M4y0ZqhUjPtY9UiYEAUPdTtPNbLy4N8SI17/wscKDvcQf+Kpqy0RhxtS2WG7M73Q5TezLk4xITnd2+OA9iczNiY2ys3Gx/NhWnXH6AMt3KfSYvZfzasWG7mc/B9z9FybBz4xb9416gTVW2vIuteViwLQagIACACKACzkAGCgA0AcRYYcKFDE1cj48i7Rf7CoOJW4MjY7S24gjrVbKn0G7ZhzDVriOo/tpSu0RzNaDuDb7m8tocNYuPgpKo/JNVmtSakptsZuc2tMLxQ3K2Mrq5fGSkrocJkhpO2bBjecY13TSjh1OF6jKKepCVOMtUVm08iAb4ESh9V94/MLxsKolh9jLPCfFlPtew5mXqYkN2b6zeMzaMO9Z505R1RjqUZw1RBGIQagkEYEGh7iFVcovsbbk9AiQ5aE2K5zomaC8uJc6pvoScaVp3Lp001FXO5Ri1BKWpIqZYYnlPPfTbUAB4oiw4DDoo2IGuI7847FjnK8/3OJWnxK/7pfkU3bWBsxLgCgEAgDUA80V8zTju6JrNj+bCtOkP0AZZuUekxey/m1Y8N3M52D736NCs2Fx4jvvEDbf+y0QXVs2U11bJFWFoEABABEIATeEhMRcUiItAJpemiSOGzjNN3uRmQsyF2uBwvTJBPYHChAI6b0A1cjpqxobuSS07RsUHTTKpUk9CGnLGjNwGcNbfBVOm0USpSRMzLxKy12LW0HS539zVWv9MS9/44FLl7YjweQ809U3t2HDuWVTktDEqso6MmZPLVuEZhH3mXjvaVaq+5dHFL6kWGQtWBH83Ea46q0d+U3q6M4y0NMKkZaMeqRMiJzJqTivD3Qmh4cHVbxakGvGAuPeq3Sg3exTKhTk7tEurC4i8qLT+iysWLpa0hv4nXN9pCjOWWNyqtUyQcjE8l4dZmE46IsLaYjVzm/1RX3RwYd8fa/kmt3H0mB2J+Ny31Do47uiavY/mwrDpD9AGV7k/pMXsv5tWPD9zOdg+5+jUYUPNFOknaarWlY6CVjtMYEABAAQAEAcPhApWFYKK05pDdVEMHoRj5d/qlQsyrKxMQIzb2hw6krMVpLQcQpmYHKhl3VQFNOWxJSn5Q/gxM4YOb0OCmmWJ3FExiM3KsitzXtDhjTp1pNJ6kZRUlZlctDJBrr4T80+q+9u0Xj2qmVHYzzw1+1lbm8m5xppvRd0tII96odKexllQqLwMn5Oz2IgPrrGbX3qPCnsQ4FXYlbOmbbgUG9PiNH2Yma4/mzqqyLrR8F0JYmPi/svFkTUWLDDosIwX1ILC4Ow01GtaoNtXasbqcpSjeSsx6pEygbq5jxWQoEKFFeKmI8sY5w4oowEgdJNOgLPXb6JHPx7k0opPfQqeT1kzDIkGsGMPrYZJMJ4A47cTTUsWWTqJ2eq8HOp058SP6XqvD3Fd3H0mB2J+Ny6NQ347uiavY/mwrDpD9AGD5N5RukYjokMMeXNzCHE0pUG6h6Fz6dTI7o41Ktw3dFh4UpjmoG1/ireYexfzz2QXCnMc1A2v8U+Yewc89kEd1WY5qBtf4o472Fz72QXCtM81A2v8U+Ow597ILhXmeagbX+KOOw597ILhYmeZgbX+KfGYc+9kFwszPMwNr/FHGYc/LZBcLMzzMDa/wAUcZhz8tkFwtTXMwNr/FPjC5+WyC4W5rmYG1/ijij5+WyC4XJrmYG1/ijihz8tkFwuzXMwNr/FPihz8tkDhdmuZgbX+KOKHPy2QXC9NczA2v8AFHFDn5bA4X5rmIG1/inxA56XxC4X5rmIG1/ijiBz0viFwwTXMQNr/FHEHz0viDhgmuYgbX+KOIHPS+IXDDNcxA2v8UcQOel8QcMM1zEDa/xRxA56XxBwwzXMQNr/ABTzhz0viDhhmuYgbX+KM4c9L4lUywypiWk9sSIxjCxhYAwmhFSamp6VCUrmetWdVq6PQVj+bCvO0P0AM4tnscakIA48lQ9SAB5Kh6kADyVD1IAHkqHqQAPJUPUgAeSoepAA8lQ9SAB5Kh6kADyVD1IAHkqHqQAPJUPUgAeSoepAA8lQ9SAB5Kh6kADyVD1IAHkqHqQAPJUPUgAeSoepAA8lQ9SAB5Kh6kADyVD1IAHkqHqQAPJcPUgB5ChBooEAdoACAAgAIACAAgAIACAAgAIACAAgAIACAAgAIACAAgAIACAAgAIACAAgAIACAAgD/9k="/>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16" descr="data:image/jpeg;base64,/9j/4AAQSkZJRgABAQAAAQABAAD/2wCEAAkGBxAQEhUUEhQUFRQUFxUUFBQUFRQVEBQXFBQXGBUXFBUYHCggGBolHRQWIjEhJSkrLi4uFx8zODMsNygtLisBCgoKDg0OGxAQGywmHyQsLCwsLCwsLCwsLCwsLCwsLCwsLCwsLCwsLCwsLCwsLCwsLCwsLCwsLCwsLCwsLCwsLP/AABEIAMwAzAMBEQACEQEDEQH/xAAcAAAABwEBAAAAAAAAAAAAAAAAAQMEBQYHAgj/xABHEAABAgMDBQsICQIHAQAAAAABAAIDBBEFITEGEkFRkQcTFyIyU2Fxc4HRFTM0UqGxstIUI0JicpKiwcKT4RZDRFSC0/Ak/8QAGgEAAgMBAQAAAAAAAAAAAAAAAAECAwQFBv/EADARAAIBAgQGAQMEAgMBAAAAAAABAgMRBBIxURMUITJBcVJCYaEigbHhI9EFkfAV/9oADAMBAAIRAxEAPwDcUABAAQAjNTUOE0uiODWjS40CUpKKuxOSSuyoWrl6xtRAZnfffc3ubifYsVTGJdqMs8Ul2kSJy1pzkb4Gn1RvbO5391Vnr1NP9FeatPQ7/wAI2g+97x/yiucU+WqvV/kfAqPVhjIWa5yH+Z/gjk57hy09wHIKa52Ftf4J8nPdBystwuD+Z5yFtf8AKjk57oOVluDg+mechbX/ACo5OW6FystwuD6Z5yF+v5UcnLdByst0FwezPOQv1/Knyct0HKS3QODyZ52D+v5UcpLdByktwuDuZ52D+v5UcpLcOUluFwdTXOwf1/Knyktw5SW6C4OZrnYP6/lRyktxcpLdBcHE1zsH9fyp8rLcOUluguDea52D+v5UcrLcOUlugjubTXOwf1/Knystw5OW6C4NprnYP6/lRy0tw5OW6C4NZrnYP6/lRy0txcnLdBcGc1zsH9fyp8tLcOTnuit5UWBEkXBkRzHF7C4FlaUqRfUDUq6lNw6Mz1qTp9GbXZkUuYCV0DsjxAAQAEAQeUmUkOTFOXFI4rK4dLjoCorV1TX3KatZQ9lMlbPnLUfnvdRg+0RxG9DG6VijCpXd3oZVGdZ3Zb7MyelZWlG57x9p9Ce4YBbYUIU/ZqjShAlHTB0XK3MTzCZiHWUriuws86ylcVws86yi4XYN8Os7UXFdhb47WdpRcLsLfHaztKVwuFvrtZ2lFwuwt9drO0ouK7C312s7Si4XYN9drO0ouwuwt9drO0ouwuwb67WdpRdhdg312s7Si7C7C312s7Sldhdg312s7Si7C7D312s7Si7FdnUKK6ovOI0nWmmxpu5n+6/5+F2J+NypxGqMmO1Xo0ex/NhazpD9AAQBB5VW+JOHdQxX1zG6tbj0BUV6ypr7lNarkX3Kpkzk+6bcZiYJLCa34xD8qyUKDqPPPT+TPSpObzSLyXgANYAGi4AXCnQt9/CNd/CE0iIEAEgAkhBEoAIlAjmqACqkAKoEFVABVQAVUCCqkAKoAKqABVAAqgAVQB3BPGHWPemtRrUoe7D5+F2J+NyrxGqMuO1Xo0ix/NhajpD9ACM3MthMc95o1oLj3JSkoq7FJpK7M2s2XiWpNufEqGChd91v2WD/ANrXMhF16l3oYIp1p3ZoLyAA1oo1twAwu0LovZG17ITSIgQASACqkI5JQARKBBVQAVUhBVQBySgQVUgCqgAqoEFVAAqkAVUACqBAqgAVQB3BPGb1j3prUa1KJuxefhdifjcoV9UZsfqvRpVj+bC1HTH6AKVukWlmtZAaeVx39Q5I7zXYsOMqWSiZMVOyykrkzZ/0WWaCOO/ju11IuHcFfQhw4fdltKOSA+KmMyfKi0bSko5hmZilh40NxzeM0nqxGB/uqJOUXqcytUq05WzEWMqrQ/3MT9PgocSW5Vx6vy/g7blPP/7iJ+nwS4ktx8er8v4LRkLlXEMbepp5e2LQMe6lWP0C7QcOuinSq9bSNOGrvNlm9S/x4eaabFoasbWrMSKiIKqBDS0p5kvCdFeaNaK9JOgDpJuQJuyuzLJnKyde9zhGcwEkhraZrRoAuTsZXUluJf4mnv8AcRPZ4J2FnluF/iae5+J7PBKwZ5bmg7n8KYfCdMzUR7mOuhMdShFb34axQd5UrJK7NNFO2aROOdU6uhVXBs5qgAqpCBVABVQAKoAFUAKQDxm9Y96a1HHVFG3ZPSIXYn43JV9TPj9V6NLsfzYWk6Y/QBmk8Pplp5pvaHhv/GHyvaCuZP8AyV7f+6GCX661i/zLr+pdGRskIqJEg8rbCbOwC3/MZV0M/e9U9BwUJxzIpr0uJG3nwY8YJaSHAgg0IOIIxBWNnJtuKNYotjsKtYo3JWNbyPtn6bAzXn66Fcdbhod34HpC30anEjZ6o6lCpxIWeqJEqRI5JQIzDLq3d/i70w/VQzeRg9+k9QwHemjNUnd2KsmVgQBO5HWA6emAy/e28aK7U31QdZw26k0iylTzysa3ORW3MYAGMAa0DC4Uu6FCcr9DTOXhDWqgQBVAgqpAFVAAqgAVQAKoAUgHjN/EPemtRx1RSN2X0iF2J+Mor6lGP1Xo0yx/NhaTpj9AGb5Fceee86orvzO/uubhutVv2YaHWo2XiKbyt71NT1OEhBFIRQcv7CofpMMXGgigaDof+x7lmrw+pGLE0uudfuU9jFkbMqQs2GotjsSVizz5WK2KzFuI0OaeU0pwqOErotpycJXRqborI0NsaGateK9XX06F1LqSzI6LtJZkVLLe3fo8Le2H62IKDWxuBd16B36kIz1J2VjL1IzgQApAguiOaxgLnOIa0DEk4BAJX6I2ixLLbZ0s2EL4r+NFdrJxp0DAdSJOysbUuHHL5ASqSsIlAAqgQRKAOTEA0jalcVzgzDdYRdCzI5M0zWlmQZ0F9Mb0ozIWdCktNtL2i/lN94TUuqHGauio7s3pELsT8ZUq2pDH6r0abY/mwtJ0x+gDONzsf/TE7M/G1c3B97MOG72XaJietbmaWcJCOSUAJx4bXtLXCrXAgg4EHFJq/QTV+jMwtmyTLRSy8tN7Drb4jBc2rHJKxz508rsNmQ1Q2RsKthqLZKxY8mLeEq2I2LUwi1zqC8hwbgB00p10WvCV8ryS0Zoo1Mt09CgWpPvmIror8XHDQ0aGjqC6RS3d3GiBAQBo+5rYLYbTOxhTEQAdhf33gd5T0V2aaEElnl+xYpidDiSTUnUqHK4pVE3cbOnRoCjmIOYk6dd0BRzMjnYk6ZcdKWZkczEzEOspXFc4zkCBnJAFnIAPOQAtJO+sZ+NnxBSjqiUO5eyB3Z/SIPYn4yr62pLH9y9GnWP5sLQdMfoAzjc4P/0ROzPxtXOwfe/Rhwvcy6xMT1lbWaWcEpCOSUCOUhEZb1mCYhkfbbew9OrqKqrU88beSupDMih7yWkgihBoQcQRjVciXTozLYWaxQbJWFBDUbjsVq2ZHenVHJdh0HSF2MJX4kbPVEWrEctYidyOsB09MBl+9N40V2pvqjpOG1NIspU88reDSbXnGuIhw6CHDo1oGFwpd0DBZ6s7uyJ1ql3ZaIjC5VFByXIA4LkhBFyBXOc5ILhZyBXBnIC4WcgLh5yAuLyLvrIf42fEFKPciUH+peyE3aPSIPYn4ytFbUsx/cvRp9j+bC0HTH6AM33NfSInZH42rnYPvfow4XuZdYmJ6z71tZoeomUhBFAHJSEKSbM546L9icV1HFXZBZaWNQ7+wXGgiAa9Dv2PcsGOoW/yL9/9kK9P6kVhjFymzOkKhijcYlOyYisLTpwOo6CrKVV05KSBq5TXScTfN6DSXlwaGjEk4U616GE1OKkvJVZ3sbPYWTbpST3mG4CM++I86XHECmgC4bVKcW42RvjScYZVqV+cseagXlhI9ZnGb30w71glSnDwZZUpx1QxbPEYivsKip7lQq2bYdNOtSzIiKFyYjkuSEclyAOc9ABZyABnIAGcgBxIO+th/jZ8QUo9yJQ7l7RE7tPpEHsT8ZWqsW4/uXpmoWP5sK86Y/QBm25n6RE7L+bVzsH3P0YcL3P0XWLies+9bWaGJlIRyUhHJKAJCzYdxOv3BTgiymulxLKC0IMvLxIkbzbWmrdL6igaOkm5OSTTTCrOMINy0MwsafbMMz2il9HNrUtOqum7SvO4mk6U7ePBz6c1NXRKNasty0Bai4DnJ6DAbNsiRG8YAtY44NJwJG0V0VXRwGIySyS0f8kqVlO7NDXdNoEAMJ6xpeNy4YJ9YcV20KuVKMtUVypRlqiuWhkTiYMT/i/5h4KiWF+LM8sL8WVudsqbl+UxwHrN4zNo/dUSpzjqjNOlOOqGjLQP2hsUblQ4ZNMdge43FAhTOQK4WcgAZyABnIAcWe762H2jPiClDuROn3L2iN3avSYPYn4ytdUux/cvRqNj+bCvOmP0AZtuZ+kROy/m1c7B9z9GDC9zLpFxPWfetjNLEykI5caIENYkYk0bpu6b1BvYrcr9EWGBDzWgagtCVka0rKxi26hlR9LjbzCd9RBNLsHxNJ6QMB3qLdzjY3EZ5ZVois2DaRl4oP2HXPHRr6ws2KoKrC3nwZ6NTJL7GjwnggEXg3g6151pp2Z00zpxSAQiFTQi7ZMWtv8ADzXH6xlx+8NDl38FiOJCz1RrpTzKz1JsFbS0CAAgAIAibRyclI/LhgO9ZnFd7Me+qrlSjLVFU6EJaoq1pZAvFTAiB33X3H8wu9iolh34ZlnhH9LKzOSM3K+cY9o1kZzPzCoVMoSWqMs6c46oRh2n6w7wo2Kx3CmmOwI6sDsS6iuK5yQXHNnO+thdoz4wpQ7kTpv9a9oY7tfpMHsT8ZWyqaMf3L0ajY/mwrzpj9AGa7mXpETsv5tXPwfc/Rgwvc/RdIuJ6z71rZoeojEeAk2RbsM4sQlVtlbdxeyIOdEB0Nv79ClTV2TpK8iL3TMpfosHeYbqRowIqMWQzc53QTeB36lbKViGMr5I5VqzE3Q1FM4tjghSEW3JC1rt5ebxfDPRpb+65OPw/XiR/f8A2bcNV+llnL1zLGsSe5SSEHIz7oERsRuLTeNBGkFX0ajpzUkEZOLujRmzrYsERIZq1wF+rWD01uXfjNTipI3ZrxuhBs49vT1+KMzI5mheHabDyuL7QpZ0NVF5HjIgdeCD1KRNO50gYEAE5oNxvCAIK08kJKPeYeY71oZzT3jA94VcqUWUTw1OXgqNqbncdlTAe2INDXcR/ccCdiplQfgyTwcl2u5WpuDNyppFY9n4xVvc7DYVTKnbVGWUJR7kOLKtloiwy8EUewki8XOGhKMP1IUHaS9oPdgnIcaPBdDcHDeTho45xGIWqqacbJOStsazY/mwrzqD9AGabmPpETsv5tXPwnc/Rgwnc/RcZmJQnXU+9apMvk7DF7qqBWxJxUSLJGHNslJZ8eJhjTS6lzWjpJ96ui1GN2XRapwcmYvbM7Emoz40Q1c89wGho6AFnc7u5yKknOTkyOfDUlIraG74asUiDRpW5VkmHNM3HbUODmQWnSCKOf31IHf0KeVSVnodLA4fpnl+w4tqSdLxSw4YsOtviMFwa9B0p5fHgtnHK7Ea56qSK7iER6mkRbJ7I23BCibzEP1cQ0FcGuP7HDYt2DrZXlejLqFWzyvRl0j2e77Jr0HFdNxNTg/BFzENzeUCFW00VNNajXfnNNWkg9BUb2IXa0HUC34jOWA4bHexSVRrUmqzWpYmxhmhzuKCATXRXWrr9Lmm/S520g4JjDQAEAcxIYcKOAI1EVCAauVy0Mh5GKc5rN6cDWsM0bca3s5OwBVunHUzywtNu6VilZb7nk5EIfL5sUNaRm1DImJN2dxTtCU4vwZ62Gk+sTTLLaWto4UOoq06A+QBmm5h6RE7L+bVz8J3P0YMJ3P0WiZ5TvxH3rQ9SyWog4qJE5YwuIAxJA2paiSu7FVy6tjf4ggwz9TBuuwe8XF3UMB3qmtVu8q0RViJ5nlWiKm6Gq1IytDd8NWKRFok8lMnHT0w1mENtHRXam+qOk4bToV9NZmTo0HVnbx5NzhQWsaGtADWgBoGAAwC1HbSsrIiso7K+kQiBy23sPTqPQVmxNHiwt58FdWGZGZRXEEg3EXEHEELi5bdDnsQe9SSItiD3qaRFs03Ia3/AKTC3t5+thCh1ub9l37H+662Hq542eqOhh6ueNnqizOaDjetBpI+aseE/Dinow2KDgmVypRZGssF4iNqQ5lak4GgvvChw3cqVF5vsdZYTebDbDGLzU/hb/emxFaXSw8RKysVOBaUaCfq3ub0Yt/KblnU2tDIqko6MmZLLYi6Myv3mXH8p8Vaq+5dHF/JFis63ZaPyIja+q7iv2HHuV0akZaM0QrQnoySUy0CAAgBhvpdGIGDRTvN5/ZAD9AGZ7l/pMTsv5tWDCdzMGE7n6LRM8p34j71c9SyWrEHJEGRNtWkYTc1h47gRUYtBuJ68Qs9arkVlqRcraFPMJYlIosIvhqxSItDaJDViZBoEGdjQa71EiMrjmOc2tNdFdGTWglKUdGcRLcnP9zH/qv8Vcpsi6tT5M23JKK58lLOcS5zoMMlziS4ktFSScStUdDtUHenFvZFY3QLFzT9Ihi40EUDQcA7vwK5+Lodc6/cz4mnb9aKK+IsaRiuIvepJEWxWyrUfKxmRWYtN40OaeU09BCupycXdDhUcJZkbFDtgRILI8Kj4bxUjBzdBr0g3FdHPdZkdbi3ipR0FZe2YLric06nYbcE1UTGqsWSDSDeL1MsEpmVhxBR7Q4dIrs1JNJ6icU9SAtDJCG++E4sOo8ZviqZUU9DPPDJ6FUtTJyag1JZnN9ZnGGzEbFRKlJGSdCcfBXIzqdY2hUszMf2blTOwCAyIXjAMfxwdQFbx3FSjWnHRk4YipDRmwSxcWNLwA/NGcBgHUvA6Kroq9up2Ve3UQtWebLwYkZ/Jhsc89OaK070N2FKWVNiNjtq0uOLjU9ZTJEigDMty70mJ2X82rBhO5nPwnc/RaJnlO/EfernqWy1Yzmo4Y0uOj29CrqTUI5mQZU5hxiOLnYn/wBRceVRyd2QsN3w0KQmhvEYrEyDQ1itV0WVtDOK1XRZWxnFarosrZueSTqSEr2ML4Atse1HaoP/ABR9IlokNsVha8AtcCHA4EHFNpNWZdZNdTGMpbMMpGdDxYeNDd6zTh3jA9S5dSnklY5FaGSViGc9RSKbiL3qSRFstm53lGIEX6PFP1MY0FcGPNw7jh10WmjK3R6GrC1sssktGW60ZFzImYL848Q6wVOUbOxpnBqViftGOJWX4uIAa38R0+8q6TyxNE3w4dCElMrnNuiszhrbcdhuVSrblEcS13InZG3JaNyXivqu4rthx7lbGpGWhohWhLRkiplhG2nYUrM+dhtJ9YcV/wCYXqEqcZaoqnRhPVFflcgoUKYhxWxCWMdnFjwCajk0cOmmhUrDJSTuZ44OMZqSfQuS0m0zzdptfepRsBp40w6/s4dC7aS0bVXU0sZMZUyxy7l0sfzYVhrH6AMx3LPSYnZfzasOF7mc/Cdz9FpmeW78R96tepZLVkdM2c6Ye1odQVwpXrJv1LLWoSrNJOyEld2F/wDBjueH5D8yr/8Aly+f4/su4P3OHZEuP+cP6Z+ZNf8AGy+X4/sXA+4k/INx/wA9v9M/Mpr/AI9r6vx/ZF4b7iD9zx5/1Df6Z+dTWCa+r8f2QeEe/wCBF+5q8/6lv9I/OrFhWvP4IvBP5fj+xB+5c8/6pv8ARP8A2KxUGvJB4B/L8f2XuyrOMCXhQc4O3pjGF1KVzRStL6K5KysboQywUdhzNuzW9dyb0JS6IquUljtm4eaTmuBqx9K01imkEKipBSRlq01NWKm/IR/Pt/pn51TwfuZXhXv+P7Dhbn4djNtaemCabd8UlSW4LCX+r8f2OhuVPN4m29Ygn/sU+A9yfIP5fj+zQ7HkokODDZHeIz4Ypvmbmk0wJBJ41NNb1fFWXU6EItRSk7nFt2V9JaBn5ubUi6oJOtKcMxGpTzrUptpZPzMKpzc8a2X+zFZpU5Ixzozj4K/GNOsbQqWZ2OJLKSal+REJb6j+M3ureO5SjVlHRko15w0ZZLO3RIRoI8NzPvM4ze9uI7qq6OJX1I0wx0fqRcpSZZFY17DnNcKtN9471pTTV0bYyUldCyYzC92Oc32cAGDGFg6w453t9yqqHLxkrzRstj+bCtOoP0AZhuV+kxey/m1YcL3M5+D7n6LTNct34ne9Wy1LJaseWHBq4u1XDrP/AL2qdNdbllFdbk0rjQBAAQARQBwXJCuEIw0ouFxRrgcExhlADaNJMd0dXgouKIuCZHTNmPHJo72FQcGVSpvwRMw0tNCCD0qtlL6CDJp8M1Y4jqN3eMClma0I5mtC1ykw4QQ+Ljm5xoKXYjvotCf6bs2Rk8t5CcnbUvF5LwD6ruK7249ySnFijVjLySCmWDG0LIl4/nIbSfWpR/5heoyhGWqK50oT1RU7WyArUy8Sn3ImH5gP2WeeG+LMlTB/F/8AZVH5KzgjMhvhuGe4NzxxmAHE5w6Naz8Gd7NGR4apmUWjYZeC2GxrGijWgNaNQaKD3LopWVjspJKyELVnRAhPiH7Iu6SbgNpCG7CnLKrmAZckmKwm8lhJPSXFVSORiNUb3Y/mwrjsj9AGXblXpMXsv5tWLC9zOfg+5+i1zXLd+J3vVktSyWrJyzYOZDGs3nvV8FZGmmrRHSkTAgAIAKiAOHMSFYQiNISIsWHEb7U9ES0QyE64Y3qOYrzsXh2gw48Xrw2p5kSU0OmuBwvUiZzFhNcKOAI1EVSauJpPUjJiwYTiCKtvvGIPReoOmip0YsLKURN5zYbSakB2boaL/BFS+WyCtfLZFAjXXG4jRpCyM57FJS3ZiByIhp6ruMzYcO5CqSjoxxrThoyfkcvGYR4Zb95nGHe037Kq6OIXlGiOMX1Is1n2rAmBWFEa7oB4w62m8K+M4y0ZqhUjPtY9UiYEAUPdTtPNbLy4N8SI17/wscKDvcQf+Kpqy0RhxtS2WG7M73Q5TezLk4xITnd2+OA9iczNiY2ys3Gx/NhWnXH6AMt3KfSYvZfzasWG7mc/B9z9FybBz4xb9416gTVW2vIuteViwLQagIACACKACzkAGCgA0AcRYYcKFDE1cj48i7Rf7CoOJW4MjY7S24gjrVbKn0G7ZhzDVriOo/tpSu0RzNaDuDb7m8tocNYuPgpKo/JNVmtSakptsZuc2tMLxQ3K2Mrq5fGSkrocJkhpO2bBjecY13TSjh1OF6jKKepCVOMtUVm08iAb4ESh9V94/MLxsKolh9jLPCfFlPtew5mXqYkN2b6zeMzaMO9Z505R1RjqUZw1RBGIQagkEYEGh7iFVcovsbbk9AiQ5aE2K5zomaC8uJc6pvoScaVp3Lp001FXO5Ri1BKWpIqZYYnlPPfTbUAB4oiw4DDoo2IGuI7847FjnK8/3OJWnxK/7pfkU3bWBsxLgCgEAgDUA80V8zTju6JrNj+bCtOkP0AZZuUekxey/m1Y8N3M52D736NCs2Fx4jvvEDbf+y0QXVs2U11bJFWFoEABABEIATeEhMRcUiItAJpemiSOGzjNN3uRmQsyF2uBwvTJBPYHChAI6b0A1cjpqxobuSS07RsUHTTKpUk9CGnLGjNwGcNbfBVOm0USpSRMzLxKy12LW0HS539zVWv9MS9/44FLl7YjweQ809U3t2HDuWVTktDEqso6MmZPLVuEZhH3mXjvaVaq+5dHFL6kWGQtWBH83Ea46q0d+U3q6M4y0NMKkZaMeqRMiJzJqTivD3Qmh4cHVbxakGvGAuPeq3Sg3exTKhTk7tEurC4i8qLT+iysWLpa0hv4nXN9pCjOWWNyqtUyQcjE8l4dZmE46IsLaYjVzm/1RX3RwYd8fa/kmt3H0mB2J+Ny31Do47uiavY/mwrDpD9AGV7k/pMXsv5tWPD9zOdg+5+jUYUPNFOknaarWlY6CVjtMYEABAAQAEAcPhApWFYKK05pDdVEMHoRj5d/qlQsyrKxMQIzb2hw6krMVpLQcQpmYHKhl3VQFNOWxJSn5Q/gxM4YOb0OCmmWJ3FExiM3KsitzXtDhjTp1pNJ6kZRUlZlctDJBrr4T80+q+9u0Xj2qmVHYzzw1+1lbm8m5xppvRd0tII96odKexllQqLwMn5Oz2IgPrrGbX3qPCnsQ4FXYlbOmbbgUG9PiNH2Yma4/mzqqyLrR8F0JYmPi/svFkTUWLDDosIwX1ILC4Ow01GtaoNtXasbqcpSjeSsx6pEygbq5jxWQoEKFFeKmI8sY5w4oowEgdJNOgLPXb6JHPx7k0opPfQqeT1kzDIkGsGMPrYZJMJ4A47cTTUsWWTqJ2eq8HOp058SP6XqvD3Fd3H0mB2J+Ny6NQ347uiavY/mwrDpD9AGD5N5RukYjokMMeXNzCHE0pUG6h6Fz6dTI7o41Ktw3dFh4UpjmoG1/ireYexfzz2QXCnMc1A2v8U+Yewc89kEd1WY5qBtf4o472Fz72QXCtM81A2v8U+Ow597ILhXmeagbX+KOOw597ILhYmeZgbX+KfGYc+9kFwszPMwNr/FHGYc/LZBcLMzzMDa/wAUcZhz8tkFwtTXMwNr/FPjC5+WyC4W5rmYG1/ijij5+WyC4XJrmYG1/ijihz8tkFwuzXMwNr/FPihz8tkDhdmuZgbX+KOKHPy2QXC9NczA2v8AFHFDn5bA4X5rmIG1/inxA56XxC4X5rmIG1/ijiBz0viFwwTXMQNr/FHEHz0viDhgmuYgbX+KOIHPS+IXDDNcxA2v8UcQOel8QcMM1zEDa/xRxA56XxBwwzXMQNr/ABTzhz0viDhhmuYgbX+KM4c9L4lUywypiWk9sSIxjCxhYAwmhFSamp6VCUrmetWdVq6PQVj+bCvO0P0AM4tnscakIA48lQ9SAB5Kh6kADyVD1IAHkqHqQAPJUPUgAeSoepAA8lQ9SAB5Kh6kADyVD1IAHkqHqQAPJUPUgAeSoepAA8lQ9SAB5Kh6kADyVD1IAHkqHqQAPJUPUgAeSoepAA8lQ9SAB5Kh6kADyVD1IAHkqHqQAPJcPUgB5ChBooEAdoACAAgAIACAAgAIACAAgAIACAAgAIACAAgAIACAAgAIACAAgAIACAAgAIACAAgD/9k="/>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18" descr="data:image/jpeg;base64,/9j/4AAQSkZJRgABAQAAAQABAAD/2wCEAAkGBxAQEhUUEhQUFRQUFxUUFBQUFRQVEBQXFBQXGBUXFBUYHCggGBolHRQWIjEhJSkrLi4uFx8zODMsNygtLisBCgoKDg0OGxAQGywmHyQsLCwsLCwsLCwsLCwsLCwsLCwsLCwsLCwsLCwsLCwsLCwsLCwsLCwsLCwsLCwsLCwsLP/AABEIAMwAzAMBEQACEQEDEQH/xAAcAAAABwEBAAAAAAAAAAAAAAAAAQMEBQYHAgj/xABHEAABAgMDBQsICQIHAQAAAAABAAIDBBEFITEGEkFRkQcTFyIyU2Fxc4HRFTM0UqGxstIUI0JicpKiwcKT4RZDRFSC0/Ak/8QAGgEAAgMBAQAAAAAAAAAAAAAAAAECAwQFBv/EADARAAIBAgQGAQMEAgMBAAAAAAABAgMRBBIxURMUITJBcVJCYaEigbHhI9EFkfAV/9oADAMBAAIRAxEAPwDcUABAAQAjNTUOE0uiODWjS40CUpKKuxOSSuyoWrl6xtRAZnfffc3ubifYsVTGJdqMs8Ul2kSJy1pzkb4Gn1RvbO5391Vnr1NP9FeatPQ7/wAI2g+97x/yiucU+WqvV/kfAqPVhjIWa5yH+Z/gjk57hy09wHIKa52Ftf4J8nPdBystwuD+Z5yFtf8AKjk57oOVluDg+mechbX/ACo5OW6FystwuD6Z5yF+v5UcnLdByst0FwezPOQv1/Knyct0HKS3QODyZ52D+v5UcpLdByktwuDuZ52D+v5UcpLcOUluFwdTXOwf1/Knyktw5SW6C4OZrnYP6/lRyktxcpLdBcHE1zsH9fyp8rLcOUluguDea52D+v5UcrLcOUlugjubTXOwf1/Knystw5OW6C4NprnYP6/lRy0tw5OW6C4NZrnYP6/lRy0txcnLdBcGc1zsH9fyp8tLcOTnuit5UWBEkXBkRzHF7C4FlaUqRfUDUq6lNw6Mz1qTp9GbXZkUuYCV0DsjxAAQAEAQeUmUkOTFOXFI4rK4dLjoCorV1TX3KatZQ9lMlbPnLUfnvdRg+0RxG9DG6VijCpXd3oZVGdZ3Zb7MyelZWlG57x9p9Ce4YBbYUIU/ZqjShAlHTB0XK3MTzCZiHWUriuws86ylcVws86yi4XYN8Os7UXFdhb47WdpRcLsLfHaztKVwuFvrtZ2lFwuwt9drO0ouK7C312s7Si4XYN9drO0ouwuwt9drO0ouwuwb67WdpRdhdg312s7Si7C7C312s7Sldhdg312s7Si7C7D312s7Si7FdnUKK6ovOI0nWmmxpu5n+6/5+F2J+NypxGqMmO1Xo0ex/NhazpD9AAQBB5VW+JOHdQxX1zG6tbj0BUV6ypr7lNarkX3Kpkzk+6bcZiYJLCa34xD8qyUKDqPPPT+TPSpObzSLyXgANYAGi4AXCnQt9/CNd/CE0iIEAEgAkhBEoAIlAjmqACqkAKoEFVABVQAVUCCqkAKoAKqABVAAqgAVQB3BPGHWPemtRrUoe7D5+F2J+NyrxGqMuO1Xo0ix/NhajpD9ACM3MthMc95o1oLj3JSkoq7FJpK7M2s2XiWpNufEqGChd91v2WD/ANrXMhF16l3oYIp1p3ZoLyAA1oo1twAwu0LovZG17ITSIgQASACqkI5JQARKBBVQAVUhBVQBySgQVUgCqgAqoEFVAAqkAVUACqBAqgAVQB3BPGb1j3prUa1KJuxefhdifjcoV9UZsfqvRpVj+bC1HTH6AKVukWlmtZAaeVx39Q5I7zXYsOMqWSiZMVOyykrkzZ/0WWaCOO/ju11IuHcFfQhw4fdltKOSA+KmMyfKi0bSko5hmZilh40NxzeM0nqxGB/uqJOUXqcytUq05WzEWMqrQ/3MT9PgocSW5Vx6vy/g7blPP/7iJ+nwS4ktx8er8v4LRkLlXEMbepp5e2LQMe6lWP0C7QcOuinSq9bSNOGrvNlm9S/x4eaabFoasbWrMSKiIKqBDS0p5kvCdFeaNaK9JOgDpJuQJuyuzLJnKyde9zhGcwEkhraZrRoAuTsZXUluJf4mnv8AcRPZ4J2FnluF/iae5+J7PBKwZ5bmg7n8KYfCdMzUR7mOuhMdShFb34axQd5UrJK7NNFO2aROOdU6uhVXBs5qgAqpCBVABVQAKoAFUAKQDxm9Y96a1HHVFG3ZPSIXYn43JV9TPj9V6NLsfzYWk6Y/QBmk8Pplp5pvaHhv/GHyvaCuZP8AyV7f+6GCX661i/zLr+pdGRskIqJEg8rbCbOwC3/MZV0M/e9U9BwUJxzIpr0uJG3nwY8YJaSHAgg0IOIIxBWNnJtuKNYotjsKtYo3JWNbyPtn6bAzXn66Fcdbhod34HpC30anEjZ6o6lCpxIWeqJEqRI5JQIzDLq3d/i70w/VQzeRg9+k9QwHemjNUnd2KsmVgQBO5HWA6emAy/e28aK7U31QdZw26k0iylTzysa3ORW3MYAGMAa0DC4Uu6FCcr9DTOXhDWqgQBVAgqpAFVAAqgAVQAKoAUgHjN/EPemtRx1RSN2X0iF2J+Mor6lGP1Xo0yx/NhaTpj9AGb5Fceee86orvzO/uubhutVv2YaHWo2XiKbyt71NT1OEhBFIRQcv7CofpMMXGgigaDof+x7lmrw+pGLE0uudfuU9jFkbMqQs2GotjsSVizz5WK2KzFuI0OaeU0pwqOErotpycJXRqborI0NsaGateK9XX06F1LqSzI6LtJZkVLLe3fo8Le2H62IKDWxuBd16B36kIz1J2VjL1IzgQApAguiOaxgLnOIa0DEk4BAJX6I2ixLLbZ0s2EL4r+NFdrJxp0DAdSJOysbUuHHL5ASqSsIlAAqgQRKAOTEA0jalcVzgzDdYRdCzI5M0zWlmQZ0F9Mb0ozIWdCktNtL2i/lN94TUuqHGauio7s3pELsT8ZUq2pDH6r0abY/mwtJ0x+gDONzsf/TE7M/G1c3B97MOG72XaJietbmaWcJCOSUAJx4bXtLXCrXAgg4EHFJq/QTV+jMwtmyTLRSy8tN7Drb4jBc2rHJKxz508rsNmQ1Q2RsKthqLZKxY8mLeEq2I2LUwi1zqC8hwbgB00p10WvCV8ryS0Zoo1Mt09CgWpPvmIror8XHDQ0aGjqC6RS3d3GiBAQBo+5rYLYbTOxhTEQAdhf33gd5T0V2aaEElnl+xYpidDiSTUnUqHK4pVE3cbOnRoCjmIOYk6dd0BRzMjnYk6ZcdKWZkczEzEOspXFc4zkCBnJAFnIAPOQAtJO+sZ+NnxBSjqiUO5eyB3Z/SIPYn4yr62pLH9y9GnWP5sLQdMfoAzjc4P/0ROzPxtXOwfe/Rhwvcy6xMT1lbWaWcEpCOSUCOUhEZb1mCYhkfbbew9OrqKqrU88beSupDMih7yWkgihBoQcQRjVciXTozLYWaxQbJWFBDUbjsVq2ZHenVHJdh0HSF2MJX4kbPVEWrEctYidyOsB09MBl+9N40V2pvqjpOG1NIspU88reDSbXnGuIhw6CHDo1oGFwpd0DBZ6s7uyJ1ql3ZaIjC5VFByXIA4LkhBFyBXOc5ILhZyBXBnIC4WcgLh5yAuLyLvrIf42fEFKPciUH+peyE3aPSIPYn4ytFbUsx/cvRp9j+bC0HTH6AM33NfSInZH42rnYPvfow4XuZdYmJ6z71tZoeomUhBFAHJSEKSbM546L9icV1HFXZBZaWNQ7+wXGgiAa9Dv2PcsGOoW/yL9/9kK9P6kVhjFymzOkKhijcYlOyYisLTpwOo6CrKVV05KSBq5TXScTfN6DSXlwaGjEk4U616GE1OKkvJVZ3sbPYWTbpST3mG4CM++I86XHECmgC4bVKcW42RvjScYZVqV+cseagXlhI9ZnGb30w71glSnDwZZUpx1QxbPEYivsKip7lQq2bYdNOtSzIiKFyYjkuSEclyAOc9ABZyABnIAGcgBxIO+th/jZ8QUo9yJQ7l7RE7tPpEHsT8ZWqsW4/uXpmoWP5sK86Y/QBm25n6RE7L+bVzsH3P0YcL3P0XWLies+9bWaGJlIRyUhHJKAJCzYdxOv3BTgiymulxLKC0IMvLxIkbzbWmrdL6igaOkm5OSTTTCrOMINy0MwsafbMMz2il9HNrUtOqum7SvO4mk6U7ePBz6c1NXRKNasty0Bai4DnJ6DAbNsiRG8YAtY44NJwJG0V0VXRwGIySyS0f8kqVlO7NDXdNoEAMJ6xpeNy4YJ9YcV20KuVKMtUVypRlqiuWhkTiYMT/i/5h4KiWF+LM8sL8WVudsqbl+UxwHrN4zNo/dUSpzjqjNOlOOqGjLQP2hsUblQ4ZNMdge43FAhTOQK4WcgAZyABnIAcWe762H2jPiClDuROn3L2iN3avSYPYn4ytdUux/cvRqNj+bCvOmP0AZtuZ+kROy/m1c7B9z9GDC9zLpFxPWfetjNLEykI5caIENYkYk0bpu6b1BvYrcr9EWGBDzWgagtCVka0rKxi26hlR9LjbzCd9RBNLsHxNJ6QMB3qLdzjY3EZ5ZVois2DaRl4oP2HXPHRr6ws2KoKrC3nwZ6NTJL7GjwnggEXg3g6151pp2Z00zpxSAQiFTQi7ZMWtv8ADzXH6xlx+8NDl38FiOJCz1RrpTzKz1JsFbS0CAAgAIAibRyclI/LhgO9ZnFd7Me+qrlSjLVFU6EJaoq1pZAvFTAiB33X3H8wu9iolh34ZlnhH9LKzOSM3K+cY9o1kZzPzCoVMoSWqMs6c46oRh2n6w7wo2Kx3CmmOwI6sDsS6iuK5yQXHNnO+thdoz4wpQ7kTpv9a9oY7tfpMHsT8ZWyqaMf3L0ajY/mwrzpj9AGa7mXpETsv5tXPwfc/Rgwvc/RdIuJ6z71rZoeojEeAk2RbsM4sQlVtlbdxeyIOdEB0Nv79ClTV2TpK8iL3TMpfosHeYbqRowIqMWQzc53QTeB36lbKViGMr5I5VqzE3Q1FM4tjghSEW3JC1rt5ebxfDPRpb+65OPw/XiR/f8A2bcNV+llnL1zLGsSe5SSEHIz7oERsRuLTeNBGkFX0ajpzUkEZOLujRmzrYsERIZq1wF+rWD01uXfjNTipI3ZrxuhBs49vT1+KMzI5mheHabDyuL7QpZ0NVF5HjIgdeCD1KRNO50gYEAE5oNxvCAIK08kJKPeYeY71oZzT3jA94VcqUWUTw1OXgqNqbncdlTAe2INDXcR/ccCdiplQfgyTwcl2u5WpuDNyppFY9n4xVvc7DYVTKnbVGWUJR7kOLKtloiwy8EUewki8XOGhKMP1IUHaS9oPdgnIcaPBdDcHDeTho45xGIWqqacbJOStsazY/mwrzqD9AGabmPpETsv5tXPwnc/Rgwnc/RcZmJQnXU+9apMvk7DF7qqBWxJxUSLJGHNslJZ8eJhjTS6lzWjpJ96ui1GN2XRapwcmYvbM7Emoz40Q1c89wGho6AFnc7u5yKknOTkyOfDUlIraG74asUiDRpW5VkmHNM3HbUODmQWnSCKOf31IHf0KeVSVnodLA4fpnl+w4tqSdLxSw4YsOtviMFwa9B0p5fHgtnHK7Ea56qSK7iER6mkRbJ7I23BCibzEP1cQ0FcGuP7HDYt2DrZXlejLqFWzyvRl0j2e77Jr0HFdNxNTg/BFzENzeUCFW00VNNajXfnNNWkg9BUb2IXa0HUC34jOWA4bHexSVRrUmqzWpYmxhmhzuKCATXRXWrr9Lmm/S520g4JjDQAEAcxIYcKOAI1EVCAauVy0Mh5GKc5rN6cDWsM0bca3s5OwBVunHUzywtNu6VilZb7nk5EIfL5sUNaRm1DImJN2dxTtCU4vwZ62Gk+sTTLLaWto4UOoq06A+QBmm5h6RE7L+bVz8J3P0YMJ3P0WiZ5TvxH3rQ9SyWog4qJE5YwuIAxJA2paiSu7FVy6tjf4ggwz9TBuuwe8XF3UMB3qmtVu8q0RViJ5nlWiKm6Gq1IytDd8NWKRFok8lMnHT0w1mENtHRXam+qOk4bToV9NZmTo0HVnbx5NzhQWsaGtADWgBoGAAwC1HbSsrIiso7K+kQiBy23sPTqPQVmxNHiwt58FdWGZGZRXEEg3EXEHEELi5bdDnsQe9SSItiD3qaRFs03Ia3/AKTC3t5+thCh1ub9l37H+662Hq542eqOhh6ueNnqizOaDjetBpI+aseE/Dinow2KDgmVypRZGssF4iNqQ5lak4GgvvChw3cqVF5vsdZYTebDbDGLzU/hb/emxFaXSw8RKysVOBaUaCfq3ub0Yt/KblnU2tDIqko6MmZLLYi6Myv3mXH8p8Vaq+5dHF/JFis63ZaPyIja+q7iv2HHuV0akZaM0QrQnoySUy0CAAgBhvpdGIGDRTvN5/ZAD9AGZ7l/pMTsv5tWDCdzMGE7n6LRM8p34j71c9SyWrEHJEGRNtWkYTc1h47gRUYtBuJ68Qs9arkVlqRcraFPMJYlIosIvhqxSItDaJDViZBoEGdjQa71EiMrjmOc2tNdFdGTWglKUdGcRLcnP9zH/qv8Vcpsi6tT5M23JKK58lLOcS5zoMMlziS4ktFSScStUdDtUHenFvZFY3QLFzT9Ihi40EUDQcA7vwK5+Lodc6/cz4mnb9aKK+IsaRiuIvepJEWxWyrUfKxmRWYtN40OaeU09BCupycXdDhUcJZkbFDtgRILI8Kj4bxUjBzdBr0g3FdHPdZkdbi3ipR0FZe2YLric06nYbcE1UTGqsWSDSDeL1MsEpmVhxBR7Q4dIrs1JNJ6icU9SAtDJCG++E4sOo8ZviqZUU9DPPDJ6FUtTJyag1JZnN9ZnGGzEbFRKlJGSdCcfBXIzqdY2hUszMf2blTOwCAyIXjAMfxwdQFbx3FSjWnHRk4YipDRmwSxcWNLwA/NGcBgHUvA6Kroq9up2Ve3UQtWebLwYkZ/Jhsc89OaK070N2FKWVNiNjtq0uOLjU9ZTJEigDMty70mJ2X82rBhO5nPwnc/RaJnlO/EfernqWy1Yzmo4Y0uOj29CrqTUI5mQZU5hxiOLnYn/wBRceVRyd2QsN3w0KQmhvEYrEyDQ1itV0WVtDOK1XRZWxnFarosrZueSTqSEr2ML4Atse1HaoP/ABR9IlokNsVha8AtcCHA4EHFNpNWZdZNdTGMpbMMpGdDxYeNDd6zTh3jA9S5dSnklY5FaGSViGc9RSKbiL3qSRFstm53lGIEX6PFP1MY0FcGPNw7jh10WmjK3R6GrC1sssktGW60ZFzImYL848Q6wVOUbOxpnBqViftGOJWX4uIAa38R0+8q6TyxNE3w4dCElMrnNuiszhrbcdhuVSrblEcS13InZG3JaNyXivqu4rthx7lbGpGWhohWhLRkiplhG2nYUrM+dhtJ9YcV/wCYXqEqcZaoqnRhPVFflcgoUKYhxWxCWMdnFjwCajk0cOmmhUrDJSTuZ44OMZqSfQuS0m0zzdptfepRsBp40w6/s4dC7aS0bVXU0sZMZUyxy7l0sfzYVhrH6AMx3LPSYnZfzasOF7mc/Cdz9FpmeW78R96tepZLVkdM2c6Ye1odQVwpXrJv1LLWoSrNJOyEld2F/wDBjueH5D8yr/8Aly+f4/su4P3OHZEuP+cP6Z+ZNf8AGy+X4/sXA+4k/INx/wA9v9M/Mpr/AI9r6vx/ZF4b7iD9zx5/1Df6Z+dTWCa+r8f2QeEe/wCBF+5q8/6lv9I/OrFhWvP4IvBP5fj+xB+5c8/6pv8ARP8A2KxUGvJB4B/L8f2XuyrOMCXhQc4O3pjGF1KVzRStL6K5KysboQywUdhzNuzW9dyb0JS6IquUljtm4eaTmuBqx9K01imkEKipBSRlq01NWKm/IR/Pt/pn51TwfuZXhXv+P7Dhbn4djNtaemCabd8UlSW4LCX+r8f2OhuVPN4m29Ygn/sU+A9yfIP5fj+zQ7HkokODDZHeIz4Ypvmbmk0wJBJ41NNb1fFWXU6EItRSk7nFt2V9JaBn5ubUi6oJOtKcMxGpTzrUptpZPzMKpzc8a2X+zFZpU5Ixzozj4K/GNOsbQqWZ2OJLKSal+REJb6j+M3ureO5SjVlHRko15w0ZZLO3RIRoI8NzPvM4ze9uI7qq6OJX1I0wx0fqRcpSZZFY17DnNcKtN9471pTTV0bYyUldCyYzC92Oc32cAGDGFg6w453t9yqqHLxkrzRstj+bCtOoP0AZhuV+kxey/m1YcL3M5+D7n6LTNct34ne9Wy1LJaseWHBq4u1XDrP/AL2qdNdbllFdbk0rjQBAAQARQBwXJCuEIw0ouFxRrgcExhlADaNJMd0dXgouKIuCZHTNmPHJo72FQcGVSpvwRMw0tNCCD0qtlL6CDJp8M1Y4jqN3eMClma0I5mtC1ykw4QQ+Ljm5xoKXYjvotCf6bs2Rk8t5CcnbUvF5LwD6ruK7249ySnFijVjLySCmWDG0LIl4/nIbSfWpR/5heoyhGWqK50oT1RU7WyArUy8Sn3ImH5gP2WeeG+LMlTB/F/8AZVH5KzgjMhvhuGe4NzxxmAHE5w6Naz8Gd7NGR4apmUWjYZeC2GxrGijWgNaNQaKD3LopWVjspJKyELVnRAhPiH7Iu6SbgNpCG7CnLKrmAZckmKwm8lhJPSXFVSORiNUb3Y/mwrjsj9AGXblXpMXsv5tWLC9zOfg+5+i1zXLd+J3vVktSyWrJyzYOZDGs3nvV8FZGmmrRHSkTAgAIAKiAOHMSFYQiNISIsWHEb7U9ES0QyE64Y3qOYrzsXh2gw48Xrw2p5kSU0OmuBwvUiZzFhNcKOAI1EVSauJpPUjJiwYTiCKtvvGIPReoOmip0YsLKURN5zYbSakB2boaL/BFS+WyCtfLZFAjXXG4jRpCyM57FJS3ZiByIhp6ruMzYcO5CqSjoxxrThoyfkcvGYR4Zb95nGHe037Kq6OIXlGiOMX1Is1n2rAmBWFEa7oB4w62m8K+M4y0ZqhUjPtY9UiYEAUPdTtPNbLy4N8SI17/wscKDvcQf+Kpqy0RhxtS2WG7M73Q5TezLk4xITnd2+OA9iczNiY2ys3Gx/NhWnXH6AMt3KfSYvZfzasWG7mc/B9z9FybBz4xb9416gTVW2vIuteViwLQagIACACKACzkAGCgA0AcRYYcKFDE1cj48i7Rf7CoOJW4MjY7S24gjrVbKn0G7ZhzDVriOo/tpSu0RzNaDuDb7m8tocNYuPgpKo/JNVmtSakptsZuc2tMLxQ3K2Mrq5fGSkrocJkhpO2bBjecY13TSjh1OF6jKKepCVOMtUVm08iAb4ESh9V94/MLxsKolh9jLPCfFlPtew5mXqYkN2b6zeMzaMO9Z505R1RjqUZw1RBGIQagkEYEGh7iFVcovsbbk9AiQ5aE2K5zomaC8uJc6pvoScaVp3Lp001FXO5Ri1BKWpIqZYYnlPPfTbUAB4oiw4DDoo2IGuI7847FjnK8/3OJWnxK/7pfkU3bWBsxLgCgEAgDUA80V8zTju6JrNj+bCtOkP0AZZuUekxey/m1Y8N3M52D736NCs2Fx4jvvEDbf+y0QXVs2U11bJFWFoEABABEIATeEhMRcUiItAJpemiSOGzjNN3uRmQsyF2uBwvTJBPYHChAI6b0A1cjpqxobuSS07RsUHTTKpUk9CGnLGjNwGcNbfBVOm0USpSRMzLxKy12LW0HS539zVWv9MS9/44FLl7YjweQ809U3t2HDuWVTktDEqso6MmZPLVuEZhH3mXjvaVaq+5dHFL6kWGQtWBH83Ea46q0d+U3q6M4y0NMKkZaMeqRMiJzJqTivD3Qmh4cHVbxakGvGAuPeq3Sg3exTKhTk7tEurC4i8qLT+iysWLpa0hv4nXN9pCjOWWNyqtUyQcjE8l4dZmE46IsLaYjVzm/1RX3RwYd8fa/kmt3H0mB2J+Ny31Do47uiavY/mwrDpD9AGV7k/pMXsv5tWPD9zOdg+5+jUYUPNFOknaarWlY6CVjtMYEABAAQAEAcPhApWFYKK05pDdVEMHoRj5d/qlQsyrKxMQIzb2hw6krMVpLQcQpmYHKhl3VQFNOWxJSn5Q/gxM4YOb0OCmmWJ3FExiM3KsitzXtDhjTp1pNJ6kZRUlZlctDJBrr4T80+q+9u0Xj2qmVHYzzw1+1lbm8m5xppvRd0tII96odKexllQqLwMn5Oz2IgPrrGbX3qPCnsQ4FXYlbOmbbgUG9PiNH2Yma4/mzqqyLrR8F0JYmPi/svFkTUWLDDosIwX1ILC4Ow01GtaoNtXasbqcpSjeSsx6pEygbq5jxWQoEKFFeKmI8sY5w4oowEgdJNOgLPXb6JHPx7k0opPfQqeT1kzDIkGsGMPrYZJMJ4A47cTTUsWWTqJ2eq8HOp058SP6XqvD3Fd3H0mB2J+Ny6NQ347uiavY/mwrDpD9AGD5N5RukYjokMMeXNzCHE0pUG6h6Fz6dTI7o41Ktw3dFh4UpjmoG1/ireYexfzz2QXCnMc1A2v8U+Yewc89kEd1WY5qBtf4o472Fz72QXCtM81A2v8U+Ow597ILhXmeagbX+KOOw597ILhYmeZgbX+KfGYc+9kFwszPMwNr/FHGYc/LZBcLMzzMDa/wAUcZhz8tkFwtTXMwNr/FPjC5+WyC4W5rmYG1/ijij5+WyC4XJrmYG1/ijihz8tkFwuzXMwNr/FPihz8tkDhdmuZgbX+KOKHPy2QXC9NczA2v8AFHFDn5bA4X5rmIG1/inxA56XxC4X5rmIG1/ijiBz0viFwwTXMQNr/FHEHz0viDhgmuYgbX+KOIHPS+IXDDNcxA2v8UcQOel8QcMM1zEDa/xRxA56XxBwwzXMQNr/ABTzhz0viDhhmuYgbX+KM4c9L4lUywypiWk9sSIxjCxhYAwmhFSamp6VCUrmetWdVq6PQVj+bCvO0P0AM4tnscakIA48lQ9SAB5Kh6kADyVD1IAHkqHqQAPJUPUgAeSoepAA8lQ9SAB5Kh6kADyVD1IAHkqHqQAPJUPUgAeSoepAA8lQ9SAB5Kh6kADyVD1IAHkqHqQAPJUPUgAeSoepAA8lQ9SAB5Kh6kADyVD1IAHkqHqQAPJcPUgB5ChBooEAdoACAAgAIACAAgAIACAAgAIACAAgAIACAAgAIACAAgAIACAAgAIACAAgAIACAAgD/9k="/>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46" name="Picture 22" descr="http://www.etektraining.com/images/Microsoft-Word-2010-Icon.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88752" y="2298924"/>
            <a:ext cx="1013887" cy="977676"/>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http://cdn3.cybernetnews.com/wp-content/uploads/2009/09/Excel.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4217" y="2634426"/>
            <a:ext cx="1066800" cy="10668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Xml Icon 16x16 Xml icon 16x16 xml icon 16x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9552" y="2362200"/>
            <a:ext cx="1241313" cy="1241313"/>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2757948" y="3986981"/>
            <a:ext cx="4557252" cy="1200329"/>
          </a:xfrm>
          <a:prstGeom prst="rect">
            <a:avLst/>
          </a:prstGeom>
          <a:noFill/>
        </p:spPr>
        <p:txBody>
          <a:bodyPr wrap="square" rtlCol="0">
            <a:spAutoFit/>
          </a:bodyPr>
          <a:lstStyle/>
          <a:p>
            <a:r>
              <a:rPr lang="en-US" sz="2400" b="1" dirty="0" smtClean="0"/>
              <a:t>xml ingested into a system</a:t>
            </a:r>
          </a:p>
          <a:p>
            <a:r>
              <a:rPr lang="en-US" sz="2400" dirty="0" smtClean="0"/>
              <a:t>File management</a:t>
            </a:r>
          </a:p>
          <a:p>
            <a:r>
              <a:rPr lang="en-US" sz="2400" dirty="0" smtClean="0"/>
              <a:t>Enhanced admin tools</a:t>
            </a:r>
            <a:endParaRPr lang="en-US" sz="2400" dirty="0"/>
          </a:p>
        </p:txBody>
      </p:sp>
      <p:pic>
        <p:nvPicPr>
          <p:cNvPr id="22" name="Picture 2" descr="Hom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65005" y="5334000"/>
            <a:ext cx="3060854" cy="908690"/>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p:cNvGrpSpPr/>
          <p:nvPr/>
        </p:nvGrpSpPr>
        <p:grpSpPr>
          <a:xfrm>
            <a:off x="4275670" y="5480690"/>
            <a:ext cx="1248359" cy="585168"/>
            <a:chOff x="3352800" y="274638"/>
            <a:chExt cx="2438400" cy="1143000"/>
          </a:xfrm>
        </p:grpSpPr>
        <p:sp>
          <p:nvSpPr>
            <p:cNvPr id="24" name="Rectangle 23"/>
            <p:cNvSpPr/>
            <p:nvPr/>
          </p:nvSpPr>
          <p:spPr>
            <a:xfrm>
              <a:off x="3352800" y="274638"/>
              <a:ext cx="2438400" cy="1143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4" descr="https://storage.accesstomemory.org/web/images/logo-white.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29025" y="584200"/>
              <a:ext cx="1885950" cy="523875"/>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extBox 1"/>
          <p:cNvSpPr txBox="1"/>
          <p:nvPr/>
        </p:nvSpPr>
        <p:spPr>
          <a:xfrm>
            <a:off x="6235311" y="2819400"/>
            <a:ext cx="733397" cy="707886"/>
          </a:xfrm>
          <a:prstGeom prst="rect">
            <a:avLst/>
          </a:prstGeom>
          <a:noFill/>
        </p:spPr>
        <p:txBody>
          <a:bodyPr wrap="square" rtlCol="0">
            <a:spAutoFit/>
          </a:bodyPr>
          <a:lstStyle/>
          <a:p>
            <a:r>
              <a:rPr lang="en-US" sz="4000" b="1" dirty="0" smtClean="0">
                <a:solidFill>
                  <a:schemeClr val="bg1"/>
                </a:solidFill>
                <a:latin typeface="Arial Rounded MT Bold" panose="020F0704030504030204" pitchFamily="34" charset="0"/>
                <a:cs typeface="AngsanaUPC" panose="02020603050405020304" pitchFamily="18" charset="-34"/>
              </a:rPr>
              <a:t>?</a:t>
            </a:r>
            <a:endParaRPr lang="en-US" sz="4000" b="1" dirty="0">
              <a:solidFill>
                <a:schemeClr val="bg1"/>
              </a:solidFill>
              <a:latin typeface="Arial Rounded MT Bold" panose="020F0704030504030204" pitchFamily="34" charset="0"/>
              <a:cs typeface="AngsanaUPC" panose="02020603050405020304" pitchFamily="18" charset="-34"/>
            </a:endParaRPr>
          </a:p>
        </p:txBody>
      </p:sp>
      <p:sp>
        <p:nvSpPr>
          <p:cNvPr id="26" name="TextBox 25"/>
          <p:cNvSpPr txBox="1"/>
          <p:nvPr/>
        </p:nvSpPr>
        <p:spPr>
          <a:xfrm>
            <a:off x="6036091" y="5465496"/>
            <a:ext cx="2041109" cy="584775"/>
          </a:xfrm>
          <a:prstGeom prst="rect">
            <a:avLst/>
          </a:prstGeom>
          <a:noFill/>
        </p:spPr>
        <p:txBody>
          <a:bodyPr wrap="square" rtlCol="0">
            <a:spAutoFit/>
          </a:bodyPr>
          <a:lstStyle/>
          <a:p>
            <a:r>
              <a:rPr lang="en-US" sz="3200" b="1" dirty="0" err="1" smtClean="0"/>
              <a:t>xEAC</a:t>
            </a:r>
            <a:endParaRPr lang="en-US" sz="3200" dirty="0"/>
          </a:p>
        </p:txBody>
      </p:sp>
    </p:spTree>
    <p:extLst>
      <p:ext uri="{BB962C8B-B14F-4D97-AF65-F5344CB8AC3E}">
        <p14:creationId xmlns:p14="http://schemas.microsoft.com/office/powerpoint/2010/main" val="42924588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xEAC</a:t>
            </a:r>
            <a:endParaRPr lang="en-US" dirty="0"/>
          </a:p>
        </p:txBody>
      </p:sp>
      <p:sp>
        <p:nvSpPr>
          <p:cNvPr id="3" name="Content Placeholder 2"/>
          <p:cNvSpPr>
            <a:spLocks noGrp="1"/>
          </p:cNvSpPr>
          <p:nvPr>
            <p:ph idx="1"/>
          </p:nvPr>
        </p:nvSpPr>
        <p:spPr/>
        <p:txBody>
          <a:bodyPr>
            <a:normAutofit/>
          </a:bodyPr>
          <a:lstStyle/>
          <a:p>
            <a:r>
              <a:rPr lang="en-US" dirty="0" smtClean="0"/>
              <a:t>Open source web-based application developed by </a:t>
            </a:r>
            <a:r>
              <a:rPr lang="en-US" b="1" dirty="0" smtClean="0"/>
              <a:t>Ethan Gruber</a:t>
            </a:r>
          </a:p>
          <a:p>
            <a:r>
              <a:rPr lang="en-US" dirty="0" err="1" smtClean="0"/>
              <a:t>XForms</a:t>
            </a:r>
            <a:r>
              <a:rPr lang="en-US" dirty="0" smtClean="0"/>
              <a:t>-based framework </a:t>
            </a:r>
          </a:p>
          <a:p>
            <a:r>
              <a:rPr lang="en-US" dirty="0" smtClean="0"/>
              <a:t>Built for the creation, management and publication of EAC-CPF records</a:t>
            </a:r>
          </a:p>
          <a:p>
            <a:r>
              <a:rPr lang="en-US" dirty="0" smtClean="0"/>
              <a:t>Publishes </a:t>
            </a:r>
            <a:r>
              <a:rPr lang="en-US" dirty="0"/>
              <a:t>and uses linked </a:t>
            </a:r>
            <a:r>
              <a:rPr lang="en-US" dirty="0" smtClean="0"/>
              <a:t>data </a:t>
            </a:r>
          </a:p>
          <a:p>
            <a:r>
              <a:rPr lang="en-US" dirty="0" smtClean="0"/>
              <a:t>Map </a:t>
            </a:r>
            <a:r>
              <a:rPr lang="en-US" dirty="0"/>
              <a:t>visualization built into front </a:t>
            </a:r>
            <a:r>
              <a:rPr lang="en-US" dirty="0" smtClean="0"/>
              <a:t>end</a:t>
            </a:r>
            <a:endParaRPr lang="en-US" dirty="0"/>
          </a:p>
        </p:txBody>
      </p:sp>
    </p:spTree>
    <p:extLst>
      <p:ext uri="{BB962C8B-B14F-4D97-AF65-F5344CB8AC3E}">
        <p14:creationId xmlns:p14="http://schemas.microsoft.com/office/powerpoint/2010/main" val="16271586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Flowchart: Magnetic Disk 24"/>
          <p:cNvSpPr/>
          <p:nvPr/>
        </p:nvSpPr>
        <p:spPr>
          <a:xfrm>
            <a:off x="6019800" y="2352674"/>
            <a:ext cx="951103" cy="1260363"/>
          </a:xfrm>
          <a:prstGeom prst="flowChartMagneticDisk">
            <a:avLst/>
          </a:prstGeom>
          <a:ln>
            <a:solidFill>
              <a:schemeClr val="bg1"/>
            </a:solidFill>
          </a:ln>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24" name="Right Arrow 23"/>
          <p:cNvSpPr/>
          <p:nvPr/>
        </p:nvSpPr>
        <p:spPr>
          <a:xfrm rot="5400000">
            <a:off x="3885190" y="3373426"/>
            <a:ext cx="1430035" cy="696857"/>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a:off x="4446733" y="2634426"/>
            <a:ext cx="1430035" cy="696857"/>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a:off x="2492982" y="2634426"/>
            <a:ext cx="1430035" cy="696857"/>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p:txBody>
          <a:bodyPr>
            <a:normAutofit fontScale="90000"/>
          </a:bodyPr>
          <a:lstStyle/>
          <a:p>
            <a:r>
              <a:rPr lang="en-US" dirty="0" smtClean="0"/>
              <a:t>FOR NOW</a:t>
            </a:r>
            <a:br>
              <a:rPr lang="en-US" dirty="0" smtClean="0"/>
            </a:br>
            <a:r>
              <a:rPr lang="en-US" dirty="0" smtClean="0"/>
              <a:t>Suite of Apps for Archives</a:t>
            </a:r>
            <a:endParaRPr lang="en-US" dirty="0"/>
          </a:p>
        </p:txBody>
      </p:sp>
      <p:sp>
        <p:nvSpPr>
          <p:cNvPr id="8" name="AutoShape 4" descr="https://encrypted-tbn0.gstatic.com/images?q=tbn:ANd9GcR4EjKUvhVEzEzuBwnqHmKYgwar4ekFb_gVQ-ismFauSmHTdq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descr="data:image/jpeg;base64,/9j/4AAQSkZJRgABAQAAAQABAAD/2wCEAAkGBxESEBIPEBASFA8VEhQUEBARDBASEA8RFRQZFxUUExcYHCggGBoxHBUVIjEhJTUrMS4uFyA0RD8sNygtLjcBCgoKDg0OGhAQGiwkHyUsLC0uLCwsLC8sLCwsLCwsKywtLCwsLCwsLCwvLCwsLCwsLCwsLCwsLywsLCwsLCwsLP/AABEIAMwAzAMBEQACEQEDEQH/xAAcAAEAAQUBAQAAAAAAAAAAAAAABgMEBQcIAgH/xABLEAABAgIECAYPBwMEAwEAAAABAAIDEQQFEiEGBxMxNUFRcVJyc4GRsxQXIjJVYWKSlaGxssLR4xUjQlOTweEkQ/AlM1SCFmOUCP/EABoBAQADAQEBAAAAAAAAAAAAAAABAgMFBgT/xAA0EQEAAQMCBAMFBwQDAAAAAAAAAQIDEQQSBSExUUFhoRMVcZGxIjIzNIHR8CRCUsEUI+H/2gAMAwEAAhEDEQA/AN4oCCJ41tDU7kfiag5IQEBAQEBAQEBAQEBBIMCsLaRVlJFIgGbTIRoJJEOOzgu2HYdXSEHVWCeE1HrGjNpVGdNpuewytwX62PGo+3OgzKAgICAgICAgICAgieNbQ1O5H4moOesTxlXdC40XqIiDqfKHagZQ7UDKHagZQ7UDKHagZQ7UDKHagZQ7UDKHagZQ7UEKwte4tZee+dr8S1pZVILjMxd5Zpp1CZ99K1GgtH+7de9g4W0a1WYWiWtcDMLKTVlJFIgG7vY0FxIZGYD3rth2HODzhUXdVYJ4TUesaM2lUZ02m57DK3BfK9jxqPtzoMygICAgICAgICAgieNbQ1O5H4moOesT+m6FxonUREHUrc43ohc5MbESZMbEDJjYgZMbEDJjYgZMbEDJjYgZMbEDJjYghuFMIWWXfid7FpSyqZFouG4exBr3Gziuy7DWFAZ9/ZtR4DRdGuvewcPaNe9ZtYaiwMwrpNV0kR4Bu72PAcSGRmA3tcNRzyOcHnCDqrBPCaj1jRm0mjOm03PYSMpBfK9jxqPtzoMygICAgICAg+TQJoIpjWP+jU/kfiag55xQaboXGidTEQdSszjeFKF6oSICAgICAgICCI4StubxnLSlnUvgLhuCgZyEe5buHsVGjT+N/FeI4fWFAZ9/e6PAaLow1vYOHtGveg1BgZhXSarpIjwDd3seC4kMjMBva4ajnkdR5wg6qwTwmo9Y0ZtJozptNz2EjKQXyvY8aj7c6DMoCAgICAg4m+0o/wCfF/Wf80Hrs+kfmxv1YnzUZgeYlLjuBa6JFLTnBiPIO8TTMDOYuY+SrSixCHSDn5rjfCeLlannKKujfsPCVsx3MTPwh81fDPK/bhI3gxPOHzTBuVW4Qt4MTzh80wncqNr0bH+cPmowblVtcjY/pHzTBuVm1qNjulMJ3KrawGx3SowZVm0ue3pTCcrmC+d9/SoSuVCUXwgbc3e5aUs6l4G3DcFCWTY64bgqrPttBp/G5iyEcPrCgM+/vdHgNF0YZy9g4e0a96YGpMDMLKTVdJEeAbu9jQXEhkZgN7XDUc8jqPOFCXVWCeE1HrGjNpNGdNpuewkZSC+V7HjUfbnQZlAQEBAQcOIOpqLQhEcQ1kO6+9jRr3LxtnTTdnFP1lO6Vz9iHgwfNb8l9Hu2539ZN0vralcLw2EDtDWg+xPdtzv6ybpe/suJtZ0/wp93XO/rJul9+zIu1nT/AAnu6539ZN0n2bF2s6f4T3dc7+sm6T7Ni7WdP8J7uud/WTdL79nReEzzv4T3dc7+sm6T7PjcJvnJ7uud/WTdJ9nxuE3zk93XO/rJulQo0RwjBhN4dI33KNHb2aumJ8J7omqcJRRTcN69XKsLyahZHq6bMDeVpSzqXYbcNyqsugbhuUD4SpHkuQaixs4tRGt0+gs+/vdHgNF0bWXsA/HtGveomCJapwMwspNV0nLwDd3saC4kMjMBva4ajnkdR5woWdVYJ4TUesaM2k0Z02m57CRlIL5XseNR9udBmUBAQEHDiDqKqKTJ7937ry2kq2zIk9WBkUHunB4zgFubaLl2dPTRdjrORbRLYi5L8U7vGNu5Y1RVFezxF1WLGQmglzrZzCYkdpzZlvfootU9ZyPVWwBFZbLnZyLiJXcyWLcXKd0zIsaZEMN5Y7VmO0aivnuzNurbIyNBodtgc8uBN4Alm1TmF9VqxupzULOE4GPkZmVpwnMTuBP7LCnE3dg+1oRCcGgm8TvI2qdREWpiIFl2b418/tRiqNGnSh44h/dfLp+erpnzRKY0U3DevTyiF7NVSwlaCYG8q8Kyu7Nw3KqXq2g8GIpHgxkQ8GNvUjUuNXF42Nap1BZKPe6PAaLousvYB+PaNaiYTFTWGBmFlJqykiPAN3exoLiQyMwG9rhqOeR1HnCqs6qwTwmo9Y0ZtJozptNz2EjKQXyvY8aj7c6DMoCAg4cQdFUakyJvXkrc4Sv6FXBhPD2kTGcTucNYK+m3fm3VFUDYbLLg2NZNqxdMd0Ab5S2r0MYnFeOeEIBWdcmLEc4mWprSe9A1b1wL2om5XMylKcFY86KX55Of6gF1NDV/0585QucjCpbIUYHuZzu1jWw8602W9TTTXH88hc0anMfEiQmX5OyHEG4OM7vUtaLtNVU0x4CMUKkzrKxP+5E17GOXLt1f1mPOfpKXvDSkWYsMT/B8RVuI1Yrj4IR3s4bR0rn70vlVRp0pnjf+xVtJ+ZpnzRPRsCjG4b16eVYXc1CWMprZjpVoVl6NMYNvQownMKL6wh+V5qnEozCi+tIfleamJRmFF9bwvK83+VODMKLq5g+V5n8phGVGJXsEcPzP5U4RlqPGvUlEcHU+jTZEtDLw7EmRLRlbGx0zftVaqfFemrwUf/z/AEl7a3ENr3Bj4ETKMDjZfZE22hrkc28qi7phAQEHDiDeZjLyOFknwHqbLxMvEH3MM3TzPiZwPGBcTzLoaDTe0q31dI9Z/wDESz8bDCG2mijzGQHcOibIpOefBGbpX21a+mL+z+3pnzMMTh7U2Td2VDHcOMooH4X6nbj7d6+XiGm2z7SnpPUhlcCHTq958qL7F9XD/wAvP6kojUWEsSjQ4kNt4e3uJ/24kpWujV4guXptVVZommPH0kSLFtELuyCTMzYSTnJNpffwv+4lYVa//WZf+6N1b1hbj+u/WfpJ4M9hZg7FpURj4bmANZZNqc5znqX2azR13qommekCNVjglHgwnxnPhlrBMgF0yPFcvgu8Prt0TXMxyGLqCL/UweP+xWWj/MUfH/RPRsyjHNvXp5UhdzUJUHQp7FKMKZoo2BMmHg0EcFqZRh4NWt4DehTkw8Gqm8BnQmTa8Gpmfls6E3G1Rj1GyX+3Dz7E3I2oPjbqlsOqaQ8MYCHQbwL74rQkzyTTGJQHEHpmHyMb3VRd06gICDhxBuQxV5RdkKNhDSYbBDhx3tYLg1sgBNbU6i7TG2mrEIwx2VWKWRiYR0p0MwnR3mGW2S0kEFuaS2nUXJp2zVyRh4olfUiEzJw4zmwzMloIlfnUUX66I201YgwscsseSV3QK6jQLWRiuZalaskXyze1a27tdv7k4Q8Q61iti5cRCI0ycpMWpkEE9BKiLlUVb4nn3F9/5bTP+VE6R8lr/wAu9/nJhTpOEtKiMdDfSHuY4Sc0kSIVatRdqjFVXIwYNxZ0uBx/2Kvo/wAej4oq6NrUY+1eklnC7moWJoE0CaBNAmgTQeIpuRCB46NC0njQOuYhDV2IPTMPkY3uqFnTqAgIOHEFfs2L+bE/Ud81T2VHaPkHZsX82J+o75p7KjtHyGfwDdEjVjR4RiOk5z++c4tuhuN4n4lNNuiJ6R8kVdG62YOnhs8wrbbT2YrluDx4TPMTFPZKo2oPKZ5iYp7Cq2ovGzzFGKeycKzalHkfppinsYVWVQPI/TCYp7GFZlVt2M/TCYp7JwuIdAaLwGT1EMAKjEdhewRK7xoldTUJJoE0CaBNAmgTQeIhUiC459C0njQOuYokhq/EHpmHyMb3VCzp1AQEFt9nwfyYf6TPkgfZ8H8mH+kz5IIrjTocJtTU4thMBEG4iG0Ed0PEg5+xSj/WaHxonUvSES6cDRsHQFZVUkNg6ESSGwdCBIbB0IEhs9SD7L/JIH+ZkBAQJoE0CaBNAmgTQJoPLygg2OfQ1J40DrmJJDWGIPTMPkY3uqqzp1AQEBAQRPGtoancj8TUHO+KTTND40TqXpCJdOBWVe5okmgTQJoE0CaBNAmgs6XWcKE6y90nSnINcbuYL5b2ss2attc8/hJh4g1zBe4Ma4lxMgMm/P0KlGvsV1RTTPOfKTC/mvtCaBNAmgTQeXFEIPjm0NSeNB65iSmGscQemYfIxvdVVnTqAgICAgieNbQ1O5H4moOd8UumaHxonUvUwiXTSlV9tIFpAtIFpAtIFpAtIFpBCa2pNuM92qchuF37Lymsue0v1Vef05LwvcGIU4pfqY0+c64eq0vp4Xb3Xt3aPqSlNpeiULSBaQLSBaQCUEIxy6GpPGg9cxJTDWWIPTMPkY3uqqzp1AQEBAQRPGtoancj8TUHO2KbTND40TqXqYRLppSqICAgILel02HCE4jgNgzuO4LK9ft2ozXJhTq2niM1z2ggB1kTzm4GfrVNNqIv0zVEcs4JjC8X0C3rCkZOE9+xplvNw9ZCx1Fz2dqqvtBCB2l5NoluDEGUC3re4nmFw9YK9Bwu3ttbu8/RSpUg13CL3Q39w4OLQT3rpGWfVzrWjX2prmirlOceRhkgV9qH1AQEBBCccmhqTxoPXMSUw1niD0zD5GN7qqs6dQEBAQEETxraGp3I/E1Bztim0zQ+NE6l6mES6ZVlRAQUKXTIcIWojg0es7hnKyu3qLUZrnAjlYYTOM2wRZHDN7uYZguPqOJ1VcrUY8/FaKWCiRi42nEk6ySSVy6qpqnNU5lZK8ET9y7lD7oXd4V+FPxUqZxdRDA4W0mUNsPhOmdzf5kuVxW5i3FHefotSirZkgDOTIbyuFEZ5Qs2HRYVhjGDM1oHQF62zbi3bpojwhnKB1i776LyjveK8vqPxavjLSFWgVtFhd66beA69vNsWljV3bP3Z5dp6EwktX4QQokmu7h+xx7k7j812bHELVzlVyn+eKkwy4K6CBAQQnHJoakcaD1zFEphrTEHpmHyMb3VVZ06gICAgIInjW0NTuR+JqDnbFPpmh8aJ1L1MIno6YVlBBGq6wicx7oUJsi0yLzI3+SPmuRrOIVUVTbojEx4/svFKNRqQ55tPcXO2kzK49ddVc5qnMrPFpUSzVXYNx4knPlCh8J87RHksznnkvts6C7c5zGI8/2RMpVQKAyAyxDLiJzLnSm47ZDMu9p9PTYo20s5nK5W6EJwppVqkFupgDefOfbLmXnOI3N9+Y7cv9z/ADyaU9FLB2DbpLBqbN7tzRd67I51nore+/TH6/JM9E7Xp2TBVpgyIhMSC+zEJmWRD3Lic9lwzbiuRquGzVM1255z4SvFSL06hxYLrMVhadUxcdxzFci5artziuMLLa0s0sjV9dRYNwdaZwHXjm2L67Gsu2ek5jtKsxEplVdPEeGIgBF5BB2heg01+L1vfEYUmMLtboQrHJoakcaD1zFEpjq1piD0zD5GN7qqu6dQEBAQEETxraGp3I/E1Bztin0zQ+NE6l6mET0dLqygg15Xrv6mNxyvL6z8xX8WsdFhaXzJSfBys6JDkDDsRvzondifkn8H+XrqaK7pqZ+1GKu8/wA5KzlKhEtd0DMHXOc+ddyJiYzDN9UjxFiBrS45gCTuCiqYpiZka0jxy97nnO5xPSV5GurfVNU+LVJ8CqP3MSLtIYOa8/suvwq396v9FaknXYUEFnWVZQIbC2OWuaf7Tmh5O5urevm1N2xTTi7j4dfRaM+CBVhGhOiEwYbmQ9TXPtH+Ny83dmias0RiF1taWaU4wRP9MOO/9l6Lhn5ePjLOrqzS+9VCscehqRxoPXMUSmOrWuIPTMPkY3uqq7p1AQEBAQRPGtoancj8TUHOuKfTFD40TqXqYRPR0urKCDDVtg3CjEvY4w4xvJM3Q3nytbd4XO1PD6bszXTOJ9F4qRCs6pj0c/esIbqeO6hu3OC412xctT9uP2XWNpYi7oFaRYJnDeQNbTew8y3s6i5an7E/p4ImIlOahrM0iEXltkh1kgGYNwMx0rv6TUTfo3TGGcxhRwrpVijPAzvIYNx771A9KpxCvbYmO/L9009UBtLzjRsaoKNk6NCae+LbTuM42r+Ygcy9Norfs7FMfr82VU82QX1IQyusJItt8KH3Aa4tLhe8yMs+pcPVa+5umijljx8V4phHXRCTMkknOSZkrmTMzOZXGAkgAEk3AATJPiCRGeUCSVXglEdJ1IdkmcDPGdzZm7yuhY4dcr518o9UTVEJXRKJDhMEOE0hg2uLiTrJK7dmzTao2U9GczlWWiEKxxaHpHGg9cxRKY6tbYg9Mw+Rje6qrunUBAQEBBE8a2hqdyPxNQc64qNMUPjROpepjqiejpVXUEBB9tXFpAc03OY4BzHDYQbiq1UxVGJgicMBWmCkGJN0AiDE4BmYLj7Wetcy/wAMpq52+U9vBeK+6IVnVkajusxmFs+9dnY7iuFxXJu2a7U4rhdK8Bz9w/lT7rV2OF/hT8WdfVj8OaXOJDhD8LbR3uuHqHrXz8UuZqpo7c00QwNWQMrGhw+E8A7s59QK51m3vuU095XltBerjkxfVI1fWh/qIoF5yrwAM5No5l5W/wDi1fGW0dGaqrBGNEk+OcjDN8iJxnDxN1byvpscPuXOdXKPVE1RCW1fV8Gjj7mGA6UjFd3UU/8AbVuC7FnS27X3Y59/FSaplckr6VXxAQQvHFoekcaD1zFE9Ex1a3xB6Zh8jG91UXdOoCAgICCJ41tDU7kfiag51xU6YofGidS9THVE9HSk1dmTQJoE0CaD6SC0scA5h75j2hzHbwVWqiKoxVGUxOFvRKFCghwgtLGudaLbRIBlK6eYXLO1ZptRMU9EzOWtq7peVpEV+oukOK3uR7F53U1771VXn9OTSOjL4C0a1HfFOaGyQ4z7vdtdK+rhtvddmrtH1RXPJOZrvMiaChQ6DBhOdEhwwIriS6K7unzN5sk96Nywo01uiqaojnPitulcE6yt1XyaBNAmgTQQvHDoekcaD1zFE9FqerXGIPTMPkY3uqi7p1AQEBAQRPGtoancj8TUHOuKnTFE40TqXqY6ono6TV2YgICAgILGu6XkqPFiawwhvGd3LfWQsdTc9naqq8kxGZartLyzdsPAmjWKKHnPEc53/UGyPYTzrv8ADbe2zu7yyrnmz66CggICAgICAgheOHQ9I40HrmKJ6LU9WucQemYfIxvdVF3TqAgICAgieNbQ1O5H4moOdMVWmKJxonUvUx1RPR0mrsxAQEBAQeXsa4Sexj28GIwPb0G5RVTTVGJjJE4eOxIH/Fo3/wAkL5LP2Fr/ABj5LbpVAALmta1ouDWtDWtGwAZgtIiIjEKvqkEBAQEBAQEEMxwaHpHGg9cxRPRNPVrnEHpmHyMb3VRo6dQEBAQEETxraGp3I/E1Bzpiq0xRONE6l6mOqKujpJaMhAQEBAQEBAQEBAQEBAQEBBDMb+h6RxoPXMVaui1PVrrEHpmHyMb3VRo6dQEBAQEETxraGp3I/E1By9gpXPYVMg0vJ5TJlxyeUsWrTHN76Rl3082pTCJjLZXbuHg4+kPoqdyuw7dw8HH0h9FNxsO3cPBx9IfRTcbDt3DwcfSH0U3Gw7dw8HH0h9FNxsO3cPBx9IfRTcbDt3DwcfSH0U3Gw7dw8HH0h9FNxsO3cPBx9IfRTcbDt3DwcfSH0U3Gw7dw8HH0h9FNxsO3cPBx9IfRTcbDt3DwcfSH0U3Gw7dw8HH0h9FNxsO3cPBx9IfRTcbDt3DwcfSH0U3Gw7dw8HH0h9FNxsYXDDGj2dQ4lE7CyVssOU7Mylmw8O73JieaWdJlMU4MQemYfIxvdVVnTqAgICAgieNbQ1O5H4moOSEBAQEBAQEBAQEBAQEBAQEBAQEGxsQemYfIxvdQdOoCAg//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8" descr="data:image/jpeg;base64,/9j/4AAQSkZJRgABAQAAAQABAAD/2wCEAAkGBxESEBIPEBASFA8VEhQUEBARDBASEA8RFRQZFxUUExcYHCggGBoxHBUVIjEhJTUrMS4uFyA0RD8sNygtLjcBCgoKDg0OGhAQGiwkHyUsLC0uLCwsLC8sLCwsLCwsKywtLCwsLCwsLCwvLCwsLCwsLCwsLCwsLywsLCwsLCwsLP/AABEIAMwAzAMBEQACEQEDEQH/xAAcAAEAAQUBAQAAAAAAAAAAAAAABgMEBQcIAgH/xABLEAABAgIECAYPBwMEAwEAAAABAAIDEQQFEiEGBxMxNUFRcVJyc4GRsxQXIjJVYWKSlaGxssLR4xUjQlOTweEkQ/AlM1SCFmOUCP/EABoBAQADAQEBAAAAAAAAAAAAAAABAgMFBgT/xAA0EQEAAQMCBAMFBwQDAAAAAAAAAQIDEQQSBSExUUFhoRMVcZGxIjIzNIHR8CRCUsEUI+H/2gAMAwEAAhEDEQA/AN4oCCJ41tDU7kfiag5IQEBAQEBAQEBAQEBBIMCsLaRVlJFIgGbTIRoJJEOOzgu2HYdXSEHVWCeE1HrGjNpVGdNpuewytwX62PGo+3OgzKAgICAgICAgICAgieNbQ1O5H4moOesTxlXdC40XqIiDqfKHagZQ7UDKHagZQ7UDKHagZQ7UDKHagZQ7UDKHagZQ7UEKwte4tZee+dr8S1pZVILjMxd5Zpp1CZ99K1GgtH+7de9g4W0a1WYWiWtcDMLKTVlJFIgG7vY0FxIZGYD3rth2HODzhUXdVYJ4TUesaM2lUZ02m57DK3BfK9jxqPtzoMygICAgICAgICAgieNbQ1O5H4moOesT+m6FxonUREHUrc43ohc5MbESZMbEDJjYgZMbEDJjYgZMbEDJjYgZMbEDJjYghuFMIWWXfid7FpSyqZFouG4exBr3Gziuy7DWFAZ9/ZtR4DRdGuvewcPaNe9ZtYaiwMwrpNV0kR4Bu72PAcSGRmA3tcNRzyOcHnCDqrBPCaj1jRm0mjOm03PYSMpBfK9jxqPtzoMygICAgICAg+TQJoIpjWP+jU/kfiag55xQaboXGidTEQdSszjeFKF6oSICAgICAgICCI4StubxnLSlnUvgLhuCgZyEe5buHsVGjT+N/FeI4fWFAZ9/e6PAaLow1vYOHtGveg1BgZhXSarpIjwDd3seC4kMjMBva4ajnkdR5wg6qwTwmo9Y0ZtJozptNz2EjKQXyvY8aj7c6DMoCAgICAg4m+0o/wCfF/Wf80Hrs+kfmxv1YnzUZgeYlLjuBa6JFLTnBiPIO8TTMDOYuY+SrSixCHSDn5rjfCeLlannKKujfsPCVsx3MTPwh81fDPK/bhI3gxPOHzTBuVW4Qt4MTzh80wncqNr0bH+cPmowblVtcjY/pHzTBuVm1qNjulMJ3KrawGx3SowZVm0ue3pTCcrmC+d9/SoSuVCUXwgbc3e5aUs6l4G3DcFCWTY64bgqrPttBp/G5iyEcPrCgM+/vdHgNF0YZy9g4e0a96YGpMDMLKTVdJEeAbu9jQXEhkZgN7XDUc8jqPOFCXVWCeE1HrGjNpNGdNpuewkZSC+V7HjUfbnQZlAQEBAQcOIOpqLQhEcQ1kO6+9jRr3LxtnTTdnFP1lO6Vz9iHgwfNb8l9Hu2539ZN0vralcLw2EDtDWg+xPdtzv6ybpe/suJtZ0/wp93XO/rJul9+zIu1nT/AAnu6539ZN0n2bF2s6f4T3dc7+sm6T7Ni7WdP8J7uud/WTdL79nReEzzv4T3dc7+sm6T7PjcJvnJ7uud/WTdJ9nxuE3zk93XO/rJulQo0RwjBhN4dI33KNHb2aumJ8J7omqcJRRTcN69XKsLyahZHq6bMDeVpSzqXYbcNyqsugbhuUD4SpHkuQaixs4tRGt0+gs+/vdHgNF0bWXsA/HtGveomCJapwMwspNV0nLwDd3saC4kMjMBva4ajnkdR5woWdVYJ4TUesaM2k0Z02m57CRlIL5XseNR9udBmUBAQEHDiDqKqKTJ7937ry2kq2zIk9WBkUHunB4zgFubaLl2dPTRdjrORbRLYi5L8U7vGNu5Y1RVFezxF1WLGQmglzrZzCYkdpzZlvfootU9ZyPVWwBFZbLnZyLiJXcyWLcXKd0zIsaZEMN5Y7VmO0aivnuzNurbIyNBodtgc8uBN4Alm1TmF9VqxupzULOE4GPkZmVpwnMTuBP7LCnE3dg+1oRCcGgm8TvI2qdREWpiIFl2b418/tRiqNGnSh44h/dfLp+erpnzRKY0U3DevTyiF7NVSwlaCYG8q8Kyu7Nw3KqXq2g8GIpHgxkQ8GNvUjUuNXF42Nap1BZKPe6PAaLousvYB+PaNaiYTFTWGBmFlJqykiPAN3exoLiQyMwG9rhqOeR1HnCqs6qwTwmo9Y0ZtJozptNz2EjKQXyvY8aj7c6DMoCAg4cQdFUakyJvXkrc4Sv6FXBhPD2kTGcTucNYK+m3fm3VFUDYbLLg2NZNqxdMd0Ab5S2r0MYnFeOeEIBWdcmLEc4mWprSe9A1b1wL2om5XMylKcFY86KX55Of6gF1NDV/0585QucjCpbIUYHuZzu1jWw8602W9TTTXH88hc0anMfEiQmX5OyHEG4OM7vUtaLtNVU0x4CMUKkzrKxP+5E17GOXLt1f1mPOfpKXvDSkWYsMT/B8RVuI1Yrj4IR3s4bR0rn70vlVRp0pnjf+xVtJ+ZpnzRPRsCjG4b16eVYXc1CWMprZjpVoVl6NMYNvQownMKL6wh+V5qnEozCi+tIfleamJRmFF9bwvK83+VODMKLq5g+V5n8phGVGJXsEcPzP5U4RlqPGvUlEcHU+jTZEtDLw7EmRLRlbGx0zftVaqfFemrwUf/z/AEl7a3ENr3Bj4ETKMDjZfZE22hrkc28qi7phAQEHDiDeZjLyOFknwHqbLxMvEH3MM3TzPiZwPGBcTzLoaDTe0q31dI9Z/wDESz8bDCG2mijzGQHcOibIpOefBGbpX21a+mL+z+3pnzMMTh7U2Td2VDHcOMooH4X6nbj7d6+XiGm2z7SnpPUhlcCHTq958qL7F9XD/wAvP6kojUWEsSjQ4kNt4e3uJ/24kpWujV4guXptVVZommPH0kSLFtELuyCTMzYSTnJNpffwv+4lYVa//WZf+6N1b1hbj+u/WfpJ4M9hZg7FpURj4bmANZZNqc5znqX2azR13qommekCNVjglHgwnxnPhlrBMgF0yPFcvgu8Prt0TXMxyGLqCL/UweP+xWWj/MUfH/RPRsyjHNvXp5UhdzUJUHQp7FKMKZoo2BMmHg0EcFqZRh4NWt4DehTkw8Gqm8BnQmTa8Gpmfls6E3G1Rj1GyX+3Dz7E3I2oPjbqlsOqaQ8MYCHQbwL74rQkzyTTGJQHEHpmHyMb3VRd06gICDhxBuQxV5RdkKNhDSYbBDhx3tYLg1sgBNbU6i7TG2mrEIwx2VWKWRiYR0p0MwnR3mGW2S0kEFuaS2nUXJp2zVyRh4olfUiEzJw4zmwzMloIlfnUUX66I201YgwscsseSV3QK6jQLWRiuZalaskXyze1a27tdv7k4Q8Q61iti5cRCI0ycpMWpkEE9BKiLlUVb4nn3F9/5bTP+VE6R8lr/wAu9/nJhTpOEtKiMdDfSHuY4Sc0kSIVatRdqjFVXIwYNxZ0uBx/2Kvo/wAej4oq6NrUY+1eklnC7moWJoE0CaBNAmgTQeIpuRCB46NC0njQOuYhDV2IPTMPkY3uqFnTqAgIOHEFfs2L+bE/Ud81T2VHaPkHZsX82J+o75p7KjtHyGfwDdEjVjR4RiOk5z++c4tuhuN4n4lNNuiJ6R8kVdG62YOnhs8wrbbT2YrluDx4TPMTFPZKo2oPKZ5iYp7Cq2ovGzzFGKeycKzalHkfppinsYVWVQPI/TCYp7GFZlVt2M/TCYp7JwuIdAaLwGT1EMAKjEdhewRK7xoldTUJJoE0CaBNAmgTQeIhUiC459C0njQOuYokhq/EHpmHyMb3VCzp1AQEFt9nwfyYf6TPkgfZ8H8mH+kz5IIrjTocJtTU4thMBEG4iG0Ed0PEg5+xSj/WaHxonUvSES6cDRsHQFZVUkNg6ESSGwdCBIbB0IEhs9SD7L/JIH+ZkBAQJoE0CaBNAmgTQJoPLygg2OfQ1J40DrmJJDWGIPTMPkY3uqqzp1AQEBAQRPGtoancj8TUHO+KTTND40TqXpCJdOBWVe5okmgTQJoE0CaBNAmgs6XWcKE6y90nSnINcbuYL5b2ss2attc8/hJh4g1zBe4Ma4lxMgMm/P0KlGvsV1RTTPOfKTC/mvtCaBNAmgTQeXFEIPjm0NSeNB65iSmGscQemYfIxvdVVnTqAgICAgieNbQ1O5H4moOd8UumaHxonUvUwiXTSlV9tIFpAtIFpAtIFpAtIFpBCa2pNuM92qchuF37Lymsue0v1Vef05LwvcGIU4pfqY0+c64eq0vp4Xb3Xt3aPqSlNpeiULSBaQLSBaQCUEIxy6GpPGg9cxJTDWWIPTMPkY3uqqzp1AQEBAQRPGtoancj8TUHO2KbTND40TqXqYRLppSqICAgILel02HCE4jgNgzuO4LK9ft2ozXJhTq2niM1z2ggB1kTzm4GfrVNNqIv0zVEcs4JjC8X0C3rCkZOE9+xplvNw9ZCx1Fz2dqqvtBCB2l5NoluDEGUC3re4nmFw9YK9Bwu3ttbu8/RSpUg13CL3Q39w4OLQT3rpGWfVzrWjX2prmirlOceRhkgV9qH1AQEBBCccmhqTxoPXMSUw1niD0zD5GN7qqs6dQEBAQEETxraGp3I/E1Bztim0zQ+NE6l6mES6ZVlRAQUKXTIcIWojg0es7hnKyu3qLUZrnAjlYYTOM2wRZHDN7uYZguPqOJ1VcrUY8/FaKWCiRi42nEk6ySSVy6qpqnNU5lZK8ET9y7lD7oXd4V+FPxUqZxdRDA4W0mUNsPhOmdzf5kuVxW5i3FHefotSirZkgDOTIbyuFEZ5Qs2HRYVhjGDM1oHQF62zbi3bpojwhnKB1i776LyjveK8vqPxavjLSFWgVtFhd66beA69vNsWljV3bP3Z5dp6EwktX4QQokmu7h+xx7k7j812bHELVzlVyn+eKkwy4K6CBAQQnHJoakcaD1zFEphrTEHpmHyMb3VVZ06gICAgIInjW0NTuR+JqDnbFPpmh8aJ1L1MIno6YVlBBGq6wicx7oUJsi0yLzI3+SPmuRrOIVUVTbojEx4/svFKNRqQ55tPcXO2kzK49ddVc5qnMrPFpUSzVXYNx4knPlCh8J87RHksznnkvts6C7c5zGI8/2RMpVQKAyAyxDLiJzLnSm47ZDMu9p9PTYo20s5nK5W6EJwppVqkFupgDefOfbLmXnOI3N9+Y7cv9z/ADyaU9FLB2DbpLBqbN7tzRd67I51nore+/TH6/JM9E7Xp2TBVpgyIhMSC+zEJmWRD3Lic9lwzbiuRquGzVM1255z4SvFSL06hxYLrMVhadUxcdxzFci5artziuMLLa0s0sjV9dRYNwdaZwHXjm2L67Gsu2ek5jtKsxEplVdPEeGIgBF5BB2heg01+L1vfEYUmMLtboQrHJoakcaD1zFEpjq1piD0zD5GN7qqu6dQEBAQEETxraGp3I/E1Bztin0zQ+NE6l6mET0dLqygg15Xrv6mNxyvL6z8xX8WsdFhaXzJSfBys6JDkDDsRvzondifkn8H+XrqaK7pqZ+1GKu8/wA5KzlKhEtd0DMHXOc+ddyJiYzDN9UjxFiBrS45gCTuCiqYpiZka0jxy97nnO5xPSV5GurfVNU+LVJ8CqP3MSLtIYOa8/suvwq396v9FaknXYUEFnWVZQIbC2OWuaf7Tmh5O5urevm1N2xTTi7j4dfRaM+CBVhGhOiEwYbmQ9TXPtH+Ny83dmias0RiF1taWaU4wRP9MOO/9l6Lhn5ePjLOrqzS+9VCscehqRxoPXMUSmOrWuIPTMPkY3uqq7p1AQEBAQRPGtoancj8TUHOuKfTFD40TqXqYRPR0urKCDDVtg3CjEvY4w4xvJM3Q3nytbd4XO1PD6bszXTOJ9F4qRCs6pj0c/esIbqeO6hu3OC412xctT9uP2XWNpYi7oFaRYJnDeQNbTew8y3s6i5an7E/p4ImIlOahrM0iEXltkh1kgGYNwMx0rv6TUTfo3TGGcxhRwrpVijPAzvIYNx771A9KpxCvbYmO/L9009UBtLzjRsaoKNk6NCae+LbTuM42r+Ygcy9Norfs7FMfr82VU82QX1IQyusJItt8KH3Aa4tLhe8yMs+pcPVa+5umijljx8V4phHXRCTMkknOSZkrmTMzOZXGAkgAEk3AATJPiCRGeUCSVXglEdJ1IdkmcDPGdzZm7yuhY4dcr518o9UTVEJXRKJDhMEOE0hg2uLiTrJK7dmzTao2U9GczlWWiEKxxaHpHGg9cxRKY6tbYg9Mw+Rje6qrunUBAQEBBE8a2hqdyPxNQc64qNMUPjROpepjqiejpVXUEBB9tXFpAc03OY4BzHDYQbiq1UxVGJgicMBWmCkGJN0AiDE4BmYLj7Wetcy/wAMpq52+U9vBeK+6IVnVkajusxmFs+9dnY7iuFxXJu2a7U4rhdK8Bz9w/lT7rV2OF/hT8WdfVj8OaXOJDhD8LbR3uuHqHrXz8UuZqpo7c00QwNWQMrGhw+E8A7s59QK51m3vuU095XltBerjkxfVI1fWh/qIoF5yrwAM5No5l5W/wDi1fGW0dGaqrBGNEk+OcjDN8iJxnDxN1byvpscPuXOdXKPVE1RCW1fV8Gjj7mGA6UjFd3UU/8AbVuC7FnS27X3Y59/FSaplckr6VXxAQQvHFoekcaD1zFE9Ex1a3xB6Zh8jG91UXdOoCAgICCJ41tDU7kfiag51xU6YofGidS9THVE9HSk1dmTQJoE0CaD6SC0scA5h75j2hzHbwVWqiKoxVGUxOFvRKFCghwgtLGudaLbRIBlK6eYXLO1ZptRMU9EzOWtq7peVpEV+oukOK3uR7F53U1771VXn9OTSOjL4C0a1HfFOaGyQ4z7vdtdK+rhtvddmrtH1RXPJOZrvMiaChQ6DBhOdEhwwIriS6K7unzN5sk96Nywo01uiqaojnPitulcE6yt1XyaBNAmgTQQvHDoekcaD1zFE9FqerXGIPTMPkY3uqi7p1AQEBAQRPGtoancj8TUHOuKnTFE40TqXqY6ono6TV2YgICAgILGu6XkqPFiawwhvGd3LfWQsdTc9naqq8kxGZartLyzdsPAmjWKKHnPEc53/UGyPYTzrv8ADbe2zu7yyrnmz66CggICAgICAgheOHQ9I40HrmKJ6LU9WucQemYfIxvdVF3TqAgICAgieNbQ1O5H4moOdMVWmKJxonUvUx1RPR0mrsxAQEBAQeXsa4Sexj28GIwPb0G5RVTTVGJjJE4eOxIH/Fo3/wAkL5LP2Fr/ABj5LbpVAALmta1ouDWtDWtGwAZgtIiIjEKvqkEBAQEBAQEEMxwaHpHGg9cxRPRNPVrnEHpmHyMb3VRo6dQEBAQEETxraGp3I/E1Bzpiq0xRONE6l6mOqKujpJaMhAQEBAQEBAQEBAQEBAQEBBDMb+h6RxoPXMVaui1PVrrEHpmHyMb3VRo6dQEBAQEETxraGp3I/E1By9gpXPYVMg0vJ5TJlxyeUsWrTHN76Rl3082pTCJjLZXbuHg4+kPoqdyuw7dw8HH0h9FNxsO3cPBx9IfRTcbDt3DwcfSH0U3Gw7dw8HH0h9FNxsO3cPBx9IfRTcbDt3DwcfSH0U3Gw7dw8HH0h9FNxsO3cPBx9IfRTcbDt3DwcfSH0U3Gw7dw8HH0h9FNxsO3cPBx9IfRTcbDt3DwcfSH0U3Gw7dw8HH0h9FNxsO3cPBx9IfRTcbDt3DwcfSH0U3Gw7dw8HH0h9FNxsYXDDGj2dQ4lE7CyVssOU7Mylmw8O73JieaWdJlMU4MQemYfIxvdVVnTqAgICAgieNbQ1O5H4moOSEBAQEBAQEBAQEBAQEBAQEBAQEGxsQemYfIxvdQdOoCAg//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2" descr="data:image/jpeg;base64,/9j/4AAQSkZJRgABAQAAAQABAAD/2wCEAAkGBxAQEhUUEhQUFRQUFxUUFBQUFRQVEBQXFBQXGBUXFBUYHCggGBolHRQWIjEhJSkrLi4uFx8zODMsNygtLisBCgoKDg0OGxAQGywmHyQsLCwsLCwsLCwsLCwsLCwsLCwsLCwsLCwsLCwsLCwsLCwsLCwsLCwsLCwsLCwsLCwsLP/AABEIAMwAzAMBEQACEQEDEQH/xAAcAAAABwEBAAAAAAAAAAAAAAAAAQMEBQYHAgj/xABHEAABAgMDBQsICQIHAQAAAAABAAIDBBEFITEGEkFRkQcTFyIyU2Fxc4HRFTM0UqGxstIUI0JicpKiwcKT4RZDRFSC0/Ak/8QAGgEAAgMBAQAAAAAAAAAAAAAAAAECAwQFBv/EADARAAIBAgQGAQMEAgMBAAAAAAABAgMRBBIxURMUITJBcVJCYaEigbHhI9EFkfAV/9oADAMBAAIRAxEAPwDcUABAAQAjNTUOE0uiODWjS40CUpKKuxOSSuyoWrl6xtRAZnfffc3ubifYsVTGJdqMs8Ul2kSJy1pzkb4Gn1RvbO5391Vnr1NP9FeatPQ7/wAI2g+97x/yiucU+WqvV/kfAqPVhjIWa5yH+Z/gjk57hy09wHIKa52Ftf4J8nPdBystwuD+Z5yFtf8AKjk57oOVluDg+mechbX/ACo5OW6FystwuD6Z5yF+v5UcnLdByst0FwezPOQv1/Knyct0HKS3QODyZ52D+v5UcpLdByktwuDuZ52D+v5UcpLcOUluFwdTXOwf1/Knyktw5SW6C4OZrnYP6/lRyktxcpLdBcHE1zsH9fyp8rLcOUluguDea52D+v5UcrLcOUlugjubTXOwf1/Knystw5OW6C4NprnYP6/lRy0tw5OW6C4NZrnYP6/lRy0txcnLdBcGc1zsH9fyp8tLcOTnuit5UWBEkXBkRzHF7C4FlaUqRfUDUq6lNw6Mz1qTp9GbXZkUuYCV0DsjxAAQAEAQeUmUkOTFOXFI4rK4dLjoCorV1TX3KatZQ9lMlbPnLUfnvdRg+0RxG9DG6VijCpXd3oZVGdZ3Zb7MyelZWlG57x9p9Ce4YBbYUIU/ZqjShAlHTB0XK3MTzCZiHWUriuws86ylcVws86yi4XYN8Os7UXFdhb47WdpRcLsLfHaztKVwuFvrtZ2lFwuwt9drO0ouK7C312s7Si4XYN9drO0ouwuwt9drO0ouwuwb67WdpRdhdg312s7Si7C7C312s7Sldhdg312s7Si7C7D312s7Si7FdnUKK6ovOI0nWmmxpu5n+6/5+F2J+NypxGqMmO1Xo0ex/NhazpD9AAQBB5VW+JOHdQxX1zG6tbj0BUV6ypr7lNarkX3Kpkzk+6bcZiYJLCa34xD8qyUKDqPPPT+TPSpObzSLyXgANYAGi4AXCnQt9/CNd/CE0iIEAEgAkhBEoAIlAjmqACqkAKoEFVABVQAVUCCqkAKoAKqABVAAqgAVQB3BPGHWPemtRrUoe7D5+F2J+NyrxGqMuO1Xo0ix/NhajpD9ACM3MthMc95o1oLj3JSkoq7FJpK7M2s2XiWpNufEqGChd91v2WD/ANrXMhF16l3oYIp1p3ZoLyAA1oo1twAwu0LovZG17ITSIgQASACqkI5JQARKBBVQAVUhBVQBySgQVUgCqgAqoEFVAAqkAVUACqBAqgAVQB3BPGb1j3prUa1KJuxefhdifjcoV9UZsfqvRpVj+bC1HTH6AKVukWlmtZAaeVx39Q5I7zXYsOMqWSiZMVOyykrkzZ/0WWaCOO/ju11IuHcFfQhw4fdltKOSA+KmMyfKi0bSko5hmZilh40NxzeM0nqxGB/uqJOUXqcytUq05WzEWMqrQ/3MT9PgocSW5Vx6vy/g7blPP/7iJ+nwS4ktx8er8v4LRkLlXEMbepp5e2LQMe6lWP0C7QcOuinSq9bSNOGrvNlm9S/x4eaabFoasbWrMSKiIKqBDS0p5kvCdFeaNaK9JOgDpJuQJuyuzLJnKyde9zhGcwEkhraZrRoAuTsZXUluJf4mnv8AcRPZ4J2FnluF/iae5+J7PBKwZ5bmg7n8KYfCdMzUR7mOuhMdShFb34axQd5UrJK7NNFO2aROOdU6uhVXBs5qgAqpCBVABVQAKoAFUAKQDxm9Y96a1HHVFG3ZPSIXYn43JV9TPj9V6NLsfzYWk6Y/QBmk8Pplp5pvaHhv/GHyvaCuZP8AyV7f+6GCX661i/zLr+pdGRskIqJEg8rbCbOwC3/MZV0M/e9U9BwUJxzIpr0uJG3nwY8YJaSHAgg0IOIIxBWNnJtuKNYotjsKtYo3JWNbyPtn6bAzXn66Fcdbhod34HpC30anEjZ6o6lCpxIWeqJEqRI5JQIzDLq3d/i70w/VQzeRg9+k9QwHemjNUnd2KsmVgQBO5HWA6emAy/e28aK7U31QdZw26k0iylTzysa3ORW3MYAGMAa0DC4Uu6FCcr9DTOXhDWqgQBVAgqpAFVAAqgAVQAKoAUgHjN/EPemtRx1RSN2X0iF2J+Mor6lGP1Xo0yx/NhaTpj9AGb5Fceee86orvzO/uubhutVv2YaHWo2XiKbyt71NT1OEhBFIRQcv7CofpMMXGgigaDof+x7lmrw+pGLE0uudfuU9jFkbMqQs2GotjsSVizz5WK2KzFuI0OaeU0pwqOErotpycJXRqborI0NsaGateK9XX06F1LqSzI6LtJZkVLLe3fo8Le2H62IKDWxuBd16B36kIz1J2VjL1IzgQApAguiOaxgLnOIa0DEk4BAJX6I2ixLLbZ0s2EL4r+NFdrJxp0DAdSJOysbUuHHL5ASqSsIlAAqgQRKAOTEA0jalcVzgzDdYRdCzI5M0zWlmQZ0F9Mb0ozIWdCktNtL2i/lN94TUuqHGauio7s3pELsT8ZUq2pDH6r0abY/mwtJ0x+gDONzsf/TE7M/G1c3B97MOG72XaJietbmaWcJCOSUAJx4bXtLXCrXAgg4EHFJq/QTV+jMwtmyTLRSy8tN7Drb4jBc2rHJKxz508rsNmQ1Q2RsKthqLZKxY8mLeEq2I2LUwi1zqC8hwbgB00p10WvCV8ryS0Zoo1Mt09CgWpPvmIror8XHDQ0aGjqC6RS3d3GiBAQBo+5rYLYbTOxhTEQAdhf33gd5T0V2aaEElnl+xYpidDiSTUnUqHK4pVE3cbOnRoCjmIOYk6dd0BRzMjnYk6ZcdKWZkczEzEOspXFc4zkCBnJAFnIAPOQAtJO+sZ+NnxBSjqiUO5eyB3Z/SIPYn4yr62pLH9y9GnWP5sLQdMfoAzjc4P/0ROzPxtXOwfe/Rhwvcy6xMT1lbWaWcEpCOSUCOUhEZb1mCYhkfbbew9OrqKqrU88beSupDMih7yWkgihBoQcQRjVciXTozLYWaxQbJWFBDUbjsVq2ZHenVHJdh0HSF2MJX4kbPVEWrEctYidyOsB09MBl+9N40V2pvqjpOG1NIspU88reDSbXnGuIhw6CHDo1oGFwpd0DBZ6s7uyJ1ql3ZaIjC5VFByXIA4LkhBFyBXOc5ILhZyBXBnIC4WcgLh5yAuLyLvrIf42fEFKPciUH+peyE3aPSIPYn4ytFbUsx/cvRp9j+bC0HTH6AM33NfSInZH42rnYPvfow4XuZdYmJ6z71tZoeomUhBFAHJSEKSbM546L9icV1HFXZBZaWNQ7+wXGgiAa9Dv2PcsGOoW/yL9/9kK9P6kVhjFymzOkKhijcYlOyYisLTpwOo6CrKVV05KSBq5TXScTfN6DSXlwaGjEk4U616GE1OKkvJVZ3sbPYWTbpST3mG4CM++I86XHECmgC4bVKcW42RvjScYZVqV+cseagXlhI9ZnGb30w71glSnDwZZUpx1QxbPEYivsKip7lQq2bYdNOtSzIiKFyYjkuSEclyAOc9ABZyABnIAGcgBxIO+th/jZ8QUo9yJQ7l7RE7tPpEHsT8ZWqsW4/uXpmoWP5sK86Y/QBm25n6RE7L+bVzsH3P0YcL3P0XWLies+9bWaGJlIRyUhHJKAJCzYdxOv3BTgiymulxLKC0IMvLxIkbzbWmrdL6igaOkm5OSTTTCrOMINy0MwsafbMMz2il9HNrUtOqum7SvO4mk6U7ePBz6c1NXRKNasty0Bai4DnJ6DAbNsiRG8YAtY44NJwJG0V0VXRwGIySyS0f8kqVlO7NDXdNoEAMJ6xpeNy4YJ9YcV20KuVKMtUVypRlqiuWhkTiYMT/i/5h4KiWF+LM8sL8WVudsqbl+UxwHrN4zNo/dUSpzjqjNOlOOqGjLQP2hsUblQ4ZNMdge43FAhTOQK4WcgAZyABnIAcWe762H2jPiClDuROn3L2iN3avSYPYn4ytdUux/cvRqNj+bCvOmP0AZtuZ+kROy/m1c7B9z9GDC9zLpFxPWfetjNLEykI5caIENYkYk0bpu6b1BvYrcr9EWGBDzWgagtCVka0rKxi26hlR9LjbzCd9RBNLsHxNJ6QMB3qLdzjY3EZ5ZVois2DaRl4oP2HXPHRr6ws2KoKrC3nwZ6NTJL7GjwnggEXg3g6151pp2Z00zpxSAQiFTQi7ZMWtv8ADzXH6xlx+8NDl38FiOJCz1RrpTzKz1JsFbS0CAAgAIAibRyclI/LhgO9ZnFd7Me+qrlSjLVFU6EJaoq1pZAvFTAiB33X3H8wu9iolh34ZlnhH9LKzOSM3K+cY9o1kZzPzCoVMoSWqMs6c46oRh2n6w7wo2Kx3CmmOwI6sDsS6iuK5yQXHNnO+thdoz4wpQ7kTpv9a9oY7tfpMHsT8ZWyqaMf3L0ajY/mwrzpj9AGa7mXpETsv5tXPwfc/Rgwvc/RdIuJ6z71rZoeojEeAk2RbsM4sQlVtlbdxeyIOdEB0Nv79ClTV2TpK8iL3TMpfosHeYbqRowIqMWQzc53QTeB36lbKViGMr5I5VqzE3Q1FM4tjghSEW3JC1rt5ebxfDPRpb+65OPw/XiR/f8A2bcNV+llnL1zLGsSe5SSEHIz7oERsRuLTeNBGkFX0ajpzUkEZOLujRmzrYsERIZq1wF+rWD01uXfjNTipI3ZrxuhBs49vT1+KMzI5mheHabDyuL7QpZ0NVF5HjIgdeCD1KRNO50gYEAE5oNxvCAIK08kJKPeYeY71oZzT3jA94VcqUWUTw1OXgqNqbncdlTAe2INDXcR/ccCdiplQfgyTwcl2u5WpuDNyppFY9n4xVvc7DYVTKnbVGWUJR7kOLKtloiwy8EUewki8XOGhKMP1IUHaS9oPdgnIcaPBdDcHDeTho45xGIWqqacbJOStsazY/mwrzqD9AGabmPpETsv5tXPwnc/Rgwnc/RcZmJQnXU+9apMvk7DF7qqBWxJxUSLJGHNslJZ8eJhjTS6lzWjpJ96ui1GN2XRapwcmYvbM7Emoz40Q1c89wGho6AFnc7u5yKknOTkyOfDUlIraG74asUiDRpW5VkmHNM3HbUODmQWnSCKOf31IHf0KeVSVnodLA4fpnl+w4tqSdLxSw4YsOtviMFwa9B0p5fHgtnHK7Ea56qSK7iER6mkRbJ7I23BCibzEP1cQ0FcGuP7HDYt2DrZXlejLqFWzyvRl0j2e77Jr0HFdNxNTg/BFzENzeUCFW00VNNajXfnNNWkg9BUb2IXa0HUC34jOWA4bHexSVRrUmqzWpYmxhmhzuKCATXRXWrr9Lmm/S520g4JjDQAEAcxIYcKOAI1EVCAauVy0Mh5GKc5rN6cDWsM0bca3s5OwBVunHUzywtNu6VilZb7nk5EIfL5sUNaRm1DImJN2dxTtCU4vwZ62Gk+sTTLLaWto4UOoq06A+QBmm5h6RE7L+bVz8J3P0YMJ3P0WiZ5TvxH3rQ9SyWog4qJE5YwuIAxJA2paiSu7FVy6tjf4ggwz9TBuuwe8XF3UMB3qmtVu8q0RViJ5nlWiKm6Gq1IytDd8NWKRFok8lMnHT0w1mENtHRXam+qOk4bToV9NZmTo0HVnbx5NzhQWsaGtADWgBoGAAwC1HbSsrIiso7K+kQiBy23sPTqPQVmxNHiwt58FdWGZGZRXEEg3EXEHEELi5bdDnsQe9SSItiD3qaRFs03Ia3/AKTC3t5+thCh1ub9l37H+662Hq542eqOhh6ueNnqizOaDjetBpI+aseE/Dinow2KDgmVypRZGssF4iNqQ5lak4GgvvChw3cqVF5vsdZYTebDbDGLzU/hb/emxFaXSw8RKysVOBaUaCfq3ub0Yt/KblnU2tDIqko6MmZLLYi6Myv3mXH8p8Vaq+5dHF/JFis63ZaPyIja+q7iv2HHuV0akZaM0QrQnoySUy0CAAgBhvpdGIGDRTvN5/ZAD9AGZ7l/pMTsv5tWDCdzMGE7n6LRM8p34j71c9SyWrEHJEGRNtWkYTc1h47gRUYtBuJ68Qs9arkVlqRcraFPMJYlIosIvhqxSItDaJDViZBoEGdjQa71EiMrjmOc2tNdFdGTWglKUdGcRLcnP9zH/qv8Vcpsi6tT5M23JKK58lLOcS5zoMMlziS4ktFSScStUdDtUHenFvZFY3QLFzT9Ihi40EUDQcA7vwK5+Lodc6/cz4mnb9aKK+IsaRiuIvepJEWxWyrUfKxmRWYtN40OaeU09BCupycXdDhUcJZkbFDtgRILI8Kj4bxUjBzdBr0g3FdHPdZkdbi3ipR0FZe2YLric06nYbcE1UTGqsWSDSDeL1MsEpmVhxBR7Q4dIrs1JNJ6icU9SAtDJCG++E4sOo8ZviqZUU9DPPDJ6FUtTJyag1JZnN9ZnGGzEbFRKlJGSdCcfBXIzqdY2hUszMf2blTOwCAyIXjAMfxwdQFbx3FSjWnHRk4YipDRmwSxcWNLwA/NGcBgHUvA6Kroq9up2Ve3UQtWebLwYkZ/Jhsc89OaK070N2FKWVNiNjtq0uOLjU9ZTJEigDMty70mJ2X82rBhO5nPwnc/RaJnlO/EfernqWy1Yzmo4Y0uOj29CrqTUI5mQZU5hxiOLnYn/wBRceVRyd2QsN3w0KQmhvEYrEyDQ1itV0WVtDOK1XRZWxnFarosrZueSTqSEr2ML4Atse1HaoP/ABR9IlokNsVha8AtcCHA4EHFNpNWZdZNdTGMpbMMpGdDxYeNDd6zTh3jA9S5dSnklY5FaGSViGc9RSKbiL3qSRFstm53lGIEX6PFP1MY0FcGPNw7jh10WmjK3R6GrC1sssktGW60ZFzImYL848Q6wVOUbOxpnBqViftGOJWX4uIAa38R0+8q6TyxNE3w4dCElMrnNuiszhrbcdhuVSrblEcS13InZG3JaNyXivqu4rthx7lbGpGWhohWhLRkiplhG2nYUrM+dhtJ9YcV/wCYXqEqcZaoqnRhPVFflcgoUKYhxWxCWMdnFjwCajk0cOmmhUrDJSTuZ44OMZqSfQuS0m0zzdptfepRsBp40w6/s4dC7aS0bVXU0sZMZUyxy7l0sfzYVhrH6AMx3LPSYnZfzasOF7mc/Cdz9FpmeW78R96tepZLVkdM2c6Ye1odQVwpXrJv1LLWoSrNJOyEld2F/wDBjueH5D8yr/8Aly+f4/su4P3OHZEuP+cP6Z+ZNf8AGy+X4/sXA+4k/INx/wA9v9M/Mpr/AI9r6vx/ZF4b7iD9zx5/1Df6Z+dTWCa+r8f2QeEe/wCBF+5q8/6lv9I/OrFhWvP4IvBP5fj+xB+5c8/6pv8ARP8A2KxUGvJB4B/L8f2XuyrOMCXhQc4O3pjGF1KVzRStL6K5KysboQywUdhzNuzW9dyb0JS6IquUljtm4eaTmuBqx9K01imkEKipBSRlq01NWKm/IR/Pt/pn51TwfuZXhXv+P7Dhbn4djNtaemCabd8UlSW4LCX+r8f2OhuVPN4m29Ygn/sU+A9yfIP5fj+zQ7HkokODDZHeIz4Ypvmbmk0wJBJ41NNb1fFWXU6EItRSk7nFt2V9JaBn5ubUi6oJOtKcMxGpTzrUptpZPzMKpzc8a2X+zFZpU5Ixzozj4K/GNOsbQqWZ2OJLKSal+REJb6j+M3ureO5SjVlHRko15w0ZZLO3RIRoI8NzPvM4ze9uI7qq6OJX1I0wx0fqRcpSZZFY17DnNcKtN9471pTTV0bYyUldCyYzC92Oc32cAGDGFg6w453t9yqqHLxkrzRstj+bCtOoP0AZhuV+kxey/m1YcL3M5+D7n6LTNct34ne9Wy1LJaseWHBq4u1XDrP/AL2qdNdbllFdbk0rjQBAAQARQBwXJCuEIw0ouFxRrgcExhlADaNJMd0dXgouKIuCZHTNmPHJo72FQcGVSpvwRMw0tNCCD0qtlL6CDJp8M1Y4jqN3eMClma0I5mtC1ykw4QQ+Ljm5xoKXYjvotCf6bs2Rk8t5CcnbUvF5LwD6ruK7249ySnFijVjLySCmWDG0LIl4/nIbSfWpR/5heoyhGWqK50oT1RU7WyArUy8Sn3ImH5gP2WeeG+LMlTB/F/8AZVH5KzgjMhvhuGe4NzxxmAHE5w6Naz8Gd7NGR4apmUWjYZeC2GxrGijWgNaNQaKD3LopWVjspJKyELVnRAhPiH7Iu6SbgNpCG7CnLKrmAZckmKwm8lhJPSXFVSORiNUb3Y/mwrjsj9AGXblXpMXsv5tWLC9zOfg+5+i1zXLd+J3vVktSyWrJyzYOZDGs3nvV8FZGmmrRHSkTAgAIAKiAOHMSFYQiNISIsWHEb7U9ES0QyE64Y3qOYrzsXh2gw48Xrw2p5kSU0OmuBwvUiZzFhNcKOAI1EVSauJpPUjJiwYTiCKtvvGIPReoOmip0YsLKURN5zYbSakB2boaL/BFS+WyCtfLZFAjXXG4jRpCyM57FJS3ZiByIhp6ruMzYcO5CqSjoxxrThoyfkcvGYR4Zb95nGHe037Kq6OIXlGiOMX1Is1n2rAmBWFEa7oB4w62m8K+M4y0ZqhUjPtY9UiYEAUPdTtPNbLy4N8SI17/wscKDvcQf+Kpqy0RhxtS2WG7M73Q5TezLk4xITnd2+OA9iczNiY2ys3Gx/NhWnXH6AMt3KfSYvZfzasWG7mc/B9z9FybBz4xb9416gTVW2vIuteViwLQagIACACKACzkAGCgA0AcRYYcKFDE1cj48i7Rf7CoOJW4MjY7S24gjrVbKn0G7ZhzDVriOo/tpSu0RzNaDuDb7m8tocNYuPgpKo/JNVmtSakptsZuc2tMLxQ3K2Mrq5fGSkrocJkhpO2bBjecY13TSjh1OF6jKKepCVOMtUVm08iAb4ESh9V94/MLxsKolh9jLPCfFlPtew5mXqYkN2b6zeMzaMO9Z505R1RjqUZw1RBGIQagkEYEGh7iFVcovsbbk9AiQ5aE2K5zomaC8uJc6pvoScaVp3Lp001FXO5Ri1BKWpIqZYYnlPPfTbUAB4oiw4DDoo2IGuI7847FjnK8/3OJWnxK/7pfkU3bWBsxLgCgEAgDUA80V8zTju6JrNj+bCtOkP0AZZuUekxey/m1Y8N3M52D736NCs2Fx4jvvEDbf+y0QXVs2U11bJFWFoEABABEIATeEhMRcUiItAJpemiSOGzjNN3uRmQsyF2uBwvTJBPYHChAI6b0A1cjpqxobuSS07RsUHTTKpUk9CGnLGjNwGcNbfBVOm0USpSRMzLxKy12LW0HS539zVWv9MS9/44FLl7YjweQ809U3t2HDuWVTktDEqso6MmZPLVuEZhH3mXjvaVaq+5dHFL6kWGQtWBH83Ea46q0d+U3q6M4y0NMKkZaMeqRMiJzJqTivD3Qmh4cHVbxakGvGAuPeq3Sg3exTKhTk7tEurC4i8qLT+iysWLpa0hv4nXN9pCjOWWNyqtUyQcjE8l4dZmE46IsLaYjVzm/1RX3RwYd8fa/kmt3H0mB2J+Ny31Do47uiavY/mwrDpD9AGV7k/pMXsv5tWPD9zOdg+5+jUYUPNFOknaarWlY6CVjtMYEABAAQAEAcPhApWFYKK05pDdVEMHoRj5d/qlQsyrKxMQIzb2hw6krMVpLQcQpmYHKhl3VQFNOWxJSn5Q/gxM4YOb0OCmmWJ3FExiM3KsitzXtDhjTp1pNJ6kZRUlZlctDJBrr4T80+q+9u0Xj2qmVHYzzw1+1lbm8m5xppvRd0tII96odKexllQqLwMn5Oz2IgPrrGbX3qPCnsQ4FXYlbOmbbgUG9PiNH2Yma4/mzqqyLrR8F0JYmPi/svFkTUWLDDosIwX1ILC4Ow01GtaoNtXasbqcpSjeSsx6pEygbq5jxWQoEKFFeKmI8sY5w4oowEgdJNOgLPXb6JHPx7k0opPfQqeT1kzDIkGsGMPrYZJMJ4A47cTTUsWWTqJ2eq8HOp058SP6XqvD3Fd3H0mB2J+Ny6NQ347uiavY/mwrDpD9AGD5N5RukYjokMMeXNzCHE0pUG6h6Fz6dTI7o41Ktw3dFh4UpjmoG1/ireYexfzz2QXCnMc1A2v8U+Yewc89kEd1WY5qBtf4o472Fz72QXCtM81A2v8U+Ow597ILhXmeagbX+KOOw597ILhYmeZgbX+KfGYc+9kFwszPMwNr/FHGYc/LZBcLMzzMDa/wAUcZhz8tkFwtTXMwNr/FPjC5+WyC4W5rmYG1/ijij5+WyC4XJrmYG1/ijihz8tkFwuzXMwNr/FPihz8tkDhdmuZgbX+KOKHPy2QXC9NczA2v8AFHFDn5bA4X5rmIG1/inxA56XxC4X5rmIG1/ijiBz0viFwwTXMQNr/FHEHz0viDhgmuYgbX+KOIHPS+IXDDNcxA2v8UcQOel8QcMM1zEDa/xRxA56XxBwwzXMQNr/ABTzhz0viDhhmuYgbX+KM4c9L4lUywypiWk9sSIxjCxhYAwmhFSamp6VCUrmetWdVq6PQVj+bCvO0P0AM4tnscakIA48lQ9SAB5Kh6kADyVD1IAHkqHqQAPJUPUgAeSoepAA8lQ9SAB5Kh6kADyVD1IAHkqHqQAPJUPUgAeSoepAA8lQ9SAB5Kh6kADyVD1IAHkqHqQAPJUPUgAeSoepAA8lQ9SAB5Kh6kADyVD1IAHkqHqQAPJcPUgB5ChBooEAdoACAAgAIACAAgAIACAAgAIACAAgAIACAAgAIACAAgAIACAAgAIACAAgAIACAAgD/9k="/>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4" descr="data:image/jpeg;base64,/9j/4AAQSkZJRgABAQAAAQABAAD/2wCEAAkGBxAQEhUUEhQUFRQUFxUUFBQUFRQVEBQXFBQXGBUXFBUYHCggGBolHRQWIjEhJSkrLi4uFx8zODMsNygtLisBCgoKDg0OGxAQGywmHyQsLCwsLCwsLCwsLCwsLCwsLCwsLCwsLCwsLCwsLCwsLCwsLCwsLCwsLCwsLCwsLCwsLP/AABEIAMwAzAMBEQACEQEDEQH/xAAcAAAABwEBAAAAAAAAAAAAAAAAAQMEBQYHAgj/xABHEAABAgMDBQsICQIHAQAAAAABAAIDBBEFITEGEkFRkQcTFyIyU2Fxc4HRFTM0UqGxstIUI0JicpKiwcKT4RZDRFSC0/Ak/8QAGgEAAgMBAQAAAAAAAAAAAAAAAAECAwQFBv/EADARAAIBAgQGAQMEAgMBAAAAAAABAgMRBBIxURMUITJBcVJCYaEigbHhI9EFkfAV/9oADAMBAAIRAxEAPwDcUABAAQAjNTUOE0uiODWjS40CUpKKuxOSSuyoWrl6xtRAZnfffc3ubifYsVTGJdqMs8Ul2kSJy1pzkb4Gn1RvbO5391Vnr1NP9FeatPQ7/wAI2g+97x/yiucU+WqvV/kfAqPVhjIWa5yH+Z/gjk57hy09wHIKa52Ftf4J8nPdBystwuD+Z5yFtf8AKjk57oOVluDg+mechbX/ACo5OW6FystwuD6Z5yF+v5UcnLdByst0FwezPOQv1/Knyct0HKS3QODyZ52D+v5UcpLdByktwuDuZ52D+v5UcpLcOUluFwdTXOwf1/Knyktw5SW6C4OZrnYP6/lRyktxcpLdBcHE1zsH9fyp8rLcOUluguDea52D+v5UcrLcOUlugjubTXOwf1/Knystw5OW6C4NprnYP6/lRy0tw5OW6C4NZrnYP6/lRy0txcnLdBcGc1zsH9fyp8tLcOTnuit5UWBEkXBkRzHF7C4FlaUqRfUDUq6lNw6Mz1qTp9GbXZkUuYCV0DsjxAAQAEAQeUmUkOTFOXFI4rK4dLjoCorV1TX3KatZQ9lMlbPnLUfnvdRg+0RxG9DG6VijCpXd3oZVGdZ3Zb7MyelZWlG57x9p9Ce4YBbYUIU/ZqjShAlHTB0XK3MTzCZiHWUriuws86ylcVws86yi4XYN8Os7UXFdhb47WdpRcLsLfHaztKVwuFvrtZ2lFwuwt9drO0ouK7C312s7Si4XYN9drO0ouwuwt9drO0ouwuwb67WdpRdhdg312s7Si7C7C312s7Sldhdg312s7Si7C7D312s7Si7FdnUKK6ovOI0nWmmxpu5n+6/5+F2J+NypxGqMmO1Xo0ex/NhazpD9AAQBB5VW+JOHdQxX1zG6tbj0BUV6ypr7lNarkX3Kpkzk+6bcZiYJLCa34xD8qyUKDqPPPT+TPSpObzSLyXgANYAGi4AXCnQt9/CNd/CE0iIEAEgAkhBEoAIlAjmqACqkAKoEFVABVQAVUCCqkAKoAKqABVAAqgAVQB3BPGHWPemtRrUoe7D5+F2J+NyrxGqMuO1Xo0ix/NhajpD9ACM3MthMc95o1oLj3JSkoq7FJpK7M2s2XiWpNufEqGChd91v2WD/ANrXMhF16l3oYIp1p3ZoLyAA1oo1twAwu0LovZG17ITSIgQASACqkI5JQARKBBVQAVUhBVQBySgQVUgCqgAqoEFVAAqkAVUACqBAqgAVQB3BPGb1j3prUa1KJuxefhdifjcoV9UZsfqvRpVj+bC1HTH6AKVukWlmtZAaeVx39Q5I7zXYsOMqWSiZMVOyykrkzZ/0WWaCOO/ju11IuHcFfQhw4fdltKOSA+KmMyfKi0bSko5hmZilh40NxzeM0nqxGB/uqJOUXqcytUq05WzEWMqrQ/3MT9PgocSW5Vx6vy/g7blPP/7iJ+nwS4ktx8er8v4LRkLlXEMbepp5e2LQMe6lWP0C7QcOuinSq9bSNOGrvNlm9S/x4eaabFoasbWrMSKiIKqBDS0p5kvCdFeaNaK9JOgDpJuQJuyuzLJnKyde9zhGcwEkhraZrRoAuTsZXUluJf4mnv8AcRPZ4J2FnluF/iae5+J7PBKwZ5bmg7n8KYfCdMzUR7mOuhMdShFb34axQd5UrJK7NNFO2aROOdU6uhVXBs5qgAqpCBVABVQAKoAFUAKQDxm9Y96a1HHVFG3ZPSIXYn43JV9TPj9V6NLsfzYWk6Y/QBmk8Pplp5pvaHhv/GHyvaCuZP8AyV7f+6GCX661i/zLr+pdGRskIqJEg8rbCbOwC3/MZV0M/e9U9BwUJxzIpr0uJG3nwY8YJaSHAgg0IOIIxBWNnJtuKNYotjsKtYo3JWNbyPtn6bAzXn66Fcdbhod34HpC30anEjZ6o6lCpxIWeqJEqRI5JQIzDLq3d/i70w/VQzeRg9+k9QwHemjNUnd2KsmVgQBO5HWA6emAy/e28aK7U31QdZw26k0iylTzysa3ORW3MYAGMAa0DC4Uu6FCcr9DTOXhDWqgQBVAgqpAFVAAqgAVQAKoAUgHjN/EPemtRx1RSN2X0iF2J+Mor6lGP1Xo0yx/NhaTpj9AGb5Fceee86orvzO/uubhutVv2YaHWo2XiKbyt71NT1OEhBFIRQcv7CofpMMXGgigaDof+x7lmrw+pGLE0uudfuU9jFkbMqQs2GotjsSVizz5WK2KzFuI0OaeU0pwqOErotpycJXRqborI0NsaGateK9XX06F1LqSzI6LtJZkVLLe3fo8Le2H62IKDWxuBd16B36kIz1J2VjL1IzgQApAguiOaxgLnOIa0DEk4BAJX6I2ixLLbZ0s2EL4r+NFdrJxp0DAdSJOysbUuHHL5ASqSsIlAAqgQRKAOTEA0jalcVzgzDdYRdCzI5M0zWlmQZ0F9Mb0ozIWdCktNtL2i/lN94TUuqHGauio7s3pELsT8ZUq2pDH6r0abY/mwtJ0x+gDONzsf/TE7M/G1c3B97MOG72XaJietbmaWcJCOSUAJx4bXtLXCrXAgg4EHFJq/QTV+jMwtmyTLRSy8tN7Drb4jBc2rHJKxz508rsNmQ1Q2RsKthqLZKxY8mLeEq2I2LUwi1zqC8hwbgB00p10WvCV8ryS0Zoo1Mt09CgWpPvmIror8XHDQ0aGjqC6RS3d3GiBAQBo+5rYLYbTOxhTEQAdhf33gd5T0V2aaEElnl+xYpidDiSTUnUqHK4pVE3cbOnRoCjmIOYk6dd0BRzMjnYk6ZcdKWZkczEzEOspXFc4zkCBnJAFnIAPOQAtJO+sZ+NnxBSjqiUO5eyB3Z/SIPYn4yr62pLH9y9GnWP5sLQdMfoAzjc4P/0ROzPxtXOwfe/Rhwvcy6xMT1lbWaWcEpCOSUCOUhEZb1mCYhkfbbew9OrqKqrU88beSupDMih7yWkgihBoQcQRjVciXTozLYWaxQbJWFBDUbjsVq2ZHenVHJdh0HSF2MJX4kbPVEWrEctYidyOsB09MBl+9N40V2pvqjpOG1NIspU88reDSbXnGuIhw6CHDo1oGFwpd0DBZ6s7uyJ1ql3ZaIjC5VFByXIA4LkhBFyBXOc5ILhZyBXBnIC4WcgLh5yAuLyLvrIf42fEFKPciUH+peyE3aPSIPYn4ytFbUsx/cvRp9j+bC0HTH6AM33NfSInZH42rnYPvfow4XuZdYmJ6z71tZoeomUhBFAHJSEKSbM546L9icV1HFXZBZaWNQ7+wXGgiAa9Dv2PcsGOoW/yL9/9kK9P6kVhjFymzOkKhijcYlOyYisLTpwOo6CrKVV05KSBq5TXScTfN6DSXlwaGjEk4U616GE1OKkvJVZ3sbPYWTbpST3mG4CM++I86XHECmgC4bVKcW42RvjScYZVqV+cseagXlhI9ZnGb30w71glSnDwZZUpx1QxbPEYivsKip7lQq2bYdNOtSzIiKFyYjkuSEclyAOc9ABZyABnIAGcgBxIO+th/jZ8QUo9yJQ7l7RE7tPpEHsT8ZWqsW4/uXpmoWP5sK86Y/QBm25n6RE7L+bVzsH3P0YcL3P0XWLies+9bWaGJlIRyUhHJKAJCzYdxOv3BTgiymulxLKC0IMvLxIkbzbWmrdL6igaOkm5OSTTTCrOMINy0MwsafbMMz2il9HNrUtOqum7SvO4mk6U7ePBz6c1NXRKNasty0Bai4DnJ6DAbNsiRG8YAtY44NJwJG0V0VXRwGIySyS0f8kqVlO7NDXdNoEAMJ6xpeNy4YJ9YcV20KuVKMtUVypRlqiuWhkTiYMT/i/5h4KiWF+LM8sL8WVudsqbl+UxwHrN4zNo/dUSpzjqjNOlOOqGjLQP2hsUblQ4ZNMdge43FAhTOQK4WcgAZyABnIAcWe762H2jPiClDuROn3L2iN3avSYPYn4ytdUux/cvRqNj+bCvOmP0AZtuZ+kROy/m1c7B9z9GDC9zLpFxPWfetjNLEykI5caIENYkYk0bpu6b1BvYrcr9EWGBDzWgagtCVka0rKxi26hlR9LjbzCd9RBNLsHxNJ6QMB3qLdzjY3EZ5ZVois2DaRl4oP2HXPHRr6ws2KoKrC3nwZ6NTJL7GjwnggEXg3g6151pp2Z00zpxSAQiFTQi7ZMWtv8ADzXH6xlx+8NDl38FiOJCz1RrpTzKz1JsFbS0CAAgAIAibRyclI/LhgO9ZnFd7Me+qrlSjLVFU6EJaoq1pZAvFTAiB33X3H8wu9iolh34ZlnhH9LKzOSM3K+cY9o1kZzPzCoVMoSWqMs6c46oRh2n6w7wo2Kx3CmmOwI6sDsS6iuK5yQXHNnO+thdoz4wpQ7kTpv9a9oY7tfpMHsT8ZWyqaMf3L0ajY/mwrzpj9AGa7mXpETsv5tXPwfc/Rgwvc/RdIuJ6z71rZoeojEeAk2RbsM4sQlVtlbdxeyIOdEB0Nv79ClTV2TpK8iL3TMpfosHeYbqRowIqMWQzc53QTeB36lbKViGMr5I5VqzE3Q1FM4tjghSEW3JC1rt5ebxfDPRpb+65OPw/XiR/f8A2bcNV+llnL1zLGsSe5SSEHIz7oERsRuLTeNBGkFX0ajpzUkEZOLujRmzrYsERIZq1wF+rWD01uXfjNTipI3ZrxuhBs49vT1+KMzI5mheHabDyuL7QpZ0NVF5HjIgdeCD1KRNO50gYEAE5oNxvCAIK08kJKPeYeY71oZzT3jA94VcqUWUTw1OXgqNqbncdlTAe2INDXcR/ccCdiplQfgyTwcl2u5WpuDNyppFY9n4xVvc7DYVTKnbVGWUJR7kOLKtloiwy8EUewki8XOGhKMP1IUHaS9oPdgnIcaPBdDcHDeTho45xGIWqqacbJOStsazY/mwrzqD9AGabmPpETsv5tXPwnc/Rgwnc/RcZmJQnXU+9apMvk7DF7qqBWxJxUSLJGHNslJZ8eJhjTS6lzWjpJ96ui1GN2XRapwcmYvbM7Emoz40Q1c89wGho6AFnc7u5yKknOTkyOfDUlIraG74asUiDRpW5VkmHNM3HbUODmQWnSCKOf31IHf0KeVSVnodLA4fpnl+w4tqSdLxSw4YsOtviMFwa9B0p5fHgtnHK7Ea56qSK7iER6mkRbJ7I23BCibzEP1cQ0FcGuP7HDYt2DrZXlejLqFWzyvRl0j2e77Jr0HFdNxNTg/BFzENzeUCFW00VNNajXfnNNWkg9BUb2IXa0HUC34jOWA4bHexSVRrUmqzWpYmxhmhzuKCATXRXWrr9Lmm/S520g4JjDQAEAcxIYcKOAI1EVCAauVy0Mh5GKc5rN6cDWsM0bca3s5OwBVunHUzywtNu6VilZb7nk5EIfL5sUNaRm1DImJN2dxTtCU4vwZ62Gk+sTTLLaWto4UOoq06A+QBmm5h6RE7L+bVz8J3P0YMJ3P0WiZ5TvxH3rQ9SyWog4qJE5YwuIAxJA2paiSu7FVy6tjf4ggwz9TBuuwe8XF3UMB3qmtVu8q0RViJ5nlWiKm6Gq1IytDd8NWKRFok8lMnHT0w1mENtHRXam+qOk4bToV9NZmTo0HVnbx5NzhQWsaGtADWgBoGAAwC1HbSsrIiso7K+kQiBy23sPTqPQVmxNHiwt58FdWGZGZRXEEg3EXEHEELi5bdDnsQe9SSItiD3qaRFs03Ia3/AKTC3t5+thCh1ub9l37H+662Hq542eqOhh6ueNnqizOaDjetBpI+aseE/Dinow2KDgmVypRZGssF4iNqQ5lak4GgvvChw3cqVF5vsdZYTebDbDGLzU/hb/emxFaXSw8RKysVOBaUaCfq3ub0Yt/KblnU2tDIqko6MmZLLYi6Myv3mXH8p8Vaq+5dHF/JFis63ZaPyIja+q7iv2HHuV0akZaM0QrQnoySUy0CAAgBhvpdGIGDRTvN5/ZAD9AGZ7l/pMTsv5tWDCdzMGE7n6LRM8p34j71c9SyWrEHJEGRNtWkYTc1h47gRUYtBuJ68Qs9arkVlqRcraFPMJYlIosIvhqxSItDaJDViZBoEGdjQa71EiMrjmOc2tNdFdGTWglKUdGcRLcnP9zH/qv8Vcpsi6tT5M23JKK58lLOcS5zoMMlziS4ktFSScStUdDtUHenFvZFY3QLFzT9Ihi40EUDQcA7vwK5+Lodc6/cz4mnb9aKK+IsaRiuIvepJEWxWyrUfKxmRWYtN40OaeU09BCupycXdDhUcJZkbFDtgRILI8Kj4bxUjBzdBr0g3FdHPdZkdbi3ipR0FZe2YLric06nYbcE1UTGqsWSDSDeL1MsEpmVhxBR7Q4dIrs1JNJ6icU9SAtDJCG++E4sOo8ZviqZUU9DPPDJ6FUtTJyag1JZnN9ZnGGzEbFRKlJGSdCcfBXIzqdY2hUszMf2blTOwCAyIXjAMfxwdQFbx3FSjWnHRk4YipDRmwSxcWNLwA/NGcBgHUvA6Kroq9up2Ve3UQtWebLwYkZ/Jhsc89OaK070N2FKWVNiNjtq0uOLjU9ZTJEigDMty70mJ2X82rBhO5nPwnc/RaJnlO/EfernqWy1Yzmo4Y0uOj29CrqTUI5mQZU5hxiOLnYn/wBRceVRyd2QsN3w0KQmhvEYrEyDQ1itV0WVtDOK1XRZWxnFarosrZueSTqSEr2ML4Atse1HaoP/ABR9IlokNsVha8AtcCHA4EHFNpNWZdZNdTGMpbMMpGdDxYeNDd6zTh3jA9S5dSnklY5FaGSViGc9RSKbiL3qSRFstm53lGIEX6PFP1MY0FcGPNw7jh10WmjK3R6GrC1sssktGW60ZFzImYL848Q6wVOUbOxpnBqViftGOJWX4uIAa38R0+8q6TyxNE3w4dCElMrnNuiszhrbcdhuVSrblEcS13InZG3JaNyXivqu4rthx7lbGpGWhohWhLRkiplhG2nYUrM+dhtJ9YcV/wCYXqEqcZaoqnRhPVFflcgoUKYhxWxCWMdnFjwCajk0cOmmhUrDJSTuZ44OMZqSfQuS0m0zzdptfepRsBp40w6/s4dC7aS0bVXU0sZMZUyxy7l0sfzYVhrH6AMx3LPSYnZfzasOF7mc/Cdz9FpmeW78R96tepZLVkdM2c6Ye1odQVwpXrJv1LLWoSrNJOyEld2F/wDBjueH5D8yr/8Aly+f4/su4P3OHZEuP+cP6Z+ZNf8AGy+X4/sXA+4k/INx/wA9v9M/Mpr/AI9r6vx/ZF4b7iD9zx5/1Df6Z+dTWCa+r8f2QeEe/wCBF+5q8/6lv9I/OrFhWvP4IvBP5fj+xB+5c8/6pv8ARP8A2KxUGvJB4B/L8f2XuyrOMCXhQc4O3pjGF1KVzRStL6K5KysboQywUdhzNuzW9dyb0JS6IquUljtm4eaTmuBqx9K01imkEKipBSRlq01NWKm/IR/Pt/pn51TwfuZXhXv+P7Dhbn4djNtaemCabd8UlSW4LCX+r8f2OhuVPN4m29Ygn/sU+A9yfIP5fj+zQ7HkokODDZHeIz4Ypvmbmk0wJBJ41NNb1fFWXU6EItRSk7nFt2V9JaBn5ubUi6oJOtKcMxGpTzrUptpZPzMKpzc8a2X+zFZpU5Ixzozj4K/GNOsbQqWZ2OJLKSal+REJb6j+M3ureO5SjVlHRko15w0ZZLO3RIRoI8NzPvM4ze9uI7qq6OJX1I0wx0fqRcpSZZFY17DnNcKtN9471pTTV0bYyUldCyYzC92Oc32cAGDGFg6w453t9yqqHLxkrzRstj+bCtOoP0AZhuV+kxey/m1YcL3M5+D7n6LTNct34ne9Wy1LJaseWHBq4u1XDrP/AL2qdNdbllFdbk0rjQBAAQARQBwXJCuEIw0ouFxRrgcExhlADaNJMd0dXgouKIuCZHTNmPHJo72FQcGVSpvwRMw0tNCCD0qtlL6CDJp8M1Y4jqN3eMClma0I5mtC1ykw4QQ+Ljm5xoKXYjvotCf6bs2Rk8t5CcnbUvF5LwD6ruK7249ySnFijVjLySCmWDG0LIl4/nIbSfWpR/5heoyhGWqK50oT1RU7WyArUy8Sn3ImH5gP2WeeG+LMlTB/F/8AZVH5KzgjMhvhuGe4NzxxmAHE5w6Naz8Gd7NGR4apmUWjYZeC2GxrGijWgNaNQaKD3LopWVjspJKyELVnRAhPiH7Iu6SbgNpCG7CnLKrmAZckmKwm8lhJPSXFVSORiNUb3Y/mwrjsj9AGXblXpMXsv5tWLC9zOfg+5+i1zXLd+J3vVktSyWrJyzYOZDGs3nvV8FZGmmrRHSkTAgAIAKiAOHMSFYQiNISIsWHEb7U9ES0QyE64Y3qOYrzsXh2gw48Xrw2p5kSU0OmuBwvUiZzFhNcKOAI1EVSauJpPUjJiwYTiCKtvvGIPReoOmip0YsLKURN5zYbSakB2boaL/BFS+WyCtfLZFAjXXG4jRpCyM57FJS3ZiByIhp6ruMzYcO5CqSjoxxrThoyfkcvGYR4Zb95nGHe037Kq6OIXlGiOMX1Is1n2rAmBWFEa7oB4w62m8K+M4y0ZqhUjPtY9UiYEAUPdTtPNbLy4N8SI17/wscKDvcQf+Kpqy0RhxtS2WG7M73Q5TezLk4xITnd2+OA9iczNiY2ys3Gx/NhWnXH6AMt3KfSYvZfzasWG7mc/B9z9FybBz4xb9416gTVW2vIuteViwLQagIACACKACzkAGCgA0AcRYYcKFDE1cj48i7Rf7CoOJW4MjY7S24gjrVbKn0G7ZhzDVriOo/tpSu0RzNaDuDb7m8tocNYuPgpKo/JNVmtSakptsZuc2tMLxQ3K2Mrq5fGSkrocJkhpO2bBjecY13TSjh1OF6jKKepCVOMtUVm08iAb4ESh9V94/MLxsKolh9jLPCfFlPtew5mXqYkN2b6zeMzaMO9Z505R1RjqUZw1RBGIQagkEYEGh7iFVcovsbbk9AiQ5aE2K5zomaC8uJc6pvoScaVp3Lp001FXO5Ri1BKWpIqZYYnlPPfTbUAB4oiw4DDoo2IGuI7847FjnK8/3OJWnxK/7pfkU3bWBsxLgCgEAgDUA80V8zTju6JrNj+bCtOkP0AZZuUekxey/m1Y8N3M52D736NCs2Fx4jvvEDbf+y0QXVs2U11bJFWFoEABABEIATeEhMRcUiItAJpemiSOGzjNN3uRmQsyF2uBwvTJBPYHChAI6b0A1cjpqxobuSS07RsUHTTKpUk9CGnLGjNwGcNbfBVOm0USpSRMzLxKy12LW0HS539zVWv9MS9/44FLl7YjweQ809U3t2HDuWVTktDEqso6MmZPLVuEZhH3mXjvaVaq+5dHFL6kWGQtWBH83Ea46q0d+U3q6M4y0NMKkZaMeqRMiJzJqTivD3Qmh4cHVbxakGvGAuPeq3Sg3exTKhTk7tEurC4i8qLT+iysWLpa0hv4nXN9pCjOWWNyqtUyQcjE8l4dZmE46IsLaYjVzm/1RX3RwYd8fa/kmt3H0mB2J+Ny31Do47uiavY/mwrDpD9AGV7k/pMXsv5tWPD9zOdg+5+jUYUPNFOknaarWlY6CVjtMYEABAAQAEAcPhApWFYKK05pDdVEMHoRj5d/qlQsyrKxMQIzb2hw6krMVpLQcQpmYHKhl3VQFNOWxJSn5Q/gxM4YOb0OCmmWJ3FExiM3KsitzXtDhjTp1pNJ6kZRUlZlctDJBrr4T80+q+9u0Xj2qmVHYzzw1+1lbm8m5xppvRd0tII96odKexllQqLwMn5Oz2IgPrrGbX3qPCnsQ4FXYlbOmbbgUG9PiNH2Yma4/mzqqyLrR8F0JYmPi/svFkTUWLDDosIwX1ILC4Ow01GtaoNtXasbqcpSjeSsx6pEygbq5jxWQoEKFFeKmI8sY5w4oowEgdJNOgLPXb6JHPx7k0opPfQqeT1kzDIkGsGMPrYZJMJ4A47cTTUsWWTqJ2eq8HOp058SP6XqvD3Fd3H0mB2J+Ny6NQ347uiavY/mwrDpD9AGD5N5RukYjokMMeXNzCHE0pUG6h6Fz6dTI7o41Ktw3dFh4UpjmoG1/ireYexfzz2QXCnMc1A2v8U+Yewc89kEd1WY5qBtf4o472Fz72QXCtM81A2v8U+Ow597ILhXmeagbX+KOOw597ILhYmeZgbX+KfGYc+9kFwszPMwNr/FHGYc/LZBcLMzzMDa/wAUcZhz8tkFwtTXMwNr/FPjC5+WyC4W5rmYG1/ijij5+WyC4XJrmYG1/ijihz8tkFwuzXMwNr/FPihz8tkDhdmuZgbX+KOKHPy2QXC9NczA2v8AFHFDn5bA4X5rmIG1/inxA56XxC4X5rmIG1/ijiBz0viFwwTXMQNr/FHEHz0viDhgmuYgbX+KOIHPS+IXDDNcxA2v8UcQOel8QcMM1zEDa/xRxA56XxBwwzXMQNr/ABTzhz0viDhhmuYgbX+KM4c9L4lUywypiWk9sSIxjCxhYAwmhFSamp6VCUrmetWdVq6PQVj+bCvO0P0AM4tnscakIA48lQ9SAB5Kh6kADyVD1IAHkqHqQAPJUPUgAeSoepAA8lQ9SAB5Kh6kADyVD1IAHkqHqQAPJUPUgAeSoepAA8lQ9SAB5Kh6kADyVD1IAHkqHqQAPJUPUgAeSoepAA8lQ9SAB5Kh6kADyVD1IAHkqHqQAPJcPUgB5ChBooEAdoACAAgAIACAAgAIACAAgAIACAAgAIACAAgAIACAAgAIACAAgAIACAAgAIACAAgD/9k="/>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16" descr="data:image/jpeg;base64,/9j/4AAQSkZJRgABAQAAAQABAAD/2wCEAAkGBxAQEhUUEhQUFRQUFxUUFBQUFRQVEBQXFBQXGBUXFBUYHCggGBolHRQWIjEhJSkrLi4uFx8zODMsNygtLisBCgoKDg0OGxAQGywmHyQsLCwsLCwsLCwsLCwsLCwsLCwsLCwsLCwsLCwsLCwsLCwsLCwsLCwsLCwsLCwsLCwsLP/AABEIAMwAzAMBEQACEQEDEQH/xAAcAAAABwEBAAAAAAAAAAAAAAAAAQMEBQYHAgj/xABHEAABAgMDBQsICQIHAQAAAAABAAIDBBEFITEGEkFRkQcTFyIyU2Fxc4HRFTM0UqGxstIUI0JicpKiwcKT4RZDRFSC0/Ak/8QAGgEAAgMBAQAAAAAAAAAAAAAAAAECAwQFBv/EADARAAIBAgQGAQMEAgMBAAAAAAABAgMRBBIxURMUITJBcVJCYaEigbHhI9EFkfAV/9oADAMBAAIRAxEAPwDcUABAAQAjNTUOE0uiODWjS40CUpKKuxOSSuyoWrl6xtRAZnfffc3ubifYsVTGJdqMs8Ul2kSJy1pzkb4Gn1RvbO5391Vnr1NP9FeatPQ7/wAI2g+97x/yiucU+WqvV/kfAqPVhjIWa5yH+Z/gjk57hy09wHIKa52Ftf4J8nPdBystwuD+Z5yFtf8AKjk57oOVluDg+mechbX/ACo5OW6FystwuD6Z5yF+v5UcnLdByst0FwezPOQv1/Knyct0HKS3QODyZ52D+v5UcpLdByktwuDuZ52D+v5UcpLcOUluFwdTXOwf1/Knyktw5SW6C4OZrnYP6/lRyktxcpLdBcHE1zsH9fyp8rLcOUluguDea52D+v5UcrLcOUlugjubTXOwf1/Knystw5OW6C4NprnYP6/lRy0tw5OW6C4NZrnYP6/lRy0txcnLdBcGc1zsH9fyp8tLcOTnuit5UWBEkXBkRzHF7C4FlaUqRfUDUq6lNw6Mz1qTp9GbXZkUuYCV0DsjxAAQAEAQeUmUkOTFOXFI4rK4dLjoCorV1TX3KatZQ9lMlbPnLUfnvdRg+0RxG9DG6VijCpXd3oZVGdZ3Zb7MyelZWlG57x9p9Ce4YBbYUIU/ZqjShAlHTB0XK3MTzCZiHWUriuws86ylcVws86yi4XYN8Os7UXFdhb47WdpRcLsLfHaztKVwuFvrtZ2lFwuwt9drO0ouK7C312s7Si4XYN9drO0ouwuwt9drO0ouwuwb67WdpRdhdg312s7Si7C7C312s7Sldhdg312s7Si7C7D312s7Si7FdnUKK6ovOI0nWmmxpu5n+6/5+F2J+NypxGqMmO1Xo0ex/NhazpD9AAQBB5VW+JOHdQxX1zG6tbj0BUV6ypr7lNarkX3Kpkzk+6bcZiYJLCa34xD8qyUKDqPPPT+TPSpObzSLyXgANYAGi4AXCnQt9/CNd/CE0iIEAEgAkhBEoAIlAjmqACqkAKoEFVABVQAVUCCqkAKoAKqABVAAqgAVQB3BPGHWPemtRrUoe7D5+F2J+NyrxGqMuO1Xo0ix/NhajpD9ACM3MthMc95o1oLj3JSkoq7FJpK7M2s2XiWpNufEqGChd91v2WD/ANrXMhF16l3oYIp1p3ZoLyAA1oo1twAwu0LovZG17ITSIgQASACqkI5JQARKBBVQAVUhBVQBySgQVUgCqgAqoEFVAAqkAVUACqBAqgAVQB3BPGb1j3prUa1KJuxefhdifjcoV9UZsfqvRpVj+bC1HTH6AKVukWlmtZAaeVx39Q5I7zXYsOMqWSiZMVOyykrkzZ/0WWaCOO/ju11IuHcFfQhw4fdltKOSA+KmMyfKi0bSko5hmZilh40NxzeM0nqxGB/uqJOUXqcytUq05WzEWMqrQ/3MT9PgocSW5Vx6vy/g7blPP/7iJ+nwS4ktx8er8v4LRkLlXEMbepp5e2LQMe6lWP0C7QcOuinSq9bSNOGrvNlm9S/x4eaabFoasbWrMSKiIKqBDS0p5kvCdFeaNaK9JOgDpJuQJuyuzLJnKyde9zhGcwEkhraZrRoAuTsZXUluJf4mnv8AcRPZ4J2FnluF/iae5+J7PBKwZ5bmg7n8KYfCdMzUR7mOuhMdShFb34axQd5UrJK7NNFO2aROOdU6uhVXBs5qgAqpCBVABVQAKoAFUAKQDxm9Y96a1HHVFG3ZPSIXYn43JV9TPj9V6NLsfzYWk6Y/QBmk8Pplp5pvaHhv/GHyvaCuZP8AyV7f+6GCX661i/zLr+pdGRskIqJEg8rbCbOwC3/MZV0M/e9U9BwUJxzIpr0uJG3nwY8YJaSHAgg0IOIIxBWNnJtuKNYotjsKtYo3JWNbyPtn6bAzXn66Fcdbhod34HpC30anEjZ6o6lCpxIWeqJEqRI5JQIzDLq3d/i70w/VQzeRg9+k9QwHemjNUnd2KsmVgQBO5HWA6emAy/e28aK7U31QdZw26k0iylTzysa3ORW3MYAGMAa0DC4Uu6FCcr9DTOXhDWqgQBVAgqpAFVAAqgAVQAKoAUgHjN/EPemtRx1RSN2X0iF2J+Mor6lGP1Xo0yx/NhaTpj9AGb5Fceee86orvzO/uubhutVv2YaHWo2XiKbyt71NT1OEhBFIRQcv7CofpMMXGgigaDof+x7lmrw+pGLE0uudfuU9jFkbMqQs2GotjsSVizz5WK2KzFuI0OaeU0pwqOErotpycJXRqborI0NsaGateK9XX06F1LqSzI6LtJZkVLLe3fo8Le2H62IKDWxuBd16B36kIz1J2VjL1IzgQApAguiOaxgLnOIa0DEk4BAJX6I2ixLLbZ0s2EL4r+NFdrJxp0DAdSJOysbUuHHL5ASqSsIlAAqgQRKAOTEA0jalcVzgzDdYRdCzI5M0zWlmQZ0F9Mb0ozIWdCktNtL2i/lN94TUuqHGauio7s3pELsT8ZUq2pDH6r0abY/mwtJ0x+gDONzsf/TE7M/G1c3B97MOG72XaJietbmaWcJCOSUAJx4bXtLXCrXAgg4EHFJq/QTV+jMwtmyTLRSy8tN7Drb4jBc2rHJKxz508rsNmQ1Q2RsKthqLZKxY8mLeEq2I2LUwi1zqC8hwbgB00p10WvCV8ryS0Zoo1Mt09CgWpPvmIror8XHDQ0aGjqC6RS3d3GiBAQBo+5rYLYbTOxhTEQAdhf33gd5T0V2aaEElnl+xYpidDiSTUnUqHK4pVE3cbOnRoCjmIOYk6dd0BRzMjnYk6ZcdKWZkczEzEOspXFc4zkCBnJAFnIAPOQAtJO+sZ+NnxBSjqiUO5eyB3Z/SIPYn4yr62pLH9y9GnWP5sLQdMfoAzjc4P/0ROzPxtXOwfe/Rhwvcy6xMT1lbWaWcEpCOSUCOUhEZb1mCYhkfbbew9OrqKqrU88beSupDMih7yWkgihBoQcQRjVciXTozLYWaxQbJWFBDUbjsVq2ZHenVHJdh0HSF2MJX4kbPVEWrEctYidyOsB09MBl+9N40V2pvqjpOG1NIspU88reDSbXnGuIhw6CHDo1oGFwpd0DBZ6s7uyJ1ql3ZaIjC5VFByXIA4LkhBFyBXOc5ILhZyBXBnIC4WcgLh5yAuLyLvrIf42fEFKPciUH+peyE3aPSIPYn4ytFbUsx/cvRp9j+bC0HTH6AM33NfSInZH42rnYPvfow4XuZdYmJ6z71tZoeomUhBFAHJSEKSbM546L9icV1HFXZBZaWNQ7+wXGgiAa9Dv2PcsGOoW/yL9/9kK9P6kVhjFymzOkKhijcYlOyYisLTpwOo6CrKVV05KSBq5TXScTfN6DSXlwaGjEk4U616GE1OKkvJVZ3sbPYWTbpST3mG4CM++I86XHECmgC4bVKcW42RvjScYZVqV+cseagXlhI9ZnGb30w71glSnDwZZUpx1QxbPEYivsKip7lQq2bYdNOtSzIiKFyYjkuSEclyAOc9ABZyABnIAGcgBxIO+th/jZ8QUo9yJQ7l7RE7tPpEHsT8ZWqsW4/uXpmoWP5sK86Y/QBm25n6RE7L+bVzsH3P0YcL3P0XWLies+9bWaGJlIRyUhHJKAJCzYdxOv3BTgiymulxLKC0IMvLxIkbzbWmrdL6igaOkm5OSTTTCrOMINy0MwsafbMMz2il9HNrUtOqum7SvO4mk6U7ePBz6c1NXRKNasty0Bai4DnJ6DAbNsiRG8YAtY44NJwJG0V0VXRwGIySyS0f8kqVlO7NDXdNoEAMJ6xpeNy4YJ9YcV20KuVKMtUVypRlqiuWhkTiYMT/i/5h4KiWF+LM8sL8WVudsqbl+UxwHrN4zNo/dUSpzjqjNOlOOqGjLQP2hsUblQ4ZNMdge43FAhTOQK4WcgAZyABnIAcWe762H2jPiClDuROn3L2iN3avSYPYn4ytdUux/cvRqNj+bCvOmP0AZtuZ+kROy/m1c7B9z9GDC9zLpFxPWfetjNLEykI5caIENYkYk0bpu6b1BvYrcr9EWGBDzWgagtCVka0rKxi26hlR9LjbzCd9RBNLsHxNJ6QMB3qLdzjY3EZ5ZVois2DaRl4oP2HXPHRr6ws2KoKrC3nwZ6NTJL7GjwnggEXg3g6151pp2Z00zpxSAQiFTQi7ZMWtv8ADzXH6xlx+8NDl38FiOJCz1RrpTzKz1JsFbS0CAAgAIAibRyclI/LhgO9ZnFd7Me+qrlSjLVFU6EJaoq1pZAvFTAiB33X3H8wu9iolh34ZlnhH9LKzOSM3K+cY9o1kZzPzCoVMoSWqMs6c46oRh2n6w7wo2Kx3CmmOwI6sDsS6iuK5yQXHNnO+thdoz4wpQ7kTpv9a9oY7tfpMHsT8ZWyqaMf3L0ajY/mwrzpj9AGa7mXpETsv5tXPwfc/Rgwvc/RdIuJ6z71rZoeojEeAk2RbsM4sQlVtlbdxeyIOdEB0Nv79ClTV2TpK8iL3TMpfosHeYbqRowIqMWQzc53QTeB36lbKViGMr5I5VqzE3Q1FM4tjghSEW3JC1rt5ebxfDPRpb+65OPw/XiR/f8A2bcNV+llnL1zLGsSe5SSEHIz7oERsRuLTeNBGkFX0ajpzUkEZOLujRmzrYsERIZq1wF+rWD01uXfjNTipI3ZrxuhBs49vT1+KMzI5mheHabDyuL7QpZ0NVF5HjIgdeCD1KRNO50gYEAE5oNxvCAIK08kJKPeYeY71oZzT3jA94VcqUWUTw1OXgqNqbncdlTAe2INDXcR/ccCdiplQfgyTwcl2u5WpuDNyppFY9n4xVvc7DYVTKnbVGWUJR7kOLKtloiwy8EUewki8XOGhKMP1IUHaS9oPdgnIcaPBdDcHDeTho45xGIWqqacbJOStsazY/mwrzqD9AGabmPpETsv5tXPwnc/Rgwnc/RcZmJQnXU+9apMvk7DF7qqBWxJxUSLJGHNslJZ8eJhjTS6lzWjpJ96ui1GN2XRapwcmYvbM7Emoz40Q1c89wGho6AFnc7u5yKknOTkyOfDUlIraG74asUiDRpW5VkmHNM3HbUODmQWnSCKOf31IHf0KeVSVnodLA4fpnl+w4tqSdLxSw4YsOtviMFwa9B0p5fHgtnHK7Ea56qSK7iER6mkRbJ7I23BCibzEP1cQ0FcGuP7HDYt2DrZXlejLqFWzyvRl0j2e77Jr0HFdNxNTg/BFzENzeUCFW00VNNajXfnNNWkg9BUb2IXa0HUC34jOWA4bHexSVRrUmqzWpYmxhmhzuKCATXRXWrr9Lmm/S520g4JjDQAEAcxIYcKOAI1EVCAauVy0Mh5GKc5rN6cDWsM0bca3s5OwBVunHUzywtNu6VilZb7nk5EIfL5sUNaRm1DImJN2dxTtCU4vwZ62Gk+sTTLLaWto4UOoq06A+QBmm5h6RE7L+bVz8J3P0YMJ3P0WiZ5TvxH3rQ9SyWog4qJE5YwuIAxJA2paiSu7FVy6tjf4ggwz9TBuuwe8XF3UMB3qmtVu8q0RViJ5nlWiKm6Gq1IytDd8NWKRFok8lMnHT0w1mENtHRXam+qOk4bToV9NZmTo0HVnbx5NzhQWsaGtADWgBoGAAwC1HbSsrIiso7K+kQiBy23sPTqPQVmxNHiwt58FdWGZGZRXEEg3EXEHEELi5bdDnsQe9SSItiD3qaRFs03Ia3/AKTC3t5+thCh1ub9l37H+662Hq542eqOhh6ueNnqizOaDjetBpI+aseE/Dinow2KDgmVypRZGssF4iNqQ5lak4GgvvChw3cqVF5vsdZYTebDbDGLzU/hb/emxFaXSw8RKysVOBaUaCfq3ub0Yt/KblnU2tDIqko6MmZLLYi6Myv3mXH8p8Vaq+5dHF/JFis63ZaPyIja+q7iv2HHuV0akZaM0QrQnoySUy0CAAgBhvpdGIGDRTvN5/ZAD9AGZ7l/pMTsv5tWDCdzMGE7n6LRM8p34j71c9SyWrEHJEGRNtWkYTc1h47gRUYtBuJ68Qs9arkVlqRcraFPMJYlIosIvhqxSItDaJDViZBoEGdjQa71EiMrjmOc2tNdFdGTWglKUdGcRLcnP9zH/qv8Vcpsi6tT5M23JKK58lLOcS5zoMMlziS4ktFSScStUdDtUHenFvZFY3QLFzT9Ihi40EUDQcA7vwK5+Lodc6/cz4mnb9aKK+IsaRiuIvepJEWxWyrUfKxmRWYtN40OaeU09BCupycXdDhUcJZkbFDtgRILI8Kj4bxUjBzdBr0g3FdHPdZkdbi3ipR0FZe2YLric06nYbcE1UTGqsWSDSDeL1MsEpmVhxBR7Q4dIrs1JNJ6icU9SAtDJCG++E4sOo8ZviqZUU9DPPDJ6FUtTJyag1JZnN9ZnGGzEbFRKlJGSdCcfBXIzqdY2hUszMf2blTOwCAyIXjAMfxwdQFbx3FSjWnHRk4YipDRmwSxcWNLwA/NGcBgHUvA6Kroq9up2Ve3UQtWebLwYkZ/Jhsc89OaK070N2FKWVNiNjtq0uOLjU9ZTJEigDMty70mJ2X82rBhO5nPwnc/RaJnlO/EfernqWy1Yzmo4Y0uOj29CrqTUI5mQZU5hxiOLnYn/wBRceVRyd2QsN3w0KQmhvEYrEyDQ1itV0WVtDOK1XRZWxnFarosrZueSTqSEr2ML4Atse1HaoP/ABR9IlokNsVha8AtcCHA4EHFNpNWZdZNdTGMpbMMpGdDxYeNDd6zTh3jA9S5dSnklY5FaGSViGc9RSKbiL3qSRFstm53lGIEX6PFP1MY0FcGPNw7jh10WmjK3R6GrC1sssktGW60ZFzImYL848Q6wVOUbOxpnBqViftGOJWX4uIAa38R0+8q6TyxNE3w4dCElMrnNuiszhrbcdhuVSrblEcS13InZG3JaNyXivqu4rthx7lbGpGWhohWhLRkiplhG2nYUrM+dhtJ9YcV/wCYXqEqcZaoqnRhPVFflcgoUKYhxWxCWMdnFjwCajk0cOmmhUrDJSTuZ44OMZqSfQuS0m0zzdptfepRsBp40w6/s4dC7aS0bVXU0sZMZUyxy7l0sfzYVhrH6AMx3LPSYnZfzasOF7mc/Cdz9FpmeW78R96tepZLVkdM2c6Ye1odQVwpXrJv1LLWoSrNJOyEld2F/wDBjueH5D8yr/8Aly+f4/su4P3OHZEuP+cP6Z+ZNf8AGy+X4/sXA+4k/INx/wA9v9M/Mpr/AI9r6vx/ZF4b7iD9zx5/1Df6Z+dTWCa+r8f2QeEe/wCBF+5q8/6lv9I/OrFhWvP4IvBP5fj+xB+5c8/6pv8ARP8A2KxUGvJB4B/L8f2XuyrOMCXhQc4O3pjGF1KVzRStL6K5KysboQywUdhzNuzW9dyb0JS6IquUljtm4eaTmuBqx9K01imkEKipBSRlq01NWKm/IR/Pt/pn51TwfuZXhXv+P7Dhbn4djNtaemCabd8UlSW4LCX+r8f2OhuVPN4m29Ygn/sU+A9yfIP5fj+zQ7HkokODDZHeIz4Ypvmbmk0wJBJ41NNb1fFWXU6EItRSk7nFt2V9JaBn5ubUi6oJOtKcMxGpTzrUptpZPzMKpzc8a2X+zFZpU5Ixzozj4K/GNOsbQqWZ2OJLKSal+REJb6j+M3ureO5SjVlHRko15w0ZZLO3RIRoI8NzPvM4ze9uI7qq6OJX1I0wx0fqRcpSZZFY17DnNcKtN9471pTTV0bYyUldCyYzC92Oc32cAGDGFg6w453t9yqqHLxkrzRstj+bCtOoP0AZhuV+kxey/m1YcL3M5+D7n6LTNct34ne9Wy1LJaseWHBq4u1XDrP/AL2qdNdbllFdbk0rjQBAAQARQBwXJCuEIw0ouFxRrgcExhlADaNJMd0dXgouKIuCZHTNmPHJo72FQcGVSpvwRMw0tNCCD0qtlL6CDJp8M1Y4jqN3eMClma0I5mtC1ykw4QQ+Ljm5xoKXYjvotCf6bs2Rk8t5CcnbUvF5LwD6ruK7249ySnFijVjLySCmWDG0LIl4/nIbSfWpR/5heoyhGWqK50oT1RU7WyArUy8Sn3ImH5gP2WeeG+LMlTB/F/8AZVH5KzgjMhvhuGe4NzxxmAHE5w6Naz8Gd7NGR4apmUWjYZeC2GxrGijWgNaNQaKD3LopWVjspJKyELVnRAhPiH7Iu6SbgNpCG7CnLKrmAZckmKwm8lhJPSXFVSORiNUb3Y/mwrjsj9AGXblXpMXsv5tWLC9zOfg+5+i1zXLd+J3vVktSyWrJyzYOZDGs3nvV8FZGmmrRHSkTAgAIAKiAOHMSFYQiNISIsWHEb7U9ES0QyE64Y3qOYrzsXh2gw48Xrw2p5kSU0OmuBwvUiZzFhNcKOAI1EVSauJpPUjJiwYTiCKtvvGIPReoOmip0YsLKURN5zYbSakB2boaL/BFS+WyCtfLZFAjXXG4jRpCyM57FJS3ZiByIhp6ruMzYcO5CqSjoxxrThoyfkcvGYR4Zb95nGHe037Kq6OIXlGiOMX1Is1n2rAmBWFEa7oB4w62m8K+M4y0ZqhUjPtY9UiYEAUPdTtPNbLy4N8SI17/wscKDvcQf+Kpqy0RhxtS2WG7M73Q5TezLk4xITnd2+OA9iczNiY2ys3Gx/NhWnXH6AMt3KfSYvZfzasWG7mc/B9z9FybBz4xb9416gTVW2vIuteViwLQagIACACKACzkAGCgA0AcRYYcKFDE1cj48i7Rf7CoOJW4MjY7S24gjrVbKn0G7ZhzDVriOo/tpSu0RzNaDuDb7m8tocNYuPgpKo/JNVmtSakptsZuc2tMLxQ3K2Mrq5fGSkrocJkhpO2bBjecY13TSjh1OF6jKKepCVOMtUVm08iAb4ESh9V94/MLxsKolh9jLPCfFlPtew5mXqYkN2b6zeMzaMO9Z505R1RjqUZw1RBGIQagkEYEGh7iFVcovsbbk9AiQ5aE2K5zomaC8uJc6pvoScaVp3Lp001FXO5Ri1BKWpIqZYYnlPPfTbUAB4oiw4DDoo2IGuI7847FjnK8/3OJWnxK/7pfkU3bWBsxLgCgEAgDUA80V8zTju6JrNj+bCtOkP0AZZuUekxey/m1Y8N3M52D736NCs2Fx4jvvEDbf+y0QXVs2U11bJFWFoEABABEIATeEhMRcUiItAJpemiSOGzjNN3uRmQsyF2uBwvTJBPYHChAI6b0A1cjpqxobuSS07RsUHTTKpUk9CGnLGjNwGcNbfBVOm0USpSRMzLxKy12LW0HS539zVWv9MS9/44FLl7YjweQ809U3t2HDuWVTktDEqso6MmZPLVuEZhH3mXjvaVaq+5dHFL6kWGQtWBH83Ea46q0d+U3q6M4y0NMKkZaMeqRMiJzJqTivD3Qmh4cHVbxakGvGAuPeq3Sg3exTKhTk7tEurC4i8qLT+iysWLpa0hv4nXN9pCjOWWNyqtUyQcjE8l4dZmE46IsLaYjVzm/1RX3RwYd8fa/kmt3H0mB2J+Ny31Do47uiavY/mwrDpD9AGV7k/pMXsv5tWPD9zOdg+5+jUYUPNFOknaarWlY6CVjtMYEABAAQAEAcPhApWFYKK05pDdVEMHoRj5d/qlQsyrKxMQIzb2hw6krMVpLQcQpmYHKhl3VQFNOWxJSn5Q/gxM4YOb0OCmmWJ3FExiM3KsitzXtDhjTp1pNJ6kZRUlZlctDJBrr4T80+q+9u0Xj2qmVHYzzw1+1lbm8m5xppvRd0tII96odKexllQqLwMn5Oz2IgPrrGbX3qPCnsQ4FXYlbOmbbgUG9PiNH2Yma4/mzqqyLrR8F0JYmPi/svFkTUWLDDosIwX1ILC4Ow01GtaoNtXasbqcpSjeSsx6pEygbq5jxWQoEKFFeKmI8sY5w4oowEgdJNOgLPXb6JHPx7k0opPfQqeT1kzDIkGsGMPrYZJMJ4A47cTTUsWWTqJ2eq8HOp058SP6XqvD3Fd3H0mB2J+Ny6NQ347uiavY/mwrDpD9AGD5N5RukYjokMMeXNzCHE0pUG6h6Fz6dTI7o41Ktw3dFh4UpjmoG1/ireYexfzz2QXCnMc1A2v8U+Yewc89kEd1WY5qBtf4o472Fz72QXCtM81A2v8U+Ow597ILhXmeagbX+KOOw597ILhYmeZgbX+KfGYc+9kFwszPMwNr/FHGYc/LZBcLMzzMDa/wAUcZhz8tkFwtTXMwNr/FPjC5+WyC4W5rmYG1/ijij5+WyC4XJrmYG1/ijihz8tkFwuzXMwNr/FPihz8tkDhdmuZgbX+KOKHPy2QXC9NczA2v8AFHFDn5bA4X5rmIG1/inxA56XxC4X5rmIG1/ijiBz0viFwwTXMQNr/FHEHz0viDhgmuYgbX+KOIHPS+IXDDNcxA2v8UcQOel8QcMM1zEDa/xRxA56XxBwwzXMQNr/ABTzhz0viDhhmuYgbX+KM4c9L4lUywypiWk9sSIxjCxhYAwmhFSamp6VCUrmetWdVq6PQVj+bCvO0P0AM4tnscakIA48lQ9SAB5Kh6kADyVD1IAHkqHqQAPJUPUgAeSoepAA8lQ9SAB5Kh6kADyVD1IAHkqHqQAPJUPUgAeSoepAA8lQ9SAB5Kh6kADyVD1IAHkqHqQAPJUPUgAeSoepAA8lQ9SAB5Kh6kADyVD1IAHkqHqQAPJcPUgB5ChBooEAdoACAAgAIACAAgAIACAAgAIACAAgAIACAAgAIACAAgAIACAAgAIACAAgAIACAAgD/9k="/>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18" descr="data:image/jpeg;base64,/9j/4AAQSkZJRgABAQAAAQABAAD/2wCEAAkGBxAQEhUUEhQUFRQUFxUUFBQUFRQVEBQXFBQXGBUXFBUYHCggGBolHRQWIjEhJSkrLi4uFx8zODMsNygtLisBCgoKDg0OGxAQGywmHyQsLCwsLCwsLCwsLCwsLCwsLCwsLCwsLCwsLCwsLCwsLCwsLCwsLCwsLCwsLCwsLCwsLP/AABEIAMwAzAMBEQACEQEDEQH/xAAcAAAABwEBAAAAAAAAAAAAAAAAAQMEBQYHAgj/xABHEAABAgMDBQsICQIHAQAAAAABAAIDBBEFITEGEkFRkQcTFyIyU2Fxc4HRFTM0UqGxstIUI0JicpKiwcKT4RZDRFSC0/Ak/8QAGgEAAgMBAQAAAAAAAAAAAAAAAAECAwQFBv/EADARAAIBAgQGAQMEAgMBAAAAAAABAgMRBBIxURMUITJBcVJCYaEigbHhI9EFkfAV/9oADAMBAAIRAxEAPwDcUABAAQAjNTUOE0uiODWjS40CUpKKuxOSSuyoWrl6xtRAZnfffc3ubifYsVTGJdqMs8Ul2kSJy1pzkb4Gn1RvbO5391Vnr1NP9FeatPQ7/wAI2g+97x/yiucU+WqvV/kfAqPVhjIWa5yH+Z/gjk57hy09wHIKa52Ftf4J8nPdBystwuD+Z5yFtf8AKjk57oOVluDg+mechbX/ACo5OW6FystwuD6Z5yF+v5UcnLdByst0FwezPOQv1/Knyct0HKS3QODyZ52D+v5UcpLdByktwuDuZ52D+v5UcpLcOUluFwdTXOwf1/Knyktw5SW6C4OZrnYP6/lRyktxcpLdBcHE1zsH9fyp8rLcOUluguDea52D+v5UcrLcOUlugjubTXOwf1/Knystw5OW6C4NprnYP6/lRy0tw5OW6C4NZrnYP6/lRy0txcnLdBcGc1zsH9fyp8tLcOTnuit5UWBEkXBkRzHF7C4FlaUqRfUDUq6lNw6Mz1qTp9GbXZkUuYCV0DsjxAAQAEAQeUmUkOTFOXFI4rK4dLjoCorV1TX3KatZQ9lMlbPnLUfnvdRg+0RxG9DG6VijCpXd3oZVGdZ3Zb7MyelZWlG57x9p9Ce4YBbYUIU/ZqjShAlHTB0XK3MTzCZiHWUriuws86ylcVws86yi4XYN8Os7UXFdhb47WdpRcLsLfHaztKVwuFvrtZ2lFwuwt9drO0ouK7C312s7Si4XYN9drO0ouwuwt9drO0ouwuwb67WdpRdhdg312s7Si7C7C312s7Sldhdg312s7Si7C7D312s7Si7FdnUKK6ovOI0nWmmxpu5n+6/5+F2J+NypxGqMmO1Xo0ex/NhazpD9AAQBB5VW+JOHdQxX1zG6tbj0BUV6ypr7lNarkX3Kpkzk+6bcZiYJLCa34xD8qyUKDqPPPT+TPSpObzSLyXgANYAGi4AXCnQt9/CNd/CE0iIEAEgAkhBEoAIlAjmqACqkAKoEFVABVQAVUCCqkAKoAKqABVAAqgAVQB3BPGHWPemtRrUoe7D5+F2J+NyrxGqMuO1Xo0ix/NhajpD9ACM3MthMc95o1oLj3JSkoq7FJpK7M2s2XiWpNufEqGChd91v2WD/ANrXMhF16l3oYIp1p3ZoLyAA1oo1twAwu0LovZG17ITSIgQASACqkI5JQARKBBVQAVUhBVQBySgQVUgCqgAqoEFVAAqkAVUACqBAqgAVQB3BPGb1j3prUa1KJuxefhdifjcoV9UZsfqvRpVj+bC1HTH6AKVukWlmtZAaeVx39Q5I7zXYsOMqWSiZMVOyykrkzZ/0WWaCOO/ju11IuHcFfQhw4fdltKOSA+KmMyfKi0bSko5hmZilh40NxzeM0nqxGB/uqJOUXqcytUq05WzEWMqrQ/3MT9PgocSW5Vx6vy/g7blPP/7iJ+nwS4ktx8er8v4LRkLlXEMbepp5e2LQMe6lWP0C7QcOuinSq9bSNOGrvNlm9S/x4eaabFoasbWrMSKiIKqBDS0p5kvCdFeaNaK9JOgDpJuQJuyuzLJnKyde9zhGcwEkhraZrRoAuTsZXUluJf4mnv8AcRPZ4J2FnluF/iae5+J7PBKwZ5bmg7n8KYfCdMzUR7mOuhMdShFb34axQd5UrJK7NNFO2aROOdU6uhVXBs5qgAqpCBVABVQAKoAFUAKQDxm9Y96a1HHVFG3ZPSIXYn43JV9TPj9V6NLsfzYWk6Y/QBmk8Pplp5pvaHhv/GHyvaCuZP8AyV7f+6GCX661i/zLr+pdGRskIqJEg8rbCbOwC3/MZV0M/e9U9BwUJxzIpr0uJG3nwY8YJaSHAgg0IOIIxBWNnJtuKNYotjsKtYo3JWNbyPtn6bAzXn66Fcdbhod34HpC30anEjZ6o6lCpxIWeqJEqRI5JQIzDLq3d/i70w/VQzeRg9+k9QwHemjNUnd2KsmVgQBO5HWA6emAy/e28aK7U31QdZw26k0iylTzysa3ORW3MYAGMAa0DC4Uu6FCcr9DTOXhDWqgQBVAgqpAFVAAqgAVQAKoAUgHjN/EPemtRx1RSN2X0iF2J+Mor6lGP1Xo0yx/NhaTpj9AGb5Fceee86orvzO/uubhutVv2YaHWo2XiKbyt71NT1OEhBFIRQcv7CofpMMXGgigaDof+x7lmrw+pGLE0uudfuU9jFkbMqQs2GotjsSVizz5WK2KzFuI0OaeU0pwqOErotpycJXRqborI0NsaGateK9XX06F1LqSzI6LtJZkVLLe3fo8Le2H62IKDWxuBd16B36kIz1J2VjL1IzgQApAguiOaxgLnOIa0DEk4BAJX6I2ixLLbZ0s2EL4r+NFdrJxp0DAdSJOysbUuHHL5ASqSsIlAAqgQRKAOTEA0jalcVzgzDdYRdCzI5M0zWlmQZ0F9Mb0ozIWdCktNtL2i/lN94TUuqHGauio7s3pELsT8ZUq2pDH6r0abY/mwtJ0x+gDONzsf/TE7M/G1c3B97MOG72XaJietbmaWcJCOSUAJx4bXtLXCrXAgg4EHFJq/QTV+jMwtmyTLRSy8tN7Drb4jBc2rHJKxz508rsNmQ1Q2RsKthqLZKxY8mLeEq2I2LUwi1zqC8hwbgB00p10WvCV8ryS0Zoo1Mt09CgWpPvmIror8XHDQ0aGjqC6RS3d3GiBAQBo+5rYLYbTOxhTEQAdhf33gd5T0V2aaEElnl+xYpidDiSTUnUqHK4pVE3cbOnRoCjmIOYk6dd0BRzMjnYk6ZcdKWZkczEzEOspXFc4zkCBnJAFnIAPOQAtJO+sZ+NnxBSjqiUO5eyB3Z/SIPYn4yr62pLH9y9GnWP5sLQdMfoAzjc4P/0ROzPxtXOwfe/Rhwvcy6xMT1lbWaWcEpCOSUCOUhEZb1mCYhkfbbew9OrqKqrU88beSupDMih7yWkgihBoQcQRjVciXTozLYWaxQbJWFBDUbjsVq2ZHenVHJdh0HSF2MJX4kbPVEWrEctYidyOsB09MBl+9N40V2pvqjpOG1NIspU88reDSbXnGuIhw6CHDo1oGFwpd0DBZ6s7uyJ1ql3ZaIjC5VFByXIA4LkhBFyBXOc5ILhZyBXBnIC4WcgLh5yAuLyLvrIf42fEFKPciUH+peyE3aPSIPYn4ytFbUsx/cvRp9j+bC0HTH6AM33NfSInZH42rnYPvfow4XuZdYmJ6z71tZoeomUhBFAHJSEKSbM546L9icV1HFXZBZaWNQ7+wXGgiAa9Dv2PcsGOoW/yL9/9kK9P6kVhjFymzOkKhijcYlOyYisLTpwOo6CrKVV05KSBq5TXScTfN6DSXlwaGjEk4U616GE1OKkvJVZ3sbPYWTbpST3mG4CM++I86XHECmgC4bVKcW42RvjScYZVqV+cseagXlhI9ZnGb30w71glSnDwZZUpx1QxbPEYivsKip7lQq2bYdNOtSzIiKFyYjkuSEclyAOc9ABZyABnIAGcgBxIO+th/jZ8QUo9yJQ7l7RE7tPpEHsT8ZWqsW4/uXpmoWP5sK86Y/QBm25n6RE7L+bVzsH3P0YcL3P0XWLies+9bWaGJlIRyUhHJKAJCzYdxOv3BTgiymulxLKC0IMvLxIkbzbWmrdL6igaOkm5OSTTTCrOMINy0MwsafbMMz2il9HNrUtOqum7SvO4mk6U7ePBz6c1NXRKNasty0Bai4DnJ6DAbNsiRG8YAtY44NJwJG0V0VXRwGIySyS0f8kqVlO7NDXdNoEAMJ6xpeNy4YJ9YcV20KuVKMtUVypRlqiuWhkTiYMT/i/5h4KiWF+LM8sL8WVudsqbl+UxwHrN4zNo/dUSpzjqjNOlOOqGjLQP2hsUblQ4ZNMdge43FAhTOQK4WcgAZyABnIAcWe762H2jPiClDuROn3L2iN3avSYPYn4ytdUux/cvRqNj+bCvOmP0AZtuZ+kROy/m1c7B9z9GDC9zLpFxPWfetjNLEykI5caIENYkYk0bpu6b1BvYrcr9EWGBDzWgagtCVka0rKxi26hlR9LjbzCd9RBNLsHxNJ6QMB3qLdzjY3EZ5ZVois2DaRl4oP2HXPHRr6ws2KoKrC3nwZ6NTJL7GjwnggEXg3g6151pp2Z00zpxSAQiFTQi7ZMWtv8ADzXH6xlx+8NDl38FiOJCz1RrpTzKz1JsFbS0CAAgAIAibRyclI/LhgO9ZnFd7Me+qrlSjLVFU6EJaoq1pZAvFTAiB33X3H8wu9iolh34ZlnhH9LKzOSM3K+cY9o1kZzPzCoVMoSWqMs6c46oRh2n6w7wo2Kx3CmmOwI6sDsS6iuK5yQXHNnO+thdoz4wpQ7kTpv9a9oY7tfpMHsT8ZWyqaMf3L0ajY/mwrzpj9AGa7mXpETsv5tXPwfc/Rgwvc/RdIuJ6z71rZoeojEeAk2RbsM4sQlVtlbdxeyIOdEB0Nv79ClTV2TpK8iL3TMpfosHeYbqRowIqMWQzc53QTeB36lbKViGMr5I5VqzE3Q1FM4tjghSEW3JC1rt5ebxfDPRpb+65OPw/XiR/f8A2bcNV+llnL1zLGsSe5SSEHIz7oERsRuLTeNBGkFX0ajpzUkEZOLujRmzrYsERIZq1wF+rWD01uXfjNTipI3ZrxuhBs49vT1+KMzI5mheHabDyuL7QpZ0NVF5HjIgdeCD1KRNO50gYEAE5oNxvCAIK08kJKPeYeY71oZzT3jA94VcqUWUTw1OXgqNqbncdlTAe2INDXcR/ccCdiplQfgyTwcl2u5WpuDNyppFY9n4xVvc7DYVTKnbVGWUJR7kOLKtloiwy8EUewki8XOGhKMP1IUHaS9oPdgnIcaPBdDcHDeTho45xGIWqqacbJOStsazY/mwrzqD9AGabmPpETsv5tXPwnc/Rgwnc/RcZmJQnXU+9apMvk7DF7qqBWxJxUSLJGHNslJZ8eJhjTS6lzWjpJ96ui1GN2XRapwcmYvbM7Emoz40Q1c89wGho6AFnc7u5yKknOTkyOfDUlIraG74asUiDRpW5VkmHNM3HbUODmQWnSCKOf31IHf0KeVSVnodLA4fpnl+w4tqSdLxSw4YsOtviMFwa9B0p5fHgtnHK7Ea56qSK7iER6mkRbJ7I23BCibzEP1cQ0FcGuP7HDYt2DrZXlejLqFWzyvRl0j2e77Jr0HFdNxNTg/BFzENzeUCFW00VNNajXfnNNWkg9BUb2IXa0HUC34jOWA4bHexSVRrUmqzWpYmxhmhzuKCATXRXWrr9Lmm/S520g4JjDQAEAcxIYcKOAI1EVCAauVy0Mh5GKc5rN6cDWsM0bca3s5OwBVunHUzywtNu6VilZb7nk5EIfL5sUNaRm1DImJN2dxTtCU4vwZ62Gk+sTTLLaWto4UOoq06A+QBmm5h6RE7L+bVz8J3P0YMJ3P0WiZ5TvxH3rQ9SyWog4qJE5YwuIAxJA2paiSu7FVy6tjf4ggwz9TBuuwe8XF3UMB3qmtVu8q0RViJ5nlWiKm6Gq1IytDd8NWKRFok8lMnHT0w1mENtHRXam+qOk4bToV9NZmTo0HVnbx5NzhQWsaGtADWgBoGAAwC1HbSsrIiso7K+kQiBy23sPTqPQVmxNHiwt58FdWGZGZRXEEg3EXEHEELi5bdDnsQe9SSItiD3qaRFs03Ia3/AKTC3t5+thCh1ub9l37H+662Hq542eqOhh6ueNnqizOaDjetBpI+aseE/Dinow2KDgmVypRZGssF4iNqQ5lak4GgvvChw3cqVF5vsdZYTebDbDGLzU/hb/emxFaXSw8RKysVOBaUaCfq3ub0Yt/KblnU2tDIqko6MmZLLYi6Myv3mXH8p8Vaq+5dHF/JFis63ZaPyIja+q7iv2HHuV0akZaM0QrQnoySUy0CAAgBhvpdGIGDRTvN5/ZAD9AGZ7l/pMTsv5tWDCdzMGE7n6LRM8p34j71c9SyWrEHJEGRNtWkYTc1h47gRUYtBuJ68Qs9arkVlqRcraFPMJYlIosIvhqxSItDaJDViZBoEGdjQa71EiMrjmOc2tNdFdGTWglKUdGcRLcnP9zH/qv8Vcpsi6tT5M23JKK58lLOcS5zoMMlziS4ktFSScStUdDtUHenFvZFY3QLFzT9Ihi40EUDQcA7vwK5+Lodc6/cz4mnb9aKK+IsaRiuIvepJEWxWyrUfKxmRWYtN40OaeU09BCupycXdDhUcJZkbFDtgRILI8Kj4bxUjBzdBr0g3FdHPdZkdbi3ipR0FZe2YLric06nYbcE1UTGqsWSDSDeL1MsEpmVhxBR7Q4dIrs1JNJ6icU9SAtDJCG++E4sOo8ZviqZUU9DPPDJ6FUtTJyag1JZnN9ZnGGzEbFRKlJGSdCcfBXIzqdY2hUszMf2blTOwCAyIXjAMfxwdQFbx3FSjWnHRk4YipDRmwSxcWNLwA/NGcBgHUvA6Kroq9up2Ve3UQtWebLwYkZ/Jhsc89OaK070N2FKWVNiNjtq0uOLjU9ZTJEigDMty70mJ2X82rBhO5nPwnc/RaJnlO/EfernqWy1Yzmo4Y0uOj29CrqTUI5mQZU5hxiOLnYn/wBRceVRyd2QsN3w0KQmhvEYrEyDQ1itV0WVtDOK1XRZWxnFarosrZueSTqSEr2ML4Atse1HaoP/ABR9IlokNsVha8AtcCHA4EHFNpNWZdZNdTGMpbMMpGdDxYeNDd6zTh3jA9S5dSnklY5FaGSViGc9RSKbiL3qSRFstm53lGIEX6PFP1MY0FcGPNw7jh10WmjK3R6GrC1sssktGW60ZFzImYL848Q6wVOUbOxpnBqViftGOJWX4uIAa38R0+8q6TyxNE3w4dCElMrnNuiszhrbcdhuVSrblEcS13InZG3JaNyXivqu4rthx7lbGpGWhohWhLRkiplhG2nYUrM+dhtJ9YcV/wCYXqEqcZaoqnRhPVFflcgoUKYhxWxCWMdnFjwCajk0cOmmhUrDJSTuZ44OMZqSfQuS0m0zzdptfepRsBp40w6/s4dC7aS0bVXU0sZMZUyxy7l0sfzYVhrH6AMx3LPSYnZfzasOF7mc/Cdz9FpmeW78R96tepZLVkdM2c6Ye1odQVwpXrJv1LLWoSrNJOyEld2F/wDBjueH5D8yr/8Aly+f4/su4P3OHZEuP+cP6Z+ZNf8AGy+X4/sXA+4k/INx/wA9v9M/Mpr/AI9r6vx/ZF4b7iD9zx5/1Df6Z+dTWCa+r8f2QeEe/wCBF+5q8/6lv9I/OrFhWvP4IvBP5fj+xB+5c8/6pv8ARP8A2KxUGvJB4B/L8f2XuyrOMCXhQc4O3pjGF1KVzRStL6K5KysboQywUdhzNuzW9dyb0JS6IquUljtm4eaTmuBqx9K01imkEKipBSRlq01NWKm/IR/Pt/pn51TwfuZXhXv+P7Dhbn4djNtaemCabd8UlSW4LCX+r8f2OhuVPN4m29Ygn/sU+A9yfIP5fj+zQ7HkokODDZHeIz4Ypvmbmk0wJBJ41NNb1fFWXU6EItRSk7nFt2V9JaBn5ubUi6oJOtKcMxGpTzrUptpZPzMKpzc8a2X+zFZpU5Ixzozj4K/GNOsbQqWZ2OJLKSal+REJb6j+M3ureO5SjVlHRko15w0ZZLO3RIRoI8NzPvM4ze9uI7qq6OJX1I0wx0fqRcpSZZFY17DnNcKtN9471pTTV0bYyUldCyYzC92Oc32cAGDGFg6w453t9yqqHLxkrzRstj+bCtOoP0AZhuV+kxey/m1YcL3M5+D7n6LTNct34ne9Wy1LJaseWHBq4u1XDrP/AL2qdNdbllFdbk0rjQBAAQARQBwXJCuEIw0ouFxRrgcExhlADaNJMd0dXgouKIuCZHTNmPHJo72FQcGVSpvwRMw0tNCCD0qtlL6CDJp8M1Y4jqN3eMClma0I5mtC1ykw4QQ+Ljm5xoKXYjvotCf6bs2Rk8t5CcnbUvF5LwD6ruK7249ySnFijVjLySCmWDG0LIl4/nIbSfWpR/5heoyhGWqK50oT1RU7WyArUy8Sn3ImH5gP2WeeG+LMlTB/F/8AZVH5KzgjMhvhuGe4NzxxmAHE5w6Naz8Gd7NGR4apmUWjYZeC2GxrGijWgNaNQaKD3LopWVjspJKyELVnRAhPiH7Iu6SbgNpCG7CnLKrmAZckmKwm8lhJPSXFVSORiNUb3Y/mwrjsj9AGXblXpMXsv5tWLC9zOfg+5+i1zXLd+J3vVktSyWrJyzYOZDGs3nvV8FZGmmrRHSkTAgAIAKiAOHMSFYQiNISIsWHEb7U9ES0QyE64Y3qOYrzsXh2gw48Xrw2p5kSU0OmuBwvUiZzFhNcKOAI1EVSauJpPUjJiwYTiCKtvvGIPReoOmip0YsLKURN5zYbSakB2boaL/BFS+WyCtfLZFAjXXG4jRpCyM57FJS3ZiByIhp6ruMzYcO5CqSjoxxrThoyfkcvGYR4Zb95nGHe037Kq6OIXlGiOMX1Is1n2rAmBWFEa7oB4w62m8K+M4y0ZqhUjPtY9UiYEAUPdTtPNbLy4N8SI17/wscKDvcQf+Kpqy0RhxtS2WG7M73Q5TezLk4xITnd2+OA9iczNiY2ys3Gx/NhWnXH6AMt3KfSYvZfzasWG7mc/B9z9FybBz4xb9416gTVW2vIuteViwLQagIACACKACzkAGCgA0AcRYYcKFDE1cj48i7Rf7CoOJW4MjY7S24gjrVbKn0G7ZhzDVriOo/tpSu0RzNaDuDb7m8tocNYuPgpKo/JNVmtSakptsZuc2tMLxQ3K2Mrq5fGSkrocJkhpO2bBjecY13TSjh1OF6jKKepCVOMtUVm08iAb4ESh9V94/MLxsKolh9jLPCfFlPtew5mXqYkN2b6zeMzaMO9Z505R1RjqUZw1RBGIQagkEYEGh7iFVcovsbbk9AiQ5aE2K5zomaC8uJc6pvoScaVp3Lp001FXO5Ri1BKWpIqZYYnlPPfTbUAB4oiw4DDoo2IGuI7847FjnK8/3OJWnxK/7pfkU3bWBsxLgCgEAgDUA80V8zTju6JrNj+bCtOkP0AZZuUekxey/m1Y8N3M52D736NCs2Fx4jvvEDbf+y0QXVs2U11bJFWFoEABABEIATeEhMRcUiItAJpemiSOGzjNN3uRmQsyF2uBwvTJBPYHChAI6b0A1cjpqxobuSS07RsUHTTKpUk9CGnLGjNwGcNbfBVOm0USpSRMzLxKy12LW0HS539zVWv9MS9/44FLl7YjweQ809U3t2HDuWVTktDEqso6MmZPLVuEZhH3mXjvaVaq+5dHFL6kWGQtWBH83Ea46q0d+U3q6M4y0NMKkZaMeqRMiJzJqTivD3Qmh4cHVbxakGvGAuPeq3Sg3exTKhTk7tEurC4i8qLT+iysWLpa0hv4nXN9pCjOWWNyqtUyQcjE8l4dZmE46IsLaYjVzm/1RX3RwYd8fa/kmt3H0mB2J+Ny31Do47uiavY/mwrDpD9AGV7k/pMXsv5tWPD9zOdg+5+jUYUPNFOknaarWlY6CVjtMYEABAAQAEAcPhApWFYKK05pDdVEMHoRj5d/qlQsyrKxMQIzb2hw6krMVpLQcQpmYHKhl3VQFNOWxJSn5Q/gxM4YOb0OCmmWJ3FExiM3KsitzXtDhjTp1pNJ6kZRUlZlctDJBrr4T80+q+9u0Xj2qmVHYzzw1+1lbm8m5xppvRd0tII96odKexllQqLwMn5Oz2IgPrrGbX3qPCnsQ4FXYlbOmbbgUG9PiNH2Yma4/mzqqyLrR8F0JYmPi/svFkTUWLDDosIwX1ILC4Ow01GtaoNtXasbqcpSjeSsx6pEygbq5jxWQoEKFFeKmI8sY5w4oowEgdJNOgLPXb6JHPx7k0opPfQqeT1kzDIkGsGMPrYZJMJ4A47cTTUsWWTqJ2eq8HOp058SP6XqvD3Fd3H0mB2J+Ny6NQ347uiavY/mwrDpD9AGD5N5RukYjokMMeXNzCHE0pUG6h6Fz6dTI7o41Ktw3dFh4UpjmoG1/ireYexfzz2QXCnMc1A2v8U+Yewc89kEd1WY5qBtf4o472Fz72QXCtM81A2v8U+Ow597ILhXmeagbX+KOOw597ILhYmeZgbX+KfGYc+9kFwszPMwNr/FHGYc/LZBcLMzzMDa/wAUcZhz8tkFwtTXMwNr/FPjC5+WyC4W5rmYG1/ijij5+WyC4XJrmYG1/ijihz8tkFwuzXMwNr/FPihz8tkDhdmuZgbX+KOKHPy2QXC9NczA2v8AFHFDn5bA4X5rmIG1/inxA56XxC4X5rmIG1/ijiBz0viFwwTXMQNr/FHEHz0viDhgmuYgbX+KOIHPS+IXDDNcxA2v8UcQOel8QcMM1zEDa/xRxA56XxBwwzXMQNr/ABTzhz0viDhhmuYgbX+KM4c9L4lUywypiWk9sSIxjCxhYAwmhFSamp6VCUrmetWdVq6PQVj+bCvO0P0AM4tnscakIA48lQ9SAB5Kh6kADyVD1IAHkqHqQAPJUPUgAeSoepAA8lQ9SAB5Kh6kADyVD1IAHkqHqQAPJUPUgAeSoepAA8lQ9SAB5Kh6kADyVD1IAHkqHqQAPJUPUgAeSoepAA8lQ9SAB5Kh6kADyVD1IAHkqHqQAPJcPUgB5ChBooEAdoACAAgAIACAAgAIACAAgAIACAAgAIACAAgAIACAAgAIACAAgAIACAAgAIACAAgD/9k="/>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46" name="Picture 22" descr="http://www.etektraining.com/images/Microsoft-Word-2010-Icon.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88752" y="2298924"/>
            <a:ext cx="1013887" cy="977676"/>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http://cdn3.cybernetnews.com/wp-content/uploads/2009/09/Excel.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4217" y="2634426"/>
            <a:ext cx="1066800" cy="10668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Xml Icon 16x16 Xml icon 16x16 xml icon 16x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9552" y="2362200"/>
            <a:ext cx="1241313" cy="1241313"/>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p:cNvSpPr txBox="1"/>
          <p:nvPr/>
        </p:nvSpPr>
        <p:spPr>
          <a:xfrm>
            <a:off x="6001657" y="2869618"/>
            <a:ext cx="1846943" cy="461665"/>
          </a:xfrm>
          <a:prstGeom prst="rect">
            <a:avLst/>
          </a:prstGeom>
          <a:noFill/>
        </p:spPr>
        <p:txBody>
          <a:bodyPr wrap="square" rtlCol="0">
            <a:spAutoFit/>
          </a:bodyPr>
          <a:lstStyle/>
          <a:p>
            <a:r>
              <a:rPr lang="en-US" sz="2400" b="1" dirty="0" err="1" smtClean="0">
                <a:solidFill>
                  <a:schemeClr val="bg1"/>
                </a:solidFill>
              </a:rPr>
              <a:t>ASpace</a:t>
            </a:r>
            <a:endParaRPr lang="en-US" sz="2400" dirty="0">
              <a:solidFill>
                <a:schemeClr val="bg1"/>
              </a:solidFill>
            </a:endParaRPr>
          </a:p>
        </p:txBody>
      </p:sp>
      <p:sp>
        <p:nvSpPr>
          <p:cNvPr id="22" name="Flowchart: Magnetic Disk 21"/>
          <p:cNvSpPr/>
          <p:nvPr/>
        </p:nvSpPr>
        <p:spPr>
          <a:xfrm>
            <a:off x="4181630" y="4648200"/>
            <a:ext cx="951103" cy="1260363"/>
          </a:xfrm>
          <a:prstGeom prst="flowChartMagneticDisk">
            <a:avLst/>
          </a:prstGeom>
          <a:ln>
            <a:solidFill>
              <a:schemeClr val="bg1"/>
            </a:solidFill>
          </a:ln>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27" name="TextBox 26"/>
          <p:cNvSpPr txBox="1"/>
          <p:nvPr/>
        </p:nvSpPr>
        <p:spPr>
          <a:xfrm>
            <a:off x="4267200" y="5248801"/>
            <a:ext cx="1846943" cy="461665"/>
          </a:xfrm>
          <a:prstGeom prst="rect">
            <a:avLst/>
          </a:prstGeom>
          <a:noFill/>
        </p:spPr>
        <p:txBody>
          <a:bodyPr wrap="square" rtlCol="0">
            <a:spAutoFit/>
          </a:bodyPr>
          <a:lstStyle/>
          <a:p>
            <a:r>
              <a:rPr lang="en-US" sz="2400" b="1" dirty="0" err="1" smtClean="0">
                <a:solidFill>
                  <a:schemeClr val="bg1"/>
                </a:solidFill>
              </a:rPr>
              <a:t>xEAC</a:t>
            </a:r>
            <a:endParaRPr lang="en-US" sz="2400" dirty="0">
              <a:solidFill>
                <a:schemeClr val="bg1"/>
              </a:solidFill>
            </a:endParaRPr>
          </a:p>
        </p:txBody>
      </p:sp>
    </p:spTree>
    <p:extLst>
      <p:ext uri="{BB962C8B-B14F-4D97-AF65-F5344CB8AC3E}">
        <p14:creationId xmlns:p14="http://schemas.microsoft.com/office/powerpoint/2010/main" val="26131357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ight Arrow 27"/>
          <p:cNvSpPr/>
          <p:nvPr/>
        </p:nvSpPr>
        <p:spPr>
          <a:xfrm>
            <a:off x="4446733" y="4929952"/>
            <a:ext cx="1430035" cy="696857"/>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Curved Left Arrow 20"/>
          <p:cNvSpPr/>
          <p:nvPr/>
        </p:nvSpPr>
        <p:spPr>
          <a:xfrm>
            <a:off x="6714968" y="2848598"/>
            <a:ext cx="1819432" cy="2778211"/>
          </a:xfrm>
          <a:prstGeom prst="curvedLeftArrow">
            <a:avLst>
              <a:gd name="adj1" fmla="val 23353"/>
              <a:gd name="adj2" fmla="val 44280"/>
              <a:gd name="adj3" fmla="val 25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lowchart: Magnetic Disk 24"/>
          <p:cNvSpPr/>
          <p:nvPr/>
        </p:nvSpPr>
        <p:spPr>
          <a:xfrm>
            <a:off x="6019800" y="2352674"/>
            <a:ext cx="951103" cy="1260363"/>
          </a:xfrm>
          <a:prstGeom prst="flowChartMagneticDisk">
            <a:avLst/>
          </a:prstGeom>
          <a:ln>
            <a:solidFill>
              <a:schemeClr val="bg1"/>
            </a:solidFill>
          </a:ln>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24" name="Right Arrow 23"/>
          <p:cNvSpPr/>
          <p:nvPr/>
        </p:nvSpPr>
        <p:spPr>
          <a:xfrm rot="5400000">
            <a:off x="3885190" y="3373426"/>
            <a:ext cx="1430035" cy="696857"/>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a:off x="4446733" y="2634426"/>
            <a:ext cx="1430035" cy="696857"/>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a:off x="2492982" y="2634426"/>
            <a:ext cx="1430035" cy="696857"/>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p:txBody>
          <a:bodyPr>
            <a:normAutofit fontScale="90000"/>
          </a:bodyPr>
          <a:lstStyle/>
          <a:p>
            <a:r>
              <a:rPr lang="en-US" dirty="0" smtClean="0"/>
              <a:t>NEAR FUTURE</a:t>
            </a:r>
            <a:br>
              <a:rPr lang="en-US" dirty="0" smtClean="0"/>
            </a:br>
            <a:r>
              <a:rPr lang="en-US" dirty="0" smtClean="0"/>
              <a:t>Hook Systems with Linked Data</a:t>
            </a:r>
            <a:endParaRPr lang="en-US" dirty="0"/>
          </a:p>
        </p:txBody>
      </p:sp>
      <p:pic>
        <p:nvPicPr>
          <p:cNvPr id="1046" name="Picture 22" descr="http://www.etektraining.com/images/Microsoft-Word-2010-Icon.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88752" y="2298924"/>
            <a:ext cx="1013887" cy="977676"/>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http://cdn3.cybernetnews.com/wp-content/uploads/2009/09/Excel.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4217" y="2634426"/>
            <a:ext cx="1066800" cy="10668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Xml Icon 16x16 Xml icon 16x16 xml icon 16x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9552" y="2362200"/>
            <a:ext cx="1241313" cy="1241313"/>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p:cNvSpPr txBox="1"/>
          <p:nvPr/>
        </p:nvSpPr>
        <p:spPr>
          <a:xfrm>
            <a:off x="6001657" y="2869618"/>
            <a:ext cx="1846943" cy="461665"/>
          </a:xfrm>
          <a:prstGeom prst="rect">
            <a:avLst/>
          </a:prstGeom>
          <a:noFill/>
        </p:spPr>
        <p:txBody>
          <a:bodyPr wrap="square" rtlCol="0">
            <a:spAutoFit/>
          </a:bodyPr>
          <a:lstStyle/>
          <a:p>
            <a:r>
              <a:rPr lang="en-US" sz="2400" b="1" dirty="0" err="1" smtClean="0">
                <a:solidFill>
                  <a:schemeClr val="bg1"/>
                </a:solidFill>
              </a:rPr>
              <a:t>ASpace</a:t>
            </a:r>
            <a:endParaRPr lang="en-US" sz="2400" dirty="0">
              <a:solidFill>
                <a:schemeClr val="bg1"/>
              </a:solidFill>
            </a:endParaRPr>
          </a:p>
        </p:txBody>
      </p:sp>
      <p:sp>
        <p:nvSpPr>
          <p:cNvPr id="22" name="Flowchart: Magnetic Disk 21"/>
          <p:cNvSpPr/>
          <p:nvPr/>
        </p:nvSpPr>
        <p:spPr>
          <a:xfrm>
            <a:off x="4181630" y="4648200"/>
            <a:ext cx="951103" cy="1260363"/>
          </a:xfrm>
          <a:prstGeom prst="flowChartMagneticDisk">
            <a:avLst/>
          </a:prstGeom>
          <a:ln>
            <a:solidFill>
              <a:schemeClr val="bg1"/>
            </a:solidFill>
          </a:ln>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27" name="TextBox 26"/>
          <p:cNvSpPr txBox="1"/>
          <p:nvPr/>
        </p:nvSpPr>
        <p:spPr>
          <a:xfrm>
            <a:off x="4267200" y="5248801"/>
            <a:ext cx="1846943" cy="461665"/>
          </a:xfrm>
          <a:prstGeom prst="rect">
            <a:avLst/>
          </a:prstGeom>
          <a:noFill/>
        </p:spPr>
        <p:txBody>
          <a:bodyPr wrap="square" rtlCol="0">
            <a:spAutoFit/>
          </a:bodyPr>
          <a:lstStyle/>
          <a:p>
            <a:r>
              <a:rPr lang="en-US" sz="2400" b="1" dirty="0" err="1" smtClean="0">
                <a:solidFill>
                  <a:schemeClr val="bg1"/>
                </a:solidFill>
              </a:rPr>
              <a:t>xEAC</a:t>
            </a:r>
            <a:endParaRPr lang="en-US" sz="2400" dirty="0">
              <a:solidFill>
                <a:schemeClr val="bg1"/>
              </a:solidFill>
            </a:endParaRPr>
          </a:p>
        </p:txBody>
      </p:sp>
      <p:grpSp>
        <p:nvGrpSpPr>
          <p:cNvPr id="29" name="Group 28"/>
          <p:cNvGrpSpPr/>
          <p:nvPr/>
        </p:nvGrpSpPr>
        <p:grpSpPr>
          <a:xfrm>
            <a:off x="5959649" y="4838495"/>
            <a:ext cx="1011254" cy="1070068"/>
            <a:chOff x="5334000" y="5029200"/>
            <a:chExt cx="504083" cy="533400"/>
          </a:xfrm>
        </p:grpSpPr>
        <p:sp>
          <p:nvSpPr>
            <p:cNvPr id="30" name="Oval 29"/>
            <p:cNvSpPr/>
            <p:nvPr/>
          </p:nvSpPr>
          <p:spPr>
            <a:xfrm>
              <a:off x="5334000" y="5029200"/>
              <a:ext cx="340981" cy="340981"/>
            </a:xfrm>
            <a:prstGeom prst="ellipse">
              <a:avLst/>
            </a:prstGeom>
            <a:gradFill flip="none" rotWithShape="1">
              <a:gsLst>
                <a:gs pos="0">
                  <a:schemeClr val="bg1">
                    <a:shade val="30000"/>
                    <a:satMod val="115000"/>
                    <a:alpha val="0"/>
                  </a:schemeClr>
                </a:gs>
                <a:gs pos="50000">
                  <a:schemeClr val="bg1">
                    <a:shade val="67500"/>
                    <a:satMod val="115000"/>
                  </a:schemeClr>
                </a:gs>
                <a:gs pos="100000">
                  <a:schemeClr val="bg1">
                    <a:shade val="100000"/>
                    <a:satMod val="115000"/>
                  </a:schemeClr>
                </a:gs>
              </a:gsLst>
              <a:path path="circle">
                <a:fillToRect l="100000" t="100000"/>
              </a:path>
              <a:tileRect r="-100000" b="-100000"/>
            </a:gradFill>
            <a:ln w="952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p:cNvCxnSpPr/>
            <p:nvPr/>
          </p:nvCxnSpPr>
          <p:spPr>
            <a:xfrm>
              <a:off x="5658940" y="5362110"/>
              <a:ext cx="179143" cy="200490"/>
            </a:xfrm>
            <a:prstGeom prst="line">
              <a:avLst/>
            </a:prstGeom>
            <a:ln w="152400" cap="rnd">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32" name="Picture 2" descr="http://bowdenweb.com/krs1/pix/semweb/opaqueRdf.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748472" y="4343400"/>
            <a:ext cx="854920" cy="934396"/>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p:cNvSpPr txBox="1"/>
          <p:nvPr/>
        </p:nvSpPr>
        <p:spPr>
          <a:xfrm>
            <a:off x="6934200" y="5010090"/>
            <a:ext cx="1062116" cy="400110"/>
          </a:xfrm>
          <a:prstGeom prst="rect">
            <a:avLst/>
          </a:prstGeom>
          <a:noFill/>
        </p:spPr>
        <p:txBody>
          <a:bodyPr wrap="square" rtlCol="0">
            <a:spAutoFit/>
          </a:bodyPr>
          <a:lstStyle/>
          <a:p>
            <a:r>
              <a:rPr lang="en-US" sz="2000" b="1" dirty="0" smtClean="0"/>
              <a:t>RDF</a:t>
            </a:r>
            <a:endParaRPr lang="en-US" sz="2000" dirty="0" smtClean="0"/>
          </a:p>
        </p:txBody>
      </p:sp>
      <p:sp>
        <p:nvSpPr>
          <p:cNvPr id="34" name="TextBox 33"/>
          <p:cNvSpPr txBox="1"/>
          <p:nvPr/>
        </p:nvSpPr>
        <p:spPr>
          <a:xfrm>
            <a:off x="5105400" y="5086290"/>
            <a:ext cx="1062116" cy="400110"/>
          </a:xfrm>
          <a:prstGeom prst="rect">
            <a:avLst/>
          </a:prstGeom>
          <a:noFill/>
        </p:spPr>
        <p:txBody>
          <a:bodyPr wrap="square" rtlCol="0">
            <a:spAutoFit/>
          </a:bodyPr>
          <a:lstStyle/>
          <a:p>
            <a:r>
              <a:rPr lang="en-US" sz="2000" b="1" dirty="0" smtClean="0"/>
              <a:t>RDF</a:t>
            </a:r>
            <a:endParaRPr lang="en-US" sz="2000" dirty="0" smtClean="0"/>
          </a:p>
        </p:txBody>
      </p:sp>
    </p:spTree>
    <p:extLst>
      <p:ext uri="{BB962C8B-B14F-4D97-AF65-F5344CB8AC3E}">
        <p14:creationId xmlns:p14="http://schemas.microsoft.com/office/powerpoint/2010/main" val="36021579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
            </a:r>
            <a:br>
              <a:rPr lang="en-US" dirty="0" smtClean="0"/>
            </a:br>
            <a:r>
              <a:rPr lang="en-US" dirty="0" smtClean="0"/>
              <a:t/>
            </a:r>
            <a:br>
              <a:rPr lang="en-US" dirty="0" smtClean="0"/>
            </a:br>
            <a:endParaRPr lang="en-US" dirty="0"/>
          </a:p>
        </p:txBody>
      </p:sp>
      <p:pic>
        <p:nvPicPr>
          <p:cNvPr id="2050" name="Picture 2" descr="C:\Users\ilee.SCIENCE\Documents\2012 CLIR\AMNH logos jpg\amnh_logo_suite_101214\Horizontal\EPS\Process\1cp\amnh_hrz_1cp_wh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0" y="6049962"/>
            <a:ext cx="4241800" cy="88423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2000"/>
          <p:cNvPicPr>
            <a:picLocks noChangeAspect="1" noChangeArrowheads="1"/>
          </p:cNvPicPr>
          <p:nvPr/>
        </p:nvPicPr>
        <p:blipFill rotWithShape="1">
          <a:blip r:embed="rId4">
            <a:extLst>
              <a:ext uri="{BEBA8EAE-BF5A-486C-A8C5-ECC9F3942E4B}">
                <a14:imgProps xmlns:a14="http://schemas.microsoft.com/office/drawing/2010/main">
                  <a14:imgLayer r:embed="rId5">
                    <a14:imgEffect>
                      <a14:brightnessContrast bright="20000" contrast="-20000"/>
                    </a14:imgEffect>
                  </a14:imgLayer>
                </a14:imgProps>
              </a:ext>
              <a:ext uri="{28A0092B-C50C-407E-A947-70E740481C1C}">
                <a14:useLocalDpi xmlns:a14="http://schemas.microsoft.com/office/drawing/2010/main" val="0"/>
              </a:ext>
            </a:extLst>
          </a:blip>
          <a:srcRect l="3226" t="7321" b="7321"/>
          <a:stretch/>
        </p:blipFill>
        <p:spPr bwMode="auto">
          <a:xfrm>
            <a:off x="1"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035910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M:\Special Collections\AMNH ARCHIVE PROJECT\Blog photos\Anthropology Fall 2011\2011-11-01\047.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8646" t="4524" r="21686"/>
          <a:stretch/>
        </p:blipFill>
        <p:spPr bwMode="auto">
          <a:xfrm>
            <a:off x="0" y="2468562"/>
            <a:ext cx="3657600" cy="4389438"/>
          </a:xfrm>
          <a:prstGeom prst="rect">
            <a:avLst/>
          </a:prstGeom>
          <a:noFill/>
          <a:ln w="57150">
            <a:solidFill>
              <a:schemeClr val="bg1"/>
            </a:solidFill>
          </a:ln>
          <a:extLst>
            <a:ext uri="{909E8E84-426E-40DD-AFC4-6F175D3DCCD1}">
              <a14:hiddenFill xmlns:a14="http://schemas.microsoft.com/office/drawing/2010/main">
                <a:solidFill>
                  <a:srgbClr val="FFFFFF"/>
                </a:solidFill>
              </a14:hiddenFill>
            </a:ext>
          </a:extLst>
        </p:spPr>
      </p:pic>
      <p:pic>
        <p:nvPicPr>
          <p:cNvPr id="16388" name="Picture 4" descr="Andrewsarchus skull"/>
          <p:cNvPicPr>
            <a:picLocks noChangeAspect="1" noChangeArrowheads="1"/>
          </p:cNvPicPr>
          <p:nvPr/>
        </p:nvPicPr>
        <p:blipFill rotWithShape="1">
          <a:blip r:embed="rId4">
            <a:extLst>
              <a:ext uri="{28A0092B-C50C-407E-A947-70E740481C1C}">
                <a14:useLocalDpi xmlns:a14="http://schemas.microsoft.com/office/drawing/2010/main" val="0"/>
              </a:ext>
            </a:extLst>
          </a:blip>
          <a:srcRect t="14288" b="8580"/>
          <a:stretch/>
        </p:blipFill>
        <p:spPr bwMode="auto">
          <a:xfrm>
            <a:off x="0" y="0"/>
            <a:ext cx="4267200" cy="2468562"/>
          </a:xfrm>
          <a:prstGeom prst="rect">
            <a:avLst/>
          </a:prstGeom>
          <a:noFill/>
          <a:ln w="57150">
            <a:solidFill>
              <a:schemeClr val="bg1"/>
            </a:solidFill>
          </a:ln>
          <a:extLst>
            <a:ext uri="{909E8E84-426E-40DD-AFC4-6F175D3DCCD1}">
              <a14:hiddenFill xmlns:a14="http://schemas.microsoft.com/office/drawing/2010/main">
                <a:solidFill>
                  <a:srgbClr val="FFFFFF"/>
                </a:solidFill>
              </a14:hiddenFill>
            </a:ext>
          </a:extLst>
        </p:spPr>
      </p:pic>
      <p:pic>
        <p:nvPicPr>
          <p:cNvPr id="8" name="Content Placeholder 7"/>
          <p:cNvPicPr>
            <a:picLocks noGrp="1" noChangeAspect="1"/>
          </p:cNvPicPr>
          <p:nvPr>
            <p:ph idx="1"/>
          </p:nvPr>
        </p:nvPicPr>
        <p:blipFill rotWithShape="1">
          <a:blip r:embed="rId5">
            <a:extLst>
              <a:ext uri="{28A0092B-C50C-407E-A947-70E740481C1C}">
                <a14:useLocalDpi xmlns:a14="http://schemas.microsoft.com/office/drawing/2010/main" val="0"/>
              </a:ext>
            </a:extLst>
          </a:blip>
          <a:srcRect t="2521"/>
          <a:stretch/>
        </p:blipFill>
        <p:spPr>
          <a:xfrm>
            <a:off x="3657600" y="2537460"/>
            <a:ext cx="5486400" cy="4320540"/>
          </a:xfrm>
          <a:prstGeom prst="rect">
            <a:avLst/>
          </a:prstGeom>
          <a:noFill/>
          <a:ln w="57150">
            <a:solidFill>
              <a:schemeClr val="bg1"/>
            </a:solidFill>
          </a:ln>
        </p:spPr>
      </p:pic>
      <p:pic>
        <p:nvPicPr>
          <p:cNvPr id="17418" name="Picture 10" descr="Hall of Ornithischian Dinosaurs"/>
          <p:cNvPicPr>
            <a:picLocks noChangeAspect="1" noChangeArrowheads="1"/>
          </p:cNvPicPr>
          <p:nvPr/>
        </p:nvPicPr>
        <p:blipFill rotWithShape="1">
          <a:blip r:embed="rId6">
            <a:extLst>
              <a:ext uri="{28A0092B-C50C-407E-A947-70E740481C1C}">
                <a14:useLocalDpi xmlns:a14="http://schemas.microsoft.com/office/drawing/2010/main" val="0"/>
              </a:ext>
            </a:extLst>
          </a:blip>
          <a:srcRect b="1830"/>
          <a:stretch/>
        </p:blipFill>
        <p:spPr bwMode="auto">
          <a:xfrm>
            <a:off x="4114800" y="0"/>
            <a:ext cx="5029200" cy="2468562"/>
          </a:xfrm>
          <a:prstGeom prst="rect">
            <a:avLst/>
          </a:prstGeom>
          <a:noFill/>
          <a:ln w="57150">
            <a:solidFill>
              <a:schemeClr val="bg1"/>
            </a:solidFill>
          </a:ln>
          <a:extLst>
            <a:ext uri="{909E8E84-426E-40DD-AFC4-6F175D3DCCD1}">
              <a14:hiddenFill xmlns:a14="http://schemas.microsoft.com/office/drawing/2010/main">
                <a:solidFill>
                  <a:srgbClr val="FFFFFF"/>
                </a:solidFill>
              </a14:hiddenFill>
            </a:ext>
          </a:extLst>
        </p:spPr>
      </p:pic>
      <p:sp>
        <p:nvSpPr>
          <p:cNvPr id="12" name="Rectangle 11"/>
          <p:cNvSpPr/>
          <p:nvPr/>
        </p:nvSpPr>
        <p:spPr>
          <a:xfrm>
            <a:off x="4114800" y="2011675"/>
            <a:ext cx="5029200" cy="457200"/>
          </a:xfrm>
          <a:prstGeom prst="rect">
            <a:avLst/>
          </a:prstGeom>
          <a:solidFill>
            <a:srgbClr val="000000">
              <a:alpha val="5019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0" y="2099543"/>
            <a:ext cx="4034330" cy="369332"/>
          </a:xfrm>
          <a:prstGeom prst="rect">
            <a:avLst/>
          </a:prstGeom>
          <a:noFill/>
        </p:spPr>
        <p:txBody>
          <a:bodyPr wrap="square" rtlCol="0">
            <a:spAutoFit/>
          </a:bodyPr>
          <a:lstStyle/>
          <a:p>
            <a:pPr algn="ctr"/>
            <a:r>
              <a:rPr lang="en-US" b="1" dirty="0" smtClean="0">
                <a:solidFill>
                  <a:schemeClr val="bg1"/>
                </a:solidFill>
                <a:latin typeface="Trebuchet MS" panose="020B0603020202020204" pitchFamily="34" charset="0"/>
              </a:rPr>
              <a:t>RESEARCH COLLECTIONS</a:t>
            </a:r>
            <a:endParaRPr lang="en-US" sz="1100" dirty="0">
              <a:solidFill>
                <a:schemeClr val="bg1"/>
              </a:solidFill>
              <a:latin typeface="Trebuchet MS" panose="020B0603020202020204" pitchFamily="34" charset="0"/>
            </a:endParaRPr>
          </a:p>
        </p:txBody>
      </p:sp>
      <p:sp>
        <p:nvSpPr>
          <p:cNvPr id="9" name="TextBox 8"/>
          <p:cNvSpPr txBox="1"/>
          <p:nvPr/>
        </p:nvSpPr>
        <p:spPr>
          <a:xfrm>
            <a:off x="4149545" y="2089363"/>
            <a:ext cx="4994455" cy="369332"/>
          </a:xfrm>
          <a:prstGeom prst="rect">
            <a:avLst/>
          </a:prstGeom>
          <a:noFill/>
        </p:spPr>
        <p:txBody>
          <a:bodyPr wrap="square" rtlCol="0">
            <a:spAutoFit/>
          </a:bodyPr>
          <a:lstStyle/>
          <a:p>
            <a:pPr algn="ctr"/>
            <a:r>
              <a:rPr lang="en-US" b="1" dirty="0" smtClean="0">
                <a:solidFill>
                  <a:schemeClr val="bg1"/>
                </a:solidFill>
                <a:latin typeface="Trebuchet MS" panose="020B0603020202020204" pitchFamily="34" charset="0"/>
              </a:rPr>
              <a:t>OBJECTS ON DISPLAY</a:t>
            </a:r>
            <a:endParaRPr lang="en-US" sz="1100" dirty="0">
              <a:solidFill>
                <a:schemeClr val="bg1"/>
              </a:solidFill>
              <a:latin typeface="Trebuchet MS" panose="020B0603020202020204" pitchFamily="34" charset="0"/>
            </a:endParaRPr>
          </a:p>
        </p:txBody>
      </p:sp>
      <p:sp>
        <p:nvSpPr>
          <p:cNvPr id="13" name="Rectangle 12"/>
          <p:cNvSpPr/>
          <p:nvPr/>
        </p:nvSpPr>
        <p:spPr>
          <a:xfrm>
            <a:off x="3688685" y="6400800"/>
            <a:ext cx="5455316" cy="457200"/>
          </a:xfrm>
          <a:prstGeom prst="rect">
            <a:avLst/>
          </a:prstGeom>
          <a:solidFill>
            <a:srgbClr val="000000">
              <a:alpha val="5019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3688684" y="6477713"/>
            <a:ext cx="5455315" cy="369332"/>
          </a:xfrm>
          <a:prstGeom prst="rect">
            <a:avLst/>
          </a:prstGeom>
          <a:noFill/>
        </p:spPr>
        <p:txBody>
          <a:bodyPr wrap="square" rtlCol="0">
            <a:spAutoFit/>
          </a:bodyPr>
          <a:lstStyle/>
          <a:p>
            <a:pPr algn="ctr"/>
            <a:r>
              <a:rPr lang="en-US" b="1" dirty="0" smtClean="0">
                <a:solidFill>
                  <a:schemeClr val="bg1"/>
                </a:solidFill>
                <a:latin typeface="Trebuchet MS" panose="020B0603020202020204" pitchFamily="34" charset="0"/>
              </a:rPr>
              <a:t>ENTITIES</a:t>
            </a:r>
            <a:endParaRPr lang="en-US" sz="1100" dirty="0">
              <a:solidFill>
                <a:schemeClr val="bg1"/>
              </a:solidFill>
              <a:latin typeface="Trebuchet MS" panose="020B0603020202020204" pitchFamily="34" charset="0"/>
            </a:endParaRPr>
          </a:p>
        </p:txBody>
      </p:sp>
      <p:sp>
        <p:nvSpPr>
          <p:cNvPr id="15" name="Rectangle 14"/>
          <p:cNvSpPr/>
          <p:nvPr/>
        </p:nvSpPr>
        <p:spPr>
          <a:xfrm>
            <a:off x="1805" y="6400800"/>
            <a:ext cx="3571665" cy="457200"/>
          </a:xfrm>
          <a:prstGeom prst="rect">
            <a:avLst/>
          </a:prstGeom>
          <a:solidFill>
            <a:srgbClr val="000000">
              <a:alpha val="5019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0" y="6477713"/>
            <a:ext cx="3573470" cy="369332"/>
          </a:xfrm>
          <a:prstGeom prst="rect">
            <a:avLst/>
          </a:prstGeom>
          <a:noFill/>
        </p:spPr>
        <p:txBody>
          <a:bodyPr wrap="square" rtlCol="0">
            <a:spAutoFit/>
          </a:bodyPr>
          <a:lstStyle/>
          <a:p>
            <a:pPr algn="ctr"/>
            <a:r>
              <a:rPr lang="en-US" b="1" dirty="0" smtClean="0">
                <a:solidFill>
                  <a:schemeClr val="bg1"/>
                </a:solidFill>
                <a:latin typeface="Trebuchet MS" panose="020B0603020202020204" pitchFamily="34" charset="0"/>
              </a:rPr>
              <a:t>ARCHIVES</a:t>
            </a:r>
            <a:endParaRPr lang="en-US" sz="1100" dirty="0">
              <a:solidFill>
                <a:schemeClr val="bg1"/>
              </a:solidFill>
              <a:latin typeface="Trebuchet MS" panose="020B0603020202020204" pitchFamily="34" charset="0"/>
            </a:endParaRPr>
          </a:p>
        </p:txBody>
      </p:sp>
    </p:spTree>
    <p:extLst>
      <p:ext uri="{BB962C8B-B14F-4D97-AF65-F5344CB8AC3E}">
        <p14:creationId xmlns:p14="http://schemas.microsoft.com/office/powerpoint/2010/main" val="19169447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M:\Special Collections\AMNH ARCHIVE PROJECT\Blog photos\Anthropology Fall 2011\2011-11-01\047.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8646" t="4524" r="21686"/>
          <a:stretch/>
        </p:blipFill>
        <p:spPr bwMode="auto">
          <a:xfrm>
            <a:off x="0" y="2468562"/>
            <a:ext cx="3657600" cy="4389438"/>
          </a:xfrm>
          <a:prstGeom prst="rect">
            <a:avLst/>
          </a:prstGeom>
          <a:noFill/>
          <a:ln w="57150">
            <a:solidFill>
              <a:schemeClr val="bg1"/>
            </a:solidFill>
          </a:ln>
          <a:extLst>
            <a:ext uri="{909E8E84-426E-40DD-AFC4-6F175D3DCCD1}">
              <a14:hiddenFill xmlns:a14="http://schemas.microsoft.com/office/drawing/2010/main">
                <a:solidFill>
                  <a:srgbClr val="FFFFFF"/>
                </a:solidFill>
              </a14:hiddenFill>
            </a:ext>
          </a:extLst>
        </p:spPr>
      </p:pic>
      <p:pic>
        <p:nvPicPr>
          <p:cNvPr id="8" name="Content Placeholder 7"/>
          <p:cNvPicPr>
            <a:picLocks noGrp="1" noChangeAspect="1"/>
          </p:cNvPicPr>
          <p:nvPr>
            <p:ph idx="1"/>
          </p:nvPr>
        </p:nvPicPr>
        <p:blipFill rotWithShape="1">
          <a:blip r:embed="rId4">
            <a:extLst>
              <a:ext uri="{28A0092B-C50C-407E-A947-70E740481C1C}">
                <a14:useLocalDpi xmlns:a14="http://schemas.microsoft.com/office/drawing/2010/main" val="0"/>
              </a:ext>
            </a:extLst>
          </a:blip>
          <a:srcRect t="2521"/>
          <a:stretch/>
        </p:blipFill>
        <p:spPr>
          <a:xfrm>
            <a:off x="3657600" y="2537460"/>
            <a:ext cx="5486400" cy="4320540"/>
          </a:xfrm>
          <a:prstGeom prst="rect">
            <a:avLst/>
          </a:prstGeom>
          <a:noFill/>
          <a:ln w="57150">
            <a:solidFill>
              <a:schemeClr val="bg1"/>
            </a:solidFill>
          </a:ln>
        </p:spPr>
      </p:pic>
      <p:pic>
        <p:nvPicPr>
          <p:cNvPr id="16388" name="Picture 4" descr="Andrewsarchus skull"/>
          <p:cNvPicPr>
            <a:picLocks noChangeAspect="1" noChangeArrowheads="1"/>
          </p:cNvPicPr>
          <p:nvPr/>
        </p:nvPicPr>
        <p:blipFill rotWithShape="1">
          <a:blip r:embed="rId5">
            <a:extLst>
              <a:ext uri="{28A0092B-C50C-407E-A947-70E740481C1C}">
                <a14:useLocalDpi xmlns:a14="http://schemas.microsoft.com/office/drawing/2010/main" val="0"/>
              </a:ext>
            </a:extLst>
          </a:blip>
          <a:srcRect t="14288" b="8580"/>
          <a:stretch/>
        </p:blipFill>
        <p:spPr bwMode="auto">
          <a:xfrm>
            <a:off x="0" y="0"/>
            <a:ext cx="4267200" cy="2468562"/>
          </a:xfrm>
          <a:prstGeom prst="rect">
            <a:avLst/>
          </a:prstGeom>
          <a:noFill/>
          <a:ln w="57150">
            <a:solidFill>
              <a:schemeClr val="bg1"/>
            </a:solidFill>
          </a:ln>
          <a:extLst>
            <a:ext uri="{909E8E84-426E-40DD-AFC4-6F175D3DCCD1}">
              <a14:hiddenFill xmlns:a14="http://schemas.microsoft.com/office/drawing/2010/main">
                <a:solidFill>
                  <a:srgbClr val="FFFFFF"/>
                </a:solidFill>
              </a14:hiddenFill>
            </a:ext>
          </a:extLst>
        </p:spPr>
      </p:pic>
      <p:pic>
        <p:nvPicPr>
          <p:cNvPr id="17418" name="Picture 10" descr="Hall of Ornithischian Dinosaurs"/>
          <p:cNvPicPr>
            <a:picLocks noChangeAspect="1" noChangeArrowheads="1"/>
          </p:cNvPicPr>
          <p:nvPr/>
        </p:nvPicPr>
        <p:blipFill rotWithShape="1">
          <a:blip r:embed="rId6">
            <a:extLst>
              <a:ext uri="{28A0092B-C50C-407E-A947-70E740481C1C}">
                <a14:useLocalDpi xmlns:a14="http://schemas.microsoft.com/office/drawing/2010/main" val="0"/>
              </a:ext>
            </a:extLst>
          </a:blip>
          <a:srcRect b="1830"/>
          <a:stretch/>
        </p:blipFill>
        <p:spPr bwMode="auto">
          <a:xfrm>
            <a:off x="4114800" y="0"/>
            <a:ext cx="5029200" cy="2468562"/>
          </a:xfrm>
          <a:prstGeom prst="rect">
            <a:avLst/>
          </a:prstGeom>
          <a:noFill/>
          <a:ln w="57150">
            <a:solidFill>
              <a:schemeClr val="bg1"/>
            </a:solidFill>
          </a:ln>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9144000" cy="6858000"/>
          </a:xfrm>
          <a:prstGeom prst="rect">
            <a:avLst/>
          </a:prstGeom>
          <a:solidFill>
            <a:srgbClr val="000000">
              <a:alpha val="5019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781800" y="3048000"/>
            <a:ext cx="1143000" cy="1143000"/>
          </a:xfrm>
          <a:prstGeom prst="ellipse">
            <a:avLst/>
          </a:prstGeom>
          <a:solidFill>
            <a:srgbClr val="FFFFFF">
              <a:alpha val="30196"/>
            </a:srgb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5181600" y="2819400"/>
            <a:ext cx="1143000" cy="1143000"/>
          </a:xfrm>
          <a:prstGeom prst="ellipse">
            <a:avLst/>
          </a:prstGeom>
          <a:solidFill>
            <a:srgbClr val="FFFFFF">
              <a:alpha val="30196"/>
            </a:srgb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1993900" y="5257800"/>
            <a:ext cx="1143000" cy="1143000"/>
          </a:xfrm>
          <a:prstGeom prst="ellipse">
            <a:avLst/>
          </a:prstGeom>
          <a:solidFill>
            <a:srgbClr val="FFFFFF">
              <a:alpha val="30196"/>
            </a:srgb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Elbow Connector 35"/>
          <p:cNvCxnSpPr>
            <a:stCxn id="25" idx="6"/>
            <a:endCxn id="11" idx="4"/>
          </p:cNvCxnSpPr>
          <p:nvPr/>
        </p:nvCxnSpPr>
        <p:spPr>
          <a:xfrm flipV="1">
            <a:off x="3136900" y="4191000"/>
            <a:ext cx="4216400" cy="1638300"/>
          </a:xfrm>
          <a:prstGeom prst="bentConnector2">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25" idx="6"/>
            <a:endCxn id="17" idx="4"/>
          </p:cNvCxnSpPr>
          <p:nvPr/>
        </p:nvCxnSpPr>
        <p:spPr>
          <a:xfrm flipV="1">
            <a:off x="3136900" y="3962400"/>
            <a:ext cx="2616200" cy="1866900"/>
          </a:xfrm>
          <a:prstGeom prst="bentConnector2">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0" y="2099543"/>
            <a:ext cx="4034330" cy="369332"/>
          </a:xfrm>
          <a:prstGeom prst="rect">
            <a:avLst/>
          </a:prstGeom>
          <a:noFill/>
        </p:spPr>
        <p:txBody>
          <a:bodyPr wrap="square" rtlCol="0">
            <a:spAutoFit/>
          </a:bodyPr>
          <a:lstStyle/>
          <a:p>
            <a:pPr algn="ctr"/>
            <a:r>
              <a:rPr lang="en-US" b="1" dirty="0" smtClean="0">
                <a:solidFill>
                  <a:schemeClr val="bg1"/>
                </a:solidFill>
                <a:latin typeface="Trebuchet MS" panose="020B0603020202020204" pitchFamily="34" charset="0"/>
              </a:rPr>
              <a:t>RESEARCH COLLECTIONS</a:t>
            </a:r>
            <a:endParaRPr lang="en-US" sz="1100" dirty="0">
              <a:solidFill>
                <a:schemeClr val="bg1"/>
              </a:solidFill>
              <a:latin typeface="Trebuchet MS" panose="020B0603020202020204" pitchFamily="34" charset="0"/>
            </a:endParaRPr>
          </a:p>
        </p:txBody>
      </p:sp>
      <p:sp>
        <p:nvSpPr>
          <p:cNvPr id="23" name="TextBox 22"/>
          <p:cNvSpPr txBox="1"/>
          <p:nvPr/>
        </p:nvSpPr>
        <p:spPr>
          <a:xfrm>
            <a:off x="4149545" y="2089363"/>
            <a:ext cx="4994455" cy="369332"/>
          </a:xfrm>
          <a:prstGeom prst="rect">
            <a:avLst/>
          </a:prstGeom>
          <a:noFill/>
        </p:spPr>
        <p:txBody>
          <a:bodyPr wrap="square" rtlCol="0">
            <a:spAutoFit/>
          </a:bodyPr>
          <a:lstStyle/>
          <a:p>
            <a:pPr algn="ctr"/>
            <a:r>
              <a:rPr lang="en-US" b="1" dirty="0" smtClean="0">
                <a:solidFill>
                  <a:schemeClr val="bg1"/>
                </a:solidFill>
                <a:latin typeface="Trebuchet MS" panose="020B0603020202020204" pitchFamily="34" charset="0"/>
              </a:rPr>
              <a:t>OBJECTS ON DISPLAY</a:t>
            </a:r>
            <a:endParaRPr lang="en-US" sz="1100" dirty="0">
              <a:solidFill>
                <a:schemeClr val="bg1"/>
              </a:solidFill>
              <a:latin typeface="Trebuchet MS" panose="020B0603020202020204" pitchFamily="34" charset="0"/>
            </a:endParaRPr>
          </a:p>
        </p:txBody>
      </p:sp>
      <p:sp>
        <p:nvSpPr>
          <p:cNvPr id="24" name="TextBox 23"/>
          <p:cNvSpPr txBox="1"/>
          <p:nvPr/>
        </p:nvSpPr>
        <p:spPr>
          <a:xfrm>
            <a:off x="3688684" y="6477713"/>
            <a:ext cx="5455315" cy="369332"/>
          </a:xfrm>
          <a:prstGeom prst="rect">
            <a:avLst/>
          </a:prstGeom>
          <a:noFill/>
        </p:spPr>
        <p:txBody>
          <a:bodyPr wrap="square" rtlCol="0">
            <a:spAutoFit/>
          </a:bodyPr>
          <a:lstStyle/>
          <a:p>
            <a:pPr algn="ctr"/>
            <a:r>
              <a:rPr lang="en-US" b="1" dirty="0" smtClean="0">
                <a:solidFill>
                  <a:schemeClr val="bg1"/>
                </a:solidFill>
                <a:latin typeface="Trebuchet MS" panose="020B0603020202020204" pitchFamily="34" charset="0"/>
              </a:rPr>
              <a:t>ENTITIES</a:t>
            </a:r>
            <a:endParaRPr lang="en-US" sz="1100" dirty="0">
              <a:solidFill>
                <a:schemeClr val="bg1"/>
              </a:solidFill>
              <a:latin typeface="Trebuchet MS" panose="020B0603020202020204" pitchFamily="34" charset="0"/>
            </a:endParaRPr>
          </a:p>
        </p:txBody>
      </p:sp>
      <p:sp>
        <p:nvSpPr>
          <p:cNvPr id="26" name="TextBox 25"/>
          <p:cNvSpPr txBox="1"/>
          <p:nvPr/>
        </p:nvSpPr>
        <p:spPr>
          <a:xfrm>
            <a:off x="0" y="6477713"/>
            <a:ext cx="3573470" cy="369332"/>
          </a:xfrm>
          <a:prstGeom prst="rect">
            <a:avLst/>
          </a:prstGeom>
          <a:noFill/>
        </p:spPr>
        <p:txBody>
          <a:bodyPr wrap="square" rtlCol="0">
            <a:spAutoFit/>
          </a:bodyPr>
          <a:lstStyle/>
          <a:p>
            <a:pPr algn="ctr"/>
            <a:r>
              <a:rPr lang="en-US" b="1" dirty="0" smtClean="0">
                <a:solidFill>
                  <a:schemeClr val="bg1"/>
                </a:solidFill>
                <a:latin typeface="Trebuchet MS" panose="020B0603020202020204" pitchFamily="34" charset="0"/>
              </a:rPr>
              <a:t>ARCHIVES</a:t>
            </a:r>
            <a:endParaRPr lang="en-US" sz="1100" dirty="0">
              <a:solidFill>
                <a:schemeClr val="bg1"/>
              </a:solidFill>
              <a:latin typeface="Trebuchet MS" panose="020B0603020202020204" pitchFamily="34" charset="0"/>
            </a:endParaRPr>
          </a:p>
        </p:txBody>
      </p:sp>
    </p:spTree>
    <p:extLst>
      <p:ext uri="{BB962C8B-B14F-4D97-AF65-F5344CB8AC3E}">
        <p14:creationId xmlns:p14="http://schemas.microsoft.com/office/powerpoint/2010/main" val="13063877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THE DREAM</a:t>
            </a:r>
            <a:br>
              <a:rPr lang="en-US" dirty="0" smtClean="0"/>
            </a:br>
            <a:r>
              <a:rPr lang="en-US" dirty="0" smtClean="0"/>
              <a:t>Linking Resources</a:t>
            </a:r>
            <a:endParaRPr lang="en-US" dirty="0"/>
          </a:p>
        </p:txBody>
      </p:sp>
      <p:sp>
        <p:nvSpPr>
          <p:cNvPr id="8" name="AutoShape 4" descr="https://encrypted-tbn0.gstatic.com/images?q=tbn:ANd9GcR4EjKUvhVEzEzuBwnqHmKYgwar4ekFb_gVQ-ismFauSmHTdq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descr="data:image/jpeg;base64,/9j/4AAQSkZJRgABAQAAAQABAAD/2wCEAAkGBxESEBIPEBASFA8VEhQUEBARDBASEA8RFRQZFxUUExcYHCggGBoxHBUVIjEhJTUrMS4uFyA0RD8sNygtLjcBCgoKDg0OGhAQGiwkHyUsLC0uLCwsLC8sLCwsLCwsKywtLCwsLCwsLCwvLCwsLCwsLCwsLCwsLywsLCwsLCwsLP/AABEIAMwAzAMBEQACEQEDEQH/xAAcAAEAAQUBAQAAAAAAAAAAAAAABgMEBQcIAgH/xABLEAABAgIECAYPBwMEAwEAAAABAAIDEQQFEiEGBxMxNUFRcVJyc4GRsxQXIjJVYWKSlaGxssLR4xUjQlOTweEkQ/AlM1SCFmOUCP/EABoBAQADAQEBAAAAAAAAAAAAAAABAgMFBgT/xAA0EQEAAQMCBAMFBwQDAAAAAAAAAQIDEQQSBSExUUFhoRMVcZGxIjIzNIHR8CRCUsEUI+H/2gAMAwEAAhEDEQA/AN4oCCJ41tDU7kfiag5IQEBAQEBAQEBAQEBBIMCsLaRVlJFIgGbTIRoJJEOOzgu2HYdXSEHVWCeE1HrGjNpVGdNpuewytwX62PGo+3OgzKAgICAgICAgICAgieNbQ1O5H4moOesTxlXdC40XqIiDqfKHagZQ7UDKHagZQ7UDKHagZQ7UDKHagZQ7UDKHagZQ7UEKwte4tZee+dr8S1pZVILjMxd5Zpp1CZ99K1GgtH+7de9g4W0a1WYWiWtcDMLKTVlJFIgG7vY0FxIZGYD3rth2HODzhUXdVYJ4TUesaM2lUZ02m57DK3BfK9jxqPtzoMygICAgICAgICAgieNbQ1O5H4moOesT+m6FxonUREHUrc43ohc5MbESZMbEDJjYgZMbEDJjYgZMbEDJjYgZMbEDJjYghuFMIWWXfid7FpSyqZFouG4exBr3Gziuy7DWFAZ9/ZtR4DRdGuvewcPaNe9ZtYaiwMwrpNV0kR4Bu72PAcSGRmA3tcNRzyOcHnCDqrBPCaj1jRm0mjOm03PYSMpBfK9jxqPtzoMygICAgICAg+TQJoIpjWP+jU/kfiag55xQaboXGidTEQdSszjeFKF6oSICAgICAgICCI4StubxnLSlnUvgLhuCgZyEe5buHsVGjT+N/FeI4fWFAZ9/e6PAaLow1vYOHtGveg1BgZhXSarpIjwDd3seC4kMjMBva4ajnkdR5wg6qwTwmo9Y0ZtJozptNz2EjKQXyvY8aj7c6DMoCAgICAg4m+0o/wCfF/Wf80Hrs+kfmxv1YnzUZgeYlLjuBa6JFLTnBiPIO8TTMDOYuY+SrSixCHSDn5rjfCeLlannKKujfsPCVsx3MTPwh81fDPK/bhI3gxPOHzTBuVW4Qt4MTzh80wncqNr0bH+cPmowblVtcjY/pHzTBuVm1qNjulMJ3KrawGx3SowZVm0ue3pTCcrmC+d9/SoSuVCUXwgbc3e5aUs6l4G3DcFCWTY64bgqrPttBp/G5iyEcPrCgM+/vdHgNF0YZy9g4e0a96YGpMDMLKTVdJEeAbu9jQXEhkZgN7XDUc8jqPOFCXVWCeE1HrGjNpNGdNpuewkZSC+V7HjUfbnQZlAQEBAQcOIOpqLQhEcQ1kO6+9jRr3LxtnTTdnFP1lO6Vz9iHgwfNb8l9Hu2539ZN0vralcLw2EDtDWg+xPdtzv6ybpe/suJtZ0/wp93XO/rJul9+zIu1nT/AAnu6539ZN0n2bF2s6f4T3dc7+sm6T7Ni7WdP8J7uud/WTdL79nReEzzv4T3dc7+sm6T7PjcJvnJ7uud/WTdJ9nxuE3zk93XO/rJulQo0RwjBhN4dI33KNHb2aumJ8J7omqcJRRTcN69XKsLyahZHq6bMDeVpSzqXYbcNyqsugbhuUD4SpHkuQaixs4tRGt0+gs+/vdHgNF0bWXsA/HtGveomCJapwMwspNV0nLwDd3saC4kMjMBva4ajnkdR5woWdVYJ4TUesaM2k0Z02m57CRlIL5XseNR9udBmUBAQEHDiDqKqKTJ7937ry2kq2zIk9WBkUHunB4zgFubaLl2dPTRdjrORbRLYi5L8U7vGNu5Y1RVFezxF1WLGQmglzrZzCYkdpzZlvfootU9ZyPVWwBFZbLnZyLiJXcyWLcXKd0zIsaZEMN5Y7VmO0aivnuzNurbIyNBodtgc8uBN4Alm1TmF9VqxupzULOE4GPkZmVpwnMTuBP7LCnE3dg+1oRCcGgm8TvI2qdREWpiIFl2b418/tRiqNGnSh44h/dfLp+erpnzRKY0U3DevTyiF7NVSwlaCYG8q8Kyu7Nw3KqXq2g8GIpHgxkQ8GNvUjUuNXF42Nap1BZKPe6PAaLousvYB+PaNaiYTFTWGBmFlJqykiPAN3exoLiQyMwG9rhqOeR1HnCqs6qwTwmo9Y0ZtJozptNz2EjKQXyvY8aj7c6DMoCAg4cQdFUakyJvXkrc4Sv6FXBhPD2kTGcTucNYK+m3fm3VFUDYbLLg2NZNqxdMd0Ab5S2r0MYnFeOeEIBWdcmLEc4mWprSe9A1b1wL2om5XMylKcFY86KX55Of6gF1NDV/0585QucjCpbIUYHuZzu1jWw8602W9TTTXH88hc0anMfEiQmX5OyHEG4OM7vUtaLtNVU0x4CMUKkzrKxP+5E17GOXLt1f1mPOfpKXvDSkWYsMT/B8RVuI1Yrj4IR3s4bR0rn70vlVRp0pnjf+xVtJ+ZpnzRPRsCjG4b16eVYXc1CWMprZjpVoVl6NMYNvQownMKL6wh+V5qnEozCi+tIfleamJRmFF9bwvK83+VODMKLq5g+V5n8phGVGJXsEcPzP5U4RlqPGvUlEcHU+jTZEtDLw7EmRLRlbGx0zftVaqfFemrwUf/z/AEl7a3ENr3Bj4ETKMDjZfZE22hrkc28qi7phAQEHDiDeZjLyOFknwHqbLxMvEH3MM3TzPiZwPGBcTzLoaDTe0q31dI9Z/wDESz8bDCG2mijzGQHcOibIpOefBGbpX21a+mL+z+3pnzMMTh7U2Td2VDHcOMooH4X6nbj7d6+XiGm2z7SnpPUhlcCHTq958qL7F9XD/wAvP6kojUWEsSjQ4kNt4e3uJ/24kpWujV4guXptVVZommPH0kSLFtELuyCTMzYSTnJNpffwv+4lYVa//WZf+6N1b1hbj+u/WfpJ4M9hZg7FpURj4bmANZZNqc5znqX2azR13qommekCNVjglHgwnxnPhlrBMgF0yPFcvgu8Prt0TXMxyGLqCL/UweP+xWWj/MUfH/RPRsyjHNvXp5UhdzUJUHQp7FKMKZoo2BMmHg0EcFqZRh4NWt4DehTkw8Gqm8BnQmTa8Gpmfls6E3G1Rj1GyX+3Dz7E3I2oPjbqlsOqaQ8MYCHQbwL74rQkzyTTGJQHEHpmHyMb3VRd06gICDhxBuQxV5RdkKNhDSYbBDhx3tYLg1sgBNbU6i7TG2mrEIwx2VWKWRiYR0p0MwnR3mGW2S0kEFuaS2nUXJp2zVyRh4olfUiEzJw4zmwzMloIlfnUUX66I201YgwscsseSV3QK6jQLWRiuZalaskXyze1a27tdv7k4Q8Q61iti5cRCI0ycpMWpkEE9BKiLlUVb4nn3F9/5bTP+VE6R8lr/wAu9/nJhTpOEtKiMdDfSHuY4Sc0kSIVatRdqjFVXIwYNxZ0uBx/2Kvo/wAej4oq6NrUY+1eklnC7moWJoE0CaBNAmgTQeIpuRCB46NC0njQOuYhDV2IPTMPkY3uqFnTqAgIOHEFfs2L+bE/Ud81T2VHaPkHZsX82J+o75p7KjtHyGfwDdEjVjR4RiOk5z++c4tuhuN4n4lNNuiJ6R8kVdG62YOnhs8wrbbT2YrluDx4TPMTFPZKo2oPKZ5iYp7Cq2ovGzzFGKeycKzalHkfppinsYVWVQPI/TCYp7GFZlVt2M/TCYp7JwuIdAaLwGT1EMAKjEdhewRK7xoldTUJJoE0CaBNAmgTQeIhUiC459C0njQOuYokhq/EHpmHyMb3VCzp1AQEFt9nwfyYf6TPkgfZ8H8mH+kz5IIrjTocJtTU4thMBEG4iG0Ed0PEg5+xSj/WaHxonUvSES6cDRsHQFZVUkNg6ESSGwdCBIbB0IEhs9SD7L/JIH+ZkBAQJoE0CaBNAmgTQJoPLygg2OfQ1J40DrmJJDWGIPTMPkY3uqqzp1AQEBAQRPGtoancj8TUHO+KTTND40TqXpCJdOBWVe5okmgTQJoE0CaBNAmgs6XWcKE6y90nSnINcbuYL5b2ss2attc8/hJh4g1zBe4Ma4lxMgMm/P0KlGvsV1RTTPOfKTC/mvtCaBNAmgTQeXFEIPjm0NSeNB65iSmGscQemYfIxvdVVnTqAgICAgieNbQ1O5H4moOd8UumaHxonUvUwiXTSlV9tIFpAtIFpAtIFpAtIFpBCa2pNuM92qchuF37Lymsue0v1Vef05LwvcGIU4pfqY0+c64eq0vp4Xb3Xt3aPqSlNpeiULSBaQLSBaQCUEIxy6GpPGg9cxJTDWWIPTMPkY3uqqzp1AQEBAQRPGtoancj8TUHO2KbTND40TqXqYRLppSqICAgILel02HCE4jgNgzuO4LK9ft2ozXJhTq2niM1z2ggB1kTzm4GfrVNNqIv0zVEcs4JjC8X0C3rCkZOE9+xplvNw9ZCx1Fz2dqqvtBCB2l5NoluDEGUC3re4nmFw9YK9Bwu3ttbu8/RSpUg13CL3Q39w4OLQT3rpGWfVzrWjX2prmirlOceRhkgV9qH1AQEBBCccmhqTxoPXMSUw1niD0zD5GN7qqs6dQEBAQEETxraGp3I/E1Bztim0zQ+NE6l6mES6ZVlRAQUKXTIcIWojg0es7hnKyu3qLUZrnAjlYYTOM2wRZHDN7uYZguPqOJ1VcrUY8/FaKWCiRi42nEk6ySSVy6qpqnNU5lZK8ET9y7lD7oXd4V+FPxUqZxdRDA4W0mUNsPhOmdzf5kuVxW5i3FHefotSirZkgDOTIbyuFEZ5Qs2HRYVhjGDM1oHQF62zbi3bpojwhnKB1i776LyjveK8vqPxavjLSFWgVtFhd66beA69vNsWljV3bP3Z5dp6EwktX4QQokmu7h+xx7k7j812bHELVzlVyn+eKkwy4K6CBAQQnHJoakcaD1zFEphrTEHpmHyMb3VVZ06gICAgIInjW0NTuR+JqDnbFPpmh8aJ1L1MIno6YVlBBGq6wicx7oUJsi0yLzI3+SPmuRrOIVUVTbojEx4/svFKNRqQ55tPcXO2kzK49ddVc5qnMrPFpUSzVXYNx4knPlCh8J87RHksznnkvts6C7c5zGI8/2RMpVQKAyAyxDLiJzLnSm47ZDMu9p9PTYo20s5nK5W6EJwppVqkFupgDefOfbLmXnOI3N9+Y7cv9z/ADyaU9FLB2DbpLBqbN7tzRd67I51nore+/TH6/JM9E7Xp2TBVpgyIhMSC+zEJmWRD3Lic9lwzbiuRquGzVM1255z4SvFSL06hxYLrMVhadUxcdxzFci5artziuMLLa0s0sjV9dRYNwdaZwHXjm2L67Gsu2ek5jtKsxEplVdPEeGIgBF5BB2heg01+L1vfEYUmMLtboQrHJoakcaD1zFEpjq1piD0zD5GN7qqu6dQEBAQEETxraGp3I/E1Bztin0zQ+NE6l6mET0dLqygg15Xrv6mNxyvL6z8xX8WsdFhaXzJSfBys6JDkDDsRvzondifkn8H+XrqaK7pqZ+1GKu8/wA5KzlKhEtd0DMHXOc+ddyJiYzDN9UjxFiBrS45gCTuCiqYpiZka0jxy97nnO5xPSV5GurfVNU+LVJ8CqP3MSLtIYOa8/suvwq396v9FaknXYUEFnWVZQIbC2OWuaf7Tmh5O5urevm1N2xTTi7j4dfRaM+CBVhGhOiEwYbmQ9TXPtH+Ny83dmias0RiF1taWaU4wRP9MOO/9l6Lhn5ePjLOrqzS+9VCscehqRxoPXMUSmOrWuIPTMPkY3uqq7p1AQEBAQRPGtoancj8TUHOuKfTFD40TqXqYRPR0urKCDDVtg3CjEvY4w4xvJM3Q3nytbd4XO1PD6bszXTOJ9F4qRCs6pj0c/esIbqeO6hu3OC412xctT9uP2XWNpYi7oFaRYJnDeQNbTew8y3s6i5an7E/p4ImIlOahrM0iEXltkh1kgGYNwMx0rv6TUTfo3TGGcxhRwrpVijPAzvIYNx771A9KpxCvbYmO/L9009UBtLzjRsaoKNk6NCae+LbTuM42r+Ygcy9Norfs7FMfr82VU82QX1IQyusJItt8KH3Aa4tLhe8yMs+pcPVa+5umijljx8V4phHXRCTMkknOSZkrmTMzOZXGAkgAEk3AATJPiCRGeUCSVXglEdJ1IdkmcDPGdzZm7yuhY4dcr518o9UTVEJXRKJDhMEOE0hg2uLiTrJK7dmzTao2U9GczlWWiEKxxaHpHGg9cxRKY6tbYg9Mw+Rje6qrunUBAQEBBE8a2hqdyPxNQc64qNMUPjROpepjqiejpVXUEBB9tXFpAc03OY4BzHDYQbiq1UxVGJgicMBWmCkGJN0AiDE4BmYLj7Wetcy/wAMpq52+U9vBeK+6IVnVkajusxmFs+9dnY7iuFxXJu2a7U4rhdK8Bz9w/lT7rV2OF/hT8WdfVj8OaXOJDhD8LbR3uuHqHrXz8UuZqpo7c00QwNWQMrGhw+E8A7s59QK51m3vuU095XltBerjkxfVI1fWh/qIoF5yrwAM5No5l5W/wDi1fGW0dGaqrBGNEk+OcjDN8iJxnDxN1byvpscPuXOdXKPVE1RCW1fV8Gjj7mGA6UjFd3UU/8AbVuC7FnS27X3Y59/FSaplckr6VXxAQQvHFoekcaD1zFE9Ex1a3xB6Zh8jG91UXdOoCAgICCJ41tDU7kfiag51xU6YofGidS9THVE9HSk1dmTQJoE0CaD6SC0scA5h75j2hzHbwVWqiKoxVGUxOFvRKFCghwgtLGudaLbRIBlK6eYXLO1ZptRMU9EzOWtq7peVpEV+oukOK3uR7F53U1771VXn9OTSOjL4C0a1HfFOaGyQ4z7vdtdK+rhtvddmrtH1RXPJOZrvMiaChQ6DBhOdEhwwIriS6K7unzN5sk96Nywo01uiqaojnPitulcE6yt1XyaBNAmgTQQvHDoekcaD1zFE9FqerXGIPTMPkY3uqi7p1AQEBAQRPGtoancj8TUHOuKnTFE40TqXqY6ono6TV2YgICAgILGu6XkqPFiawwhvGd3LfWQsdTc9naqq8kxGZartLyzdsPAmjWKKHnPEc53/UGyPYTzrv8ADbe2zu7yyrnmz66CggICAgICAgheOHQ9I40HrmKJ6LU9WucQemYfIxvdVF3TqAgICAgieNbQ1O5H4moOdMVWmKJxonUvUx1RPR0mrsxAQEBAQeXsa4Sexj28GIwPb0G5RVTTVGJjJE4eOxIH/Fo3/wAkL5LP2Fr/ABj5LbpVAALmta1ouDWtDWtGwAZgtIiIjEKvqkEBAQEBAQEEMxwaHpHGg9cxRPRNPVrnEHpmHyMb3VRo6dQEBAQEETxraGp3I/E1Bzpiq0xRONE6l6mOqKujpJaMhAQEBAQEBAQEBAQEBAQEBBDMb+h6RxoPXMVaui1PVrrEHpmHyMb3VRo6dQEBAQEETxraGp3I/E1By9gpXPYVMg0vJ5TJlxyeUsWrTHN76Rl3082pTCJjLZXbuHg4+kPoqdyuw7dw8HH0h9FNxsO3cPBx9IfRTcbDt3DwcfSH0U3Gw7dw8HH0h9FNxsO3cPBx9IfRTcbDt3DwcfSH0U3Gw7dw8HH0h9FNxsO3cPBx9IfRTcbDt3DwcfSH0U3Gw7dw8HH0h9FNxsO3cPBx9IfRTcbDt3DwcfSH0U3Gw7dw8HH0h9FNxsO3cPBx9IfRTcbDt3DwcfSH0U3Gw7dw8HH0h9FNxsYXDDGj2dQ4lE7CyVssOU7Mylmw8O73JieaWdJlMU4MQemYfIxvdVVnTqAgICAgieNbQ1O5H4moOSEBAQEBAQEBAQEBAQEBAQEBAQEGxsQemYfIxvdQdOoCAg//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8" descr="data:image/jpeg;base64,/9j/4AAQSkZJRgABAQAAAQABAAD/2wCEAAkGBxESEBIPEBASFA8VEhQUEBARDBASEA8RFRQZFxUUExcYHCggGBoxHBUVIjEhJTUrMS4uFyA0RD8sNygtLjcBCgoKDg0OGhAQGiwkHyUsLC0uLCwsLC8sLCwsLCwsKywtLCwsLCwsLCwvLCwsLCwsLCwsLCwsLywsLCwsLCwsLP/AABEIAMwAzAMBEQACEQEDEQH/xAAcAAEAAQUBAQAAAAAAAAAAAAAABgMEBQcIAgH/xABLEAABAgIECAYPBwMEAwEAAAABAAIDEQQFEiEGBxMxNUFRcVJyc4GRsxQXIjJVYWKSlaGxssLR4xUjQlOTweEkQ/AlM1SCFmOUCP/EABoBAQADAQEBAAAAAAAAAAAAAAABAgMFBgT/xAA0EQEAAQMCBAMFBwQDAAAAAAAAAQIDEQQSBSExUUFhoRMVcZGxIjIzNIHR8CRCUsEUI+H/2gAMAwEAAhEDEQA/AN4oCCJ41tDU7kfiag5IQEBAQEBAQEBAQEBBIMCsLaRVlJFIgGbTIRoJJEOOzgu2HYdXSEHVWCeE1HrGjNpVGdNpuewytwX62PGo+3OgzKAgICAgICAgICAgieNbQ1O5H4moOesTxlXdC40XqIiDqfKHagZQ7UDKHagZQ7UDKHagZQ7UDKHagZQ7UDKHagZQ7UEKwte4tZee+dr8S1pZVILjMxd5Zpp1CZ99K1GgtH+7de9g4W0a1WYWiWtcDMLKTVlJFIgG7vY0FxIZGYD3rth2HODzhUXdVYJ4TUesaM2lUZ02m57DK3BfK9jxqPtzoMygICAgICAgICAgieNbQ1O5H4moOesT+m6FxonUREHUrc43ohc5MbESZMbEDJjYgZMbEDJjYgZMbEDJjYgZMbEDJjYghuFMIWWXfid7FpSyqZFouG4exBr3Gziuy7DWFAZ9/ZtR4DRdGuvewcPaNe9ZtYaiwMwrpNV0kR4Bu72PAcSGRmA3tcNRzyOcHnCDqrBPCaj1jRm0mjOm03PYSMpBfK9jxqPtzoMygICAgICAg+TQJoIpjWP+jU/kfiag55xQaboXGidTEQdSszjeFKF6oSICAgICAgICCI4StubxnLSlnUvgLhuCgZyEe5buHsVGjT+N/FeI4fWFAZ9/e6PAaLow1vYOHtGveg1BgZhXSarpIjwDd3seC4kMjMBva4ajnkdR5wg6qwTwmo9Y0ZtJozptNz2EjKQXyvY8aj7c6DMoCAgICAg4m+0o/wCfF/Wf80Hrs+kfmxv1YnzUZgeYlLjuBa6JFLTnBiPIO8TTMDOYuY+SrSixCHSDn5rjfCeLlannKKujfsPCVsx3MTPwh81fDPK/bhI3gxPOHzTBuVW4Qt4MTzh80wncqNr0bH+cPmowblVtcjY/pHzTBuVm1qNjulMJ3KrawGx3SowZVm0ue3pTCcrmC+d9/SoSuVCUXwgbc3e5aUs6l4G3DcFCWTY64bgqrPttBp/G5iyEcPrCgM+/vdHgNF0YZy9g4e0a96YGpMDMLKTVdJEeAbu9jQXEhkZgN7XDUc8jqPOFCXVWCeE1HrGjNpNGdNpuewkZSC+V7HjUfbnQZlAQEBAQcOIOpqLQhEcQ1kO6+9jRr3LxtnTTdnFP1lO6Vz9iHgwfNb8l9Hu2539ZN0vralcLw2EDtDWg+xPdtzv6ybpe/suJtZ0/wp93XO/rJul9+zIu1nT/AAnu6539ZN0n2bF2s6f4T3dc7+sm6T7Ni7WdP8J7uud/WTdL79nReEzzv4T3dc7+sm6T7PjcJvnJ7uud/WTdJ9nxuE3zk93XO/rJulQo0RwjBhN4dI33KNHb2aumJ8J7omqcJRRTcN69XKsLyahZHq6bMDeVpSzqXYbcNyqsugbhuUD4SpHkuQaixs4tRGt0+gs+/vdHgNF0bWXsA/HtGveomCJapwMwspNV0nLwDd3saC4kMjMBva4ajnkdR5woWdVYJ4TUesaM2k0Z02m57CRlIL5XseNR9udBmUBAQEHDiDqKqKTJ7937ry2kq2zIk9WBkUHunB4zgFubaLl2dPTRdjrORbRLYi5L8U7vGNu5Y1RVFezxF1WLGQmglzrZzCYkdpzZlvfootU9ZyPVWwBFZbLnZyLiJXcyWLcXKd0zIsaZEMN5Y7VmO0aivnuzNurbIyNBodtgc8uBN4Alm1TmF9VqxupzULOE4GPkZmVpwnMTuBP7LCnE3dg+1oRCcGgm8TvI2qdREWpiIFl2b418/tRiqNGnSh44h/dfLp+erpnzRKY0U3DevTyiF7NVSwlaCYG8q8Kyu7Nw3KqXq2g8GIpHgxkQ8GNvUjUuNXF42Nap1BZKPe6PAaLousvYB+PaNaiYTFTWGBmFlJqykiPAN3exoLiQyMwG9rhqOeR1HnCqs6qwTwmo9Y0ZtJozptNz2EjKQXyvY8aj7c6DMoCAg4cQdFUakyJvXkrc4Sv6FXBhPD2kTGcTucNYK+m3fm3VFUDYbLLg2NZNqxdMd0Ab5S2r0MYnFeOeEIBWdcmLEc4mWprSe9A1b1wL2om5XMylKcFY86KX55Of6gF1NDV/0585QucjCpbIUYHuZzu1jWw8602W9TTTXH88hc0anMfEiQmX5OyHEG4OM7vUtaLtNVU0x4CMUKkzrKxP+5E17GOXLt1f1mPOfpKXvDSkWYsMT/B8RVuI1Yrj4IR3s4bR0rn70vlVRp0pnjf+xVtJ+ZpnzRPRsCjG4b16eVYXc1CWMprZjpVoVl6NMYNvQownMKL6wh+V5qnEozCi+tIfleamJRmFF9bwvK83+VODMKLq5g+V5n8phGVGJXsEcPzP5U4RlqPGvUlEcHU+jTZEtDLw7EmRLRlbGx0zftVaqfFemrwUf/z/AEl7a3ENr3Bj4ETKMDjZfZE22hrkc28qi7phAQEHDiDeZjLyOFknwHqbLxMvEH3MM3TzPiZwPGBcTzLoaDTe0q31dI9Z/wDESz8bDCG2mijzGQHcOibIpOefBGbpX21a+mL+z+3pnzMMTh7U2Td2VDHcOMooH4X6nbj7d6+XiGm2z7SnpPUhlcCHTq958qL7F9XD/wAvP6kojUWEsSjQ4kNt4e3uJ/24kpWujV4guXptVVZommPH0kSLFtELuyCTMzYSTnJNpffwv+4lYVa//WZf+6N1b1hbj+u/WfpJ4M9hZg7FpURj4bmANZZNqc5znqX2azR13qommekCNVjglHgwnxnPhlrBMgF0yPFcvgu8Prt0TXMxyGLqCL/UweP+xWWj/MUfH/RPRsyjHNvXp5UhdzUJUHQp7FKMKZoo2BMmHg0EcFqZRh4NWt4DehTkw8Gqm8BnQmTa8Gpmfls6E3G1Rj1GyX+3Dz7E3I2oPjbqlsOqaQ8MYCHQbwL74rQkzyTTGJQHEHpmHyMb3VRd06gICDhxBuQxV5RdkKNhDSYbBDhx3tYLg1sgBNbU6i7TG2mrEIwx2VWKWRiYR0p0MwnR3mGW2S0kEFuaS2nUXJp2zVyRh4olfUiEzJw4zmwzMloIlfnUUX66I201YgwscsseSV3QK6jQLWRiuZalaskXyze1a27tdv7k4Q8Q61iti5cRCI0ycpMWpkEE9BKiLlUVb4nn3F9/5bTP+VE6R8lr/wAu9/nJhTpOEtKiMdDfSHuY4Sc0kSIVatRdqjFVXIwYNxZ0uBx/2Kvo/wAej4oq6NrUY+1eklnC7moWJoE0CaBNAmgTQeIpuRCB46NC0njQOuYhDV2IPTMPkY3uqFnTqAgIOHEFfs2L+bE/Ud81T2VHaPkHZsX82J+o75p7KjtHyGfwDdEjVjR4RiOk5z++c4tuhuN4n4lNNuiJ6R8kVdG62YOnhs8wrbbT2YrluDx4TPMTFPZKo2oPKZ5iYp7Cq2ovGzzFGKeycKzalHkfppinsYVWVQPI/TCYp7GFZlVt2M/TCYp7JwuIdAaLwGT1EMAKjEdhewRK7xoldTUJJoE0CaBNAmgTQeIhUiC459C0njQOuYokhq/EHpmHyMb3VCzp1AQEFt9nwfyYf6TPkgfZ8H8mH+kz5IIrjTocJtTU4thMBEG4iG0Ed0PEg5+xSj/WaHxonUvSES6cDRsHQFZVUkNg6ESSGwdCBIbB0IEhs9SD7L/JIH+ZkBAQJoE0CaBNAmgTQJoPLygg2OfQ1J40DrmJJDWGIPTMPkY3uqqzp1AQEBAQRPGtoancj8TUHO+KTTND40TqXpCJdOBWVe5okmgTQJoE0CaBNAmgs6XWcKE6y90nSnINcbuYL5b2ss2attc8/hJh4g1zBe4Ma4lxMgMm/P0KlGvsV1RTTPOfKTC/mvtCaBNAmgTQeXFEIPjm0NSeNB65iSmGscQemYfIxvdVVnTqAgICAgieNbQ1O5H4moOd8UumaHxonUvUwiXTSlV9tIFpAtIFpAtIFpAtIFpBCa2pNuM92qchuF37Lymsue0v1Vef05LwvcGIU4pfqY0+c64eq0vp4Xb3Xt3aPqSlNpeiULSBaQLSBaQCUEIxy6GpPGg9cxJTDWWIPTMPkY3uqqzp1AQEBAQRPGtoancj8TUHO2KbTND40TqXqYRLppSqICAgILel02HCE4jgNgzuO4LK9ft2ozXJhTq2niM1z2ggB1kTzm4GfrVNNqIv0zVEcs4JjC8X0C3rCkZOE9+xplvNw9ZCx1Fz2dqqvtBCB2l5NoluDEGUC3re4nmFw9YK9Bwu3ttbu8/RSpUg13CL3Q39w4OLQT3rpGWfVzrWjX2prmirlOceRhkgV9qH1AQEBBCccmhqTxoPXMSUw1niD0zD5GN7qqs6dQEBAQEETxraGp3I/E1Bztim0zQ+NE6l6mES6ZVlRAQUKXTIcIWojg0es7hnKyu3qLUZrnAjlYYTOM2wRZHDN7uYZguPqOJ1VcrUY8/FaKWCiRi42nEk6ySSVy6qpqnNU5lZK8ET9y7lD7oXd4V+FPxUqZxdRDA4W0mUNsPhOmdzf5kuVxW5i3FHefotSirZkgDOTIbyuFEZ5Qs2HRYVhjGDM1oHQF62zbi3bpojwhnKB1i776LyjveK8vqPxavjLSFWgVtFhd66beA69vNsWljV3bP3Z5dp6EwktX4QQokmu7h+xx7k7j812bHELVzlVyn+eKkwy4K6CBAQQnHJoakcaD1zFEphrTEHpmHyMb3VVZ06gICAgIInjW0NTuR+JqDnbFPpmh8aJ1L1MIno6YVlBBGq6wicx7oUJsi0yLzI3+SPmuRrOIVUVTbojEx4/svFKNRqQ55tPcXO2kzK49ddVc5qnMrPFpUSzVXYNx4knPlCh8J87RHksznnkvts6C7c5zGI8/2RMpVQKAyAyxDLiJzLnSm47ZDMu9p9PTYo20s5nK5W6EJwppVqkFupgDefOfbLmXnOI3N9+Y7cv9z/ADyaU9FLB2DbpLBqbN7tzRd67I51nore+/TH6/JM9E7Xp2TBVpgyIhMSC+zEJmWRD3Lic9lwzbiuRquGzVM1255z4SvFSL06hxYLrMVhadUxcdxzFci5artziuMLLa0s0sjV9dRYNwdaZwHXjm2L67Gsu2ek5jtKsxEplVdPEeGIgBF5BB2heg01+L1vfEYUmMLtboQrHJoakcaD1zFEpjq1piD0zD5GN7qqu6dQEBAQEETxraGp3I/E1Bztin0zQ+NE6l6mET0dLqygg15Xrv6mNxyvL6z8xX8WsdFhaXzJSfBys6JDkDDsRvzondifkn8H+XrqaK7pqZ+1GKu8/wA5KzlKhEtd0DMHXOc+ddyJiYzDN9UjxFiBrS45gCTuCiqYpiZka0jxy97nnO5xPSV5GurfVNU+LVJ8CqP3MSLtIYOa8/suvwq396v9FaknXYUEFnWVZQIbC2OWuaf7Tmh5O5urevm1N2xTTi7j4dfRaM+CBVhGhOiEwYbmQ9TXPtH+Ny83dmias0RiF1taWaU4wRP9MOO/9l6Lhn5ePjLOrqzS+9VCscehqRxoPXMUSmOrWuIPTMPkY3uqq7p1AQEBAQRPGtoancj8TUHOuKfTFD40TqXqYRPR0urKCDDVtg3CjEvY4w4xvJM3Q3nytbd4XO1PD6bszXTOJ9F4qRCs6pj0c/esIbqeO6hu3OC412xctT9uP2XWNpYi7oFaRYJnDeQNbTew8y3s6i5an7E/p4ImIlOahrM0iEXltkh1kgGYNwMx0rv6TUTfo3TGGcxhRwrpVijPAzvIYNx771A9KpxCvbYmO/L9009UBtLzjRsaoKNk6NCae+LbTuM42r+Ygcy9Norfs7FMfr82VU82QX1IQyusJItt8KH3Aa4tLhe8yMs+pcPVa+5umijljx8V4phHXRCTMkknOSZkrmTMzOZXGAkgAEk3AATJPiCRGeUCSVXglEdJ1IdkmcDPGdzZm7yuhY4dcr518o9UTVEJXRKJDhMEOE0hg2uLiTrJK7dmzTao2U9GczlWWiEKxxaHpHGg9cxRKY6tbYg9Mw+Rje6qrunUBAQEBBE8a2hqdyPxNQc64qNMUPjROpepjqiejpVXUEBB9tXFpAc03OY4BzHDYQbiq1UxVGJgicMBWmCkGJN0AiDE4BmYLj7Wetcy/wAMpq52+U9vBeK+6IVnVkajusxmFs+9dnY7iuFxXJu2a7U4rhdK8Bz9w/lT7rV2OF/hT8WdfVj8OaXOJDhD8LbR3uuHqHrXz8UuZqpo7c00QwNWQMrGhw+E8A7s59QK51m3vuU095XltBerjkxfVI1fWh/qIoF5yrwAM5No5l5W/wDi1fGW0dGaqrBGNEk+OcjDN8iJxnDxN1byvpscPuXOdXKPVE1RCW1fV8Gjj7mGA6UjFd3UU/8AbVuC7FnS27X3Y59/FSaplckr6VXxAQQvHFoekcaD1zFE9Ex1a3xB6Zh8jG91UXdOoCAgICCJ41tDU7kfiag51xU6YofGidS9THVE9HSk1dmTQJoE0CaD6SC0scA5h75j2hzHbwVWqiKoxVGUxOFvRKFCghwgtLGudaLbRIBlK6eYXLO1ZptRMU9EzOWtq7peVpEV+oukOK3uR7F53U1771VXn9OTSOjL4C0a1HfFOaGyQ4z7vdtdK+rhtvddmrtH1RXPJOZrvMiaChQ6DBhOdEhwwIriS6K7unzN5sk96Nywo01uiqaojnPitulcE6yt1XyaBNAmgTQQvHDoekcaD1zFE9FqerXGIPTMPkY3uqi7p1AQEBAQRPGtoancj8TUHOuKnTFE40TqXqY6ono6TV2YgICAgILGu6XkqPFiawwhvGd3LfWQsdTc9naqq8kxGZartLyzdsPAmjWKKHnPEc53/UGyPYTzrv8ADbe2zu7yyrnmz66CggICAgICAgheOHQ9I40HrmKJ6LU9WucQemYfIxvdVF3TqAgICAgieNbQ1O5H4moOdMVWmKJxonUvUx1RPR0mrsxAQEBAQeXsa4Sexj28GIwPb0G5RVTTVGJjJE4eOxIH/Fo3/wAkL5LP2Fr/ABj5LbpVAALmta1ouDWtDWtGwAZgtIiIjEKvqkEBAQEBAQEEMxwaHpHGg9cxRPRNPVrnEHpmHyMb3VRo6dQEBAQEETxraGp3I/E1Bzpiq0xRONE6l6mOqKujpJaMhAQEBAQEBAQEBAQEBAQEBBDMb+h6RxoPXMVaui1PVrrEHpmHyMb3VRo6dQEBAQEETxraGp3I/E1By9gpXPYVMg0vJ5TJlxyeUsWrTHN76Rl3082pTCJjLZXbuHg4+kPoqdyuw7dw8HH0h9FNxsO3cPBx9IfRTcbDt3DwcfSH0U3Gw7dw8HH0h9FNxsO3cPBx9IfRTcbDt3DwcfSH0U3Gw7dw8HH0h9FNxsO3cPBx9IfRTcbDt3DwcfSH0U3Gw7dw8HH0h9FNxsO3cPBx9IfRTcbDt3DwcfSH0U3Gw7dw8HH0h9FNxsO3cPBx9IfRTcbDt3DwcfSH0U3Gw7dw8HH0h9FNxsYXDDGj2dQ4lE7CyVssOU7Mylmw8O73JieaWdJlMU4MQemYfIxvdVVnTqAgICAgieNbQ1O5H4moOSEBAQEBAQEBAQEBAQEBAQEBAQEGxsQemYfIxvdQdOoCAg//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2" descr="data:image/jpeg;base64,/9j/4AAQSkZJRgABAQAAAQABAAD/2wCEAAkGBxAQEhUUEhQUFRQUFxUUFBQUFRQVEBQXFBQXGBUXFBUYHCggGBolHRQWIjEhJSkrLi4uFx8zODMsNygtLisBCgoKDg0OGxAQGywmHyQsLCwsLCwsLCwsLCwsLCwsLCwsLCwsLCwsLCwsLCwsLCwsLCwsLCwsLCwsLCwsLCwsLP/AABEIAMwAzAMBEQACEQEDEQH/xAAcAAAABwEBAAAAAAAAAAAAAAAAAQMEBQYHAgj/xABHEAABAgMDBQsICQIHAQAAAAABAAIDBBEFITEGEkFRkQcTFyIyU2Fxc4HRFTM0UqGxstIUI0JicpKiwcKT4RZDRFSC0/Ak/8QAGgEAAgMBAQAAAAAAAAAAAAAAAAECAwQFBv/EADARAAIBAgQGAQMEAgMBAAAAAAABAgMRBBIxURMUITJBcVJCYaEigbHhI9EFkfAV/9oADAMBAAIRAxEAPwDcUABAAQAjNTUOE0uiODWjS40CUpKKuxOSSuyoWrl6xtRAZnfffc3ubifYsVTGJdqMs8Ul2kSJy1pzkb4Gn1RvbO5391Vnr1NP9FeatPQ7/wAI2g+97x/yiucU+WqvV/kfAqPVhjIWa5yH+Z/gjk57hy09wHIKa52Ftf4J8nPdBystwuD+Z5yFtf8AKjk57oOVluDg+mechbX/ACo5OW6FystwuD6Z5yF+v5UcnLdByst0FwezPOQv1/Knyct0HKS3QODyZ52D+v5UcpLdByktwuDuZ52D+v5UcpLcOUluFwdTXOwf1/Knyktw5SW6C4OZrnYP6/lRyktxcpLdBcHE1zsH9fyp8rLcOUluguDea52D+v5UcrLcOUlugjubTXOwf1/Knystw5OW6C4NprnYP6/lRy0tw5OW6C4NZrnYP6/lRy0txcnLdBcGc1zsH9fyp8tLcOTnuit5UWBEkXBkRzHF7C4FlaUqRfUDUq6lNw6Mz1qTp9GbXZkUuYCV0DsjxAAQAEAQeUmUkOTFOXFI4rK4dLjoCorV1TX3KatZQ9lMlbPnLUfnvdRg+0RxG9DG6VijCpXd3oZVGdZ3Zb7MyelZWlG57x9p9Ce4YBbYUIU/ZqjShAlHTB0XK3MTzCZiHWUriuws86ylcVws86yi4XYN8Os7UXFdhb47WdpRcLsLfHaztKVwuFvrtZ2lFwuwt9drO0ouK7C312s7Si4XYN9drO0ouwuwt9drO0ouwuwb67WdpRdhdg312s7Si7C7C312s7Sldhdg312s7Si7C7D312s7Si7FdnUKK6ovOI0nWmmxpu5n+6/5+F2J+NypxGqMmO1Xo0ex/NhazpD9AAQBB5VW+JOHdQxX1zG6tbj0BUV6ypr7lNarkX3Kpkzk+6bcZiYJLCa34xD8qyUKDqPPPT+TPSpObzSLyXgANYAGi4AXCnQt9/CNd/CE0iIEAEgAkhBEoAIlAjmqACqkAKoEFVABVQAVUCCqkAKoAKqABVAAqgAVQB3BPGHWPemtRrUoe7D5+F2J+NyrxGqMuO1Xo0ix/NhajpD9ACM3MthMc95o1oLj3JSkoq7FJpK7M2s2XiWpNufEqGChd91v2WD/ANrXMhF16l3oYIp1p3ZoLyAA1oo1twAwu0LovZG17ITSIgQASACqkI5JQARKBBVQAVUhBVQBySgQVUgCqgAqoEFVAAqkAVUACqBAqgAVQB3BPGb1j3prUa1KJuxefhdifjcoV9UZsfqvRpVj+bC1HTH6AKVukWlmtZAaeVx39Q5I7zXYsOMqWSiZMVOyykrkzZ/0WWaCOO/ju11IuHcFfQhw4fdltKOSA+KmMyfKi0bSko5hmZilh40NxzeM0nqxGB/uqJOUXqcytUq05WzEWMqrQ/3MT9PgocSW5Vx6vy/g7blPP/7iJ+nwS4ktx8er8v4LRkLlXEMbepp5e2LQMe6lWP0C7QcOuinSq9bSNOGrvNlm9S/x4eaabFoasbWrMSKiIKqBDS0p5kvCdFeaNaK9JOgDpJuQJuyuzLJnKyde9zhGcwEkhraZrRoAuTsZXUluJf4mnv8AcRPZ4J2FnluF/iae5+J7PBKwZ5bmg7n8KYfCdMzUR7mOuhMdShFb34axQd5UrJK7NNFO2aROOdU6uhVXBs5qgAqpCBVABVQAKoAFUAKQDxm9Y96a1HHVFG3ZPSIXYn43JV9TPj9V6NLsfzYWk6Y/QBmk8Pplp5pvaHhv/GHyvaCuZP8AyV7f+6GCX661i/zLr+pdGRskIqJEg8rbCbOwC3/MZV0M/e9U9BwUJxzIpr0uJG3nwY8YJaSHAgg0IOIIxBWNnJtuKNYotjsKtYo3JWNbyPtn6bAzXn66Fcdbhod34HpC30anEjZ6o6lCpxIWeqJEqRI5JQIzDLq3d/i70w/VQzeRg9+k9QwHemjNUnd2KsmVgQBO5HWA6emAy/e28aK7U31QdZw26k0iylTzysa3ORW3MYAGMAa0DC4Uu6FCcr9DTOXhDWqgQBVAgqpAFVAAqgAVQAKoAUgHjN/EPemtRx1RSN2X0iF2J+Mor6lGP1Xo0yx/NhaTpj9AGb5Fceee86orvzO/uubhutVv2YaHWo2XiKbyt71NT1OEhBFIRQcv7CofpMMXGgigaDof+x7lmrw+pGLE0uudfuU9jFkbMqQs2GotjsSVizz5WK2KzFuI0OaeU0pwqOErotpycJXRqborI0NsaGateK9XX06F1LqSzI6LtJZkVLLe3fo8Le2H62IKDWxuBd16B36kIz1J2VjL1IzgQApAguiOaxgLnOIa0DEk4BAJX6I2ixLLbZ0s2EL4r+NFdrJxp0DAdSJOysbUuHHL5ASqSsIlAAqgQRKAOTEA0jalcVzgzDdYRdCzI5M0zWlmQZ0F9Mb0ozIWdCktNtL2i/lN94TUuqHGauio7s3pELsT8ZUq2pDH6r0abY/mwtJ0x+gDONzsf/TE7M/G1c3B97MOG72XaJietbmaWcJCOSUAJx4bXtLXCrXAgg4EHFJq/QTV+jMwtmyTLRSy8tN7Drb4jBc2rHJKxz508rsNmQ1Q2RsKthqLZKxY8mLeEq2I2LUwi1zqC8hwbgB00p10WvCV8ryS0Zoo1Mt09CgWpPvmIror8XHDQ0aGjqC6RS3d3GiBAQBo+5rYLYbTOxhTEQAdhf33gd5T0V2aaEElnl+xYpidDiSTUnUqHK4pVE3cbOnRoCjmIOYk6dd0BRzMjnYk6ZcdKWZkczEzEOspXFc4zkCBnJAFnIAPOQAtJO+sZ+NnxBSjqiUO5eyB3Z/SIPYn4yr62pLH9y9GnWP5sLQdMfoAzjc4P/0ROzPxtXOwfe/Rhwvcy6xMT1lbWaWcEpCOSUCOUhEZb1mCYhkfbbew9OrqKqrU88beSupDMih7yWkgihBoQcQRjVciXTozLYWaxQbJWFBDUbjsVq2ZHenVHJdh0HSF2MJX4kbPVEWrEctYidyOsB09MBl+9N40V2pvqjpOG1NIspU88reDSbXnGuIhw6CHDo1oGFwpd0DBZ6s7uyJ1ql3ZaIjC5VFByXIA4LkhBFyBXOc5ILhZyBXBnIC4WcgLh5yAuLyLvrIf42fEFKPciUH+peyE3aPSIPYn4ytFbUsx/cvRp9j+bC0HTH6AM33NfSInZH42rnYPvfow4XuZdYmJ6z71tZoeomUhBFAHJSEKSbM546L9icV1HFXZBZaWNQ7+wXGgiAa9Dv2PcsGOoW/yL9/9kK9P6kVhjFymzOkKhijcYlOyYisLTpwOo6CrKVV05KSBq5TXScTfN6DSXlwaGjEk4U616GE1OKkvJVZ3sbPYWTbpST3mG4CM++I86XHECmgC4bVKcW42RvjScYZVqV+cseagXlhI9ZnGb30w71glSnDwZZUpx1QxbPEYivsKip7lQq2bYdNOtSzIiKFyYjkuSEclyAOc9ABZyABnIAGcgBxIO+th/jZ8QUo9yJQ7l7RE7tPpEHsT8ZWqsW4/uXpmoWP5sK86Y/QBm25n6RE7L+bVzsH3P0YcL3P0XWLies+9bWaGJlIRyUhHJKAJCzYdxOv3BTgiymulxLKC0IMvLxIkbzbWmrdL6igaOkm5OSTTTCrOMINy0MwsafbMMz2il9HNrUtOqum7SvO4mk6U7ePBz6c1NXRKNasty0Bai4DnJ6DAbNsiRG8YAtY44NJwJG0V0VXRwGIySyS0f8kqVlO7NDXdNoEAMJ6xpeNy4YJ9YcV20KuVKMtUVypRlqiuWhkTiYMT/i/5h4KiWF+LM8sL8WVudsqbl+UxwHrN4zNo/dUSpzjqjNOlOOqGjLQP2hsUblQ4ZNMdge43FAhTOQK4WcgAZyABnIAcWe762H2jPiClDuROn3L2iN3avSYPYn4ytdUux/cvRqNj+bCvOmP0AZtuZ+kROy/m1c7B9z9GDC9zLpFxPWfetjNLEykI5caIENYkYk0bpu6b1BvYrcr9EWGBDzWgagtCVka0rKxi26hlR9LjbzCd9RBNLsHxNJ6QMB3qLdzjY3EZ5ZVois2DaRl4oP2HXPHRr6ws2KoKrC3nwZ6NTJL7GjwnggEXg3g6151pp2Z00zpxSAQiFTQi7ZMWtv8ADzXH6xlx+8NDl38FiOJCz1RrpTzKz1JsFbS0CAAgAIAibRyclI/LhgO9ZnFd7Me+qrlSjLVFU6EJaoq1pZAvFTAiB33X3H8wu9iolh34ZlnhH9LKzOSM3K+cY9o1kZzPzCoVMoSWqMs6c46oRh2n6w7wo2Kx3CmmOwI6sDsS6iuK5yQXHNnO+thdoz4wpQ7kTpv9a9oY7tfpMHsT8ZWyqaMf3L0ajY/mwrzpj9AGa7mXpETsv5tXPwfc/Rgwvc/RdIuJ6z71rZoeojEeAk2RbsM4sQlVtlbdxeyIOdEB0Nv79ClTV2TpK8iL3TMpfosHeYbqRowIqMWQzc53QTeB36lbKViGMr5I5VqzE3Q1FM4tjghSEW3JC1rt5ebxfDPRpb+65OPw/XiR/f8A2bcNV+llnL1zLGsSe5SSEHIz7oERsRuLTeNBGkFX0ajpzUkEZOLujRmzrYsERIZq1wF+rWD01uXfjNTipI3ZrxuhBs49vT1+KMzI5mheHabDyuL7QpZ0NVF5HjIgdeCD1KRNO50gYEAE5oNxvCAIK08kJKPeYeY71oZzT3jA94VcqUWUTw1OXgqNqbncdlTAe2INDXcR/ccCdiplQfgyTwcl2u5WpuDNyppFY9n4xVvc7DYVTKnbVGWUJR7kOLKtloiwy8EUewki8XOGhKMP1IUHaS9oPdgnIcaPBdDcHDeTho45xGIWqqacbJOStsazY/mwrzqD9AGabmPpETsv5tXPwnc/Rgwnc/RcZmJQnXU+9apMvk7DF7qqBWxJxUSLJGHNslJZ8eJhjTS6lzWjpJ96ui1GN2XRapwcmYvbM7Emoz40Q1c89wGho6AFnc7u5yKknOTkyOfDUlIraG74asUiDRpW5VkmHNM3HbUODmQWnSCKOf31IHf0KeVSVnodLA4fpnl+w4tqSdLxSw4YsOtviMFwa9B0p5fHgtnHK7Ea56qSK7iER6mkRbJ7I23BCibzEP1cQ0FcGuP7HDYt2DrZXlejLqFWzyvRl0j2e77Jr0HFdNxNTg/BFzENzeUCFW00VNNajXfnNNWkg9BUb2IXa0HUC34jOWA4bHexSVRrUmqzWpYmxhmhzuKCATXRXWrr9Lmm/S520g4JjDQAEAcxIYcKOAI1EVCAauVy0Mh5GKc5rN6cDWsM0bca3s5OwBVunHUzywtNu6VilZb7nk5EIfL5sUNaRm1DImJN2dxTtCU4vwZ62Gk+sTTLLaWto4UOoq06A+QBmm5h6RE7L+bVz8J3P0YMJ3P0WiZ5TvxH3rQ9SyWog4qJE5YwuIAxJA2paiSu7FVy6tjf4ggwz9TBuuwe8XF3UMB3qmtVu8q0RViJ5nlWiKm6Gq1IytDd8NWKRFok8lMnHT0w1mENtHRXam+qOk4bToV9NZmTo0HVnbx5NzhQWsaGtADWgBoGAAwC1HbSsrIiso7K+kQiBy23sPTqPQVmxNHiwt58FdWGZGZRXEEg3EXEHEELi5bdDnsQe9SSItiD3qaRFs03Ia3/AKTC3t5+thCh1ub9l37H+662Hq542eqOhh6ueNnqizOaDjetBpI+aseE/Dinow2KDgmVypRZGssF4iNqQ5lak4GgvvChw3cqVF5vsdZYTebDbDGLzU/hb/emxFaXSw8RKysVOBaUaCfq3ub0Yt/KblnU2tDIqko6MmZLLYi6Myv3mXH8p8Vaq+5dHF/JFis63ZaPyIja+q7iv2HHuV0akZaM0QrQnoySUy0CAAgBhvpdGIGDRTvN5/ZAD9AGZ7l/pMTsv5tWDCdzMGE7n6LRM8p34j71c9SyWrEHJEGRNtWkYTc1h47gRUYtBuJ68Qs9arkVlqRcraFPMJYlIosIvhqxSItDaJDViZBoEGdjQa71EiMrjmOc2tNdFdGTWglKUdGcRLcnP9zH/qv8Vcpsi6tT5M23JKK58lLOcS5zoMMlziS4ktFSScStUdDtUHenFvZFY3QLFzT9Ihi40EUDQcA7vwK5+Lodc6/cz4mnb9aKK+IsaRiuIvepJEWxWyrUfKxmRWYtN40OaeU09BCupycXdDhUcJZkbFDtgRILI8Kj4bxUjBzdBr0g3FdHPdZkdbi3ipR0FZe2YLric06nYbcE1UTGqsWSDSDeL1MsEpmVhxBR7Q4dIrs1JNJ6icU9SAtDJCG++E4sOo8ZviqZUU9DPPDJ6FUtTJyag1JZnN9ZnGGzEbFRKlJGSdCcfBXIzqdY2hUszMf2blTOwCAyIXjAMfxwdQFbx3FSjWnHRk4YipDRmwSxcWNLwA/NGcBgHUvA6Kroq9up2Ve3UQtWebLwYkZ/Jhsc89OaK070N2FKWVNiNjtq0uOLjU9ZTJEigDMty70mJ2X82rBhO5nPwnc/RaJnlO/EfernqWy1Yzmo4Y0uOj29CrqTUI5mQZU5hxiOLnYn/wBRceVRyd2QsN3w0KQmhvEYrEyDQ1itV0WVtDOK1XRZWxnFarosrZueSTqSEr2ML4Atse1HaoP/ABR9IlokNsVha8AtcCHA4EHFNpNWZdZNdTGMpbMMpGdDxYeNDd6zTh3jA9S5dSnklY5FaGSViGc9RSKbiL3qSRFstm53lGIEX6PFP1MY0FcGPNw7jh10WmjK3R6GrC1sssktGW60ZFzImYL848Q6wVOUbOxpnBqViftGOJWX4uIAa38R0+8q6TyxNE3w4dCElMrnNuiszhrbcdhuVSrblEcS13InZG3JaNyXivqu4rthx7lbGpGWhohWhLRkiplhG2nYUrM+dhtJ9YcV/wCYXqEqcZaoqnRhPVFflcgoUKYhxWxCWMdnFjwCajk0cOmmhUrDJSTuZ44OMZqSfQuS0m0zzdptfepRsBp40w6/s4dC7aS0bVXU0sZMZUyxy7l0sfzYVhrH6AMx3LPSYnZfzasOF7mc/Cdz9FpmeW78R96tepZLVkdM2c6Ye1odQVwpXrJv1LLWoSrNJOyEld2F/wDBjueH5D8yr/8Aly+f4/su4P3OHZEuP+cP6Z+ZNf8AGy+X4/sXA+4k/INx/wA9v9M/Mpr/AI9r6vx/ZF4b7iD9zx5/1Df6Z+dTWCa+r8f2QeEe/wCBF+5q8/6lv9I/OrFhWvP4IvBP5fj+xB+5c8/6pv8ARP8A2KxUGvJB4B/L8f2XuyrOMCXhQc4O3pjGF1KVzRStL6K5KysboQywUdhzNuzW9dyb0JS6IquUljtm4eaTmuBqx9K01imkEKipBSRlq01NWKm/IR/Pt/pn51TwfuZXhXv+P7Dhbn4djNtaemCabd8UlSW4LCX+r8f2OhuVPN4m29Ygn/sU+A9yfIP5fj+zQ7HkokODDZHeIz4Ypvmbmk0wJBJ41NNb1fFWXU6EItRSk7nFt2V9JaBn5ubUi6oJOtKcMxGpTzrUptpZPzMKpzc8a2X+zFZpU5Ixzozj4K/GNOsbQqWZ2OJLKSal+REJb6j+M3ureO5SjVlHRko15w0ZZLO3RIRoI8NzPvM4ze9uI7qq6OJX1I0wx0fqRcpSZZFY17DnNcKtN9471pTTV0bYyUldCyYzC92Oc32cAGDGFg6w453t9yqqHLxkrzRstj+bCtOoP0AZhuV+kxey/m1YcL3M5+D7n6LTNct34ne9Wy1LJaseWHBq4u1XDrP/AL2qdNdbllFdbk0rjQBAAQARQBwXJCuEIw0ouFxRrgcExhlADaNJMd0dXgouKIuCZHTNmPHJo72FQcGVSpvwRMw0tNCCD0qtlL6CDJp8M1Y4jqN3eMClma0I5mtC1ykw4QQ+Ljm5xoKXYjvotCf6bs2Rk8t5CcnbUvF5LwD6ruK7249ySnFijVjLySCmWDG0LIl4/nIbSfWpR/5heoyhGWqK50oT1RU7WyArUy8Sn3ImH5gP2WeeG+LMlTB/F/8AZVH5KzgjMhvhuGe4NzxxmAHE5w6Naz8Gd7NGR4apmUWjYZeC2GxrGijWgNaNQaKD3LopWVjspJKyELVnRAhPiH7Iu6SbgNpCG7CnLKrmAZckmKwm8lhJPSXFVSORiNUb3Y/mwrjsj9AGXblXpMXsv5tWLC9zOfg+5+i1zXLd+J3vVktSyWrJyzYOZDGs3nvV8FZGmmrRHSkTAgAIAKiAOHMSFYQiNISIsWHEb7U9ES0QyE64Y3qOYrzsXh2gw48Xrw2p5kSU0OmuBwvUiZzFhNcKOAI1EVSauJpPUjJiwYTiCKtvvGIPReoOmip0YsLKURN5zYbSakB2boaL/BFS+WyCtfLZFAjXXG4jRpCyM57FJS3ZiByIhp6ruMzYcO5CqSjoxxrThoyfkcvGYR4Zb95nGHe037Kq6OIXlGiOMX1Is1n2rAmBWFEa7oB4w62m8K+M4y0ZqhUjPtY9UiYEAUPdTtPNbLy4N8SI17/wscKDvcQf+Kpqy0RhxtS2WG7M73Q5TezLk4xITnd2+OA9iczNiY2ys3Gx/NhWnXH6AMt3KfSYvZfzasWG7mc/B9z9FybBz4xb9416gTVW2vIuteViwLQagIACACKACzkAGCgA0AcRYYcKFDE1cj48i7Rf7CoOJW4MjY7S24gjrVbKn0G7ZhzDVriOo/tpSu0RzNaDuDb7m8tocNYuPgpKo/JNVmtSakptsZuc2tMLxQ3K2Mrq5fGSkrocJkhpO2bBjecY13TSjh1OF6jKKepCVOMtUVm08iAb4ESh9V94/MLxsKolh9jLPCfFlPtew5mXqYkN2b6zeMzaMO9Z505R1RjqUZw1RBGIQagkEYEGh7iFVcovsbbk9AiQ5aE2K5zomaC8uJc6pvoScaVp3Lp001FXO5Ri1BKWpIqZYYnlPPfTbUAB4oiw4DDoo2IGuI7847FjnK8/3OJWnxK/7pfkU3bWBsxLgCgEAgDUA80V8zTju6JrNj+bCtOkP0AZZuUekxey/m1Y8N3M52D736NCs2Fx4jvvEDbf+y0QXVs2U11bJFWFoEABABEIATeEhMRcUiItAJpemiSOGzjNN3uRmQsyF2uBwvTJBPYHChAI6b0A1cjpqxobuSS07RsUHTTKpUk9CGnLGjNwGcNbfBVOm0USpSRMzLxKy12LW0HS539zVWv9MS9/44FLl7YjweQ809U3t2HDuWVTktDEqso6MmZPLVuEZhH3mXjvaVaq+5dHFL6kWGQtWBH83Ea46q0d+U3q6M4y0NMKkZaMeqRMiJzJqTivD3Qmh4cHVbxakGvGAuPeq3Sg3exTKhTk7tEurC4i8qLT+iysWLpa0hv4nXN9pCjOWWNyqtUyQcjE8l4dZmE46IsLaYjVzm/1RX3RwYd8fa/kmt3H0mB2J+Ny31Do47uiavY/mwrDpD9AGV7k/pMXsv5tWPD9zOdg+5+jUYUPNFOknaarWlY6CVjtMYEABAAQAEAcPhApWFYKK05pDdVEMHoRj5d/qlQsyrKxMQIzb2hw6krMVpLQcQpmYHKhl3VQFNOWxJSn5Q/gxM4YOb0OCmmWJ3FExiM3KsitzXtDhjTp1pNJ6kZRUlZlctDJBrr4T80+q+9u0Xj2qmVHYzzw1+1lbm8m5xppvRd0tII96odKexllQqLwMn5Oz2IgPrrGbX3qPCnsQ4FXYlbOmbbgUG9PiNH2Yma4/mzqqyLrR8F0JYmPi/svFkTUWLDDosIwX1ILC4Ow01GtaoNtXasbqcpSjeSsx6pEygbq5jxWQoEKFFeKmI8sY5w4oowEgdJNOgLPXb6JHPx7k0opPfQqeT1kzDIkGsGMPrYZJMJ4A47cTTUsWWTqJ2eq8HOp058SP6XqvD3Fd3H0mB2J+Ny6NQ347uiavY/mwrDpD9AGD5N5RukYjokMMeXNzCHE0pUG6h6Fz6dTI7o41Ktw3dFh4UpjmoG1/ireYexfzz2QXCnMc1A2v8U+Yewc89kEd1WY5qBtf4o472Fz72QXCtM81A2v8U+Ow597ILhXmeagbX+KOOw597ILhYmeZgbX+KfGYc+9kFwszPMwNr/FHGYc/LZBcLMzzMDa/wAUcZhz8tkFwtTXMwNr/FPjC5+WyC4W5rmYG1/ijij5+WyC4XJrmYG1/ijihz8tkFwuzXMwNr/FPihz8tkDhdmuZgbX+KOKHPy2QXC9NczA2v8AFHFDn5bA4X5rmIG1/inxA56XxC4X5rmIG1/ijiBz0viFwwTXMQNr/FHEHz0viDhgmuYgbX+KOIHPS+IXDDNcxA2v8UcQOel8QcMM1zEDa/xRxA56XxBwwzXMQNr/ABTzhz0viDhhmuYgbX+KM4c9L4lUywypiWk9sSIxjCxhYAwmhFSamp6VCUrmetWdVq6PQVj+bCvO0P0AM4tnscakIA48lQ9SAB5Kh6kADyVD1IAHkqHqQAPJUPUgAeSoepAA8lQ9SAB5Kh6kADyVD1IAHkqHqQAPJUPUgAeSoepAA8lQ9SAB5Kh6kADyVD1IAHkqHqQAPJUPUgAeSoepAA8lQ9SAB5Kh6kADyVD1IAHkqHqQAPJcPUgB5ChBooEAdoACAAgAIACAAgAIACAAgAIACAAgAIACAAgAIACAAgAIACAAgAIACAAgAIACAAgD/9k="/>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4" descr="data:image/jpeg;base64,/9j/4AAQSkZJRgABAQAAAQABAAD/2wCEAAkGBxAQEhUUEhQUFRQUFxUUFBQUFRQVEBQXFBQXGBUXFBUYHCggGBolHRQWIjEhJSkrLi4uFx8zODMsNygtLisBCgoKDg0OGxAQGywmHyQsLCwsLCwsLCwsLCwsLCwsLCwsLCwsLCwsLCwsLCwsLCwsLCwsLCwsLCwsLCwsLCwsLP/AABEIAMwAzAMBEQACEQEDEQH/xAAcAAAABwEBAAAAAAAAAAAAAAAAAQMEBQYHAgj/xABHEAABAgMDBQsICQIHAQAAAAABAAIDBBEFITEGEkFRkQcTFyIyU2Fxc4HRFTM0UqGxstIUI0JicpKiwcKT4RZDRFSC0/Ak/8QAGgEAAgMBAQAAAAAAAAAAAAAAAAECAwQFBv/EADARAAIBAgQGAQMEAgMBAAAAAAABAgMRBBIxURMUITJBcVJCYaEigbHhI9EFkfAV/9oADAMBAAIRAxEAPwDcUABAAQAjNTUOE0uiODWjS40CUpKKuxOSSuyoWrl6xtRAZnfffc3ubifYsVTGJdqMs8Ul2kSJy1pzkb4Gn1RvbO5391Vnr1NP9FeatPQ7/wAI2g+97x/yiucU+WqvV/kfAqPVhjIWa5yH+Z/gjk57hy09wHIKa52Ftf4J8nPdBystwuD+Z5yFtf8AKjk57oOVluDg+mechbX/ACo5OW6FystwuD6Z5yF+v5UcnLdByst0FwezPOQv1/Knyct0HKS3QODyZ52D+v5UcpLdByktwuDuZ52D+v5UcpLcOUluFwdTXOwf1/Knyktw5SW6C4OZrnYP6/lRyktxcpLdBcHE1zsH9fyp8rLcOUluguDea52D+v5UcrLcOUlugjubTXOwf1/Knystw5OW6C4NprnYP6/lRy0tw5OW6C4NZrnYP6/lRy0txcnLdBcGc1zsH9fyp8tLcOTnuit5UWBEkXBkRzHF7C4FlaUqRfUDUq6lNw6Mz1qTp9GbXZkUuYCV0DsjxAAQAEAQeUmUkOTFOXFI4rK4dLjoCorV1TX3KatZQ9lMlbPnLUfnvdRg+0RxG9DG6VijCpXd3oZVGdZ3Zb7MyelZWlG57x9p9Ce4YBbYUIU/ZqjShAlHTB0XK3MTzCZiHWUriuws86ylcVws86yi4XYN8Os7UXFdhb47WdpRcLsLfHaztKVwuFvrtZ2lFwuwt9drO0ouK7C312s7Si4XYN9drO0ouwuwt9drO0ouwuwb67WdpRdhdg312s7Si7C7C312s7Sldhdg312s7Si7C7D312s7Si7FdnUKK6ovOI0nWmmxpu5n+6/5+F2J+NypxGqMmO1Xo0ex/NhazpD9AAQBB5VW+JOHdQxX1zG6tbj0BUV6ypr7lNarkX3Kpkzk+6bcZiYJLCa34xD8qyUKDqPPPT+TPSpObzSLyXgANYAGi4AXCnQt9/CNd/CE0iIEAEgAkhBEoAIlAjmqACqkAKoEFVABVQAVUCCqkAKoAKqABVAAqgAVQB3BPGHWPemtRrUoe7D5+F2J+NyrxGqMuO1Xo0ix/NhajpD9ACM3MthMc95o1oLj3JSkoq7FJpK7M2s2XiWpNufEqGChd91v2WD/ANrXMhF16l3oYIp1p3ZoLyAA1oo1twAwu0LovZG17ITSIgQASACqkI5JQARKBBVQAVUhBVQBySgQVUgCqgAqoEFVAAqkAVUACqBAqgAVQB3BPGb1j3prUa1KJuxefhdifjcoV9UZsfqvRpVj+bC1HTH6AKVukWlmtZAaeVx39Q5I7zXYsOMqWSiZMVOyykrkzZ/0WWaCOO/ju11IuHcFfQhw4fdltKOSA+KmMyfKi0bSko5hmZilh40NxzeM0nqxGB/uqJOUXqcytUq05WzEWMqrQ/3MT9PgocSW5Vx6vy/g7blPP/7iJ+nwS4ktx8er8v4LRkLlXEMbepp5e2LQMe6lWP0C7QcOuinSq9bSNOGrvNlm9S/x4eaabFoasbWrMSKiIKqBDS0p5kvCdFeaNaK9JOgDpJuQJuyuzLJnKyde9zhGcwEkhraZrRoAuTsZXUluJf4mnv8AcRPZ4J2FnluF/iae5+J7PBKwZ5bmg7n8KYfCdMzUR7mOuhMdShFb34axQd5UrJK7NNFO2aROOdU6uhVXBs5qgAqpCBVABVQAKoAFUAKQDxm9Y96a1HHVFG3ZPSIXYn43JV9TPj9V6NLsfzYWk6Y/QBmk8Pplp5pvaHhv/GHyvaCuZP8AyV7f+6GCX661i/zLr+pdGRskIqJEg8rbCbOwC3/MZV0M/e9U9BwUJxzIpr0uJG3nwY8YJaSHAgg0IOIIxBWNnJtuKNYotjsKtYo3JWNbyPtn6bAzXn66Fcdbhod34HpC30anEjZ6o6lCpxIWeqJEqRI5JQIzDLq3d/i70w/VQzeRg9+k9QwHemjNUnd2KsmVgQBO5HWA6emAy/e28aK7U31QdZw26k0iylTzysa3ORW3MYAGMAa0DC4Uu6FCcr9DTOXhDWqgQBVAgqpAFVAAqgAVQAKoAUgHjN/EPemtRx1RSN2X0iF2J+Mor6lGP1Xo0yx/NhaTpj9AGb5Fceee86orvzO/uubhutVv2YaHWo2XiKbyt71NT1OEhBFIRQcv7CofpMMXGgigaDof+x7lmrw+pGLE0uudfuU9jFkbMqQs2GotjsSVizz5WK2KzFuI0OaeU0pwqOErotpycJXRqborI0NsaGateK9XX06F1LqSzI6LtJZkVLLe3fo8Le2H62IKDWxuBd16B36kIz1J2VjL1IzgQApAguiOaxgLnOIa0DEk4BAJX6I2ixLLbZ0s2EL4r+NFdrJxp0DAdSJOysbUuHHL5ASqSsIlAAqgQRKAOTEA0jalcVzgzDdYRdCzI5M0zWlmQZ0F9Mb0ozIWdCktNtL2i/lN94TUuqHGauio7s3pELsT8ZUq2pDH6r0abY/mwtJ0x+gDONzsf/TE7M/G1c3B97MOG72XaJietbmaWcJCOSUAJx4bXtLXCrXAgg4EHFJq/QTV+jMwtmyTLRSy8tN7Drb4jBc2rHJKxz508rsNmQ1Q2RsKthqLZKxY8mLeEq2I2LUwi1zqC8hwbgB00p10WvCV8ryS0Zoo1Mt09CgWpPvmIror8XHDQ0aGjqC6RS3d3GiBAQBo+5rYLYbTOxhTEQAdhf33gd5T0V2aaEElnl+xYpidDiSTUnUqHK4pVE3cbOnRoCjmIOYk6dd0BRzMjnYk6ZcdKWZkczEzEOspXFc4zkCBnJAFnIAPOQAtJO+sZ+NnxBSjqiUO5eyB3Z/SIPYn4yr62pLH9y9GnWP5sLQdMfoAzjc4P/0ROzPxtXOwfe/Rhwvcy6xMT1lbWaWcEpCOSUCOUhEZb1mCYhkfbbew9OrqKqrU88beSupDMih7yWkgihBoQcQRjVciXTozLYWaxQbJWFBDUbjsVq2ZHenVHJdh0HSF2MJX4kbPVEWrEctYidyOsB09MBl+9N40V2pvqjpOG1NIspU88reDSbXnGuIhw6CHDo1oGFwpd0DBZ6s7uyJ1ql3ZaIjC5VFByXIA4LkhBFyBXOc5ILhZyBXBnIC4WcgLh5yAuLyLvrIf42fEFKPciUH+peyE3aPSIPYn4ytFbUsx/cvRp9j+bC0HTH6AM33NfSInZH42rnYPvfow4XuZdYmJ6z71tZoeomUhBFAHJSEKSbM546L9icV1HFXZBZaWNQ7+wXGgiAa9Dv2PcsGOoW/yL9/9kK9P6kVhjFymzOkKhijcYlOyYisLTpwOo6CrKVV05KSBq5TXScTfN6DSXlwaGjEk4U616GE1OKkvJVZ3sbPYWTbpST3mG4CM++I86XHECmgC4bVKcW42RvjScYZVqV+cseagXlhI9ZnGb30w71glSnDwZZUpx1QxbPEYivsKip7lQq2bYdNOtSzIiKFyYjkuSEclyAOc9ABZyABnIAGcgBxIO+th/jZ8QUo9yJQ7l7RE7tPpEHsT8ZWqsW4/uXpmoWP5sK86Y/QBm25n6RE7L+bVzsH3P0YcL3P0XWLies+9bWaGJlIRyUhHJKAJCzYdxOv3BTgiymulxLKC0IMvLxIkbzbWmrdL6igaOkm5OSTTTCrOMINy0MwsafbMMz2il9HNrUtOqum7SvO4mk6U7ePBz6c1NXRKNasty0Bai4DnJ6DAbNsiRG8YAtY44NJwJG0V0VXRwGIySyS0f8kqVlO7NDXdNoEAMJ6xpeNy4YJ9YcV20KuVKMtUVypRlqiuWhkTiYMT/i/5h4KiWF+LM8sL8WVudsqbl+UxwHrN4zNo/dUSpzjqjNOlOOqGjLQP2hsUblQ4ZNMdge43FAhTOQK4WcgAZyABnIAcWe762H2jPiClDuROn3L2iN3avSYPYn4ytdUux/cvRqNj+bCvOmP0AZtuZ+kROy/m1c7B9z9GDC9zLpFxPWfetjNLEykI5caIENYkYk0bpu6b1BvYrcr9EWGBDzWgagtCVka0rKxi26hlR9LjbzCd9RBNLsHxNJ6QMB3qLdzjY3EZ5ZVois2DaRl4oP2HXPHRr6ws2KoKrC3nwZ6NTJL7GjwnggEXg3g6151pp2Z00zpxSAQiFTQi7ZMWtv8ADzXH6xlx+8NDl38FiOJCz1RrpTzKz1JsFbS0CAAgAIAibRyclI/LhgO9ZnFd7Me+qrlSjLVFU6EJaoq1pZAvFTAiB33X3H8wu9iolh34ZlnhH9LKzOSM3K+cY9o1kZzPzCoVMoSWqMs6c46oRh2n6w7wo2Kx3CmmOwI6sDsS6iuK5yQXHNnO+thdoz4wpQ7kTpv9a9oY7tfpMHsT8ZWyqaMf3L0ajY/mwrzpj9AGa7mXpETsv5tXPwfc/Rgwvc/RdIuJ6z71rZoeojEeAk2RbsM4sQlVtlbdxeyIOdEB0Nv79ClTV2TpK8iL3TMpfosHeYbqRowIqMWQzc53QTeB36lbKViGMr5I5VqzE3Q1FM4tjghSEW3JC1rt5ebxfDPRpb+65OPw/XiR/f8A2bcNV+llnL1zLGsSe5SSEHIz7oERsRuLTeNBGkFX0ajpzUkEZOLujRmzrYsERIZq1wF+rWD01uXfjNTipI3ZrxuhBs49vT1+KMzI5mheHabDyuL7QpZ0NVF5HjIgdeCD1KRNO50gYEAE5oNxvCAIK08kJKPeYeY71oZzT3jA94VcqUWUTw1OXgqNqbncdlTAe2INDXcR/ccCdiplQfgyTwcl2u5WpuDNyppFY9n4xVvc7DYVTKnbVGWUJR7kOLKtloiwy8EUewki8XOGhKMP1IUHaS9oPdgnIcaPBdDcHDeTho45xGIWqqacbJOStsazY/mwrzqD9AGabmPpETsv5tXPwnc/Rgwnc/RcZmJQnXU+9apMvk7DF7qqBWxJxUSLJGHNslJZ8eJhjTS6lzWjpJ96ui1GN2XRapwcmYvbM7Emoz40Q1c89wGho6AFnc7u5yKknOTkyOfDUlIraG74asUiDRpW5VkmHNM3HbUODmQWnSCKOf31IHf0KeVSVnodLA4fpnl+w4tqSdLxSw4YsOtviMFwa9B0p5fHgtnHK7Ea56qSK7iER6mkRbJ7I23BCibzEP1cQ0FcGuP7HDYt2DrZXlejLqFWzyvRl0j2e77Jr0HFdNxNTg/BFzENzeUCFW00VNNajXfnNNWkg9BUb2IXa0HUC34jOWA4bHexSVRrUmqzWpYmxhmhzuKCATXRXWrr9Lmm/S520g4JjDQAEAcxIYcKOAI1EVCAauVy0Mh5GKc5rN6cDWsM0bca3s5OwBVunHUzywtNu6VilZb7nk5EIfL5sUNaRm1DImJN2dxTtCU4vwZ62Gk+sTTLLaWto4UOoq06A+QBmm5h6RE7L+bVz8J3P0YMJ3P0WiZ5TvxH3rQ9SyWog4qJE5YwuIAxJA2paiSu7FVy6tjf4ggwz9TBuuwe8XF3UMB3qmtVu8q0RViJ5nlWiKm6Gq1IytDd8NWKRFok8lMnHT0w1mENtHRXam+qOk4bToV9NZmTo0HVnbx5NzhQWsaGtADWgBoGAAwC1HbSsrIiso7K+kQiBy23sPTqPQVmxNHiwt58FdWGZGZRXEEg3EXEHEELi5bdDnsQe9SSItiD3qaRFs03Ia3/AKTC3t5+thCh1ub9l37H+662Hq542eqOhh6ueNnqizOaDjetBpI+aseE/Dinow2KDgmVypRZGssF4iNqQ5lak4GgvvChw3cqVF5vsdZYTebDbDGLzU/hb/emxFaXSw8RKysVOBaUaCfq3ub0Yt/KblnU2tDIqko6MmZLLYi6Myv3mXH8p8Vaq+5dHF/JFis63ZaPyIja+q7iv2HHuV0akZaM0QrQnoySUy0CAAgBhvpdGIGDRTvN5/ZAD9AGZ7l/pMTsv5tWDCdzMGE7n6LRM8p34j71c9SyWrEHJEGRNtWkYTc1h47gRUYtBuJ68Qs9arkVlqRcraFPMJYlIosIvhqxSItDaJDViZBoEGdjQa71EiMrjmOc2tNdFdGTWglKUdGcRLcnP9zH/qv8Vcpsi6tT5M23JKK58lLOcS5zoMMlziS4ktFSScStUdDtUHenFvZFY3QLFzT9Ihi40EUDQcA7vwK5+Lodc6/cz4mnb9aKK+IsaRiuIvepJEWxWyrUfKxmRWYtN40OaeU09BCupycXdDhUcJZkbFDtgRILI8Kj4bxUjBzdBr0g3FdHPdZkdbi3ipR0FZe2YLric06nYbcE1UTGqsWSDSDeL1MsEpmVhxBR7Q4dIrs1JNJ6icU9SAtDJCG++E4sOo8ZviqZUU9DPPDJ6FUtTJyag1JZnN9ZnGGzEbFRKlJGSdCcfBXIzqdY2hUszMf2blTOwCAyIXjAMfxwdQFbx3FSjWnHRk4YipDRmwSxcWNLwA/NGcBgHUvA6Kroq9up2Ve3UQtWebLwYkZ/Jhsc89OaK070N2FKWVNiNjtq0uOLjU9ZTJEigDMty70mJ2X82rBhO5nPwnc/RaJnlO/EfernqWy1Yzmo4Y0uOj29CrqTUI5mQZU5hxiOLnYn/wBRceVRyd2QsN3w0KQmhvEYrEyDQ1itV0WVtDOK1XRZWxnFarosrZueSTqSEr2ML4Atse1HaoP/ABR9IlokNsVha8AtcCHA4EHFNpNWZdZNdTGMpbMMpGdDxYeNDd6zTh3jA9S5dSnklY5FaGSViGc9RSKbiL3qSRFstm53lGIEX6PFP1MY0FcGPNw7jh10WmjK3R6GrC1sssktGW60ZFzImYL848Q6wVOUbOxpnBqViftGOJWX4uIAa38R0+8q6TyxNE3w4dCElMrnNuiszhrbcdhuVSrblEcS13InZG3JaNyXivqu4rthx7lbGpGWhohWhLRkiplhG2nYUrM+dhtJ9YcV/wCYXqEqcZaoqnRhPVFflcgoUKYhxWxCWMdnFjwCajk0cOmmhUrDJSTuZ44OMZqSfQuS0m0zzdptfepRsBp40w6/s4dC7aS0bVXU0sZMZUyxy7l0sfzYVhrH6AMx3LPSYnZfzasOF7mc/Cdz9FpmeW78R96tepZLVkdM2c6Ye1odQVwpXrJv1LLWoSrNJOyEld2F/wDBjueH5D8yr/8Aly+f4/su4P3OHZEuP+cP6Z+ZNf8AGy+X4/sXA+4k/INx/wA9v9M/Mpr/AI9r6vx/ZF4b7iD9zx5/1Df6Z+dTWCa+r8f2QeEe/wCBF+5q8/6lv9I/OrFhWvP4IvBP5fj+xB+5c8/6pv8ARP8A2KxUGvJB4B/L8f2XuyrOMCXhQc4O3pjGF1KVzRStL6K5KysboQywUdhzNuzW9dyb0JS6IquUljtm4eaTmuBqx9K01imkEKipBSRlq01NWKm/IR/Pt/pn51TwfuZXhXv+P7Dhbn4djNtaemCabd8UlSW4LCX+r8f2OhuVPN4m29Ygn/sU+A9yfIP5fj+zQ7HkokODDZHeIz4Ypvmbmk0wJBJ41NNb1fFWXU6EItRSk7nFt2V9JaBn5ubUi6oJOtKcMxGpTzrUptpZPzMKpzc8a2X+zFZpU5Ixzozj4K/GNOsbQqWZ2OJLKSal+REJb6j+M3ureO5SjVlHRko15w0ZZLO3RIRoI8NzPvM4ze9uI7qq6OJX1I0wx0fqRcpSZZFY17DnNcKtN9471pTTV0bYyUldCyYzC92Oc32cAGDGFg6w453t9yqqHLxkrzRstj+bCtOoP0AZhuV+kxey/m1YcL3M5+D7n6LTNct34ne9Wy1LJaseWHBq4u1XDrP/AL2qdNdbllFdbk0rjQBAAQARQBwXJCuEIw0ouFxRrgcExhlADaNJMd0dXgouKIuCZHTNmPHJo72FQcGVSpvwRMw0tNCCD0qtlL6CDJp8M1Y4jqN3eMClma0I5mtC1ykw4QQ+Ljm5xoKXYjvotCf6bs2Rk8t5CcnbUvF5LwD6ruK7249ySnFijVjLySCmWDG0LIl4/nIbSfWpR/5heoyhGWqK50oT1RU7WyArUy8Sn3ImH5gP2WeeG+LMlTB/F/8AZVH5KzgjMhvhuGe4NzxxmAHE5w6Naz8Gd7NGR4apmUWjYZeC2GxrGijWgNaNQaKD3LopWVjspJKyELVnRAhPiH7Iu6SbgNpCG7CnLKrmAZckmKwm8lhJPSXFVSORiNUb3Y/mwrjsj9AGXblXpMXsv5tWLC9zOfg+5+i1zXLd+J3vVktSyWrJyzYOZDGs3nvV8FZGmmrRHSkTAgAIAKiAOHMSFYQiNISIsWHEb7U9ES0QyE64Y3qOYrzsXh2gw48Xrw2p5kSU0OmuBwvUiZzFhNcKOAI1EVSauJpPUjJiwYTiCKtvvGIPReoOmip0YsLKURN5zYbSakB2boaL/BFS+WyCtfLZFAjXXG4jRpCyM57FJS3ZiByIhp6ruMzYcO5CqSjoxxrThoyfkcvGYR4Zb95nGHe037Kq6OIXlGiOMX1Is1n2rAmBWFEa7oB4w62m8K+M4y0ZqhUjPtY9UiYEAUPdTtPNbLy4N8SI17/wscKDvcQf+Kpqy0RhxtS2WG7M73Q5TezLk4xITnd2+OA9iczNiY2ys3Gx/NhWnXH6AMt3KfSYvZfzasWG7mc/B9z9FybBz4xb9416gTVW2vIuteViwLQagIACACKACzkAGCgA0AcRYYcKFDE1cj48i7Rf7CoOJW4MjY7S24gjrVbKn0G7ZhzDVriOo/tpSu0RzNaDuDb7m8tocNYuPgpKo/JNVmtSakptsZuc2tMLxQ3K2Mrq5fGSkrocJkhpO2bBjecY13TSjh1OF6jKKepCVOMtUVm08iAb4ESh9V94/MLxsKolh9jLPCfFlPtew5mXqYkN2b6zeMzaMO9Z505R1RjqUZw1RBGIQagkEYEGh7iFVcovsbbk9AiQ5aE2K5zomaC8uJc6pvoScaVp3Lp001FXO5Ri1BKWpIqZYYnlPPfTbUAB4oiw4DDoo2IGuI7847FjnK8/3OJWnxK/7pfkU3bWBsxLgCgEAgDUA80V8zTju6JrNj+bCtOkP0AZZuUekxey/m1Y8N3M52D736NCs2Fx4jvvEDbf+y0QXVs2U11bJFWFoEABABEIATeEhMRcUiItAJpemiSOGzjNN3uRmQsyF2uBwvTJBPYHChAI6b0A1cjpqxobuSS07RsUHTTKpUk9CGnLGjNwGcNbfBVOm0USpSRMzLxKy12LW0HS539zVWv9MS9/44FLl7YjweQ809U3t2HDuWVTktDEqso6MmZPLVuEZhH3mXjvaVaq+5dHFL6kWGQtWBH83Ea46q0d+U3q6M4y0NMKkZaMeqRMiJzJqTivD3Qmh4cHVbxakGvGAuPeq3Sg3exTKhTk7tEurC4i8qLT+iysWLpa0hv4nXN9pCjOWWNyqtUyQcjE8l4dZmE46IsLaYjVzm/1RX3RwYd8fa/kmt3H0mB2J+Ny31Do47uiavY/mwrDpD9AGV7k/pMXsv5tWPD9zOdg+5+jUYUPNFOknaarWlY6CVjtMYEABAAQAEAcPhApWFYKK05pDdVEMHoRj5d/qlQsyrKxMQIzb2hw6krMVpLQcQpmYHKhl3VQFNOWxJSn5Q/gxM4YOb0OCmmWJ3FExiM3KsitzXtDhjTp1pNJ6kZRUlZlctDJBrr4T80+q+9u0Xj2qmVHYzzw1+1lbm8m5xppvRd0tII96odKexllQqLwMn5Oz2IgPrrGbX3qPCnsQ4FXYlbOmbbgUG9PiNH2Yma4/mzqqyLrR8F0JYmPi/svFkTUWLDDosIwX1ILC4Ow01GtaoNtXasbqcpSjeSsx6pEygbq5jxWQoEKFFeKmI8sY5w4oowEgdJNOgLPXb6JHPx7k0opPfQqeT1kzDIkGsGMPrYZJMJ4A47cTTUsWWTqJ2eq8HOp058SP6XqvD3Fd3H0mB2J+Ny6NQ347uiavY/mwrDpD9AGD5N5RukYjokMMeXNzCHE0pUG6h6Fz6dTI7o41Ktw3dFh4UpjmoG1/ireYexfzz2QXCnMc1A2v8U+Yewc89kEd1WY5qBtf4o472Fz72QXCtM81A2v8U+Ow597ILhXmeagbX+KOOw597ILhYmeZgbX+KfGYc+9kFwszPMwNr/FHGYc/LZBcLMzzMDa/wAUcZhz8tkFwtTXMwNr/FPjC5+WyC4W5rmYG1/ijij5+WyC4XJrmYG1/ijihz8tkFwuzXMwNr/FPihz8tkDhdmuZgbX+KOKHPy2QXC9NczA2v8AFHFDn5bA4X5rmIG1/inxA56XxC4X5rmIG1/ijiBz0viFwwTXMQNr/FHEHz0viDhgmuYgbX+KOIHPS+IXDDNcxA2v8UcQOel8QcMM1zEDa/xRxA56XxBwwzXMQNr/ABTzhz0viDhhmuYgbX+KM4c9L4lUywypiWk9sSIxjCxhYAwmhFSamp6VCUrmetWdVq6PQVj+bCvO0P0AM4tnscakIA48lQ9SAB5Kh6kADyVD1IAHkqHqQAPJUPUgAeSoepAA8lQ9SAB5Kh6kADyVD1IAHkqHqQAPJUPUgAeSoepAA8lQ9SAB5Kh6kADyVD1IAHkqHqQAPJUPUgAeSoepAA8lQ9SAB5Kh6kADyVD1IAHkqHqQAPJcPUgB5ChBooEAdoACAAgAIACAAgAIACAAgAIACAAgAIACAAgAIACAAgAIACAAgAIACAAgAIACAAgD/9k="/>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16" descr="data:image/jpeg;base64,/9j/4AAQSkZJRgABAQAAAQABAAD/2wCEAAkGBxAQEhUUEhQUFRQUFxUUFBQUFRQVEBQXFBQXGBUXFBUYHCggGBolHRQWIjEhJSkrLi4uFx8zODMsNygtLisBCgoKDg0OGxAQGywmHyQsLCwsLCwsLCwsLCwsLCwsLCwsLCwsLCwsLCwsLCwsLCwsLCwsLCwsLCwsLCwsLCwsLP/AABEIAMwAzAMBEQACEQEDEQH/xAAcAAAABwEBAAAAAAAAAAAAAAAAAQMEBQYHAgj/xABHEAABAgMDBQsICQIHAQAAAAABAAIDBBEFITEGEkFRkQcTFyIyU2Fxc4HRFTM0UqGxstIUI0JicpKiwcKT4RZDRFSC0/Ak/8QAGgEAAgMBAQAAAAAAAAAAAAAAAAECAwQFBv/EADARAAIBAgQGAQMEAgMBAAAAAAABAgMRBBIxURMUITJBcVJCYaEigbHhI9EFkfAV/9oADAMBAAIRAxEAPwDcUABAAQAjNTUOE0uiODWjS40CUpKKuxOSSuyoWrl6xtRAZnfffc3ubifYsVTGJdqMs8Ul2kSJy1pzkb4Gn1RvbO5391Vnr1NP9FeatPQ7/wAI2g+97x/yiucU+WqvV/kfAqPVhjIWa5yH+Z/gjk57hy09wHIKa52Ftf4J8nPdBystwuD+Z5yFtf8AKjk57oOVluDg+mechbX/ACo5OW6FystwuD6Z5yF+v5UcnLdByst0FwezPOQv1/Knyct0HKS3QODyZ52D+v5UcpLdByktwuDuZ52D+v5UcpLcOUluFwdTXOwf1/Knyktw5SW6C4OZrnYP6/lRyktxcpLdBcHE1zsH9fyp8rLcOUluguDea52D+v5UcrLcOUlugjubTXOwf1/Knystw5OW6C4NprnYP6/lRy0tw5OW6C4NZrnYP6/lRy0txcnLdBcGc1zsH9fyp8tLcOTnuit5UWBEkXBkRzHF7C4FlaUqRfUDUq6lNw6Mz1qTp9GbXZkUuYCV0DsjxAAQAEAQeUmUkOTFOXFI4rK4dLjoCorV1TX3KatZQ9lMlbPnLUfnvdRg+0RxG9DG6VijCpXd3oZVGdZ3Zb7MyelZWlG57x9p9Ce4YBbYUIU/ZqjShAlHTB0XK3MTzCZiHWUriuws86ylcVws86yi4XYN8Os7UXFdhb47WdpRcLsLfHaztKVwuFvrtZ2lFwuwt9drO0ouK7C312s7Si4XYN9drO0ouwuwt9drO0ouwuwb67WdpRdhdg312s7Si7C7C312s7Sldhdg312s7Si7C7D312s7Si7FdnUKK6ovOI0nWmmxpu5n+6/5+F2J+NypxGqMmO1Xo0ex/NhazpD9AAQBB5VW+JOHdQxX1zG6tbj0BUV6ypr7lNarkX3Kpkzk+6bcZiYJLCa34xD8qyUKDqPPPT+TPSpObzSLyXgANYAGi4AXCnQt9/CNd/CE0iIEAEgAkhBEoAIlAjmqACqkAKoEFVABVQAVUCCqkAKoAKqABVAAqgAVQB3BPGHWPemtRrUoe7D5+F2J+NyrxGqMuO1Xo0ix/NhajpD9ACM3MthMc95o1oLj3JSkoq7FJpK7M2s2XiWpNufEqGChd91v2WD/ANrXMhF16l3oYIp1p3ZoLyAA1oo1twAwu0LovZG17ITSIgQASACqkI5JQARKBBVQAVUhBVQBySgQVUgCqgAqoEFVAAqkAVUACqBAqgAVQB3BPGb1j3prUa1KJuxefhdifjcoV9UZsfqvRpVj+bC1HTH6AKVukWlmtZAaeVx39Q5I7zXYsOMqWSiZMVOyykrkzZ/0WWaCOO/ju11IuHcFfQhw4fdltKOSA+KmMyfKi0bSko5hmZilh40NxzeM0nqxGB/uqJOUXqcytUq05WzEWMqrQ/3MT9PgocSW5Vx6vy/g7blPP/7iJ+nwS4ktx8er8v4LRkLlXEMbepp5e2LQMe6lWP0C7QcOuinSq9bSNOGrvNlm9S/x4eaabFoasbWrMSKiIKqBDS0p5kvCdFeaNaK9JOgDpJuQJuyuzLJnKyde9zhGcwEkhraZrRoAuTsZXUluJf4mnv8AcRPZ4J2FnluF/iae5+J7PBKwZ5bmg7n8KYfCdMzUR7mOuhMdShFb34axQd5UrJK7NNFO2aROOdU6uhVXBs5qgAqpCBVABVQAKoAFUAKQDxm9Y96a1HHVFG3ZPSIXYn43JV9TPj9V6NLsfzYWk6Y/QBmk8Pplp5pvaHhv/GHyvaCuZP8AyV7f+6GCX661i/zLr+pdGRskIqJEg8rbCbOwC3/MZV0M/e9U9BwUJxzIpr0uJG3nwY8YJaSHAgg0IOIIxBWNnJtuKNYotjsKtYo3JWNbyPtn6bAzXn66Fcdbhod34HpC30anEjZ6o6lCpxIWeqJEqRI5JQIzDLq3d/i70w/VQzeRg9+k9QwHemjNUnd2KsmVgQBO5HWA6emAy/e28aK7U31QdZw26k0iylTzysa3ORW3MYAGMAa0DC4Uu6FCcr9DTOXhDWqgQBVAgqpAFVAAqgAVQAKoAUgHjN/EPemtRx1RSN2X0iF2J+Mor6lGP1Xo0yx/NhaTpj9AGb5Fceee86orvzO/uubhutVv2YaHWo2XiKbyt71NT1OEhBFIRQcv7CofpMMXGgigaDof+x7lmrw+pGLE0uudfuU9jFkbMqQs2GotjsSVizz5WK2KzFuI0OaeU0pwqOErotpycJXRqborI0NsaGateK9XX06F1LqSzI6LtJZkVLLe3fo8Le2H62IKDWxuBd16B36kIz1J2VjL1IzgQApAguiOaxgLnOIa0DEk4BAJX6I2ixLLbZ0s2EL4r+NFdrJxp0DAdSJOysbUuHHL5ASqSsIlAAqgQRKAOTEA0jalcVzgzDdYRdCzI5M0zWlmQZ0F9Mb0ozIWdCktNtL2i/lN94TUuqHGauio7s3pELsT8ZUq2pDH6r0abY/mwtJ0x+gDONzsf/TE7M/G1c3B97MOG72XaJietbmaWcJCOSUAJx4bXtLXCrXAgg4EHFJq/QTV+jMwtmyTLRSy8tN7Drb4jBc2rHJKxz508rsNmQ1Q2RsKthqLZKxY8mLeEq2I2LUwi1zqC8hwbgB00p10WvCV8ryS0Zoo1Mt09CgWpPvmIror8XHDQ0aGjqC6RS3d3GiBAQBo+5rYLYbTOxhTEQAdhf33gd5T0V2aaEElnl+xYpidDiSTUnUqHK4pVE3cbOnRoCjmIOYk6dd0BRzMjnYk6ZcdKWZkczEzEOspXFc4zkCBnJAFnIAPOQAtJO+sZ+NnxBSjqiUO5eyB3Z/SIPYn4yr62pLH9y9GnWP5sLQdMfoAzjc4P/0ROzPxtXOwfe/Rhwvcy6xMT1lbWaWcEpCOSUCOUhEZb1mCYhkfbbew9OrqKqrU88beSupDMih7yWkgihBoQcQRjVciXTozLYWaxQbJWFBDUbjsVq2ZHenVHJdh0HSF2MJX4kbPVEWrEctYidyOsB09MBl+9N40V2pvqjpOG1NIspU88reDSbXnGuIhw6CHDo1oGFwpd0DBZ6s7uyJ1ql3ZaIjC5VFByXIA4LkhBFyBXOc5ILhZyBXBnIC4WcgLh5yAuLyLvrIf42fEFKPciUH+peyE3aPSIPYn4ytFbUsx/cvRp9j+bC0HTH6AM33NfSInZH42rnYPvfow4XuZdYmJ6z71tZoeomUhBFAHJSEKSbM546L9icV1HFXZBZaWNQ7+wXGgiAa9Dv2PcsGOoW/yL9/9kK9P6kVhjFymzOkKhijcYlOyYisLTpwOo6CrKVV05KSBq5TXScTfN6DSXlwaGjEk4U616GE1OKkvJVZ3sbPYWTbpST3mG4CM++I86XHECmgC4bVKcW42RvjScYZVqV+cseagXlhI9ZnGb30w71glSnDwZZUpx1QxbPEYivsKip7lQq2bYdNOtSzIiKFyYjkuSEclyAOc9ABZyABnIAGcgBxIO+th/jZ8QUo9yJQ7l7RE7tPpEHsT8ZWqsW4/uXpmoWP5sK86Y/QBm25n6RE7L+bVzsH3P0YcL3P0XWLies+9bWaGJlIRyUhHJKAJCzYdxOv3BTgiymulxLKC0IMvLxIkbzbWmrdL6igaOkm5OSTTTCrOMINy0MwsafbMMz2il9HNrUtOqum7SvO4mk6U7ePBz6c1NXRKNasty0Bai4DnJ6DAbNsiRG8YAtY44NJwJG0V0VXRwGIySyS0f8kqVlO7NDXdNoEAMJ6xpeNy4YJ9YcV20KuVKMtUVypRlqiuWhkTiYMT/i/5h4KiWF+LM8sL8WVudsqbl+UxwHrN4zNo/dUSpzjqjNOlOOqGjLQP2hsUblQ4ZNMdge43FAhTOQK4WcgAZyABnIAcWe762H2jPiClDuROn3L2iN3avSYPYn4ytdUux/cvRqNj+bCvOmP0AZtuZ+kROy/m1c7B9z9GDC9zLpFxPWfetjNLEykI5caIENYkYk0bpu6b1BvYrcr9EWGBDzWgagtCVka0rKxi26hlR9LjbzCd9RBNLsHxNJ6QMB3qLdzjY3EZ5ZVois2DaRl4oP2HXPHRr6ws2KoKrC3nwZ6NTJL7GjwnggEXg3g6151pp2Z00zpxSAQiFTQi7ZMWtv8ADzXH6xlx+8NDl38FiOJCz1RrpTzKz1JsFbS0CAAgAIAibRyclI/LhgO9ZnFd7Me+qrlSjLVFU6EJaoq1pZAvFTAiB33X3H8wu9iolh34ZlnhH9LKzOSM3K+cY9o1kZzPzCoVMoSWqMs6c46oRh2n6w7wo2Kx3CmmOwI6sDsS6iuK5yQXHNnO+thdoz4wpQ7kTpv9a9oY7tfpMHsT8ZWyqaMf3L0ajY/mwrzpj9AGa7mXpETsv5tXPwfc/Rgwvc/RdIuJ6z71rZoeojEeAk2RbsM4sQlVtlbdxeyIOdEB0Nv79ClTV2TpK8iL3TMpfosHeYbqRowIqMWQzc53QTeB36lbKViGMr5I5VqzE3Q1FM4tjghSEW3JC1rt5ebxfDPRpb+65OPw/XiR/f8A2bcNV+llnL1zLGsSe5SSEHIz7oERsRuLTeNBGkFX0ajpzUkEZOLujRmzrYsERIZq1wF+rWD01uXfjNTipI3ZrxuhBs49vT1+KMzI5mheHabDyuL7QpZ0NVF5HjIgdeCD1KRNO50gYEAE5oNxvCAIK08kJKPeYeY71oZzT3jA94VcqUWUTw1OXgqNqbncdlTAe2INDXcR/ccCdiplQfgyTwcl2u5WpuDNyppFY9n4xVvc7DYVTKnbVGWUJR7kOLKtloiwy8EUewki8XOGhKMP1IUHaS9oPdgnIcaPBdDcHDeTho45xGIWqqacbJOStsazY/mwrzqD9AGabmPpETsv5tXPwnc/Rgwnc/RcZmJQnXU+9apMvk7DF7qqBWxJxUSLJGHNslJZ8eJhjTS6lzWjpJ96ui1GN2XRapwcmYvbM7Emoz40Q1c89wGho6AFnc7u5yKknOTkyOfDUlIraG74asUiDRpW5VkmHNM3HbUODmQWnSCKOf31IHf0KeVSVnodLA4fpnl+w4tqSdLxSw4YsOtviMFwa9B0p5fHgtnHK7Ea56qSK7iER6mkRbJ7I23BCibzEP1cQ0FcGuP7HDYt2DrZXlejLqFWzyvRl0j2e77Jr0HFdNxNTg/BFzENzeUCFW00VNNajXfnNNWkg9BUb2IXa0HUC34jOWA4bHexSVRrUmqzWpYmxhmhzuKCATXRXWrr9Lmm/S520g4JjDQAEAcxIYcKOAI1EVCAauVy0Mh5GKc5rN6cDWsM0bca3s5OwBVunHUzywtNu6VilZb7nk5EIfL5sUNaRm1DImJN2dxTtCU4vwZ62Gk+sTTLLaWto4UOoq06A+QBmm5h6RE7L+bVz8J3P0YMJ3P0WiZ5TvxH3rQ9SyWog4qJE5YwuIAxJA2paiSu7FVy6tjf4ggwz9TBuuwe8XF3UMB3qmtVu8q0RViJ5nlWiKm6Gq1IytDd8NWKRFok8lMnHT0w1mENtHRXam+qOk4bToV9NZmTo0HVnbx5NzhQWsaGtADWgBoGAAwC1HbSsrIiso7K+kQiBy23sPTqPQVmxNHiwt58FdWGZGZRXEEg3EXEHEELi5bdDnsQe9SSItiD3qaRFs03Ia3/AKTC3t5+thCh1ub9l37H+662Hq542eqOhh6ueNnqizOaDjetBpI+aseE/Dinow2KDgmVypRZGssF4iNqQ5lak4GgvvChw3cqVF5vsdZYTebDbDGLzU/hb/emxFaXSw8RKysVOBaUaCfq3ub0Yt/KblnU2tDIqko6MmZLLYi6Myv3mXH8p8Vaq+5dHF/JFis63ZaPyIja+q7iv2HHuV0akZaM0QrQnoySUy0CAAgBhvpdGIGDRTvN5/ZAD9AGZ7l/pMTsv5tWDCdzMGE7n6LRM8p34j71c9SyWrEHJEGRNtWkYTc1h47gRUYtBuJ68Qs9arkVlqRcraFPMJYlIosIvhqxSItDaJDViZBoEGdjQa71EiMrjmOc2tNdFdGTWglKUdGcRLcnP9zH/qv8Vcpsi6tT5M23JKK58lLOcS5zoMMlziS4ktFSScStUdDtUHenFvZFY3QLFzT9Ihi40EUDQcA7vwK5+Lodc6/cz4mnb9aKK+IsaRiuIvepJEWxWyrUfKxmRWYtN40OaeU09BCupycXdDhUcJZkbFDtgRILI8Kj4bxUjBzdBr0g3FdHPdZkdbi3ipR0FZe2YLric06nYbcE1UTGqsWSDSDeL1MsEpmVhxBR7Q4dIrs1JNJ6icU9SAtDJCG++E4sOo8ZviqZUU9DPPDJ6FUtTJyag1JZnN9ZnGGzEbFRKlJGSdCcfBXIzqdY2hUszMf2blTOwCAyIXjAMfxwdQFbx3FSjWnHRk4YipDRmwSxcWNLwA/NGcBgHUvA6Kroq9up2Ve3UQtWebLwYkZ/Jhsc89OaK070N2FKWVNiNjtq0uOLjU9ZTJEigDMty70mJ2X82rBhO5nPwnc/RaJnlO/EfernqWy1Yzmo4Y0uOj29CrqTUI5mQZU5hxiOLnYn/wBRceVRyd2QsN3w0KQmhvEYrEyDQ1itV0WVtDOK1XRZWxnFarosrZueSTqSEr2ML4Atse1HaoP/ABR9IlokNsVha8AtcCHA4EHFNpNWZdZNdTGMpbMMpGdDxYeNDd6zTh3jA9S5dSnklY5FaGSViGc9RSKbiL3qSRFstm53lGIEX6PFP1MY0FcGPNw7jh10WmjK3R6GrC1sssktGW60ZFzImYL848Q6wVOUbOxpnBqViftGOJWX4uIAa38R0+8q6TyxNE3w4dCElMrnNuiszhrbcdhuVSrblEcS13InZG3JaNyXivqu4rthx7lbGpGWhohWhLRkiplhG2nYUrM+dhtJ9YcV/wCYXqEqcZaoqnRhPVFflcgoUKYhxWxCWMdnFjwCajk0cOmmhUrDJSTuZ44OMZqSfQuS0m0zzdptfepRsBp40w6/s4dC7aS0bVXU0sZMZUyxy7l0sfzYVhrH6AMx3LPSYnZfzasOF7mc/Cdz9FpmeW78R96tepZLVkdM2c6Ye1odQVwpXrJv1LLWoSrNJOyEld2F/wDBjueH5D8yr/8Aly+f4/su4P3OHZEuP+cP6Z+ZNf8AGy+X4/sXA+4k/INx/wA9v9M/Mpr/AI9r6vx/ZF4b7iD9zx5/1Df6Z+dTWCa+r8f2QeEe/wCBF+5q8/6lv9I/OrFhWvP4IvBP5fj+xB+5c8/6pv8ARP8A2KxUGvJB4B/L8f2XuyrOMCXhQc4O3pjGF1KVzRStL6K5KysboQywUdhzNuzW9dyb0JS6IquUljtm4eaTmuBqx9K01imkEKipBSRlq01NWKm/IR/Pt/pn51TwfuZXhXv+P7Dhbn4djNtaemCabd8UlSW4LCX+r8f2OhuVPN4m29Ygn/sU+A9yfIP5fj+zQ7HkokODDZHeIz4Ypvmbmk0wJBJ41NNb1fFWXU6EItRSk7nFt2V9JaBn5ubUi6oJOtKcMxGpTzrUptpZPzMKpzc8a2X+zFZpU5Ixzozj4K/GNOsbQqWZ2OJLKSal+REJb6j+M3ureO5SjVlHRko15w0ZZLO3RIRoI8NzPvM4ze9uI7qq6OJX1I0wx0fqRcpSZZFY17DnNcKtN9471pTTV0bYyUldCyYzC92Oc32cAGDGFg6w453t9yqqHLxkrzRstj+bCtOoP0AZhuV+kxey/m1YcL3M5+D7n6LTNct34ne9Wy1LJaseWHBq4u1XDrP/AL2qdNdbllFdbk0rjQBAAQARQBwXJCuEIw0ouFxRrgcExhlADaNJMd0dXgouKIuCZHTNmPHJo72FQcGVSpvwRMw0tNCCD0qtlL6CDJp8M1Y4jqN3eMClma0I5mtC1ykw4QQ+Ljm5xoKXYjvotCf6bs2Rk8t5CcnbUvF5LwD6ruK7249ySnFijVjLySCmWDG0LIl4/nIbSfWpR/5heoyhGWqK50oT1RU7WyArUy8Sn3ImH5gP2WeeG+LMlTB/F/8AZVH5KzgjMhvhuGe4NzxxmAHE5w6Naz8Gd7NGR4apmUWjYZeC2GxrGijWgNaNQaKD3LopWVjspJKyELVnRAhPiH7Iu6SbgNpCG7CnLKrmAZckmKwm8lhJPSXFVSORiNUb3Y/mwrjsj9AGXblXpMXsv5tWLC9zOfg+5+i1zXLd+J3vVktSyWrJyzYOZDGs3nvV8FZGmmrRHSkTAgAIAKiAOHMSFYQiNISIsWHEb7U9ES0QyE64Y3qOYrzsXh2gw48Xrw2p5kSU0OmuBwvUiZzFhNcKOAI1EVSauJpPUjJiwYTiCKtvvGIPReoOmip0YsLKURN5zYbSakB2boaL/BFS+WyCtfLZFAjXXG4jRpCyM57FJS3ZiByIhp6ruMzYcO5CqSjoxxrThoyfkcvGYR4Zb95nGHe037Kq6OIXlGiOMX1Is1n2rAmBWFEa7oB4w62m8K+M4y0ZqhUjPtY9UiYEAUPdTtPNbLy4N8SI17/wscKDvcQf+Kpqy0RhxtS2WG7M73Q5TezLk4xITnd2+OA9iczNiY2ys3Gx/NhWnXH6AMt3KfSYvZfzasWG7mc/B9z9FybBz4xb9416gTVW2vIuteViwLQagIACACKACzkAGCgA0AcRYYcKFDE1cj48i7Rf7CoOJW4MjY7S24gjrVbKn0G7ZhzDVriOo/tpSu0RzNaDuDb7m8tocNYuPgpKo/JNVmtSakptsZuc2tMLxQ3K2Mrq5fGSkrocJkhpO2bBjecY13TSjh1OF6jKKepCVOMtUVm08iAb4ESh9V94/MLxsKolh9jLPCfFlPtew5mXqYkN2b6zeMzaMO9Z505R1RjqUZw1RBGIQagkEYEGh7iFVcovsbbk9AiQ5aE2K5zomaC8uJc6pvoScaVp3Lp001FXO5Ri1BKWpIqZYYnlPPfTbUAB4oiw4DDoo2IGuI7847FjnK8/3OJWnxK/7pfkU3bWBsxLgCgEAgDUA80V8zTju6JrNj+bCtOkP0AZZuUekxey/m1Y8N3M52D736NCs2Fx4jvvEDbf+y0QXVs2U11bJFWFoEABABEIATeEhMRcUiItAJpemiSOGzjNN3uRmQsyF2uBwvTJBPYHChAI6b0A1cjpqxobuSS07RsUHTTKpUk9CGnLGjNwGcNbfBVOm0USpSRMzLxKy12LW0HS539zVWv9MS9/44FLl7YjweQ809U3t2HDuWVTktDEqso6MmZPLVuEZhH3mXjvaVaq+5dHFL6kWGQtWBH83Ea46q0d+U3q6M4y0NMKkZaMeqRMiJzJqTivD3Qmh4cHVbxakGvGAuPeq3Sg3exTKhTk7tEurC4i8qLT+iysWLpa0hv4nXN9pCjOWWNyqtUyQcjE8l4dZmE46IsLaYjVzm/1RX3RwYd8fa/kmt3H0mB2J+Ny31Do47uiavY/mwrDpD9AGV7k/pMXsv5tWPD9zOdg+5+jUYUPNFOknaarWlY6CVjtMYEABAAQAEAcPhApWFYKK05pDdVEMHoRj5d/qlQsyrKxMQIzb2hw6krMVpLQcQpmYHKhl3VQFNOWxJSn5Q/gxM4YOb0OCmmWJ3FExiM3KsitzXtDhjTp1pNJ6kZRUlZlctDJBrr4T80+q+9u0Xj2qmVHYzzw1+1lbm8m5xppvRd0tII96odKexllQqLwMn5Oz2IgPrrGbX3qPCnsQ4FXYlbOmbbgUG9PiNH2Yma4/mzqqyLrR8F0JYmPi/svFkTUWLDDosIwX1ILC4Ow01GtaoNtXasbqcpSjeSsx6pEygbq5jxWQoEKFFeKmI8sY5w4oowEgdJNOgLPXb6JHPx7k0opPfQqeT1kzDIkGsGMPrYZJMJ4A47cTTUsWWTqJ2eq8HOp058SP6XqvD3Fd3H0mB2J+Ny6NQ347uiavY/mwrDpD9AGD5N5RukYjokMMeXNzCHE0pUG6h6Fz6dTI7o41Ktw3dFh4UpjmoG1/ireYexfzz2QXCnMc1A2v8U+Yewc89kEd1WY5qBtf4o472Fz72QXCtM81A2v8U+Ow597ILhXmeagbX+KOOw597ILhYmeZgbX+KfGYc+9kFwszPMwNr/FHGYc/LZBcLMzzMDa/wAUcZhz8tkFwtTXMwNr/FPjC5+WyC4W5rmYG1/ijij5+WyC4XJrmYG1/ijihz8tkFwuzXMwNr/FPihz8tkDhdmuZgbX+KOKHPy2QXC9NczA2v8AFHFDn5bA4X5rmIG1/inxA56XxC4X5rmIG1/ijiBz0viFwwTXMQNr/FHEHz0viDhgmuYgbX+KOIHPS+IXDDNcxA2v8UcQOel8QcMM1zEDa/xRxA56XxBwwzXMQNr/ABTzhz0viDhhmuYgbX+KM4c9L4lUywypiWk9sSIxjCxhYAwmhFSamp6VCUrmetWdVq6PQVj+bCvO0P0AM4tnscakIA48lQ9SAB5Kh6kADyVD1IAHkqHqQAPJUPUgAeSoepAA8lQ9SAB5Kh6kADyVD1IAHkqHqQAPJUPUgAeSoepAA8lQ9SAB5Kh6kADyVD1IAHkqHqQAPJUPUgAeSoepAA8lQ9SAB5Kh6kADyVD1IAHkqHqQAPJcPUgB5ChBooEAdoACAAgAIACAAgAIACAAgAIACAAgAIACAAgAIACAAgAIACAAgAIACAAgAIACAAgD/9k="/>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18" descr="data:image/jpeg;base64,/9j/4AAQSkZJRgABAQAAAQABAAD/2wCEAAkGBxAQEhUUEhQUFRQUFxUUFBQUFRQVEBQXFBQXGBUXFBUYHCggGBolHRQWIjEhJSkrLi4uFx8zODMsNygtLisBCgoKDg0OGxAQGywmHyQsLCwsLCwsLCwsLCwsLCwsLCwsLCwsLCwsLCwsLCwsLCwsLCwsLCwsLCwsLCwsLCwsLP/AABEIAMwAzAMBEQACEQEDEQH/xAAcAAAABwEBAAAAAAAAAAAAAAAAAQMEBQYHAgj/xABHEAABAgMDBQsICQIHAQAAAAABAAIDBBEFITEGEkFRkQcTFyIyU2Fxc4HRFTM0UqGxstIUI0JicpKiwcKT4RZDRFSC0/Ak/8QAGgEAAgMBAQAAAAAAAAAAAAAAAAECAwQFBv/EADARAAIBAgQGAQMEAgMBAAAAAAABAgMRBBIxURMUITJBcVJCYaEigbHhI9EFkfAV/9oADAMBAAIRAxEAPwDcUABAAQAjNTUOE0uiODWjS40CUpKKuxOSSuyoWrl6xtRAZnfffc3ubifYsVTGJdqMs8Ul2kSJy1pzkb4Gn1RvbO5391Vnr1NP9FeatPQ7/wAI2g+97x/yiucU+WqvV/kfAqPVhjIWa5yH+Z/gjk57hy09wHIKa52Ftf4J8nPdBystwuD+Z5yFtf8AKjk57oOVluDg+mechbX/ACo5OW6FystwuD6Z5yF+v5UcnLdByst0FwezPOQv1/Knyct0HKS3QODyZ52D+v5UcpLdByktwuDuZ52D+v5UcpLcOUluFwdTXOwf1/Knyktw5SW6C4OZrnYP6/lRyktxcpLdBcHE1zsH9fyp8rLcOUluguDea52D+v5UcrLcOUlugjubTXOwf1/Knystw5OW6C4NprnYP6/lRy0tw5OW6C4NZrnYP6/lRy0txcnLdBcGc1zsH9fyp8tLcOTnuit5UWBEkXBkRzHF7C4FlaUqRfUDUq6lNw6Mz1qTp9GbXZkUuYCV0DsjxAAQAEAQeUmUkOTFOXFI4rK4dLjoCorV1TX3KatZQ9lMlbPnLUfnvdRg+0RxG9DG6VijCpXd3oZVGdZ3Zb7MyelZWlG57x9p9Ce4YBbYUIU/ZqjShAlHTB0XK3MTzCZiHWUriuws86ylcVws86yi4XYN8Os7UXFdhb47WdpRcLsLfHaztKVwuFvrtZ2lFwuwt9drO0ouK7C312s7Si4XYN9drO0ouwuwt9drO0ouwuwb67WdpRdhdg312s7Si7C7C312s7Sldhdg312s7Si7C7D312s7Si7FdnUKK6ovOI0nWmmxpu5n+6/5+F2J+NypxGqMmO1Xo0ex/NhazpD9AAQBB5VW+JOHdQxX1zG6tbj0BUV6ypr7lNarkX3Kpkzk+6bcZiYJLCa34xD8qyUKDqPPPT+TPSpObzSLyXgANYAGi4AXCnQt9/CNd/CE0iIEAEgAkhBEoAIlAjmqACqkAKoEFVABVQAVUCCqkAKoAKqABVAAqgAVQB3BPGHWPemtRrUoe7D5+F2J+NyrxGqMuO1Xo0ix/NhajpD9ACM3MthMc95o1oLj3JSkoq7FJpK7M2s2XiWpNufEqGChd91v2WD/ANrXMhF16l3oYIp1p3ZoLyAA1oo1twAwu0LovZG17ITSIgQASACqkI5JQARKBBVQAVUhBVQBySgQVUgCqgAqoEFVAAqkAVUACqBAqgAVQB3BPGb1j3prUa1KJuxefhdifjcoV9UZsfqvRpVj+bC1HTH6AKVukWlmtZAaeVx39Q5I7zXYsOMqWSiZMVOyykrkzZ/0WWaCOO/ju11IuHcFfQhw4fdltKOSA+KmMyfKi0bSko5hmZilh40NxzeM0nqxGB/uqJOUXqcytUq05WzEWMqrQ/3MT9PgocSW5Vx6vy/g7blPP/7iJ+nwS4ktx8er8v4LRkLlXEMbepp5e2LQMe6lWP0C7QcOuinSq9bSNOGrvNlm9S/x4eaabFoasbWrMSKiIKqBDS0p5kvCdFeaNaK9JOgDpJuQJuyuzLJnKyde9zhGcwEkhraZrRoAuTsZXUluJf4mnv8AcRPZ4J2FnluF/iae5+J7PBKwZ5bmg7n8KYfCdMzUR7mOuhMdShFb34axQd5UrJK7NNFO2aROOdU6uhVXBs5qgAqpCBVABVQAKoAFUAKQDxm9Y96a1HHVFG3ZPSIXYn43JV9TPj9V6NLsfzYWk6Y/QBmk8Pplp5pvaHhv/GHyvaCuZP8AyV7f+6GCX661i/zLr+pdGRskIqJEg8rbCbOwC3/MZV0M/e9U9BwUJxzIpr0uJG3nwY8YJaSHAgg0IOIIxBWNnJtuKNYotjsKtYo3JWNbyPtn6bAzXn66Fcdbhod34HpC30anEjZ6o6lCpxIWeqJEqRI5JQIzDLq3d/i70w/VQzeRg9+k9QwHemjNUnd2KsmVgQBO5HWA6emAy/e28aK7U31QdZw26k0iylTzysa3ORW3MYAGMAa0DC4Uu6FCcr9DTOXhDWqgQBVAgqpAFVAAqgAVQAKoAUgHjN/EPemtRx1RSN2X0iF2J+Mor6lGP1Xo0yx/NhaTpj9AGb5Fceee86orvzO/uubhutVv2YaHWo2XiKbyt71NT1OEhBFIRQcv7CofpMMXGgigaDof+x7lmrw+pGLE0uudfuU9jFkbMqQs2GotjsSVizz5WK2KzFuI0OaeU0pwqOErotpycJXRqborI0NsaGateK9XX06F1LqSzI6LtJZkVLLe3fo8Le2H62IKDWxuBd16B36kIz1J2VjL1IzgQApAguiOaxgLnOIa0DEk4BAJX6I2ixLLbZ0s2EL4r+NFdrJxp0DAdSJOysbUuHHL5ASqSsIlAAqgQRKAOTEA0jalcVzgzDdYRdCzI5M0zWlmQZ0F9Mb0ozIWdCktNtL2i/lN94TUuqHGauio7s3pELsT8ZUq2pDH6r0abY/mwtJ0x+gDONzsf/TE7M/G1c3B97MOG72XaJietbmaWcJCOSUAJx4bXtLXCrXAgg4EHFJq/QTV+jMwtmyTLRSy8tN7Drb4jBc2rHJKxz508rsNmQ1Q2RsKthqLZKxY8mLeEq2I2LUwi1zqC8hwbgB00p10WvCV8ryS0Zoo1Mt09CgWpPvmIror8XHDQ0aGjqC6RS3d3GiBAQBo+5rYLYbTOxhTEQAdhf33gd5T0V2aaEElnl+xYpidDiSTUnUqHK4pVE3cbOnRoCjmIOYk6dd0BRzMjnYk6ZcdKWZkczEzEOspXFc4zkCBnJAFnIAPOQAtJO+sZ+NnxBSjqiUO5eyB3Z/SIPYn4yr62pLH9y9GnWP5sLQdMfoAzjc4P/0ROzPxtXOwfe/Rhwvcy6xMT1lbWaWcEpCOSUCOUhEZb1mCYhkfbbew9OrqKqrU88beSupDMih7yWkgihBoQcQRjVciXTozLYWaxQbJWFBDUbjsVq2ZHenVHJdh0HSF2MJX4kbPVEWrEctYidyOsB09MBl+9N40V2pvqjpOG1NIspU88reDSbXnGuIhw6CHDo1oGFwpd0DBZ6s7uyJ1ql3ZaIjC5VFByXIA4LkhBFyBXOc5ILhZyBXBnIC4WcgLh5yAuLyLvrIf42fEFKPciUH+peyE3aPSIPYn4ytFbUsx/cvRp9j+bC0HTH6AM33NfSInZH42rnYPvfow4XuZdYmJ6z71tZoeomUhBFAHJSEKSbM546L9icV1HFXZBZaWNQ7+wXGgiAa9Dv2PcsGOoW/yL9/9kK9P6kVhjFymzOkKhijcYlOyYisLTpwOo6CrKVV05KSBq5TXScTfN6DSXlwaGjEk4U616GE1OKkvJVZ3sbPYWTbpST3mG4CM++I86XHECmgC4bVKcW42RvjScYZVqV+cseagXlhI9ZnGb30w71glSnDwZZUpx1QxbPEYivsKip7lQq2bYdNOtSzIiKFyYjkuSEclyAOc9ABZyABnIAGcgBxIO+th/jZ8QUo9yJQ7l7RE7tPpEHsT8ZWqsW4/uXpmoWP5sK86Y/QBm25n6RE7L+bVzsH3P0YcL3P0XWLies+9bWaGJlIRyUhHJKAJCzYdxOv3BTgiymulxLKC0IMvLxIkbzbWmrdL6igaOkm5OSTTTCrOMINy0MwsafbMMz2il9HNrUtOqum7SvO4mk6U7ePBz6c1NXRKNasty0Bai4DnJ6DAbNsiRG8YAtY44NJwJG0V0VXRwGIySyS0f8kqVlO7NDXdNoEAMJ6xpeNy4YJ9YcV20KuVKMtUVypRlqiuWhkTiYMT/i/5h4KiWF+LM8sL8WVudsqbl+UxwHrN4zNo/dUSpzjqjNOlOOqGjLQP2hsUblQ4ZNMdge43FAhTOQK4WcgAZyABnIAcWe762H2jPiClDuROn3L2iN3avSYPYn4ytdUux/cvRqNj+bCvOmP0AZtuZ+kROy/m1c7B9z9GDC9zLpFxPWfetjNLEykI5caIENYkYk0bpu6b1BvYrcr9EWGBDzWgagtCVka0rKxi26hlR9LjbzCd9RBNLsHxNJ6QMB3qLdzjY3EZ5ZVois2DaRl4oP2HXPHRr6ws2KoKrC3nwZ6NTJL7GjwnggEXg3g6151pp2Z00zpxSAQiFTQi7ZMWtv8ADzXH6xlx+8NDl38FiOJCz1RrpTzKz1JsFbS0CAAgAIAibRyclI/LhgO9ZnFd7Me+qrlSjLVFU6EJaoq1pZAvFTAiB33X3H8wu9iolh34ZlnhH9LKzOSM3K+cY9o1kZzPzCoVMoSWqMs6c46oRh2n6w7wo2Kx3CmmOwI6sDsS6iuK5yQXHNnO+thdoz4wpQ7kTpv9a9oY7tfpMHsT8ZWyqaMf3L0ajY/mwrzpj9AGa7mXpETsv5tXPwfc/Rgwvc/RdIuJ6z71rZoeojEeAk2RbsM4sQlVtlbdxeyIOdEB0Nv79ClTV2TpK8iL3TMpfosHeYbqRowIqMWQzc53QTeB36lbKViGMr5I5VqzE3Q1FM4tjghSEW3JC1rt5ebxfDPRpb+65OPw/XiR/f8A2bcNV+llnL1zLGsSe5SSEHIz7oERsRuLTeNBGkFX0ajpzUkEZOLujRmzrYsERIZq1wF+rWD01uXfjNTipI3ZrxuhBs49vT1+KMzI5mheHabDyuL7QpZ0NVF5HjIgdeCD1KRNO50gYEAE5oNxvCAIK08kJKPeYeY71oZzT3jA94VcqUWUTw1OXgqNqbncdlTAe2INDXcR/ccCdiplQfgyTwcl2u5WpuDNyppFY9n4xVvc7DYVTKnbVGWUJR7kOLKtloiwy8EUewki8XOGhKMP1IUHaS9oPdgnIcaPBdDcHDeTho45xGIWqqacbJOStsazY/mwrzqD9AGabmPpETsv5tXPwnc/Rgwnc/RcZmJQnXU+9apMvk7DF7qqBWxJxUSLJGHNslJZ8eJhjTS6lzWjpJ96ui1GN2XRapwcmYvbM7Emoz40Q1c89wGho6AFnc7u5yKknOTkyOfDUlIraG74asUiDRpW5VkmHNM3HbUODmQWnSCKOf31IHf0KeVSVnodLA4fpnl+w4tqSdLxSw4YsOtviMFwa9B0p5fHgtnHK7Ea56qSK7iER6mkRbJ7I23BCibzEP1cQ0FcGuP7HDYt2DrZXlejLqFWzyvRl0j2e77Jr0HFdNxNTg/BFzENzeUCFW00VNNajXfnNNWkg9BUb2IXa0HUC34jOWA4bHexSVRrUmqzWpYmxhmhzuKCATXRXWrr9Lmm/S520g4JjDQAEAcxIYcKOAI1EVCAauVy0Mh5GKc5rN6cDWsM0bca3s5OwBVunHUzywtNu6VilZb7nk5EIfL5sUNaRm1DImJN2dxTtCU4vwZ62Gk+sTTLLaWto4UOoq06A+QBmm5h6RE7L+bVz8J3P0YMJ3P0WiZ5TvxH3rQ9SyWog4qJE5YwuIAxJA2paiSu7FVy6tjf4ggwz9TBuuwe8XF3UMB3qmtVu8q0RViJ5nlWiKm6Gq1IytDd8NWKRFok8lMnHT0w1mENtHRXam+qOk4bToV9NZmTo0HVnbx5NzhQWsaGtADWgBoGAAwC1HbSsrIiso7K+kQiBy23sPTqPQVmxNHiwt58FdWGZGZRXEEg3EXEHEELi5bdDnsQe9SSItiD3qaRFs03Ia3/AKTC3t5+thCh1ub9l37H+662Hq542eqOhh6ueNnqizOaDjetBpI+aseE/Dinow2KDgmVypRZGssF4iNqQ5lak4GgvvChw3cqVF5vsdZYTebDbDGLzU/hb/emxFaXSw8RKysVOBaUaCfq3ub0Yt/KblnU2tDIqko6MmZLLYi6Myv3mXH8p8Vaq+5dHF/JFis63ZaPyIja+q7iv2HHuV0akZaM0QrQnoySUy0CAAgBhvpdGIGDRTvN5/ZAD9AGZ7l/pMTsv5tWDCdzMGE7n6LRM8p34j71c9SyWrEHJEGRNtWkYTc1h47gRUYtBuJ68Qs9arkVlqRcraFPMJYlIosIvhqxSItDaJDViZBoEGdjQa71EiMrjmOc2tNdFdGTWglKUdGcRLcnP9zH/qv8Vcpsi6tT5M23JKK58lLOcS5zoMMlziS4ktFSScStUdDtUHenFvZFY3QLFzT9Ihi40EUDQcA7vwK5+Lodc6/cz4mnb9aKK+IsaRiuIvepJEWxWyrUfKxmRWYtN40OaeU09BCupycXdDhUcJZkbFDtgRILI8Kj4bxUjBzdBr0g3FdHPdZkdbi3ipR0FZe2YLric06nYbcE1UTGqsWSDSDeL1MsEpmVhxBR7Q4dIrs1JNJ6icU9SAtDJCG++E4sOo8ZviqZUU9DPPDJ6FUtTJyag1JZnN9ZnGGzEbFRKlJGSdCcfBXIzqdY2hUszMf2blTOwCAyIXjAMfxwdQFbx3FSjWnHRk4YipDRmwSxcWNLwA/NGcBgHUvA6Kroq9up2Ve3UQtWebLwYkZ/Jhsc89OaK070N2FKWVNiNjtq0uOLjU9ZTJEigDMty70mJ2X82rBhO5nPwnc/RaJnlO/EfernqWy1Yzmo4Y0uOj29CrqTUI5mQZU5hxiOLnYn/wBRceVRyd2QsN3w0KQmhvEYrEyDQ1itV0WVtDOK1XRZWxnFarosrZueSTqSEr2ML4Atse1HaoP/ABR9IlokNsVha8AtcCHA4EHFNpNWZdZNdTGMpbMMpGdDxYeNDd6zTh3jA9S5dSnklY5FaGSViGc9RSKbiL3qSRFstm53lGIEX6PFP1MY0FcGPNw7jh10WmjK3R6GrC1sssktGW60ZFzImYL848Q6wVOUbOxpnBqViftGOJWX4uIAa38R0+8q6TyxNE3w4dCElMrnNuiszhrbcdhuVSrblEcS13InZG3JaNyXivqu4rthx7lbGpGWhohWhLRkiplhG2nYUrM+dhtJ9YcV/wCYXqEqcZaoqnRhPVFflcgoUKYhxWxCWMdnFjwCajk0cOmmhUrDJSTuZ44OMZqSfQuS0m0zzdptfepRsBp40w6/s4dC7aS0bVXU0sZMZUyxy7l0sfzYVhrH6AMx3LPSYnZfzasOF7mc/Cdz9FpmeW78R96tepZLVkdM2c6Ye1odQVwpXrJv1LLWoSrNJOyEld2F/wDBjueH5D8yr/8Aly+f4/su4P3OHZEuP+cP6Z+ZNf8AGy+X4/sXA+4k/INx/wA9v9M/Mpr/AI9r6vx/ZF4b7iD9zx5/1Df6Z+dTWCa+r8f2QeEe/wCBF+5q8/6lv9I/OrFhWvP4IvBP5fj+xB+5c8/6pv8ARP8A2KxUGvJB4B/L8f2XuyrOMCXhQc4O3pjGF1KVzRStL6K5KysboQywUdhzNuzW9dyb0JS6IquUljtm4eaTmuBqx9K01imkEKipBSRlq01NWKm/IR/Pt/pn51TwfuZXhXv+P7Dhbn4djNtaemCabd8UlSW4LCX+r8f2OhuVPN4m29Ygn/sU+A9yfIP5fj+zQ7HkokODDZHeIz4Ypvmbmk0wJBJ41NNb1fFWXU6EItRSk7nFt2V9JaBn5ubUi6oJOtKcMxGpTzrUptpZPzMKpzc8a2X+zFZpU5Ixzozj4K/GNOsbQqWZ2OJLKSal+REJb6j+M3ureO5SjVlHRko15w0ZZLO3RIRoI8NzPvM4ze9uI7qq6OJX1I0wx0fqRcpSZZFY17DnNcKtN9471pTTV0bYyUldCyYzC92Oc32cAGDGFg6w453t9yqqHLxkrzRstj+bCtOoP0AZhuV+kxey/m1YcL3M5+D7n6LTNct34ne9Wy1LJaseWHBq4u1XDrP/AL2qdNdbllFdbk0rjQBAAQARQBwXJCuEIw0ouFxRrgcExhlADaNJMd0dXgouKIuCZHTNmPHJo72FQcGVSpvwRMw0tNCCD0qtlL6CDJp8M1Y4jqN3eMClma0I5mtC1ykw4QQ+Ljm5xoKXYjvotCf6bs2Rk8t5CcnbUvF5LwD6ruK7249ySnFijVjLySCmWDG0LIl4/nIbSfWpR/5heoyhGWqK50oT1RU7WyArUy8Sn3ImH5gP2WeeG+LMlTB/F/8AZVH5KzgjMhvhuGe4NzxxmAHE5w6Naz8Gd7NGR4apmUWjYZeC2GxrGijWgNaNQaKD3LopWVjspJKyELVnRAhPiH7Iu6SbgNpCG7CnLKrmAZckmKwm8lhJPSXFVSORiNUb3Y/mwrjsj9AGXblXpMXsv5tWLC9zOfg+5+i1zXLd+J3vVktSyWrJyzYOZDGs3nvV8FZGmmrRHSkTAgAIAKiAOHMSFYQiNISIsWHEb7U9ES0QyE64Y3qOYrzsXh2gw48Xrw2p5kSU0OmuBwvUiZzFhNcKOAI1EVSauJpPUjJiwYTiCKtvvGIPReoOmip0YsLKURN5zYbSakB2boaL/BFS+WyCtfLZFAjXXG4jRpCyM57FJS3ZiByIhp6ruMzYcO5CqSjoxxrThoyfkcvGYR4Zb95nGHe037Kq6OIXlGiOMX1Is1n2rAmBWFEa7oB4w62m8K+M4y0ZqhUjPtY9UiYEAUPdTtPNbLy4N8SI17/wscKDvcQf+Kpqy0RhxtS2WG7M73Q5TezLk4xITnd2+OA9iczNiY2ys3Gx/NhWnXH6AMt3KfSYvZfzasWG7mc/B9z9FybBz4xb9416gTVW2vIuteViwLQagIACACKACzkAGCgA0AcRYYcKFDE1cj48i7Rf7CoOJW4MjY7S24gjrVbKn0G7ZhzDVriOo/tpSu0RzNaDuDb7m8tocNYuPgpKo/JNVmtSakptsZuc2tMLxQ3K2Mrq5fGSkrocJkhpO2bBjecY13TSjh1OF6jKKepCVOMtUVm08iAb4ESh9V94/MLxsKolh9jLPCfFlPtew5mXqYkN2b6zeMzaMO9Z505R1RjqUZw1RBGIQagkEYEGh7iFVcovsbbk9AiQ5aE2K5zomaC8uJc6pvoScaVp3Lp001FXO5Ri1BKWpIqZYYnlPPfTbUAB4oiw4DDoo2IGuI7847FjnK8/3OJWnxK/7pfkU3bWBsxLgCgEAgDUA80V8zTju6JrNj+bCtOkP0AZZuUekxey/m1Y8N3M52D736NCs2Fx4jvvEDbf+y0QXVs2U11bJFWFoEABABEIATeEhMRcUiItAJpemiSOGzjNN3uRmQsyF2uBwvTJBPYHChAI6b0A1cjpqxobuSS07RsUHTTKpUk9CGnLGjNwGcNbfBVOm0USpSRMzLxKy12LW0HS539zVWv9MS9/44FLl7YjweQ809U3t2HDuWVTktDEqso6MmZPLVuEZhH3mXjvaVaq+5dHFL6kWGQtWBH83Ea46q0d+U3q6M4y0NMKkZaMeqRMiJzJqTivD3Qmh4cHVbxakGvGAuPeq3Sg3exTKhTk7tEurC4i8qLT+iysWLpa0hv4nXN9pCjOWWNyqtUyQcjE8l4dZmE46IsLaYjVzm/1RX3RwYd8fa/kmt3H0mB2J+Ny31Do47uiavY/mwrDpD9AGV7k/pMXsv5tWPD9zOdg+5+jUYUPNFOknaarWlY6CVjtMYEABAAQAEAcPhApWFYKK05pDdVEMHoRj5d/qlQsyrKxMQIzb2hw6krMVpLQcQpmYHKhl3VQFNOWxJSn5Q/gxM4YOb0OCmmWJ3FExiM3KsitzXtDhjTp1pNJ6kZRUlZlctDJBrr4T80+q+9u0Xj2qmVHYzzw1+1lbm8m5xppvRd0tII96odKexllQqLwMn5Oz2IgPrrGbX3qPCnsQ4FXYlbOmbbgUG9PiNH2Yma4/mzqqyLrR8F0JYmPi/svFkTUWLDDosIwX1ILC4Ow01GtaoNtXasbqcpSjeSsx6pEygbq5jxWQoEKFFeKmI8sY5w4oowEgdJNOgLPXb6JHPx7k0opPfQqeT1kzDIkGsGMPrYZJMJ4A47cTTUsWWTqJ2eq8HOp058SP6XqvD3Fd3H0mB2J+Ny6NQ347uiavY/mwrDpD9AGD5N5RukYjokMMeXNzCHE0pUG6h6Fz6dTI7o41Ktw3dFh4UpjmoG1/ireYexfzz2QXCnMc1A2v8U+Yewc89kEd1WY5qBtf4o472Fz72QXCtM81A2v8U+Ow597ILhXmeagbX+KOOw597ILhYmeZgbX+KfGYc+9kFwszPMwNr/FHGYc/LZBcLMzzMDa/wAUcZhz8tkFwtTXMwNr/FPjC5+WyC4W5rmYG1/ijij5+WyC4XJrmYG1/ijihz8tkFwuzXMwNr/FPihz8tkDhdmuZgbX+KOKHPy2QXC9NczA2v8AFHFDn5bA4X5rmIG1/inxA56XxC4X5rmIG1/ijiBz0viFwwTXMQNr/FHEHz0viDhgmuYgbX+KOIHPS+IXDDNcxA2v8UcQOel8QcMM1zEDa/xRxA56XxBwwzXMQNr/ABTzhz0viDhhmuYgbX+KM4c9L4lUywypiWk9sSIxjCxhYAwmhFSamp6VCUrmetWdVq6PQVj+bCvO0P0AM4tnscakIA48lQ9SAB5Kh6kADyVD1IAHkqHqQAPJUPUgAeSoepAA8lQ9SAB5Kh6kADyVD1IAHkqHqQAPJUPUgAeSoepAA8lQ9SAB5Kh6kADyVD1IAHkqHqQAPJUPUgAeSoepAA8lQ9SAB5Kh6kADyVD1IAHkqHqQAPJcPUgB5ChBooEAdoACAAgAIACAAgAIACAAgAIACAAgAIACAAgAIACAAgAIACAAgAIACAAgAIACAAgD/9k="/>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TextBox 20"/>
          <p:cNvSpPr txBox="1"/>
          <p:nvPr/>
        </p:nvSpPr>
        <p:spPr>
          <a:xfrm>
            <a:off x="1524000" y="3809999"/>
            <a:ext cx="6245225" cy="2308324"/>
          </a:xfrm>
          <a:prstGeom prst="rect">
            <a:avLst/>
          </a:prstGeom>
          <a:noFill/>
        </p:spPr>
        <p:txBody>
          <a:bodyPr wrap="square" rtlCol="0">
            <a:spAutoFit/>
          </a:bodyPr>
          <a:lstStyle/>
          <a:p>
            <a:r>
              <a:rPr lang="en-US" sz="2400" b="1" dirty="0" smtClean="0"/>
              <a:t>EAC entity records can link to other systems</a:t>
            </a:r>
          </a:p>
          <a:p>
            <a:r>
              <a:rPr lang="en-US" sz="2400" dirty="0" smtClean="0"/>
              <a:t>Internal to Museum: </a:t>
            </a:r>
          </a:p>
          <a:p>
            <a:r>
              <a:rPr lang="en-US" sz="2400" dirty="0"/>
              <a:t> </a:t>
            </a:r>
            <a:r>
              <a:rPr lang="en-US" sz="2400" dirty="0" smtClean="0"/>
              <a:t>   Digital Special Collections</a:t>
            </a:r>
          </a:p>
          <a:p>
            <a:r>
              <a:rPr lang="en-US" sz="2400" dirty="0" smtClean="0"/>
              <a:t>    AMNH Science databases</a:t>
            </a:r>
          </a:p>
          <a:p>
            <a:r>
              <a:rPr lang="en-US" sz="2400" dirty="0" smtClean="0"/>
              <a:t>Wider network:</a:t>
            </a:r>
          </a:p>
          <a:p>
            <a:r>
              <a:rPr lang="en-US" sz="2400" dirty="0"/>
              <a:t> </a:t>
            </a:r>
            <a:r>
              <a:rPr lang="en-US" sz="2400" dirty="0" smtClean="0"/>
              <a:t>   International Authority Cooperative (SNAC)</a:t>
            </a:r>
            <a:r>
              <a:rPr lang="en-US" sz="2400" b="1" dirty="0" smtClean="0"/>
              <a:t> </a:t>
            </a:r>
            <a:endParaRPr lang="en-US" sz="2400" dirty="0" smtClean="0"/>
          </a:p>
        </p:txBody>
      </p:sp>
      <p:grpSp>
        <p:nvGrpSpPr>
          <p:cNvPr id="2" name="Group 1"/>
          <p:cNvGrpSpPr/>
          <p:nvPr/>
        </p:nvGrpSpPr>
        <p:grpSpPr>
          <a:xfrm>
            <a:off x="3350336" y="1380770"/>
            <a:ext cx="2443328" cy="2353030"/>
            <a:chOff x="851024" y="1150823"/>
            <a:chExt cx="1814052" cy="1747010"/>
          </a:xfrm>
        </p:grpSpPr>
        <p:pic>
          <p:nvPicPr>
            <p:cNvPr id="9220" name="Picture 4" descr="C:\Users\ilee.SCIENCE\Documents\2012 CLIR\icons from nounproject\noun_36726_cc-MisterPixel.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17454"/>
            <a:stretch/>
          </p:blipFill>
          <p:spPr bwMode="auto">
            <a:xfrm>
              <a:off x="851024" y="1150823"/>
              <a:ext cx="1814052" cy="1747010"/>
            </a:xfrm>
            <a:prstGeom prst="rect">
              <a:avLst/>
            </a:prstGeom>
            <a:noFill/>
            <a:extLst>
              <a:ext uri="{909E8E84-426E-40DD-AFC4-6F175D3DCCD1}">
                <a14:hiddenFill xmlns:a14="http://schemas.microsoft.com/office/drawing/2010/main">
                  <a:solidFill>
                    <a:srgbClr val="FFFFFF"/>
                  </a:solidFill>
                </a14:hiddenFill>
              </a:ext>
            </a:extLst>
          </p:spPr>
        </p:pic>
        <p:pic>
          <p:nvPicPr>
            <p:cNvPr id="9221" name="Picture 5" descr="C:\Users\ilee.SCIENCE\Documents\2012 CLIR\icons from nounproject\noun_169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4000" y="1905000"/>
              <a:ext cx="457200" cy="4572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1894684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M:\Special Collections\AMNH ARCHIVE PROJECT\Blog photos\Anthropology Fall 2011\2011-11-01\047.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8646" t="4524" r="21686"/>
          <a:stretch/>
        </p:blipFill>
        <p:spPr bwMode="auto">
          <a:xfrm>
            <a:off x="0" y="2468562"/>
            <a:ext cx="3657600" cy="4389438"/>
          </a:xfrm>
          <a:prstGeom prst="rect">
            <a:avLst/>
          </a:prstGeom>
          <a:noFill/>
          <a:ln w="57150">
            <a:solidFill>
              <a:schemeClr val="bg1"/>
            </a:solidFill>
          </a:ln>
          <a:extLst>
            <a:ext uri="{909E8E84-426E-40DD-AFC4-6F175D3DCCD1}">
              <a14:hiddenFill xmlns:a14="http://schemas.microsoft.com/office/drawing/2010/main">
                <a:solidFill>
                  <a:srgbClr val="FFFFFF"/>
                </a:solidFill>
              </a14:hiddenFill>
            </a:ext>
          </a:extLst>
        </p:spPr>
      </p:pic>
      <p:pic>
        <p:nvPicPr>
          <p:cNvPr id="8" name="Content Placeholder 7"/>
          <p:cNvPicPr>
            <a:picLocks noGrp="1" noChangeAspect="1"/>
          </p:cNvPicPr>
          <p:nvPr>
            <p:ph idx="1"/>
          </p:nvPr>
        </p:nvPicPr>
        <p:blipFill rotWithShape="1">
          <a:blip r:embed="rId4">
            <a:extLst>
              <a:ext uri="{28A0092B-C50C-407E-A947-70E740481C1C}">
                <a14:useLocalDpi xmlns:a14="http://schemas.microsoft.com/office/drawing/2010/main" val="0"/>
              </a:ext>
            </a:extLst>
          </a:blip>
          <a:srcRect t="2521"/>
          <a:stretch/>
        </p:blipFill>
        <p:spPr>
          <a:xfrm>
            <a:off x="3657600" y="2537460"/>
            <a:ext cx="5486400" cy="4320540"/>
          </a:xfrm>
          <a:prstGeom prst="rect">
            <a:avLst/>
          </a:prstGeom>
          <a:noFill/>
          <a:ln w="57150">
            <a:solidFill>
              <a:schemeClr val="bg1"/>
            </a:solidFill>
          </a:ln>
        </p:spPr>
      </p:pic>
      <p:pic>
        <p:nvPicPr>
          <p:cNvPr id="16388" name="Picture 4" descr="Andrewsarchus skull"/>
          <p:cNvPicPr>
            <a:picLocks noChangeAspect="1" noChangeArrowheads="1"/>
          </p:cNvPicPr>
          <p:nvPr/>
        </p:nvPicPr>
        <p:blipFill rotWithShape="1">
          <a:blip r:embed="rId5">
            <a:extLst>
              <a:ext uri="{28A0092B-C50C-407E-A947-70E740481C1C}">
                <a14:useLocalDpi xmlns:a14="http://schemas.microsoft.com/office/drawing/2010/main" val="0"/>
              </a:ext>
            </a:extLst>
          </a:blip>
          <a:srcRect t="14288" b="8580"/>
          <a:stretch/>
        </p:blipFill>
        <p:spPr bwMode="auto">
          <a:xfrm>
            <a:off x="0" y="0"/>
            <a:ext cx="4267200" cy="2468562"/>
          </a:xfrm>
          <a:prstGeom prst="rect">
            <a:avLst/>
          </a:prstGeom>
          <a:noFill/>
          <a:ln w="57150">
            <a:solidFill>
              <a:schemeClr val="bg1"/>
            </a:solidFill>
          </a:ln>
          <a:extLst>
            <a:ext uri="{909E8E84-426E-40DD-AFC4-6F175D3DCCD1}">
              <a14:hiddenFill xmlns:a14="http://schemas.microsoft.com/office/drawing/2010/main">
                <a:solidFill>
                  <a:srgbClr val="FFFFFF"/>
                </a:solidFill>
              </a14:hiddenFill>
            </a:ext>
          </a:extLst>
        </p:spPr>
      </p:pic>
      <p:pic>
        <p:nvPicPr>
          <p:cNvPr id="17418" name="Picture 10" descr="Hall of Ornithischian Dinosaurs"/>
          <p:cNvPicPr>
            <a:picLocks noChangeAspect="1" noChangeArrowheads="1"/>
          </p:cNvPicPr>
          <p:nvPr/>
        </p:nvPicPr>
        <p:blipFill rotWithShape="1">
          <a:blip r:embed="rId6">
            <a:extLst>
              <a:ext uri="{28A0092B-C50C-407E-A947-70E740481C1C}">
                <a14:useLocalDpi xmlns:a14="http://schemas.microsoft.com/office/drawing/2010/main" val="0"/>
              </a:ext>
            </a:extLst>
          </a:blip>
          <a:srcRect b="1830"/>
          <a:stretch/>
        </p:blipFill>
        <p:spPr bwMode="auto">
          <a:xfrm>
            <a:off x="4114800" y="0"/>
            <a:ext cx="5029200" cy="2468562"/>
          </a:xfrm>
          <a:prstGeom prst="rect">
            <a:avLst/>
          </a:prstGeom>
          <a:noFill/>
          <a:ln w="57150">
            <a:solidFill>
              <a:schemeClr val="bg1"/>
            </a:solidFill>
          </a:ln>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9144000" cy="6858000"/>
          </a:xfrm>
          <a:prstGeom prst="rect">
            <a:avLst/>
          </a:prstGeom>
          <a:solidFill>
            <a:srgbClr val="000000">
              <a:alpha val="50196"/>
            </a:srgb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781800" y="3048000"/>
            <a:ext cx="1143000" cy="1143000"/>
          </a:xfrm>
          <a:prstGeom prst="ellipse">
            <a:avLst/>
          </a:prstGeom>
          <a:solidFill>
            <a:srgbClr val="FFFFFF">
              <a:alpha val="30196"/>
            </a:srgb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5181600" y="2819400"/>
            <a:ext cx="1143000" cy="1143000"/>
          </a:xfrm>
          <a:prstGeom prst="ellipse">
            <a:avLst/>
          </a:prstGeom>
          <a:solidFill>
            <a:srgbClr val="FFFFFF">
              <a:alpha val="30196"/>
            </a:srgb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7382329" y="1234281"/>
            <a:ext cx="1143000" cy="1143000"/>
          </a:xfrm>
          <a:prstGeom prst="ellipse">
            <a:avLst/>
          </a:prstGeom>
          <a:solidFill>
            <a:srgbClr val="FFFFFF">
              <a:alpha val="30196"/>
            </a:srgb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1447800" y="662781"/>
            <a:ext cx="1143000" cy="1143000"/>
          </a:xfrm>
          <a:prstGeom prst="ellipse">
            <a:avLst/>
          </a:prstGeom>
          <a:solidFill>
            <a:srgbClr val="FFFFFF">
              <a:alpha val="30196"/>
            </a:srgb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1993900" y="5257800"/>
            <a:ext cx="1143000" cy="1143000"/>
          </a:xfrm>
          <a:prstGeom prst="ellipse">
            <a:avLst/>
          </a:prstGeom>
          <a:solidFill>
            <a:srgbClr val="FFFFFF">
              <a:alpha val="30196"/>
            </a:srgb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990600" y="3084286"/>
            <a:ext cx="1143000" cy="1143000"/>
          </a:xfrm>
          <a:prstGeom prst="ellipse">
            <a:avLst/>
          </a:prstGeom>
          <a:solidFill>
            <a:srgbClr val="FFFFFF">
              <a:alpha val="30196"/>
            </a:srgb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Elbow Connector 12"/>
          <p:cNvCxnSpPr>
            <a:endCxn id="21" idx="2"/>
          </p:cNvCxnSpPr>
          <p:nvPr/>
        </p:nvCxnSpPr>
        <p:spPr>
          <a:xfrm flipV="1">
            <a:off x="2133600" y="1805781"/>
            <a:ext cx="5248729" cy="1813719"/>
          </a:xfrm>
          <a:prstGeom prst="bentConnector3">
            <a:avLst>
              <a:gd name="adj1" fmla="val 50000"/>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Elbow Connector 15"/>
          <p:cNvCxnSpPr>
            <a:endCxn id="11" idx="6"/>
          </p:cNvCxnSpPr>
          <p:nvPr/>
        </p:nvCxnSpPr>
        <p:spPr>
          <a:xfrm rot="16200000" flipH="1">
            <a:off x="3493690" y="-811610"/>
            <a:ext cx="2956719" cy="5905500"/>
          </a:xfrm>
          <a:prstGeom prst="bentConnector4">
            <a:avLst>
              <a:gd name="adj1" fmla="val -11598"/>
              <a:gd name="adj2" fmla="val 114870"/>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25" idx="6"/>
            <a:endCxn id="11" idx="4"/>
          </p:cNvCxnSpPr>
          <p:nvPr/>
        </p:nvCxnSpPr>
        <p:spPr>
          <a:xfrm flipV="1">
            <a:off x="3136900" y="4191000"/>
            <a:ext cx="4216400" cy="1638300"/>
          </a:xfrm>
          <a:prstGeom prst="bentConnector2">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25" idx="6"/>
            <a:endCxn id="17" idx="4"/>
          </p:cNvCxnSpPr>
          <p:nvPr/>
        </p:nvCxnSpPr>
        <p:spPr>
          <a:xfrm flipV="1">
            <a:off x="3136900" y="3962400"/>
            <a:ext cx="2616200" cy="1866900"/>
          </a:xfrm>
          <a:prstGeom prst="bentConnector2">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22" idx="2"/>
            <a:endCxn id="25" idx="2"/>
          </p:cNvCxnSpPr>
          <p:nvPr/>
        </p:nvCxnSpPr>
        <p:spPr>
          <a:xfrm rot="10800000" flipH="1" flipV="1">
            <a:off x="1447800" y="1234280"/>
            <a:ext cx="546100" cy="4595019"/>
          </a:xfrm>
          <a:prstGeom prst="bentConnector3">
            <a:avLst>
              <a:gd name="adj1" fmla="val -170431"/>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0" y="2099543"/>
            <a:ext cx="4034330" cy="369332"/>
          </a:xfrm>
          <a:prstGeom prst="rect">
            <a:avLst/>
          </a:prstGeom>
          <a:noFill/>
        </p:spPr>
        <p:txBody>
          <a:bodyPr wrap="square" rtlCol="0">
            <a:spAutoFit/>
          </a:bodyPr>
          <a:lstStyle/>
          <a:p>
            <a:pPr algn="ctr"/>
            <a:r>
              <a:rPr lang="en-US" b="1" dirty="0" smtClean="0">
                <a:solidFill>
                  <a:schemeClr val="bg1"/>
                </a:solidFill>
                <a:latin typeface="Trebuchet MS" panose="020B0603020202020204" pitchFamily="34" charset="0"/>
              </a:rPr>
              <a:t>RESEARCH COLLECTIONS</a:t>
            </a:r>
            <a:endParaRPr lang="en-US" sz="1100" dirty="0">
              <a:solidFill>
                <a:schemeClr val="bg1"/>
              </a:solidFill>
              <a:latin typeface="Trebuchet MS" panose="020B0603020202020204" pitchFamily="34" charset="0"/>
            </a:endParaRPr>
          </a:p>
        </p:txBody>
      </p:sp>
      <p:sp>
        <p:nvSpPr>
          <p:cNvPr id="33" name="TextBox 32"/>
          <p:cNvSpPr txBox="1"/>
          <p:nvPr/>
        </p:nvSpPr>
        <p:spPr>
          <a:xfrm>
            <a:off x="4149545" y="2089363"/>
            <a:ext cx="4994455" cy="369332"/>
          </a:xfrm>
          <a:prstGeom prst="rect">
            <a:avLst/>
          </a:prstGeom>
          <a:noFill/>
        </p:spPr>
        <p:txBody>
          <a:bodyPr wrap="square" rtlCol="0">
            <a:spAutoFit/>
          </a:bodyPr>
          <a:lstStyle/>
          <a:p>
            <a:pPr algn="ctr"/>
            <a:r>
              <a:rPr lang="en-US" b="1" dirty="0" smtClean="0">
                <a:solidFill>
                  <a:schemeClr val="bg1"/>
                </a:solidFill>
                <a:latin typeface="Trebuchet MS" panose="020B0603020202020204" pitchFamily="34" charset="0"/>
              </a:rPr>
              <a:t>OBJECTS ON DISPLAY</a:t>
            </a:r>
            <a:endParaRPr lang="en-US" sz="1100" dirty="0">
              <a:solidFill>
                <a:schemeClr val="bg1"/>
              </a:solidFill>
              <a:latin typeface="Trebuchet MS" panose="020B0603020202020204" pitchFamily="34" charset="0"/>
            </a:endParaRPr>
          </a:p>
        </p:txBody>
      </p:sp>
      <p:sp>
        <p:nvSpPr>
          <p:cNvPr id="34" name="TextBox 33"/>
          <p:cNvSpPr txBox="1"/>
          <p:nvPr/>
        </p:nvSpPr>
        <p:spPr>
          <a:xfrm>
            <a:off x="3688684" y="6477713"/>
            <a:ext cx="5455315" cy="369332"/>
          </a:xfrm>
          <a:prstGeom prst="rect">
            <a:avLst/>
          </a:prstGeom>
          <a:noFill/>
        </p:spPr>
        <p:txBody>
          <a:bodyPr wrap="square" rtlCol="0">
            <a:spAutoFit/>
          </a:bodyPr>
          <a:lstStyle/>
          <a:p>
            <a:pPr algn="ctr"/>
            <a:r>
              <a:rPr lang="en-US" b="1" dirty="0" smtClean="0">
                <a:solidFill>
                  <a:schemeClr val="bg1"/>
                </a:solidFill>
                <a:latin typeface="Trebuchet MS" panose="020B0603020202020204" pitchFamily="34" charset="0"/>
              </a:rPr>
              <a:t>ENTITIES</a:t>
            </a:r>
            <a:endParaRPr lang="en-US" sz="1100" dirty="0">
              <a:solidFill>
                <a:schemeClr val="bg1"/>
              </a:solidFill>
              <a:latin typeface="Trebuchet MS" panose="020B0603020202020204" pitchFamily="34" charset="0"/>
            </a:endParaRPr>
          </a:p>
        </p:txBody>
      </p:sp>
      <p:sp>
        <p:nvSpPr>
          <p:cNvPr id="35" name="TextBox 34"/>
          <p:cNvSpPr txBox="1"/>
          <p:nvPr/>
        </p:nvSpPr>
        <p:spPr>
          <a:xfrm>
            <a:off x="0" y="6477713"/>
            <a:ext cx="3573470" cy="369332"/>
          </a:xfrm>
          <a:prstGeom prst="rect">
            <a:avLst/>
          </a:prstGeom>
          <a:noFill/>
        </p:spPr>
        <p:txBody>
          <a:bodyPr wrap="square" rtlCol="0">
            <a:spAutoFit/>
          </a:bodyPr>
          <a:lstStyle/>
          <a:p>
            <a:pPr algn="ctr"/>
            <a:r>
              <a:rPr lang="en-US" b="1" dirty="0" smtClean="0">
                <a:solidFill>
                  <a:schemeClr val="bg1"/>
                </a:solidFill>
                <a:latin typeface="Trebuchet MS" panose="020B0603020202020204" pitchFamily="34" charset="0"/>
              </a:rPr>
              <a:t>ARCHIVES</a:t>
            </a:r>
            <a:endParaRPr lang="en-US" sz="1100" dirty="0">
              <a:solidFill>
                <a:schemeClr val="bg1"/>
              </a:solidFill>
              <a:latin typeface="Trebuchet MS" panose="020B0603020202020204" pitchFamily="34" charset="0"/>
            </a:endParaRPr>
          </a:p>
        </p:txBody>
      </p:sp>
    </p:spTree>
    <p:extLst>
      <p:ext uri="{BB962C8B-B14F-4D97-AF65-F5344CB8AC3E}">
        <p14:creationId xmlns:p14="http://schemas.microsoft.com/office/powerpoint/2010/main" val="35352343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Library as a repository of relationships</a:t>
            </a:r>
            <a:endParaRPr lang="en-US" dirty="0"/>
          </a:p>
        </p:txBody>
      </p:sp>
      <p:sp>
        <p:nvSpPr>
          <p:cNvPr id="5" name="Text Placeholder 4"/>
          <p:cNvSpPr>
            <a:spLocks noGrp="1"/>
          </p:cNvSpPr>
          <p:nvPr>
            <p:ph idx="1"/>
          </p:nvPr>
        </p:nvSpPr>
        <p:spPr/>
        <p:txBody>
          <a:bodyPr>
            <a:normAutofit lnSpcReduction="10000"/>
          </a:bodyPr>
          <a:lstStyle/>
          <a:p>
            <a:pPr marL="0" indent="0">
              <a:buNone/>
            </a:pPr>
            <a:r>
              <a:rPr lang="en-US" sz="3000" dirty="0" smtClean="0"/>
              <a:t>The standardization of the following entities enhances discoverability and makes linking resources possible:</a:t>
            </a:r>
          </a:p>
          <a:p>
            <a:pPr marL="457200" indent="-457200">
              <a:buFont typeface="Arial" charset="0"/>
              <a:buChar char="•"/>
            </a:pPr>
            <a:r>
              <a:rPr lang="en-US" sz="3000" dirty="0" smtClean="0"/>
              <a:t>Expedition Names</a:t>
            </a:r>
            <a:endParaRPr lang="en-US" sz="3000" dirty="0"/>
          </a:p>
          <a:p>
            <a:pPr marL="457200" indent="-457200">
              <a:buFont typeface="Arial" charset="0"/>
              <a:buChar char="•"/>
            </a:pPr>
            <a:r>
              <a:rPr lang="en-US" sz="3000" dirty="0" smtClean="0"/>
              <a:t>Personal </a:t>
            </a:r>
            <a:r>
              <a:rPr lang="en-US" sz="3000" dirty="0"/>
              <a:t>Names (Scientists, Donors, Museum Staff, etc.</a:t>
            </a:r>
            <a:r>
              <a:rPr lang="en-US" sz="3000" dirty="0" smtClean="0"/>
              <a:t>)</a:t>
            </a:r>
          </a:p>
          <a:p>
            <a:pPr marL="457200" indent="-457200">
              <a:buFont typeface="Arial" charset="0"/>
              <a:buChar char="•"/>
            </a:pPr>
            <a:r>
              <a:rPr lang="en-US" sz="3000" dirty="0"/>
              <a:t>Department </a:t>
            </a:r>
            <a:r>
              <a:rPr lang="en-US" sz="3000" dirty="0" smtClean="0"/>
              <a:t>Names</a:t>
            </a:r>
          </a:p>
          <a:p>
            <a:pPr marL="457200" indent="-457200">
              <a:buFont typeface="Arial" charset="0"/>
              <a:buChar char="•"/>
            </a:pPr>
            <a:r>
              <a:rPr lang="en-US" sz="3000" dirty="0" smtClean="0"/>
              <a:t>Permanent Hall Names</a:t>
            </a:r>
            <a:endParaRPr lang="en-US" sz="3000" dirty="0"/>
          </a:p>
          <a:p>
            <a:pPr marL="457200" indent="-457200">
              <a:buFont typeface="Arial" charset="0"/>
              <a:buChar char="•"/>
            </a:pPr>
            <a:r>
              <a:rPr lang="en-US" sz="3000" dirty="0" smtClean="0"/>
              <a:t>Temporary Exhibition Names</a:t>
            </a:r>
            <a:endParaRPr lang="en-US" sz="3000" dirty="0"/>
          </a:p>
          <a:p>
            <a:endParaRPr lang="en-US" dirty="0"/>
          </a:p>
        </p:txBody>
      </p:sp>
    </p:spTree>
    <p:extLst>
      <p:ext uri="{BB962C8B-B14F-4D97-AF65-F5344CB8AC3E}">
        <p14:creationId xmlns:p14="http://schemas.microsoft.com/office/powerpoint/2010/main" val="8495819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52400"/>
            <a:ext cx="9144000" cy="1352331"/>
          </a:xfrm>
        </p:spPr>
        <p:txBody>
          <a:bodyPr>
            <a:noAutofit/>
          </a:bodyPr>
          <a:lstStyle/>
          <a:p>
            <a:r>
              <a:rPr lang="en-US" sz="3200" dirty="0" smtClean="0">
                <a:latin typeface="Trebuchet MS" charset="0"/>
                <a:ea typeface="Trebuchet MS" charset="0"/>
                <a:cs typeface="Trebuchet MS" charset="0"/>
              </a:rPr>
              <a:t>Use Case for Linked Data within the Library</a:t>
            </a:r>
            <a:br>
              <a:rPr lang="en-US" sz="3200" dirty="0" smtClean="0">
                <a:latin typeface="Trebuchet MS" charset="0"/>
                <a:ea typeface="Trebuchet MS" charset="0"/>
                <a:cs typeface="Trebuchet MS" charset="0"/>
              </a:rPr>
            </a:br>
            <a:r>
              <a:rPr lang="en-US" sz="2400" dirty="0" smtClean="0">
                <a:latin typeface="Trebuchet MS" charset="0"/>
                <a:ea typeface="Trebuchet MS" charset="0"/>
                <a:cs typeface="Trebuchet MS" charset="0"/>
              </a:rPr>
              <a:t>Whitney South Sea Expedition of the American Museum of Natural History (1920-1941)</a:t>
            </a:r>
            <a:endParaRPr lang="en-US" sz="2400" dirty="0">
              <a:latin typeface="Trebuchet MS" charset="0"/>
              <a:ea typeface="Trebuchet MS" charset="0"/>
              <a:cs typeface="Trebuchet MS" charset="0"/>
            </a:endParaRPr>
          </a:p>
        </p:txBody>
      </p:sp>
      <p:pic>
        <p:nvPicPr>
          <p:cNvPr id="14" name="Content Placeholder 13" descr="0707e48248481f63de746633e1b57387.jpg"/>
          <p:cNvPicPr>
            <a:picLocks noGrp="1" noChangeAspect="1"/>
          </p:cNvPicPr>
          <p:nvPr>
            <p:ph sz="half" idx="2"/>
          </p:nvPr>
        </p:nvPicPr>
        <p:blipFill>
          <a:blip r:embed="rId3" cstate="print">
            <a:extLst>
              <a:ext uri="{28A0092B-C50C-407E-A947-70E740481C1C}">
                <a14:useLocalDpi xmlns:a14="http://schemas.microsoft.com/office/drawing/2010/main"/>
              </a:ext>
            </a:extLst>
          </a:blip>
          <a:srcRect/>
          <a:stretch>
            <a:fillRect/>
          </a:stretch>
        </p:blipFill>
        <p:spPr/>
      </p:pic>
      <p:sp>
        <p:nvSpPr>
          <p:cNvPr id="15" name="TextBox 14"/>
          <p:cNvSpPr txBox="1"/>
          <p:nvPr/>
        </p:nvSpPr>
        <p:spPr>
          <a:xfrm>
            <a:off x="4648200" y="6126163"/>
            <a:ext cx="4038600" cy="246221"/>
          </a:xfrm>
          <a:prstGeom prst="rect">
            <a:avLst/>
          </a:prstGeom>
          <a:noFill/>
        </p:spPr>
        <p:txBody>
          <a:bodyPr wrap="square" rtlCol="0">
            <a:spAutoFit/>
          </a:bodyPr>
          <a:lstStyle/>
          <a:p>
            <a:r>
              <a:rPr lang="en-US" sz="1000" dirty="0">
                <a:solidFill>
                  <a:srgbClr val="000000"/>
                </a:solidFill>
              </a:rPr>
              <a:t>Charles Curtis at wheel of schooner, </a:t>
            </a:r>
            <a:r>
              <a:rPr lang="en-US" sz="1000" i="1" dirty="0" smtClean="0">
                <a:solidFill>
                  <a:srgbClr val="000000"/>
                </a:solidFill>
              </a:rPr>
              <a:t>The </a:t>
            </a:r>
            <a:r>
              <a:rPr lang="en-US" sz="1000" i="1" dirty="0">
                <a:solidFill>
                  <a:srgbClr val="000000"/>
                </a:solidFill>
              </a:rPr>
              <a:t>France</a:t>
            </a:r>
          </a:p>
        </p:txBody>
      </p:sp>
      <p:pic>
        <p:nvPicPr>
          <p:cNvPr id="9" name="Content Placeholder 8" descr="7e7a03ec55f5b7476827cf769bd81684.jpg"/>
          <p:cNvPicPr>
            <a:picLocks noGrp="1" noChangeAspect="1"/>
          </p:cNvPicPr>
          <p:nvPr>
            <p:ph sz="half" idx="1"/>
          </p:nvPr>
        </p:nvPicPr>
        <p:blipFill>
          <a:blip r:embed="rId4" cstate="print">
            <a:extLst>
              <a:ext uri="{28A0092B-C50C-407E-A947-70E740481C1C}">
                <a14:useLocalDpi xmlns:a14="http://schemas.microsoft.com/office/drawing/2010/main"/>
              </a:ext>
            </a:extLst>
          </a:blip>
          <a:srcRect/>
          <a:stretch>
            <a:fillRect/>
          </a:stretch>
        </p:blipFill>
        <p:spPr/>
      </p:pic>
      <p:sp>
        <p:nvSpPr>
          <p:cNvPr id="13" name="TextBox 12"/>
          <p:cNvSpPr txBox="1"/>
          <p:nvPr/>
        </p:nvSpPr>
        <p:spPr>
          <a:xfrm>
            <a:off x="457200" y="6096000"/>
            <a:ext cx="4038600" cy="246221"/>
          </a:xfrm>
          <a:prstGeom prst="rect">
            <a:avLst/>
          </a:prstGeom>
          <a:noFill/>
        </p:spPr>
        <p:txBody>
          <a:bodyPr wrap="square" rtlCol="0">
            <a:spAutoFit/>
          </a:bodyPr>
          <a:lstStyle/>
          <a:p>
            <a:r>
              <a:rPr lang="en-US" sz="1000" dirty="0" smtClean="0"/>
              <a:t>Whitney Hall of Oceanic Birds, 1945</a:t>
            </a:r>
            <a:endParaRPr lang="en-US" sz="1000" dirty="0"/>
          </a:p>
        </p:txBody>
      </p:sp>
    </p:spTree>
    <p:extLst>
      <p:ext uri="{BB962C8B-B14F-4D97-AF65-F5344CB8AC3E}">
        <p14:creationId xmlns:p14="http://schemas.microsoft.com/office/powerpoint/2010/main" val="24117585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Library’s Current Application Landscape</a:t>
            </a:r>
            <a:endParaRPr lang="en-US" dirty="0"/>
          </a:p>
        </p:txBody>
      </p:sp>
      <p:graphicFrame>
        <p:nvGraphicFramePr>
          <p:cNvPr id="4" name="Content Placeholder 15"/>
          <p:cNvGraphicFramePr>
            <a:graphicFrameLocks noGrp="1"/>
          </p:cNvGraphicFramePr>
          <p:nvPr>
            <p:ph idx="1"/>
            <p:extLst>
              <p:ext uri="{D42A27DB-BD31-4B8C-83A1-F6EECF244321}">
                <p14:modId xmlns:p14="http://schemas.microsoft.com/office/powerpoint/2010/main" val="380482403"/>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75323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f4e2508e174d45581e43064e9f0e636.jp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52399" y="467152"/>
            <a:ext cx="3276600" cy="2514600"/>
          </a:xfrm>
          <a:prstGeom prst="rect">
            <a:avLst/>
          </a:prstGeom>
        </p:spPr>
      </p:pic>
      <p:pic>
        <p:nvPicPr>
          <p:cNvPr id="4" name="Picture 3" descr="omekaBadge.png"/>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18589" y="2263001"/>
            <a:ext cx="1110641" cy="914400"/>
          </a:xfrm>
          <a:prstGeom prst="rect">
            <a:avLst/>
          </a:prstGeom>
        </p:spPr>
      </p:pic>
      <p:sp>
        <p:nvSpPr>
          <p:cNvPr id="15" name="TextBox 14"/>
          <p:cNvSpPr txBox="1"/>
          <p:nvPr/>
        </p:nvSpPr>
        <p:spPr>
          <a:xfrm>
            <a:off x="4047174" y="3974259"/>
            <a:ext cx="2430987" cy="307777"/>
          </a:xfrm>
          <a:prstGeom prst="rect">
            <a:avLst/>
          </a:prstGeom>
          <a:noFill/>
        </p:spPr>
        <p:txBody>
          <a:bodyPr wrap="none" rtlCol="0">
            <a:spAutoFit/>
          </a:bodyPr>
          <a:lstStyle/>
          <a:p>
            <a:r>
              <a:rPr lang="en-US" sz="1400" dirty="0" smtClean="0"/>
              <a:t>Whitney South Sea Expedition </a:t>
            </a:r>
            <a:endParaRPr lang="en-US" sz="1400" dirty="0"/>
          </a:p>
        </p:txBody>
      </p:sp>
      <p:sp>
        <p:nvSpPr>
          <p:cNvPr id="23" name="Oval 22"/>
          <p:cNvSpPr/>
          <p:nvPr/>
        </p:nvSpPr>
        <p:spPr>
          <a:xfrm>
            <a:off x="989810" y="550902"/>
            <a:ext cx="1143000" cy="1143000"/>
          </a:xfrm>
          <a:prstGeom prst="ellipse">
            <a:avLst/>
          </a:prstGeom>
          <a:solidFill>
            <a:srgbClr val="FFFFFF">
              <a:alpha val="30196"/>
            </a:srgb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descr="7e7a03ec55f5b7476827cf769bd81684.jpg"/>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2240971" y="3202749"/>
            <a:ext cx="1841500" cy="2362200"/>
          </a:xfrm>
          <a:prstGeom prst="rect">
            <a:avLst/>
          </a:prstGeom>
        </p:spPr>
      </p:pic>
      <p:pic>
        <p:nvPicPr>
          <p:cNvPr id="14" name="image01.jpg"/>
          <p:cNvPicPr/>
          <p:nvPr/>
        </p:nvPicPr>
        <p:blipFill>
          <a:blip r:embed="rId6" cstate="print">
            <a:extLst>
              <a:ext uri="{28A0092B-C50C-407E-A947-70E740481C1C}">
                <a14:useLocalDpi xmlns:a14="http://schemas.microsoft.com/office/drawing/2010/main"/>
              </a:ext>
            </a:extLst>
          </a:blip>
          <a:srcRect/>
          <a:stretch>
            <a:fillRect/>
          </a:stretch>
        </p:blipFill>
        <p:spPr>
          <a:xfrm>
            <a:off x="4027585" y="2455674"/>
            <a:ext cx="1981199" cy="1524000"/>
          </a:xfrm>
          <a:prstGeom prst="rect">
            <a:avLst/>
          </a:prstGeom>
          <a:ln/>
        </p:spPr>
      </p:pic>
      <p:pic>
        <p:nvPicPr>
          <p:cNvPr id="17" name="Picture 16"/>
          <p:cNvPicPr>
            <a:picLocks noChangeAspect="1"/>
          </p:cNvPicPr>
          <p:nvPr/>
        </p:nvPicPr>
        <p:blipFill>
          <a:blip r:embed="rId7"/>
          <a:stretch>
            <a:fillRect/>
          </a:stretch>
        </p:blipFill>
        <p:spPr>
          <a:xfrm>
            <a:off x="5959439" y="2434685"/>
            <a:ext cx="1231900" cy="1117600"/>
          </a:xfrm>
          <a:prstGeom prst="rect">
            <a:avLst/>
          </a:prstGeom>
        </p:spPr>
      </p:pic>
      <p:sp>
        <p:nvSpPr>
          <p:cNvPr id="16" name="Flowchart: Magnetic Disk 21"/>
          <p:cNvSpPr/>
          <p:nvPr/>
        </p:nvSpPr>
        <p:spPr>
          <a:xfrm>
            <a:off x="3644843" y="3171285"/>
            <a:ext cx="713133" cy="762000"/>
          </a:xfrm>
          <a:prstGeom prst="flowChartMagneticDisk">
            <a:avLst/>
          </a:prstGeom>
          <a:ln>
            <a:solidFill>
              <a:schemeClr val="bg1"/>
            </a:solidFill>
          </a:ln>
        </p:spPr>
        <p:style>
          <a:lnRef idx="0">
            <a:schemeClr val="dk1"/>
          </a:lnRef>
          <a:fillRef idx="3">
            <a:schemeClr val="dk1"/>
          </a:fillRef>
          <a:effectRef idx="3">
            <a:schemeClr val="dk1"/>
          </a:effectRef>
          <a:fontRef idx="minor">
            <a:schemeClr val="lt1"/>
          </a:fontRef>
        </p:style>
        <p:txBody>
          <a:bodyPr rtlCol="0" anchor="ctr"/>
          <a:lstStyle/>
          <a:p>
            <a:pPr algn="ctr"/>
            <a:r>
              <a:rPr lang="en-US" dirty="0" err="1" smtClean="0"/>
              <a:t>xEAC</a:t>
            </a:r>
            <a:endParaRPr lang="en-US" dirty="0"/>
          </a:p>
        </p:txBody>
      </p:sp>
      <p:sp>
        <p:nvSpPr>
          <p:cNvPr id="18" name="TextBox 17"/>
          <p:cNvSpPr txBox="1"/>
          <p:nvPr/>
        </p:nvSpPr>
        <p:spPr>
          <a:xfrm>
            <a:off x="5959439" y="3482044"/>
            <a:ext cx="1594924" cy="307777"/>
          </a:xfrm>
          <a:prstGeom prst="rect">
            <a:avLst/>
          </a:prstGeom>
          <a:noFill/>
        </p:spPr>
        <p:txBody>
          <a:bodyPr wrap="none" rtlCol="0">
            <a:spAutoFit/>
          </a:bodyPr>
          <a:lstStyle/>
          <a:p>
            <a:r>
              <a:rPr lang="en-US" sz="1400" dirty="0" smtClean="0"/>
              <a:t>Beck, Rollo Howard</a:t>
            </a:r>
            <a:endParaRPr lang="en-US" sz="1400" dirty="0"/>
          </a:p>
        </p:txBody>
      </p:sp>
      <p:pic>
        <p:nvPicPr>
          <p:cNvPr id="19" name="Picture 18" descr="dspace_listing.jpg"/>
          <p:cNvPicPr>
            <a:picLocks noChangeAspect="1"/>
          </p:cNvPicPr>
          <p:nvPr/>
        </p:nvPicPr>
        <p:blipFill>
          <a:blip r:embed="rId8">
            <a:extLst>
              <a:ext uri="{28A0092B-C50C-407E-A947-70E740481C1C}">
                <a14:useLocalDpi xmlns:a14="http://schemas.microsoft.com/office/drawing/2010/main"/>
              </a:ext>
            </a:extLst>
          </a:blip>
          <a:stretch>
            <a:fillRect/>
          </a:stretch>
        </p:blipFill>
        <p:spPr>
          <a:xfrm>
            <a:off x="7004422" y="766481"/>
            <a:ext cx="1676400" cy="1095938"/>
          </a:xfrm>
          <a:prstGeom prst="rect">
            <a:avLst/>
          </a:prstGeom>
        </p:spPr>
      </p:pic>
      <p:sp>
        <p:nvSpPr>
          <p:cNvPr id="20" name="TextBox 19"/>
          <p:cNvSpPr txBox="1"/>
          <p:nvPr/>
        </p:nvSpPr>
        <p:spPr>
          <a:xfrm>
            <a:off x="7000899" y="1811380"/>
            <a:ext cx="1934760" cy="523220"/>
          </a:xfrm>
          <a:prstGeom prst="rect">
            <a:avLst/>
          </a:prstGeom>
          <a:noFill/>
        </p:spPr>
        <p:txBody>
          <a:bodyPr wrap="none" rtlCol="0">
            <a:spAutoFit/>
          </a:bodyPr>
          <a:lstStyle/>
          <a:p>
            <a:r>
              <a:rPr lang="en-US" sz="1400" dirty="0" smtClean="0"/>
              <a:t>Extracts from the </a:t>
            </a:r>
          </a:p>
          <a:p>
            <a:r>
              <a:rPr lang="en-US" sz="1400" dirty="0" smtClean="0"/>
              <a:t>Journal of Rollo H. Beck </a:t>
            </a:r>
            <a:endParaRPr lang="en-US" sz="1400" dirty="0"/>
          </a:p>
        </p:txBody>
      </p:sp>
      <p:pic>
        <p:nvPicPr>
          <p:cNvPr id="21" name="Picture 20" descr="aspace.jpeg"/>
          <p:cNvPicPr>
            <a:picLocks noChangeAspect="1"/>
          </p:cNvPicPr>
          <p:nvPr/>
        </p:nvPicPr>
        <p:blipFill>
          <a:blip r:embed="rId9">
            <a:extLst>
              <a:ext uri="{28A0092B-C50C-407E-A947-70E740481C1C}">
                <a14:useLocalDpi xmlns:a14="http://schemas.microsoft.com/office/drawing/2010/main"/>
              </a:ext>
            </a:extLst>
          </a:blip>
          <a:stretch>
            <a:fillRect/>
          </a:stretch>
        </p:blipFill>
        <p:spPr>
          <a:xfrm>
            <a:off x="179662" y="4724400"/>
            <a:ext cx="1752600" cy="990600"/>
          </a:xfrm>
          <a:prstGeom prst="rect">
            <a:avLst/>
          </a:prstGeom>
        </p:spPr>
      </p:pic>
      <p:sp>
        <p:nvSpPr>
          <p:cNvPr id="22" name="TextBox 21"/>
          <p:cNvSpPr txBox="1"/>
          <p:nvPr/>
        </p:nvSpPr>
        <p:spPr>
          <a:xfrm>
            <a:off x="80149" y="5636595"/>
            <a:ext cx="2247154" cy="307777"/>
          </a:xfrm>
          <a:prstGeom prst="rect">
            <a:avLst/>
          </a:prstGeom>
          <a:noFill/>
        </p:spPr>
        <p:txBody>
          <a:bodyPr wrap="none" rtlCol="0">
            <a:spAutoFit/>
          </a:bodyPr>
          <a:lstStyle/>
          <a:p>
            <a:r>
              <a:rPr lang="en-US" sz="1400" dirty="0" smtClean="0"/>
              <a:t>Hall &amp; Diorama construction</a:t>
            </a:r>
            <a:endParaRPr lang="en-US" sz="1400" dirty="0"/>
          </a:p>
        </p:txBody>
      </p:sp>
      <p:sp>
        <p:nvSpPr>
          <p:cNvPr id="25" name="TextBox 24"/>
          <p:cNvSpPr txBox="1"/>
          <p:nvPr/>
        </p:nvSpPr>
        <p:spPr>
          <a:xfrm>
            <a:off x="6789906" y="5640841"/>
            <a:ext cx="2392130" cy="954107"/>
          </a:xfrm>
          <a:prstGeom prst="rect">
            <a:avLst/>
          </a:prstGeom>
          <a:noFill/>
        </p:spPr>
        <p:txBody>
          <a:bodyPr wrap="none" rtlCol="0">
            <a:spAutoFit/>
          </a:bodyPr>
          <a:lstStyle/>
          <a:p>
            <a:r>
              <a:rPr lang="en-US" sz="1400" dirty="0" smtClean="0"/>
              <a:t>Logbook of the yacht “France”</a:t>
            </a:r>
          </a:p>
          <a:p>
            <a:r>
              <a:rPr lang="en-US" sz="1400" dirty="0"/>
              <a:t>Extracts from the </a:t>
            </a:r>
            <a:endParaRPr lang="en-US" sz="1400" dirty="0" smtClean="0"/>
          </a:p>
          <a:p>
            <a:r>
              <a:rPr lang="en-US" sz="1400" dirty="0" smtClean="0"/>
              <a:t>Journal </a:t>
            </a:r>
            <a:r>
              <a:rPr lang="en-US" sz="1400" dirty="0"/>
              <a:t>of Rollo H. Beck </a:t>
            </a:r>
          </a:p>
          <a:p>
            <a:endParaRPr lang="en-US" sz="1400" dirty="0" smtClean="0"/>
          </a:p>
        </p:txBody>
      </p:sp>
      <p:pic>
        <p:nvPicPr>
          <p:cNvPr id="26" name="Picture 14" descr="http://blog.sierra.iii.com/images/logo.png"/>
          <p:cNvPicPr>
            <a:picLocks noChangeAspect="1" noChangeArrowheads="1"/>
          </p:cNvPicPr>
          <p:nvPr/>
        </p:nvPicPr>
        <p:blipFill>
          <a:blip r:embed="rId10">
            <a:extLst>
              <a:ext uri="{28A0092B-C50C-407E-A947-70E740481C1C}">
                <a14:useLocalDpi xmlns:a14="http://schemas.microsoft.com/office/drawing/2010/main"/>
              </a:ext>
            </a:extLst>
          </a:blip>
          <a:srcRect/>
          <a:stretch>
            <a:fillRect/>
          </a:stretch>
        </p:blipFill>
        <p:spPr bwMode="auto">
          <a:xfrm>
            <a:off x="6997307" y="4465245"/>
            <a:ext cx="1324897" cy="1508910"/>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p:cNvSpPr txBox="1"/>
          <p:nvPr/>
        </p:nvSpPr>
        <p:spPr>
          <a:xfrm>
            <a:off x="2616222" y="5530334"/>
            <a:ext cx="1358577" cy="523220"/>
          </a:xfrm>
          <a:prstGeom prst="rect">
            <a:avLst/>
          </a:prstGeom>
          <a:noFill/>
        </p:spPr>
        <p:txBody>
          <a:bodyPr wrap="none" rtlCol="0">
            <a:spAutoFit/>
          </a:bodyPr>
          <a:lstStyle/>
          <a:p>
            <a:r>
              <a:rPr lang="en-US" sz="1400" dirty="0"/>
              <a:t>Whitney Hall of </a:t>
            </a:r>
            <a:endParaRPr lang="en-US" sz="1400" dirty="0" smtClean="0"/>
          </a:p>
          <a:p>
            <a:r>
              <a:rPr lang="en-US" sz="1400" dirty="0" smtClean="0"/>
              <a:t>Oceanic </a:t>
            </a:r>
            <a:r>
              <a:rPr lang="en-US" sz="1400" dirty="0"/>
              <a:t>Birds</a:t>
            </a:r>
          </a:p>
        </p:txBody>
      </p:sp>
      <p:sp>
        <p:nvSpPr>
          <p:cNvPr id="32" name="TextBox 31"/>
          <p:cNvSpPr txBox="1"/>
          <p:nvPr/>
        </p:nvSpPr>
        <p:spPr>
          <a:xfrm>
            <a:off x="1057199" y="2925752"/>
            <a:ext cx="1247265" cy="307777"/>
          </a:xfrm>
          <a:prstGeom prst="rect">
            <a:avLst/>
          </a:prstGeom>
          <a:noFill/>
        </p:spPr>
        <p:txBody>
          <a:bodyPr wrap="none" rtlCol="0">
            <a:spAutoFit/>
          </a:bodyPr>
          <a:lstStyle/>
          <a:p>
            <a:r>
              <a:rPr lang="en-US" sz="1400" dirty="0" smtClean="0"/>
              <a:t>Item#: 107956</a:t>
            </a:r>
            <a:endParaRPr lang="en-US" sz="1400" dirty="0"/>
          </a:p>
        </p:txBody>
      </p:sp>
      <p:pic>
        <p:nvPicPr>
          <p:cNvPr id="6" name="Picture 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721780" y="4521007"/>
            <a:ext cx="1081773" cy="1009327"/>
          </a:xfrm>
          <a:prstGeom prst="rect">
            <a:avLst/>
          </a:prstGeom>
        </p:spPr>
      </p:pic>
      <p:sp>
        <p:nvSpPr>
          <p:cNvPr id="8" name="TextBox 7"/>
          <p:cNvSpPr txBox="1"/>
          <p:nvPr/>
        </p:nvSpPr>
        <p:spPr>
          <a:xfrm>
            <a:off x="4327505" y="5530334"/>
            <a:ext cx="2107115" cy="523220"/>
          </a:xfrm>
          <a:prstGeom prst="rect">
            <a:avLst/>
          </a:prstGeom>
          <a:noFill/>
        </p:spPr>
        <p:txBody>
          <a:bodyPr wrap="none" rtlCol="0">
            <a:spAutoFit/>
          </a:bodyPr>
          <a:lstStyle/>
          <a:p>
            <a:r>
              <a:rPr lang="en-US" sz="1400" dirty="0" smtClean="0"/>
              <a:t>Researching the Forgotten</a:t>
            </a:r>
          </a:p>
          <a:p>
            <a:r>
              <a:rPr lang="en-US" sz="1400" dirty="0" smtClean="0"/>
              <a:t>Participants of the WSSE</a:t>
            </a:r>
            <a:endParaRPr lang="en-US" sz="1400" dirty="0"/>
          </a:p>
        </p:txBody>
      </p:sp>
      <p:cxnSp>
        <p:nvCxnSpPr>
          <p:cNvPr id="33" name="Elbow Connector 32"/>
          <p:cNvCxnSpPr>
            <a:stCxn id="23" idx="0"/>
            <a:endCxn id="17" idx="0"/>
          </p:cNvCxnSpPr>
          <p:nvPr/>
        </p:nvCxnSpPr>
        <p:spPr>
          <a:xfrm rot="16200000" flipH="1">
            <a:off x="3126457" y="-1014246"/>
            <a:ext cx="1883783" cy="5014079"/>
          </a:xfrm>
          <a:prstGeom prst="bentConnector3">
            <a:avLst>
              <a:gd name="adj1" fmla="val -12135"/>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19" idx="1"/>
            <a:endCxn id="17" idx="0"/>
          </p:cNvCxnSpPr>
          <p:nvPr/>
        </p:nvCxnSpPr>
        <p:spPr>
          <a:xfrm rot="10800000" flipV="1">
            <a:off x="6575390" y="1314449"/>
            <a:ext cx="429033" cy="1120235"/>
          </a:xfrm>
          <a:prstGeom prst="bentConnector2">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17" idx="3"/>
            <a:endCxn id="26" idx="0"/>
          </p:cNvCxnSpPr>
          <p:nvPr/>
        </p:nvCxnSpPr>
        <p:spPr>
          <a:xfrm>
            <a:off x="7191339" y="2993485"/>
            <a:ext cx="468417" cy="1471760"/>
          </a:xfrm>
          <a:prstGeom prst="bentConnector2">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7" name="Elbow Connector 36"/>
          <p:cNvCxnSpPr>
            <a:stCxn id="3" idx="3"/>
            <a:endCxn id="14" idx="0"/>
          </p:cNvCxnSpPr>
          <p:nvPr/>
        </p:nvCxnSpPr>
        <p:spPr>
          <a:xfrm>
            <a:off x="3428999" y="1724452"/>
            <a:ext cx="1589186" cy="731222"/>
          </a:xfrm>
          <a:prstGeom prst="bentConnector2">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3" name="Elbow Connector 42"/>
          <p:cNvCxnSpPr>
            <a:stCxn id="15" idx="3"/>
            <a:endCxn id="26" idx="1"/>
          </p:cNvCxnSpPr>
          <p:nvPr/>
        </p:nvCxnSpPr>
        <p:spPr>
          <a:xfrm>
            <a:off x="6478161" y="4128148"/>
            <a:ext cx="519146" cy="1091552"/>
          </a:xfrm>
          <a:prstGeom prst="bentConnector3">
            <a:avLst>
              <a:gd name="adj1" fmla="val 50000"/>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1" name="Elbow Connector 80"/>
          <p:cNvCxnSpPr>
            <a:stCxn id="19" idx="3"/>
            <a:endCxn id="26" idx="3"/>
          </p:cNvCxnSpPr>
          <p:nvPr/>
        </p:nvCxnSpPr>
        <p:spPr>
          <a:xfrm flipH="1">
            <a:off x="8322204" y="1314450"/>
            <a:ext cx="358618" cy="3905250"/>
          </a:xfrm>
          <a:prstGeom prst="bentConnector3">
            <a:avLst>
              <a:gd name="adj1" fmla="val -63745"/>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8" name="Elbow Connector 97"/>
          <p:cNvCxnSpPr>
            <a:stCxn id="21" idx="0"/>
            <a:endCxn id="27" idx="1"/>
          </p:cNvCxnSpPr>
          <p:nvPr/>
        </p:nvCxnSpPr>
        <p:spPr>
          <a:xfrm rot="5400000" flipH="1" flipV="1">
            <a:off x="1478191" y="3961621"/>
            <a:ext cx="340551" cy="1185009"/>
          </a:xfrm>
          <a:prstGeom prst="bentConnector2">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3" name="Elbow Connector 102"/>
          <p:cNvCxnSpPr>
            <a:stCxn id="6" idx="0"/>
            <a:endCxn id="15" idx="2"/>
          </p:cNvCxnSpPr>
          <p:nvPr/>
        </p:nvCxnSpPr>
        <p:spPr>
          <a:xfrm rot="5400000" flipH="1" flipV="1">
            <a:off x="5143182" y="4401522"/>
            <a:ext cx="238971" cy="1"/>
          </a:xfrm>
          <a:prstGeom prst="bentConnector3">
            <a:avLst>
              <a:gd name="adj1" fmla="val 50000"/>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741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746172" y="0"/>
            <a:ext cx="4397828" cy="6857999"/>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TextBox 11"/>
          <p:cNvSpPr txBox="1"/>
          <p:nvPr/>
        </p:nvSpPr>
        <p:spPr>
          <a:xfrm>
            <a:off x="1124003" y="206713"/>
            <a:ext cx="3223959" cy="584775"/>
          </a:xfrm>
          <a:prstGeom prst="rect">
            <a:avLst/>
          </a:prstGeom>
          <a:noFill/>
        </p:spPr>
        <p:txBody>
          <a:bodyPr wrap="none" rtlCol="0">
            <a:spAutoFit/>
          </a:bodyPr>
          <a:lstStyle/>
          <a:p>
            <a:r>
              <a:rPr lang="en-US" sz="3200" dirty="0" smtClean="0">
                <a:latin typeface="Trebuchet MS" panose="020B0603020202020204" pitchFamily="34" charset="0"/>
              </a:rPr>
              <a:t>AMNH Databases</a:t>
            </a:r>
            <a:endParaRPr lang="en-US" sz="3200" dirty="0">
              <a:latin typeface="Trebuchet MS" panose="020B0603020202020204" pitchFamily="34" charset="0"/>
            </a:endParaRPr>
          </a:p>
        </p:txBody>
      </p:sp>
      <p:sp>
        <p:nvSpPr>
          <p:cNvPr id="2" name="AutoShape 2" descr="Image result for omek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2" name="Picture 8" descr="http://vraweb.org/wp-content/uploads/2015/12/omekaBadge.png"/>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7543760" y="5142835"/>
            <a:ext cx="1169475" cy="116947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www.markify.com/images/ctm/originals/002864171.JPG">
            <a:hlinkClick r:id="rId4"/>
          </p:cNvPr>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a:off x="2278453" y="4492136"/>
            <a:ext cx="1764991" cy="604318"/>
          </a:xfrm>
          <a:prstGeom prst="rect">
            <a:avLst/>
          </a:prstGeom>
          <a:noFill/>
          <a:extLst>
            <a:ext uri="{909E8E84-426E-40DD-AFC4-6F175D3DCCD1}">
              <a14:hiddenFill xmlns:a14="http://schemas.microsoft.com/office/drawing/2010/main">
                <a:solidFill>
                  <a:srgbClr val="FFFFFF"/>
                </a:solidFill>
              </a14:hiddenFill>
            </a:ext>
          </a:extLst>
        </p:spPr>
      </p:pic>
      <p:sp>
        <p:nvSpPr>
          <p:cNvPr id="23" name="Flowchart: Magnetic Disk 21"/>
          <p:cNvSpPr/>
          <p:nvPr/>
        </p:nvSpPr>
        <p:spPr>
          <a:xfrm>
            <a:off x="3460684" y="5257800"/>
            <a:ext cx="914400" cy="914400"/>
          </a:xfrm>
          <a:prstGeom prst="flowChartMagneticDisk">
            <a:avLst/>
          </a:prstGeom>
          <a:gradFill>
            <a:gsLst>
              <a:gs pos="0">
                <a:schemeClr val="dk1">
                  <a:shade val="51000"/>
                  <a:satMod val="130000"/>
                </a:schemeClr>
              </a:gs>
              <a:gs pos="80000">
                <a:schemeClr val="dk1">
                  <a:shade val="93000"/>
                  <a:satMod val="130000"/>
                </a:schemeClr>
              </a:gs>
              <a:gs pos="100000">
                <a:schemeClr val="dk1">
                  <a:shade val="94000"/>
                  <a:satMod val="135000"/>
                </a:schemeClr>
              </a:gs>
            </a:gsLst>
          </a:gradFill>
          <a:ln>
            <a:solidFill>
              <a:schemeClr val="bg1"/>
            </a:solidFill>
          </a:ln>
        </p:spPr>
        <p:style>
          <a:lnRef idx="0">
            <a:schemeClr val="dk1"/>
          </a:lnRef>
          <a:fillRef idx="3">
            <a:schemeClr val="dk1"/>
          </a:fillRef>
          <a:effectRef idx="3">
            <a:schemeClr val="dk1"/>
          </a:effectRef>
          <a:fontRef idx="minor">
            <a:schemeClr val="lt1"/>
          </a:fontRef>
        </p:style>
        <p:txBody>
          <a:bodyPr rtlCol="0" anchor="ctr"/>
          <a:lstStyle/>
          <a:p>
            <a:pPr algn="ctr"/>
            <a:r>
              <a:rPr lang="en-US" dirty="0" err="1" smtClean="0"/>
              <a:t>Anthro</a:t>
            </a:r>
            <a:endParaRPr lang="en-US" dirty="0"/>
          </a:p>
        </p:txBody>
      </p:sp>
      <p:grpSp>
        <p:nvGrpSpPr>
          <p:cNvPr id="8" name="Group 7"/>
          <p:cNvGrpSpPr/>
          <p:nvPr/>
        </p:nvGrpSpPr>
        <p:grpSpPr>
          <a:xfrm>
            <a:off x="1176419" y="3660588"/>
            <a:ext cx="1040121" cy="1108798"/>
            <a:chOff x="2741311" y="5203512"/>
            <a:chExt cx="1040121" cy="1108798"/>
          </a:xfrm>
        </p:grpSpPr>
        <p:sp>
          <p:nvSpPr>
            <p:cNvPr id="29" name="Flowchart: Magnetic Disk 21"/>
            <p:cNvSpPr/>
            <p:nvPr/>
          </p:nvSpPr>
          <p:spPr>
            <a:xfrm>
              <a:off x="2867032" y="5203512"/>
              <a:ext cx="914400" cy="914400"/>
            </a:xfrm>
            <a:prstGeom prst="flowChartMagneticDisk">
              <a:avLst/>
            </a:prstGeom>
            <a:gradFill>
              <a:gsLst>
                <a:gs pos="18000">
                  <a:schemeClr val="dk1">
                    <a:tint val="100000"/>
                    <a:shade val="100000"/>
                    <a:satMod val="130000"/>
                    <a:lumMod val="100000"/>
                  </a:schemeClr>
                </a:gs>
                <a:gs pos="100000">
                  <a:schemeClr val="dk1">
                    <a:tint val="50000"/>
                    <a:shade val="100000"/>
                    <a:satMod val="350000"/>
                  </a:schemeClr>
                </a:gs>
              </a:gsLst>
            </a:gradFill>
            <a:ln>
              <a:solidFill>
                <a:schemeClr val="bg1"/>
              </a:solidFill>
            </a:ln>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sp>
          <p:nvSpPr>
            <p:cNvPr id="25" name="Flowchart: Magnetic Disk 21"/>
            <p:cNvSpPr/>
            <p:nvPr/>
          </p:nvSpPr>
          <p:spPr>
            <a:xfrm>
              <a:off x="2805119" y="5303524"/>
              <a:ext cx="914400" cy="914400"/>
            </a:xfrm>
            <a:prstGeom prst="flowChartMagneticDisk">
              <a:avLst/>
            </a:prstGeom>
            <a:gradFill>
              <a:gsLst>
                <a:gs pos="18000">
                  <a:schemeClr val="dk1">
                    <a:tint val="100000"/>
                    <a:shade val="100000"/>
                    <a:satMod val="130000"/>
                    <a:lumMod val="100000"/>
                  </a:schemeClr>
                </a:gs>
                <a:gs pos="100000">
                  <a:schemeClr val="dk1">
                    <a:tint val="50000"/>
                    <a:shade val="100000"/>
                    <a:satMod val="350000"/>
                  </a:schemeClr>
                </a:gs>
              </a:gsLst>
            </a:gradFill>
            <a:ln>
              <a:solidFill>
                <a:schemeClr val="bg1"/>
              </a:solidFill>
            </a:ln>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sp>
          <p:nvSpPr>
            <p:cNvPr id="24" name="Flowchart: Magnetic Disk 21"/>
            <p:cNvSpPr/>
            <p:nvPr/>
          </p:nvSpPr>
          <p:spPr>
            <a:xfrm>
              <a:off x="2741311" y="5397910"/>
              <a:ext cx="914400" cy="914400"/>
            </a:xfrm>
            <a:prstGeom prst="flowChartMagneticDisk">
              <a:avLst/>
            </a:prstGeom>
            <a:gradFill>
              <a:gsLst>
                <a:gs pos="0">
                  <a:schemeClr val="dk1">
                    <a:shade val="51000"/>
                    <a:satMod val="130000"/>
                  </a:schemeClr>
                </a:gs>
                <a:gs pos="23000">
                  <a:schemeClr val="dk1">
                    <a:shade val="93000"/>
                    <a:satMod val="130000"/>
                  </a:schemeClr>
                </a:gs>
                <a:gs pos="100000">
                  <a:schemeClr val="dk1">
                    <a:shade val="94000"/>
                    <a:satMod val="135000"/>
                  </a:schemeClr>
                </a:gs>
              </a:gsLst>
            </a:gradFill>
            <a:ln>
              <a:solidFill>
                <a:schemeClr val="bg1"/>
              </a:solidFill>
            </a:ln>
          </p:spPr>
          <p:style>
            <a:lnRef idx="0">
              <a:schemeClr val="dk1"/>
            </a:lnRef>
            <a:fillRef idx="3">
              <a:schemeClr val="dk1"/>
            </a:fillRef>
            <a:effectRef idx="3">
              <a:schemeClr val="dk1"/>
            </a:effectRef>
            <a:fontRef idx="minor">
              <a:schemeClr val="lt1"/>
            </a:fontRef>
          </p:style>
          <p:txBody>
            <a:bodyPr rtlCol="0" anchor="ctr"/>
            <a:lstStyle/>
            <a:p>
              <a:pPr algn="ctr"/>
              <a:r>
                <a:rPr lang="en-US" dirty="0" smtClean="0"/>
                <a:t>Phys </a:t>
              </a:r>
              <a:r>
                <a:rPr lang="en-US" dirty="0" err="1" smtClean="0"/>
                <a:t>Sci</a:t>
              </a:r>
              <a:endParaRPr lang="en-US" dirty="0"/>
            </a:p>
          </p:txBody>
        </p:sp>
      </p:grpSp>
      <p:pic>
        <p:nvPicPr>
          <p:cNvPr id="1038" name="Picture 14" descr="http://blog.sierra.iii.com/images/logo.png"/>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5122821" y="4978239"/>
            <a:ext cx="1324897" cy="150891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http://www.cesarcabrera.info/proyectoGrado/imagenes/rdf-logo.png"/>
          <p:cNvPicPr>
            <a:picLocks noChangeAspect="1" noChangeArrowheads="1"/>
          </p:cNvPicPr>
          <p:nvPr/>
        </p:nvPicPr>
        <p:blipFill>
          <a:blip r:embed="rId7" cstate="print">
            <a:extLst>
              <a:ext uri="{28A0092B-C50C-407E-A947-70E740481C1C}">
                <a14:useLocalDpi xmlns:a14="http://schemas.microsoft.com/office/drawing/2010/main"/>
              </a:ext>
            </a:extLst>
          </a:blip>
          <a:srcRect/>
          <a:stretch>
            <a:fillRect/>
          </a:stretch>
        </p:blipFill>
        <p:spPr bwMode="auto">
          <a:xfrm>
            <a:off x="7353072" y="2763985"/>
            <a:ext cx="519341" cy="568029"/>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6461797" y="4254591"/>
            <a:ext cx="1259570" cy="1259570"/>
            <a:chOff x="6728956" y="3879768"/>
            <a:chExt cx="1259570" cy="1259570"/>
          </a:xfrm>
        </p:grpSpPr>
        <p:sp>
          <p:nvSpPr>
            <p:cNvPr id="10" name="Oval 9"/>
            <p:cNvSpPr/>
            <p:nvPr/>
          </p:nvSpPr>
          <p:spPr>
            <a:xfrm>
              <a:off x="6728956" y="3879768"/>
              <a:ext cx="1259570" cy="1259570"/>
            </a:xfrm>
            <a:prstGeom prst="ellipse">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34" name="Picture 10" descr="http://www.dspace.org/sites/dspace.org/files/dspace_logo.png"/>
            <p:cNvPicPr>
              <a:picLocks noChangeAspect="1" noChangeArrowheads="1"/>
            </p:cNvPicPr>
            <p:nvPr/>
          </p:nvPicPr>
          <p:blipFill>
            <a:blip r:embed="rId8" cstate="print">
              <a:extLst>
                <a:ext uri="{28A0092B-C50C-407E-A947-70E740481C1C}">
                  <a14:useLocalDpi xmlns:a14="http://schemas.microsoft.com/office/drawing/2010/main"/>
                </a:ext>
              </a:extLst>
            </a:blip>
            <a:srcRect/>
            <a:stretch>
              <a:fillRect/>
            </a:stretch>
          </p:blipFill>
          <p:spPr bwMode="auto">
            <a:xfrm>
              <a:off x="6894518" y="3993559"/>
              <a:ext cx="928446" cy="852081"/>
            </a:xfrm>
            <a:prstGeom prst="rect">
              <a:avLst/>
            </a:prstGeom>
            <a:noFill/>
            <a:extLst>
              <a:ext uri="{909E8E84-426E-40DD-AFC4-6F175D3DCCD1}">
                <a14:hiddenFill xmlns:a14="http://schemas.microsoft.com/office/drawing/2010/main">
                  <a:solidFill>
                    <a:srgbClr val="FFFFFF"/>
                  </a:solidFill>
                </a14:hiddenFill>
              </a:ext>
            </a:extLst>
          </p:spPr>
        </p:pic>
      </p:grpSp>
      <p:sp>
        <p:nvSpPr>
          <p:cNvPr id="38" name="TextBox 37"/>
          <p:cNvSpPr txBox="1"/>
          <p:nvPr/>
        </p:nvSpPr>
        <p:spPr>
          <a:xfrm>
            <a:off x="5210370" y="206714"/>
            <a:ext cx="3244221" cy="584775"/>
          </a:xfrm>
          <a:prstGeom prst="rect">
            <a:avLst/>
          </a:prstGeom>
          <a:noFill/>
        </p:spPr>
        <p:txBody>
          <a:bodyPr wrap="none" rtlCol="0">
            <a:spAutoFit/>
          </a:bodyPr>
          <a:lstStyle/>
          <a:p>
            <a:r>
              <a:rPr lang="en-US" sz="3200" dirty="0" smtClean="0">
                <a:latin typeface="Trebuchet MS" panose="020B0603020202020204" pitchFamily="34" charset="0"/>
              </a:rPr>
              <a:t>Research Library</a:t>
            </a:r>
            <a:endParaRPr lang="en-US" sz="3200" dirty="0">
              <a:latin typeface="Trebuchet MS" panose="020B0603020202020204" pitchFamily="34" charset="0"/>
            </a:endParaRPr>
          </a:p>
        </p:txBody>
      </p:sp>
      <p:cxnSp>
        <p:nvCxnSpPr>
          <p:cNvPr id="39" name="Straight Arrow Connector 38"/>
          <p:cNvCxnSpPr>
            <a:stCxn id="10" idx="0"/>
            <a:endCxn id="1040" idx="1"/>
          </p:cNvCxnSpPr>
          <p:nvPr/>
        </p:nvCxnSpPr>
        <p:spPr>
          <a:xfrm flipV="1">
            <a:off x="7091582" y="3048000"/>
            <a:ext cx="261490" cy="1206591"/>
          </a:xfrm>
          <a:prstGeom prst="straightConnector1">
            <a:avLst/>
          </a:prstGeom>
          <a:ln>
            <a:solidFill>
              <a:srgbClr val="000000"/>
            </a:solidFill>
            <a:tailEnd type="none"/>
          </a:ln>
          <a:effectLst/>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a:stCxn id="1038" idx="0"/>
            <a:endCxn id="1040" idx="1"/>
          </p:cNvCxnSpPr>
          <p:nvPr/>
        </p:nvCxnSpPr>
        <p:spPr>
          <a:xfrm flipV="1">
            <a:off x="5785270" y="3048000"/>
            <a:ext cx="1567802" cy="1930239"/>
          </a:xfrm>
          <a:prstGeom prst="straightConnector1">
            <a:avLst/>
          </a:prstGeom>
          <a:ln>
            <a:solidFill>
              <a:srgbClr val="000000"/>
            </a:solidFill>
            <a:tailEnd type="none"/>
          </a:ln>
          <a:effectLst/>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stCxn id="1032" idx="0"/>
            <a:endCxn id="1040" idx="1"/>
          </p:cNvCxnSpPr>
          <p:nvPr/>
        </p:nvCxnSpPr>
        <p:spPr>
          <a:xfrm flipH="1" flipV="1">
            <a:off x="7353072" y="3048000"/>
            <a:ext cx="775426" cy="2094835"/>
          </a:xfrm>
          <a:prstGeom prst="straightConnector1">
            <a:avLst/>
          </a:prstGeom>
          <a:ln>
            <a:solidFill>
              <a:srgbClr val="000000"/>
            </a:solidFill>
            <a:tailEnd type="none"/>
          </a:ln>
          <a:effectLst/>
        </p:spPr>
        <p:style>
          <a:lnRef idx="2">
            <a:schemeClr val="accent1"/>
          </a:lnRef>
          <a:fillRef idx="0">
            <a:schemeClr val="accent1"/>
          </a:fillRef>
          <a:effectRef idx="1">
            <a:schemeClr val="accent1"/>
          </a:effectRef>
          <a:fontRef idx="minor">
            <a:schemeClr val="tx1"/>
          </a:fontRef>
        </p:style>
      </p:cxnSp>
      <p:sp>
        <p:nvSpPr>
          <p:cNvPr id="3" name="Cloud 2"/>
          <p:cNvSpPr/>
          <p:nvPr/>
        </p:nvSpPr>
        <p:spPr>
          <a:xfrm>
            <a:off x="2803952" y="1672676"/>
            <a:ext cx="3720914" cy="2746924"/>
          </a:xfrm>
          <a:prstGeom prst="cloud">
            <a:avLst/>
          </a:prstGeom>
          <a:solidFill>
            <a:schemeClr val="accent5">
              <a:lumMod val="75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dirty="0" smtClean="0"/>
              <a:t>Virtual Machine</a:t>
            </a:r>
          </a:p>
        </p:txBody>
      </p:sp>
      <p:cxnSp>
        <p:nvCxnSpPr>
          <p:cNvPr id="16" name="Straight Arrow Connector 15"/>
          <p:cNvCxnSpPr>
            <a:stCxn id="27" idx="4"/>
            <a:endCxn id="1040" idx="1"/>
          </p:cNvCxnSpPr>
          <p:nvPr/>
        </p:nvCxnSpPr>
        <p:spPr>
          <a:xfrm>
            <a:off x="4142133" y="2819400"/>
            <a:ext cx="3210939" cy="228600"/>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28" idx="4"/>
            <a:endCxn id="1040" idx="1"/>
          </p:cNvCxnSpPr>
          <p:nvPr/>
        </p:nvCxnSpPr>
        <p:spPr>
          <a:xfrm flipV="1">
            <a:off x="5105400" y="3048000"/>
            <a:ext cx="2247672" cy="53340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5105400" y="2514600"/>
            <a:ext cx="558078" cy="369332"/>
          </a:xfrm>
          <a:prstGeom prst="rect">
            <a:avLst/>
          </a:prstGeom>
          <a:noFill/>
        </p:spPr>
        <p:txBody>
          <a:bodyPr wrap="none" rtlCol="0">
            <a:spAutoFit/>
          </a:bodyPr>
          <a:lstStyle/>
          <a:p>
            <a:r>
              <a:rPr lang="en-US" dirty="0" smtClean="0"/>
              <a:t>RDF</a:t>
            </a:r>
            <a:endParaRPr lang="en-US" dirty="0"/>
          </a:p>
        </p:txBody>
      </p:sp>
      <p:sp>
        <p:nvSpPr>
          <p:cNvPr id="27" name="Flowchart: Magnetic Disk 21"/>
          <p:cNvSpPr/>
          <p:nvPr/>
        </p:nvSpPr>
        <p:spPr>
          <a:xfrm>
            <a:off x="3429000" y="2438400"/>
            <a:ext cx="713133" cy="762000"/>
          </a:xfrm>
          <a:prstGeom prst="flowChartMagneticDisk">
            <a:avLst/>
          </a:prstGeom>
          <a:ln>
            <a:solidFill>
              <a:schemeClr val="bg1"/>
            </a:solidFill>
          </a:ln>
        </p:spPr>
        <p:style>
          <a:lnRef idx="0">
            <a:schemeClr val="dk1"/>
          </a:lnRef>
          <a:fillRef idx="3">
            <a:schemeClr val="dk1"/>
          </a:fillRef>
          <a:effectRef idx="3">
            <a:schemeClr val="dk1"/>
          </a:effectRef>
          <a:fontRef idx="minor">
            <a:schemeClr val="lt1"/>
          </a:fontRef>
        </p:style>
        <p:txBody>
          <a:bodyPr rtlCol="0" anchor="ctr"/>
          <a:lstStyle/>
          <a:p>
            <a:pPr algn="ctr"/>
            <a:r>
              <a:rPr lang="en-US" dirty="0" err="1" smtClean="0"/>
              <a:t>xEAC</a:t>
            </a:r>
            <a:endParaRPr lang="en-US" dirty="0"/>
          </a:p>
        </p:txBody>
      </p:sp>
      <p:sp>
        <p:nvSpPr>
          <p:cNvPr id="28" name="Flowchart: Magnetic Disk 21"/>
          <p:cNvSpPr/>
          <p:nvPr/>
        </p:nvSpPr>
        <p:spPr>
          <a:xfrm>
            <a:off x="4191000" y="3124200"/>
            <a:ext cx="914400" cy="914400"/>
          </a:xfrm>
          <a:prstGeom prst="flowChartMagneticDisk">
            <a:avLst/>
          </a:prstGeom>
          <a:ln>
            <a:solidFill>
              <a:schemeClr val="bg1"/>
            </a:solidFill>
          </a:ln>
        </p:spPr>
        <p:style>
          <a:lnRef idx="0">
            <a:schemeClr val="dk1"/>
          </a:lnRef>
          <a:fillRef idx="3">
            <a:schemeClr val="dk1"/>
          </a:fillRef>
          <a:effectRef idx="3">
            <a:schemeClr val="dk1"/>
          </a:effectRef>
          <a:fontRef idx="minor">
            <a:schemeClr val="lt1"/>
          </a:fontRef>
        </p:style>
        <p:txBody>
          <a:bodyPr rtlCol="0" anchor="ctr"/>
          <a:lstStyle/>
          <a:p>
            <a:pPr algn="ctr"/>
            <a:r>
              <a:rPr lang="en-US" dirty="0" err="1" smtClean="0"/>
              <a:t>ASpace</a:t>
            </a:r>
            <a:endParaRPr lang="en-US" dirty="0"/>
          </a:p>
        </p:txBody>
      </p:sp>
      <p:sp>
        <p:nvSpPr>
          <p:cNvPr id="32" name="TextBox 31"/>
          <p:cNvSpPr txBox="1"/>
          <p:nvPr/>
        </p:nvSpPr>
        <p:spPr>
          <a:xfrm>
            <a:off x="5410200" y="3429000"/>
            <a:ext cx="558078" cy="369332"/>
          </a:xfrm>
          <a:prstGeom prst="rect">
            <a:avLst/>
          </a:prstGeom>
          <a:noFill/>
        </p:spPr>
        <p:txBody>
          <a:bodyPr wrap="none" rtlCol="0">
            <a:spAutoFit/>
          </a:bodyPr>
          <a:lstStyle/>
          <a:p>
            <a:r>
              <a:rPr lang="en-US" dirty="0" smtClean="0"/>
              <a:t>RDF</a:t>
            </a:r>
            <a:endParaRPr lang="en-US" dirty="0"/>
          </a:p>
        </p:txBody>
      </p:sp>
      <p:sp>
        <p:nvSpPr>
          <p:cNvPr id="5" name="TextBox 4"/>
          <p:cNvSpPr txBox="1"/>
          <p:nvPr/>
        </p:nvSpPr>
        <p:spPr>
          <a:xfrm>
            <a:off x="5486777" y="746457"/>
            <a:ext cx="2799613" cy="1200329"/>
          </a:xfrm>
          <a:prstGeom prst="rect">
            <a:avLst/>
          </a:prstGeom>
          <a:noFill/>
        </p:spPr>
        <p:txBody>
          <a:bodyPr wrap="none" rtlCol="0">
            <a:spAutoFit/>
          </a:bodyPr>
          <a:lstStyle/>
          <a:p>
            <a:r>
              <a:rPr lang="en-US" dirty="0"/>
              <a:t>Partnered with IT to install</a:t>
            </a:r>
          </a:p>
          <a:p>
            <a:r>
              <a:rPr lang="en-US" dirty="0" err="1"/>
              <a:t>xEAC</a:t>
            </a:r>
            <a:r>
              <a:rPr lang="en-US" dirty="0"/>
              <a:t> and Archives Space on</a:t>
            </a:r>
          </a:p>
          <a:p>
            <a:r>
              <a:rPr lang="en-US" dirty="0"/>
              <a:t>a Virtual Machine </a:t>
            </a:r>
          </a:p>
          <a:p>
            <a:endParaRPr lang="en-US" dirty="0"/>
          </a:p>
        </p:txBody>
      </p:sp>
      <p:sp>
        <p:nvSpPr>
          <p:cNvPr id="6" name="TextBox 5"/>
          <p:cNvSpPr txBox="1"/>
          <p:nvPr/>
        </p:nvSpPr>
        <p:spPr>
          <a:xfrm>
            <a:off x="6670973" y="1793792"/>
            <a:ext cx="2326919" cy="1200329"/>
          </a:xfrm>
          <a:prstGeom prst="rect">
            <a:avLst/>
          </a:prstGeom>
          <a:noFill/>
        </p:spPr>
        <p:txBody>
          <a:bodyPr wrap="none" rtlCol="0">
            <a:spAutoFit/>
          </a:bodyPr>
          <a:lstStyle/>
          <a:p>
            <a:r>
              <a:rPr lang="en-US" dirty="0"/>
              <a:t>RDF </a:t>
            </a:r>
            <a:r>
              <a:rPr lang="en-US" dirty="0" err="1" smtClean="0"/>
              <a:t>Triplestore</a:t>
            </a:r>
            <a:r>
              <a:rPr lang="en-US" dirty="0" smtClean="0"/>
              <a:t> </a:t>
            </a:r>
            <a:endParaRPr lang="en-US" dirty="0"/>
          </a:p>
          <a:p>
            <a:r>
              <a:rPr lang="en-US" dirty="0"/>
              <a:t>selection &amp; installation</a:t>
            </a:r>
          </a:p>
          <a:p>
            <a:r>
              <a:rPr lang="en-US" dirty="0"/>
              <a:t>next phase of project </a:t>
            </a:r>
          </a:p>
          <a:p>
            <a:endParaRPr lang="en-US" dirty="0"/>
          </a:p>
        </p:txBody>
      </p:sp>
    </p:spTree>
    <p:extLst>
      <p:ext uri="{BB962C8B-B14F-4D97-AF65-F5344CB8AC3E}">
        <p14:creationId xmlns:p14="http://schemas.microsoft.com/office/powerpoint/2010/main" val="40458960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764240" y="0"/>
            <a:ext cx="4397828" cy="6857999"/>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TextBox 11"/>
          <p:cNvSpPr txBox="1"/>
          <p:nvPr/>
        </p:nvSpPr>
        <p:spPr>
          <a:xfrm>
            <a:off x="991294" y="284966"/>
            <a:ext cx="3223959" cy="584775"/>
          </a:xfrm>
          <a:prstGeom prst="rect">
            <a:avLst/>
          </a:prstGeom>
          <a:noFill/>
        </p:spPr>
        <p:txBody>
          <a:bodyPr wrap="none" rtlCol="0">
            <a:spAutoFit/>
          </a:bodyPr>
          <a:lstStyle/>
          <a:p>
            <a:r>
              <a:rPr lang="en-US" sz="3200" dirty="0" smtClean="0">
                <a:latin typeface="Trebuchet MS" panose="020B0603020202020204" pitchFamily="34" charset="0"/>
              </a:rPr>
              <a:t>AMNH Databases</a:t>
            </a:r>
            <a:endParaRPr lang="en-US" sz="3200" dirty="0">
              <a:latin typeface="Trebuchet MS" panose="020B0603020202020204" pitchFamily="34" charset="0"/>
            </a:endParaRPr>
          </a:p>
        </p:txBody>
      </p:sp>
      <p:sp>
        <p:nvSpPr>
          <p:cNvPr id="2" name="AutoShape 2" descr="Image result for omek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2" name="Picture 8" descr="http://vraweb.org/wp-content/uploads/2015/12/omekaBadge.png"/>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7872413" y="4821065"/>
            <a:ext cx="1169475" cy="116947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www.markify.com/images/ctm/originals/002864171.JPG"/>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2441093" y="4632483"/>
            <a:ext cx="1764991" cy="604318"/>
          </a:xfrm>
          <a:prstGeom prst="rect">
            <a:avLst/>
          </a:prstGeom>
          <a:noFill/>
          <a:extLst>
            <a:ext uri="{909E8E84-426E-40DD-AFC4-6F175D3DCCD1}">
              <a14:hiddenFill xmlns:a14="http://schemas.microsoft.com/office/drawing/2010/main">
                <a:solidFill>
                  <a:srgbClr val="FFFFFF"/>
                </a:solidFill>
              </a14:hiddenFill>
            </a:ext>
          </a:extLst>
        </p:spPr>
      </p:pic>
      <p:sp>
        <p:nvSpPr>
          <p:cNvPr id="23" name="Flowchart: Magnetic Disk 21"/>
          <p:cNvSpPr/>
          <p:nvPr/>
        </p:nvSpPr>
        <p:spPr>
          <a:xfrm>
            <a:off x="3460955" y="5397910"/>
            <a:ext cx="914400" cy="914400"/>
          </a:xfrm>
          <a:prstGeom prst="flowChartMagneticDisk">
            <a:avLst/>
          </a:prstGeom>
          <a:ln>
            <a:solidFill>
              <a:schemeClr val="bg1"/>
            </a:solidFill>
          </a:ln>
        </p:spPr>
        <p:style>
          <a:lnRef idx="0">
            <a:schemeClr val="dk1"/>
          </a:lnRef>
          <a:fillRef idx="3">
            <a:schemeClr val="dk1"/>
          </a:fillRef>
          <a:effectRef idx="3">
            <a:schemeClr val="dk1"/>
          </a:effectRef>
          <a:fontRef idx="minor">
            <a:schemeClr val="lt1"/>
          </a:fontRef>
        </p:style>
        <p:txBody>
          <a:bodyPr rtlCol="0" anchor="ctr"/>
          <a:lstStyle/>
          <a:p>
            <a:pPr algn="ctr"/>
            <a:r>
              <a:rPr lang="en-US" dirty="0" err="1" smtClean="0"/>
              <a:t>Anthro</a:t>
            </a:r>
            <a:endParaRPr lang="en-US" dirty="0"/>
          </a:p>
        </p:txBody>
      </p:sp>
      <p:grpSp>
        <p:nvGrpSpPr>
          <p:cNvPr id="8" name="Group 7"/>
          <p:cNvGrpSpPr/>
          <p:nvPr/>
        </p:nvGrpSpPr>
        <p:grpSpPr>
          <a:xfrm>
            <a:off x="1322731" y="4477442"/>
            <a:ext cx="1040121" cy="1108798"/>
            <a:chOff x="2741311" y="5203512"/>
            <a:chExt cx="1040121" cy="1108798"/>
          </a:xfrm>
        </p:grpSpPr>
        <p:sp>
          <p:nvSpPr>
            <p:cNvPr id="29" name="Flowchart: Magnetic Disk 21"/>
            <p:cNvSpPr/>
            <p:nvPr/>
          </p:nvSpPr>
          <p:spPr>
            <a:xfrm>
              <a:off x="2867032" y="5203512"/>
              <a:ext cx="914400" cy="914400"/>
            </a:xfrm>
            <a:prstGeom prst="flowChartMagneticDisk">
              <a:avLst/>
            </a:prstGeom>
            <a:gradFill>
              <a:gsLst>
                <a:gs pos="18000">
                  <a:schemeClr val="dk1">
                    <a:tint val="100000"/>
                    <a:shade val="100000"/>
                    <a:satMod val="130000"/>
                    <a:lumMod val="100000"/>
                  </a:schemeClr>
                </a:gs>
                <a:gs pos="100000">
                  <a:schemeClr val="dk1">
                    <a:tint val="50000"/>
                    <a:shade val="100000"/>
                    <a:satMod val="350000"/>
                  </a:schemeClr>
                </a:gs>
              </a:gsLst>
            </a:gradFill>
            <a:ln>
              <a:solidFill>
                <a:schemeClr val="bg1"/>
              </a:solidFill>
            </a:ln>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sp>
          <p:nvSpPr>
            <p:cNvPr id="25" name="Flowchart: Magnetic Disk 21"/>
            <p:cNvSpPr/>
            <p:nvPr/>
          </p:nvSpPr>
          <p:spPr>
            <a:xfrm>
              <a:off x="2805119" y="5303524"/>
              <a:ext cx="914400" cy="914400"/>
            </a:xfrm>
            <a:prstGeom prst="flowChartMagneticDisk">
              <a:avLst/>
            </a:prstGeom>
            <a:gradFill>
              <a:gsLst>
                <a:gs pos="18000">
                  <a:schemeClr val="dk1">
                    <a:tint val="100000"/>
                    <a:shade val="100000"/>
                    <a:satMod val="130000"/>
                    <a:lumMod val="100000"/>
                  </a:schemeClr>
                </a:gs>
                <a:gs pos="100000">
                  <a:schemeClr val="dk1">
                    <a:tint val="50000"/>
                    <a:shade val="100000"/>
                    <a:satMod val="350000"/>
                  </a:schemeClr>
                </a:gs>
              </a:gsLst>
            </a:gradFill>
            <a:ln>
              <a:solidFill>
                <a:schemeClr val="bg1"/>
              </a:solidFill>
            </a:ln>
          </p:spPr>
          <p:style>
            <a:lnRef idx="0">
              <a:schemeClr val="dk1"/>
            </a:lnRef>
            <a:fillRef idx="3">
              <a:schemeClr val="dk1"/>
            </a:fillRef>
            <a:effectRef idx="3">
              <a:schemeClr val="dk1"/>
            </a:effectRef>
            <a:fontRef idx="minor">
              <a:schemeClr val="lt1"/>
            </a:fontRef>
          </p:style>
          <p:txBody>
            <a:bodyPr rtlCol="0" anchor="ctr"/>
            <a:lstStyle/>
            <a:p>
              <a:pPr algn="ctr"/>
              <a:endParaRPr lang="en-US" dirty="0"/>
            </a:p>
          </p:txBody>
        </p:sp>
        <p:sp>
          <p:nvSpPr>
            <p:cNvPr id="24" name="Flowchart: Magnetic Disk 21"/>
            <p:cNvSpPr/>
            <p:nvPr/>
          </p:nvSpPr>
          <p:spPr>
            <a:xfrm>
              <a:off x="2741311" y="5397910"/>
              <a:ext cx="914400" cy="914400"/>
            </a:xfrm>
            <a:prstGeom prst="flowChartMagneticDisk">
              <a:avLst/>
            </a:prstGeom>
            <a:ln>
              <a:solidFill>
                <a:schemeClr val="bg1"/>
              </a:solidFill>
            </a:ln>
          </p:spPr>
          <p:style>
            <a:lnRef idx="0">
              <a:schemeClr val="dk1"/>
            </a:lnRef>
            <a:fillRef idx="3">
              <a:schemeClr val="dk1"/>
            </a:fillRef>
            <a:effectRef idx="3">
              <a:schemeClr val="dk1"/>
            </a:effectRef>
            <a:fontRef idx="minor">
              <a:schemeClr val="lt1"/>
            </a:fontRef>
          </p:style>
          <p:txBody>
            <a:bodyPr rtlCol="0" anchor="ctr"/>
            <a:lstStyle/>
            <a:p>
              <a:pPr algn="ctr"/>
              <a:r>
                <a:rPr lang="en-US" dirty="0" smtClean="0"/>
                <a:t>Phys </a:t>
              </a:r>
              <a:r>
                <a:rPr lang="en-US" dirty="0" err="1" smtClean="0"/>
                <a:t>Sci</a:t>
              </a:r>
              <a:endParaRPr lang="en-US" dirty="0"/>
            </a:p>
          </p:txBody>
        </p:sp>
      </p:grpSp>
      <p:pic>
        <p:nvPicPr>
          <p:cNvPr id="1038" name="Picture 14" descr="http://blog.sierra.iii.com/images/logo.png"/>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5122821" y="4978239"/>
            <a:ext cx="1324897" cy="150891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http://www.cesarcabrera.info/proyectoGrado/imagenes/rdf-logo.png"/>
          <p:cNvPicPr>
            <a:picLocks noChangeAspect="1" noChangeArrowheads="1"/>
          </p:cNvPicPr>
          <p:nvPr/>
        </p:nvPicPr>
        <p:blipFill>
          <a:blip r:embed="rId6" cstate="print">
            <a:extLst>
              <a:ext uri="{28A0092B-C50C-407E-A947-70E740481C1C}">
                <a14:useLocalDpi xmlns:a14="http://schemas.microsoft.com/office/drawing/2010/main"/>
              </a:ext>
            </a:extLst>
          </a:blip>
          <a:srcRect/>
          <a:stretch>
            <a:fillRect/>
          </a:stretch>
        </p:blipFill>
        <p:spPr bwMode="auto">
          <a:xfrm>
            <a:off x="7353072" y="2763985"/>
            <a:ext cx="519341" cy="568029"/>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6544360" y="5138656"/>
            <a:ext cx="1259570" cy="1259570"/>
            <a:chOff x="6728956" y="3879768"/>
            <a:chExt cx="1259570" cy="1259570"/>
          </a:xfrm>
        </p:grpSpPr>
        <p:sp>
          <p:nvSpPr>
            <p:cNvPr id="10" name="Oval 9"/>
            <p:cNvSpPr/>
            <p:nvPr/>
          </p:nvSpPr>
          <p:spPr>
            <a:xfrm>
              <a:off x="6728956" y="3879768"/>
              <a:ext cx="1259570" cy="1259570"/>
            </a:xfrm>
            <a:prstGeom prst="ellipse">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34" name="Picture 10" descr="http://www.dspace.org/sites/dspace.org/files/dspace_logo.png"/>
            <p:cNvPicPr>
              <a:picLocks noChangeAspect="1" noChangeArrowheads="1"/>
            </p:cNvPicPr>
            <p:nvPr/>
          </p:nvPicPr>
          <p:blipFill>
            <a:blip r:embed="rId7" cstate="print">
              <a:extLst>
                <a:ext uri="{28A0092B-C50C-407E-A947-70E740481C1C}">
                  <a14:useLocalDpi xmlns:a14="http://schemas.microsoft.com/office/drawing/2010/main"/>
                </a:ext>
              </a:extLst>
            </a:blip>
            <a:srcRect/>
            <a:stretch>
              <a:fillRect/>
            </a:stretch>
          </p:blipFill>
          <p:spPr bwMode="auto">
            <a:xfrm>
              <a:off x="6894518" y="3993559"/>
              <a:ext cx="928446" cy="852081"/>
            </a:xfrm>
            <a:prstGeom prst="rect">
              <a:avLst/>
            </a:prstGeom>
            <a:noFill/>
            <a:extLst>
              <a:ext uri="{909E8E84-426E-40DD-AFC4-6F175D3DCCD1}">
                <a14:hiddenFill xmlns:a14="http://schemas.microsoft.com/office/drawing/2010/main">
                  <a:solidFill>
                    <a:srgbClr val="FFFFFF"/>
                  </a:solidFill>
                </a14:hiddenFill>
              </a:ext>
            </a:extLst>
          </p:spPr>
        </p:pic>
      </p:grpSp>
      <p:sp>
        <p:nvSpPr>
          <p:cNvPr id="38" name="TextBox 37"/>
          <p:cNvSpPr txBox="1"/>
          <p:nvPr/>
        </p:nvSpPr>
        <p:spPr>
          <a:xfrm>
            <a:off x="5122821" y="284966"/>
            <a:ext cx="3244221" cy="584775"/>
          </a:xfrm>
          <a:prstGeom prst="rect">
            <a:avLst/>
          </a:prstGeom>
          <a:noFill/>
        </p:spPr>
        <p:txBody>
          <a:bodyPr wrap="none" rtlCol="0">
            <a:spAutoFit/>
          </a:bodyPr>
          <a:lstStyle/>
          <a:p>
            <a:r>
              <a:rPr lang="en-US" sz="3200" dirty="0" smtClean="0">
                <a:latin typeface="Trebuchet MS" panose="020B0603020202020204" pitchFamily="34" charset="0"/>
              </a:rPr>
              <a:t>Research Library</a:t>
            </a:r>
            <a:endParaRPr lang="en-US" sz="3200" dirty="0">
              <a:latin typeface="Trebuchet MS" panose="020B0603020202020204" pitchFamily="34" charset="0"/>
            </a:endParaRPr>
          </a:p>
        </p:txBody>
      </p:sp>
      <p:cxnSp>
        <p:nvCxnSpPr>
          <p:cNvPr id="39" name="Straight Arrow Connector 38"/>
          <p:cNvCxnSpPr>
            <a:stCxn id="10" idx="0"/>
            <a:endCxn id="1040" idx="0"/>
          </p:cNvCxnSpPr>
          <p:nvPr/>
        </p:nvCxnSpPr>
        <p:spPr>
          <a:xfrm flipV="1">
            <a:off x="7174145" y="2763985"/>
            <a:ext cx="438598" cy="2374671"/>
          </a:xfrm>
          <a:prstGeom prst="straightConnector1">
            <a:avLst/>
          </a:prstGeom>
          <a:ln>
            <a:solidFill>
              <a:srgbClr val="000000"/>
            </a:solidFill>
            <a:tailEnd type="none"/>
          </a:ln>
          <a:effectLst/>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a:stCxn id="1038" idx="0"/>
            <a:endCxn id="1040" idx="0"/>
          </p:cNvCxnSpPr>
          <p:nvPr/>
        </p:nvCxnSpPr>
        <p:spPr>
          <a:xfrm flipV="1">
            <a:off x="5785270" y="2763985"/>
            <a:ext cx="1827473" cy="2214254"/>
          </a:xfrm>
          <a:prstGeom prst="straightConnector1">
            <a:avLst/>
          </a:prstGeom>
          <a:ln>
            <a:solidFill>
              <a:srgbClr val="000000"/>
            </a:solidFill>
            <a:tailEnd type="none"/>
          </a:ln>
          <a:effectLst/>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stCxn id="1032" idx="0"/>
            <a:endCxn id="1040" idx="0"/>
          </p:cNvCxnSpPr>
          <p:nvPr/>
        </p:nvCxnSpPr>
        <p:spPr>
          <a:xfrm flipH="1" flipV="1">
            <a:off x="7612743" y="2763985"/>
            <a:ext cx="844408" cy="2057080"/>
          </a:xfrm>
          <a:prstGeom prst="straightConnector1">
            <a:avLst/>
          </a:prstGeom>
          <a:ln>
            <a:solidFill>
              <a:srgbClr val="000000"/>
            </a:solidFill>
            <a:tailEnd type="none"/>
          </a:ln>
          <a:effectLst/>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a:stCxn id="1036" idx="3"/>
            <a:endCxn id="1040" idx="0"/>
          </p:cNvCxnSpPr>
          <p:nvPr/>
        </p:nvCxnSpPr>
        <p:spPr>
          <a:xfrm flipV="1">
            <a:off x="4206084" y="2763985"/>
            <a:ext cx="3406659" cy="2170657"/>
          </a:xfrm>
          <a:prstGeom prst="straightConnector1">
            <a:avLst/>
          </a:prstGeom>
          <a:ln>
            <a:solidFill>
              <a:srgbClr val="000000"/>
            </a:solidFill>
            <a:prstDash val="sysDot"/>
            <a:tailEnd type="none"/>
          </a:ln>
          <a:effectLst/>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a:stCxn id="23" idx="4"/>
            <a:endCxn id="1040" idx="0"/>
          </p:cNvCxnSpPr>
          <p:nvPr/>
        </p:nvCxnSpPr>
        <p:spPr>
          <a:xfrm flipV="1">
            <a:off x="4375355" y="2763985"/>
            <a:ext cx="3237388" cy="3091125"/>
          </a:xfrm>
          <a:prstGeom prst="straightConnector1">
            <a:avLst/>
          </a:prstGeom>
          <a:ln>
            <a:solidFill>
              <a:srgbClr val="000000"/>
            </a:solidFill>
            <a:prstDash val="sysDot"/>
            <a:tailEnd type="none"/>
          </a:ln>
          <a:effectLst/>
        </p:spPr>
        <p:style>
          <a:lnRef idx="2">
            <a:schemeClr val="accent1"/>
          </a:lnRef>
          <a:fillRef idx="0">
            <a:schemeClr val="accent1"/>
          </a:fillRef>
          <a:effectRef idx="1">
            <a:schemeClr val="accent1"/>
          </a:effectRef>
          <a:fontRef idx="minor">
            <a:schemeClr val="tx1"/>
          </a:fontRef>
        </p:style>
      </p:cxnSp>
      <p:cxnSp>
        <p:nvCxnSpPr>
          <p:cNvPr id="65" name="Straight Arrow Connector 64"/>
          <p:cNvCxnSpPr>
            <a:endCxn id="1040" idx="0"/>
          </p:cNvCxnSpPr>
          <p:nvPr/>
        </p:nvCxnSpPr>
        <p:spPr>
          <a:xfrm flipV="1">
            <a:off x="2290785" y="2763985"/>
            <a:ext cx="5321958" cy="1893415"/>
          </a:xfrm>
          <a:prstGeom prst="straightConnector1">
            <a:avLst/>
          </a:prstGeom>
          <a:ln>
            <a:solidFill>
              <a:srgbClr val="000000"/>
            </a:solidFill>
            <a:prstDash val="sysDot"/>
            <a:tailEnd type="none"/>
          </a:ln>
          <a:effectLst/>
        </p:spPr>
        <p:style>
          <a:lnRef idx="2">
            <a:schemeClr val="accent1"/>
          </a:lnRef>
          <a:fillRef idx="0">
            <a:schemeClr val="accent1"/>
          </a:fillRef>
          <a:effectRef idx="1">
            <a:schemeClr val="accent1"/>
          </a:effectRef>
          <a:fontRef idx="minor">
            <a:schemeClr val="tx1"/>
          </a:fontRef>
        </p:style>
      </p:cxnSp>
      <p:sp>
        <p:nvSpPr>
          <p:cNvPr id="3" name="Cloud 2"/>
          <p:cNvSpPr/>
          <p:nvPr/>
        </p:nvSpPr>
        <p:spPr>
          <a:xfrm>
            <a:off x="2744940" y="1011862"/>
            <a:ext cx="4038600" cy="2819400"/>
          </a:xfrm>
          <a:prstGeom prst="cloud">
            <a:avLst/>
          </a:prstGeom>
          <a:solidFill>
            <a:schemeClr val="accent5">
              <a:lumMod val="75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dirty="0" smtClean="0"/>
              <a:t>Virtual Machine</a:t>
            </a:r>
          </a:p>
        </p:txBody>
      </p:sp>
      <p:cxnSp>
        <p:nvCxnSpPr>
          <p:cNvPr id="16" name="Straight Arrow Connector 15"/>
          <p:cNvCxnSpPr>
            <a:stCxn id="27" idx="4"/>
            <a:endCxn id="1040" idx="0"/>
          </p:cNvCxnSpPr>
          <p:nvPr/>
        </p:nvCxnSpPr>
        <p:spPr>
          <a:xfrm>
            <a:off x="4217213" y="2431871"/>
            <a:ext cx="3395530" cy="332114"/>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28" idx="4"/>
            <a:endCxn id="1040" idx="0"/>
          </p:cNvCxnSpPr>
          <p:nvPr/>
        </p:nvCxnSpPr>
        <p:spPr>
          <a:xfrm flipV="1">
            <a:off x="5140076" y="2763985"/>
            <a:ext cx="2472667" cy="353402"/>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5140076" y="2202987"/>
            <a:ext cx="558078" cy="369332"/>
          </a:xfrm>
          <a:prstGeom prst="rect">
            <a:avLst/>
          </a:prstGeom>
          <a:noFill/>
        </p:spPr>
        <p:txBody>
          <a:bodyPr wrap="none" rtlCol="0">
            <a:spAutoFit/>
          </a:bodyPr>
          <a:lstStyle/>
          <a:p>
            <a:r>
              <a:rPr lang="en-US" dirty="0" smtClean="0"/>
              <a:t>RDF</a:t>
            </a:r>
            <a:endParaRPr lang="en-US" dirty="0"/>
          </a:p>
        </p:txBody>
      </p:sp>
      <p:sp>
        <p:nvSpPr>
          <p:cNvPr id="27" name="Flowchart: Magnetic Disk 21"/>
          <p:cNvSpPr/>
          <p:nvPr/>
        </p:nvSpPr>
        <p:spPr>
          <a:xfrm>
            <a:off x="3504080" y="2050871"/>
            <a:ext cx="713133" cy="762000"/>
          </a:xfrm>
          <a:prstGeom prst="flowChartMagneticDisk">
            <a:avLst/>
          </a:prstGeom>
          <a:ln>
            <a:solidFill>
              <a:schemeClr val="bg1"/>
            </a:solidFill>
          </a:ln>
        </p:spPr>
        <p:style>
          <a:lnRef idx="0">
            <a:schemeClr val="dk1"/>
          </a:lnRef>
          <a:fillRef idx="3">
            <a:schemeClr val="dk1"/>
          </a:fillRef>
          <a:effectRef idx="3">
            <a:schemeClr val="dk1"/>
          </a:effectRef>
          <a:fontRef idx="minor">
            <a:schemeClr val="lt1"/>
          </a:fontRef>
        </p:style>
        <p:txBody>
          <a:bodyPr rtlCol="0" anchor="ctr"/>
          <a:lstStyle/>
          <a:p>
            <a:pPr algn="ctr"/>
            <a:r>
              <a:rPr lang="en-US" dirty="0" err="1" smtClean="0"/>
              <a:t>xEAC</a:t>
            </a:r>
            <a:endParaRPr lang="en-US" dirty="0"/>
          </a:p>
        </p:txBody>
      </p:sp>
      <p:sp>
        <p:nvSpPr>
          <p:cNvPr id="28" name="Flowchart: Magnetic Disk 21"/>
          <p:cNvSpPr/>
          <p:nvPr/>
        </p:nvSpPr>
        <p:spPr>
          <a:xfrm>
            <a:off x="4225676" y="2660187"/>
            <a:ext cx="914400" cy="914400"/>
          </a:xfrm>
          <a:prstGeom prst="flowChartMagneticDisk">
            <a:avLst/>
          </a:prstGeom>
          <a:ln>
            <a:solidFill>
              <a:schemeClr val="bg1"/>
            </a:solidFill>
          </a:ln>
        </p:spPr>
        <p:style>
          <a:lnRef idx="0">
            <a:schemeClr val="dk1"/>
          </a:lnRef>
          <a:fillRef idx="3">
            <a:schemeClr val="dk1"/>
          </a:fillRef>
          <a:effectRef idx="3">
            <a:schemeClr val="dk1"/>
          </a:effectRef>
          <a:fontRef idx="minor">
            <a:schemeClr val="lt1"/>
          </a:fontRef>
        </p:style>
        <p:txBody>
          <a:bodyPr rtlCol="0" anchor="ctr"/>
          <a:lstStyle/>
          <a:p>
            <a:pPr algn="ctr"/>
            <a:r>
              <a:rPr lang="en-US" dirty="0" err="1" smtClean="0"/>
              <a:t>ASpace</a:t>
            </a:r>
            <a:endParaRPr lang="en-US" dirty="0"/>
          </a:p>
        </p:txBody>
      </p:sp>
      <p:sp>
        <p:nvSpPr>
          <p:cNvPr id="32" name="TextBox 31"/>
          <p:cNvSpPr txBox="1"/>
          <p:nvPr/>
        </p:nvSpPr>
        <p:spPr>
          <a:xfrm>
            <a:off x="5367788" y="3040903"/>
            <a:ext cx="558078" cy="369332"/>
          </a:xfrm>
          <a:prstGeom prst="rect">
            <a:avLst/>
          </a:prstGeom>
          <a:noFill/>
        </p:spPr>
        <p:txBody>
          <a:bodyPr wrap="none" rtlCol="0">
            <a:spAutoFit/>
          </a:bodyPr>
          <a:lstStyle/>
          <a:p>
            <a:r>
              <a:rPr lang="en-US" dirty="0" smtClean="0"/>
              <a:t>RDF</a:t>
            </a:r>
            <a:endParaRPr lang="en-US" dirty="0"/>
          </a:p>
        </p:txBody>
      </p:sp>
    </p:spTree>
    <p:extLst>
      <p:ext uri="{BB962C8B-B14F-4D97-AF65-F5344CB8AC3E}">
        <p14:creationId xmlns:p14="http://schemas.microsoft.com/office/powerpoint/2010/main" val="894569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2000"/>
          <p:cNvPicPr>
            <a:picLocks noChangeAspect="1" noChangeArrowheads="1"/>
          </p:cNvPicPr>
          <p:nvPr/>
        </p:nvPicPr>
        <p:blipFill rotWithShape="1">
          <a:blip r:embed="rId3">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val="0"/>
              </a:ext>
            </a:extLst>
          </a:blip>
          <a:srcRect l="3226" t="7321" b="7321"/>
          <a:stretch/>
        </p:blipFill>
        <p:spPr bwMode="auto">
          <a:xfrm>
            <a:off x="1"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0" y="1"/>
            <a:ext cx="9144000" cy="6858000"/>
          </a:xfrm>
          <a:prstGeom prst="rect">
            <a:avLst/>
          </a:prstGeom>
          <a:solidFill>
            <a:srgbClr val="0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p:txBody>
          <a:bodyPr>
            <a:normAutofit fontScale="90000"/>
          </a:bodyPr>
          <a:lstStyle/>
          <a:p>
            <a:r>
              <a:rPr lang="en-US" dirty="0" smtClean="0"/>
              <a:t/>
            </a:r>
            <a:br>
              <a:rPr lang="en-US" dirty="0" smtClean="0"/>
            </a:br>
            <a:r>
              <a:rPr lang="en-US" dirty="0" smtClean="0"/>
              <a:t/>
            </a:r>
            <a:br>
              <a:rPr lang="en-US" dirty="0" smtClean="0"/>
            </a:br>
            <a:endParaRPr lang="en-US" dirty="0"/>
          </a:p>
        </p:txBody>
      </p:sp>
      <p:sp>
        <p:nvSpPr>
          <p:cNvPr id="3" name="TextBox 2"/>
          <p:cNvSpPr txBox="1"/>
          <p:nvPr/>
        </p:nvSpPr>
        <p:spPr>
          <a:xfrm>
            <a:off x="2303897" y="865287"/>
            <a:ext cx="6078103" cy="5078313"/>
          </a:xfrm>
          <a:prstGeom prst="rect">
            <a:avLst/>
          </a:prstGeom>
          <a:noFill/>
        </p:spPr>
        <p:txBody>
          <a:bodyPr wrap="square" rtlCol="0">
            <a:spAutoFit/>
          </a:bodyPr>
          <a:lstStyle/>
          <a:p>
            <a:pPr>
              <a:lnSpc>
                <a:spcPct val="150000"/>
              </a:lnSpc>
            </a:pPr>
            <a:r>
              <a:rPr lang="en-US" sz="3600" dirty="0" smtClean="0">
                <a:solidFill>
                  <a:schemeClr val="bg1"/>
                </a:solidFill>
                <a:latin typeface="Trebuchet MS" panose="020B0603020202020204" pitchFamily="34" charset="0"/>
              </a:rPr>
              <a:t>ANTHROPOLOGY</a:t>
            </a:r>
          </a:p>
          <a:p>
            <a:pPr>
              <a:lnSpc>
                <a:spcPct val="150000"/>
              </a:lnSpc>
            </a:pPr>
            <a:r>
              <a:rPr lang="en-US" sz="3600" dirty="0" smtClean="0">
                <a:solidFill>
                  <a:schemeClr val="bg1"/>
                </a:solidFill>
                <a:latin typeface="Trebuchet MS" panose="020B0603020202020204" pitchFamily="34" charset="0"/>
              </a:rPr>
              <a:t>PALEONTOLOGY</a:t>
            </a:r>
          </a:p>
          <a:p>
            <a:pPr>
              <a:lnSpc>
                <a:spcPct val="150000"/>
              </a:lnSpc>
            </a:pPr>
            <a:r>
              <a:rPr lang="en-US" sz="3600" dirty="0" smtClean="0">
                <a:solidFill>
                  <a:schemeClr val="bg1"/>
                </a:solidFill>
                <a:latin typeface="Trebuchet MS" panose="020B0603020202020204" pitchFamily="34" charset="0"/>
              </a:rPr>
              <a:t>INVERTEBRATE ZOOLOGY</a:t>
            </a:r>
          </a:p>
          <a:p>
            <a:pPr>
              <a:lnSpc>
                <a:spcPct val="150000"/>
              </a:lnSpc>
            </a:pPr>
            <a:r>
              <a:rPr lang="en-US" sz="3600" dirty="0" smtClean="0">
                <a:solidFill>
                  <a:schemeClr val="bg1"/>
                </a:solidFill>
                <a:latin typeface="Trebuchet MS" panose="020B0603020202020204" pitchFamily="34" charset="0"/>
              </a:rPr>
              <a:t>VERTEBRATE ZOOLOGY</a:t>
            </a:r>
          </a:p>
          <a:p>
            <a:pPr>
              <a:lnSpc>
                <a:spcPct val="150000"/>
              </a:lnSpc>
            </a:pPr>
            <a:r>
              <a:rPr lang="en-US" sz="3600" dirty="0" smtClean="0">
                <a:solidFill>
                  <a:schemeClr val="bg1"/>
                </a:solidFill>
                <a:latin typeface="Trebuchet MS" panose="020B0603020202020204" pitchFamily="34" charset="0"/>
              </a:rPr>
              <a:t>PHYSICAL SCIENCE</a:t>
            </a:r>
          </a:p>
          <a:p>
            <a:pPr>
              <a:lnSpc>
                <a:spcPct val="150000"/>
              </a:lnSpc>
            </a:pPr>
            <a:r>
              <a:rPr lang="en-US" sz="3200" dirty="0" smtClean="0">
                <a:solidFill>
                  <a:schemeClr val="bg1"/>
                </a:solidFill>
                <a:latin typeface="Trebuchet MS" panose="020B0603020202020204" pitchFamily="34" charset="0"/>
              </a:rPr>
              <a:t>  </a:t>
            </a:r>
            <a:r>
              <a:rPr lang="en-US" sz="2800" dirty="0" smtClean="0">
                <a:solidFill>
                  <a:schemeClr val="bg1"/>
                </a:solidFill>
                <a:latin typeface="Trebuchet MS" panose="020B0603020202020204" pitchFamily="34" charset="0"/>
              </a:rPr>
              <a:t>plus </a:t>
            </a:r>
            <a:r>
              <a:rPr lang="en-US" sz="3600" dirty="0" smtClean="0">
                <a:solidFill>
                  <a:schemeClr val="bg1"/>
                </a:solidFill>
                <a:latin typeface="Trebuchet MS" panose="020B0603020202020204" pitchFamily="34" charset="0"/>
              </a:rPr>
              <a:t>RESEARCH LIBRARY</a:t>
            </a:r>
            <a:endParaRPr lang="en-US" sz="2800" dirty="0">
              <a:solidFill>
                <a:schemeClr val="bg1"/>
              </a:solidFill>
              <a:latin typeface="Trebuchet MS" panose="020B0603020202020204" pitchFamily="34" charset="0"/>
            </a:endParaRPr>
          </a:p>
        </p:txBody>
      </p:sp>
      <p:pic>
        <p:nvPicPr>
          <p:cNvPr id="8" name="Picture 2" descr="C:\Users\ilee.SCIENCE\Documents\2012 CLIR\AMNH logos jpg\amnh_logo_suite_101214\Horizontal\EPS\Process\1cp\amnh_hrz_1cp_wh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800" y="6049962"/>
            <a:ext cx="4241800" cy="884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65439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p:nvPr/>
        </p:nvSpPr>
        <p:spPr>
          <a:xfrm>
            <a:off x="1375576" y="2688601"/>
            <a:ext cx="1297799" cy="1730399"/>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
              <a:t>Ingest</a:t>
            </a:r>
          </a:p>
        </p:txBody>
      </p:sp>
      <p:sp>
        <p:nvSpPr>
          <p:cNvPr id="61" name="Shape 61"/>
          <p:cNvSpPr/>
          <p:nvPr/>
        </p:nvSpPr>
        <p:spPr>
          <a:xfrm>
            <a:off x="3923101" y="1484583"/>
            <a:ext cx="1297799" cy="1730399"/>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
              <a:t>Data Mgmt</a:t>
            </a:r>
          </a:p>
        </p:txBody>
      </p:sp>
      <p:sp>
        <p:nvSpPr>
          <p:cNvPr id="62" name="Shape 62"/>
          <p:cNvSpPr/>
          <p:nvPr/>
        </p:nvSpPr>
        <p:spPr>
          <a:xfrm>
            <a:off x="6470626" y="2688601"/>
            <a:ext cx="1297799" cy="1730399"/>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
              <a:t>Access</a:t>
            </a:r>
          </a:p>
        </p:txBody>
      </p:sp>
      <p:sp>
        <p:nvSpPr>
          <p:cNvPr id="63" name="Shape 63"/>
          <p:cNvSpPr/>
          <p:nvPr/>
        </p:nvSpPr>
        <p:spPr>
          <a:xfrm>
            <a:off x="3923101" y="3643001"/>
            <a:ext cx="1297799" cy="1730399"/>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
              <a:t>Storage</a:t>
            </a:r>
          </a:p>
        </p:txBody>
      </p:sp>
      <p:sp>
        <p:nvSpPr>
          <p:cNvPr id="64" name="Shape 64"/>
          <p:cNvSpPr/>
          <p:nvPr/>
        </p:nvSpPr>
        <p:spPr>
          <a:xfrm>
            <a:off x="2433750" y="216183"/>
            <a:ext cx="4276500" cy="10856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 dirty="0"/>
              <a:t>Preservation Planning</a:t>
            </a:r>
          </a:p>
        </p:txBody>
      </p:sp>
      <p:sp>
        <p:nvSpPr>
          <p:cNvPr id="65" name="Shape 65"/>
          <p:cNvSpPr/>
          <p:nvPr/>
        </p:nvSpPr>
        <p:spPr>
          <a:xfrm>
            <a:off x="2433750" y="5556216"/>
            <a:ext cx="4276500" cy="10856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
              <a:t>Administration</a:t>
            </a:r>
          </a:p>
        </p:txBody>
      </p:sp>
      <p:sp>
        <p:nvSpPr>
          <p:cNvPr id="66" name="Shape 66"/>
          <p:cNvSpPr/>
          <p:nvPr/>
        </p:nvSpPr>
        <p:spPr>
          <a:xfrm>
            <a:off x="8152526" y="1338817"/>
            <a:ext cx="908399" cy="4429999"/>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
              <a:t>User</a:t>
            </a:r>
          </a:p>
        </p:txBody>
      </p:sp>
      <p:sp>
        <p:nvSpPr>
          <p:cNvPr id="67" name="Shape 67"/>
          <p:cNvSpPr/>
          <p:nvPr/>
        </p:nvSpPr>
        <p:spPr>
          <a:xfrm>
            <a:off x="83076" y="1338817"/>
            <a:ext cx="908399" cy="4429999"/>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
              <a:t>Producer</a:t>
            </a:r>
          </a:p>
        </p:txBody>
      </p:sp>
      <p:cxnSp>
        <p:nvCxnSpPr>
          <p:cNvPr id="68" name="Shape 68"/>
          <p:cNvCxnSpPr>
            <a:stCxn id="67" idx="3"/>
            <a:endCxn id="60" idx="2"/>
          </p:cNvCxnSpPr>
          <p:nvPr/>
        </p:nvCxnSpPr>
        <p:spPr>
          <a:xfrm>
            <a:off x="991475" y="3553816"/>
            <a:ext cx="384000" cy="800"/>
          </a:xfrm>
          <a:prstGeom prst="bentConnector3">
            <a:avLst>
              <a:gd name="adj1" fmla="val 50013"/>
            </a:avLst>
          </a:prstGeom>
          <a:noFill/>
          <a:ln w="28575" cap="flat" cmpd="sng">
            <a:solidFill>
              <a:schemeClr val="dk2"/>
            </a:solidFill>
            <a:prstDash val="solid"/>
            <a:round/>
            <a:headEnd type="none" w="lg" len="lg"/>
            <a:tailEnd type="stealth" w="lg" len="lg"/>
          </a:ln>
        </p:spPr>
      </p:cxnSp>
      <p:cxnSp>
        <p:nvCxnSpPr>
          <p:cNvPr id="69" name="Shape 69"/>
          <p:cNvCxnSpPr>
            <a:stCxn id="60" idx="7"/>
            <a:endCxn id="61" idx="2"/>
          </p:cNvCxnSpPr>
          <p:nvPr/>
        </p:nvCxnSpPr>
        <p:spPr>
          <a:xfrm rot="-5400000">
            <a:off x="2906966" y="1925961"/>
            <a:ext cx="592400" cy="1439699"/>
          </a:xfrm>
          <a:prstGeom prst="bentConnector2">
            <a:avLst/>
          </a:prstGeom>
          <a:noFill/>
          <a:ln w="28575" cap="flat" cmpd="sng">
            <a:solidFill>
              <a:schemeClr val="dk2"/>
            </a:solidFill>
            <a:prstDash val="solid"/>
            <a:round/>
            <a:headEnd type="none" w="lg" len="lg"/>
            <a:tailEnd type="stealth" w="lg" len="lg"/>
          </a:ln>
        </p:spPr>
      </p:cxnSp>
      <p:cxnSp>
        <p:nvCxnSpPr>
          <p:cNvPr id="70" name="Shape 70"/>
          <p:cNvCxnSpPr>
            <a:stCxn id="60" idx="5"/>
            <a:endCxn id="63" idx="2"/>
          </p:cNvCxnSpPr>
          <p:nvPr/>
        </p:nvCxnSpPr>
        <p:spPr>
          <a:xfrm rot="-5400000" flipH="1">
            <a:off x="3031767" y="3617139"/>
            <a:ext cx="342799" cy="1439699"/>
          </a:xfrm>
          <a:prstGeom prst="bentConnector2">
            <a:avLst/>
          </a:prstGeom>
          <a:noFill/>
          <a:ln w="28575" cap="flat" cmpd="sng">
            <a:solidFill>
              <a:schemeClr val="dk2"/>
            </a:solidFill>
            <a:prstDash val="solid"/>
            <a:round/>
            <a:headEnd type="none" w="lg" len="lg"/>
            <a:tailEnd type="stealth" w="lg" len="lg"/>
          </a:ln>
        </p:spPr>
      </p:cxnSp>
      <p:cxnSp>
        <p:nvCxnSpPr>
          <p:cNvPr id="71" name="Shape 71"/>
          <p:cNvCxnSpPr>
            <a:stCxn id="63" idx="6"/>
            <a:endCxn id="62" idx="3"/>
          </p:cNvCxnSpPr>
          <p:nvPr/>
        </p:nvCxnSpPr>
        <p:spPr>
          <a:xfrm rot="10800000" flipH="1">
            <a:off x="5220899" y="4165399"/>
            <a:ext cx="1439700" cy="342800"/>
          </a:xfrm>
          <a:prstGeom prst="bentConnector2">
            <a:avLst/>
          </a:prstGeom>
          <a:noFill/>
          <a:ln w="28575" cap="flat" cmpd="sng">
            <a:solidFill>
              <a:schemeClr val="dk2"/>
            </a:solidFill>
            <a:prstDash val="solid"/>
            <a:round/>
            <a:headEnd type="none" w="lg" len="lg"/>
            <a:tailEnd type="stealth" w="lg" len="lg"/>
          </a:ln>
        </p:spPr>
      </p:cxnSp>
      <p:cxnSp>
        <p:nvCxnSpPr>
          <p:cNvPr id="72" name="Shape 72"/>
          <p:cNvCxnSpPr>
            <a:stCxn id="61" idx="6"/>
            <a:endCxn id="62" idx="1"/>
          </p:cNvCxnSpPr>
          <p:nvPr/>
        </p:nvCxnSpPr>
        <p:spPr>
          <a:xfrm>
            <a:off x="5220899" y="2349783"/>
            <a:ext cx="1439700" cy="592400"/>
          </a:xfrm>
          <a:prstGeom prst="bentConnector2">
            <a:avLst/>
          </a:prstGeom>
          <a:noFill/>
          <a:ln w="28575" cap="flat" cmpd="sng">
            <a:solidFill>
              <a:schemeClr val="dk2"/>
            </a:solidFill>
            <a:prstDash val="solid"/>
            <a:round/>
            <a:headEnd type="none" w="lg" len="lg"/>
            <a:tailEnd type="stealth" w="lg" len="lg"/>
          </a:ln>
        </p:spPr>
      </p:cxnSp>
      <p:cxnSp>
        <p:nvCxnSpPr>
          <p:cNvPr id="73" name="Shape 73"/>
          <p:cNvCxnSpPr>
            <a:stCxn id="62" idx="6"/>
            <a:endCxn id="66" idx="1"/>
          </p:cNvCxnSpPr>
          <p:nvPr/>
        </p:nvCxnSpPr>
        <p:spPr>
          <a:xfrm>
            <a:off x="7768424" y="3553799"/>
            <a:ext cx="384000" cy="800"/>
          </a:xfrm>
          <a:prstGeom prst="bentConnector3">
            <a:avLst>
              <a:gd name="adj1" fmla="val 50013"/>
            </a:avLst>
          </a:prstGeom>
          <a:noFill/>
          <a:ln w="28575" cap="flat" cmpd="sng">
            <a:solidFill>
              <a:schemeClr val="dk2"/>
            </a:solidFill>
            <a:prstDash val="solid"/>
            <a:round/>
            <a:headEnd type="none" w="lg" len="lg"/>
            <a:tailEnd type="stealth" w="lg" len="lg"/>
          </a:ln>
        </p:spPr>
      </p:cxnSp>
      <p:cxnSp>
        <p:nvCxnSpPr>
          <p:cNvPr id="74" name="Shape 74"/>
          <p:cNvCxnSpPr>
            <a:stCxn id="66" idx="0"/>
            <a:endCxn id="64" idx="3"/>
          </p:cNvCxnSpPr>
          <p:nvPr/>
        </p:nvCxnSpPr>
        <p:spPr>
          <a:xfrm rot="5400000" flipH="1">
            <a:off x="7368425" y="100517"/>
            <a:ext cx="580000" cy="1896600"/>
          </a:xfrm>
          <a:prstGeom prst="bentConnector2">
            <a:avLst/>
          </a:prstGeom>
          <a:noFill/>
          <a:ln w="28575" cap="flat" cmpd="sng">
            <a:solidFill>
              <a:schemeClr val="dk2"/>
            </a:solidFill>
            <a:prstDash val="solid"/>
            <a:round/>
            <a:headEnd type="stealth" w="lg" len="lg"/>
            <a:tailEnd type="stealth" w="lg" len="lg"/>
          </a:ln>
        </p:spPr>
      </p:cxnSp>
      <p:cxnSp>
        <p:nvCxnSpPr>
          <p:cNvPr id="75" name="Shape 75"/>
          <p:cNvCxnSpPr>
            <a:stCxn id="67" idx="0"/>
            <a:endCxn id="64" idx="1"/>
          </p:cNvCxnSpPr>
          <p:nvPr/>
        </p:nvCxnSpPr>
        <p:spPr>
          <a:xfrm rot="-5400000">
            <a:off x="1195575" y="100517"/>
            <a:ext cx="580000" cy="1896600"/>
          </a:xfrm>
          <a:prstGeom prst="bentConnector2">
            <a:avLst/>
          </a:prstGeom>
          <a:noFill/>
          <a:ln w="28575" cap="flat" cmpd="sng">
            <a:solidFill>
              <a:schemeClr val="dk2"/>
            </a:solidFill>
            <a:prstDash val="solid"/>
            <a:round/>
            <a:headEnd type="stealth" w="lg" len="lg"/>
            <a:tailEnd type="stealth" w="lg" len="lg"/>
          </a:ln>
        </p:spPr>
      </p:cxnSp>
      <p:cxnSp>
        <p:nvCxnSpPr>
          <p:cNvPr id="76" name="Shape 76"/>
          <p:cNvCxnSpPr>
            <a:stCxn id="67" idx="2"/>
            <a:endCxn id="65" idx="1"/>
          </p:cNvCxnSpPr>
          <p:nvPr/>
        </p:nvCxnSpPr>
        <p:spPr>
          <a:xfrm rot="-5400000" flipH="1">
            <a:off x="1320375" y="4985716"/>
            <a:ext cx="330400" cy="1896600"/>
          </a:xfrm>
          <a:prstGeom prst="bentConnector2">
            <a:avLst/>
          </a:prstGeom>
          <a:noFill/>
          <a:ln w="28575" cap="flat" cmpd="sng">
            <a:solidFill>
              <a:schemeClr val="dk2"/>
            </a:solidFill>
            <a:prstDash val="solid"/>
            <a:round/>
            <a:headEnd type="stealth" w="lg" len="lg"/>
            <a:tailEnd type="stealth" w="lg" len="lg"/>
          </a:ln>
        </p:spPr>
      </p:cxnSp>
      <p:cxnSp>
        <p:nvCxnSpPr>
          <p:cNvPr id="77" name="Shape 77"/>
          <p:cNvCxnSpPr>
            <a:endCxn id="66" idx="2"/>
          </p:cNvCxnSpPr>
          <p:nvPr/>
        </p:nvCxnSpPr>
        <p:spPr>
          <a:xfrm rot="10800000" flipH="1">
            <a:off x="6710124" y="5768816"/>
            <a:ext cx="1896600" cy="330000"/>
          </a:xfrm>
          <a:prstGeom prst="bentConnector2">
            <a:avLst/>
          </a:prstGeom>
          <a:noFill/>
          <a:ln w="28575" cap="flat" cmpd="sng">
            <a:solidFill>
              <a:schemeClr val="dk2"/>
            </a:solidFill>
            <a:prstDash val="solid"/>
            <a:round/>
            <a:headEnd type="stealth" w="lg" len="lg"/>
            <a:tailEnd type="stealth" w="lg" len="lg"/>
          </a:ln>
        </p:spPr>
      </p:cxnSp>
    </p:spTree>
    <p:extLst>
      <p:ext uri="{BB962C8B-B14F-4D97-AF65-F5344CB8AC3E}">
        <p14:creationId xmlns:p14="http://schemas.microsoft.com/office/powerpoint/2010/main" val="504673144"/>
      </p:ext>
    </p:extLst>
  </p:cSld>
  <p:clrMapOvr>
    <a:masterClrMapping/>
  </p:clrMapOvr>
  <p:transition spd="slow">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p:nvPr/>
        </p:nvSpPr>
        <p:spPr>
          <a:xfrm>
            <a:off x="2861101" y="224400"/>
            <a:ext cx="3421799" cy="6409200"/>
          </a:xfrm>
          <a:prstGeom prst="ellipse">
            <a:avLst/>
          </a:prstGeom>
          <a:solidFill>
            <a:srgbClr val="3D85C6"/>
          </a:solidFill>
          <a:ln w="9525" cap="flat" cmpd="sng">
            <a:solidFill>
              <a:schemeClr val="dk2"/>
            </a:solidFill>
            <a:prstDash val="solid"/>
            <a:round/>
            <a:headEnd type="none" w="med" len="med"/>
            <a:tailEnd type="none" w="med" len="med"/>
          </a:ln>
        </p:spPr>
        <p:txBody>
          <a:bodyPr lIns="91425" tIns="91425" rIns="91425" bIns="91425" anchor="b" anchorCtr="0">
            <a:noAutofit/>
          </a:bodyPr>
          <a:lstStyle/>
          <a:p>
            <a:pPr lvl="0" algn="ctr">
              <a:spcBef>
                <a:spcPts val="0"/>
              </a:spcBef>
              <a:buNone/>
            </a:pPr>
            <a:r>
              <a:rPr lang="en" b="1" dirty="0">
                <a:latin typeface="Trebuchet MS" panose="020B0603020202020204" pitchFamily="34" charset="0"/>
              </a:rPr>
              <a:t>American Museum of Natural History</a:t>
            </a:r>
          </a:p>
        </p:txBody>
      </p:sp>
      <p:sp>
        <p:nvSpPr>
          <p:cNvPr id="83" name="Shape 83"/>
          <p:cNvSpPr/>
          <p:nvPr/>
        </p:nvSpPr>
        <p:spPr>
          <a:xfrm>
            <a:off x="2980125" y="3021955"/>
            <a:ext cx="646499" cy="814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84" name="Shape 84"/>
          <p:cNvSpPr/>
          <p:nvPr/>
        </p:nvSpPr>
        <p:spPr>
          <a:xfrm>
            <a:off x="4248973" y="2455392"/>
            <a:ext cx="646499" cy="814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85" name="Shape 85"/>
          <p:cNvSpPr/>
          <p:nvPr/>
        </p:nvSpPr>
        <p:spPr>
          <a:xfrm>
            <a:off x="5517822" y="3021955"/>
            <a:ext cx="646499" cy="814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86" name="Shape 86"/>
          <p:cNvSpPr/>
          <p:nvPr/>
        </p:nvSpPr>
        <p:spPr>
          <a:xfrm>
            <a:off x="4248973" y="3471057"/>
            <a:ext cx="646499" cy="814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87" name="Shape 87"/>
          <p:cNvSpPr/>
          <p:nvPr/>
        </p:nvSpPr>
        <p:spPr>
          <a:xfrm>
            <a:off x="3507172" y="1858534"/>
            <a:ext cx="2129999" cy="510399"/>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88" name="Shape 88"/>
          <p:cNvSpPr/>
          <p:nvPr/>
        </p:nvSpPr>
        <p:spPr>
          <a:xfrm>
            <a:off x="3507172" y="4371342"/>
            <a:ext cx="2129999" cy="510399"/>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89" name="Shape 89"/>
          <p:cNvSpPr/>
          <p:nvPr/>
        </p:nvSpPr>
        <p:spPr>
          <a:xfrm>
            <a:off x="6355527" y="2386801"/>
            <a:ext cx="452100" cy="2084399"/>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90" name="Shape 90"/>
          <p:cNvSpPr/>
          <p:nvPr/>
        </p:nvSpPr>
        <p:spPr>
          <a:xfrm>
            <a:off x="2336367" y="2386801"/>
            <a:ext cx="452100" cy="2084399"/>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cxnSp>
        <p:nvCxnSpPr>
          <p:cNvPr id="91" name="Shape 91"/>
          <p:cNvCxnSpPr>
            <a:stCxn id="90" idx="3"/>
            <a:endCxn id="83" idx="2"/>
          </p:cNvCxnSpPr>
          <p:nvPr/>
        </p:nvCxnSpPr>
        <p:spPr>
          <a:xfrm>
            <a:off x="2788467" y="3429000"/>
            <a:ext cx="191700" cy="800"/>
          </a:xfrm>
          <a:prstGeom prst="bentConnector3">
            <a:avLst>
              <a:gd name="adj1" fmla="val 49989"/>
            </a:avLst>
          </a:prstGeom>
          <a:noFill/>
          <a:ln w="9525" cap="flat" cmpd="sng">
            <a:solidFill>
              <a:schemeClr val="dk2"/>
            </a:solidFill>
            <a:prstDash val="solid"/>
            <a:round/>
            <a:headEnd type="none" w="lg" len="lg"/>
            <a:tailEnd type="stealth" w="lg" len="lg"/>
          </a:ln>
        </p:spPr>
      </p:cxnSp>
      <p:cxnSp>
        <p:nvCxnSpPr>
          <p:cNvPr id="92" name="Shape 92"/>
          <p:cNvCxnSpPr>
            <a:stCxn id="83" idx="7"/>
            <a:endCxn id="84" idx="2"/>
          </p:cNvCxnSpPr>
          <p:nvPr/>
        </p:nvCxnSpPr>
        <p:spPr>
          <a:xfrm rot="-5400000">
            <a:off x="3751046" y="2643320"/>
            <a:ext cx="278800" cy="717000"/>
          </a:xfrm>
          <a:prstGeom prst="bentConnector2">
            <a:avLst/>
          </a:prstGeom>
          <a:noFill/>
          <a:ln w="9525" cap="flat" cmpd="sng">
            <a:solidFill>
              <a:schemeClr val="dk2"/>
            </a:solidFill>
            <a:prstDash val="solid"/>
            <a:round/>
            <a:headEnd type="none" w="lg" len="lg"/>
            <a:tailEnd type="stealth" w="lg" len="lg"/>
          </a:ln>
        </p:spPr>
      </p:cxnSp>
      <p:cxnSp>
        <p:nvCxnSpPr>
          <p:cNvPr id="93" name="Shape 93"/>
          <p:cNvCxnSpPr>
            <a:stCxn id="83" idx="5"/>
            <a:endCxn id="86" idx="2"/>
          </p:cNvCxnSpPr>
          <p:nvPr/>
        </p:nvCxnSpPr>
        <p:spPr>
          <a:xfrm rot="-5400000" flipH="1">
            <a:off x="3809846" y="3439188"/>
            <a:ext cx="161200" cy="717000"/>
          </a:xfrm>
          <a:prstGeom prst="bentConnector2">
            <a:avLst/>
          </a:prstGeom>
          <a:noFill/>
          <a:ln w="9525" cap="flat" cmpd="sng">
            <a:solidFill>
              <a:schemeClr val="dk2"/>
            </a:solidFill>
            <a:prstDash val="solid"/>
            <a:round/>
            <a:headEnd type="none" w="lg" len="lg"/>
            <a:tailEnd type="stealth" w="lg" len="lg"/>
          </a:ln>
        </p:spPr>
      </p:cxnSp>
      <p:cxnSp>
        <p:nvCxnSpPr>
          <p:cNvPr id="94" name="Shape 94"/>
          <p:cNvCxnSpPr>
            <a:stCxn id="86" idx="6"/>
            <a:endCxn id="85" idx="3"/>
          </p:cNvCxnSpPr>
          <p:nvPr/>
        </p:nvCxnSpPr>
        <p:spPr>
          <a:xfrm rot="10800000" flipH="1">
            <a:off x="4895473" y="3717057"/>
            <a:ext cx="717000" cy="161200"/>
          </a:xfrm>
          <a:prstGeom prst="bentConnector2">
            <a:avLst/>
          </a:prstGeom>
          <a:noFill/>
          <a:ln w="9525" cap="flat" cmpd="sng">
            <a:solidFill>
              <a:schemeClr val="dk2"/>
            </a:solidFill>
            <a:prstDash val="solid"/>
            <a:round/>
            <a:headEnd type="none" w="lg" len="lg"/>
            <a:tailEnd type="stealth" w="lg" len="lg"/>
          </a:ln>
        </p:spPr>
      </p:cxnSp>
      <p:cxnSp>
        <p:nvCxnSpPr>
          <p:cNvPr id="95" name="Shape 95"/>
          <p:cNvCxnSpPr>
            <a:stCxn id="84" idx="6"/>
            <a:endCxn id="85" idx="1"/>
          </p:cNvCxnSpPr>
          <p:nvPr/>
        </p:nvCxnSpPr>
        <p:spPr>
          <a:xfrm>
            <a:off x="4895473" y="2862592"/>
            <a:ext cx="717000" cy="278800"/>
          </a:xfrm>
          <a:prstGeom prst="bentConnector2">
            <a:avLst/>
          </a:prstGeom>
          <a:noFill/>
          <a:ln w="9525" cap="flat" cmpd="sng">
            <a:solidFill>
              <a:schemeClr val="dk2"/>
            </a:solidFill>
            <a:prstDash val="solid"/>
            <a:round/>
            <a:headEnd type="none" w="lg" len="lg"/>
            <a:tailEnd type="stealth" w="lg" len="lg"/>
          </a:ln>
        </p:spPr>
      </p:cxnSp>
      <p:cxnSp>
        <p:nvCxnSpPr>
          <p:cNvPr id="96" name="Shape 96"/>
          <p:cNvCxnSpPr>
            <a:stCxn id="85" idx="6"/>
            <a:endCxn id="89" idx="1"/>
          </p:cNvCxnSpPr>
          <p:nvPr/>
        </p:nvCxnSpPr>
        <p:spPr>
          <a:xfrm>
            <a:off x="6164321" y="3429155"/>
            <a:ext cx="191100" cy="800"/>
          </a:xfrm>
          <a:prstGeom prst="bentConnector3">
            <a:avLst>
              <a:gd name="adj1" fmla="val 50028"/>
            </a:avLst>
          </a:prstGeom>
          <a:noFill/>
          <a:ln w="9525" cap="flat" cmpd="sng">
            <a:solidFill>
              <a:schemeClr val="dk2"/>
            </a:solidFill>
            <a:prstDash val="solid"/>
            <a:round/>
            <a:headEnd type="none" w="lg" len="lg"/>
            <a:tailEnd type="stealth" w="lg" len="lg"/>
          </a:ln>
        </p:spPr>
      </p:cxnSp>
      <p:cxnSp>
        <p:nvCxnSpPr>
          <p:cNvPr id="97" name="Shape 97"/>
          <p:cNvCxnSpPr>
            <a:stCxn id="89" idx="0"/>
            <a:endCxn id="87" idx="3"/>
          </p:cNvCxnSpPr>
          <p:nvPr/>
        </p:nvCxnSpPr>
        <p:spPr>
          <a:xfrm rot="5400000" flipH="1">
            <a:off x="5972777" y="1778000"/>
            <a:ext cx="273200" cy="944400"/>
          </a:xfrm>
          <a:prstGeom prst="bentConnector2">
            <a:avLst/>
          </a:prstGeom>
          <a:noFill/>
          <a:ln w="9525" cap="flat" cmpd="sng">
            <a:solidFill>
              <a:schemeClr val="dk2"/>
            </a:solidFill>
            <a:prstDash val="solid"/>
            <a:round/>
            <a:headEnd type="stealth" w="lg" len="lg"/>
            <a:tailEnd type="stealth" w="lg" len="lg"/>
          </a:ln>
        </p:spPr>
      </p:cxnSp>
      <p:cxnSp>
        <p:nvCxnSpPr>
          <p:cNvPr id="98" name="Shape 98"/>
          <p:cNvCxnSpPr>
            <a:stCxn id="90" idx="0"/>
            <a:endCxn id="87" idx="1"/>
          </p:cNvCxnSpPr>
          <p:nvPr/>
        </p:nvCxnSpPr>
        <p:spPr>
          <a:xfrm rot="-5400000">
            <a:off x="2898167" y="1777850"/>
            <a:ext cx="273200" cy="944700"/>
          </a:xfrm>
          <a:prstGeom prst="bentConnector2">
            <a:avLst/>
          </a:prstGeom>
          <a:noFill/>
          <a:ln w="9525" cap="flat" cmpd="sng">
            <a:solidFill>
              <a:schemeClr val="dk2"/>
            </a:solidFill>
            <a:prstDash val="solid"/>
            <a:round/>
            <a:headEnd type="stealth" w="lg" len="lg"/>
            <a:tailEnd type="stealth" w="lg" len="lg"/>
          </a:ln>
        </p:spPr>
      </p:cxnSp>
      <p:cxnSp>
        <p:nvCxnSpPr>
          <p:cNvPr id="99" name="Shape 99"/>
          <p:cNvCxnSpPr>
            <a:stCxn id="90" idx="2"/>
            <a:endCxn id="88" idx="1"/>
          </p:cNvCxnSpPr>
          <p:nvPr/>
        </p:nvCxnSpPr>
        <p:spPr>
          <a:xfrm rot="-5400000" flipH="1">
            <a:off x="2957167" y="4076450"/>
            <a:ext cx="155200" cy="944700"/>
          </a:xfrm>
          <a:prstGeom prst="bentConnector2">
            <a:avLst/>
          </a:prstGeom>
          <a:noFill/>
          <a:ln w="9525" cap="flat" cmpd="sng">
            <a:solidFill>
              <a:schemeClr val="dk2"/>
            </a:solidFill>
            <a:prstDash val="solid"/>
            <a:round/>
            <a:headEnd type="stealth" w="lg" len="lg"/>
            <a:tailEnd type="stealth" w="lg" len="lg"/>
          </a:ln>
        </p:spPr>
      </p:cxnSp>
      <p:cxnSp>
        <p:nvCxnSpPr>
          <p:cNvPr id="100" name="Shape 100"/>
          <p:cNvCxnSpPr>
            <a:endCxn id="89" idx="2"/>
          </p:cNvCxnSpPr>
          <p:nvPr/>
        </p:nvCxnSpPr>
        <p:spPr>
          <a:xfrm rot="10800000" flipH="1">
            <a:off x="5636878" y="4471200"/>
            <a:ext cx="944699" cy="154800"/>
          </a:xfrm>
          <a:prstGeom prst="bentConnector2">
            <a:avLst/>
          </a:prstGeom>
          <a:noFill/>
          <a:ln w="9525" cap="flat" cmpd="sng">
            <a:solidFill>
              <a:schemeClr val="dk2"/>
            </a:solidFill>
            <a:prstDash val="solid"/>
            <a:round/>
            <a:headEnd type="stealth" w="lg" len="lg"/>
            <a:tailEnd type="stealth" w="lg" len="lg"/>
          </a:ln>
        </p:spPr>
      </p:cxnSp>
      <p:sp>
        <p:nvSpPr>
          <p:cNvPr id="101" name="Shape 101"/>
          <p:cNvSpPr txBox="1"/>
          <p:nvPr/>
        </p:nvSpPr>
        <p:spPr>
          <a:xfrm>
            <a:off x="846715" y="2736800"/>
            <a:ext cx="1459390" cy="1384400"/>
          </a:xfrm>
          <a:prstGeom prst="rect">
            <a:avLst/>
          </a:prstGeom>
          <a:noFill/>
          <a:ln>
            <a:noFill/>
          </a:ln>
        </p:spPr>
        <p:txBody>
          <a:bodyPr lIns="91425" tIns="91425" rIns="91425" bIns="91425" anchor="t" anchorCtr="0">
            <a:noAutofit/>
          </a:bodyPr>
          <a:lstStyle/>
          <a:p>
            <a:pPr lvl="0" algn="r" rtl="0">
              <a:spcBef>
                <a:spcPts val="0"/>
              </a:spcBef>
              <a:buNone/>
            </a:pPr>
            <a:r>
              <a:rPr lang="en" dirty="0"/>
              <a:t>Expeditions</a:t>
            </a:r>
          </a:p>
          <a:p>
            <a:pPr lvl="0" algn="r" rtl="0">
              <a:spcBef>
                <a:spcPts val="0"/>
              </a:spcBef>
              <a:buNone/>
            </a:pPr>
            <a:r>
              <a:rPr lang="en" dirty="0"/>
              <a:t>Research</a:t>
            </a:r>
          </a:p>
          <a:p>
            <a:pPr lvl="0" algn="r" rtl="0">
              <a:spcBef>
                <a:spcPts val="0"/>
              </a:spcBef>
              <a:buNone/>
            </a:pPr>
            <a:r>
              <a:rPr lang="en" dirty="0"/>
              <a:t>Publications</a:t>
            </a:r>
          </a:p>
          <a:p>
            <a:pPr lvl="0" algn="r">
              <a:spcBef>
                <a:spcPts val="0"/>
              </a:spcBef>
              <a:buNone/>
            </a:pPr>
            <a:r>
              <a:rPr lang="en" dirty="0"/>
              <a:t>...</a:t>
            </a:r>
          </a:p>
        </p:txBody>
      </p:sp>
      <p:sp>
        <p:nvSpPr>
          <p:cNvPr id="102" name="Shape 102"/>
          <p:cNvSpPr txBox="1"/>
          <p:nvPr/>
        </p:nvSpPr>
        <p:spPr>
          <a:xfrm>
            <a:off x="6846131" y="2627267"/>
            <a:ext cx="1681584" cy="1384400"/>
          </a:xfrm>
          <a:prstGeom prst="rect">
            <a:avLst/>
          </a:prstGeom>
          <a:noFill/>
          <a:ln>
            <a:noFill/>
          </a:ln>
        </p:spPr>
        <p:txBody>
          <a:bodyPr lIns="91425" tIns="91425" rIns="91425" bIns="91425" anchor="t" anchorCtr="0">
            <a:noAutofit/>
          </a:bodyPr>
          <a:lstStyle/>
          <a:p>
            <a:pPr lvl="0" rtl="0">
              <a:spcBef>
                <a:spcPts val="0"/>
              </a:spcBef>
              <a:buNone/>
            </a:pPr>
            <a:r>
              <a:rPr lang="en" dirty="0"/>
              <a:t>Visitors</a:t>
            </a:r>
          </a:p>
          <a:p>
            <a:pPr lvl="0" rtl="0">
              <a:spcBef>
                <a:spcPts val="0"/>
              </a:spcBef>
              <a:buNone/>
            </a:pPr>
            <a:r>
              <a:rPr lang="en" dirty="0"/>
              <a:t>Researchers</a:t>
            </a:r>
          </a:p>
          <a:p>
            <a:pPr lvl="0" rtl="0">
              <a:spcBef>
                <a:spcPts val="0"/>
              </a:spcBef>
              <a:buNone/>
            </a:pPr>
            <a:r>
              <a:rPr lang="en" dirty="0"/>
              <a:t>Staff</a:t>
            </a:r>
          </a:p>
          <a:p>
            <a:pPr lvl="0" rtl="0">
              <a:spcBef>
                <a:spcPts val="0"/>
              </a:spcBef>
              <a:buNone/>
            </a:pPr>
            <a:r>
              <a:rPr lang="en" dirty="0"/>
              <a:t>Exhibitions</a:t>
            </a:r>
          </a:p>
          <a:p>
            <a:pPr lvl="0" rtl="0">
              <a:spcBef>
                <a:spcPts val="0"/>
              </a:spcBef>
              <a:buNone/>
            </a:pPr>
            <a:r>
              <a:rPr lang="en" dirty="0"/>
              <a:t>...</a:t>
            </a:r>
          </a:p>
        </p:txBody>
      </p:sp>
    </p:spTree>
    <p:extLst>
      <p:ext uri="{BB962C8B-B14F-4D97-AF65-F5344CB8AC3E}">
        <p14:creationId xmlns:p14="http://schemas.microsoft.com/office/powerpoint/2010/main" val="3495409639"/>
      </p:ext>
    </p:extLst>
  </p:cSld>
  <p:clrMapOvr>
    <a:masterClrMapping/>
  </p:clrMapOvr>
  <p:transition spd="slow">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grpSp>
        <p:nvGrpSpPr>
          <p:cNvPr id="82" name="Shape 290"/>
          <p:cNvGrpSpPr/>
          <p:nvPr/>
        </p:nvGrpSpPr>
        <p:grpSpPr>
          <a:xfrm>
            <a:off x="5080575" y="3351001"/>
            <a:ext cx="3586800" cy="2935199"/>
            <a:chOff x="300650" y="311850"/>
            <a:chExt cx="3586800" cy="2201399"/>
          </a:xfrm>
        </p:grpSpPr>
        <p:sp>
          <p:nvSpPr>
            <p:cNvPr id="83" name="Shape 291"/>
            <p:cNvSpPr/>
            <p:nvPr/>
          </p:nvSpPr>
          <p:spPr>
            <a:xfrm>
              <a:off x="300650" y="311850"/>
              <a:ext cx="3586800" cy="2201399"/>
            </a:xfrm>
            <a:prstGeom prst="rect">
              <a:avLst/>
            </a:prstGeom>
            <a:solidFill>
              <a:srgbClr val="F9CB9C"/>
            </a:solidFill>
            <a:ln w="9525" cap="flat" cmpd="sng">
              <a:solidFill>
                <a:schemeClr val="dk2"/>
              </a:solidFill>
              <a:prstDash val="solid"/>
              <a:round/>
              <a:headEnd type="none" w="med" len="med"/>
              <a:tailEnd type="none" w="med" len="med"/>
            </a:ln>
          </p:spPr>
          <p:txBody>
            <a:bodyPr lIns="91425" tIns="91425" rIns="91425" bIns="91425" anchor="b" anchorCtr="0">
              <a:noAutofit/>
            </a:bodyPr>
            <a:lstStyle/>
            <a:p>
              <a:pPr lvl="0" rtl="0">
                <a:spcBef>
                  <a:spcPts val="0"/>
                </a:spcBef>
                <a:buNone/>
              </a:pPr>
              <a:r>
                <a:rPr lang="en" sz="1600" b="1">
                  <a:latin typeface="Trebuchet MS" panose="020B0603020202020204" pitchFamily="34" charset="0"/>
                </a:rPr>
                <a:t>Library</a:t>
              </a:r>
            </a:p>
          </p:txBody>
        </p:sp>
        <p:sp>
          <p:nvSpPr>
            <p:cNvPr id="84" name="Shape 292"/>
            <p:cNvSpPr/>
            <p:nvPr/>
          </p:nvSpPr>
          <p:spPr>
            <a:xfrm>
              <a:off x="1014617" y="1089438"/>
              <a:ext cx="438299" cy="438299"/>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sz="1600" b="1">
                <a:latin typeface="Trebuchet MS" panose="020B0603020202020204" pitchFamily="34" charset="0"/>
              </a:endParaRPr>
            </a:p>
          </p:txBody>
        </p:sp>
        <p:sp>
          <p:nvSpPr>
            <p:cNvPr id="85" name="Shape 293"/>
            <p:cNvSpPr/>
            <p:nvPr/>
          </p:nvSpPr>
          <p:spPr>
            <a:xfrm>
              <a:off x="1874891" y="784495"/>
              <a:ext cx="438299" cy="438299"/>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sz="1600" b="1">
                <a:latin typeface="Trebuchet MS" panose="020B0603020202020204" pitchFamily="34" charset="0"/>
              </a:endParaRPr>
            </a:p>
          </p:txBody>
        </p:sp>
        <p:sp>
          <p:nvSpPr>
            <p:cNvPr id="86" name="Shape 294"/>
            <p:cNvSpPr/>
            <p:nvPr/>
          </p:nvSpPr>
          <p:spPr>
            <a:xfrm>
              <a:off x="2735165" y="1089438"/>
              <a:ext cx="438299" cy="438299"/>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sz="1600" b="1">
                <a:latin typeface="Trebuchet MS" panose="020B0603020202020204" pitchFamily="34" charset="0"/>
              </a:endParaRPr>
            </a:p>
          </p:txBody>
        </p:sp>
        <p:sp>
          <p:nvSpPr>
            <p:cNvPr id="87" name="Shape 295"/>
            <p:cNvSpPr/>
            <p:nvPr/>
          </p:nvSpPr>
          <p:spPr>
            <a:xfrm>
              <a:off x="1874891" y="1331161"/>
              <a:ext cx="438299" cy="438299"/>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sz="1600" b="1">
                <a:latin typeface="Trebuchet MS" panose="020B0603020202020204" pitchFamily="34" charset="0"/>
              </a:endParaRPr>
            </a:p>
          </p:txBody>
        </p:sp>
        <p:sp>
          <p:nvSpPr>
            <p:cNvPr id="88" name="Shape 296"/>
            <p:cNvSpPr/>
            <p:nvPr/>
          </p:nvSpPr>
          <p:spPr>
            <a:xfrm>
              <a:off x="1371952" y="463246"/>
              <a:ext cx="1444200" cy="2748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sz="1600" b="1">
                <a:latin typeface="Trebuchet MS" panose="020B0603020202020204" pitchFamily="34" charset="0"/>
              </a:endParaRPr>
            </a:p>
          </p:txBody>
        </p:sp>
        <p:sp>
          <p:nvSpPr>
            <p:cNvPr id="89" name="Shape 297"/>
            <p:cNvSpPr/>
            <p:nvPr/>
          </p:nvSpPr>
          <p:spPr>
            <a:xfrm>
              <a:off x="1371952" y="1815724"/>
              <a:ext cx="1444200" cy="2748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sz="1600" b="1">
                <a:latin typeface="Trebuchet MS" panose="020B0603020202020204" pitchFamily="34" charset="0"/>
              </a:endParaRPr>
            </a:p>
          </p:txBody>
        </p:sp>
        <p:sp>
          <p:nvSpPr>
            <p:cNvPr id="90" name="Shape 298"/>
            <p:cNvSpPr/>
            <p:nvPr/>
          </p:nvSpPr>
          <p:spPr>
            <a:xfrm>
              <a:off x="3303126" y="747577"/>
              <a:ext cx="306600" cy="11220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sz="1600" b="1">
                <a:latin typeface="Trebuchet MS" panose="020B0603020202020204" pitchFamily="34" charset="0"/>
              </a:endParaRPr>
            </a:p>
          </p:txBody>
        </p:sp>
        <p:sp>
          <p:nvSpPr>
            <p:cNvPr id="91" name="Shape 299"/>
            <p:cNvSpPr/>
            <p:nvPr/>
          </p:nvSpPr>
          <p:spPr>
            <a:xfrm>
              <a:off x="578153" y="747577"/>
              <a:ext cx="306600" cy="11220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sz="1600" b="1">
                <a:latin typeface="Trebuchet MS" panose="020B0603020202020204" pitchFamily="34" charset="0"/>
              </a:endParaRPr>
            </a:p>
          </p:txBody>
        </p:sp>
        <p:cxnSp>
          <p:nvCxnSpPr>
            <p:cNvPr id="92" name="Shape 300"/>
            <p:cNvCxnSpPr>
              <a:stCxn id="91" idx="3"/>
              <a:endCxn id="84" idx="2"/>
            </p:cNvCxnSpPr>
            <p:nvPr/>
          </p:nvCxnSpPr>
          <p:spPr>
            <a:xfrm>
              <a:off x="884753" y="1308577"/>
              <a:ext cx="129900" cy="600"/>
            </a:xfrm>
            <a:prstGeom prst="bentConnector3">
              <a:avLst>
                <a:gd name="adj1" fmla="val 49986"/>
              </a:avLst>
            </a:prstGeom>
            <a:noFill/>
            <a:ln w="9525" cap="flat" cmpd="sng">
              <a:solidFill>
                <a:schemeClr val="dk2"/>
              </a:solidFill>
              <a:prstDash val="solid"/>
              <a:round/>
              <a:headEnd type="none" w="lg" len="lg"/>
              <a:tailEnd type="stealth" w="lg" len="lg"/>
            </a:ln>
          </p:spPr>
        </p:cxnSp>
        <p:cxnSp>
          <p:nvCxnSpPr>
            <p:cNvPr id="93" name="Shape 301"/>
            <p:cNvCxnSpPr>
              <a:stCxn id="84" idx="7"/>
              <a:endCxn id="85" idx="2"/>
            </p:cNvCxnSpPr>
            <p:nvPr/>
          </p:nvCxnSpPr>
          <p:spPr>
            <a:xfrm rot="-5400000">
              <a:off x="1556880" y="835476"/>
              <a:ext cx="150000" cy="486300"/>
            </a:xfrm>
            <a:prstGeom prst="bentConnector2">
              <a:avLst/>
            </a:prstGeom>
            <a:noFill/>
            <a:ln w="9525" cap="flat" cmpd="sng">
              <a:solidFill>
                <a:schemeClr val="dk2"/>
              </a:solidFill>
              <a:prstDash val="solid"/>
              <a:round/>
              <a:headEnd type="none" w="lg" len="lg"/>
              <a:tailEnd type="stealth" w="lg" len="lg"/>
            </a:ln>
          </p:spPr>
        </p:cxnSp>
        <p:cxnSp>
          <p:nvCxnSpPr>
            <p:cNvPr id="94" name="Shape 302"/>
            <p:cNvCxnSpPr>
              <a:stCxn id="84" idx="5"/>
              <a:endCxn id="87" idx="2"/>
            </p:cNvCxnSpPr>
            <p:nvPr/>
          </p:nvCxnSpPr>
          <p:spPr>
            <a:xfrm rot="-5400000" flipH="1">
              <a:off x="1588530" y="1263751"/>
              <a:ext cx="86700" cy="486300"/>
            </a:xfrm>
            <a:prstGeom prst="bentConnector2">
              <a:avLst/>
            </a:prstGeom>
            <a:noFill/>
            <a:ln w="9525" cap="flat" cmpd="sng">
              <a:solidFill>
                <a:schemeClr val="dk2"/>
              </a:solidFill>
              <a:prstDash val="solid"/>
              <a:round/>
              <a:headEnd type="none" w="lg" len="lg"/>
              <a:tailEnd type="stealth" w="lg" len="lg"/>
            </a:ln>
          </p:spPr>
        </p:cxnSp>
        <p:cxnSp>
          <p:nvCxnSpPr>
            <p:cNvPr id="95" name="Shape 303"/>
            <p:cNvCxnSpPr>
              <a:stCxn id="87" idx="6"/>
              <a:endCxn id="86" idx="3"/>
            </p:cNvCxnSpPr>
            <p:nvPr/>
          </p:nvCxnSpPr>
          <p:spPr>
            <a:xfrm rot="10800000" flipH="1">
              <a:off x="2313191" y="1463611"/>
              <a:ext cx="486300" cy="86700"/>
            </a:xfrm>
            <a:prstGeom prst="bentConnector2">
              <a:avLst/>
            </a:prstGeom>
            <a:noFill/>
            <a:ln w="9525" cap="flat" cmpd="sng">
              <a:solidFill>
                <a:schemeClr val="dk2"/>
              </a:solidFill>
              <a:prstDash val="solid"/>
              <a:round/>
              <a:headEnd type="none" w="lg" len="lg"/>
              <a:tailEnd type="stealth" w="lg" len="lg"/>
            </a:ln>
          </p:spPr>
        </p:cxnSp>
        <p:cxnSp>
          <p:nvCxnSpPr>
            <p:cNvPr id="96" name="Shape 304"/>
            <p:cNvCxnSpPr>
              <a:stCxn id="85" idx="6"/>
              <a:endCxn id="86" idx="1"/>
            </p:cNvCxnSpPr>
            <p:nvPr/>
          </p:nvCxnSpPr>
          <p:spPr>
            <a:xfrm>
              <a:off x="2313191" y="1003645"/>
              <a:ext cx="486300" cy="150000"/>
            </a:xfrm>
            <a:prstGeom prst="bentConnector2">
              <a:avLst/>
            </a:prstGeom>
            <a:noFill/>
            <a:ln w="9525" cap="flat" cmpd="sng">
              <a:solidFill>
                <a:schemeClr val="dk2"/>
              </a:solidFill>
              <a:prstDash val="solid"/>
              <a:round/>
              <a:headEnd type="none" w="lg" len="lg"/>
              <a:tailEnd type="stealth" w="lg" len="lg"/>
            </a:ln>
          </p:spPr>
        </p:cxnSp>
        <p:cxnSp>
          <p:nvCxnSpPr>
            <p:cNvPr id="97" name="Shape 305"/>
            <p:cNvCxnSpPr>
              <a:stCxn id="86" idx="6"/>
              <a:endCxn id="90" idx="1"/>
            </p:cNvCxnSpPr>
            <p:nvPr/>
          </p:nvCxnSpPr>
          <p:spPr>
            <a:xfrm>
              <a:off x="3173465" y="1308588"/>
              <a:ext cx="129600" cy="600"/>
            </a:xfrm>
            <a:prstGeom prst="bentConnector3">
              <a:avLst>
                <a:gd name="adj1" fmla="val 50024"/>
              </a:avLst>
            </a:prstGeom>
            <a:noFill/>
            <a:ln w="9525" cap="flat" cmpd="sng">
              <a:solidFill>
                <a:schemeClr val="dk2"/>
              </a:solidFill>
              <a:prstDash val="solid"/>
              <a:round/>
              <a:headEnd type="none" w="lg" len="lg"/>
              <a:tailEnd type="stealth" w="lg" len="lg"/>
            </a:ln>
          </p:spPr>
        </p:cxnSp>
        <p:cxnSp>
          <p:nvCxnSpPr>
            <p:cNvPr id="98" name="Shape 306"/>
            <p:cNvCxnSpPr>
              <a:stCxn id="90" idx="0"/>
              <a:endCxn id="88" idx="3"/>
            </p:cNvCxnSpPr>
            <p:nvPr/>
          </p:nvCxnSpPr>
          <p:spPr>
            <a:xfrm rot="5400000" flipH="1">
              <a:off x="3062826" y="353977"/>
              <a:ext cx="147000" cy="640200"/>
            </a:xfrm>
            <a:prstGeom prst="bentConnector2">
              <a:avLst/>
            </a:prstGeom>
            <a:noFill/>
            <a:ln w="9525" cap="flat" cmpd="sng">
              <a:solidFill>
                <a:schemeClr val="dk2"/>
              </a:solidFill>
              <a:prstDash val="solid"/>
              <a:round/>
              <a:headEnd type="stealth" w="lg" len="lg"/>
              <a:tailEnd type="stealth" w="lg" len="lg"/>
            </a:ln>
          </p:spPr>
        </p:cxnSp>
        <p:cxnSp>
          <p:nvCxnSpPr>
            <p:cNvPr id="99" name="Shape 307"/>
            <p:cNvCxnSpPr>
              <a:stCxn id="91" idx="0"/>
              <a:endCxn id="88" idx="1"/>
            </p:cNvCxnSpPr>
            <p:nvPr/>
          </p:nvCxnSpPr>
          <p:spPr>
            <a:xfrm rot="-5400000">
              <a:off x="978203" y="353827"/>
              <a:ext cx="147000" cy="640499"/>
            </a:xfrm>
            <a:prstGeom prst="bentConnector2">
              <a:avLst/>
            </a:prstGeom>
            <a:noFill/>
            <a:ln w="9525" cap="flat" cmpd="sng">
              <a:solidFill>
                <a:schemeClr val="dk2"/>
              </a:solidFill>
              <a:prstDash val="solid"/>
              <a:round/>
              <a:headEnd type="stealth" w="lg" len="lg"/>
              <a:tailEnd type="stealth" w="lg" len="lg"/>
            </a:ln>
          </p:spPr>
        </p:cxnSp>
        <p:cxnSp>
          <p:nvCxnSpPr>
            <p:cNvPr id="100" name="Shape 308"/>
            <p:cNvCxnSpPr>
              <a:stCxn id="91" idx="2"/>
              <a:endCxn id="89" idx="1"/>
            </p:cNvCxnSpPr>
            <p:nvPr/>
          </p:nvCxnSpPr>
          <p:spPr>
            <a:xfrm rot="-5400000" flipH="1">
              <a:off x="1010003" y="1591027"/>
              <a:ext cx="83400" cy="640499"/>
            </a:xfrm>
            <a:prstGeom prst="bentConnector2">
              <a:avLst/>
            </a:prstGeom>
            <a:noFill/>
            <a:ln w="9525" cap="flat" cmpd="sng">
              <a:solidFill>
                <a:schemeClr val="dk2"/>
              </a:solidFill>
              <a:prstDash val="solid"/>
              <a:round/>
              <a:headEnd type="stealth" w="lg" len="lg"/>
              <a:tailEnd type="stealth" w="lg" len="lg"/>
            </a:ln>
          </p:spPr>
        </p:cxnSp>
        <p:cxnSp>
          <p:nvCxnSpPr>
            <p:cNvPr id="101" name="Shape 309"/>
            <p:cNvCxnSpPr>
              <a:endCxn id="90" idx="2"/>
            </p:cNvCxnSpPr>
            <p:nvPr/>
          </p:nvCxnSpPr>
          <p:spPr>
            <a:xfrm rot="10800000" flipH="1">
              <a:off x="2815926" y="1869577"/>
              <a:ext cx="640500" cy="83400"/>
            </a:xfrm>
            <a:prstGeom prst="bentConnector2">
              <a:avLst/>
            </a:prstGeom>
            <a:noFill/>
            <a:ln w="9525" cap="flat" cmpd="sng">
              <a:solidFill>
                <a:schemeClr val="dk2"/>
              </a:solidFill>
              <a:prstDash val="solid"/>
              <a:round/>
              <a:headEnd type="stealth" w="lg" len="lg"/>
              <a:tailEnd type="stealth" w="lg" len="lg"/>
            </a:ln>
          </p:spPr>
        </p:cxnSp>
      </p:grpSp>
      <p:grpSp>
        <p:nvGrpSpPr>
          <p:cNvPr id="102" name="Shape 310"/>
          <p:cNvGrpSpPr/>
          <p:nvPr/>
        </p:nvGrpSpPr>
        <p:grpSpPr>
          <a:xfrm>
            <a:off x="3312750" y="2544167"/>
            <a:ext cx="3586800" cy="2935199"/>
            <a:chOff x="300650" y="311850"/>
            <a:chExt cx="3586800" cy="2201399"/>
          </a:xfrm>
        </p:grpSpPr>
        <p:sp>
          <p:nvSpPr>
            <p:cNvPr id="103" name="Shape 311"/>
            <p:cNvSpPr/>
            <p:nvPr/>
          </p:nvSpPr>
          <p:spPr>
            <a:xfrm>
              <a:off x="300650" y="311850"/>
              <a:ext cx="3586800" cy="2201399"/>
            </a:xfrm>
            <a:prstGeom prst="rect">
              <a:avLst/>
            </a:prstGeom>
            <a:solidFill>
              <a:srgbClr val="FFE599"/>
            </a:solidFill>
            <a:ln w="9525" cap="flat" cmpd="sng">
              <a:solidFill>
                <a:schemeClr val="dk2"/>
              </a:solidFill>
              <a:prstDash val="solid"/>
              <a:round/>
              <a:headEnd type="none" w="med" len="med"/>
              <a:tailEnd type="none" w="med" len="med"/>
            </a:ln>
          </p:spPr>
          <p:txBody>
            <a:bodyPr lIns="91425" tIns="91425" rIns="91425" bIns="91425" anchor="b" anchorCtr="0">
              <a:noAutofit/>
            </a:bodyPr>
            <a:lstStyle/>
            <a:p>
              <a:pPr lvl="0" rtl="0">
                <a:spcBef>
                  <a:spcPts val="0"/>
                </a:spcBef>
                <a:buNone/>
              </a:pPr>
              <a:r>
                <a:rPr lang="en" sz="1600" b="1">
                  <a:latin typeface="Trebuchet MS" panose="020B0603020202020204" pitchFamily="34" charset="0"/>
                </a:rPr>
                <a:t>Vertebrate Zoology</a:t>
              </a:r>
            </a:p>
          </p:txBody>
        </p:sp>
        <p:sp>
          <p:nvSpPr>
            <p:cNvPr id="104" name="Shape 312"/>
            <p:cNvSpPr/>
            <p:nvPr/>
          </p:nvSpPr>
          <p:spPr>
            <a:xfrm>
              <a:off x="1014617" y="1089438"/>
              <a:ext cx="438299" cy="438299"/>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sz="1600" b="1">
                <a:latin typeface="Trebuchet MS" panose="020B0603020202020204" pitchFamily="34" charset="0"/>
              </a:endParaRPr>
            </a:p>
          </p:txBody>
        </p:sp>
        <p:sp>
          <p:nvSpPr>
            <p:cNvPr id="105" name="Shape 313"/>
            <p:cNvSpPr/>
            <p:nvPr/>
          </p:nvSpPr>
          <p:spPr>
            <a:xfrm>
              <a:off x="1874891" y="784495"/>
              <a:ext cx="438299" cy="438299"/>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sz="1600" b="1">
                <a:latin typeface="Trebuchet MS" panose="020B0603020202020204" pitchFamily="34" charset="0"/>
              </a:endParaRPr>
            </a:p>
          </p:txBody>
        </p:sp>
        <p:sp>
          <p:nvSpPr>
            <p:cNvPr id="106" name="Shape 314"/>
            <p:cNvSpPr/>
            <p:nvPr/>
          </p:nvSpPr>
          <p:spPr>
            <a:xfrm>
              <a:off x="2735165" y="1089438"/>
              <a:ext cx="438299" cy="438299"/>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sz="1600" b="1">
                <a:latin typeface="Trebuchet MS" panose="020B0603020202020204" pitchFamily="34" charset="0"/>
              </a:endParaRPr>
            </a:p>
          </p:txBody>
        </p:sp>
        <p:sp>
          <p:nvSpPr>
            <p:cNvPr id="187" name="Shape 315"/>
            <p:cNvSpPr/>
            <p:nvPr/>
          </p:nvSpPr>
          <p:spPr>
            <a:xfrm>
              <a:off x="1874891" y="1331161"/>
              <a:ext cx="438299" cy="438299"/>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sz="1600" b="1">
                <a:latin typeface="Trebuchet MS" panose="020B0603020202020204" pitchFamily="34" charset="0"/>
              </a:endParaRPr>
            </a:p>
          </p:txBody>
        </p:sp>
        <p:sp>
          <p:nvSpPr>
            <p:cNvPr id="188" name="Shape 316"/>
            <p:cNvSpPr/>
            <p:nvPr/>
          </p:nvSpPr>
          <p:spPr>
            <a:xfrm>
              <a:off x="1371952" y="463246"/>
              <a:ext cx="1444200" cy="2748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sz="1600" b="1">
                <a:latin typeface="Trebuchet MS" panose="020B0603020202020204" pitchFamily="34" charset="0"/>
              </a:endParaRPr>
            </a:p>
          </p:txBody>
        </p:sp>
        <p:sp>
          <p:nvSpPr>
            <p:cNvPr id="189" name="Shape 317"/>
            <p:cNvSpPr/>
            <p:nvPr/>
          </p:nvSpPr>
          <p:spPr>
            <a:xfrm>
              <a:off x="1371952" y="1815724"/>
              <a:ext cx="1444200" cy="2748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sz="1600" b="1">
                <a:latin typeface="Trebuchet MS" panose="020B0603020202020204" pitchFamily="34" charset="0"/>
              </a:endParaRPr>
            </a:p>
          </p:txBody>
        </p:sp>
        <p:sp>
          <p:nvSpPr>
            <p:cNvPr id="190" name="Shape 318"/>
            <p:cNvSpPr/>
            <p:nvPr/>
          </p:nvSpPr>
          <p:spPr>
            <a:xfrm>
              <a:off x="3303126" y="747577"/>
              <a:ext cx="306600" cy="11220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sz="1600" b="1">
                <a:latin typeface="Trebuchet MS" panose="020B0603020202020204" pitchFamily="34" charset="0"/>
              </a:endParaRPr>
            </a:p>
          </p:txBody>
        </p:sp>
        <p:sp>
          <p:nvSpPr>
            <p:cNvPr id="191" name="Shape 319"/>
            <p:cNvSpPr/>
            <p:nvPr/>
          </p:nvSpPr>
          <p:spPr>
            <a:xfrm>
              <a:off x="578153" y="747577"/>
              <a:ext cx="306600" cy="11220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sz="1600" b="1">
                <a:latin typeface="Trebuchet MS" panose="020B0603020202020204" pitchFamily="34" charset="0"/>
              </a:endParaRPr>
            </a:p>
          </p:txBody>
        </p:sp>
        <p:cxnSp>
          <p:nvCxnSpPr>
            <p:cNvPr id="192" name="Shape 320"/>
            <p:cNvCxnSpPr>
              <a:stCxn id="191" idx="3"/>
              <a:endCxn id="104" idx="2"/>
            </p:cNvCxnSpPr>
            <p:nvPr/>
          </p:nvCxnSpPr>
          <p:spPr>
            <a:xfrm>
              <a:off x="884753" y="1308577"/>
              <a:ext cx="129900" cy="600"/>
            </a:xfrm>
            <a:prstGeom prst="bentConnector3">
              <a:avLst>
                <a:gd name="adj1" fmla="val 49986"/>
              </a:avLst>
            </a:prstGeom>
            <a:noFill/>
            <a:ln w="9525" cap="flat" cmpd="sng">
              <a:solidFill>
                <a:schemeClr val="dk2"/>
              </a:solidFill>
              <a:prstDash val="solid"/>
              <a:round/>
              <a:headEnd type="none" w="lg" len="lg"/>
              <a:tailEnd type="stealth" w="lg" len="lg"/>
            </a:ln>
          </p:spPr>
        </p:cxnSp>
        <p:cxnSp>
          <p:nvCxnSpPr>
            <p:cNvPr id="193" name="Shape 321"/>
            <p:cNvCxnSpPr>
              <a:stCxn id="104" idx="7"/>
              <a:endCxn id="105" idx="2"/>
            </p:cNvCxnSpPr>
            <p:nvPr/>
          </p:nvCxnSpPr>
          <p:spPr>
            <a:xfrm rot="-5400000">
              <a:off x="1556880" y="835476"/>
              <a:ext cx="150000" cy="486300"/>
            </a:xfrm>
            <a:prstGeom prst="bentConnector2">
              <a:avLst/>
            </a:prstGeom>
            <a:noFill/>
            <a:ln w="9525" cap="flat" cmpd="sng">
              <a:solidFill>
                <a:schemeClr val="dk2"/>
              </a:solidFill>
              <a:prstDash val="solid"/>
              <a:round/>
              <a:headEnd type="none" w="lg" len="lg"/>
              <a:tailEnd type="stealth" w="lg" len="lg"/>
            </a:ln>
          </p:spPr>
        </p:cxnSp>
        <p:cxnSp>
          <p:nvCxnSpPr>
            <p:cNvPr id="194" name="Shape 322"/>
            <p:cNvCxnSpPr>
              <a:stCxn id="104" idx="5"/>
              <a:endCxn id="187" idx="2"/>
            </p:cNvCxnSpPr>
            <p:nvPr/>
          </p:nvCxnSpPr>
          <p:spPr>
            <a:xfrm rot="-5400000" flipH="1">
              <a:off x="1588530" y="1263751"/>
              <a:ext cx="86700" cy="486300"/>
            </a:xfrm>
            <a:prstGeom prst="bentConnector2">
              <a:avLst/>
            </a:prstGeom>
            <a:noFill/>
            <a:ln w="9525" cap="flat" cmpd="sng">
              <a:solidFill>
                <a:schemeClr val="dk2"/>
              </a:solidFill>
              <a:prstDash val="solid"/>
              <a:round/>
              <a:headEnd type="none" w="lg" len="lg"/>
              <a:tailEnd type="stealth" w="lg" len="lg"/>
            </a:ln>
          </p:spPr>
        </p:cxnSp>
        <p:cxnSp>
          <p:nvCxnSpPr>
            <p:cNvPr id="195" name="Shape 323"/>
            <p:cNvCxnSpPr>
              <a:stCxn id="187" idx="6"/>
              <a:endCxn id="106" idx="3"/>
            </p:cNvCxnSpPr>
            <p:nvPr/>
          </p:nvCxnSpPr>
          <p:spPr>
            <a:xfrm rot="10800000" flipH="1">
              <a:off x="2313191" y="1463611"/>
              <a:ext cx="486300" cy="86700"/>
            </a:xfrm>
            <a:prstGeom prst="bentConnector2">
              <a:avLst/>
            </a:prstGeom>
            <a:noFill/>
            <a:ln w="9525" cap="flat" cmpd="sng">
              <a:solidFill>
                <a:schemeClr val="dk2"/>
              </a:solidFill>
              <a:prstDash val="solid"/>
              <a:round/>
              <a:headEnd type="none" w="lg" len="lg"/>
              <a:tailEnd type="stealth" w="lg" len="lg"/>
            </a:ln>
          </p:spPr>
        </p:cxnSp>
        <p:cxnSp>
          <p:nvCxnSpPr>
            <p:cNvPr id="196" name="Shape 324"/>
            <p:cNvCxnSpPr>
              <a:stCxn id="105" idx="6"/>
              <a:endCxn id="106" idx="1"/>
            </p:cNvCxnSpPr>
            <p:nvPr/>
          </p:nvCxnSpPr>
          <p:spPr>
            <a:xfrm>
              <a:off x="2313191" y="1003645"/>
              <a:ext cx="486300" cy="150000"/>
            </a:xfrm>
            <a:prstGeom prst="bentConnector2">
              <a:avLst/>
            </a:prstGeom>
            <a:noFill/>
            <a:ln w="9525" cap="flat" cmpd="sng">
              <a:solidFill>
                <a:schemeClr val="dk2"/>
              </a:solidFill>
              <a:prstDash val="solid"/>
              <a:round/>
              <a:headEnd type="none" w="lg" len="lg"/>
              <a:tailEnd type="stealth" w="lg" len="lg"/>
            </a:ln>
          </p:spPr>
        </p:cxnSp>
        <p:cxnSp>
          <p:nvCxnSpPr>
            <p:cNvPr id="197" name="Shape 325"/>
            <p:cNvCxnSpPr>
              <a:stCxn id="106" idx="6"/>
              <a:endCxn id="190" idx="1"/>
            </p:cNvCxnSpPr>
            <p:nvPr/>
          </p:nvCxnSpPr>
          <p:spPr>
            <a:xfrm>
              <a:off x="3173465" y="1308588"/>
              <a:ext cx="129600" cy="600"/>
            </a:xfrm>
            <a:prstGeom prst="bentConnector3">
              <a:avLst>
                <a:gd name="adj1" fmla="val 50024"/>
              </a:avLst>
            </a:prstGeom>
            <a:noFill/>
            <a:ln w="9525" cap="flat" cmpd="sng">
              <a:solidFill>
                <a:schemeClr val="dk2"/>
              </a:solidFill>
              <a:prstDash val="solid"/>
              <a:round/>
              <a:headEnd type="none" w="lg" len="lg"/>
              <a:tailEnd type="stealth" w="lg" len="lg"/>
            </a:ln>
          </p:spPr>
        </p:cxnSp>
        <p:cxnSp>
          <p:nvCxnSpPr>
            <p:cNvPr id="198" name="Shape 326"/>
            <p:cNvCxnSpPr>
              <a:stCxn id="190" idx="0"/>
              <a:endCxn id="188" idx="3"/>
            </p:cNvCxnSpPr>
            <p:nvPr/>
          </p:nvCxnSpPr>
          <p:spPr>
            <a:xfrm rot="5400000" flipH="1">
              <a:off x="3062826" y="353977"/>
              <a:ext cx="147000" cy="640200"/>
            </a:xfrm>
            <a:prstGeom prst="bentConnector2">
              <a:avLst/>
            </a:prstGeom>
            <a:noFill/>
            <a:ln w="9525" cap="flat" cmpd="sng">
              <a:solidFill>
                <a:schemeClr val="dk2"/>
              </a:solidFill>
              <a:prstDash val="solid"/>
              <a:round/>
              <a:headEnd type="stealth" w="lg" len="lg"/>
              <a:tailEnd type="stealth" w="lg" len="lg"/>
            </a:ln>
          </p:spPr>
        </p:cxnSp>
        <p:cxnSp>
          <p:nvCxnSpPr>
            <p:cNvPr id="199" name="Shape 327"/>
            <p:cNvCxnSpPr>
              <a:stCxn id="191" idx="0"/>
              <a:endCxn id="188" idx="1"/>
            </p:cNvCxnSpPr>
            <p:nvPr/>
          </p:nvCxnSpPr>
          <p:spPr>
            <a:xfrm rot="-5400000">
              <a:off x="978203" y="353827"/>
              <a:ext cx="147000" cy="640499"/>
            </a:xfrm>
            <a:prstGeom prst="bentConnector2">
              <a:avLst/>
            </a:prstGeom>
            <a:noFill/>
            <a:ln w="9525" cap="flat" cmpd="sng">
              <a:solidFill>
                <a:schemeClr val="dk2"/>
              </a:solidFill>
              <a:prstDash val="solid"/>
              <a:round/>
              <a:headEnd type="stealth" w="lg" len="lg"/>
              <a:tailEnd type="stealth" w="lg" len="lg"/>
            </a:ln>
          </p:spPr>
        </p:cxnSp>
        <p:cxnSp>
          <p:nvCxnSpPr>
            <p:cNvPr id="200" name="Shape 328"/>
            <p:cNvCxnSpPr>
              <a:stCxn id="191" idx="2"/>
              <a:endCxn id="189" idx="1"/>
            </p:cNvCxnSpPr>
            <p:nvPr/>
          </p:nvCxnSpPr>
          <p:spPr>
            <a:xfrm rot="-5400000" flipH="1">
              <a:off x="1010003" y="1591027"/>
              <a:ext cx="83400" cy="640499"/>
            </a:xfrm>
            <a:prstGeom prst="bentConnector2">
              <a:avLst/>
            </a:prstGeom>
            <a:noFill/>
            <a:ln w="9525" cap="flat" cmpd="sng">
              <a:solidFill>
                <a:schemeClr val="dk2"/>
              </a:solidFill>
              <a:prstDash val="solid"/>
              <a:round/>
              <a:headEnd type="stealth" w="lg" len="lg"/>
              <a:tailEnd type="stealth" w="lg" len="lg"/>
            </a:ln>
          </p:spPr>
        </p:cxnSp>
        <p:cxnSp>
          <p:nvCxnSpPr>
            <p:cNvPr id="201" name="Shape 329"/>
            <p:cNvCxnSpPr>
              <a:endCxn id="190" idx="2"/>
            </p:cNvCxnSpPr>
            <p:nvPr/>
          </p:nvCxnSpPr>
          <p:spPr>
            <a:xfrm rot="10800000" flipH="1">
              <a:off x="2815926" y="1869577"/>
              <a:ext cx="640500" cy="83400"/>
            </a:xfrm>
            <a:prstGeom prst="bentConnector2">
              <a:avLst/>
            </a:prstGeom>
            <a:noFill/>
            <a:ln w="9525" cap="flat" cmpd="sng">
              <a:solidFill>
                <a:schemeClr val="dk2"/>
              </a:solidFill>
              <a:prstDash val="solid"/>
              <a:round/>
              <a:headEnd type="stealth" w="lg" len="lg"/>
              <a:tailEnd type="stealth" w="lg" len="lg"/>
            </a:ln>
          </p:spPr>
        </p:cxnSp>
      </p:grpSp>
      <p:grpSp>
        <p:nvGrpSpPr>
          <p:cNvPr id="202" name="Shape 332"/>
          <p:cNvGrpSpPr/>
          <p:nvPr/>
        </p:nvGrpSpPr>
        <p:grpSpPr>
          <a:xfrm>
            <a:off x="1678125" y="1544567"/>
            <a:ext cx="3586800" cy="2935199"/>
            <a:chOff x="300650" y="311850"/>
            <a:chExt cx="3586800" cy="2201399"/>
          </a:xfrm>
        </p:grpSpPr>
        <p:sp>
          <p:nvSpPr>
            <p:cNvPr id="203" name="Shape 333"/>
            <p:cNvSpPr/>
            <p:nvPr/>
          </p:nvSpPr>
          <p:spPr>
            <a:xfrm>
              <a:off x="300650" y="311850"/>
              <a:ext cx="3586800" cy="2201399"/>
            </a:xfrm>
            <a:prstGeom prst="rect">
              <a:avLst/>
            </a:prstGeom>
            <a:solidFill>
              <a:srgbClr val="B6D7A8"/>
            </a:solidFill>
            <a:ln w="9525" cap="flat" cmpd="sng">
              <a:solidFill>
                <a:schemeClr val="dk2"/>
              </a:solidFill>
              <a:prstDash val="solid"/>
              <a:round/>
              <a:headEnd type="none" w="med" len="med"/>
              <a:tailEnd type="none" w="med" len="med"/>
            </a:ln>
          </p:spPr>
          <p:txBody>
            <a:bodyPr lIns="91425" tIns="91425" rIns="91425" bIns="91425" anchor="b" anchorCtr="0">
              <a:noAutofit/>
            </a:bodyPr>
            <a:lstStyle/>
            <a:p>
              <a:pPr lvl="0" rtl="0">
                <a:spcBef>
                  <a:spcPts val="0"/>
                </a:spcBef>
                <a:buNone/>
              </a:pPr>
              <a:r>
                <a:rPr lang="en" sz="1600" b="1" dirty="0">
                  <a:latin typeface="Trebuchet MS" panose="020B0603020202020204" pitchFamily="34" charset="0"/>
                </a:rPr>
                <a:t>Earth </a:t>
              </a:r>
              <a:r>
                <a:rPr lang="en" sz="1600" b="1" dirty="0" smtClean="0">
                  <a:latin typeface="Trebuchet MS" panose="020B0603020202020204" pitchFamily="34" charset="0"/>
                </a:rPr>
                <a:t>&amp; Planetary </a:t>
              </a:r>
              <a:r>
                <a:rPr lang="en" sz="1600" b="1" dirty="0">
                  <a:latin typeface="Trebuchet MS" panose="020B0603020202020204" pitchFamily="34" charset="0"/>
                </a:rPr>
                <a:t>Science</a:t>
              </a:r>
            </a:p>
          </p:txBody>
        </p:sp>
        <p:sp>
          <p:nvSpPr>
            <p:cNvPr id="204" name="Shape 334"/>
            <p:cNvSpPr/>
            <p:nvPr/>
          </p:nvSpPr>
          <p:spPr>
            <a:xfrm>
              <a:off x="1014617" y="1089438"/>
              <a:ext cx="438299" cy="438299"/>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sz="1600" b="1">
                <a:latin typeface="Trebuchet MS" panose="020B0603020202020204" pitchFamily="34" charset="0"/>
              </a:endParaRPr>
            </a:p>
          </p:txBody>
        </p:sp>
        <p:sp>
          <p:nvSpPr>
            <p:cNvPr id="205" name="Shape 335"/>
            <p:cNvSpPr/>
            <p:nvPr/>
          </p:nvSpPr>
          <p:spPr>
            <a:xfrm>
              <a:off x="1874891" y="784495"/>
              <a:ext cx="438299" cy="438299"/>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sz="1600" b="1">
                <a:latin typeface="Trebuchet MS" panose="020B0603020202020204" pitchFamily="34" charset="0"/>
              </a:endParaRPr>
            </a:p>
          </p:txBody>
        </p:sp>
        <p:sp>
          <p:nvSpPr>
            <p:cNvPr id="206" name="Shape 336"/>
            <p:cNvSpPr/>
            <p:nvPr/>
          </p:nvSpPr>
          <p:spPr>
            <a:xfrm>
              <a:off x="2735165" y="1089438"/>
              <a:ext cx="438299" cy="438299"/>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sz="1600" b="1">
                <a:latin typeface="Trebuchet MS" panose="020B0603020202020204" pitchFamily="34" charset="0"/>
              </a:endParaRPr>
            </a:p>
          </p:txBody>
        </p:sp>
        <p:sp>
          <p:nvSpPr>
            <p:cNvPr id="207" name="Shape 337"/>
            <p:cNvSpPr/>
            <p:nvPr/>
          </p:nvSpPr>
          <p:spPr>
            <a:xfrm>
              <a:off x="1874891" y="1331161"/>
              <a:ext cx="438299" cy="438299"/>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sz="1600" b="1">
                <a:latin typeface="Trebuchet MS" panose="020B0603020202020204" pitchFamily="34" charset="0"/>
              </a:endParaRPr>
            </a:p>
          </p:txBody>
        </p:sp>
        <p:sp>
          <p:nvSpPr>
            <p:cNvPr id="208" name="Shape 338"/>
            <p:cNvSpPr/>
            <p:nvPr/>
          </p:nvSpPr>
          <p:spPr>
            <a:xfrm>
              <a:off x="1371952" y="463246"/>
              <a:ext cx="1444200" cy="2748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sz="1600" b="1">
                <a:latin typeface="Trebuchet MS" panose="020B0603020202020204" pitchFamily="34" charset="0"/>
              </a:endParaRPr>
            </a:p>
          </p:txBody>
        </p:sp>
        <p:sp>
          <p:nvSpPr>
            <p:cNvPr id="209" name="Shape 339"/>
            <p:cNvSpPr/>
            <p:nvPr/>
          </p:nvSpPr>
          <p:spPr>
            <a:xfrm>
              <a:off x="1371952" y="1815724"/>
              <a:ext cx="1444200" cy="2748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sz="1600" b="1">
                <a:latin typeface="Trebuchet MS" panose="020B0603020202020204" pitchFamily="34" charset="0"/>
              </a:endParaRPr>
            </a:p>
          </p:txBody>
        </p:sp>
        <p:sp>
          <p:nvSpPr>
            <p:cNvPr id="210" name="Shape 340"/>
            <p:cNvSpPr/>
            <p:nvPr/>
          </p:nvSpPr>
          <p:spPr>
            <a:xfrm>
              <a:off x="3303126" y="747577"/>
              <a:ext cx="306600" cy="11220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sz="1600" b="1">
                <a:latin typeface="Trebuchet MS" panose="020B0603020202020204" pitchFamily="34" charset="0"/>
              </a:endParaRPr>
            </a:p>
          </p:txBody>
        </p:sp>
        <p:sp>
          <p:nvSpPr>
            <p:cNvPr id="211" name="Shape 341"/>
            <p:cNvSpPr/>
            <p:nvPr/>
          </p:nvSpPr>
          <p:spPr>
            <a:xfrm>
              <a:off x="578153" y="747577"/>
              <a:ext cx="306600" cy="11220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sz="1600" b="1">
                <a:latin typeface="Trebuchet MS" panose="020B0603020202020204" pitchFamily="34" charset="0"/>
              </a:endParaRPr>
            </a:p>
          </p:txBody>
        </p:sp>
        <p:cxnSp>
          <p:nvCxnSpPr>
            <p:cNvPr id="212" name="Shape 342"/>
            <p:cNvCxnSpPr>
              <a:stCxn id="211" idx="3"/>
              <a:endCxn id="204" idx="2"/>
            </p:cNvCxnSpPr>
            <p:nvPr/>
          </p:nvCxnSpPr>
          <p:spPr>
            <a:xfrm>
              <a:off x="884753" y="1308577"/>
              <a:ext cx="129900" cy="600"/>
            </a:xfrm>
            <a:prstGeom prst="bentConnector3">
              <a:avLst>
                <a:gd name="adj1" fmla="val 49986"/>
              </a:avLst>
            </a:prstGeom>
            <a:noFill/>
            <a:ln w="9525" cap="flat" cmpd="sng">
              <a:solidFill>
                <a:schemeClr val="dk2"/>
              </a:solidFill>
              <a:prstDash val="solid"/>
              <a:round/>
              <a:headEnd type="none" w="lg" len="lg"/>
              <a:tailEnd type="stealth" w="lg" len="lg"/>
            </a:ln>
          </p:spPr>
        </p:cxnSp>
        <p:cxnSp>
          <p:nvCxnSpPr>
            <p:cNvPr id="213" name="Shape 343"/>
            <p:cNvCxnSpPr>
              <a:stCxn id="204" idx="7"/>
              <a:endCxn id="205" idx="2"/>
            </p:cNvCxnSpPr>
            <p:nvPr/>
          </p:nvCxnSpPr>
          <p:spPr>
            <a:xfrm rot="-5400000">
              <a:off x="1556880" y="835476"/>
              <a:ext cx="150000" cy="486300"/>
            </a:xfrm>
            <a:prstGeom prst="bentConnector2">
              <a:avLst/>
            </a:prstGeom>
            <a:noFill/>
            <a:ln w="9525" cap="flat" cmpd="sng">
              <a:solidFill>
                <a:schemeClr val="dk2"/>
              </a:solidFill>
              <a:prstDash val="solid"/>
              <a:round/>
              <a:headEnd type="none" w="lg" len="lg"/>
              <a:tailEnd type="stealth" w="lg" len="lg"/>
            </a:ln>
          </p:spPr>
        </p:cxnSp>
        <p:cxnSp>
          <p:nvCxnSpPr>
            <p:cNvPr id="214" name="Shape 344"/>
            <p:cNvCxnSpPr>
              <a:stCxn id="204" idx="5"/>
              <a:endCxn id="207" idx="2"/>
            </p:cNvCxnSpPr>
            <p:nvPr/>
          </p:nvCxnSpPr>
          <p:spPr>
            <a:xfrm rot="-5400000" flipH="1">
              <a:off x="1588530" y="1263751"/>
              <a:ext cx="86700" cy="486300"/>
            </a:xfrm>
            <a:prstGeom prst="bentConnector2">
              <a:avLst/>
            </a:prstGeom>
            <a:noFill/>
            <a:ln w="9525" cap="flat" cmpd="sng">
              <a:solidFill>
                <a:schemeClr val="dk2"/>
              </a:solidFill>
              <a:prstDash val="solid"/>
              <a:round/>
              <a:headEnd type="none" w="lg" len="lg"/>
              <a:tailEnd type="stealth" w="lg" len="lg"/>
            </a:ln>
          </p:spPr>
        </p:cxnSp>
        <p:cxnSp>
          <p:nvCxnSpPr>
            <p:cNvPr id="215" name="Shape 345"/>
            <p:cNvCxnSpPr>
              <a:stCxn id="207" idx="6"/>
              <a:endCxn id="206" idx="3"/>
            </p:cNvCxnSpPr>
            <p:nvPr/>
          </p:nvCxnSpPr>
          <p:spPr>
            <a:xfrm rot="10800000" flipH="1">
              <a:off x="2313191" y="1463611"/>
              <a:ext cx="486300" cy="86700"/>
            </a:xfrm>
            <a:prstGeom prst="bentConnector2">
              <a:avLst/>
            </a:prstGeom>
            <a:noFill/>
            <a:ln w="9525" cap="flat" cmpd="sng">
              <a:solidFill>
                <a:schemeClr val="dk2"/>
              </a:solidFill>
              <a:prstDash val="solid"/>
              <a:round/>
              <a:headEnd type="none" w="lg" len="lg"/>
              <a:tailEnd type="stealth" w="lg" len="lg"/>
            </a:ln>
          </p:spPr>
        </p:cxnSp>
        <p:cxnSp>
          <p:nvCxnSpPr>
            <p:cNvPr id="216" name="Shape 346"/>
            <p:cNvCxnSpPr>
              <a:stCxn id="205" idx="6"/>
              <a:endCxn id="206" idx="1"/>
            </p:cNvCxnSpPr>
            <p:nvPr/>
          </p:nvCxnSpPr>
          <p:spPr>
            <a:xfrm>
              <a:off x="2313191" y="1003645"/>
              <a:ext cx="486300" cy="150000"/>
            </a:xfrm>
            <a:prstGeom prst="bentConnector2">
              <a:avLst/>
            </a:prstGeom>
            <a:noFill/>
            <a:ln w="9525" cap="flat" cmpd="sng">
              <a:solidFill>
                <a:schemeClr val="dk2"/>
              </a:solidFill>
              <a:prstDash val="solid"/>
              <a:round/>
              <a:headEnd type="none" w="lg" len="lg"/>
              <a:tailEnd type="stealth" w="lg" len="lg"/>
            </a:ln>
          </p:spPr>
        </p:cxnSp>
        <p:cxnSp>
          <p:nvCxnSpPr>
            <p:cNvPr id="217" name="Shape 347"/>
            <p:cNvCxnSpPr>
              <a:stCxn id="206" idx="6"/>
              <a:endCxn id="210" idx="1"/>
            </p:cNvCxnSpPr>
            <p:nvPr/>
          </p:nvCxnSpPr>
          <p:spPr>
            <a:xfrm>
              <a:off x="3173465" y="1308588"/>
              <a:ext cx="129600" cy="600"/>
            </a:xfrm>
            <a:prstGeom prst="bentConnector3">
              <a:avLst>
                <a:gd name="adj1" fmla="val 50024"/>
              </a:avLst>
            </a:prstGeom>
            <a:noFill/>
            <a:ln w="9525" cap="flat" cmpd="sng">
              <a:solidFill>
                <a:schemeClr val="dk2"/>
              </a:solidFill>
              <a:prstDash val="solid"/>
              <a:round/>
              <a:headEnd type="none" w="lg" len="lg"/>
              <a:tailEnd type="stealth" w="lg" len="lg"/>
            </a:ln>
          </p:spPr>
        </p:cxnSp>
        <p:cxnSp>
          <p:nvCxnSpPr>
            <p:cNvPr id="218" name="Shape 348"/>
            <p:cNvCxnSpPr>
              <a:stCxn id="210" idx="0"/>
              <a:endCxn id="208" idx="3"/>
            </p:cNvCxnSpPr>
            <p:nvPr/>
          </p:nvCxnSpPr>
          <p:spPr>
            <a:xfrm rot="5400000" flipH="1">
              <a:off x="3062826" y="353977"/>
              <a:ext cx="147000" cy="640200"/>
            </a:xfrm>
            <a:prstGeom prst="bentConnector2">
              <a:avLst/>
            </a:prstGeom>
            <a:noFill/>
            <a:ln w="9525" cap="flat" cmpd="sng">
              <a:solidFill>
                <a:schemeClr val="dk2"/>
              </a:solidFill>
              <a:prstDash val="solid"/>
              <a:round/>
              <a:headEnd type="stealth" w="lg" len="lg"/>
              <a:tailEnd type="stealth" w="lg" len="lg"/>
            </a:ln>
          </p:spPr>
        </p:cxnSp>
        <p:cxnSp>
          <p:nvCxnSpPr>
            <p:cNvPr id="219" name="Shape 349"/>
            <p:cNvCxnSpPr>
              <a:stCxn id="211" idx="0"/>
              <a:endCxn id="208" idx="1"/>
            </p:cNvCxnSpPr>
            <p:nvPr/>
          </p:nvCxnSpPr>
          <p:spPr>
            <a:xfrm rot="-5400000">
              <a:off x="978203" y="353827"/>
              <a:ext cx="147000" cy="640499"/>
            </a:xfrm>
            <a:prstGeom prst="bentConnector2">
              <a:avLst/>
            </a:prstGeom>
            <a:noFill/>
            <a:ln w="9525" cap="flat" cmpd="sng">
              <a:solidFill>
                <a:schemeClr val="dk2"/>
              </a:solidFill>
              <a:prstDash val="solid"/>
              <a:round/>
              <a:headEnd type="stealth" w="lg" len="lg"/>
              <a:tailEnd type="stealth" w="lg" len="lg"/>
            </a:ln>
          </p:spPr>
        </p:cxnSp>
        <p:cxnSp>
          <p:nvCxnSpPr>
            <p:cNvPr id="220" name="Shape 350"/>
            <p:cNvCxnSpPr>
              <a:stCxn id="211" idx="2"/>
              <a:endCxn id="209" idx="1"/>
            </p:cNvCxnSpPr>
            <p:nvPr/>
          </p:nvCxnSpPr>
          <p:spPr>
            <a:xfrm rot="-5400000" flipH="1">
              <a:off x="1010003" y="1591027"/>
              <a:ext cx="83400" cy="640499"/>
            </a:xfrm>
            <a:prstGeom prst="bentConnector2">
              <a:avLst/>
            </a:prstGeom>
            <a:noFill/>
            <a:ln w="9525" cap="flat" cmpd="sng">
              <a:solidFill>
                <a:schemeClr val="dk2"/>
              </a:solidFill>
              <a:prstDash val="solid"/>
              <a:round/>
              <a:headEnd type="stealth" w="lg" len="lg"/>
              <a:tailEnd type="stealth" w="lg" len="lg"/>
            </a:ln>
          </p:spPr>
        </p:cxnSp>
        <p:cxnSp>
          <p:nvCxnSpPr>
            <p:cNvPr id="221" name="Shape 351"/>
            <p:cNvCxnSpPr>
              <a:endCxn id="210" idx="2"/>
            </p:cNvCxnSpPr>
            <p:nvPr/>
          </p:nvCxnSpPr>
          <p:spPr>
            <a:xfrm rot="10800000" flipH="1">
              <a:off x="2815926" y="1869577"/>
              <a:ext cx="640500" cy="83400"/>
            </a:xfrm>
            <a:prstGeom prst="bentConnector2">
              <a:avLst/>
            </a:prstGeom>
            <a:noFill/>
            <a:ln w="9525" cap="flat" cmpd="sng">
              <a:solidFill>
                <a:schemeClr val="dk2"/>
              </a:solidFill>
              <a:prstDash val="solid"/>
              <a:round/>
              <a:headEnd type="stealth" w="lg" len="lg"/>
              <a:tailEnd type="stealth" w="lg" len="lg"/>
            </a:ln>
          </p:spPr>
        </p:cxnSp>
      </p:grpSp>
      <p:grpSp>
        <p:nvGrpSpPr>
          <p:cNvPr id="222" name="Shape 353"/>
          <p:cNvGrpSpPr/>
          <p:nvPr/>
        </p:nvGrpSpPr>
        <p:grpSpPr>
          <a:xfrm>
            <a:off x="300650" y="415801"/>
            <a:ext cx="3586800" cy="2935199"/>
            <a:chOff x="300650" y="311850"/>
            <a:chExt cx="3586800" cy="2201399"/>
          </a:xfrm>
        </p:grpSpPr>
        <p:sp>
          <p:nvSpPr>
            <p:cNvPr id="223" name="Shape 354"/>
            <p:cNvSpPr/>
            <p:nvPr/>
          </p:nvSpPr>
          <p:spPr>
            <a:xfrm>
              <a:off x="300650" y="311850"/>
              <a:ext cx="3586800" cy="2201399"/>
            </a:xfrm>
            <a:prstGeom prst="rect">
              <a:avLst/>
            </a:prstGeom>
            <a:solidFill>
              <a:srgbClr val="A2C4C9"/>
            </a:solidFill>
            <a:ln w="9525" cap="flat" cmpd="sng">
              <a:solidFill>
                <a:schemeClr val="dk2"/>
              </a:solidFill>
              <a:prstDash val="solid"/>
              <a:round/>
              <a:headEnd type="none" w="med" len="med"/>
              <a:tailEnd type="none" w="med" len="med"/>
            </a:ln>
          </p:spPr>
          <p:txBody>
            <a:bodyPr lIns="91425" tIns="91425" rIns="91425" bIns="91425" anchor="b" anchorCtr="0">
              <a:noAutofit/>
            </a:bodyPr>
            <a:lstStyle/>
            <a:p>
              <a:pPr lvl="0" rtl="0">
                <a:spcBef>
                  <a:spcPts val="0"/>
                </a:spcBef>
                <a:buNone/>
              </a:pPr>
              <a:r>
                <a:rPr lang="en" sz="1600" b="1" dirty="0">
                  <a:latin typeface="Trebuchet MS" panose="020B0603020202020204" pitchFamily="34" charset="0"/>
                </a:rPr>
                <a:t>Anthropology</a:t>
              </a:r>
            </a:p>
          </p:txBody>
        </p:sp>
        <p:sp>
          <p:nvSpPr>
            <p:cNvPr id="224" name="Shape 355"/>
            <p:cNvSpPr/>
            <p:nvPr/>
          </p:nvSpPr>
          <p:spPr>
            <a:xfrm>
              <a:off x="1014617" y="1089438"/>
              <a:ext cx="438299" cy="438299"/>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sz="1600" b="1">
                <a:latin typeface="Trebuchet MS" panose="020B0603020202020204" pitchFamily="34" charset="0"/>
              </a:endParaRPr>
            </a:p>
          </p:txBody>
        </p:sp>
        <p:sp>
          <p:nvSpPr>
            <p:cNvPr id="225" name="Shape 356"/>
            <p:cNvSpPr/>
            <p:nvPr/>
          </p:nvSpPr>
          <p:spPr>
            <a:xfrm>
              <a:off x="1874891" y="784495"/>
              <a:ext cx="438299" cy="438299"/>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sz="1600" b="1">
                <a:latin typeface="Trebuchet MS" panose="020B0603020202020204" pitchFamily="34" charset="0"/>
              </a:endParaRPr>
            </a:p>
          </p:txBody>
        </p:sp>
        <p:sp>
          <p:nvSpPr>
            <p:cNvPr id="226" name="Shape 357"/>
            <p:cNvSpPr/>
            <p:nvPr/>
          </p:nvSpPr>
          <p:spPr>
            <a:xfrm>
              <a:off x="2735165" y="1089438"/>
              <a:ext cx="438299" cy="438299"/>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sz="1600" b="1">
                <a:latin typeface="Trebuchet MS" panose="020B0603020202020204" pitchFamily="34" charset="0"/>
              </a:endParaRPr>
            </a:p>
          </p:txBody>
        </p:sp>
        <p:sp>
          <p:nvSpPr>
            <p:cNvPr id="227" name="Shape 358"/>
            <p:cNvSpPr/>
            <p:nvPr/>
          </p:nvSpPr>
          <p:spPr>
            <a:xfrm>
              <a:off x="1874891" y="1331161"/>
              <a:ext cx="438299" cy="438299"/>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sz="1600" b="1">
                <a:latin typeface="Trebuchet MS" panose="020B0603020202020204" pitchFamily="34" charset="0"/>
              </a:endParaRPr>
            </a:p>
          </p:txBody>
        </p:sp>
        <p:sp>
          <p:nvSpPr>
            <p:cNvPr id="228" name="Shape 359"/>
            <p:cNvSpPr/>
            <p:nvPr/>
          </p:nvSpPr>
          <p:spPr>
            <a:xfrm>
              <a:off x="1371952" y="463246"/>
              <a:ext cx="1444200" cy="2748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sz="1600" b="1">
                <a:latin typeface="Trebuchet MS" panose="020B0603020202020204" pitchFamily="34" charset="0"/>
              </a:endParaRPr>
            </a:p>
          </p:txBody>
        </p:sp>
        <p:sp>
          <p:nvSpPr>
            <p:cNvPr id="229" name="Shape 360"/>
            <p:cNvSpPr/>
            <p:nvPr/>
          </p:nvSpPr>
          <p:spPr>
            <a:xfrm>
              <a:off x="1371952" y="1815724"/>
              <a:ext cx="1444200" cy="2748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sz="1600" b="1">
                <a:latin typeface="Trebuchet MS" panose="020B0603020202020204" pitchFamily="34" charset="0"/>
              </a:endParaRPr>
            </a:p>
          </p:txBody>
        </p:sp>
        <p:sp>
          <p:nvSpPr>
            <p:cNvPr id="230" name="Shape 361"/>
            <p:cNvSpPr/>
            <p:nvPr/>
          </p:nvSpPr>
          <p:spPr>
            <a:xfrm>
              <a:off x="3303126" y="747577"/>
              <a:ext cx="306600" cy="11220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sz="1600" b="1">
                <a:latin typeface="Trebuchet MS" panose="020B0603020202020204" pitchFamily="34" charset="0"/>
              </a:endParaRPr>
            </a:p>
          </p:txBody>
        </p:sp>
        <p:sp>
          <p:nvSpPr>
            <p:cNvPr id="231" name="Shape 362"/>
            <p:cNvSpPr/>
            <p:nvPr/>
          </p:nvSpPr>
          <p:spPr>
            <a:xfrm>
              <a:off x="578153" y="747577"/>
              <a:ext cx="306600" cy="11220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sz="1600" b="1">
                <a:latin typeface="Trebuchet MS" panose="020B0603020202020204" pitchFamily="34" charset="0"/>
              </a:endParaRPr>
            </a:p>
          </p:txBody>
        </p:sp>
        <p:cxnSp>
          <p:nvCxnSpPr>
            <p:cNvPr id="232" name="Shape 363"/>
            <p:cNvCxnSpPr>
              <a:stCxn id="231" idx="3"/>
              <a:endCxn id="224" idx="2"/>
            </p:cNvCxnSpPr>
            <p:nvPr/>
          </p:nvCxnSpPr>
          <p:spPr>
            <a:xfrm>
              <a:off x="884753" y="1308577"/>
              <a:ext cx="129900" cy="600"/>
            </a:xfrm>
            <a:prstGeom prst="bentConnector3">
              <a:avLst>
                <a:gd name="adj1" fmla="val 49986"/>
              </a:avLst>
            </a:prstGeom>
            <a:noFill/>
            <a:ln w="9525" cap="flat" cmpd="sng">
              <a:solidFill>
                <a:schemeClr val="dk2"/>
              </a:solidFill>
              <a:prstDash val="solid"/>
              <a:round/>
              <a:headEnd type="none" w="lg" len="lg"/>
              <a:tailEnd type="stealth" w="lg" len="lg"/>
            </a:ln>
          </p:spPr>
        </p:cxnSp>
        <p:cxnSp>
          <p:nvCxnSpPr>
            <p:cNvPr id="233" name="Shape 364"/>
            <p:cNvCxnSpPr>
              <a:stCxn id="224" idx="7"/>
              <a:endCxn id="225" idx="2"/>
            </p:cNvCxnSpPr>
            <p:nvPr/>
          </p:nvCxnSpPr>
          <p:spPr>
            <a:xfrm rot="-5400000">
              <a:off x="1556880" y="835476"/>
              <a:ext cx="150000" cy="486300"/>
            </a:xfrm>
            <a:prstGeom prst="bentConnector2">
              <a:avLst/>
            </a:prstGeom>
            <a:noFill/>
            <a:ln w="9525" cap="flat" cmpd="sng">
              <a:solidFill>
                <a:schemeClr val="dk2"/>
              </a:solidFill>
              <a:prstDash val="solid"/>
              <a:round/>
              <a:headEnd type="none" w="lg" len="lg"/>
              <a:tailEnd type="stealth" w="lg" len="lg"/>
            </a:ln>
          </p:spPr>
        </p:cxnSp>
        <p:cxnSp>
          <p:nvCxnSpPr>
            <p:cNvPr id="234" name="Shape 365"/>
            <p:cNvCxnSpPr>
              <a:stCxn id="224" idx="5"/>
              <a:endCxn id="227" idx="2"/>
            </p:cNvCxnSpPr>
            <p:nvPr/>
          </p:nvCxnSpPr>
          <p:spPr>
            <a:xfrm rot="-5400000" flipH="1">
              <a:off x="1588530" y="1263751"/>
              <a:ext cx="86700" cy="486300"/>
            </a:xfrm>
            <a:prstGeom prst="bentConnector2">
              <a:avLst/>
            </a:prstGeom>
            <a:noFill/>
            <a:ln w="9525" cap="flat" cmpd="sng">
              <a:solidFill>
                <a:schemeClr val="dk2"/>
              </a:solidFill>
              <a:prstDash val="solid"/>
              <a:round/>
              <a:headEnd type="none" w="lg" len="lg"/>
              <a:tailEnd type="stealth" w="lg" len="lg"/>
            </a:ln>
          </p:spPr>
        </p:cxnSp>
        <p:cxnSp>
          <p:nvCxnSpPr>
            <p:cNvPr id="235" name="Shape 366"/>
            <p:cNvCxnSpPr>
              <a:stCxn id="227" idx="6"/>
              <a:endCxn id="226" idx="3"/>
            </p:cNvCxnSpPr>
            <p:nvPr/>
          </p:nvCxnSpPr>
          <p:spPr>
            <a:xfrm rot="10800000" flipH="1">
              <a:off x="2313191" y="1463611"/>
              <a:ext cx="486300" cy="86700"/>
            </a:xfrm>
            <a:prstGeom prst="bentConnector2">
              <a:avLst/>
            </a:prstGeom>
            <a:noFill/>
            <a:ln w="9525" cap="flat" cmpd="sng">
              <a:solidFill>
                <a:schemeClr val="dk2"/>
              </a:solidFill>
              <a:prstDash val="solid"/>
              <a:round/>
              <a:headEnd type="none" w="lg" len="lg"/>
              <a:tailEnd type="stealth" w="lg" len="lg"/>
            </a:ln>
          </p:spPr>
        </p:cxnSp>
        <p:cxnSp>
          <p:nvCxnSpPr>
            <p:cNvPr id="236" name="Shape 367"/>
            <p:cNvCxnSpPr>
              <a:stCxn id="225" idx="6"/>
              <a:endCxn id="226" idx="1"/>
            </p:cNvCxnSpPr>
            <p:nvPr/>
          </p:nvCxnSpPr>
          <p:spPr>
            <a:xfrm>
              <a:off x="2313191" y="1003645"/>
              <a:ext cx="486300" cy="150000"/>
            </a:xfrm>
            <a:prstGeom prst="bentConnector2">
              <a:avLst/>
            </a:prstGeom>
            <a:noFill/>
            <a:ln w="9525" cap="flat" cmpd="sng">
              <a:solidFill>
                <a:schemeClr val="dk2"/>
              </a:solidFill>
              <a:prstDash val="solid"/>
              <a:round/>
              <a:headEnd type="none" w="lg" len="lg"/>
              <a:tailEnd type="stealth" w="lg" len="lg"/>
            </a:ln>
          </p:spPr>
        </p:cxnSp>
        <p:cxnSp>
          <p:nvCxnSpPr>
            <p:cNvPr id="237" name="Shape 368"/>
            <p:cNvCxnSpPr>
              <a:stCxn id="226" idx="6"/>
              <a:endCxn id="230" idx="1"/>
            </p:cNvCxnSpPr>
            <p:nvPr/>
          </p:nvCxnSpPr>
          <p:spPr>
            <a:xfrm>
              <a:off x="3173465" y="1308588"/>
              <a:ext cx="129600" cy="600"/>
            </a:xfrm>
            <a:prstGeom prst="bentConnector3">
              <a:avLst>
                <a:gd name="adj1" fmla="val 50024"/>
              </a:avLst>
            </a:prstGeom>
            <a:noFill/>
            <a:ln w="9525" cap="flat" cmpd="sng">
              <a:solidFill>
                <a:schemeClr val="dk2"/>
              </a:solidFill>
              <a:prstDash val="solid"/>
              <a:round/>
              <a:headEnd type="none" w="lg" len="lg"/>
              <a:tailEnd type="stealth" w="lg" len="lg"/>
            </a:ln>
          </p:spPr>
        </p:cxnSp>
        <p:cxnSp>
          <p:nvCxnSpPr>
            <p:cNvPr id="238" name="Shape 369"/>
            <p:cNvCxnSpPr>
              <a:stCxn id="230" idx="0"/>
              <a:endCxn id="228" idx="3"/>
            </p:cNvCxnSpPr>
            <p:nvPr/>
          </p:nvCxnSpPr>
          <p:spPr>
            <a:xfrm rot="5400000" flipH="1">
              <a:off x="3062826" y="353977"/>
              <a:ext cx="147000" cy="640200"/>
            </a:xfrm>
            <a:prstGeom prst="bentConnector2">
              <a:avLst/>
            </a:prstGeom>
            <a:noFill/>
            <a:ln w="9525" cap="flat" cmpd="sng">
              <a:solidFill>
                <a:schemeClr val="dk2"/>
              </a:solidFill>
              <a:prstDash val="solid"/>
              <a:round/>
              <a:headEnd type="stealth" w="lg" len="lg"/>
              <a:tailEnd type="stealth" w="lg" len="lg"/>
            </a:ln>
          </p:spPr>
        </p:cxnSp>
        <p:cxnSp>
          <p:nvCxnSpPr>
            <p:cNvPr id="239" name="Shape 370"/>
            <p:cNvCxnSpPr>
              <a:stCxn id="231" idx="0"/>
              <a:endCxn id="228" idx="1"/>
            </p:cNvCxnSpPr>
            <p:nvPr/>
          </p:nvCxnSpPr>
          <p:spPr>
            <a:xfrm rot="-5400000">
              <a:off x="978203" y="353827"/>
              <a:ext cx="147000" cy="640499"/>
            </a:xfrm>
            <a:prstGeom prst="bentConnector2">
              <a:avLst/>
            </a:prstGeom>
            <a:noFill/>
            <a:ln w="9525" cap="flat" cmpd="sng">
              <a:solidFill>
                <a:schemeClr val="dk2"/>
              </a:solidFill>
              <a:prstDash val="solid"/>
              <a:round/>
              <a:headEnd type="stealth" w="lg" len="lg"/>
              <a:tailEnd type="stealth" w="lg" len="lg"/>
            </a:ln>
          </p:spPr>
        </p:cxnSp>
        <p:cxnSp>
          <p:nvCxnSpPr>
            <p:cNvPr id="240" name="Shape 371"/>
            <p:cNvCxnSpPr>
              <a:stCxn id="231" idx="2"/>
              <a:endCxn id="229" idx="1"/>
            </p:cNvCxnSpPr>
            <p:nvPr/>
          </p:nvCxnSpPr>
          <p:spPr>
            <a:xfrm rot="-5400000" flipH="1">
              <a:off x="1010003" y="1591027"/>
              <a:ext cx="83400" cy="640499"/>
            </a:xfrm>
            <a:prstGeom prst="bentConnector2">
              <a:avLst/>
            </a:prstGeom>
            <a:noFill/>
            <a:ln w="9525" cap="flat" cmpd="sng">
              <a:solidFill>
                <a:schemeClr val="dk2"/>
              </a:solidFill>
              <a:prstDash val="solid"/>
              <a:round/>
              <a:headEnd type="stealth" w="lg" len="lg"/>
              <a:tailEnd type="stealth" w="lg" len="lg"/>
            </a:ln>
          </p:spPr>
        </p:cxnSp>
        <p:cxnSp>
          <p:nvCxnSpPr>
            <p:cNvPr id="241" name="Shape 372"/>
            <p:cNvCxnSpPr>
              <a:endCxn id="230" idx="2"/>
            </p:cNvCxnSpPr>
            <p:nvPr/>
          </p:nvCxnSpPr>
          <p:spPr>
            <a:xfrm rot="10800000" flipH="1">
              <a:off x="2815926" y="1869577"/>
              <a:ext cx="640500" cy="83400"/>
            </a:xfrm>
            <a:prstGeom prst="bentConnector2">
              <a:avLst/>
            </a:prstGeom>
            <a:noFill/>
            <a:ln w="9525" cap="flat" cmpd="sng">
              <a:solidFill>
                <a:schemeClr val="dk2"/>
              </a:solidFill>
              <a:prstDash val="solid"/>
              <a:round/>
              <a:headEnd type="stealth" w="lg" len="lg"/>
              <a:tailEnd type="stealth" w="lg" len="lg"/>
            </a:ln>
          </p:spPr>
        </p:cxnSp>
      </p:grpSp>
    </p:spTree>
    <p:extLst>
      <p:ext uri="{BB962C8B-B14F-4D97-AF65-F5344CB8AC3E}">
        <p14:creationId xmlns:p14="http://schemas.microsoft.com/office/powerpoint/2010/main" val="3888800923"/>
      </p:ext>
    </p:extLst>
  </p:cSld>
  <p:clrMapOvr>
    <a:masterClrMapping/>
  </p:clrMapOvr>
  <p:transition spd="slow">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Shape 191"/>
          <p:cNvSpPr/>
          <p:nvPr/>
        </p:nvSpPr>
        <p:spPr>
          <a:xfrm>
            <a:off x="2861101" y="224400"/>
            <a:ext cx="3421799" cy="6409200"/>
          </a:xfrm>
          <a:prstGeom prst="ellipse">
            <a:avLst/>
          </a:prstGeom>
          <a:solidFill>
            <a:srgbClr val="3D85C6"/>
          </a:solidFill>
          <a:ln w="9525" cap="flat" cmpd="sng">
            <a:solidFill>
              <a:schemeClr val="dk2"/>
            </a:solidFill>
            <a:prstDash val="solid"/>
            <a:round/>
            <a:headEnd type="none" w="med" len="med"/>
            <a:tailEnd type="none" w="med" len="med"/>
          </a:ln>
        </p:spPr>
        <p:txBody>
          <a:bodyPr lIns="91425" tIns="91425" rIns="91425" bIns="91425" anchor="b" anchorCtr="0">
            <a:noAutofit/>
          </a:bodyPr>
          <a:lstStyle/>
          <a:p>
            <a:pPr lvl="0" algn="ctr" rtl="0">
              <a:spcBef>
                <a:spcPts val="0"/>
              </a:spcBef>
              <a:buNone/>
            </a:pPr>
            <a:r>
              <a:rPr lang="en" b="1" dirty="0">
                <a:latin typeface="Trebuchet MS" panose="020B0603020202020204" pitchFamily="34" charset="0"/>
              </a:rPr>
              <a:t>American Museum of Natural History</a:t>
            </a:r>
          </a:p>
        </p:txBody>
      </p:sp>
      <p:sp>
        <p:nvSpPr>
          <p:cNvPr id="192" name="Shape 192"/>
          <p:cNvSpPr/>
          <p:nvPr/>
        </p:nvSpPr>
        <p:spPr>
          <a:xfrm>
            <a:off x="6355527" y="2386801"/>
            <a:ext cx="452100" cy="2084399"/>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193" name="Shape 193"/>
          <p:cNvSpPr/>
          <p:nvPr/>
        </p:nvSpPr>
        <p:spPr>
          <a:xfrm>
            <a:off x="2336367" y="2386801"/>
            <a:ext cx="452100" cy="2084399"/>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cxnSp>
        <p:nvCxnSpPr>
          <p:cNvPr id="194" name="Shape 194"/>
          <p:cNvCxnSpPr>
            <a:stCxn id="193" idx="3"/>
          </p:cNvCxnSpPr>
          <p:nvPr/>
        </p:nvCxnSpPr>
        <p:spPr>
          <a:xfrm>
            <a:off x="2788467" y="3429000"/>
            <a:ext cx="191700" cy="800"/>
          </a:xfrm>
          <a:prstGeom prst="bentConnector3">
            <a:avLst>
              <a:gd name="adj1" fmla="val 50000"/>
            </a:avLst>
          </a:prstGeom>
          <a:noFill/>
          <a:ln w="9525" cap="flat" cmpd="sng">
            <a:solidFill>
              <a:schemeClr val="dk2"/>
            </a:solidFill>
            <a:prstDash val="solid"/>
            <a:round/>
            <a:headEnd type="none" w="lg" len="lg"/>
            <a:tailEnd type="stealth" w="lg" len="lg"/>
          </a:ln>
        </p:spPr>
      </p:cxnSp>
      <p:cxnSp>
        <p:nvCxnSpPr>
          <p:cNvPr id="196" name="Shape 196"/>
          <p:cNvCxnSpPr>
            <a:endCxn id="192" idx="1"/>
          </p:cNvCxnSpPr>
          <p:nvPr/>
        </p:nvCxnSpPr>
        <p:spPr>
          <a:xfrm>
            <a:off x="6164427" y="3428200"/>
            <a:ext cx="191100" cy="800"/>
          </a:xfrm>
          <a:prstGeom prst="bentConnector3">
            <a:avLst>
              <a:gd name="adj1" fmla="val 50000"/>
            </a:avLst>
          </a:prstGeom>
          <a:noFill/>
          <a:ln w="9525" cap="flat" cmpd="sng">
            <a:solidFill>
              <a:schemeClr val="dk2"/>
            </a:solidFill>
            <a:prstDash val="solid"/>
            <a:round/>
            <a:headEnd type="none" w="lg" len="lg"/>
            <a:tailEnd type="stealth" w="lg" len="lg"/>
          </a:ln>
        </p:spPr>
      </p:cxnSp>
      <p:cxnSp>
        <p:nvCxnSpPr>
          <p:cNvPr id="198" name="Shape 198"/>
          <p:cNvCxnSpPr>
            <a:stCxn id="192" idx="0"/>
          </p:cNvCxnSpPr>
          <p:nvPr/>
        </p:nvCxnSpPr>
        <p:spPr>
          <a:xfrm rot="5400000" flipH="1">
            <a:off x="5972777" y="1778000"/>
            <a:ext cx="273200" cy="944400"/>
          </a:xfrm>
          <a:prstGeom prst="bentConnector2">
            <a:avLst/>
          </a:prstGeom>
          <a:noFill/>
          <a:ln w="9525" cap="flat" cmpd="sng">
            <a:solidFill>
              <a:schemeClr val="dk2"/>
            </a:solidFill>
            <a:prstDash val="solid"/>
            <a:round/>
            <a:headEnd type="stealth" w="lg" len="lg"/>
            <a:tailEnd type="stealth" w="lg" len="lg"/>
          </a:ln>
        </p:spPr>
      </p:cxnSp>
      <p:cxnSp>
        <p:nvCxnSpPr>
          <p:cNvPr id="200" name="Shape 200"/>
          <p:cNvCxnSpPr>
            <a:stCxn id="193" idx="0"/>
          </p:cNvCxnSpPr>
          <p:nvPr/>
        </p:nvCxnSpPr>
        <p:spPr>
          <a:xfrm rot="-5400000">
            <a:off x="2898167" y="1777850"/>
            <a:ext cx="273200" cy="944700"/>
          </a:xfrm>
          <a:prstGeom prst="bentConnector2">
            <a:avLst/>
          </a:prstGeom>
          <a:noFill/>
          <a:ln w="9525" cap="flat" cmpd="sng">
            <a:solidFill>
              <a:schemeClr val="dk2"/>
            </a:solidFill>
            <a:prstDash val="solid"/>
            <a:round/>
            <a:headEnd type="stealth" w="lg" len="lg"/>
            <a:tailEnd type="stealth" w="lg" len="lg"/>
          </a:ln>
        </p:spPr>
      </p:cxnSp>
      <p:cxnSp>
        <p:nvCxnSpPr>
          <p:cNvPr id="201" name="Shape 201"/>
          <p:cNvCxnSpPr>
            <a:stCxn id="193" idx="2"/>
          </p:cNvCxnSpPr>
          <p:nvPr/>
        </p:nvCxnSpPr>
        <p:spPr>
          <a:xfrm rot="-5400000" flipH="1">
            <a:off x="2957167" y="4076450"/>
            <a:ext cx="155200" cy="944700"/>
          </a:xfrm>
          <a:prstGeom prst="bentConnector2">
            <a:avLst/>
          </a:prstGeom>
          <a:noFill/>
          <a:ln w="9525" cap="flat" cmpd="sng">
            <a:solidFill>
              <a:schemeClr val="dk2"/>
            </a:solidFill>
            <a:prstDash val="solid"/>
            <a:round/>
            <a:headEnd type="stealth" w="lg" len="lg"/>
            <a:tailEnd type="stealth" w="lg" len="lg"/>
          </a:ln>
        </p:spPr>
      </p:cxnSp>
      <p:cxnSp>
        <p:nvCxnSpPr>
          <p:cNvPr id="203" name="Shape 203"/>
          <p:cNvCxnSpPr>
            <a:endCxn id="192" idx="2"/>
          </p:cNvCxnSpPr>
          <p:nvPr/>
        </p:nvCxnSpPr>
        <p:spPr>
          <a:xfrm rot="10800000" flipH="1">
            <a:off x="5636878" y="4471200"/>
            <a:ext cx="944699" cy="154800"/>
          </a:xfrm>
          <a:prstGeom prst="bentConnector2">
            <a:avLst/>
          </a:prstGeom>
          <a:noFill/>
          <a:ln w="9525" cap="flat" cmpd="sng">
            <a:solidFill>
              <a:schemeClr val="dk2"/>
            </a:solidFill>
            <a:prstDash val="solid"/>
            <a:round/>
            <a:headEnd type="stealth" w="lg" len="lg"/>
            <a:tailEnd type="stealth" w="lg" len="lg"/>
          </a:ln>
        </p:spPr>
      </p:cxnSp>
      <p:grpSp>
        <p:nvGrpSpPr>
          <p:cNvPr id="206" name="Shape 206"/>
          <p:cNvGrpSpPr/>
          <p:nvPr/>
        </p:nvGrpSpPr>
        <p:grpSpPr>
          <a:xfrm>
            <a:off x="3057151" y="2355230"/>
            <a:ext cx="1299138" cy="964212"/>
            <a:chOff x="300650" y="311850"/>
            <a:chExt cx="3586800" cy="2201399"/>
          </a:xfrm>
        </p:grpSpPr>
        <p:sp>
          <p:nvSpPr>
            <p:cNvPr id="207" name="Shape 207"/>
            <p:cNvSpPr/>
            <p:nvPr/>
          </p:nvSpPr>
          <p:spPr>
            <a:xfrm>
              <a:off x="300650" y="311850"/>
              <a:ext cx="3586800" cy="2201399"/>
            </a:xfrm>
            <a:prstGeom prst="rect">
              <a:avLst/>
            </a:prstGeom>
            <a:solidFill>
              <a:srgbClr val="A2C4C9"/>
            </a:solidFill>
            <a:ln w="9525" cap="flat" cmpd="sng">
              <a:solidFill>
                <a:schemeClr val="dk2"/>
              </a:solidFill>
              <a:prstDash val="solid"/>
              <a:round/>
              <a:headEnd type="none" w="med" len="med"/>
              <a:tailEnd type="none" w="med" len="med"/>
            </a:ln>
          </p:spPr>
          <p:txBody>
            <a:bodyPr lIns="91425" tIns="91425" rIns="91425" bIns="91425" anchor="b" anchorCtr="0">
              <a:noAutofit/>
            </a:bodyPr>
            <a:lstStyle/>
            <a:p>
              <a:pPr lvl="0" rtl="0">
                <a:spcBef>
                  <a:spcPts val="0"/>
                </a:spcBef>
                <a:buNone/>
              </a:pPr>
              <a:endParaRPr/>
            </a:p>
          </p:txBody>
        </p:sp>
        <p:sp>
          <p:nvSpPr>
            <p:cNvPr id="208" name="Shape 208"/>
            <p:cNvSpPr/>
            <p:nvPr/>
          </p:nvSpPr>
          <p:spPr>
            <a:xfrm>
              <a:off x="1014617" y="1089438"/>
              <a:ext cx="438299" cy="438299"/>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209" name="Shape 209"/>
            <p:cNvSpPr/>
            <p:nvPr/>
          </p:nvSpPr>
          <p:spPr>
            <a:xfrm>
              <a:off x="1874891" y="784495"/>
              <a:ext cx="438299" cy="438299"/>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210" name="Shape 210"/>
            <p:cNvSpPr/>
            <p:nvPr/>
          </p:nvSpPr>
          <p:spPr>
            <a:xfrm>
              <a:off x="2735165" y="1089438"/>
              <a:ext cx="438299" cy="438299"/>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211" name="Shape 211"/>
            <p:cNvSpPr/>
            <p:nvPr/>
          </p:nvSpPr>
          <p:spPr>
            <a:xfrm>
              <a:off x="1874891" y="1331161"/>
              <a:ext cx="438299" cy="438299"/>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212" name="Shape 212"/>
            <p:cNvSpPr/>
            <p:nvPr/>
          </p:nvSpPr>
          <p:spPr>
            <a:xfrm>
              <a:off x="1371952" y="463246"/>
              <a:ext cx="1444200" cy="2748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213" name="Shape 213"/>
            <p:cNvSpPr/>
            <p:nvPr/>
          </p:nvSpPr>
          <p:spPr>
            <a:xfrm>
              <a:off x="1371952" y="1815724"/>
              <a:ext cx="1444200" cy="2748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214" name="Shape 214"/>
            <p:cNvSpPr/>
            <p:nvPr/>
          </p:nvSpPr>
          <p:spPr>
            <a:xfrm>
              <a:off x="3303126" y="747577"/>
              <a:ext cx="306600" cy="11220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215" name="Shape 215"/>
            <p:cNvSpPr/>
            <p:nvPr/>
          </p:nvSpPr>
          <p:spPr>
            <a:xfrm>
              <a:off x="578153" y="747577"/>
              <a:ext cx="306600" cy="11220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cxnSp>
          <p:nvCxnSpPr>
            <p:cNvPr id="216" name="Shape 216"/>
            <p:cNvCxnSpPr>
              <a:stCxn id="215" idx="3"/>
              <a:endCxn id="208" idx="2"/>
            </p:cNvCxnSpPr>
            <p:nvPr/>
          </p:nvCxnSpPr>
          <p:spPr>
            <a:xfrm>
              <a:off x="884753" y="1308577"/>
              <a:ext cx="129900" cy="1800"/>
            </a:xfrm>
            <a:prstGeom prst="bentConnector3">
              <a:avLst>
                <a:gd name="adj1" fmla="val 49986"/>
              </a:avLst>
            </a:prstGeom>
            <a:noFill/>
            <a:ln w="9525" cap="flat" cmpd="sng">
              <a:solidFill>
                <a:schemeClr val="dk2"/>
              </a:solidFill>
              <a:prstDash val="solid"/>
              <a:round/>
              <a:headEnd type="none" w="lg" len="lg"/>
              <a:tailEnd type="stealth" w="lg" len="lg"/>
            </a:ln>
          </p:spPr>
        </p:cxnSp>
        <p:cxnSp>
          <p:nvCxnSpPr>
            <p:cNvPr id="217" name="Shape 217"/>
            <p:cNvCxnSpPr>
              <a:stCxn id="208" idx="7"/>
              <a:endCxn id="209" idx="2"/>
            </p:cNvCxnSpPr>
            <p:nvPr/>
          </p:nvCxnSpPr>
          <p:spPr>
            <a:xfrm rot="-5400000">
              <a:off x="1557030" y="835626"/>
              <a:ext cx="149700" cy="486300"/>
            </a:xfrm>
            <a:prstGeom prst="bentConnector2">
              <a:avLst/>
            </a:prstGeom>
            <a:noFill/>
            <a:ln w="9525" cap="flat" cmpd="sng">
              <a:solidFill>
                <a:schemeClr val="dk2"/>
              </a:solidFill>
              <a:prstDash val="solid"/>
              <a:round/>
              <a:headEnd type="none" w="lg" len="lg"/>
              <a:tailEnd type="stealth" w="lg" len="lg"/>
            </a:ln>
          </p:spPr>
        </p:cxnSp>
        <p:cxnSp>
          <p:nvCxnSpPr>
            <p:cNvPr id="218" name="Shape 218"/>
            <p:cNvCxnSpPr>
              <a:stCxn id="208" idx="5"/>
              <a:endCxn id="211" idx="2"/>
            </p:cNvCxnSpPr>
            <p:nvPr/>
          </p:nvCxnSpPr>
          <p:spPr>
            <a:xfrm rot="-5400000" flipH="1">
              <a:off x="1588530" y="1263751"/>
              <a:ext cx="86700" cy="486300"/>
            </a:xfrm>
            <a:prstGeom prst="bentConnector2">
              <a:avLst/>
            </a:prstGeom>
            <a:noFill/>
            <a:ln w="9525" cap="flat" cmpd="sng">
              <a:solidFill>
                <a:schemeClr val="dk2"/>
              </a:solidFill>
              <a:prstDash val="solid"/>
              <a:round/>
              <a:headEnd type="none" w="lg" len="lg"/>
              <a:tailEnd type="stealth" w="lg" len="lg"/>
            </a:ln>
          </p:spPr>
        </p:cxnSp>
        <p:cxnSp>
          <p:nvCxnSpPr>
            <p:cNvPr id="219" name="Shape 219"/>
            <p:cNvCxnSpPr>
              <a:stCxn id="211" idx="6"/>
              <a:endCxn id="210" idx="3"/>
            </p:cNvCxnSpPr>
            <p:nvPr/>
          </p:nvCxnSpPr>
          <p:spPr>
            <a:xfrm rot="10800000" flipH="1">
              <a:off x="2313191" y="1463611"/>
              <a:ext cx="486300" cy="86700"/>
            </a:xfrm>
            <a:prstGeom prst="bentConnector2">
              <a:avLst/>
            </a:prstGeom>
            <a:noFill/>
            <a:ln w="9525" cap="flat" cmpd="sng">
              <a:solidFill>
                <a:schemeClr val="dk2"/>
              </a:solidFill>
              <a:prstDash val="solid"/>
              <a:round/>
              <a:headEnd type="none" w="lg" len="lg"/>
              <a:tailEnd type="stealth" w="lg" len="lg"/>
            </a:ln>
          </p:spPr>
        </p:cxnSp>
        <p:cxnSp>
          <p:nvCxnSpPr>
            <p:cNvPr id="220" name="Shape 220"/>
            <p:cNvCxnSpPr>
              <a:stCxn id="209" idx="6"/>
              <a:endCxn id="210" idx="1"/>
            </p:cNvCxnSpPr>
            <p:nvPr/>
          </p:nvCxnSpPr>
          <p:spPr>
            <a:xfrm>
              <a:off x="2313191" y="1003645"/>
              <a:ext cx="486300" cy="149700"/>
            </a:xfrm>
            <a:prstGeom prst="bentConnector2">
              <a:avLst/>
            </a:prstGeom>
            <a:noFill/>
            <a:ln w="9525" cap="flat" cmpd="sng">
              <a:solidFill>
                <a:schemeClr val="dk2"/>
              </a:solidFill>
              <a:prstDash val="solid"/>
              <a:round/>
              <a:headEnd type="none" w="lg" len="lg"/>
              <a:tailEnd type="stealth" w="lg" len="lg"/>
            </a:ln>
          </p:spPr>
        </p:cxnSp>
        <p:cxnSp>
          <p:nvCxnSpPr>
            <p:cNvPr id="221" name="Shape 221"/>
            <p:cNvCxnSpPr>
              <a:stCxn id="210" idx="6"/>
              <a:endCxn id="214" idx="1"/>
            </p:cNvCxnSpPr>
            <p:nvPr/>
          </p:nvCxnSpPr>
          <p:spPr>
            <a:xfrm>
              <a:off x="3173465" y="1308588"/>
              <a:ext cx="129899" cy="1800"/>
            </a:xfrm>
            <a:prstGeom prst="bentConnector3">
              <a:avLst>
                <a:gd name="adj1" fmla="val 49908"/>
              </a:avLst>
            </a:prstGeom>
            <a:noFill/>
            <a:ln w="9525" cap="flat" cmpd="sng">
              <a:solidFill>
                <a:schemeClr val="dk2"/>
              </a:solidFill>
              <a:prstDash val="solid"/>
              <a:round/>
              <a:headEnd type="none" w="lg" len="lg"/>
              <a:tailEnd type="stealth" w="lg" len="lg"/>
            </a:ln>
          </p:spPr>
        </p:cxnSp>
        <p:cxnSp>
          <p:nvCxnSpPr>
            <p:cNvPr id="222" name="Shape 222"/>
            <p:cNvCxnSpPr>
              <a:stCxn id="214" idx="0"/>
              <a:endCxn id="212" idx="3"/>
            </p:cNvCxnSpPr>
            <p:nvPr/>
          </p:nvCxnSpPr>
          <p:spPr>
            <a:xfrm rot="5400000" flipH="1">
              <a:off x="3062826" y="353977"/>
              <a:ext cx="147000" cy="640200"/>
            </a:xfrm>
            <a:prstGeom prst="bentConnector2">
              <a:avLst/>
            </a:prstGeom>
            <a:noFill/>
            <a:ln w="9525" cap="flat" cmpd="sng">
              <a:solidFill>
                <a:schemeClr val="dk2"/>
              </a:solidFill>
              <a:prstDash val="solid"/>
              <a:round/>
              <a:headEnd type="stealth" w="lg" len="lg"/>
              <a:tailEnd type="stealth" w="lg" len="lg"/>
            </a:ln>
          </p:spPr>
        </p:cxnSp>
        <p:cxnSp>
          <p:nvCxnSpPr>
            <p:cNvPr id="223" name="Shape 223"/>
            <p:cNvCxnSpPr>
              <a:stCxn id="215" idx="0"/>
              <a:endCxn id="212" idx="1"/>
            </p:cNvCxnSpPr>
            <p:nvPr/>
          </p:nvCxnSpPr>
          <p:spPr>
            <a:xfrm rot="-5400000">
              <a:off x="978053" y="353977"/>
              <a:ext cx="147000" cy="640200"/>
            </a:xfrm>
            <a:prstGeom prst="bentConnector2">
              <a:avLst/>
            </a:prstGeom>
            <a:noFill/>
            <a:ln w="9525" cap="flat" cmpd="sng">
              <a:solidFill>
                <a:schemeClr val="dk2"/>
              </a:solidFill>
              <a:prstDash val="solid"/>
              <a:round/>
              <a:headEnd type="stealth" w="lg" len="lg"/>
              <a:tailEnd type="stealth" w="lg" len="lg"/>
            </a:ln>
          </p:spPr>
        </p:cxnSp>
        <p:cxnSp>
          <p:nvCxnSpPr>
            <p:cNvPr id="224" name="Shape 224"/>
            <p:cNvCxnSpPr>
              <a:stCxn id="215" idx="2"/>
              <a:endCxn id="213" idx="1"/>
            </p:cNvCxnSpPr>
            <p:nvPr/>
          </p:nvCxnSpPr>
          <p:spPr>
            <a:xfrm rot="-5400000" flipH="1">
              <a:off x="1010003" y="1591027"/>
              <a:ext cx="83100" cy="640200"/>
            </a:xfrm>
            <a:prstGeom prst="bentConnector2">
              <a:avLst/>
            </a:prstGeom>
            <a:noFill/>
            <a:ln w="9525" cap="flat" cmpd="sng">
              <a:solidFill>
                <a:schemeClr val="dk2"/>
              </a:solidFill>
              <a:prstDash val="solid"/>
              <a:round/>
              <a:headEnd type="stealth" w="lg" len="lg"/>
              <a:tailEnd type="stealth" w="lg" len="lg"/>
            </a:ln>
          </p:spPr>
        </p:cxnSp>
        <p:cxnSp>
          <p:nvCxnSpPr>
            <p:cNvPr id="225" name="Shape 225"/>
            <p:cNvCxnSpPr>
              <a:endCxn id="214" idx="2"/>
            </p:cNvCxnSpPr>
            <p:nvPr/>
          </p:nvCxnSpPr>
          <p:spPr>
            <a:xfrm rot="10800000" flipH="1">
              <a:off x="2815326" y="1869577"/>
              <a:ext cx="641100" cy="83100"/>
            </a:xfrm>
            <a:prstGeom prst="bentConnector2">
              <a:avLst/>
            </a:prstGeom>
            <a:noFill/>
            <a:ln w="9525" cap="flat" cmpd="sng">
              <a:solidFill>
                <a:schemeClr val="dk2"/>
              </a:solidFill>
              <a:prstDash val="solid"/>
              <a:round/>
              <a:headEnd type="stealth" w="lg" len="lg"/>
              <a:tailEnd type="stealth" w="lg" len="lg"/>
            </a:ln>
          </p:spPr>
        </p:cxnSp>
      </p:grpSp>
      <p:grpSp>
        <p:nvGrpSpPr>
          <p:cNvPr id="226" name="Shape 226"/>
          <p:cNvGrpSpPr/>
          <p:nvPr/>
        </p:nvGrpSpPr>
        <p:grpSpPr>
          <a:xfrm>
            <a:off x="3556031" y="2726047"/>
            <a:ext cx="1299138" cy="964212"/>
            <a:chOff x="300650" y="311850"/>
            <a:chExt cx="3586800" cy="2201399"/>
          </a:xfrm>
        </p:grpSpPr>
        <p:sp>
          <p:nvSpPr>
            <p:cNvPr id="227" name="Shape 227"/>
            <p:cNvSpPr/>
            <p:nvPr/>
          </p:nvSpPr>
          <p:spPr>
            <a:xfrm>
              <a:off x="300650" y="311850"/>
              <a:ext cx="3586800" cy="2201399"/>
            </a:xfrm>
            <a:prstGeom prst="rect">
              <a:avLst/>
            </a:prstGeom>
            <a:solidFill>
              <a:srgbClr val="B6D7A8"/>
            </a:solidFill>
            <a:ln w="9525" cap="flat" cmpd="sng">
              <a:solidFill>
                <a:schemeClr val="dk2"/>
              </a:solidFill>
              <a:prstDash val="solid"/>
              <a:round/>
              <a:headEnd type="none" w="med" len="med"/>
              <a:tailEnd type="none" w="med" len="med"/>
            </a:ln>
          </p:spPr>
          <p:txBody>
            <a:bodyPr lIns="91425" tIns="91425" rIns="91425" bIns="91425" anchor="b" anchorCtr="0">
              <a:noAutofit/>
            </a:bodyPr>
            <a:lstStyle/>
            <a:p>
              <a:pPr lvl="0" rtl="0">
                <a:spcBef>
                  <a:spcPts val="0"/>
                </a:spcBef>
                <a:buNone/>
              </a:pPr>
              <a:endParaRPr/>
            </a:p>
          </p:txBody>
        </p:sp>
        <p:sp>
          <p:nvSpPr>
            <p:cNvPr id="228" name="Shape 228"/>
            <p:cNvSpPr/>
            <p:nvPr/>
          </p:nvSpPr>
          <p:spPr>
            <a:xfrm>
              <a:off x="1014617" y="1089438"/>
              <a:ext cx="438299" cy="438299"/>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229" name="Shape 229"/>
            <p:cNvSpPr/>
            <p:nvPr/>
          </p:nvSpPr>
          <p:spPr>
            <a:xfrm>
              <a:off x="1874891" y="784495"/>
              <a:ext cx="438299" cy="438299"/>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230" name="Shape 230"/>
            <p:cNvSpPr/>
            <p:nvPr/>
          </p:nvSpPr>
          <p:spPr>
            <a:xfrm>
              <a:off x="2735165" y="1089438"/>
              <a:ext cx="438299" cy="438299"/>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231" name="Shape 231"/>
            <p:cNvSpPr/>
            <p:nvPr/>
          </p:nvSpPr>
          <p:spPr>
            <a:xfrm>
              <a:off x="1874891" y="1331161"/>
              <a:ext cx="438299" cy="438299"/>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232" name="Shape 232"/>
            <p:cNvSpPr/>
            <p:nvPr/>
          </p:nvSpPr>
          <p:spPr>
            <a:xfrm>
              <a:off x="1371952" y="463246"/>
              <a:ext cx="1444200" cy="2748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233" name="Shape 233"/>
            <p:cNvSpPr/>
            <p:nvPr/>
          </p:nvSpPr>
          <p:spPr>
            <a:xfrm>
              <a:off x="1371952" y="1815724"/>
              <a:ext cx="1444200" cy="2748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234" name="Shape 234"/>
            <p:cNvSpPr/>
            <p:nvPr/>
          </p:nvSpPr>
          <p:spPr>
            <a:xfrm>
              <a:off x="3303126" y="747577"/>
              <a:ext cx="306600" cy="11220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235" name="Shape 235"/>
            <p:cNvSpPr/>
            <p:nvPr/>
          </p:nvSpPr>
          <p:spPr>
            <a:xfrm>
              <a:off x="578153" y="747577"/>
              <a:ext cx="306600" cy="11220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cxnSp>
          <p:nvCxnSpPr>
            <p:cNvPr id="236" name="Shape 236"/>
            <p:cNvCxnSpPr>
              <a:stCxn id="235" idx="3"/>
              <a:endCxn id="228" idx="2"/>
            </p:cNvCxnSpPr>
            <p:nvPr/>
          </p:nvCxnSpPr>
          <p:spPr>
            <a:xfrm>
              <a:off x="884753" y="1308577"/>
              <a:ext cx="129900" cy="1800"/>
            </a:xfrm>
            <a:prstGeom prst="bentConnector3">
              <a:avLst>
                <a:gd name="adj1" fmla="val 49986"/>
              </a:avLst>
            </a:prstGeom>
            <a:noFill/>
            <a:ln w="9525" cap="flat" cmpd="sng">
              <a:solidFill>
                <a:schemeClr val="dk2"/>
              </a:solidFill>
              <a:prstDash val="solid"/>
              <a:round/>
              <a:headEnd type="none" w="lg" len="lg"/>
              <a:tailEnd type="stealth" w="lg" len="lg"/>
            </a:ln>
          </p:spPr>
        </p:cxnSp>
        <p:cxnSp>
          <p:nvCxnSpPr>
            <p:cNvPr id="237" name="Shape 237"/>
            <p:cNvCxnSpPr>
              <a:stCxn id="228" idx="7"/>
              <a:endCxn id="229" idx="2"/>
            </p:cNvCxnSpPr>
            <p:nvPr/>
          </p:nvCxnSpPr>
          <p:spPr>
            <a:xfrm rot="-5400000">
              <a:off x="1557030" y="835626"/>
              <a:ext cx="149700" cy="486300"/>
            </a:xfrm>
            <a:prstGeom prst="bentConnector2">
              <a:avLst/>
            </a:prstGeom>
            <a:noFill/>
            <a:ln w="9525" cap="flat" cmpd="sng">
              <a:solidFill>
                <a:schemeClr val="dk2"/>
              </a:solidFill>
              <a:prstDash val="solid"/>
              <a:round/>
              <a:headEnd type="none" w="lg" len="lg"/>
              <a:tailEnd type="stealth" w="lg" len="lg"/>
            </a:ln>
          </p:spPr>
        </p:cxnSp>
        <p:cxnSp>
          <p:nvCxnSpPr>
            <p:cNvPr id="238" name="Shape 238"/>
            <p:cNvCxnSpPr>
              <a:stCxn id="228" idx="5"/>
              <a:endCxn id="231" idx="2"/>
            </p:cNvCxnSpPr>
            <p:nvPr/>
          </p:nvCxnSpPr>
          <p:spPr>
            <a:xfrm rot="-5400000" flipH="1">
              <a:off x="1588530" y="1263751"/>
              <a:ext cx="86700" cy="486300"/>
            </a:xfrm>
            <a:prstGeom prst="bentConnector2">
              <a:avLst/>
            </a:prstGeom>
            <a:noFill/>
            <a:ln w="9525" cap="flat" cmpd="sng">
              <a:solidFill>
                <a:schemeClr val="dk2"/>
              </a:solidFill>
              <a:prstDash val="solid"/>
              <a:round/>
              <a:headEnd type="none" w="lg" len="lg"/>
              <a:tailEnd type="stealth" w="lg" len="lg"/>
            </a:ln>
          </p:spPr>
        </p:cxnSp>
        <p:cxnSp>
          <p:nvCxnSpPr>
            <p:cNvPr id="239" name="Shape 239"/>
            <p:cNvCxnSpPr>
              <a:stCxn id="231" idx="6"/>
              <a:endCxn id="230" idx="3"/>
            </p:cNvCxnSpPr>
            <p:nvPr/>
          </p:nvCxnSpPr>
          <p:spPr>
            <a:xfrm rot="10800000" flipH="1">
              <a:off x="2313191" y="1463611"/>
              <a:ext cx="486300" cy="86700"/>
            </a:xfrm>
            <a:prstGeom prst="bentConnector2">
              <a:avLst/>
            </a:prstGeom>
            <a:noFill/>
            <a:ln w="9525" cap="flat" cmpd="sng">
              <a:solidFill>
                <a:schemeClr val="dk2"/>
              </a:solidFill>
              <a:prstDash val="solid"/>
              <a:round/>
              <a:headEnd type="none" w="lg" len="lg"/>
              <a:tailEnd type="stealth" w="lg" len="lg"/>
            </a:ln>
          </p:spPr>
        </p:cxnSp>
        <p:cxnSp>
          <p:nvCxnSpPr>
            <p:cNvPr id="240" name="Shape 240"/>
            <p:cNvCxnSpPr>
              <a:stCxn id="229" idx="6"/>
              <a:endCxn id="230" idx="1"/>
            </p:cNvCxnSpPr>
            <p:nvPr/>
          </p:nvCxnSpPr>
          <p:spPr>
            <a:xfrm>
              <a:off x="2313191" y="1003645"/>
              <a:ext cx="486300" cy="149700"/>
            </a:xfrm>
            <a:prstGeom prst="bentConnector2">
              <a:avLst/>
            </a:prstGeom>
            <a:noFill/>
            <a:ln w="9525" cap="flat" cmpd="sng">
              <a:solidFill>
                <a:schemeClr val="dk2"/>
              </a:solidFill>
              <a:prstDash val="solid"/>
              <a:round/>
              <a:headEnd type="none" w="lg" len="lg"/>
              <a:tailEnd type="stealth" w="lg" len="lg"/>
            </a:ln>
          </p:spPr>
        </p:cxnSp>
        <p:cxnSp>
          <p:nvCxnSpPr>
            <p:cNvPr id="241" name="Shape 241"/>
            <p:cNvCxnSpPr>
              <a:stCxn id="230" idx="6"/>
              <a:endCxn id="234" idx="1"/>
            </p:cNvCxnSpPr>
            <p:nvPr/>
          </p:nvCxnSpPr>
          <p:spPr>
            <a:xfrm>
              <a:off x="3173465" y="1308588"/>
              <a:ext cx="129900" cy="1800"/>
            </a:xfrm>
            <a:prstGeom prst="bentConnector3">
              <a:avLst>
                <a:gd name="adj1" fmla="val 49908"/>
              </a:avLst>
            </a:prstGeom>
            <a:noFill/>
            <a:ln w="9525" cap="flat" cmpd="sng">
              <a:solidFill>
                <a:schemeClr val="dk2"/>
              </a:solidFill>
              <a:prstDash val="solid"/>
              <a:round/>
              <a:headEnd type="none" w="lg" len="lg"/>
              <a:tailEnd type="stealth" w="lg" len="lg"/>
            </a:ln>
          </p:spPr>
        </p:cxnSp>
        <p:cxnSp>
          <p:nvCxnSpPr>
            <p:cNvPr id="242" name="Shape 242"/>
            <p:cNvCxnSpPr>
              <a:stCxn id="234" idx="0"/>
              <a:endCxn id="232" idx="3"/>
            </p:cNvCxnSpPr>
            <p:nvPr/>
          </p:nvCxnSpPr>
          <p:spPr>
            <a:xfrm rot="5400000" flipH="1">
              <a:off x="3062826" y="353977"/>
              <a:ext cx="147000" cy="640200"/>
            </a:xfrm>
            <a:prstGeom prst="bentConnector2">
              <a:avLst/>
            </a:prstGeom>
            <a:noFill/>
            <a:ln w="9525" cap="flat" cmpd="sng">
              <a:solidFill>
                <a:schemeClr val="dk2"/>
              </a:solidFill>
              <a:prstDash val="solid"/>
              <a:round/>
              <a:headEnd type="stealth" w="lg" len="lg"/>
              <a:tailEnd type="stealth" w="lg" len="lg"/>
            </a:ln>
          </p:spPr>
        </p:cxnSp>
        <p:cxnSp>
          <p:nvCxnSpPr>
            <p:cNvPr id="243" name="Shape 243"/>
            <p:cNvCxnSpPr>
              <a:stCxn id="235" idx="0"/>
              <a:endCxn id="232" idx="1"/>
            </p:cNvCxnSpPr>
            <p:nvPr/>
          </p:nvCxnSpPr>
          <p:spPr>
            <a:xfrm rot="-5400000">
              <a:off x="978053" y="353977"/>
              <a:ext cx="147000" cy="640200"/>
            </a:xfrm>
            <a:prstGeom prst="bentConnector2">
              <a:avLst/>
            </a:prstGeom>
            <a:noFill/>
            <a:ln w="9525" cap="flat" cmpd="sng">
              <a:solidFill>
                <a:schemeClr val="dk2"/>
              </a:solidFill>
              <a:prstDash val="solid"/>
              <a:round/>
              <a:headEnd type="stealth" w="lg" len="lg"/>
              <a:tailEnd type="stealth" w="lg" len="lg"/>
            </a:ln>
          </p:spPr>
        </p:cxnSp>
        <p:cxnSp>
          <p:nvCxnSpPr>
            <p:cNvPr id="244" name="Shape 244"/>
            <p:cNvCxnSpPr>
              <a:stCxn id="235" idx="2"/>
              <a:endCxn id="233" idx="1"/>
            </p:cNvCxnSpPr>
            <p:nvPr/>
          </p:nvCxnSpPr>
          <p:spPr>
            <a:xfrm rot="-5400000" flipH="1">
              <a:off x="1010003" y="1591027"/>
              <a:ext cx="83100" cy="640200"/>
            </a:xfrm>
            <a:prstGeom prst="bentConnector2">
              <a:avLst/>
            </a:prstGeom>
            <a:noFill/>
            <a:ln w="9525" cap="flat" cmpd="sng">
              <a:solidFill>
                <a:schemeClr val="dk2"/>
              </a:solidFill>
              <a:prstDash val="solid"/>
              <a:round/>
              <a:headEnd type="stealth" w="lg" len="lg"/>
              <a:tailEnd type="stealth" w="lg" len="lg"/>
            </a:ln>
          </p:spPr>
        </p:cxnSp>
        <p:cxnSp>
          <p:nvCxnSpPr>
            <p:cNvPr id="245" name="Shape 245"/>
            <p:cNvCxnSpPr>
              <a:endCxn id="234" idx="2"/>
            </p:cNvCxnSpPr>
            <p:nvPr/>
          </p:nvCxnSpPr>
          <p:spPr>
            <a:xfrm rot="10800000" flipH="1">
              <a:off x="2815326" y="1869577"/>
              <a:ext cx="641100" cy="83100"/>
            </a:xfrm>
            <a:prstGeom prst="bentConnector2">
              <a:avLst/>
            </a:prstGeom>
            <a:noFill/>
            <a:ln w="9525" cap="flat" cmpd="sng">
              <a:solidFill>
                <a:schemeClr val="dk2"/>
              </a:solidFill>
              <a:prstDash val="solid"/>
              <a:round/>
              <a:headEnd type="stealth" w="lg" len="lg"/>
              <a:tailEnd type="stealth" w="lg" len="lg"/>
            </a:ln>
          </p:spPr>
        </p:cxnSp>
      </p:grpSp>
      <p:grpSp>
        <p:nvGrpSpPr>
          <p:cNvPr id="246" name="Shape 246"/>
          <p:cNvGrpSpPr/>
          <p:nvPr/>
        </p:nvGrpSpPr>
        <p:grpSpPr>
          <a:xfrm>
            <a:off x="4148043" y="3054431"/>
            <a:ext cx="1299138" cy="964212"/>
            <a:chOff x="300650" y="311850"/>
            <a:chExt cx="3586800" cy="2201399"/>
          </a:xfrm>
        </p:grpSpPr>
        <p:sp>
          <p:nvSpPr>
            <p:cNvPr id="247" name="Shape 247"/>
            <p:cNvSpPr/>
            <p:nvPr/>
          </p:nvSpPr>
          <p:spPr>
            <a:xfrm>
              <a:off x="300650" y="311850"/>
              <a:ext cx="3586800" cy="2201399"/>
            </a:xfrm>
            <a:prstGeom prst="rect">
              <a:avLst/>
            </a:prstGeom>
            <a:solidFill>
              <a:srgbClr val="FFE599"/>
            </a:solidFill>
            <a:ln w="9525" cap="flat" cmpd="sng">
              <a:solidFill>
                <a:schemeClr val="dk2"/>
              </a:solidFill>
              <a:prstDash val="solid"/>
              <a:round/>
              <a:headEnd type="none" w="med" len="med"/>
              <a:tailEnd type="none" w="med" len="med"/>
            </a:ln>
          </p:spPr>
          <p:txBody>
            <a:bodyPr lIns="91425" tIns="91425" rIns="91425" bIns="91425" anchor="b" anchorCtr="0">
              <a:noAutofit/>
            </a:bodyPr>
            <a:lstStyle/>
            <a:p>
              <a:pPr lvl="0" rtl="0">
                <a:spcBef>
                  <a:spcPts val="0"/>
                </a:spcBef>
                <a:buNone/>
              </a:pPr>
              <a:endParaRPr/>
            </a:p>
          </p:txBody>
        </p:sp>
        <p:sp>
          <p:nvSpPr>
            <p:cNvPr id="248" name="Shape 248"/>
            <p:cNvSpPr/>
            <p:nvPr/>
          </p:nvSpPr>
          <p:spPr>
            <a:xfrm>
              <a:off x="1014617" y="1089438"/>
              <a:ext cx="438299" cy="438299"/>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249" name="Shape 249"/>
            <p:cNvSpPr/>
            <p:nvPr/>
          </p:nvSpPr>
          <p:spPr>
            <a:xfrm>
              <a:off x="1874891" y="784495"/>
              <a:ext cx="438299" cy="438299"/>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250" name="Shape 250"/>
            <p:cNvSpPr/>
            <p:nvPr/>
          </p:nvSpPr>
          <p:spPr>
            <a:xfrm>
              <a:off x="2735165" y="1089438"/>
              <a:ext cx="438299" cy="438299"/>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251" name="Shape 251"/>
            <p:cNvSpPr/>
            <p:nvPr/>
          </p:nvSpPr>
          <p:spPr>
            <a:xfrm>
              <a:off x="1874891" y="1331161"/>
              <a:ext cx="438299" cy="438299"/>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252" name="Shape 252"/>
            <p:cNvSpPr/>
            <p:nvPr/>
          </p:nvSpPr>
          <p:spPr>
            <a:xfrm>
              <a:off x="1371952" y="463246"/>
              <a:ext cx="1444200" cy="2748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253" name="Shape 253"/>
            <p:cNvSpPr/>
            <p:nvPr/>
          </p:nvSpPr>
          <p:spPr>
            <a:xfrm>
              <a:off x="1371952" y="1815724"/>
              <a:ext cx="1444200" cy="2748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254" name="Shape 254"/>
            <p:cNvSpPr/>
            <p:nvPr/>
          </p:nvSpPr>
          <p:spPr>
            <a:xfrm>
              <a:off x="3303126" y="747577"/>
              <a:ext cx="306600" cy="11220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255" name="Shape 255"/>
            <p:cNvSpPr/>
            <p:nvPr/>
          </p:nvSpPr>
          <p:spPr>
            <a:xfrm>
              <a:off x="578153" y="747577"/>
              <a:ext cx="306600" cy="11220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cxnSp>
          <p:nvCxnSpPr>
            <p:cNvPr id="256" name="Shape 256"/>
            <p:cNvCxnSpPr>
              <a:stCxn id="255" idx="3"/>
              <a:endCxn id="248" idx="2"/>
            </p:cNvCxnSpPr>
            <p:nvPr/>
          </p:nvCxnSpPr>
          <p:spPr>
            <a:xfrm>
              <a:off x="884753" y="1308577"/>
              <a:ext cx="129900" cy="1800"/>
            </a:xfrm>
            <a:prstGeom prst="bentConnector3">
              <a:avLst>
                <a:gd name="adj1" fmla="val 49986"/>
              </a:avLst>
            </a:prstGeom>
            <a:noFill/>
            <a:ln w="9525" cap="flat" cmpd="sng">
              <a:solidFill>
                <a:schemeClr val="dk2"/>
              </a:solidFill>
              <a:prstDash val="solid"/>
              <a:round/>
              <a:headEnd type="none" w="lg" len="lg"/>
              <a:tailEnd type="stealth" w="lg" len="lg"/>
            </a:ln>
          </p:spPr>
        </p:cxnSp>
        <p:cxnSp>
          <p:nvCxnSpPr>
            <p:cNvPr id="257" name="Shape 257"/>
            <p:cNvCxnSpPr>
              <a:stCxn id="248" idx="7"/>
              <a:endCxn id="249" idx="2"/>
            </p:cNvCxnSpPr>
            <p:nvPr/>
          </p:nvCxnSpPr>
          <p:spPr>
            <a:xfrm rot="-5400000">
              <a:off x="1557030" y="835626"/>
              <a:ext cx="149700" cy="486300"/>
            </a:xfrm>
            <a:prstGeom prst="bentConnector2">
              <a:avLst/>
            </a:prstGeom>
            <a:noFill/>
            <a:ln w="9525" cap="flat" cmpd="sng">
              <a:solidFill>
                <a:schemeClr val="dk2"/>
              </a:solidFill>
              <a:prstDash val="solid"/>
              <a:round/>
              <a:headEnd type="none" w="lg" len="lg"/>
              <a:tailEnd type="stealth" w="lg" len="lg"/>
            </a:ln>
          </p:spPr>
        </p:cxnSp>
        <p:cxnSp>
          <p:nvCxnSpPr>
            <p:cNvPr id="258" name="Shape 258"/>
            <p:cNvCxnSpPr>
              <a:stCxn id="248" idx="5"/>
              <a:endCxn id="251" idx="2"/>
            </p:cNvCxnSpPr>
            <p:nvPr/>
          </p:nvCxnSpPr>
          <p:spPr>
            <a:xfrm rot="-5400000" flipH="1">
              <a:off x="1588530" y="1263751"/>
              <a:ext cx="86700" cy="486300"/>
            </a:xfrm>
            <a:prstGeom prst="bentConnector2">
              <a:avLst/>
            </a:prstGeom>
            <a:noFill/>
            <a:ln w="9525" cap="flat" cmpd="sng">
              <a:solidFill>
                <a:schemeClr val="dk2"/>
              </a:solidFill>
              <a:prstDash val="solid"/>
              <a:round/>
              <a:headEnd type="none" w="lg" len="lg"/>
              <a:tailEnd type="stealth" w="lg" len="lg"/>
            </a:ln>
          </p:spPr>
        </p:cxnSp>
        <p:cxnSp>
          <p:nvCxnSpPr>
            <p:cNvPr id="259" name="Shape 259"/>
            <p:cNvCxnSpPr>
              <a:stCxn id="251" idx="6"/>
              <a:endCxn id="250" idx="3"/>
            </p:cNvCxnSpPr>
            <p:nvPr/>
          </p:nvCxnSpPr>
          <p:spPr>
            <a:xfrm rot="10800000" flipH="1">
              <a:off x="2313191" y="1463611"/>
              <a:ext cx="486300" cy="86700"/>
            </a:xfrm>
            <a:prstGeom prst="bentConnector2">
              <a:avLst/>
            </a:prstGeom>
            <a:noFill/>
            <a:ln w="9525" cap="flat" cmpd="sng">
              <a:solidFill>
                <a:schemeClr val="dk2"/>
              </a:solidFill>
              <a:prstDash val="solid"/>
              <a:round/>
              <a:headEnd type="none" w="lg" len="lg"/>
              <a:tailEnd type="stealth" w="lg" len="lg"/>
            </a:ln>
          </p:spPr>
        </p:cxnSp>
        <p:cxnSp>
          <p:nvCxnSpPr>
            <p:cNvPr id="260" name="Shape 260"/>
            <p:cNvCxnSpPr>
              <a:stCxn id="249" idx="6"/>
              <a:endCxn id="250" idx="1"/>
            </p:cNvCxnSpPr>
            <p:nvPr/>
          </p:nvCxnSpPr>
          <p:spPr>
            <a:xfrm>
              <a:off x="2313191" y="1003645"/>
              <a:ext cx="486300" cy="149700"/>
            </a:xfrm>
            <a:prstGeom prst="bentConnector2">
              <a:avLst/>
            </a:prstGeom>
            <a:noFill/>
            <a:ln w="9525" cap="flat" cmpd="sng">
              <a:solidFill>
                <a:schemeClr val="dk2"/>
              </a:solidFill>
              <a:prstDash val="solid"/>
              <a:round/>
              <a:headEnd type="none" w="lg" len="lg"/>
              <a:tailEnd type="stealth" w="lg" len="lg"/>
            </a:ln>
          </p:spPr>
        </p:cxnSp>
        <p:cxnSp>
          <p:nvCxnSpPr>
            <p:cNvPr id="261" name="Shape 261"/>
            <p:cNvCxnSpPr>
              <a:stCxn id="250" idx="6"/>
              <a:endCxn id="254" idx="1"/>
            </p:cNvCxnSpPr>
            <p:nvPr/>
          </p:nvCxnSpPr>
          <p:spPr>
            <a:xfrm>
              <a:off x="3173465" y="1308588"/>
              <a:ext cx="129900" cy="1800"/>
            </a:xfrm>
            <a:prstGeom prst="bentConnector3">
              <a:avLst>
                <a:gd name="adj1" fmla="val 49908"/>
              </a:avLst>
            </a:prstGeom>
            <a:noFill/>
            <a:ln w="9525" cap="flat" cmpd="sng">
              <a:solidFill>
                <a:schemeClr val="dk2"/>
              </a:solidFill>
              <a:prstDash val="solid"/>
              <a:round/>
              <a:headEnd type="none" w="lg" len="lg"/>
              <a:tailEnd type="stealth" w="lg" len="lg"/>
            </a:ln>
          </p:spPr>
        </p:cxnSp>
        <p:cxnSp>
          <p:nvCxnSpPr>
            <p:cNvPr id="262" name="Shape 262"/>
            <p:cNvCxnSpPr>
              <a:stCxn id="254" idx="0"/>
              <a:endCxn id="252" idx="3"/>
            </p:cNvCxnSpPr>
            <p:nvPr/>
          </p:nvCxnSpPr>
          <p:spPr>
            <a:xfrm rot="5400000" flipH="1">
              <a:off x="3062826" y="353977"/>
              <a:ext cx="147000" cy="640200"/>
            </a:xfrm>
            <a:prstGeom prst="bentConnector2">
              <a:avLst/>
            </a:prstGeom>
            <a:noFill/>
            <a:ln w="9525" cap="flat" cmpd="sng">
              <a:solidFill>
                <a:schemeClr val="dk2"/>
              </a:solidFill>
              <a:prstDash val="solid"/>
              <a:round/>
              <a:headEnd type="stealth" w="lg" len="lg"/>
              <a:tailEnd type="stealth" w="lg" len="lg"/>
            </a:ln>
          </p:spPr>
        </p:cxnSp>
        <p:cxnSp>
          <p:nvCxnSpPr>
            <p:cNvPr id="263" name="Shape 263"/>
            <p:cNvCxnSpPr>
              <a:stCxn id="255" idx="0"/>
              <a:endCxn id="252" idx="1"/>
            </p:cNvCxnSpPr>
            <p:nvPr/>
          </p:nvCxnSpPr>
          <p:spPr>
            <a:xfrm rot="-5400000">
              <a:off x="978053" y="353977"/>
              <a:ext cx="147000" cy="640200"/>
            </a:xfrm>
            <a:prstGeom prst="bentConnector2">
              <a:avLst/>
            </a:prstGeom>
            <a:noFill/>
            <a:ln w="9525" cap="flat" cmpd="sng">
              <a:solidFill>
                <a:schemeClr val="dk2"/>
              </a:solidFill>
              <a:prstDash val="solid"/>
              <a:round/>
              <a:headEnd type="stealth" w="lg" len="lg"/>
              <a:tailEnd type="stealth" w="lg" len="lg"/>
            </a:ln>
          </p:spPr>
        </p:cxnSp>
        <p:cxnSp>
          <p:nvCxnSpPr>
            <p:cNvPr id="264" name="Shape 264"/>
            <p:cNvCxnSpPr>
              <a:endCxn id="254" idx="2"/>
            </p:cNvCxnSpPr>
            <p:nvPr/>
          </p:nvCxnSpPr>
          <p:spPr>
            <a:xfrm rot="10800000" flipH="1">
              <a:off x="2815326" y="1869577"/>
              <a:ext cx="641100" cy="83100"/>
            </a:xfrm>
            <a:prstGeom prst="bentConnector2">
              <a:avLst/>
            </a:prstGeom>
            <a:noFill/>
            <a:ln w="9525" cap="flat" cmpd="sng">
              <a:solidFill>
                <a:schemeClr val="dk2"/>
              </a:solidFill>
              <a:prstDash val="solid"/>
              <a:round/>
              <a:headEnd type="stealth" w="lg" len="lg"/>
              <a:tailEnd type="stealth" w="lg" len="lg"/>
            </a:ln>
          </p:spPr>
        </p:cxnSp>
        <p:cxnSp>
          <p:nvCxnSpPr>
            <p:cNvPr id="265" name="Shape 265"/>
            <p:cNvCxnSpPr>
              <a:stCxn id="255" idx="2"/>
              <a:endCxn id="253" idx="1"/>
            </p:cNvCxnSpPr>
            <p:nvPr/>
          </p:nvCxnSpPr>
          <p:spPr>
            <a:xfrm rot="-5400000" flipH="1">
              <a:off x="1010003" y="1591027"/>
              <a:ext cx="83100" cy="640200"/>
            </a:xfrm>
            <a:prstGeom prst="bentConnector2">
              <a:avLst/>
            </a:prstGeom>
            <a:noFill/>
            <a:ln w="9525" cap="flat" cmpd="sng">
              <a:solidFill>
                <a:schemeClr val="dk2"/>
              </a:solidFill>
              <a:prstDash val="solid"/>
              <a:round/>
              <a:headEnd type="stealth" w="lg" len="lg"/>
              <a:tailEnd type="stealth" w="lg" len="lg"/>
            </a:ln>
          </p:spPr>
        </p:cxnSp>
      </p:grpSp>
      <p:grpSp>
        <p:nvGrpSpPr>
          <p:cNvPr id="266" name="Shape 266"/>
          <p:cNvGrpSpPr/>
          <p:nvPr/>
        </p:nvGrpSpPr>
        <p:grpSpPr>
          <a:xfrm>
            <a:off x="4788296" y="3319489"/>
            <a:ext cx="1299138" cy="964212"/>
            <a:chOff x="300650" y="311850"/>
            <a:chExt cx="3586800" cy="2201399"/>
          </a:xfrm>
        </p:grpSpPr>
        <p:sp>
          <p:nvSpPr>
            <p:cNvPr id="267" name="Shape 267"/>
            <p:cNvSpPr/>
            <p:nvPr/>
          </p:nvSpPr>
          <p:spPr>
            <a:xfrm>
              <a:off x="300650" y="311850"/>
              <a:ext cx="3586800" cy="2201399"/>
            </a:xfrm>
            <a:prstGeom prst="rect">
              <a:avLst/>
            </a:prstGeom>
            <a:solidFill>
              <a:srgbClr val="F9CB9C"/>
            </a:solidFill>
            <a:ln w="9525" cap="flat" cmpd="sng">
              <a:solidFill>
                <a:schemeClr val="dk2"/>
              </a:solidFill>
              <a:prstDash val="solid"/>
              <a:round/>
              <a:headEnd type="none" w="med" len="med"/>
              <a:tailEnd type="none" w="med" len="med"/>
            </a:ln>
          </p:spPr>
          <p:txBody>
            <a:bodyPr lIns="91425" tIns="91425" rIns="91425" bIns="91425" anchor="b" anchorCtr="0">
              <a:noAutofit/>
            </a:bodyPr>
            <a:lstStyle/>
            <a:p>
              <a:pPr lvl="0" rtl="0">
                <a:spcBef>
                  <a:spcPts val="0"/>
                </a:spcBef>
                <a:buNone/>
              </a:pPr>
              <a:endParaRPr/>
            </a:p>
          </p:txBody>
        </p:sp>
        <p:sp>
          <p:nvSpPr>
            <p:cNvPr id="268" name="Shape 268"/>
            <p:cNvSpPr/>
            <p:nvPr/>
          </p:nvSpPr>
          <p:spPr>
            <a:xfrm>
              <a:off x="1014617" y="1089438"/>
              <a:ext cx="438299" cy="438299"/>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269" name="Shape 269"/>
            <p:cNvSpPr/>
            <p:nvPr/>
          </p:nvSpPr>
          <p:spPr>
            <a:xfrm>
              <a:off x="1874891" y="784495"/>
              <a:ext cx="438299" cy="438299"/>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270" name="Shape 270"/>
            <p:cNvSpPr/>
            <p:nvPr/>
          </p:nvSpPr>
          <p:spPr>
            <a:xfrm>
              <a:off x="2735165" y="1089438"/>
              <a:ext cx="438299" cy="438299"/>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271" name="Shape 271"/>
            <p:cNvSpPr/>
            <p:nvPr/>
          </p:nvSpPr>
          <p:spPr>
            <a:xfrm>
              <a:off x="1874891" y="1331161"/>
              <a:ext cx="438299" cy="438299"/>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272" name="Shape 272"/>
            <p:cNvSpPr/>
            <p:nvPr/>
          </p:nvSpPr>
          <p:spPr>
            <a:xfrm>
              <a:off x="1371952" y="463246"/>
              <a:ext cx="1444200" cy="2748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273" name="Shape 273"/>
            <p:cNvSpPr/>
            <p:nvPr/>
          </p:nvSpPr>
          <p:spPr>
            <a:xfrm>
              <a:off x="1371952" y="1815724"/>
              <a:ext cx="1444200" cy="2748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274" name="Shape 274"/>
            <p:cNvSpPr/>
            <p:nvPr/>
          </p:nvSpPr>
          <p:spPr>
            <a:xfrm>
              <a:off x="3303126" y="747577"/>
              <a:ext cx="306600" cy="11220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275" name="Shape 275"/>
            <p:cNvSpPr/>
            <p:nvPr/>
          </p:nvSpPr>
          <p:spPr>
            <a:xfrm>
              <a:off x="578153" y="747577"/>
              <a:ext cx="306600" cy="11220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cxnSp>
          <p:nvCxnSpPr>
            <p:cNvPr id="276" name="Shape 276"/>
            <p:cNvCxnSpPr>
              <a:stCxn id="275" idx="3"/>
              <a:endCxn id="268" idx="2"/>
            </p:cNvCxnSpPr>
            <p:nvPr/>
          </p:nvCxnSpPr>
          <p:spPr>
            <a:xfrm>
              <a:off x="884753" y="1308577"/>
              <a:ext cx="129900" cy="1800"/>
            </a:xfrm>
            <a:prstGeom prst="bentConnector3">
              <a:avLst>
                <a:gd name="adj1" fmla="val 49986"/>
              </a:avLst>
            </a:prstGeom>
            <a:noFill/>
            <a:ln w="9525" cap="flat" cmpd="sng">
              <a:solidFill>
                <a:schemeClr val="dk2"/>
              </a:solidFill>
              <a:prstDash val="solid"/>
              <a:round/>
              <a:headEnd type="none" w="lg" len="lg"/>
              <a:tailEnd type="stealth" w="lg" len="lg"/>
            </a:ln>
          </p:spPr>
        </p:cxnSp>
        <p:cxnSp>
          <p:nvCxnSpPr>
            <p:cNvPr id="277" name="Shape 277"/>
            <p:cNvCxnSpPr>
              <a:stCxn id="268" idx="7"/>
              <a:endCxn id="269" idx="2"/>
            </p:cNvCxnSpPr>
            <p:nvPr/>
          </p:nvCxnSpPr>
          <p:spPr>
            <a:xfrm rot="-5400000">
              <a:off x="1557030" y="835626"/>
              <a:ext cx="149700" cy="486300"/>
            </a:xfrm>
            <a:prstGeom prst="bentConnector2">
              <a:avLst/>
            </a:prstGeom>
            <a:noFill/>
            <a:ln w="9525" cap="flat" cmpd="sng">
              <a:solidFill>
                <a:schemeClr val="dk2"/>
              </a:solidFill>
              <a:prstDash val="solid"/>
              <a:round/>
              <a:headEnd type="none" w="lg" len="lg"/>
              <a:tailEnd type="stealth" w="lg" len="lg"/>
            </a:ln>
          </p:spPr>
        </p:cxnSp>
        <p:cxnSp>
          <p:nvCxnSpPr>
            <p:cNvPr id="278" name="Shape 278"/>
            <p:cNvCxnSpPr>
              <a:stCxn id="268" idx="5"/>
              <a:endCxn id="271" idx="2"/>
            </p:cNvCxnSpPr>
            <p:nvPr/>
          </p:nvCxnSpPr>
          <p:spPr>
            <a:xfrm rot="-5400000" flipH="1">
              <a:off x="1588530" y="1263751"/>
              <a:ext cx="86700" cy="486300"/>
            </a:xfrm>
            <a:prstGeom prst="bentConnector2">
              <a:avLst/>
            </a:prstGeom>
            <a:noFill/>
            <a:ln w="9525" cap="flat" cmpd="sng">
              <a:solidFill>
                <a:schemeClr val="dk2"/>
              </a:solidFill>
              <a:prstDash val="solid"/>
              <a:round/>
              <a:headEnd type="none" w="lg" len="lg"/>
              <a:tailEnd type="stealth" w="lg" len="lg"/>
            </a:ln>
          </p:spPr>
        </p:cxnSp>
        <p:cxnSp>
          <p:nvCxnSpPr>
            <p:cNvPr id="279" name="Shape 279"/>
            <p:cNvCxnSpPr>
              <a:stCxn id="271" idx="6"/>
              <a:endCxn id="270" idx="3"/>
            </p:cNvCxnSpPr>
            <p:nvPr/>
          </p:nvCxnSpPr>
          <p:spPr>
            <a:xfrm rot="10800000" flipH="1">
              <a:off x="2313191" y="1463611"/>
              <a:ext cx="486300" cy="86700"/>
            </a:xfrm>
            <a:prstGeom prst="bentConnector2">
              <a:avLst/>
            </a:prstGeom>
            <a:noFill/>
            <a:ln w="9525" cap="flat" cmpd="sng">
              <a:solidFill>
                <a:schemeClr val="dk2"/>
              </a:solidFill>
              <a:prstDash val="solid"/>
              <a:round/>
              <a:headEnd type="none" w="lg" len="lg"/>
              <a:tailEnd type="stealth" w="lg" len="lg"/>
            </a:ln>
          </p:spPr>
        </p:cxnSp>
        <p:cxnSp>
          <p:nvCxnSpPr>
            <p:cNvPr id="280" name="Shape 280"/>
            <p:cNvCxnSpPr>
              <a:stCxn id="269" idx="6"/>
              <a:endCxn id="270" idx="1"/>
            </p:cNvCxnSpPr>
            <p:nvPr/>
          </p:nvCxnSpPr>
          <p:spPr>
            <a:xfrm>
              <a:off x="2313191" y="1003645"/>
              <a:ext cx="486300" cy="149700"/>
            </a:xfrm>
            <a:prstGeom prst="bentConnector2">
              <a:avLst/>
            </a:prstGeom>
            <a:noFill/>
            <a:ln w="9525" cap="flat" cmpd="sng">
              <a:solidFill>
                <a:schemeClr val="dk2"/>
              </a:solidFill>
              <a:prstDash val="solid"/>
              <a:round/>
              <a:headEnd type="none" w="lg" len="lg"/>
              <a:tailEnd type="stealth" w="lg" len="lg"/>
            </a:ln>
          </p:spPr>
        </p:cxnSp>
        <p:cxnSp>
          <p:nvCxnSpPr>
            <p:cNvPr id="281" name="Shape 281"/>
            <p:cNvCxnSpPr>
              <a:stCxn id="270" idx="6"/>
              <a:endCxn id="274" idx="1"/>
            </p:cNvCxnSpPr>
            <p:nvPr/>
          </p:nvCxnSpPr>
          <p:spPr>
            <a:xfrm>
              <a:off x="3173465" y="1308588"/>
              <a:ext cx="129900" cy="1800"/>
            </a:xfrm>
            <a:prstGeom prst="bentConnector3">
              <a:avLst>
                <a:gd name="adj1" fmla="val 49908"/>
              </a:avLst>
            </a:prstGeom>
            <a:noFill/>
            <a:ln w="9525" cap="flat" cmpd="sng">
              <a:solidFill>
                <a:schemeClr val="dk2"/>
              </a:solidFill>
              <a:prstDash val="solid"/>
              <a:round/>
              <a:headEnd type="none" w="lg" len="lg"/>
              <a:tailEnd type="stealth" w="lg" len="lg"/>
            </a:ln>
          </p:spPr>
        </p:cxnSp>
        <p:cxnSp>
          <p:nvCxnSpPr>
            <p:cNvPr id="282" name="Shape 282"/>
            <p:cNvCxnSpPr>
              <a:stCxn id="274" idx="0"/>
              <a:endCxn id="272" idx="3"/>
            </p:cNvCxnSpPr>
            <p:nvPr/>
          </p:nvCxnSpPr>
          <p:spPr>
            <a:xfrm rot="5400000" flipH="1">
              <a:off x="3062826" y="353977"/>
              <a:ext cx="147000" cy="640200"/>
            </a:xfrm>
            <a:prstGeom prst="bentConnector2">
              <a:avLst/>
            </a:prstGeom>
            <a:noFill/>
            <a:ln w="9525" cap="flat" cmpd="sng">
              <a:solidFill>
                <a:schemeClr val="dk2"/>
              </a:solidFill>
              <a:prstDash val="solid"/>
              <a:round/>
              <a:headEnd type="stealth" w="lg" len="lg"/>
              <a:tailEnd type="stealth" w="lg" len="lg"/>
            </a:ln>
          </p:spPr>
        </p:cxnSp>
        <p:cxnSp>
          <p:nvCxnSpPr>
            <p:cNvPr id="283" name="Shape 283"/>
            <p:cNvCxnSpPr>
              <a:stCxn id="275" idx="0"/>
              <a:endCxn id="272" idx="1"/>
            </p:cNvCxnSpPr>
            <p:nvPr/>
          </p:nvCxnSpPr>
          <p:spPr>
            <a:xfrm rot="-5400000">
              <a:off x="978053" y="353977"/>
              <a:ext cx="147000" cy="640200"/>
            </a:xfrm>
            <a:prstGeom prst="bentConnector2">
              <a:avLst/>
            </a:prstGeom>
            <a:noFill/>
            <a:ln w="9525" cap="flat" cmpd="sng">
              <a:solidFill>
                <a:schemeClr val="dk2"/>
              </a:solidFill>
              <a:prstDash val="solid"/>
              <a:round/>
              <a:headEnd type="stealth" w="lg" len="lg"/>
              <a:tailEnd type="stealth" w="lg" len="lg"/>
            </a:ln>
          </p:spPr>
        </p:cxnSp>
        <p:cxnSp>
          <p:nvCxnSpPr>
            <p:cNvPr id="284" name="Shape 284"/>
            <p:cNvCxnSpPr>
              <a:stCxn id="275" idx="2"/>
              <a:endCxn id="273" idx="1"/>
            </p:cNvCxnSpPr>
            <p:nvPr/>
          </p:nvCxnSpPr>
          <p:spPr>
            <a:xfrm rot="-5400000" flipH="1">
              <a:off x="1010003" y="1591027"/>
              <a:ext cx="83100" cy="640200"/>
            </a:xfrm>
            <a:prstGeom prst="bentConnector2">
              <a:avLst/>
            </a:prstGeom>
            <a:noFill/>
            <a:ln w="9525" cap="flat" cmpd="sng">
              <a:solidFill>
                <a:schemeClr val="dk2"/>
              </a:solidFill>
              <a:prstDash val="solid"/>
              <a:round/>
              <a:headEnd type="stealth" w="lg" len="lg"/>
              <a:tailEnd type="stealth" w="lg" len="lg"/>
            </a:ln>
          </p:spPr>
        </p:cxnSp>
        <p:cxnSp>
          <p:nvCxnSpPr>
            <p:cNvPr id="285" name="Shape 285"/>
            <p:cNvCxnSpPr>
              <a:endCxn id="274" idx="2"/>
            </p:cNvCxnSpPr>
            <p:nvPr/>
          </p:nvCxnSpPr>
          <p:spPr>
            <a:xfrm rot="10800000" flipH="1">
              <a:off x="2815326" y="1869577"/>
              <a:ext cx="641100" cy="83100"/>
            </a:xfrm>
            <a:prstGeom prst="bentConnector2">
              <a:avLst/>
            </a:prstGeom>
            <a:noFill/>
            <a:ln w="9525" cap="flat" cmpd="sng">
              <a:solidFill>
                <a:schemeClr val="dk2"/>
              </a:solidFill>
              <a:prstDash val="solid"/>
              <a:round/>
              <a:headEnd type="stealth" w="lg" len="lg"/>
              <a:tailEnd type="stealth" w="lg" len="lg"/>
            </a:ln>
          </p:spPr>
        </p:cxnSp>
      </p:grpSp>
      <p:sp>
        <p:nvSpPr>
          <p:cNvPr id="93" name="Shape 101"/>
          <p:cNvSpPr txBox="1"/>
          <p:nvPr/>
        </p:nvSpPr>
        <p:spPr>
          <a:xfrm>
            <a:off x="846715" y="2736800"/>
            <a:ext cx="1459390" cy="1384400"/>
          </a:xfrm>
          <a:prstGeom prst="rect">
            <a:avLst/>
          </a:prstGeom>
          <a:noFill/>
          <a:ln>
            <a:noFill/>
          </a:ln>
        </p:spPr>
        <p:txBody>
          <a:bodyPr lIns="91425" tIns="91425" rIns="91425" bIns="91425" anchor="t" anchorCtr="0">
            <a:noAutofit/>
          </a:bodyPr>
          <a:lstStyle/>
          <a:p>
            <a:pPr lvl="0" algn="r" rtl="0">
              <a:spcBef>
                <a:spcPts val="0"/>
              </a:spcBef>
              <a:buNone/>
            </a:pPr>
            <a:r>
              <a:rPr lang="en" dirty="0"/>
              <a:t>Expeditions</a:t>
            </a:r>
          </a:p>
          <a:p>
            <a:pPr lvl="0" algn="r" rtl="0">
              <a:spcBef>
                <a:spcPts val="0"/>
              </a:spcBef>
              <a:buNone/>
            </a:pPr>
            <a:r>
              <a:rPr lang="en" dirty="0"/>
              <a:t>Research</a:t>
            </a:r>
          </a:p>
          <a:p>
            <a:pPr lvl="0" algn="r" rtl="0">
              <a:spcBef>
                <a:spcPts val="0"/>
              </a:spcBef>
              <a:buNone/>
            </a:pPr>
            <a:r>
              <a:rPr lang="en" dirty="0"/>
              <a:t>Publications</a:t>
            </a:r>
          </a:p>
          <a:p>
            <a:pPr lvl="0" algn="r">
              <a:spcBef>
                <a:spcPts val="0"/>
              </a:spcBef>
              <a:buNone/>
            </a:pPr>
            <a:r>
              <a:rPr lang="en" dirty="0"/>
              <a:t>...</a:t>
            </a:r>
          </a:p>
        </p:txBody>
      </p:sp>
      <p:sp>
        <p:nvSpPr>
          <p:cNvPr id="94" name="Shape 102"/>
          <p:cNvSpPr txBox="1"/>
          <p:nvPr/>
        </p:nvSpPr>
        <p:spPr>
          <a:xfrm>
            <a:off x="6846131" y="2627267"/>
            <a:ext cx="1681584" cy="1384400"/>
          </a:xfrm>
          <a:prstGeom prst="rect">
            <a:avLst/>
          </a:prstGeom>
          <a:noFill/>
          <a:ln>
            <a:noFill/>
          </a:ln>
        </p:spPr>
        <p:txBody>
          <a:bodyPr lIns="91425" tIns="91425" rIns="91425" bIns="91425" anchor="t" anchorCtr="0">
            <a:noAutofit/>
          </a:bodyPr>
          <a:lstStyle/>
          <a:p>
            <a:pPr lvl="0" rtl="0">
              <a:spcBef>
                <a:spcPts val="0"/>
              </a:spcBef>
              <a:buNone/>
            </a:pPr>
            <a:r>
              <a:rPr lang="en" dirty="0"/>
              <a:t>Visitors</a:t>
            </a:r>
          </a:p>
          <a:p>
            <a:pPr lvl="0" rtl="0">
              <a:spcBef>
                <a:spcPts val="0"/>
              </a:spcBef>
              <a:buNone/>
            </a:pPr>
            <a:r>
              <a:rPr lang="en" dirty="0"/>
              <a:t>Researchers</a:t>
            </a:r>
          </a:p>
          <a:p>
            <a:pPr lvl="0" rtl="0">
              <a:spcBef>
                <a:spcPts val="0"/>
              </a:spcBef>
              <a:buNone/>
            </a:pPr>
            <a:r>
              <a:rPr lang="en" dirty="0"/>
              <a:t>Staff</a:t>
            </a:r>
          </a:p>
          <a:p>
            <a:pPr lvl="0" rtl="0">
              <a:spcBef>
                <a:spcPts val="0"/>
              </a:spcBef>
              <a:buNone/>
            </a:pPr>
            <a:r>
              <a:rPr lang="en" dirty="0"/>
              <a:t>Exhibitions</a:t>
            </a:r>
          </a:p>
          <a:p>
            <a:pPr lvl="0" rtl="0">
              <a:spcBef>
                <a:spcPts val="0"/>
              </a:spcBef>
              <a:buNone/>
            </a:pPr>
            <a:r>
              <a:rPr lang="en" dirty="0"/>
              <a:t>...</a:t>
            </a:r>
          </a:p>
        </p:txBody>
      </p:sp>
    </p:spTree>
    <p:extLst>
      <p:ext uri="{BB962C8B-B14F-4D97-AF65-F5344CB8AC3E}">
        <p14:creationId xmlns:p14="http://schemas.microsoft.com/office/powerpoint/2010/main" val="4273563086"/>
      </p:ext>
    </p:extLst>
  </p:cSld>
  <p:clrMapOvr>
    <a:masterClrMapping/>
  </p:clrMapOvr>
  <p:transition spd="slow">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grpSp>
        <p:nvGrpSpPr>
          <p:cNvPr id="290" name="Shape 290"/>
          <p:cNvGrpSpPr/>
          <p:nvPr/>
        </p:nvGrpSpPr>
        <p:grpSpPr>
          <a:xfrm>
            <a:off x="5080575" y="3351001"/>
            <a:ext cx="3586800" cy="2935199"/>
            <a:chOff x="300650" y="311850"/>
            <a:chExt cx="3586800" cy="2201399"/>
          </a:xfrm>
        </p:grpSpPr>
        <p:sp>
          <p:nvSpPr>
            <p:cNvPr id="291" name="Shape 291"/>
            <p:cNvSpPr/>
            <p:nvPr/>
          </p:nvSpPr>
          <p:spPr>
            <a:xfrm>
              <a:off x="300650" y="311850"/>
              <a:ext cx="3586800" cy="2201399"/>
            </a:xfrm>
            <a:prstGeom prst="rect">
              <a:avLst/>
            </a:prstGeom>
            <a:solidFill>
              <a:srgbClr val="F9CB9C"/>
            </a:solidFill>
            <a:ln w="9525" cap="flat" cmpd="sng">
              <a:solidFill>
                <a:schemeClr val="dk2"/>
              </a:solidFill>
              <a:prstDash val="solid"/>
              <a:round/>
              <a:headEnd type="none" w="med" len="med"/>
              <a:tailEnd type="none" w="med" len="med"/>
            </a:ln>
          </p:spPr>
          <p:txBody>
            <a:bodyPr lIns="91425" tIns="91425" rIns="91425" bIns="91425" anchor="b" anchorCtr="0">
              <a:noAutofit/>
            </a:bodyPr>
            <a:lstStyle/>
            <a:p>
              <a:pPr lvl="0" rtl="0">
                <a:spcBef>
                  <a:spcPts val="0"/>
                </a:spcBef>
                <a:buNone/>
              </a:pPr>
              <a:r>
                <a:rPr lang="en" sz="1600" b="1">
                  <a:latin typeface="Trebuchet MS" panose="020B0603020202020204" pitchFamily="34" charset="0"/>
                </a:rPr>
                <a:t>Library</a:t>
              </a:r>
            </a:p>
          </p:txBody>
        </p:sp>
        <p:sp>
          <p:nvSpPr>
            <p:cNvPr id="292" name="Shape 292"/>
            <p:cNvSpPr/>
            <p:nvPr/>
          </p:nvSpPr>
          <p:spPr>
            <a:xfrm>
              <a:off x="1014617" y="1089438"/>
              <a:ext cx="438299" cy="438299"/>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sz="1600" b="1">
                <a:latin typeface="Trebuchet MS" panose="020B0603020202020204" pitchFamily="34" charset="0"/>
              </a:endParaRPr>
            </a:p>
          </p:txBody>
        </p:sp>
        <p:sp>
          <p:nvSpPr>
            <p:cNvPr id="293" name="Shape 293"/>
            <p:cNvSpPr/>
            <p:nvPr/>
          </p:nvSpPr>
          <p:spPr>
            <a:xfrm>
              <a:off x="1874891" y="784495"/>
              <a:ext cx="438299" cy="438299"/>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sz="1600" b="1">
                <a:latin typeface="Trebuchet MS" panose="020B0603020202020204" pitchFamily="34" charset="0"/>
              </a:endParaRPr>
            </a:p>
          </p:txBody>
        </p:sp>
        <p:sp>
          <p:nvSpPr>
            <p:cNvPr id="294" name="Shape 294"/>
            <p:cNvSpPr/>
            <p:nvPr/>
          </p:nvSpPr>
          <p:spPr>
            <a:xfrm>
              <a:off x="2735165" y="1089438"/>
              <a:ext cx="438299" cy="438299"/>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sz="1600" b="1">
                <a:latin typeface="Trebuchet MS" panose="020B0603020202020204" pitchFamily="34" charset="0"/>
              </a:endParaRPr>
            </a:p>
          </p:txBody>
        </p:sp>
        <p:sp>
          <p:nvSpPr>
            <p:cNvPr id="295" name="Shape 295"/>
            <p:cNvSpPr/>
            <p:nvPr/>
          </p:nvSpPr>
          <p:spPr>
            <a:xfrm>
              <a:off x="1874891" y="1331161"/>
              <a:ext cx="438299" cy="438299"/>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sz="1600" b="1">
                <a:latin typeface="Trebuchet MS" panose="020B0603020202020204" pitchFamily="34" charset="0"/>
              </a:endParaRPr>
            </a:p>
          </p:txBody>
        </p:sp>
        <p:sp>
          <p:nvSpPr>
            <p:cNvPr id="296" name="Shape 296"/>
            <p:cNvSpPr/>
            <p:nvPr/>
          </p:nvSpPr>
          <p:spPr>
            <a:xfrm>
              <a:off x="1371952" y="463246"/>
              <a:ext cx="1444200" cy="2748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sz="1600" b="1">
                <a:latin typeface="Trebuchet MS" panose="020B0603020202020204" pitchFamily="34" charset="0"/>
              </a:endParaRPr>
            </a:p>
          </p:txBody>
        </p:sp>
        <p:sp>
          <p:nvSpPr>
            <p:cNvPr id="297" name="Shape 297"/>
            <p:cNvSpPr/>
            <p:nvPr/>
          </p:nvSpPr>
          <p:spPr>
            <a:xfrm>
              <a:off x="1371952" y="1815724"/>
              <a:ext cx="1444200" cy="2748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sz="1600" b="1">
                <a:latin typeface="Trebuchet MS" panose="020B0603020202020204" pitchFamily="34" charset="0"/>
              </a:endParaRPr>
            </a:p>
          </p:txBody>
        </p:sp>
        <p:sp>
          <p:nvSpPr>
            <p:cNvPr id="298" name="Shape 298"/>
            <p:cNvSpPr/>
            <p:nvPr/>
          </p:nvSpPr>
          <p:spPr>
            <a:xfrm>
              <a:off x="3303126" y="747577"/>
              <a:ext cx="306600" cy="11220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sz="1600" b="1">
                <a:latin typeface="Trebuchet MS" panose="020B0603020202020204" pitchFamily="34" charset="0"/>
              </a:endParaRPr>
            </a:p>
          </p:txBody>
        </p:sp>
        <p:sp>
          <p:nvSpPr>
            <p:cNvPr id="299" name="Shape 299"/>
            <p:cNvSpPr/>
            <p:nvPr/>
          </p:nvSpPr>
          <p:spPr>
            <a:xfrm>
              <a:off x="578153" y="747577"/>
              <a:ext cx="306600" cy="11220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sz="1600" b="1">
                <a:latin typeface="Trebuchet MS" panose="020B0603020202020204" pitchFamily="34" charset="0"/>
              </a:endParaRPr>
            </a:p>
          </p:txBody>
        </p:sp>
        <p:cxnSp>
          <p:nvCxnSpPr>
            <p:cNvPr id="300" name="Shape 300"/>
            <p:cNvCxnSpPr>
              <a:stCxn id="299" idx="3"/>
              <a:endCxn id="292" idx="2"/>
            </p:cNvCxnSpPr>
            <p:nvPr/>
          </p:nvCxnSpPr>
          <p:spPr>
            <a:xfrm>
              <a:off x="884753" y="1308577"/>
              <a:ext cx="129900" cy="600"/>
            </a:xfrm>
            <a:prstGeom prst="bentConnector3">
              <a:avLst>
                <a:gd name="adj1" fmla="val 49986"/>
              </a:avLst>
            </a:prstGeom>
            <a:noFill/>
            <a:ln w="9525" cap="flat" cmpd="sng">
              <a:solidFill>
                <a:schemeClr val="dk2"/>
              </a:solidFill>
              <a:prstDash val="solid"/>
              <a:round/>
              <a:headEnd type="none" w="lg" len="lg"/>
              <a:tailEnd type="stealth" w="lg" len="lg"/>
            </a:ln>
          </p:spPr>
        </p:cxnSp>
        <p:cxnSp>
          <p:nvCxnSpPr>
            <p:cNvPr id="301" name="Shape 301"/>
            <p:cNvCxnSpPr>
              <a:stCxn id="292" idx="7"/>
              <a:endCxn id="293" idx="2"/>
            </p:cNvCxnSpPr>
            <p:nvPr/>
          </p:nvCxnSpPr>
          <p:spPr>
            <a:xfrm rot="-5400000">
              <a:off x="1556880" y="835476"/>
              <a:ext cx="150000" cy="486300"/>
            </a:xfrm>
            <a:prstGeom prst="bentConnector2">
              <a:avLst/>
            </a:prstGeom>
            <a:noFill/>
            <a:ln w="9525" cap="flat" cmpd="sng">
              <a:solidFill>
                <a:schemeClr val="dk2"/>
              </a:solidFill>
              <a:prstDash val="solid"/>
              <a:round/>
              <a:headEnd type="none" w="lg" len="lg"/>
              <a:tailEnd type="stealth" w="lg" len="lg"/>
            </a:ln>
          </p:spPr>
        </p:cxnSp>
        <p:cxnSp>
          <p:nvCxnSpPr>
            <p:cNvPr id="302" name="Shape 302"/>
            <p:cNvCxnSpPr>
              <a:stCxn id="292" idx="5"/>
              <a:endCxn id="295" idx="2"/>
            </p:cNvCxnSpPr>
            <p:nvPr/>
          </p:nvCxnSpPr>
          <p:spPr>
            <a:xfrm rot="-5400000" flipH="1">
              <a:off x="1588530" y="1263751"/>
              <a:ext cx="86700" cy="486300"/>
            </a:xfrm>
            <a:prstGeom prst="bentConnector2">
              <a:avLst/>
            </a:prstGeom>
            <a:noFill/>
            <a:ln w="9525" cap="flat" cmpd="sng">
              <a:solidFill>
                <a:schemeClr val="dk2"/>
              </a:solidFill>
              <a:prstDash val="solid"/>
              <a:round/>
              <a:headEnd type="none" w="lg" len="lg"/>
              <a:tailEnd type="stealth" w="lg" len="lg"/>
            </a:ln>
          </p:spPr>
        </p:cxnSp>
        <p:cxnSp>
          <p:nvCxnSpPr>
            <p:cNvPr id="303" name="Shape 303"/>
            <p:cNvCxnSpPr>
              <a:stCxn id="295" idx="6"/>
              <a:endCxn id="294" idx="3"/>
            </p:cNvCxnSpPr>
            <p:nvPr/>
          </p:nvCxnSpPr>
          <p:spPr>
            <a:xfrm rot="10800000" flipH="1">
              <a:off x="2313191" y="1463611"/>
              <a:ext cx="486300" cy="86700"/>
            </a:xfrm>
            <a:prstGeom prst="bentConnector2">
              <a:avLst/>
            </a:prstGeom>
            <a:noFill/>
            <a:ln w="9525" cap="flat" cmpd="sng">
              <a:solidFill>
                <a:schemeClr val="dk2"/>
              </a:solidFill>
              <a:prstDash val="solid"/>
              <a:round/>
              <a:headEnd type="none" w="lg" len="lg"/>
              <a:tailEnd type="stealth" w="lg" len="lg"/>
            </a:ln>
          </p:spPr>
        </p:cxnSp>
        <p:cxnSp>
          <p:nvCxnSpPr>
            <p:cNvPr id="304" name="Shape 304"/>
            <p:cNvCxnSpPr>
              <a:stCxn id="293" idx="6"/>
              <a:endCxn id="294" idx="1"/>
            </p:cNvCxnSpPr>
            <p:nvPr/>
          </p:nvCxnSpPr>
          <p:spPr>
            <a:xfrm>
              <a:off x="2313191" y="1003645"/>
              <a:ext cx="486300" cy="150000"/>
            </a:xfrm>
            <a:prstGeom prst="bentConnector2">
              <a:avLst/>
            </a:prstGeom>
            <a:noFill/>
            <a:ln w="9525" cap="flat" cmpd="sng">
              <a:solidFill>
                <a:schemeClr val="dk2"/>
              </a:solidFill>
              <a:prstDash val="solid"/>
              <a:round/>
              <a:headEnd type="none" w="lg" len="lg"/>
              <a:tailEnd type="stealth" w="lg" len="lg"/>
            </a:ln>
          </p:spPr>
        </p:cxnSp>
        <p:cxnSp>
          <p:nvCxnSpPr>
            <p:cNvPr id="305" name="Shape 305"/>
            <p:cNvCxnSpPr>
              <a:stCxn id="294" idx="6"/>
              <a:endCxn id="298" idx="1"/>
            </p:cNvCxnSpPr>
            <p:nvPr/>
          </p:nvCxnSpPr>
          <p:spPr>
            <a:xfrm>
              <a:off x="3173465" y="1308588"/>
              <a:ext cx="129600" cy="600"/>
            </a:xfrm>
            <a:prstGeom prst="bentConnector3">
              <a:avLst>
                <a:gd name="adj1" fmla="val 50024"/>
              </a:avLst>
            </a:prstGeom>
            <a:noFill/>
            <a:ln w="9525" cap="flat" cmpd="sng">
              <a:solidFill>
                <a:schemeClr val="dk2"/>
              </a:solidFill>
              <a:prstDash val="solid"/>
              <a:round/>
              <a:headEnd type="none" w="lg" len="lg"/>
              <a:tailEnd type="stealth" w="lg" len="lg"/>
            </a:ln>
          </p:spPr>
        </p:cxnSp>
        <p:cxnSp>
          <p:nvCxnSpPr>
            <p:cNvPr id="306" name="Shape 306"/>
            <p:cNvCxnSpPr>
              <a:stCxn id="298" idx="0"/>
              <a:endCxn id="296" idx="3"/>
            </p:cNvCxnSpPr>
            <p:nvPr/>
          </p:nvCxnSpPr>
          <p:spPr>
            <a:xfrm rot="5400000" flipH="1">
              <a:off x="3062826" y="353977"/>
              <a:ext cx="147000" cy="640200"/>
            </a:xfrm>
            <a:prstGeom prst="bentConnector2">
              <a:avLst/>
            </a:prstGeom>
            <a:noFill/>
            <a:ln w="9525" cap="flat" cmpd="sng">
              <a:solidFill>
                <a:schemeClr val="dk2"/>
              </a:solidFill>
              <a:prstDash val="solid"/>
              <a:round/>
              <a:headEnd type="stealth" w="lg" len="lg"/>
              <a:tailEnd type="stealth" w="lg" len="lg"/>
            </a:ln>
          </p:spPr>
        </p:cxnSp>
        <p:cxnSp>
          <p:nvCxnSpPr>
            <p:cNvPr id="307" name="Shape 307"/>
            <p:cNvCxnSpPr>
              <a:stCxn id="299" idx="0"/>
              <a:endCxn id="296" idx="1"/>
            </p:cNvCxnSpPr>
            <p:nvPr/>
          </p:nvCxnSpPr>
          <p:spPr>
            <a:xfrm rot="-5400000">
              <a:off x="978203" y="353827"/>
              <a:ext cx="147000" cy="640499"/>
            </a:xfrm>
            <a:prstGeom prst="bentConnector2">
              <a:avLst/>
            </a:prstGeom>
            <a:noFill/>
            <a:ln w="9525" cap="flat" cmpd="sng">
              <a:solidFill>
                <a:schemeClr val="dk2"/>
              </a:solidFill>
              <a:prstDash val="solid"/>
              <a:round/>
              <a:headEnd type="stealth" w="lg" len="lg"/>
              <a:tailEnd type="stealth" w="lg" len="lg"/>
            </a:ln>
          </p:spPr>
        </p:cxnSp>
        <p:cxnSp>
          <p:nvCxnSpPr>
            <p:cNvPr id="308" name="Shape 308"/>
            <p:cNvCxnSpPr>
              <a:stCxn id="299" idx="2"/>
              <a:endCxn id="297" idx="1"/>
            </p:cNvCxnSpPr>
            <p:nvPr/>
          </p:nvCxnSpPr>
          <p:spPr>
            <a:xfrm rot="-5400000" flipH="1">
              <a:off x="1010003" y="1591027"/>
              <a:ext cx="83400" cy="640499"/>
            </a:xfrm>
            <a:prstGeom prst="bentConnector2">
              <a:avLst/>
            </a:prstGeom>
            <a:noFill/>
            <a:ln w="9525" cap="flat" cmpd="sng">
              <a:solidFill>
                <a:schemeClr val="dk2"/>
              </a:solidFill>
              <a:prstDash val="solid"/>
              <a:round/>
              <a:headEnd type="stealth" w="lg" len="lg"/>
              <a:tailEnd type="stealth" w="lg" len="lg"/>
            </a:ln>
          </p:spPr>
        </p:cxnSp>
        <p:cxnSp>
          <p:nvCxnSpPr>
            <p:cNvPr id="309" name="Shape 309"/>
            <p:cNvCxnSpPr>
              <a:endCxn id="298" idx="2"/>
            </p:cNvCxnSpPr>
            <p:nvPr/>
          </p:nvCxnSpPr>
          <p:spPr>
            <a:xfrm rot="10800000" flipH="1">
              <a:off x="2815926" y="1869577"/>
              <a:ext cx="640500" cy="83400"/>
            </a:xfrm>
            <a:prstGeom prst="bentConnector2">
              <a:avLst/>
            </a:prstGeom>
            <a:noFill/>
            <a:ln w="9525" cap="flat" cmpd="sng">
              <a:solidFill>
                <a:schemeClr val="dk2"/>
              </a:solidFill>
              <a:prstDash val="solid"/>
              <a:round/>
              <a:headEnd type="stealth" w="lg" len="lg"/>
              <a:tailEnd type="stealth" w="lg" len="lg"/>
            </a:ln>
          </p:spPr>
        </p:cxnSp>
      </p:grpSp>
      <p:grpSp>
        <p:nvGrpSpPr>
          <p:cNvPr id="310" name="Shape 310"/>
          <p:cNvGrpSpPr/>
          <p:nvPr/>
        </p:nvGrpSpPr>
        <p:grpSpPr>
          <a:xfrm>
            <a:off x="3312750" y="2544167"/>
            <a:ext cx="3586800" cy="2935199"/>
            <a:chOff x="300650" y="311850"/>
            <a:chExt cx="3586800" cy="2201399"/>
          </a:xfrm>
        </p:grpSpPr>
        <p:sp>
          <p:nvSpPr>
            <p:cNvPr id="311" name="Shape 311"/>
            <p:cNvSpPr/>
            <p:nvPr/>
          </p:nvSpPr>
          <p:spPr>
            <a:xfrm>
              <a:off x="300650" y="311850"/>
              <a:ext cx="3586800" cy="2201399"/>
            </a:xfrm>
            <a:prstGeom prst="rect">
              <a:avLst/>
            </a:prstGeom>
            <a:solidFill>
              <a:srgbClr val="FFE599"/>
            </a:solidFill>
            <a:ln w="9525" cap="flat" cmpd="sng">
              <a:solidFill>
                <a:schemeClr val="dk2"/>
              </a:solidFill>
              <a:prstDash val="solid"/>
              <a:round/>
              <a:headEnd type="none" w="med" len="med"/>
              <a:tailEnd type="none" w="med" len="med"/>
            </a:ln>
          </p:spPr>
          <p:txBody>
            <a:bodyPr lIns="91425" tIns="91425" rIns="91425" bIns="91425" anchor="b" anchorCtr="0">
              <a:noAutofit/>
            </a:bodyPr>
            <a:lstStyle/>
            <a:p>
              <a:pPr lvl="0" rtl="0">
                <a:spcBef>
                  <a:spcPts val="0"/>
                </a:spcBef>
                <a:buNone/>
              </a:pPr>
              <a:r>
                <a:rPr lang="en" sz="1600" b="1">
                  <a:latin typeface="Trebuchet MS" panose="020B0603020202020204" pitchFamily="34" charset="0"/>
                </a:rPr>
                <a:t>Vertebrate Zoology</a:t>
              </a:r>
            </a:p>
          </p:txBody>
        </p:sp>
        <p:sp>
          <p:nvSpPr>
            <p:cNvPr id="312" name="Shape 312"/>
            <p:cNvSpPr/>
            <p:nvPr/>
          </p:nvSpPr>
          <p:spPr>
            <a:xfrm>
              <a:off x="1014617" y="1089438"/>
              <a:ext cx="438299" cy="438299"/>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sz="1600" b="1">
                <a:latin typeface="Trebuchet MS" panose="020B0603020202020204" pitchFamily="34" charset="0"/>
              </a:endParaRPr>
            </a:p>
          </p:txBody>
        </p:sp>
        <p:sp>
          <p:nvSpPr>
            <p:cNvPr id="313" name="Shape 313"/>
            <p:cNvSpPr/>
            <p:nvPr/>
          </p:nvSpPr>
          <p:spPr>
            <a:xfrm>
              <a:off x="1874891" y="784495"/>
              <a:ext cx="438299" cy="438299"/>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sz="1600" b="1">
                <a:latin typeface="Trebuchet MS" panose="020B0603020202020204" pitchFamily="34" charset="0"/>
              </a:endParaRPr>
            </a:p>
          </p:txBody>
        </p:sp>
        <p:sp>
          <p:nvSpPr>
            <p:cNvPr id="314" name="Shape 314"/>
            <p:cNvSpPr/>
            <p:nvPr/>
          </p:nvSpPr>
          <p:spPr>
            <a:xfrm>
              <a:off x="2735165" y="1089438"/>
              <a:ext cx="438299" cy="438299"/>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sz="1600" b="1">
                <a:latin typeface="Trebuchet MS" panose="020B0603020202020204" pitchFamily="34" charset="0"/>
              </a:endParaRPr>
            </a:p>
          </p:txBody>
        </p:sp>
        <p:sp>
          <p:nvSpPr>
            <p:cNvPr id="315" name="Shape 315"/>
            <p:cNvSpPr/>
            <p:nvPr/>
          </p:nvSpPr>
          <p:spPr>
            <a:xfrm>
              <a:off x="1874891" y="1331161"/>
              <a:ext cx="438299" cy="438299"/>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sz="1600" b="1">
                <a:latin typeface="Trebuchet MS" panose="020B0603020202020204" pitchFamily="34" charset="0"/>
              </a:endParaRPr>
            </a:p>
          </p:txBody>
        </p:sp>
        <p:sp>
          <p:nvSpPr>
            <p:cNvPr id="316" name="Shape 316"/>
            <p:cNvSpPr/>
            <p:nvPr/>
          </p:nvSpPr>
          <p:spPr>
            <a:xfrm>
              <a:off x="1371952" y="463246"/>
              <a:ext cx="1444200" cy="2748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sz="1600" b="1">
                <a:latin typeface="Trebuchet MS" panose="020B0603020202020204" pitchFamily="34" charset="0"/>
              </a:endParaRPr>
            </a:p>
          </p:txBody>
        </p:sp>
        <p:sp>
          <p:nvSpPr>
            <p:cNvPr id="317" name="Shape 317"/>
            <p:cNvSpPr/>
            <p:nvPr/>
          </p:nvSpPr>
          <p:spPr>
            <a:xfrm>
              <a:off x="1371952" y="1815724"/>
              <a:ext cx="1444200" cy="2748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sz="1600" b="1">
                <a:latin typeface="Trebuchet MS" panose="020B0603020202020204" pitchFamily="34" charset="0"/>
              </a:endParaRPr>
            </a:p>
          </p:txBody>
        </p:sp>
        <p:sp>
          <p:nvSpPr>
            <p:cNvPr id="318" name="Shape 318"/>
            <p:cNvSpPr/>
            <p:nvPr/>
          </p:nvSpPr>
          <p:spPr>
            <a:xfrm>
              <a:off x="3303126" y="747577"/>
              <a:ext cx="306600" cy="11220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sz="1600" b="1">
                <a:latin typeface="Trebuchet MS" panose="020B0603020202020204" pitchFamily="34" charset="0"/>
              </a:endParaRPr>
            </a:p>
          </p:txBody>
        </p:sp>
        <p:sp>
          <p:nvSpPr>
            <p:cNvPr id="319" name="Shape 319"/>
            <p:cNvSpPr/>
            <p:nvPr/>
          </p:nvSpPr>
          <p:spPr>
            <a:xfrm>
              <a:off x="578153" y="747577"/>
              <a:ext cx="306600" cy="11220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sz="1600" b="1">
                <a:latin typeface="Trebuchet MS" panose="020B0603020202020204" pitchFamily="34" charset="0"/>
              </a:endParaRPr>
            </a:p>
          </p:txBody>
        </p:sp>
        <p:cxnSp>
          <p:nvCxnSpPr>
            <p:cNvPr id="320" name="Shape 320"/>
            <p:cNvCxnSpPr>
              <a:stCxn id="319" idx="3"/>
              <a:endCxn id="312" idx="2"/>
            </p:cNvCxnSpPr>
            <p:nvPr/>
          </p:nvCxnSpPr>
          <p:spPr>
            <a:xfrm>
              <a:off x="884753" y="1308577"/>
              <a:ext cx="129900" cy="600"/>
            </a:xfrm>
            <a:prstGeom prst="bentConnector3">
              <a:avLst>
                <a:gd name="adj1" fmla="val 49986"/>
              </a:avLst>
            </a:prstGeom>
            <a:noFill/>
            <a:ln w="9525" cap="flat" cmpd="sng">
              <a:solidFill>
                <a:schemeClr val="dk2"/>
              </a:solidFill>
              <a:prstDash val="solid"/>
              <a:round/>
              <a:headEnd type="none" w="lg" len="lg"/>
              <a:tailEnd type="stealth" w="lg" len="lg"/>
            </a:ln>
          </p:spPr>
        </p:cxnSp>
        <p:cxnSp>
          <p:nvCxnSpPr>
            <p:cNvPr id="321" name="Shape 321"/>
            <p:cNvCxnSpPr>
              <a:stCxn id="312" idx="7"/>
              <a:endCxn id="313" idx="2"/>
            </p:cNvCxnSpPr>
            <p:nvPr/>
          </p:nvCxnSpPr>
          <p:spPr>
            <a:xfrm rot="-5400000">
              <a:off x="1556880" y="835476"/>
              <a:ext cx="150000" cy="486300"/>
            </a:xfrm>
            <a:prstGeom prst="bentConnector2">
              <a:avLst/>
            </a:prstGeom>
            <a:noFill/>
            <a:ln w="9525" cap="flat" cmpd="sng">
              <a:solidFill>
                <a:schemeClr val="dk2"/>
              </a:solidFill>
              <a:prstDash val="solid"/>
              <a:round/>
              <a:headEnd type="none" w="lg" len="lg"/>
              <a:tailEnd type="stealth" w="lg" len="lg"/>
            </a:ln>
          </p:spPr>
        </p:cxnSp>
        <p:cxnSp>
          <p:nvCxnSpPr>
            <p:cNvPr id="322" name="Shape 322"/>
            <p:cNvCxnSpPr>
              <a:stCxn id="312" idx="5"/>
              <a:endCxn id="315" idx="2"/>
            </p:cNvCxnSpPr>
            <p:nvPr/>
          </p:nvCxnSpPr>
          <p:spPr>
            <a:xfrm rot="-5400000" flipH="1">
              <a:off x="1588530" y="1263751"/>
              <a:ext cx="86700" cy="486300"/>
            </a:xfrm>
            <a:prstGeom prst="bentConnector2">
              <a:avLst/>
            </a:prstGeom>
            <a:noFill/>
            <a:ln w="9525" cap="flat" cmpd="sng">
              <a:solidFill>
                <a:schemeClr val="dk2"/>
              </a:solidFill>
              <a:prstDash val="solid"/>
              <a:round/>
              <a:headEnd type="none" w="lg" len="lg"/>
              <a:tailEnd type="stealth" w="lg" len="lg"/>
            </a:ln>
          </p:spPr>
        </p:cxnSp>
        <p:cxnSp>
          <p:nvCxnSpPr>
            <p:cNvPr id="323" name="Shape 323"/>
            <p:cNvCxnSpPr>
              <a:stCxn id="315" idx="6"/>
              <a:endCxn id="314" idx="3"/>
            </p:cNvCxnSpPr>
            <p:nvPr/>
          </p:nvCxnSpPr>
          <p:spPr>
            <a:xfrm rot="10800000" flipH="1">
              <a:off x="2313191" y="1463611"/>
              <a:ext cx="486300" cy="86700"/>
            </a:xfrm>
            <a:prstGeom prst="bentConnector2">
              <a:avLst/>
            </a:prstGeom>
            <a:noFill/>
            <a:ln w="9525" cap="flat" cmpd="sng">
              <a:solidFill>
                <a:schemeClr val="dk2"/>
              </a:solidFill>
              <a:prstDash val="solid"/>
              <a:round/>
              <a:headEnd type="none" w="lg" len="lg"/>
              <a:tailEnd type="stealth" w="lg" len="lg"/>
            </a:ln>
          </p:spPr>
        </p:cxnSp>
        <p:cxnSp>
          <p:nvCxnSpPr>
            <p:cNvPr id="324" name="Shape 324"/>
            <p:cNvCxnSpPr>
              <a:stCxn id="313" idx="6"/>
              <a:endCxn id="314" idx="1"/>
            </p:cNvCxnSpPr>
            <p:nvPr/>
          </p:nvCxnSpPr>
          <p:spPr>
            <a:xfrm>
              <a:off x="2313191" y="1003645"/>
              <a:ext cx="486300" cy="150000"/>
            </a:xfrm>
            <a:prstGeom prst="bentConnector2">
              <a:avLst/>
            </a:prstGeom>
            <a:noFill/>
            <a:ln w="9525" cap="flat" cmpd="sng">
              <a:solidFill>
                <a:schemeClr val="dk2"/>
              </a:solidFill>
              <a:prstDash val="solid"/>
              <a:round/>
              <a:headEnd type="none" w="lg" len="lg"/>
              <a:tailEnd type="stealth" w="lg" len="lg"/>
            </a:ln>
          </p:spPr>
        </p:cxnSp>
        <p:cxnSp>
          <p:nvCxnSpPr>
            <p:cNvPr id="325" name="Shape 325"/>
            <p:cNvCxnSpPr>
              <a:stCxn id="314" idx="6"/>
              <a:endCxn id="318" idx="1"/>
            </p:cNvCxnSpPr>
            <p:nvPr/>
          </p:nvCxnSpPr>
          <p:spPr>
            <a:xfrm>
              <a:off x="3173465" y="1308588"/>
              <a:ext cx="129600" cy="600"/>
            </a:xfrm>
            <a:prstGeom prst="bentConnector3">
              <a:avLst>
                <a:gd name="adj1" fmla="val 50024"/>
              </a:avLst>
            </a:prstGeom>
            <a:noFill/>
            <a:ln w="9525" cap="flat" cmpd="sng">
              <a:solidFill>
                <a:schemeClr val="dk2"/>
              </a:solidFill>
              <a:prstDash val="solid"/>
              <a:round/>
              <a:headEnd type="none" w="lg" len="lg"/>
              <a:tailEnd type="stealth" w="lg" len="lg"/>
            </a:ln>
          </p:spPr>
        </p:cxnSp>
        <p:cxnSp>
          <p:nvCxnSpPr>
            <p:cNvPr id="326" name="Shape 326"/>
            <p:cNvCxnSpPr>
              <a:stCxn id="318" idx="0"/>
              <a:endCxn id="316" idx="3"/>
            </p:cNvCxnSpPr>
            <p:nvPr/>
          </p:nvCxnSpPr>
          <p:spPr>
            <a:xfrm rot="5400000" flipH="1">
              <a:off x="3062826" y="353977"/>
              <a:ext cx="147000" cy="640200"/>
            </a:xfrm>
            <a:prstGeom prst="bentConnector2">
              <a:avLst/>
            </a:prstGeom>
            <a:noFill/>
            <a:ln w="9525" cap="flat" cmpd="sng">
              <a:solidFill>
                <a:schemeClr val="dk2"/>
              </a:solidFill>
              <a:prstDash val="solid"/>
              <a:round/>
              <a:headEnd type="stealth" w="lg" len="lg"/>
              <a:tailEnd type="stealth" w="lg" len="lg"/>
            </a:ln>
          </p:spPr>
        </p:cxnSp>
        <p:cxnSp>
          <p:nvCxnSpPr>
            <p:cNvPr id="327" name="Shape 327"/>
            <p:cNvCxnSpPr>
              <a:stCxn id="319" idx="0"/>
              <a:endCxn id="316" idx="1"/>
            </p:cNvCxnSpPr>
            <p:nvPr/>
          </p:nvCxnSpPr>
          <p:spPr>
            <a:xfrm rot="-5400000">
              <a:off x="978203" y="353827"/>
              <a:ext cx="147000" cy="640499"/>
            </a:xfrm>
            <a:prstGeom prst="bentConnector2">
              <a:avLst/>
            </a:prstGeom>
            <a:noFill/>
            <a:ln w="9525" cap="flat" cmpd="sng">
              <a:solidFill>
                <a:schemeClr val="dk2"/>
              </a:solidFill>
              <a:prstDash val="solid"/>
              <a:round/>
              <a:headEnd type="stealth" w="lg" len="lg"/>
              <a:tailEnd type="stealth" w="lg" len="lg"/>
            </a:ln>
          </p:spPr>
        </p:cxnSp>
        <p:cxnSp>
          <p:nvCxnSpPr>
            <p:cNvPr id="328" name="Shape 328"/>
            <p:cNvCxnSpPr>
              <a:stCxn id="319" idx="2"/>
              <a:endCxn id="317" idx="1"/>
            </p:cNvCxnSpPr>
            <p:nvPr/>
          </p:nvCxnSpPr>
          <p:spPr>
            <a:xfrm rot="-5400000" flipH="1">
              <a:off x="1010003" y="1591027"/>
              <a:ext cx="83400" cy="640499"/>
            </a:xfrm>
            <a:prstGeom prst="bentConnector2">
              <a:avLst/>
            </a:prstGeom>
            <a:noFill/>
            <a:ln w="9525" cap="flat" cmpd="sng">
              <a:solidFill>
                <a:schemeClr val="dk2"/>
              </a:solidFill>
              <a:prstDash val="solid"/>
              <a:round/>
              <a:headEnd type="stealth" w="lg" len="lg"/>
              <a:tailEnd type="stealth" w="lg" len="lg"/>
            </a:ln>
          </p:spPr>
        </p:cxnSp>
        <p:cxnSp>
          <p:nvCxnSpPr>
            <p:cNvPr id="329" name="Shape 329"/>
            <p:cNvCxnSpPr>
              <a:endCxn id="318" idx="2"/>
            </p:cNvCxnSpPr>
            <p:nvPr/>
          </p:nvCxnSpPr>
          <p:spPr>
            <a:xfrm rot="10800000" flipH="1">
              <a:off x="2815926" y="1869577"/>
              <a:ext cx="640500" cy="83400"/>
            </a:xfrm>
            <a:prstGeom prst="bentConnector2">
              <a:avLst/>
            </a:prstGeom>
            <a:noFill/>
            <a:ln w="9525" cap="flat" cmpd="sng">
              <a:solidFill>
                <a:schemeClr val="dk2"/>
              </a:solidFill>
              <a:prstDash val="solid"/>
              <a:round/>
              <a:headEnd type="stealth" w="lg" len="lg"/>
              <a:tailEnd type="stealth" w="lg" len="lg"/>
            </a:ln>
          </p:spPr>
        </p:cxnSp>
      </p:grpSp>
      <p:cxnSp>
        <p:nvCxnSpPr>
          <p:cNvPr id="330" name="Shape 330"/>
          <p:cNvCxnSpPr>
            <a:stCxn id="331" idx="2"/>
            <a:endCxn id="318" idx="3"/>
          </p:cNvCxnSpPr>
          <p:nvPr/>
        </p:nvCxnSpPr>
        <p:spPr>
          <a:xfrm flipH="1">
            <a:off x="6621826" y="1544567"/>
            <a:ext cx="1141785" cy="2328569"/>
          </a:xfrm>
          <a:prstGeom prst="straightConnector1">
            <a:avLst/>
          </a:prstGeom>
          <a:noFill/>
          <a:ln w="28575" cap="flat" cmpd="sng">
            <a:solidFill>
              <a:schemeClr val="dk2"/>
            </a:solidFill>
            <a:prstDash val="solid"/>
            <a:round/>
            <a:headEnd type="none" w="lg" len="lg"/>
            <a:tailEnd type="triangle" w="lg" len="lg"/>
          </a:ln>
        </p:spPr>
      </p:cxnSp>
      <p:grpSp>
        <p:nvGrpSpPr>
          <p:cNvPr id="332" name="Shape 332"/>
          <p:cNvGrpSpPr/>
          <p:nvPr/>
        </p:nvGrpSpPr>
        <p:grpSpPr>
          <a:xfrm>
            <a:off x="1678125" y="1544567"/>
            <a:ext cx="3586800" cy="2935199"/>
            <a:chOff x="300650" y="311850"/>
            <a:chExt cx="3586800" cy="2201399"/>
          </a:xfrm>
        </p:grpSpPr>
        <p:sp>
          <p:nvSpPr>
            <p:cNvPr id="333" name="Shape 333"/>
            <p:cNvSpPr/>
            <p:nvPr/>
          </p:nvSpPr>
          <p:spPr>
            <a:xfrm>
              <a:off x="300650" y="311850"/>
              <a:ext cx="3586800" cy="2201399"/>
            </a:xfrm>
            <a:prstGeom prst="rect">
              <a:avLst/>
            </a:prstGeom>
            <a:solidFill>
              <a:srgbClr val="B6D7A8"/>
            </a:solidFill>
            <a:ln w="9525" cap="flat" cmpd="sng">
              <a:solidFill>
                <a:schemeClr val="dk2"/>
              </a:solidFill>
              <a:prstDash val="solid"/>
              <a:round/>
              <a:headEnd type="none" w="med" len="med"/>
              <a:tailEnd type="none" w="med" len="med"/>
            </a:ln>
          </p:spPr>
          <p:txBody>
            <a:bodyPr lIns="91425" tIns="91425" rIns="91425" bIns="91425" anchor="b" anchorCtr="0">
              <a:noAutofit/>
            </a:bodyPr>
            <a:lstStyle/>
            <a:p>
              <a:pPr lvl="0" rtl="0">
                <a:spcBef>
                  <a:spcPts val="0"/>
                </a:spcBef>
                <a:buNone/>
              </a:pPr>
              <a:r>
                <a:rPr lang="en" sz="1600" b="1" dirty="0">
                  <a:latin typeface="Trebuchet MS" panose="020B0603020202020204" pitchFamily="34" charset="0"/>
                </a:rPr>
                <a:t>Earth </a:t>
              </a:r>
              <a:r>
                <a:rPr lang="en" sz="1600" b="1" dirty="0" smtClean="0">
                  <a:latin typeface="Trebuchet MS" panose="020B0603020202020204" pitchFamily="34" charset="0"/>
                </a:rPr>
                <a:t>&amp; Planetary </a:t>
              </a:r>
              <a:r>
                <a:rPr lang="en" sz="1600" b="1" dirty="0">
                  <a:latin typeface="Trebuchet MS" panose="020B0603020202020204" pitchFamily="34" charset="0"/>
                </a:rPr>
                <a:t>Science</a:t>
              </a:r>
            </a:p>
          </p:txBody>
        </p:sp>
        <p:sp>
          <p:nvSpPr>
            <p:cNvPr id="334" name="Shape 334"/>
            <p:cNvSpPr/>
            <p:nvPr/>
          </p:nvSpPr>
          <p:spPr>
            <a:xfrm>
              <a:off x="1014617" y="1089438"/>
              <a:ext cx="438299" cy="438299"/>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sz="1600" b="1">
                <a:latin typeface="Trebuchet MS" panose="020B0603020202020204" pitchFamily="34" charset="0"/>
              </a:endParaRPr>
            </a:p>
          </p:txBody>
        </p:sp>
        <p:sp>
          <p:nvSpPr>
            <p:cNvPr id="335" name="Shape 335"/>
            <p:cNvSpPr/>
            <p:nvPr/>
          </p:nvSpPr>
          <p:spPr>
            <a:xfrm>
              <a:off x="1874891" y="784495"/>
              <a:ext cx="438299" cy="438299"/>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sz="1600" b="1">
                <a:latin typeface="Trebuchet MS" panose="020B0603020202020204" pitchFamily="34" charset="0"/>
              </a:endParaRPr>
            </a:p>
          </p:txBody>
        </p:sp>
        <p:sp>
          <p:nvSpPr>
            <p:cNvPr id="336" name="Shape 336"/>
            <p:cNvSpPr/>
            <p:nvPr/>
          </p:nvSpPr>
          <p:spPr>
            <a:xfrm>
              <a:off x="2735165" y="1089438"/>
              <a:ext cx="438299" cy="438299"/>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sz="1600" b="1">
                <a:latin typeface="Trebuchet MS" panose="020B0603020202020204" pitchFamily="34" charset="0"/>
              </a:endParaRPr>
            </a:p>
          </p:txBody>
        </p:sp>
        <p:sp>
          <p:nvSpPr>
            <p:cNvPr id="337" name="Shape 337"/>
            <p:cNvSpPr/>
            <p:nvPr/>
          </p:nvSpPr>
          <p:spPr>
            <a:xfrm>
              <a:off x="1874891" y="1331161"/>
              <a:ext cx="438299" cy="438299"/>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sz="1600" b="1">
                <a:latin typeface="Trebuchet MS" panose="020B0603020202020204" pitchFamily="34" charset="0"/>
              </a:endParaRPr>
            </a:p>
          </p:txBody>
        </p:sp>
        <p:sp>
          <p:nvSpPr>
            <p:cNvPr id="338" name="Shape 338"/>
            <p:cNvSpPr/>
            <p:nvPr/>
          </p:nvSpPr>
          <p:spPr>
            <a:xfrm>
              <a:off x="1371952" y="463246"/>
              <a:ext cx="1444200" cy="2748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sz="1600" b="1">
                <a:latin typeface="Trebuchet MS" panose="020B0603020202020204" pitchFamily="34" charset="0"/>
              </a:endParaRPr>
            </a:p>
          </p:txBody>
        </p:sp>
        <p:sp>
          <p:nvSpPr>
            <p:cNvPr id="339" name="Shape 339"/>
            <p:cNvSpPr/>
            <p:nvPr/>
          </p:nvSpPr>
          <p:spPr>
            <a:xfrm>
              <a:off x="1371952" y="1815724"/>
              <a:ext cx="1444200" cy="2748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sz="1600" b="1">
                <a:latin typeface="Trebuchet MS" panose="020B0603020202020204" pitchFamily="34" charset="0"/>
              </a:endParaRPr>
            </a:p>
          </p:txBody>
        </p:sp>
        <p:sp>
          <p:nvSpPr>
            <p:cNvPr id="340" name="Shape 340"/>
            <p:cNvSpPr/>
            <p:nvPr/>
          </p:nvSpPr>
          <p:spPr>
            <a:xfrm>
              <a:off x="3303126" y="747577"/>
              <a:ext cx="306600" cy="11220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sz="1600" b="1">
                <a:latin typeface="Trebuchet MS" panose="020B0603020202020204" pitchFamily="34" charset="0"/>
              </a:endParaRPr>
            </a:p>
          </p:txBody>
        </p:sp>
        <p:sp>
          <p:nvSpPr>
            <p:cNvPr id="341" name="Shape 341"/>
            <p:cNvSpPr/>
            <p:nvPr/>
          </p:nvSpPr>
          <p:spPr>
            <a:xfrm>
              <a:off x="578153" y="747577"/>
              <a:ext cx="306600" cy="11220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sz="1600" b="1">
                <a:latin typeface="Trebuchet MS" panose="020B0603020202020204" pitchFamily="34" charset="0"/>
              </a:endParaRPr>
            </a:p>
          </p:txBody>
        </p:sp>
        <p:cxnSp>
          <p:nvCxnSpPr>
            <p:cNvPr id="342" name="Shape 342"/>
            <p:cNvCxnSpPr>
              <a:stCxn id="341" idx="3"/>
              <a:endCxn id="334" idx="2"/>
            </p:cNvCxnSpPr>
            <p:nvPr/>
          </p:nvCxnSpPr>
          <p:spPr>
            <a:xfrm>
              <a:off x="884753" y="1308577"/>
              <a:ext cx="129900" cy="600"/>
            </a:xfrm>
            <a:prstGeom prst="bentConnector3">
              <a:avLst>
                <a:gd name="adj1" fmla="val 49986"/>
              </a:avLst>
            </a:prstGeom>
            <a:noFill/>
            <a:ln w="9525" cap="flat" cmpd="sng">
              <a:solidFill>
                <a:schemeClr val="dk2"/>
              </a:solidFill>
              <a:prstDash val="solid"/>
              <a:round/>
              <a:headEnd type="none" w="lg" len="lg"/>
              <a:tailEnd type="stealth" w="lg" len="lg"/>
            </a:ln>
          </p:spPr>
        </p:cxnSp>
        <p:cxnSp>
          <p:nvCxnSpPr>
            <p:cNvPr id="343" name="Shape 343"/>
            <p:cNvCxnSpPr>
              <a:stCxn id="334" idx="7"/>
              <a:endCxn id="335" idx="2"/>
            </p:cNvCxnSpPr>
            <p:nvPr/>
          </p:nvCxnSpPr>
          <p:spPr>
            <a:xfrm rot="-5400000">
              <a:off x="1556880" y="835476"/>
              <a:ext cx="150000" cy="486300"/>
            </a:xfrm>
            <a:prstGeom prst="bentConnector2">
              <a:avLst/>
            </a:prstGeom>
            <a:noFill/>
            <a:ln w="9525" cap="flat" cmpd="sng">
              <a:solidFill>
                <a:schemeClr val="dk2"/>
              </a:solidFill>
              <a:prstDash val="solid"/>
              <a:round/>
              <a:headEnd type="none" w="lg" len="lg"/>
              <a:tailEnd type="stealth" w="lg" len="lg"/>
            </a:ln>
          </p:spPr>
        </p:cxnSp>
        <p:cxnSp>
          <p:nvCxnSpPr>
            <p:cNvPr id="344" name="Shape 344"/>
            <p:cNvCxnSpPr>
              <a:stCxn id="334" idx="5"/>
              <a:endCxn id="337" idx="2"/>
            </p:cNvCxnSpPr>
            <p:nvPr/>
          </p:nvCxnSpPr>
          <p:spPr>
            <a:xfrm rot="-5400000" flipH="1">
              <a:off x="1588530" y="1263751"/>
              <a:ext cx="86700" cy="486300"/>
            </a:xfrm>
            <a:prstGeom prst="bentConnector2">
              <a:avLst/>
            </a:prstGeom>
            <a:noFill/>
            <a:ln w="9525" cap="flat" cmpd="sng">
              <a:solidFill>
                <a:schemeClr val="dk2"/>
              </a:solidFill>
              <a:prstDash val="solid"/>
              <a:round/>
              <a:headEnd type="none" w="lg" len="lg"/>
              <a:tailEnd type="stealth" w="lg" len="lg"/>
            </a:ln>
          </p:spPr>
        </p:cxnSp>
        <p:cxnSp>
          <p:nvCxnSpPr>
            <p:cNvPr id="345" name="Shape 345"/>
            <p:cNvCxnSpPr>
              <a:stCxn id="337" idx="6"/>
              <a:endCxn id="336" idx="3"/>
            </p:cNvCxnSpPr>
            <p:nvPr/>
          </p:nvCxnSpPr>
          <p:spPr>
            <a:xfrm rot="10800000" flipH="1">
              <a:off x="2313191" y="1463611"/>
              <a:ext cx="486300" cy="86700"/>
            </a:xfrm>
            <a:prstGeom prst="bentConnector2">
              <a:avLst/>
            </a:prstGeom>
            <a:noFill/>
            <a:ln w="9525" cap="flat" cmpd="sng">
              <a:solidFill>
                <a:schemeClr val="dk2"/>
              </a:solidFill>
              <a:prstDash val="solid"/>
              <a:round/>
              <a:headEnd type="none" w="lg" len="lg"/>
              <a:tailEnd type="stealth" w="lg" len="lg"/>
            </a:ln>
          </p:spPr>
        </p:cxnSp>
        <p:cxnSp>
          <p:nvCxnSpPr>
            <p:cNvPr id="346" name="Shape 346"/>
            <p:cNvCxnSpPr>
              <a:stCxn id="335" idx="6"/>
              <a:endCxn id="336" idx="1"/>
            </p:cNvCxnSpPr>
            <p:nvPr/>
          </p:nvCxnSpPr>
          <p:spPr>
            <a:xfrm>
              <a:off x="2313191" y="1003645"/>
              <a:ext cx="486300" cy="150000"/>
            </a:xfrm>
            <a:prstGeom prst="bentConnector2">
              <a:avLst/>
            </a:prstGeom>
            <a:noFill/>
            <a:ln w="9525" cap="flat" cmpd="sng">
              <a:solidFill>
                <a:schemeClr val="dk2"/>
              </a:solidFill>
              <a:prstDash val="solid"/>
              <a:round/>
              <a:headEnd type="none" w="lg" len="lg"/>
              <a:tailEnd type="stealth" w="lg" len="lg"/>
            </a:ln>
          </p:spPr>
        </p:cxnSp>
        <p:cxnSp>
          <p:nvCxnSpPr>
            <p:cNvPr id="347" name="Shape 347"/>
            <p:cNvCxnSpPr>
              <a:stCxn id="336" idx="6"/>
              <a:endCxn id="340" idx="1"/>
            </p:cNvCxnSpPr>
            <p:nvPr/>
          </p:nvCxnSpPr>
          <p:spPr>
            <a:xfrm>
              <a:off x="3173465" y="1308588"/>
              <a:ext cx="129600" cy="600"/>
            </a:xfrm>
            <a:prstGeom prst="bentConnector3">
              <a:avLst>
                <a:gd name="adj1" fmla="val 50024"/>
              </a:avLst>
            </a:prstGeom>
            <a:noFill/>
            <a:ln w="9525" cap="flat" cmpd="sng">
              <a:solidFill>
                <a:schemeClr val="dk2"/>
              </a:solidFill>
              <a:prstDash val="solid"/>
              <a:round/>
              <a:headEnd type="none" w="lg" len="lg"/>
              <a:tailEnd type="stealth" w="lg" len="lg"/>
            </a:ln>
          </p:spPr>
        </p:cxnSp>
        <p:cxnSp>
          <p:nvCxnSpPr>
            <p:cNvPr id="348" name="Shape 348"/>
            <p:cNvCxnSpPr>
              <a:stCxn id="340" idx="0"/>
              <a:endCxn id="338" idx="3"/>
            </p:cNvCxnSpPr>
            <p:nvPr/>
          </p:nvCxnSpPr>
          <p:spPr>
            <a:xfrm rot="5400000" flipH="1">
              <a:off x="3062826" y="353977"/>
              <a:ext cx="147000" cy="640200"/>
            </a:xfrm>
            <a:prstGeom prst="bentConnector2">
              <a:avLst/>
            </a:prstGeom>
            <a:noFill/>
            <a:ln w="9525" cap="flat" cmpd="sng">
              <a:solidFill>
                <a:schemeClr val="dk2"/>
              </a:solidFill>
              <a:prstDash val="solid"/>
              <a:round/>
              <a:headEnd type="stealth" w="lg" len="lg"/>
              <a:tailEnd type="stealth" w="lg" len="lg"/>
            </a:ln>
          </p:spPr>
        </p:cxnSp>
        <p:cxnSp>
          <p:nvCxnSpPr>
            <p:cNvPr id="349" name="Shape 349"/>
            <p:cNvCxnSpPr>
              <a:stCxn id="341" idx="0"/>
              <a:endCxn id="338" idx="1"/>
            </p:cNvCxnSpPr>
            <p:nvPr/>
          </p:nvCxnSpPr>
          <p:spPr>
            <a:xfrm rot="-5400000">
              <a:off x="978203" y="353827"/>
              <a:ext cx="147000" cy="640499"/>
            </a:xfrm>
            <a:prstGeom prst="bentConnector2">
              <a:avLst/>
            </a:prstGeom>
            <a:noFill/>
            <a:ln w="9525" cap="flat" cmpd="sng">
              <a:solidFill>
                <a:schemeClr val="dk2"/>
              </a:solidFill>
              <a:prstDash val="solid"/>
              <a:round/>
              <a:headEnd type="stealth" w="lg" len="lg"/>
              <a:tailEnd type="stealth" w="lg" len="lg"/>
            </a:ln>
          </p:spPr>
        </p:cxnSp>
        <p:cxnSp>
          <p:nvCxnSpPr>
            <p:cNvPr id="350" name="Shape 350"/>
            <p:cNvCxnSpPr>
              <a:stCxn id="341" idx="2"/>
              <a:endCxn id="339" idx="1"/>
            </p:cNvCxnSpPr>
            <p:nvPr/>
          </p:nvCxnSpPr>
          <p:spPr>
            <a:xfrm rot="-5400000" flipH="1">
              <a:off x="1010003" y="1591027"/>
              <a:ext cx="83400" cy="640499"/>
            </a:xfrm>
            <a:prstGeom prst="bentConnector2">
              <a:avLst/>
            </a:prstGeom>
            <a:noFill/>
            <a:ln w="9525" cap="flat" cmpd="sng">
              <a:solidFill>
                <a:schemeClr val="dk2"/>
              </a:solidFill>
              <a:prstDash val="solid"/>
              <a:round/>
              <a:headEnd type="stealth" w="lg" len="lg"/>
              <a:tailEnd type="stealth" w="lg" len="lg"/>
            </a:ln>
          </p:spPr>
        </p:cxnSp>
        <p:cxnSp>
          <p:nvCxnSpPr>
            <p:cNvPr id="351" name="Shape 351"/>
            <p:cNvCxnSpPr>
              <a:endCxn id="340" idx="2"/>
            </p:cNvCxnSpPr>
            <p:nvPr/>
          </p:nvCxnSpPr>
          <p:spPr>
            <a:xfrm rot="10800000" flipH="1">
              <a:off x="2815926" y="1869577"/>
              <a:ext cx="640500" cy="83400"/>
            </a:xfrm>
            <a:prstGeom prst="bentConnector2">
              <a:avLst/>
            </a:prstGeom>
            <a:noFill/>
            <a:ln w="9525" cap="flat" cmpd="sng">
              <a:solidFill>
                <a:schemeClr val="dk2"/>
              </a:solidFill>
              <a:prstDash val="solid"/>
              <a:round/>
              <a:headEnd type="stealth" w="lg" len="lg"/>
              <a:tailEnd type="stealth" w="lg" len="lg"/>
            </a:ln>
          </p:spPr>
        </p:cxnSp>
      </p:grpSp>
      <p:cxnSp>
        <p:nvCxnSpPr>
          <p:cNvPr id="352" name="Shape 352"/>
          <p:cNvCxnSpPr>
            <a:stCxn id="331" idx="2"/>
            <a:endCxn id="340" idx="3"/>
          </p:cNvCxnSpPr>
          <p:nvPr/>
        </p:nvCxnSpPr>
        <p:spPr>
          <a:xfrm flipH="1">
            <a:off x="4987201" y="1544567"/>
            <a:ext cx="2776410" cy="1328969"/>
          </a:xfrm>
          <a:prstGeom prst="straightConnector1">
            <a:avLst/>
          </a:prstGeom>
          <a:noFill/>
          <a:ln w="28575" cap="flat" cmpd="sng">
            <a:solidFill>
              <a:schemeClr val="dk2"/>
            </a:solidFill>
            <a:prstDash val="solid"/>
            <a:round/>
            <a:headEnd type="none" w="lg" len="lg"/>
            <a:tailEnd type="triangle" w="lg" len="lg"/>
          </a:ln>
        </p:spPr>
      </p:cxnSp>
      <p:grpSp>
        <p:nvGrpSpPr>
          <p:cNvPr id="353" name="Shape 353"/>
          <p:cNvGrpSpPr/>
          <p:nvPr/>
        </p:nvGrpSpPr>
        <p:grpSpPr>
          <a:xfrm>
            <a:off x="300650" y="415801"/>
            <a:ext cx="3586800" cy="2935199"/>
            <a:chOff x="300650" y="311850"/>
            <a:chExt cx="3586800" cy="2201399"/>
          </a:xfrm>
        </p:grpSpPr>
        <p:sp>
          <p:nvSpPr>
            <p:cNvPr id="354" name="Shape 354"/>
            <p:cNvSpPr/>
            <p:nvPr/>
          </p:nvSpPr>
          <p:spPr>
            <a:xfrm>
              <a:off x="300650" y="311850"/>
              <a:ext cx="3586800" cy="2201399"/>
            </a:xfrm>
            <a:prstGeom prst="rect">
              <a:avLst/>
            </a:prstGeom>
            <a:solidFill>
              <a:srgbClr val="A2C4C9"/>
            </a:solidFill>
            <a:ln w="9525" cap="flat" cmpd="sng">
              <a:solidFill>
                <a:schemeClr val="dk2"/>
              </a:solidFill>
              <a:prstDash val="solid"/>
              <a:round/>
              <a:headEnd type="none" w="med" len="med"/>
              <a:tailEnd type="none" w="med" len="med"/>
            </a:ln>
          </p:spPr>
          <p:txBody>
            <a:bodyPr lIns="91425" tIns="91425" rIns="91425" bIns="91425" anchor="b" anchorCtr="0">
              <a:noAutofit/>
            </a:bodyPr>
            <a:lstStyle/>
            <a:p>
              <a:pPr lvl="0" rtl="0">
                <a:spcBef>
                  <a:spcPts val="0"/>
                </a:spcBef>
                <a:buNone/>
              </a:pPr>
              <a:r>
                <a:rPr lang="en" sz="1600" b="1" dirty="0">
                  <a:latin typeface="Trebuchet MS" panose="020B0603020202020204" pitchFamily="34" charset="0"/>
                </a:rPr>
                <a:t>Anthropology</a:t>
              </a:r>
            </a:p>
          </p:txBody>
        </p:sp>
        <p:sp>
          <p:nvSpPr>
            <p:cNvPr id="355" name="Shape 355"/>
            <p:cNvSpPr/>
            <p:nvPr/>
          </p:nvSpPr>
          <p:spPr>
            <a:xfrm>
              <a:off x="1014617" y="1089438"/>
              <a:ext cx="438299" cy="438299"/>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sz="1600" b="1">
                <a:latin typeface="Trebuchet MS" panose="020B0603020202020204" pitchFamily="34" charset="0"/>
              </a:endParaRPr>
            </a:p>
          </p:txBody>
        </p:sp>
        <p:sp>
          <p:nvSpPr>
            <p:cNvPr id="356" name="Shape 356"/>
            <p:cNvSpPr/>
            <p:nvPr/>
          </p:nvSpPr>
          <p:spPr>
            <a:xfrm>
              <a:off x="1874891" y="784495"/>
              <a:ext cx="438299" cy="438299"/>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sz="1600" b="1">
                <a:latin typeface="Trebuchet MS" panose="020B0603020202020204" pitchFamily="34" charset="0"/>
              </a:endParaRPr>
            </a:p>
          </p:txBody>
        </p:sp>
        <p:sp>
          <p:nvSpPr>
            <p:cNvPr id="357" name="Shape 357"/>
            <p:cNvSpPr/>
            <p:nvPr/>
          </p:nvSpPr>
          <p:spPr>
            <a:xfrm>
              <a:off x="2735165" y="1089438"/>
              <a:ext cx="438299" cy="438299"/>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sz="1600" b="1">
                <a:latin typeface="Trebuchet MS" panose="020B0603020202020204" pitchFamily="34" charset="0"/>
              </a:endParaRPr>
            </a:p>
          </p:txBody>
        </p:sp>
        <p:sp>
          <p:nvSpPr>
            <p:cNvPr id="358" name="Shape 358"/>
            <p:cNvSpPr/>
            <p:nvPr/>
          </p:nvSpPr>
          <p:spPr>
            <a:xfrm>
              <a:off x="1874891" y="1331161"/>
              <a:ext cx="438299" cy="438299"/>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sz="1600" b="1">
                <a:latin typeface="Trebuchet MS" panose="020B0603020202020204" pitchFamily="34" charset="0"/>
              </a:endParaRPr>
            </a:p>
          </p:txBody>
        </p:sp>
        <p:sp>
          <p:nvSpPr>
            <p:cNvPr id="359" name="Shape 359"/>
            <p:cNvSpPr/>
            <p:nvPr/>
          </p:nvSpPr>
          <p:spPr>
            <a:xfrm>
              <a:off x="1371952" y="463246"/>
              <a:ext cx="1444200" cy="2748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sz="1600" b="1">
                <a:latin typeface="Trebuchet MS" panose="020B0603020202020204" pitchFamily="34" charset="0"/>
              </a:endParaRPr>
            </a:p>
          </p:txBody>
        </p:sp>
        <p:sp>
          <p:nvSpPr>
            <p:cNvPr id="360" name="Shape 360"/>
            <p:cNvSpPr/>
            <p:nvPr/>
          </p:nvSpPr>
          <p:spPr>
            <a:xfrm>
              <a:off x="1371952" y="1815724"/>
              <a:ext cx="1444200" cy="2748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sz="1600" b="1">
                <a:latin typeface="Trebuchet MS" panose="020B0603020202020204" pitchFamily="34" charset="0"/>
              </a:endParaRPr>
            </a:p>
          </p:txBody>
        </p:sp>
        <p:sp>
          <p:nvSpPr>
            <p:cNvPr id="361" name="Shape 361"/>
            <p:cNvSpPr/>
            <p:nvPr/>
          </p:nvSpPr>
          <p:spPr>
            <a:xfrm>
              <a:off x="3303126" y="747577"/>
              <a:ext cx="306600" cy="11220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sz="1600" b="1">
                <a:latin typeface="Trebuchet MS" panose="020B0603020202020204" pitchFamily="34" charset="0"/>
              </a:endParaRPr>
            </a:p>
          </p:txBody>
        </p:sp>
        <p:sp>
          <p:nvSpPr>
            <p:cNvPr id="362" name="Shape 362"/>
            <p:cNvSpPr/>
            <p:nvPr/>
          </p:nvSpPr>
          <p:spPr>
            <a:xfrm>
              <a:off x="578153" y="747577"/>
              <a:ext cx="306600" cy="11220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sz="1600" b="1">
                <a:latin typeface="Trebuchet MS" panose="020B0603020202020204" pitchFamily="34" charset="0"/>
              </a:endParaRPr>
            </a:p>
          </p:txBody>
        </p:sp>
        <p:cxnSp>
          <p:nvCxnSpPr>
            <p:cNvPr id="363" name="Shape 363"/>
            <p:cNvCxnSpPr>
              <a:stCxn id="362" idx="3"/>
              <a:endCxn id="355" idx="2"/>
            </p:cNvCxnSpPr>
            <p:nvPr/>
          </p:nvCxnSpPr>
          <p:spPr>
            <a:xfrm>
              <a:off x="884753" y="1308577"/>
              <a:ext cx="129900" cy="600"/>
            </a:xfrm>
            <a:prstGeom prst="bentConnector3">
              <a:avLst>
                <a:gd name="adj1" fmla="val 49986"/>
              </a:avLst>
            </a:prstGeom>
            <a:noFill/>
            <a:ln w="9525" cap="flat" cmpd="sng">
              <a:solidFill>
                <a:schemeClr val="dk2"/>
              </a:solidFill>
              <a:prstDash val="solid"/>
              <a:round/>
              <a:headEnd type="none" w="lg" len="lg"/>
              <a:tailEnd type="stealth" w="lg" len="lg"/>
            </a:ln>
          </p:spPr>
        </p:cxnSp>
        <p:cxnSp>
          <p:nvCxnSpPr>
            <p:cNvPr id="364" name="Shape 364"/>
            <p:cNvCxnSpPr>
              <a:stCxn id="355" idx="7"/>
              <a:endCxn id="356" idx="2"/>
            </p:cNvCxnSpPr>
            <p:nvPr/>
          </p:nvCxnSpPr>
          <p:spPr>
            <a:xfrm rot="-5400000">
              <a:off x="1556880" y="835476"/>
              <a:ext cx="150000" cy="486300"/>
            </a:xfrm>
            <a:prstGeom prst="bentConnector2">
              <a:avLst/>
            </a:prstGeom>
            <a:noFill/>
            <a:ln w="9525" cap="flat" cmpd="sng">
              <a:solidFill>
                <a:schemeClr val="dk2"/>
              </a:solidFill>
              <a:prstDash val="solid"/>
              <a:round/>
              <a:headEnd type="none" w="lg" len="lg"/>
              <a:tailEnd type="stealth" w="lg" len="lg"/>
            </a:ln>
          </p:spPr>
        </p:cxnSp>
        <p:cxnSp>
          <p:nvCxnSpPr>
            <p:cNvPr id="365" name="Shape 365"/>
            <p:cNvCxnSpPr>
              <a:stCxn id="355" idx="5"/>
              <a:endCxn id="358" idx="2"/>
            </p:cNvCxnSpPr>
            <p:nvPr/>
          </p:nvCxnSpPr>
          <p:spPr>
            <a:xfrm rot="-5400000" flipH="1">
              <a:off x="1588530" y="1263751"/>
              <a:ext cx="86700" cy="486300"/>
            </a:xfrm>
            <a:prstGeom prst="bentConnector2">
              <a:avLst/>
            </a:prstGeom>
            <a:noFill/>
            <a:ln w="9525" cap="flat" cmpd="sng">
              <a:solidFill>
                <a:schemeClr val="dk2"/>
              </a:solidFill>
              <a:prstDash val="solid"/>
              <a:round/>
              <a:headEnd type="none" w="lg" len="lg"/>
              <a:tailEnd type="stealth" w="lg" len="lg"/>
            </a:ln>
          </p:spPr>
        </p:cxnSp>
        <p:cxnSp>
          <p:nvCxnSpPr>
            <p:cNvPr id="366" name="Shape 366"/>
            <p:cNvCxnSpPr>
              <a:stCxn id="358" idx="6"/>
              <a:endCxn id="357" idx="3"/>
            </p:cNvCxnSpPr>
            <p:nvPr/>
          </p:nvCxnSpPr>
          <p:spPr>
            <a:xfrm rot="10800000" flipH="1">
              <a:off x="2313191" y="1463611"/>
              <a:ext cx="486300" cy="86700"/>
            </a:xfrm>
            <a:prstGeom prst="bentConnector2">
              <a:avLst/>
            </a:prstGeom>
            <a:noFill/>
            <a:ln w="9525" cap="flat" cmpd="sng">
              <a:solidFill>
                <a:schemeClr val="dk2"/>
              </a:solidFill>
              <a:prstDash val="solid"/>
              <a:round/>
              <a:headEnd type="none" w="lg" len="lg"/>
              <a:tailEnd type="stealth" w="lg" len="lg"/>
            </a:ln>
          </p:spPr>
        </p:cxnSp>
        <p:cxnSp>
          <p:nvCxnSpPr>
            <p:cNvPr id="367" name="Shape 367"/>
            <p:cNvCxnSpPr>
              <a:stCxn id="356" idx="6"/>
              <a:endCxn id="357" idx="1"/>
            </p:cNvCxnSpPr>
            <p:nvPr/>
          </p:nvCxnSpPr>
          <p:spPr>
            <a:xfrm>
              <a:off x="2313191" y="1003645"/>
              <a:ext cx="486300" cy="150000"/>
            </a:xfrm>
            <a:prstGeom prst="bentConnector2">
              <a:avLst/>
            </a:prstGeom>
            <a:noFill/>
            <a:ln w="9525" cap="flat" cmpd="sng">
              <a:solidFill>
                <a:schemeClr val="dk2"/>
              </a:solidFill>
              <a:prstDash val="solid"/>
              <a:round/>
              <a:headEnd type="none" w="lg" len="lg"/>
              <a:tailEnd type="stealth" w="lg" len="lg"/>
            </a:ln>
          </p:spPr>
        </p:cxnSp>
        <p:cxnSp>
          <p:nvCxnSpPr>
            <p:cNvPr id="368" name="Shape 368"/>
            <p:cNvCxnSpPr>
              <a:stCxn id="357" idx="6"/>
              <a:endCxn id="361" idx="1"/>
            </p:cNvCxnSpPr>
            <p:nvPr/>
          </p:nvCxnSpPr>
          <p:spPr>
            <a:xfrm>
              <a:off x="3173465" y="1308588"/>
              <a:ext cx="129600" cy="600"/>
            </a:xfrm>
            <a:prstGeom prst="bentConnector3">
              <a:avLst>
                <a:gd name="adj1" fmla="val 50024"/>
              </a:avLst>
            </a:prstGeom>
            <a:noFill/>
            <a:ln w="9525" cap="flat" cmpd="sng">
              <a:solidFill>
                <a:schemeClr val="dk2"/>
              </a:solidFill>
              <a:prstDash val="solid"/>
              <a:round/>
              <a:headEnd type="none" w="lg" len="lg"/>
              <a:tailEnd type="stealth" w="lg" len="lg"/>
            </a:ln>
          </p:spPr>
        </p:cxnSp>
        <p:cxnSp>
          <p:nvCxnSpPr>
            <p:cNvPr id="369" name="Shape 369"/>
            <p:cNvCxnSpPr>
              <a:stCxn id="361" idx="0"/>
              <a:endCxn id="359" idx="3"/>
            </p:cNvCxnSpPr>
            <p:nvPr/>
          </p:nvCxnSpPr>
          <p:spPr>
            <a:xfrm rot="5400000" flipH="1">
              <a:off x="3062826" y="353977"/>
              <a:ext cx="147000" cy="640200"/>
            </a:xfrm>
            <a:prstGeom prst="bentConnector2">
              <a:avLst/>
            </a:prstGeom>
            <a:noFill/>
            <a:ln w="9525" cap="flat" cmpd="sng">
              <a:solidFill>
                <a:schemeClr val="dk2"/>
              </a:solidFill>
              <a:prstDash val="solid"/>
              <a:round/>
              <a:headEnd type="stealth" w="lg" len="lg"/>
              <a:tailEnd type="stealth" w="lg" len="lg"/>
            </a:ln>
          </p:spPr>
        </p:cxnSp>
        <p:cxnSp>
          <p:nvCxnSpPr>
            <p:cNvPr id="370" name="Shape 370"/>
            <p:cNvCxnSpPr>
              <a:stCxn id="362" idx="0"/>
              <a:endCxn id="359" idx="1"/>
            </p:cNvCxnSpPr>
            <p:nvPr/>
          </p:nvCxnSpPr>
          <p:spPr>
            <a:xfrm rot="-5400000">
              <a:off x="978203" y="353827"/>
              <a:ext cx="147000" cy="640499"/>
            </a:xfrm>
            <a:prstGeom prst="bentConnector2">
              <a:avLst/>
            </a:prstGeom>
            <a:noFill/>
            <a:ln w="9525" cap="flat" cmpd="sng">
              <a:solidFill>
                <a:schemeClr val="dk2"/>
              </a:solidFill>
              <a:prstDash val="solid"/>
              <a:round/>
              <a:headEnd type="stealth" w="lg" len="lg"/>
              <a:tailEnd type="stealth" w="lg" len="lg"/>
            </a:ln>
          </p:spPr>
        </p:cxnSp>
        <p:cxnSp>
          <p:nvCxnSpPr>
            <p:cNvPr id="371" name="Shape 371"/>
            <p:cNvCxnSpPr>
              <a:stCxn id="362" idx="2"/>
              <a:endCxn id="360" idx="1"/>
            </p:cNvCxnSpPr>
            <p:nvPr/>
          </p:nvCxnSpPr>
          <p:spPr>
            <a:xfrm rot="-5400000" flipH="1">
              <a:off x="1010003" y="1591027"/>
              <a:ext cx="83400" cy="640499"/>
            </a:xfrm>
            <a:prstGeom prst="bentConnector2">
              <a:avLst/>
            </a:prstGeom>
            <a:noFill/>
            <a:ln w="9525" cap="flat" cmpd="sng">
              <a:solidFill>
                <a:schemeClr val="dk2"/>
              </a:solidFill>
              <a:prstDash val="solid"/>
              <a:round/>
              <a:headEnd type="stealth" w="lg" len="lg"/>
              <a:tailEnd type="stealth" w="lg" len="lg"/>
            </a:ln>
          </p:spPr>
        </p:cxnSp>
        <p:cxnSp>
          <p:nvCxnSpPr>
            <p:cNvPr id="372" name="Shape 372"/>
            <p:cNvCxnSpPr>
              <a:endCxn id="361" idx="2"/>
            </p:cNvCxnSpPr>
            <p:nvPr/>
          </p:nvCxnSpPr>
          <p:spPr>
            <a:xfrm rot="10800000" flipH="1">
              <a:off x="2815926" y="1869577"/>
              <a:ext cx="640500" cy="83400"/>
            </a:xfrm>
            <a:prstGeom prst="bentConnector2">
              <a:avLst/>
            </a:prstGeom>
            <a:noFill/>
            <a:ln w="9525" cap="flat" cmpd="sng">
              <a:solidFill>
                <a:schemeClr val="dk2"/>
              </a:solidFill>
              <a:prstDash val="solid"/>
              <a:round/>
              <a:headEnd type="stealth" w="lg" len="lg"/>
              <a:tailEnd type="stealth" w="lg" len="lg"/>
            </a:ln>
          </p:spPr>
        </p:cxnSp>
      </p:grpSp>
      <p:cxnSp>
        <p:nvCxnSpPr>
          <p:cNvPr id="373" name="Shape 373"/>
          <p:cNvCxnSpPr>
            <a:stCxn id="331" idx="2"/>
            <a:endCxn id="361" idx="3"/>
          </p:cNvCxnSpPr>
          <p:nvPr/>
        </p:nvCxnSpPr>
        <p:spPr>
          <a:xfrm flipH="1">
            <a:off x="3609726" y="1544567"/>
            <a:ext cx="4153885" cy="200203"/>
          </a:xfrm>
          <a:prstGeom prst="straightConnector1">
            <a:avLst/>
          </a:prstGeom>
          <a:noFill/>
          <a:ln w="28575" cap="flat" cmpd="sng">
            <a:solidFill>
              <a:schemeClr val="dk2"/>
            </a:solidFill>
            <a:prstDash val="solid"/>
            <a:round/>
            <a:headEnd type="none" w="lg" len="lg"/>
            <a:tailEnd type="triangle" w="lg" len="lg"/>
          </a:ln>
        </p:spPr>
      </p:cxnSp>
      <p:cxnSp>
        <p:nvCxnSpPr>
          <p:cNvPr id="374" name="Shape 374"/>
          <p:cNvCxnSpPr>
            <a:stCxn id="331" idx="2"/>
            <a:endCxn id="298" idx="3"/>
          </p:cNvCxnSpPr>
          <p:nvPr/>
        </p:nvCxnSpPr>
        <p:spPr>
          <a:xfrm>
            <a:off x="7763611" y="1544567"/>
            <a:ext cx="626040" cy="3135403"/>
          </a:xfrm>
          <a:prstGeom prst="straightConnector1">
            <a:avLst/>
          </a:prstGeom>
          <a:noFill/>
          <a:ln w="28575" cap="flat" cmpd="sng">
            <a:solidFill>
              <a:schemeClr val="dk2"/>
            </a:solidFill>
            <a:prstDash val="solid"/>
            <a:round/>
            <a:headEnd type="none" w="lg" len="lg"/>
            <a:tailEnd type="triangle" w="lg" len="lg"/>
          </a:ln>
        </p:spPr>
      </p:cxnSp>
      <p:sp>
        <p:nvSpPr>
          <p:cNvPr id="331" name="Shape 331"/>
          <p:cNvSpPr txBox="1"/>
          <p:nvPr/>
        </p:nvSpPr>
        <p:spPr>
          <a:xfrm>
            <a:off x="6961101" y="160167"/>
            <a:ext cx="1605019" cy="1384400"/>
          </a:xfrm>
          <a:prstGeom prst="rect">
            <a:avLst/>
          </a:prstGeom>
          <a:noFill/>
          <a:ln>
            <a:noFill/>
          </a:ln>
        </p:spPr>
        <p:txBody>
          <a:bodyPr lIns="91425" tIns="91425" rIns="91425" bIns="91425" anchor="t" anchorCtr="0">
            <a:noAutofit/>
          </a:bodyPr>
          <a:lstStyle/>
          <a:p>
            <a:pPr lvl="0" rtl="0">
              <a:spcBef>
                <a:spcPts val="0"/>
              </a:spcBef>
              <a:buNone/>
            </a:pPr>
            <a:r>
              <a:rPr lang="en" dirty="0"/>
              <a:t>Visitors</a:t>
            </a:r>
          </a:p>
          <a:p>
            <a:pPr lvl="0" rtl="0">
              <a:spcBef>
                <a:spcPts val="0"/>
              </a:spcBef>
              <a:buNone/>
            </a:pPr>
            <a:r>
              <a:rPr lang="en" dirty="0"/>
              <a:t>Researchers</a:t>
            </a:r>
          </a:p>
          <a:p>
            <a:pPr lvl="0" rtl="0">
              <a:spcBef>
                <a:spcPts val="0"/>
              </a:spcBef>
              <a:buNone/>
            </a:pPr>
            <a:r>
              <a:rPr lang="en" dirty="0"/>
              <a:t>Staff</a:t>
            </a:r>
          </a:p>
          <a:p>
            <a:pPr lvl="0" rtl="0">
              <a:spcBef>
                <a:spcPts val="0"/>
              </a:spcBef>
              <a:buNone/>
            </a:pPr>
            <a:r>
              <a:rPr lang="en" dirty="0"/>
              <a:t>Exhibitions</a:t>
            </a:r>
          </a:p>
          <a:p>
            <a:pPr lvl="0" rtl="0">
              <a:spcBef>
                <a:spcPts val="0"/>
              </a:spcBef>
              <a:buNone/>
            </a:pPr>
            <a:r>
              <a:rPr lang="en" dirty="0"/>
              <a:t>...</a:t>
            </a:r>
          </a:p>
        </p:txBody>
      </p:sp>
    </p:spTree>
    <p:extLst>
      <p:ext uri="{BB962C8B-B14F-4D97-AF65-F5344CB8AC3E}">
        <p14:creationId xmlns:p14="http://schemas.microsoft.com/office/powerpoint/2010/main" val="3183226469"/>
      </p:ext>
    </p:extLst>
  </p:cSld>
  <p:clrMapOvr>
    <a:masterClrMapping/>
  </p:clrMapOvr>
  <p:transition spd="slow">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grpSp>
        <p:nvGrpSpPr>
          <p:cNvPr id="379" name="Shape 379"/>
          <p:cNvGrpSpPr/>
          <p:nvPr/>
        </p:nvGrpSpPr>
        <p:grpSpPr>
          <a:xfrm>
            <a:off x="5080575" y="3351001"/>
            <a:ext cx="3586800" cy="2935199"/>
            <a:chOff x="300650" y="311850"/>
            <a:chExt cx="3586800" cy="2201399"/>
          </a:xfrm>
        </p:grpSpPr>
        <p:sp>
          <p:nvSpPr>
            <p:cNvPr id="380" name="Shape 380"/>
            <p:cNvSpPr/>
            <p:nvPr/>
          </p:nvSpPr>
          <p:spPr>
            <a:xfrm>
              <a:off x="300650" y="311850"/>
              <a:ext cx="3586800" cy="2201399"/>
            </a:xfrm>
            <a:prstGeom prst="rect">
              <a:avLst/>
            </a:prstGeom>
            <a:solidFill>
              <a:srgbClr val="F9CB9C"/>
            </a:solidFill>
            <a:ln w="9525" cap="flat" cmpd="sng">
              <a:solidFill>
                <a:schemeClr val="dk2"/>
              </a:solidFill>
              <a:prstDash val="solid"/>
              <a:round/>
              <a:headEnd type="none" w="med" len="med"/>
              <a:tailEnd type="none" w="med" len="med"/>
            </a:ln>
          </p:spPr>
          <p:txBody>
            <a:bodyPr lIns="91425" tIns="91425" rIns="91425" bIns="91425" anchor="b" anchorCtr="0">
              <a:noAutofit/>
            </a:bodyPr>
            <a:lstStyle/>
            <a:p>
              <a:pPr lvl="0" rtl="0">
                <a:spcBef>
                  <a:spcPts val="0"/>
                </a:spcBef>
                <a:buNone/>
              </a:pPr>
              <a:r>
                <a:rPr lang="en" sz="1600" b="1">
                  <a:latin typeface="Trebuchet MS" panose="020B0603020202020204" pitchFamily="34" charset="0"/>
                </a:rPr>
                <a:t>Library</a:t>
              </a:r>
            </a:p>
          </p:txBody>
        </p:sp>
        <p:sp>
          <p:nvSpPr>
            <p:cNvPr id="381" name="Shape 381"/>
            <p:cNvSpPr/>
            <p:nvPr/>
          </p:nvSpPr>
          <p:spPr>
            <a:xfrm>
              <a:off x="1014617" y="1089438"/>
              <a:ext cx="438299" cy="438299"/>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sz="1600" b="1">
                <a:latin typeface="Trebuchet MS" panose="020B0603020202020204" pitchFamily="34" charset="0"/>
              </a:endParaRPr>
            </a:p>
          </p:txBody>
        </p:sp>
        <p:sp>
          <p:nvSpPr>
            <p:cNvPr id="382" name="Shape 382"/>
            <p:cNvSpPr/>
            <p:nvPr/>
          </p:nvSpPr>
          <p:spPr>
            <a:xfrm>
              <a:off x="1874891" y="784495"/>
              <a:ext cx="438299" cy="438299"/>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sz="1600" b="1">
                <a:latin typeface="Trebuchet MS" panose="020B0603020202020204" pitchFamily="34" charset="0"/>
              </a:endParaRPr>
            </a:p>
          </p:txBody>
        </p:sp>
        <p:sp>
          <p:nvSpPr>
            <p:cNvPr id="383" name="Shape 383"/>
            <p:cNvSpPr/>
            <p:nvPr/>
          </p:nvSpPr>
          <p:spPr>
            <a:xfrm>
              <a:off x="2735165" y="1089438"/>
              <a:ext cx="438299" cy="438299"/>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sz="1600" b="1">
                <a:latin typeface="Trebuchet MS" panose="020B0603020202020204" pitchFamily="34" charset="0"/>
              </a:endParaRPr>
            </a:p>
          </p:txBody>
        </p:sp>
        <p:sp>
          <p:nvSpPr>
            <p:cNvPr id="384" name="Shape 384"/>
            <p:cNvSpPr/>
            <p:nvPr/>
          </p:nvSpPr>
          <p:spPr>
            <a:xfrm>
              <a:off x="1874891" y="1331161"/>
              <a:ext cx="438299" cy="438299"/>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sz="1600" b="1">
                <a:latin typeface="Trebuchet MS" panose="020B0603020202020204" pitchFamily="34" charset="0"/>
              </a:endParaRPr>
            </a:p>
          </p:txBody>
        </p:sp>
        <p:sp>
          <p:nvSpPr>
            <p:cNvPr id="385" name="Shape 385"/>
            <p:cNvSpPr/>
            <p:nvPr/>
          </p:nvSpPr>
          <p:spPr>
            <a:xfrm>
              <a:off x="1371952" y="463246"/>
              <a:ext cx="1444200" cy="2748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sz="1600" b="1">
                <a:latin typeface="Trebuchet MS" panose="020B0603020202020204" pitchFamily="34" charset="0"/>
              </a:endParaRPr>
            </a:p>
          </p:txBody>
        </p:sp>
        <p:sp>
          <p:nvSpPr>
            <p:cNvPr id="386" name="Shape 386"/>
            <p:cNvSpPr/>
            <p:nvPr/>
          </p:nvSpPr>
          <p:spPr>
            <a:xfrm>
              <a:off x="1371952" y="1815724"/>
              <a:ext cx="1444200" cy="2748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sz="1600" b="1">
                <a:latin typeface="Trebuchet MS" panose="020B0603020202020204" pitchFamily="34" charset="0"/>
              </a:endParaRPr>
            </a:p>
          </p:txBody>
        </p:sp>
        <p:sp>
          <p:nvSpPr>
            <p:cNvPr id="387" name="Shape 387"/>
            <p:cNvSpPr/>
            <p:nvPr/>
          </p:nvSpPr>
          <p:spPr>
            <a:xfrm>
              <a:off x="3303126" y="747577"/>
              <a:ext cx="306600" cy="11220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sz="1600" b="1">
                <a:latin typeface="Trebuchet MS" panose="020B0603020202020204" pitchFamily="34" charset="0"/>
              </a:endParaRPr>
            </a:p>
          </p:txBody>
        </p:sp>
        <p:sp>
          <p:nvSpPr>
            <p:cNvPr id="388" name="Shape 388"/>
            <p:cNvSpPr/>
            <p:nvPr/>
          </p:nvSpPr>
          <p:spPr>
            <a:xfrm>
              <a:off x="578153" y="747577"/>
              <a:ext cx="306600" cy="11220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sz="1600" b="1">
                <a:latin typeface="Trebuchet MS" panose="020B0603020202020204" pitchFamily="34" charset="0"/>
              </a:endParaRPr>
            </a:p>
          </p:txBody>
        </p:sp>
        <p:cxnSp>
          <p:nvCxnSpPr>
            <p:cNvPr id="389" name="Shape 389"/>
            <p:cNvCxnSpPr>
              <a:stCxn id="388" idx="3"/>
              <a:endCxn id="381" idx="2"/>
            </p:cNvCxnSpPr>
            <p:nvPr/>
          </p:nvCxnSpPr>
          <p:spPr>
            <a:xfrm>
              <a:off x="884753" y="1308577"/>
              <a:ext cx="129900" cy="600"/>
            </a:xfrm>
            <a:prstGeom prst="bentConnector3">
              <a:avLst>
                <a:gd name="adj1" fmla="val 49986"/>
              </a:avLst>
            </a:prstGeom>
            <a:noFill/>
            <a:ln w="9525" cap="flat" cmpd="sng">
              <a:solidFill>
                <a:schemeClr val="dk2"/>
              </a:solidFill>
              <a:prstDash val="solid"/>
              <a:round/>
              <a:headEnd type="none" w="lg" len="lg"/>
              <a:tailEnd type="stealth" w="lg" len="lg"/>
            </a:ln>
          </p:spPr>
        </p:cxnSp>
        <p:cxnSp>
          <p:nvCxnSpPr>
            <p:cNvPr id="390" name="Shape 390"/>
            <p:cNvCxnSpPr>
              <a:stCxn id="381" idx="7"/>
              <a:endCxn id="382" idx="2"/>
            </p:cNvCxnSpPr>
            <p:nvPr/>
          </p:nvCxnSpPr>
          <p:spPr>
            <a:xfrm rot="-5400000">
              <a:off x="1556880" y="835476"/>
              <a:ext cx="150000" cy="486300"/>
            </a:xfrm>
            <a:prstGeom prst="bentConnector2">
              <a:avLst/>
            </a:prstGeom>
            <a:noFill/>
            <a:ln w="9525" cap="flat" cmpd="sng">
              <a:solidFill>
                <a:schemeClr val="dk2"/>
              </a:solidFill>
              <a:prstDash val="solid"/>
              <a:round/>
              <a:headEnd type="none" w="lg" len="lg"/>
              <a:tailEnd type="stealth" w="lg" len="lg"/>
            </a:ln>
          </p:spPr>
        </p:cxnSp>
        <p:cxnSp>
          <p:nvCxnSpPr>
            <p:cNvPr id="391" name="Shape 391"/>
            <p:cNvCxnSpPr>
              <a:stCxn id="381" idx="5"/>
              <a:endCxn id="384" idx="2"/>
            </p:cNvCxnSpPr>
            <p:nvPr/>
          </p:nvCxnSpPr>
          <p:spPr>
            <a:xfrm rot="-5400000" flipH="1">
              <a:off x="1588530" y="1263751"/>
              <a:ext cx="86700" cy="486300"/>
            </a:xfrm>
            <a:prstGeom prst="bentConnector2">
              <a:avLst/>
            </a:prstGeom>
            <a:noFill/>
            <a:ln w="9525" cap="flat" cmpd="sng">
              <a:solidFill>
                <a:schemeClr val="dk2"/>
              </a:solidFill>
              <a:prstDash val="solid"/>
              <a:round/>
              <a:headEnd type="none" w="lg" len="lg"/>
              <a:tailEnd type="stealth" w="lg" len="lg"/>
            </a:ln>
          </p:spPr>
        </p:cxnSp>
        <p:cxnSp>
          <p:nvCxnSpPr>
            <p:cNvPr id="392" name="Shape 392"/>
            <p:cNvCxnSpPr>
              <a:stCxn id="384" idx="6"/>
              <a:endCxn id="383" idx="3"/>
            </p:cNvCxnSpPr>
            <p:nvPr/>
          </p:nvCxnSpPr>
          <p:spPr>
            <a:xfrm rot="10800000" flipH="1">
              <a:off x="2313191" y="1463611"/>
              <a:ext cx="486300" cy="86700"/>
            </a:xfrm>
            <a:prstGeom prst="bentConnector2">
              <a:avLst/>
            </a:prstGeom>
            <a:noFill/>
            <a:ln w="9525" cap="flat" cmpd="sng">
              <a:solidFill>
                <a:schemeClr val="dk2"/>
              </a:solidFill>
              <a:prstDash val="solid"/>
              <a:round/>
              <a:headEnd type="none" w="lg" len="lg"/>
              <a:tailEnd type="stealth" w="lg" len="lg"/>
            </a:ln>
          </p:spPr>
        </p:cxnSp>
        <p:cxnSp>
          <p:nvCxnSpPr>
            <p:cNvPr id="393" name="Shape 393"/>
            <p:cNvCxnSpPr>
              <a:stCxn id="382" idx="6"/>
              <a:endCxn id="383" idx="1"/>
            </p:cNvCxnSpPr>
            <p:nvPr/>
          </p:nvCxnSpPr>
          <p:spPr>
            <a:xfrm>
              <a:off x="2313191" y="1003645"/>
              <a:ext cx="486300" cy="150000"/>
            </a:xfrm>
            <a:prstGeom prst="bentConnector2">
              <a:avLst/>
            </a:prstGeom>
            <a:noFill/>
            <a:ln w="9525" cap="flat" cmpd="sng">
              <a:solidFill>
                <a:schemeClr val="dk2"/>
              </a:solidFill>
              <a:prstDash val="solid"/>
              <a:round/>
              <a:headEnd type="none" w="lg" len="lg"/>
              <a:tailEnd type="stealth" w="lg" len="lg"/>
            </a:ln>
          </p:spPr>
        </p:cxnSp>
        <p:cxnSp>
          <p:nvCxnSpPr>
            <p:cNvPr id="394" name="Shape 394"/>
            <p:cNvCxnSpPr>
              <a:stCxn id="383" idx="6"/>
              <a:endCxn id="387" idx="1"/>
            </p:cNvCxnSpPr>
            <p:nvPr/>
          </p:nvCxnSpPr>
          <p:spPr>
            <a:xfrm>
              <a:off x="3173465" y="1308588"/>
              <a:ext cx="129600" cy="600"/>
            </a:xfrm>
            <a:prstGeom prst="bentConnector3">
              <a:avLst>
                <a:gd name="adj1" fmla="val 50024"/>
              </a:avLst>
            </a:prstGeom>
            <a:noFill/>
            <a:ln w="9525" cap="flat" cmpd="sng">
              <a:solidFill>
                <a:schemeClr val="dk2"/>
              </a:solidFill>
              <a:prstDash val="solid"/>
              <a:round/>
              <a:headEnd type="none" w="lg" len="lg"/>
              <a:tailEnd type="stealth" w="lg" len="lg"/>
            </a:ln>
          </p:spPr>
        </p:cxnSp>
        <p:cxnSp>
          <p:nvCxnSpPr>
            <p:cNvPr id="395" name="Shape 395"/>
            <p:cNvCxnSpPr>
              <a:stCxn id="387" idx="0"/>
              <a:endCxn id="385" idx="3"/>
            </p:cNvCxnSpPr>
            <p:nvPr/>
          </p:nvCxnSpPr>
          <p:spPr>
            <a:xfrm rot="5400000" flipH="1">
              <a:off x="3062826" y="353977"/>
              <a:ext cx="147000" cy="640200"/>
            </a:xfrm>
            <a:prstGeom prst="bentConnector2">
              <a:avLst/>
            </a:prstGeom>
            <a:noFill/>
            <a:ln w="9525" cap="flat" cmpd="sng">
              <a:solidFill>
                <a:schemeClr val="dk2"/>
              </a:solidFill>
              <a:prstDash val="solid"/>
              <a:round/>
              <a:headEnd type="stealth" w="lg" len="lg"/>
              <a:tailEnd type="stealth" w="lg" len="lg"/>
            </a:ln>
          </p:spPr>
        </p:cxnSp>
        <p:cxnSp>
          <p:nvCxnSpPr>
            <p:cNvPr id="396" name="Shape 396"/>
            <p:cNvCxnSpPr>
              <a:stCxn id="388" idx="0"/>
              <a:endCxn id="385" idx="1"/>
            </p:cNvCxnSpPr>
            <p:nvPr/>
          </p:nvCxnSpPr>
          <p:spPr>
            <a:xfrm rot="-5400000">
              <a:off x="978203" y="353827"/>
              <a:ext cx="147000" cy="640499"/>
            </a:xfrm>
            <a:prstGeom prst="bentConnector2">
              <a:avLst/>
            </a:prstGeom>
            <a:noFill/>
            <a:ln w="9525" cap="flat" cmpd="sng">
              <a:solidFill>
                <a:schemeClr val="dk2"/>
              </a:solidFill>
              <a:prstDash val="solid"/>
              <a:round/>
              <a:headEnd type="stealth" w="lg" len="lg"/>
              <a:tailEnd type="stealth" w="lg" len="lg"/>
            </a:ln>
          </p:spPr>
        </p:cxnSp>
        <p:cxnSp>
          <p:nvCxnSpPr>
            <p:cNvPr id="397" name="Shape 397"/>
            <p:cNvCxnSpPr>
              <a:stCxn id="388" idx="2"/>
              <a:endCxn id="386" idx="1"/>
            </p:cNvCxnSpPr>
            <p:nvPr/>
          </p:nvCxnSpPr>
          <p:spPr>
            <a:xfrm rot="-5400000" flipH="1">
              <a:off x="1010003" y="1591027"/>
              <a:ext cx="83400" cy="640499"/>
            </a:xfrm>
            <a:prstGeom prst="bentConnector2">
              <a:avLst/>
            </a:prstGeom>
            <a:noFill/>
            <a:ln w="9525" cap="flat" cmpd="sng">
              <a:solidFill>
                <a:schemeClr val="dk2"/>
              </a:solidFill>
              <a:prstDash val="solid"/>
              <a:round/>
              <a:headEnd type="stealth" w="lg" len="lg"/>
              <a:tailEnd type="stealth" w="lg" len="lg"/>
            </a:ln>
          </p:spPr>
        </p:cxnSp>
        <p:cxnSp>
          <p:nvCxnSpPr>
            <p:cNvPr id="398" name="Shape 398"/>
            <p:cNvCxnSpPr>
              <a:endCxn id="387" idx="2"/>
            </p:cNvCxnSpPr>
            <p:nvPr/>
          </p:nvCxnSpPr>
          <p:spPr>
            <a:xfrm rot="10800000" flipH="1">
              <a:off x="2815926" y="1869577"/>
              <a:ext cx="640500" cy="83400"/>
            </a:xfrm>
            <a:prstGeom prst="bentConnector2">
              <a:avLst/>
            </a:prstGeom>
            <a:noFill/>
            <a:ln w="9525" cap="flat" cmpd="sng">
              <a:solidFill>
                <a:schemeClr val="dk2"/>
              </a:solidFill>
              <a:prstDash val="solid"/>
              <a:round/>
              <a:headEnd type="stealth" w="lg" len="lg"/>
              <a:tailEnd type="stealth" w="lg" len="lg"/>
            </a:ln>
          </p:spPr>
        </p:cxnSp>
      </p:grpSp>
      <p:grpSp>
        <p:nvGrpSpPr>
          <p:cNvPr id="399" name="Shape 399"/>
          <p:cNvGrpSpPr/>
          <p:nvPr/>
        </p:nvGrpSpPr>
        <p:grpSpPr>
          <a:xfrm>
            <a:off x="3312750" y="2544167"/>
            <a:ext cx="3586800" cy="2935199"/>
            <a:chOff x="300650" y="311850"/>
            <a:chExt cx="3586800" cy="2201399"/>
          </a:xfrm>
        </p:grpSpPr>
        <p:sp>
          <p:nvSpPr>
            <p:cNvPr id="400" name="Shape 400"/>
            <p:cNvSpPr/>
            <p:nvPr/>
          </p:nvSpPr>
          <p:spPr>
            <a:xfrm>
              <a:off x="300650" y="311850"/>
              <a:ext cx="3586800" cy="2201399"/>
            </a:xfrm>
            <a:prstGeom prst="rect">
              <a:avLst/>
            </a:prstGeom>
            <a:solidFill>
              <a:srgbClr val="FFE599"/>
            </a:solidFill>
            <a:ln w="9525" cap="flat" cmpd="sng">
              <a:solidFill>
                <a:schemeClr val="dk2"/>
              </a:solidFill>
              <a:prstDash val="solid"/>
              <a:round/>
              <a:headEnd type="none" w="med" len="med"/>
              <a:tailEnd type="none" w="med" len="med"/>
            </a:ln>
          </p:spPr>
          <p:txBody>
            <a:bodyPr lIns="91425" tIns="91425" rIns="91425" bIns="91425" anchor="b" anchorCtr="0">
              <a:noAutofit/>
            </a:bodyPr>
            <a:lstStyle/>
            <a:p>
              <a:pPr lvl="0" rtl="0">
                <a:spcBef>
                  <a:spcPts val="0"/>
                </a:spcBef>
                <a:buNone/>
              </a:pPr>
              <a:r>
                <a:rPr lang="en" sz="1600" b="1">
                  <a:latin typeface="Trebuchet MS" panose="020B0603020202020204" pitchFamily="34" charset="0"/>
                </a:rPr>
                <a:t>Vertebrate Zoology</a:t>
              </a:r>
            </a:p>
          </p:txBody>
        </p:sp>
        <p:sp>
          <p:nvSpPr>
            <p:cNvPr id="401" name="Shape 401"/>
            <p:cNvSpPr/>
            <p:nvPr/>
          </p:nvSpPr>
          <p:spPr>
            <a:xfrm>
              <a:off x="1014617" y="1089438"/>
              <a:ext cx="438299" cy="438299"/>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sz="1600" b="1">
                <a:latin typeface="Trebuchet MS" panose="020B0603020202020204" pitchFamily="34" charset="0"/>
              </a:endParaRPr>
            </a:p>
          </p:txBody>
        </p:sp>
        <p:sp>
          <p:nvSpPr>
            <p:cNvPr id="402" name="Shape 402"/>
            <p:cNvSpPr/>
            <p:nvPr/>
          </p:nvSpPr>
          <p:spPr>
            <a:xfrm>
              <a:off x="1874891" y="784495"/>
              <a:ext cx="438299" cy="438299"/>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sz="1600" b="1">
                <a:latin typeface="Trebuchet MS" panose="020B0603020202020204" pitchFamily="34" charset="0"/>
              </a:endParaRPr>
            </a:p>
          </p:txBody>
        </p:sp>
        <p:sp>
          <p:nvSpPr>
            <p:cNvPr id="403" name="Shape 403"/>
            <p:cNvSpPr/>
            <p:nvPr/>
          </p:nvSpPr>
          <p:spPr>
            <a:xfrm>
              <a:off x="2735165" y="1089438"/>
              <a:ext cx="438299" cy="438299"/>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sz="1600" b="1">
                <a:latin typeface="Trebuchet MS" panose="020B0603020202020204" pitchFamily="34" charset="0"/>
              </a:endParaRPr>
            </a:p>
          </p:txBody>
        </p:sp>
        <p:sp>
          <p:nvSpPr>
            <p:cNvPr id="404" name="Shape 404"/>
            <p:cNvSpPr/>
            <p:nvPr/>
          </p:nvSpPr>
          <p:spPr>
            <a:xfrm>
              <a:off x="1874891" y="1331161"/>
              <a:ext cx="438299" cy="438299"/>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sz="1600" b="1">
                <a:latin typeface="Trebuchet MS" panose="020B0603020202020204" pitchFamily="34" charset="0"/>
              </a:endParaRPr>
            </a:p>
          </p:txBody>
        </p:sp>
        <p:sp>
          <p:nvSpPr>
            <p:cNvPr id="405" name="Shape 405"/>
            <p:cNvSpPr/>
            <p:nvPr/>
          </p:nvSpPr>
          <p:spPr>
            <a:xfrm>
              <a:off x="1371952" y="463246"/>
              <a:ext cx="1444200" cy="2748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sz="1600" b="1">
                <a:latin typeface="Trebuchet MS" panose="020B0603020202020204" pitchFamily="34" charset="0"/>
              </a:endParaRPr>
            </a:p>
          </p:txBody>
        </p:sp>
        <p:sp>
          <p:nvSpPr>
            <p:cNvPr id="406" name="Shape 406"/>
            <p:cNvSpPr/>
            <p:nvPr/>
          </p:nvSpPr>
          <p:spPr>
            <a:xfrm>
              <a:off x="1371952" y="1815724"/>
              <a:ext cx="1444200" cy="2748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sz="1600" b="1">
                <a:latin typeface="Trebuchet MS" panose="020B0603020202020204" pitchFamily="34" charset="0"/>
              </a:endParaRPr>
            </a:p>
          </p:txBody>
        </p:sp>
        <p:sp>
          <p:nvSpPr>
            <p:cNvPr id="407" name="Shape 407"/>
            <p:cNvSpPr/>
            <p:nvPr/>
          </p:nvSpPr>
          <p:spPr>
            <a:xfrm>
              <a:off x="3303126" y="747577"/>
              <a:ext cx="306600" cy="11220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sz="1600" b="1">
                <a:latin typeface="Trebuchet MS" panose="020B0603020202020204" pitchFamily="34" charset="0"/>
              </a:endParaRPr>
            </a:p>
          </p:txBody>
        </p:sp>
        <p:sp>
          <p:nvSpPr>
            <p:cNvPr id="408" name="Shape 408"/>
            <p:cNvSpPr/>
            <p:nvPr/>
          </p:nvSpPr>
          <p:spPr>
            <a:xfrm>
              <a:off x="578153" y="747577"/>
              <a:ext cx="306600" cy="11220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sz="1600" b="1">
                <a:latin typeface="Trebuchet MS" panose="020B0603020202020204" pitchFamily="34" charset="0"/>
              </a:endParaRPr>
            </a:p>
          </p:txBody>
        </p:sp>
        <p:cxnSp>
          <p:nvCxnSpPr>
            <p:cNvPr id="409" name="Shape 409"/>
            <p:cNvCxnSpPr>
              <a:stCxn id="408" idx="3"/>
              <a:endCxn id="401" idx="2"/>
            </p:cNvCxnSpPr>
            <p:nvPr/>
          </p:nvCxnSpPr>
          <p:spPr>
            <a:xfrm>
              <a:off x="884753" y="1308577"/>
              <a:ext cx="129900" cy="600"/>
            </a:xfrm>
            <a:prstGeom prst="bentConnector3">
              <a:avLst>
                <a:gd name="adj1" fmla="val 49986"/>
              </a:avLst>
            </a:prstGeom>
            <a:noFill/>
            <a:ln w="9525" cap="flat" cmpd="sng">
              <a:solidFill>
                <a:schemeClr val="dk2"/>
              </a:solidFill>
              <a:prstDash val="solid"/>
              <a:round/>
              <a:headEnd type="none" w="lg" len="lg"/>
              <a:tailEnd type="stealth" w="lg" len="lg"/>
            </a:ln>
          </p:spPr>
        </p:cxnSp>
        <p:cxnSp>
          <p:nvCxnSpPr>
            <p:cNvPr id="410" name="Shape 410"/>
            <p:cNvCxnSpPr>
              <a:stCxn id="401" idx="7"/>
              <a:endCxn id="402" idx="2"/>
            </p:cNvCxnSpPr>
            <p:nvPr/>
          </p:nvCxnSpPr>
          <p:spPr>
            <a:xfrm rot="-5400000">
              <a:off x="1556880" y="835476"/>
              <a:ext cx="150000" cy="486300"/>
            </a:xfrm>
            <a:prstGeom prst="bentConnector2">
              <a:avLst/>
            </a:prstGeom>
            <a:noFill/>
            <a:ln w="9525" cap="flat" cmpd="sng">
              <a:solidFill>
                <a:schemeClr val="dk2"/>
              </a:solidFill>
              <a:prstDash val="solid"/>
              <a:round/>
              <a:headEnd type="none" w="lg" len="lg"/>
              <a:tailEnd type="stealth" w="lg" len="lg"/>
            </a:ln>
          </p:spPr>
        </p:cxnSp>
        <p:cxnSp>
          <p:nvCxnSpPr>
            <p:cNvPr id="411" name="Shape 411"/>
            <p:cNvCxnSpPr>
              <a:stCxn id="401" idx="5"/>
              <a:endCxn id="404" idx="2"/>
            </p:cNvCxnSpPr>
            <p:nvPr/>
          </p:nvCxnSpPr>
          <p:spPr>
            <a:xfrm rot="-5400000" flipH="1">
              <a:off x="1588530" y="1263751"/>
              <a:ext cx="86700" cy="486300"/>
            </a:xfrm>
            <a:prstGeom prst="bentConnector2">
              <a:avLst/>
            </a:prstGeom>
            <a:noFill/>
            <a:ln w="9525" cap="flat" cmpd="sng">
              <a:solidFill>
                <a:schemeClr val="dk2"/>
              </a:solidFill>
              <a:prstDash val="solid"/>
              <a:round/>
              <a:headEnd type="none" w="lg" len="lg"/>
              <a:tailEnd type="stealth" w="lg" len="lg"/>
            </a:ln>
          </p:spPr>
        </p:cxnSp>
        <p:cxnSp>
          <p:nvCxnSpPr>
            <p:cNvPr id="412" name="Shape 412"/>
            <p:cNvCxnSpPr>
              <a:stCxn id="404" idx="6"/>
              <a:endCxn id="403" idx="3"/>
            </p:cNvCxnSpPr>
            <p:nvPr/>
          </p:nvCxnSpPr>
          <p:spPr>
            <a:xfrm rot="10800000" flipH="1">
              <a:off x="2313191" y="1463611"/>
              <a:ext cx="486300" cy="86700"/>
            </a:xfrm>
            <a:prstGeom prst="bentConnector2">
              <a:avLst/>
            </a:prstGeom>
            <a:noFill/>
            <a:ln w="9525" cap="flat" cmpd="sng">
              <a:solidFill>
                <a:schemeClr val="dk2"/>
              </a:solidFill>
              <a:prstDash val="solid"/>
              <a:round/>
              <a:headEnd type="none" w="lg" len="lg"/>
              <a:tailEnd type="stealth" w="lg" len="lg"/>
            </a:ln>
          </p:spPr>
        </p:cxnSp>
        <p:cxnSp>
          <p:nvCxnSpPr>
            <p:cNvPr id="413" name="Shape 413"/>
            <p:cNvCxnSpPr>
              <a:stCxn id="402" idx="6"/>
              <a:endCxn id="403" idx="1"/>
            </p:cNvCxnSpPr>
            <p:nvPr/>
          </p:nvCxnSpPr>
          <p:spPr>
            <a:xfrm>
              <a:off x="2313191" y="1003645"/>
              <a:ext cx="486300" cy="150000"/>
            </a:xfrm>
            <a:prstGeom prst="bentConnector2">
              <a:avLst/>
            </a:prstGeom>
            <a:noFill/>
            <a:ln w="9525" cap="flat" cmpd="sng">
              <a:solidFill>
                <a:schemeClr val="dk2"/>
              </a:solidFill>
              <a:prstDash val="solid"/>
              <a:round/>
              <a:headEnd type="none" w="lg" len="lg"/>
              <a:tailEnd type="stealth" w="lg" len="lg"/>
            </a:ln>
          </p:spPr>
        </p:cxnSp>
        <p:cxnSp>
          <p:nvCxnSpPr>
            <p:cNvPr id="414" name="Shape 414"/>
            <p:cNvCxnSpPr>
              <a:stCxn id="403" idx="6"/>
              <a:endCxn id="407" idx="1"/>
            </p:cNvCxnSpPr>
            <p:nvPr/>
          </p:nvCxnSpPr>
          <p:spPr>
            <a:xfrm>
              <a:off x="3173465" y="1308588"/>
              <a:ext cx="129600" cy="600"/>
            </a:xfrm>
            <a:prstGeom prst="bentConnector3">
              <a:avLst>
                <a:gd name="adj1" fmla="val 50024"/>
              </a:avLst>
            </a:prstGeom>
            <a:noFill/>
            <a:ln w="9525" cap="flat" cmpd="sng">
              <a:solidFill>
                <a:schemeClr val="dk2"/>
              </a:solidFill>
              <a:prstDash val="solid"/>
              <a:round/>
              <a:headEnd type="none" w="lg" len="lg"/>
              <a:tailEnd type="stealth" w="lg" len="lg"/>
            </a:ln>
          </p:spPr>
        </p:cxnSp>
        <p:cxnSp>
          <p:nvCxnSpPr>
            <p:cNvPr id="415" name="Shape 415"/>
            <p:cNvCxnSpPr>
              <a:stCxn id="407" idx="0"/>
              <a:endCxn id="405" idx="3"/>
            </p:cNvCxnSpPr>
            <p:nvPr/>
          </p:nvCxnSpPr>
          <p:spPr>
            <a:xfrm rot="5400000" flipH="1">
              <a:off x="3062826" y="353977"/>
              <a:ext cx="147000" cy="640200"/>
            </a:xfrm>
            <a:prstGeom prst="bentConnector2">
              <a:avLst/>
            </a:prstGeom>
            <a:noFill/>
            <a:ln w="9525" cap="flat" cmpd="sng">
              <a:solidFill>
                <a:schemeClr val="dk2"/>
              </a:solidFill>
              <a:prstDash val="solid"/>
              <a:round/>
              <a:headEnd type="stealth" w="lg" len="lg"/>
              <a:tailEnd type="stealth" w="lg" len="lg"/>
            </a:ln>
          </p:spPr>
        </p:cxnSp>
        <p:cxnSp>
          <p:nvCxnSpPr>
            <p:cNvPr id="416" name="Shape 416"/>
            <p:cNvCxnSpPr>
              <a:stCxn id="408" idx="0"/>
              <a:endCxn id="405" idx="1"/>
            </p:cNvCxnSpPr>
            <p:nvPr/>
          </p:nvCxnSpPr>
          <p:spPr>
            <a:xfrm rot="-5400000">
              <a:off x="978203" y="353827"/>
              <a:ext cx="147000" cy="640499"/>
            </a:xfrm>
            <a:prstGeom prst="bentConnector2">
              <a:avLst/>
            </a:prstGeom>
            <a:noFill/>
            <a:ln w="9525" cap="flat" cmpd="sng">
              <a:solidFill>
                <a:schemeClr val="dk2"/>
              </a:solidFill>
              <a:prstDash val="solid"/>
              <a:round/>
              <a:headEnd type="stealth" w="lg" len="lg"/>
              <a:tailEnd type="stealth" w="lg" len="lg"/>
            </a:ln>
          </p:spPr>
        </p:cxnSp>
        <p:cxnSp>
          <p:nvCxnSpPr>
            <p:cNvPr id="417" name="Shape 417"/>
            <p:cNvCxnSpPr>
              <a:stCxn id="408" idx="2"/>
              <a:endCxn id="406" idx="1"/>
            </p:cNvCxnSpPr>
            <p:nvPr/>
          </p:nvCxnSpPr>
          <p:spPr>
            <a:xfrm rot="-5400000" flipH="1">
              <a:off x="1010003" y="1591027"/>
              <a:ext cx="83400" cy="640499"/>
            </a:xfrm>
            <a:prstGeom prst="bentConnector2">
              <a:avLst/>
            </a:prstGeom>
            <a:noFill/>
            <a:ln w="9525" cap="flat" cmpd="sng">
              <a:solidFill>
                <a:schemeClr val="dk2"/>
              </a:solidFill>
              <a:prstDash val="solid"/>
              <a:round/>
              <a:headEnd type="stealth" w="lg" len="lg"/>
              <a:tailEnd type="stealth" w="lg" len="lg"/>
            </a:ln>
          </p:spPr>
        </p:cxnSp>
        <p:cxnSp>
          <p:nvCxnSpPr>
            <p:cNvPr id="418" name="Shape 418"/>
            <p:cNvCxnSpPr>
              <a:endCxn id="407" idx="2"/>
            </p:cNvCxnSpPr>
            <p:nvPr/>
          </p:nvCxnSpPr>
          <p:spPr>
            <a:xfrm rot="10800000" flipH="1">
              <a:off x="2815926" y="1869577"/>
              <a:ext cx="640500" cy="83400"/>
            </a:xfrm>
            <a:prstGeom prst="bentConnector2">
              <a:avLst/>
            </a:prstGeom>
            <a:noFill/>
            <a:ln w="9525" cap="flat" cmpd="sng">
              <a:solidFill>
                <a:schemeClr val="dk2"/>
              </a:solidFill>
              <a:prstDash val="solid"/>
              <a:round/>
              <a:headEnd type="stealth" w="lg" len="lg"/>
              <a:tailEnd type="stealth" w="lg" len="lg"/>
            </a:ln>
          </p:spPr>
        </p:cxnSp>
      </p:grpSp>
      <p:cxnSp>
        <p:nvCxnSpPr>
          <p:cNvPr id="419" name="Shape 419"/>
          <p:cNvCxnSpPr>
            <a:endCxn id="407" idx="3"/>
          </p:cNvCxnSpPr>
          <p:nvPr/>
        </p:nvCxnSpPr>
        <p:spPr>
          <a:xfrm flipH="1">
            <a:off x="6621750" y="2544167"/>
            <a:ext cx="534600" cy="1328800"/>
          </a:xfrm>
          <a:prstGeom prst="straightConnector1">
            <a:avLst/>
          </a:prstGeom>
          <a:noFill/>
          <a:ln w="28575" cap="flat" cmpd="sng">
            <a:solidFill>
              <a:schemeClr val="dk2"/>
            </a:solidFill>
            <a:prstDash val="solid"/>
            <a:round/>
            <a:headEnd type="none" w="lg" len="lg"/>
            <a:tailEnd type="triangle" w="lg" len="lg"/>
          </a:ln>
        </p:spPr>
      </p:cxnSp>
      <p:grpSp>
        <p:nvGrpSpPr>
          <p:cNvPr id="421" name="Shape 421"/>
          <p:cNvGrpSpPr/>
          <p:nvPr/>
        </p:nvGrpSpPr>
        <p:grpSpPr>
          <a:xfrm>
            <a:off x="1678125" y="1544567"/>
            <a:ext cx="3586800" cy="2935199"/>
            <a:chOff x="300650" y="311850"/>
            <a:chExt cx="3586800" cy="2201399"/>
          </a:xfrm>
        </p:grpSpPr>
        <p:sp>
          <p:nvSpPr>
            <p:cNvPr id="422" name="Shape 422"/>
            <p:cNvSpPr/>
            <p:nvPr/>
          </p:nvSpPr>
          <p:spPr>
            <a:xfrm>
              <a:off x="300650" y="311850"/>
              <a:ext cx="3586800" cy="2201399"/>
            </a:xfrm>
            <a:prstGeom prst="rect">
              <a:avLst/>
            </a:prstGeom>
            <a:solidFill>
              <a:srgbClr val="B6D7A8"/>
            </a:solidFill>
            <a:ln w="9525" cap="flat" cmpd="sng">
              <a:solidFill>
                <a:schemeClr val="dk2"/>
              </a:solidFill>
              <a:prstDash val="solid"/>
              <a:round/>
              <a:headEnd type="none" w="med" len="med"/>
              <a:tailEnd type="none" w="med" len="med"/>
            </a:ln>
          </p:spPr>
          <p:txBody>
            <a:bodyPr lIns="91425" tIns="91425" rIns="91425" bIns="91425" anchor="b" anchorCtr="0">
              <a:noAutofit/>
            </a:bodyPr>
            <a:lstStyle/>
            <a:p>
              <a:pPr lvl="0" rtl="0">
                <a:spcBef>
                  <a:spcPts val="0"/>
                </a:spcBef>
                <a:buNone/>
              </a:pPr>
              <a:r>
                <a:rPr lang="en" sz="1600" b="1" dirty="0">
                  <a:latin typeface="Trebuchet MS" panose="020B0603020202020204" pitchFamily="34" charset="0"/>
                </a:rPr>
                <a:t>Earth </a:t>
              </a:r>
              <a:r>
                <a:rPr lang="en" sz="1600" b="1" dirty="0" smtClean="0">
                  <a:latin typeface="Trebuchet MS" panose="020B0603020202020204" pitchFamily="34" charset="0"/>
                </a:rPr>
                <a:t>&amp; Planetary </a:t>
              </a:r>
              <a:r>
                <a:rPr lang="en" sz="1600" b="1" dirty="0">
                  <a:latin typeface="Trebuchet MS" panose="020B0603020202020204" pitchFamily="34" charset="0"/>
                </a:rPr>
                <a:t>Science</a:t>
              </a:r>
            </a:p>
          </p:txBody>
        </p:sp>
        <p:sp>
          <p:nvSpPr>
            <p:cNvPr id="423" name="Shape 423"/>
            <p:cNvSpPr/>
            <p:nvPr/>
          </p:nvSpPr>
          <p:spPr>
            <a:xfrm>
              <a:off x="1014617" y="1089438"/>
              <a:ext cx="438299" cy="438299"/>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sz="1600" b="1">
                <a:latin typeface="Trebuchet MS" panose="020B0603020202020204" pitchFamily="34" charset="0"/>
              </a:endParaRPr>
            </a:p>
          </p:txBody>
        </p:sp>
        <p:sp>
          <p:nvSpPr>
            <p:cNvPr id="424" name="Shape 424"/>
            <p:cNvSpPr/>
            <p:nvPr/>
          </p:nvSpPr>
          <p:spPr>
            <a:xfrm>
              <a:off x="1874891" y="784495"/>
              <a:ext cx="438299" cy="438299"/>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sz="1600" b="1">
                <a:latin typeface="Trebuchet MS" panose="020B0603020202020204" pitchFamily="34" charset="0"/>
              </a:endParaRPr>
            </a:p>
          </p:txBody>
        </p:sp>
        <p:sp>
          <p:nvSpPr>
            <p:cNvPr id="425" name="Shape 425"/>
            <p:cNvSpPr/>
            <p:nvPr/>
          </p:nvSpPr>
          <p:spPr>
            <a:xfrm>
              <a:off x="2735165" y="1089438"/>
              <a:ext cx="438299" cy="438299"/>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sz="1600" b="1">
                <a:latin typeface="Trebuchet MS" panose="020B0603020202020204" pitchFamily="34" charset="0"/>
              </a:endParaRPr>
            </a:p>
          </p:txBody>
        </p:sp>
        <p:sp>
          <p:nvSpPr>
            <p:cNvPr id="426" name="Shape 426"/>
            <p:cNvSpPr/>
            <p:nvPr/>
          </p:nvSpPr>
          <p:spPr>
            <a:xfrm>
              <a:off x="1874891" y="1331161"/>
              <a:ext cx="438299" cy="438299"/>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sz="1600" b="1">
                <a:latin typeface="Trebuchet MS" panose="020B0603020202020204" pitchFamily="34" charset="0"/>
              </a:endParaRPr>
            </a:p>
          </p:txBody>
        </p:sp>
        <p:sp>
          <p:nvSpPr>
            <p:cNvPr id="427" name="Shape 427"/>
            <p:cNvSpPr/>
            <p:nvPr/>
          </p:nvSpPr>
          <p:spPr>
            <a:xfrm>
              <a:off x="1371952" y="463246"/>
              <a:ext cx="1444200" cy="2748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sz="1600" b="1">
                <a:latin typeface="Trebuchet MS" panose="020B0603020202020204" pitchFamily="34" charset="0"/>
              </a:endParaRPr>
            </a:p>
          </p:txBody>
        </p:sp>
        <p:sp>
          <p:nvSpPr>
            <p:cNvPr id="428" name="Shape 428"/>
            <p:cNvSpPr/>
            <p:nvPr/>
          </p:nvSpPr>
          <p:spPr>
            <a:xfrm>
              <a:off x="1371952" y="1815724"/>
              <a:ext cx="1444200" cy="2748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sz="1600" b="1">
                <a:latin typeface="Trebuchet MS" panose="020B0603020202020204" pitchFamily="34" charset="0"/>
              </a:endParaRPr>
            </a:p>
          </p:txBody>
        </p:sp>
        <p:sp>
          <p:nvSpPr>
            <p:cNvPr id="429" name="Shape 429"/>
            <p:cNvSpPr/>
            <p:nvPr/>
          </p:nvSpPr>
          <p:spPr>
            <a:xfrm>
              <a:off x="3303126" y="747577"/>
              <a:ext cx="306600" cy="11220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sz="1600" b="1">
                <a:latin typeface="Trebuchet MS" panose="020B0603020202020204" pitchFamily="34" charset="0"/>
              </a:endParaRPr>
            </a:p>
          </p:txBody>
        </p:sp>
        <p:sp>
          <p:nvSpPr>
            <p:cNvPr id="430" name="Shape 430"/>
            <p:cNvSpPr/>
            <p:nvPr/>
          </p:nvSpPr>
          <p:spPr>
            <a:xfrm>
              <a:off x="578153" y="747577"/>
              <a:ext cx="306600" cy="11220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sz="1600" b="1">
                <a:latin typeface="Trebuchet MS" panose="020B0603020202020204" pitchFamily="34" charset="0"/>
              </a:endParaRPr>
            </a:p>
          </p:txBody>
        </p:sp>
        <p:cxnSp>
          <p:nvCxnSpPr>
            <p:cNvPr id="431" name="Shape 431"/>
            <p:cNvCxnSpPr>
              <a:stCxn id="430" idx="3"/>
              <a:endCxn id="423" idx="2"/>
            </p:cNvCxnSpPr>
            <p:nvPr/>
          </p:nvCxnSpPr>
          <p:spPr>
            <a:xfrm>
              <a:off x="884753" y="1308577"/>
              <a:ext cx="129900" cy="600"/>
            </a:xfrm>
            <a:prstGeom prst="bentConnector3">
              <a:avLst>
                <a:gd name="adj1" fmla="val 49986"/>
              </a:avLst>
            </a:prstGeom>
            <a:noFill/>
            <a:ln w="9525" cap="flat" cmpd="sng">
              <a:solidFill>
                <a:schemeClr val="dk2"/>
              </a:solidFill>
              <a:prstDash val="solid"/>
              <a:round/>
              <a:headEnd type="none" w="lg" len="lg"/>
              <a:tailEnd type="stealth" w="lg" len="lg"/>
            </a:ln>
          </p:spPr>
        </p:cxnSp>
        <p:cxnSp>
          <p:nvCxnSpPr>
            <p:cNvPr id="432" name="Shape 432"/>
            <p:cNvCxnSpPr>
              <a:stCxn id="423" idx="7"/>
              <a:endCxn id="424" idx="2"/>
            </p:cNvCxnSpPr>
            <p:nvPr/>
          </p:nvCxnSpPr>
          <p:spPr>
            <a:xfrm rot="-5400000">
              <a:off x="1556880" y="835476"/>
              <a:ext cx="150000" cy="486300"/>
            </a:xfrm>
            <a:prstGeom prst="bentConnector2">
              <a:avLst/>
            </a:prstGeom>
            <a:noFill/>
            <a:ln w="9525" cap="flat" cmpd="sng">
              <a:solidFill>
                <a:schemeClr val="dk2"/>
              </a:solidFill>
              <a:prstDash val="solid"/>
              <a:round/>
              <a:headEnd type="none" w="lg" len="lg"/>
              <a:tailEnd type="stealth" w="lg" len="lg"/>
            </a:ln>
          </p:spPr>
        </p:cxnSp>
        <p:cxnSp>
          <p:nvCxnSpPr>
            <p:cNvPr id="433" name="Shape 433"/>
            <p:cNvCxnSpPr>
              <a:stCxn id="423" idx="5"/>
              <a:endCxn id="426" idx="2"/>
            </p:cNvCxnSpPr>
            <p:nvPr/>
          </p:nvCxnSpPr>
          <p:spPr>
            <a:xfrm rot="-5400000" flipH="1">
              <a:off x="1588530" y="1263751"/>
              <a:ext cx="86700" cy="486300"/>
            </a:xfrm>
            <a:prstGeom prst="bentConnector2">
              <a:avLst/>
            </a:prstGeom>
            <a:noFill/>
            <a:ln w="9525" cap="flat" cmpd="sng">
              <a:solidFill>
                <a:schemeClr val="dk2"/>
              </a:solidFill>
              <a:prstDash val="solid"/>
              <a:round/>
              <a:headEnd type="none" w="lg" len="lg"/>
              <a:tailEnd type="stealth" w="lg" len="lg"/>
            </a:ln>
          </p:spPr>
        </p:cxnSp>
        <p:cxnSp>
          <p:nvCxnSpPr>
            <p:cNvPr id="434" name="Shape 434"/>
            <p:cNvCxnSpPr>
              <a:stCxn id="426" idx="6"/>
              <a:endCxn id="425" idx="3"/>
            </p:cNvCxnSpPr>
            <p:nvPr/>
          </p:nvCxnSpPr>
          <p:spPr>
            <a:xfrm rot="10800000" flipH="1">
              <a:off x="2313191" y="1463611"/>
              <a:ext cx="486300" cy="86700"/>
            </a:xfrm>
            <a:prstGeom prst="bentConnector2">
              <a:avLst/>
            </a:prstGeom>
            <a:noFill/>
            <a:ln w="9525" cap="flat" cmpd="sng">
              <a:solidFill>
                <a:schemeClr val="dk2"/>
              </a:solidFill>
              <a:prstDash val="solid"/>
              <a:round/>
              <a:headEnd type="none" w="lg" len="lg"/>
              <a:tailEnd type="stealth" w="lg" len="lg"/>
            </a:ln>
          </p:spPr>
        </p:cxnSp>
        <p:cxnSp>
          <p:nvCxnSpPr>
            <p:cNvPr id="435" name="Shape 435"/>
            <p:cNvCxnSpPr>
              <a:stCxn id="424" idx="6"/>
              <a:endCxn id="425" idx="1"/>
            </p:cNvCxnSpPr>
            <p:nvPr/>
          </p:nvCxnSpPr>
          <p:spPr>
            <a:xfrm>
              <a:off x="2313191" y="1003645"/>
              <a:ext cx="486300" cy="150000"/>
            </a:xfrm>
            <a:prstGeom prst="bentConnector2">
              <a:avLst/>
            </a:prstGeom>
            <a:noFill/>
            <a:ln w="9525" cap="flat" cmpd="sng">
              <a:solidFill>
                <a:schemeClr val="dk2"/>
              </a:solidFill>
              <a:prstDash val="solid"/>
              <a:round/>
              <a:headEnd type="none" w="lg" len="lg"/>
              <a:tailEnd type="stealth" w="lg" len="lg"/>
            </a:ln>
          </p:spPr>
        </p:cxnSp>
        <p:cxnSp>
          <p:nvCxnSpPr>
            <p:cNvPr id="436" name="Shape 436"/>
            <p:cNvCxnSpPr>
              <a:stCxn id="425" idx="6"/>
              <a:endCxn id="429" idx="1"/>
            </p:cNvCxnSpPr>
            <p:nvPr/>
          </p:nvCxnSpPr>
          <p:spPr>
            <a:xfrm>
              <a:off x="3173465" y="1308588"/>
              <a:ext cx="129600" cy="600"/>
            </a:xfrm>
            <a:prstGeom prst="bentConnector3">
              <a:avLst>
                <a:gd name="adj1" fmla="val 50024"/>
              </a:avLst>
            </a:prstGeom>
            <a:noFill/>
            <a:ln w="9525" cap="flat" cmpd="sng">
              <a:solidFill>
                <a:schemeClr val="dk2"/>
              </a:solidFill>
              <a:prstDash val="solid"/>
              <a:round/>
              <a:headEnd type="none" w="lg" len="lg"/>
              <a:tailEnd type="stealth" w="lg" len="lg"/>
            </a:ln>
          </p:spPr>
        </p:cxnSp>
        <p:cxnSp>
          <p:nvCxnSpPr>
            <p:cNvPr id="437" name="Shape 437"/>
            <p:cNvCxnSpPr>
              <a:stCxn id="429" idx="0"/>
              <a:endCxn id="427" idx="3"/>
            </p:cNvCxnSpPr>
            <p:nvPr/>
          </p:nvCxnSpPr>
          <p:spPr>
            <a:xfrm rot="5400000" flipH="1">
              <a:off x="3062826" y="353977"/>
              <a:ext cx="147000" cy="640200"/>
            </a:xfrm>
            <a:prstGeom prst="bentConnector2">
              <a:avLst/>
            </a:prstGeom>
            <a:noFill/>
            <a:ln w="9525" cap="flat" cmpd="sng">
              <a:solidFill>
                <a:schemeClr val="dk2"/>
              </a:solidFill>
              <a:prstDash val="solid"/>
              <a:round/>
              <a:headEnd type="stealth" w="lg" len="lg"/>
              <a:tailEnd type="stealth" w="lg" len="lg"/>
            </a:ln>
          </p:spPr>
        </p:cxnSp>
        <p:cxnSp>
          <p:nvCxnSpPr>
            <p:cNvPr id="438" name="Shape 438"/>
            <p:cNvCxnSpPr>
              <a:stCxn id="430" idx="0"/>
              <a:endCxn id="427" idx="1"/>
            </p:cNvCxnSpPr>
            <p:nvPr/>
          </p:nvCxnSpPr>
          <p:spPr>
            <a:xfrm rot="-5400000">
              <a:off x="978203" y="353827"/>
              <a:ext cx="147000" cy="640499"/>
            </a:xfrm>
            <a:prstGeom prst="bentConnector2">
              <a:avLst/>
            </a:prstGeom>
            <a:noFill/>
            <a:ln w="9525" cap="flat" cmpd="sng">
              <a:solidFill>
                <a:schemeClr val="dk2"/>
              </a:solidFill>
              <a:prstDash val="solid"/>
              <a:round/>
              <a:headEnd type="stealth" w="lg" len="lg"/>
              <a:tailEnd type="stealth" w="lg" len="lg"/>
            </a:ln>
          </p:spPr>
        </p:cxnSp>
        <p:cxnSp>
          <p:nvCxnSpPr>
            <p:cNvPr id="439" name="Shape 439"/>
            <p:cNvCxnSpPr>
              <a:stCxn id="430" idx="2"/>
              <a:endCxn id="428" idx="1"/>
            </p:cNvCxnSpPr>
            <p:nvPr/>
          </p:nvCxnSpPr>
          <p:spPr>
            <a:xfrm rot="-5400000" flipH="1">
              <a:off x="1010003" y="1591027"/>
              <a:ext cx="83400" cy="640499"/>
            </a:xfrm>
            <a:prstGeom prst="bentConnector2">
              <a:avLst/>
            </a:prstGeom>
            <a:noFill/>
            <a:ln w="9525" cap="flat" cmpd="sng">
              <a:solidFill>
                <a:schemeClr val="dk2"/>
              </a:solidFill>
              <a:prstDash val="solid"/>
              <a:round/>
              <a:headEnd type="stealth" w="lg" len="lg"/>
              <a:tailEnd type="stealth" w="lg" len="lg"/>
            </a:ln>
          </p:spPr>
        </p:cxnSp>
        <p:cxnSp>
          <p:nvCxnSpPr>
            <p:cNvPr id="440" name="Shape 440"/>
            <p:cNvCxnSpPr>
              <a:endCxn id="429" idx="2"/>
            </p:cNvCxnSpPr>
            <p:nvPr/>
          </p:nvCxnSpPr>
          <p:spPr>
            <a:xfrm rot="10800000" flipH="1">
              <a:off x="2815926" y="1869577"/>
              <a:ext cx="640500" cy="83400"/>
            </a:xfrm>
            <a:prstGeom prst="bentConnector2">
              <a:avLst/>
            </a:prstGeom>
            <a:noFill/>
            <a:ln w="9525" cap="flat" cmpd="sng">
              <a:solidFill>
                <a:schemeClr val="dk2"/>
              </a:solidFill>
              <a:prstDash val="solid"/>
              <a:round/>
              <a:headEnd type="stealth" w="lg" len="lg"/>
              <a:tailEnd type="stealth" w="lg" len="lg"/>
            </a:ln>
          </p:spPr>
        </p:cxnSp>
      </p:grpSp>
      <p:cxnSp>
        <p:nvCxnSpPr>
          <p:cNvPr id="441" name="Shape 441"/>
          <p:cNvCxnSpPr>
            <a:endCxn id="429" idx="3"/>
          </p:cNvCxnSpPr>
          <p:nvPr/>
        </p:nvCxnSpPr>
        <p:spPr>
          <a:xfrm flipH="1">
            <a:off x="4987350" y="2544167"/>
            <a:ext cx="2169000" cy="329200"/>
          </a:xfrm>
          <a:prstGeom prst="straightConnector1">
            <a:avLst/>
          </a:prstGeom>
          <a:noFill/>
          <a:ln w="28575" cap="flat" cmpd="sng">
            <a:solidFill>
              <a:schemeClr val="dk2"/>
            </a:solidFill>
            <a:prstDash val="solid"/>
            <a:round/>
            <a:headEnd type="none" w="lg" len="lg"/>
            <a:tailEnd type="triangle" w="lg" len="lg"/>
          </a:ln>
        </p:spPr>
      </p:cxnSp>
      <p:grpSp>
        <p:nvGrpSpPr>
          <p:cNvPr id="442" name="Shape 442"/>
          <p:cNvGrpSpPr/>
          <p:nvPr/>
        </p:nvGrpSpPr>
        <p:grpSpPr>
          <a:xfrm>
            <a:off x="300650" y="415801"/>
            <a:ext cx="3586800" cy="2935199"/>
            <a:chOff x="300650" y="311850"/>
            <a:chExt cx="3586800" cy="2201399"/>
          </a:xfrm>
        </p:grpSpPr>
        <p:sp>
          <p:nvSpPr>
            <p:cNvPr id="443" name="Shape 443"/>
            <p:cNvSpPr/>
            <p:nvPr/>
          </p:nvSpPr>
          <p:spPr>
            <a:xfrm>
              <a:off x="300650" y="311850"/>
              <a:ext cx="3586800" cy="2201399"/>
            </a:xfrm>
            <a:prstGeom prst="rect">
              <a:avLst/>
            </a:prstGeom>
            <a:solidFill>
              <a:srgbClr val="A2C4C9"/>
            </a:solidFill>
            <a:ln w="9525" cap="flat" cmpd="sng">
              <a:solidFill>
                <a:schemeClr val="dk2"/>
              </a:solidFill>
              <a:prstDash val="solid"/>
              <a:round/>
              <a:headEnd type="none" w="med" len="med"/>
              <a:tailEnd type="none" w="med" len="med"/>
            </a:ln>
          </p:spPr>
          <p:txBody>
            <a:bodyPr lIns="91425" tIns="91425" rIns="91425" bIns="91425" anchor="b" anchorCtr="0">
              <a:noAutofit/>
            </a:bodyPr>
            <a:lstStyle/>
            <a:p>
              <a:pPr lvl="0" rtl="0">
                <a:spcBef>
                  <a:spcPts val="0"/>
                </a:spcBef>
                <a:buNone/>
              </a:pPr>
              <a:r>
                <a:rPr lang="en" sz="1600" b="1" dirty="0">
                  <a:latin typeface="Trebuchet MS" panose="020B0603020202020204" pitchFamily="34" charset="0"/>
                </a:rPr>
                <a:t>Anthropology</a:t>
              </a:r>
            </a:p>
          </p:txBody>
        </p:sp>
        <p:sp>
          <p:nvSpPr>
            <p:cNvPr id="444" name="Shape 444"/>
            <p:cNvSpPr/>
            <p:nvPr/>
          </p:nvSpPr>
          <p:spPr>
            <a:xfrm>
              <a:off x="1014617" y="1089438"/>
              <a:ext cx="438299" cy="438299"/>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sz="1600" b="1">
                <a:latin typeface="Trebuchet MS" panose="020B0603020202020204" pitchFamily="34" charset="0"/>
              </a:endParaRPr>
            </a:p>
          </p:txBody>
        </p:sp>
        <p:sp>
          <p:nvSpPr>
            <p:cNvPr id="445" name="Shape 445"/>
            <p:cNvSpPr/>
            <p:nvPr/>
          </p:nvSpPr>
          <p:spPr>
            <a:xfrm>
              <a:off x="1874891" y="784495"/>
              <a:ext cx="438299" cy="438299"/>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sz="1600" b="1">
                <a:latin typeface="Trebuchet MS" panose="020B0603020202020204" pitchFamily="34" charset="0"/>
              </a:endParaRPr>
            </a:p>
          </p:txBody>
        </p:sp>
        <p:sp>
          <p:nvSpPr>
            <p:cNvPr id="446" name="Shape 446"/>
            <p:cNvSpPr/>
            <p:nvPr/>
          </p:nvSpPr>
          <p:spPr>
            <a:xfrm>
              <a:off x="2735165" y="1089438"/>
              <a:ext cx="438299" cy="438299"/>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sz="1600" b="1">
                <a:latin typeface="Trebuchet MS" panose="020B0603020202020204" pitchFamily="34" charset="0"/>
              </a:endParaRPr>
            </a:p>
          </p:txBody>
        </p:sp>
        <p:sp>
          <p:nvSpPr>
            <p:cNvPr id="447" name="Shape 447"/>
            <p:cNvSpPr/>
            <p:nvPr/>
          </p:nvSpPr>
          <p:spPr>
            <a:xfrm>
              <a:off x="1874891" y="1331161"/>
              <a:ext cx="438299" cy="438299"/>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sz="1600" b="1">
                <a:latin typeface="Trebuchet MS" panose="020B0603020202020204" pitchFamily="34" charset="0"/>
              </a:endParaRPr>
            </a:p>
          </p:txBody>
        </p:sp>
        <p:sp>
          <p:nvSpPr>
            <p:cNvPr id="448" name="Shape 448"/>
            <p:cNvSpPr/>
            <p:nvPr/>
          </p:nvSpPr>
          <p:spPr>
            <a:xfrm>
              <a:off x="1371952" y="463246"/>
              <a:ext cx="1444200" cy="2748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sz="1600" b="1">
                <a:latin typeface="Trebuchet MS" panose="020B0603020202020204" pitchFamily="34" charset="0"/>
              </a:endParaRPr>
            </a:p>
          </p:txBody>
        </p:sp>
        <p:sp>
          <p:nvSpPr>
            <p:cNvPr id="449" name="Shape 449"/>
            <p:cNvSpPr/>
            <p:nvPr/>
          </p:nvSpPr>
          <p:spPr>
            <a:xfrm>
              <a:off x="1371952" y="1815724"/>
              <a:ext cx="1444200" cy="2748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sz="1600" b="1">
                <a:latin typeface="Trebuchet MS" panose="020B0603020202020204" pitchFamily="34" charset="0"/>
              </a:endParaRPr>
            </a:p>
          </p:txBody>
        </p:sp>
        <p:sp>
          <p:nvSpPr>
            <p:cNvPr id="450" name="Shape 450"/>
            <p:cNvSpPr/>
            <p:nvPr/>
          </p:nvSpPr>
          <p:spPr>
            <a:xfrm>
              <a:off x="3303126" y="747577"/>
              <a:ext cx="306600" cy="11220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sz="1600" b="1">
                <a:latin typeface="Trebuchet MS" panose="020B0603020202020204" pitchFamily="34" charset="0"/>
              </a:endParaRPr>
            </a:p>
          </p:txBody>
        </p:sp>
        <p:sp>
          <p:nvSpPr>
            <p:cNvPr id="451" name="Shape 451"/>
            <p:cNvSpPr/>
            <p:nvPr/>
          </p:nvSpPr>
          <p:spPr>
            <a:xfrm>
              <a:off x="578153" y="747577"/>
              <a:ext cx="306600" cy="11220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sz="1600" b="1">
                <a:latin typeface="Trebuchet MS" panose="020B0603020202020204" pitchFamily="34" charset="0"/>
              </a:endParaRPr>
            </a:p>
          </p:txBody>
        </p:sp>
        <p:cxnSp>
          <p:nvCxnSpPr>
            <p:cNvPr id="452" name="Shape 452"/>
            <p:cNvCxnSpPr>
              <a:stCxn id="451" idx="3"/>
              <a:endCxn id="444" idx="2"/>
            </p:cNvCxnSpPr>
            <p:nvPr/>
          </p:nvCxnSpPr>
          <p:spPr>
            <a:xfrm>
              <a:off x="884753" y="1308577"/>
              <a:ext cx="129900" cy="600"/>
            </a:xfrm>
            <a:prstGeom prst="bentConnector3">
              <a:avLst>
                <a:gd name="adj1" fmla="val 49986"/>
              </a:avLst>
            </a:prstGeom>
            <a:noFill/>
            <a:ln w="9525" cap="flat" cmpd="sng">
              <a:solidFill>
                <a:schemeClr val="dk2"/>
              </a:solidFill>
              <a:prstDash val="solid"/>
              <a:round/>
              <a:headEnd type="none" w="lg" len="lg"/>
              <a:tailEnd type="stealth" w="lg" len="lg"/>
            </a:ln>
          </p:spPr>
        </p:cxnSp>
        <p:cxnSp>
          <p:nvCxnSpPr>
            <p:cNvPr id="453" name="Shape 453"/>
            <p:cNvCxnSpPr>
              <a:stCxn id="444" idx="7"/>
              <a:endCxn id="445" idx="2"/>
            </p:cNvCxnSpPr>
            <p:nvPr/>
          </p:nvCxnSpPr>
          <p:spPr>
            <a:xfrm rot="-5400000">
              <a:off x="1556880" y="835476"/>
              <a:ext cx="150000" cy="486300"/>
            </a:xfrm>
            <a:prstGeom prst="bentConnector2">
              <a:avLst/>
            </a:prstGeom>
            <a:noFill/>
            <a:ln w="9525" cap="flat" cmpd="sng">
              <a:solidFill>
                <a:schemeClr val="dk2"/>
              </a:solidFill>
              <a:prstDash val="solid"/>
              <a:round/>
              <a:headEnd type="none" w="lg" len="lg"/>
              <a:tailEnd type="stealth" w="lg" len="lg"/>
            </a:ln>
          </p:spPr>
        </p:cxnSp>
        <p:cxnSp>
          <p:nvCxnSpPr>
            <p:cNvPr id="454" name="Shape 454"/>
            <p:cNvCxnSpPr>
              <a:stCxn id="444" idx="5"/>
              <a:endCxn id="447" idx="2"/>
            </p:cNvCxnSpPr>
            <p:nvPr/>
          </p:nvCxnSpPr>
          <p:spPr>
            <a:xfrm rot="-5400000" flipH="1">
              <a:off x="1588530" y="1263751"/>
              <a:ext cx="86700" cy="486300"/>
            </a:xfrm>
            <a:prstGeom prst="bentConnector2">
              <a:avLst/>
            </a:prstGeom>
            <a:noFill/>
            <a:ln w="9525" cap="flat" cmpd="sng">
              <a:solidFill>
                <a:schemeClr val="dk2"/>
              </a:solidFill>
              <a:prstDash val="solid"/>
              <a:round/>
              <a:headEnd type="none" w="lg" len="lg"/>
              <a:tailEnd type="stealth" w="lg" len="lg"/>
            </a:ln>
          </p:spPr>
        </p:cxnSp>
        <p:cxnSp>
          <p:nvCxnSpPr>
            <p:cNvPr id="455" name="Shape 455"/>
            <p:cNvCxnSpPr>
              <a:stCxn id="447" idx="6"/>
              <a:endCxn id="446" idx="3"/>
            </p:cNvCxnSpPr>
            <p:nvPr/>
          </p:nvCxnSpPr>
          <p:spPr>
            <a:xfrm rot="10800000" flipH="1">
              <a:off x="2313191" y="1463611"/>
              <a:ext cx="486300" cy="86700"/>
            </a:xfrm>
            <a:prstGeom prst="bentConnector2">
              <a:avLst/>
            </a:prstGeom>
            <a:noFill/>
            <a:ln w="9525" cap="flat" cmpd="sng">
              <a:solidFill>
                <a:schemeClr val="dk2"/>
              </a:solidFill>
              <a:prstDash val="solid"/>
              <a:round/>
              <a:headEnd type="none" w="lg" len="lg"/>
              <a:tailEnd type="stealth" w="lg" len="lg"/>
            </a:ln>
          </p:spPr>
        </p:cxnSp>
        <p:cxnSp>
          <p:nvCxnSpPr>
            <p:cNvPr id="456" name="Shape 456"/>
            <p:cNvCxnSpPr>
              <a:stCxn id="445" idx="6"/>
              <a:endCxn id="446" idx="1"/>
            </p:cNvCxnSpPr>
            <p:nvPr/>
          </p:nvCxnSpPr>
          <p:spPr>
            <a:xfrm>
              <a:off x="2313191" y="1003645"/>
              <a:ext cx="486300" cy="150000"/>
            </a:xfrm>
            <a:prstGeom prst="bentConnector2">
              <a:avLst/>
            </a:prstGeom>
            <a:noFill/>
            <a:ln w="9525" cap="flat" cmpd="sng">
              <a:solidFill>
                <a:schemeClr val="dk2"/>
              </a:solidFill>
              <a:prstDash val="solid"/>
              <a:round/>
              <a:headEnd type="none" w="lg" len="lg"/>
              <a:tailEnd type="stealth" w="lg" len="lg"/>
            </a:ln>
          </p:spPr>
        </p:cxnSp>
        <p:cxnSp>
          <p:nvCxnSpPr>
            <p:cNvPr id="457" name="Shape 457"/>
            <p:cNvCxnSpPr>
              <a:stCxn id="446" idx="6"/>
              <a:endCxn id="450" idx="1"/>
            </p:cNvCxnSpPr>
            <p:nvPr/>
          </p:nvCxnSpPr>
          <p:spPr>
            <a:xfrm>
              <a:off x="3173465" y="1308588"/>
              <a:ext cx="129600" cy="600"/>
            </a:xfrm>
            <a:prstGeom prst="bentConnector3">
              <a:avLst>
                <a:gd name="adj1" fmla="val 50024"/>
              </a:avLst>
            </a:prstGeom>
            <a:noFill/>
            <a:ln w="9525" cap="flat" cmpd="sng">
              <a:solidFill>
                <a:schemeClr val="dk2"/>
              </a:solidFill>
              <a:prstDash val="solid"/>
              <a:round/>
              <a:headEnd type="none" w="lg" len="lg"/>
              <a:tailEnd type="stealth" w="lg" len="lg"/>
            </a:ln>
          </p:spPr>
        </p:cxnSp>
        <p:cxnSp>
          <p:nvCxnSpPr>
            <p:cNvPr id="458" name="Shape 458"/>
            <p:cNvCxnSpPr>
              <a:stCxn id="450" idx="0"/>
              <a:endCxn id="448" idx="3"/>
            </p:cNvCxnSpPr>
            <p:nvPr/>
          </p:nvCxnSpPr>
          <p:spPr>
            <a:xfrm rot="5400000" flipH="1">
              <a:off x="3062826" y="353977"/>
              <a:ext cx="147000" cy="640200"/>
            </a:xfrm>
            <a:prstGeom prst="bentConnector2">
              <a:avLst/>
            </a:prstGeom>
            <a:noFill/>
            <a:ln w="9525" cap="flat" cmpd="sng">
              <a:solidFill>
                <a:schemeClr val="dk2"/>
              </a:solidFill>
              <a:prstDash val="solid"/>
              <a:round/>
              <a:headEnd type="stealth" w="lg" len="lg"/>
              <a:tailEnd type="stealth" w="lg" len="lg"/>
            </a:ln>
          </p:spPr>
        </p:cxnSp>
        <p:cxnSp>
          <p:nvCxnSpPr>
            <p:cNvPr id="459" name="Shape 459"/>
            <p:cNvCxnSpPr>
              <a:stCxn id="451" idx="0"/>
              <a:endCxn id="448" idx="1"/>
            </p:cNvCxnSpPr>
            <p:nvPr/>
          </p:nvCxnSpPr>
          <p:spPr>
            <a:xfrm rot="-5400000">
              <a:off x="978203" y="353827"/>
              <a:ext cx="147000" cy="640499"/>
            </a:xfrm>
            <a:prstGeom prst="bentConnector2">
              <a:avLst/>
            </a:prstGeom>
            <a:noFill/>
            <a:ln w="9525" cap="flat" cmpd="sng">
              <a:solidFill>
                <a:schemeClr val="dk2"/>
              </a:solidFill>
              <a:prstDash val="solid"/>
              <a:round/>
              <a:headEnd type="stealth" w="lg" len="lg"/>
              <a:tailEnd type="stealth" w="lg" len="lg"/>
            </a:ln>
          </p:spPr>
        </p:cxnSp>
        <p:cxnSp>
          <p:nvCxnSpPr>
            <p:cNvPr id="460" name="Shape 460"/>
            <p:cNvCxnSpPr>
              <a:stCxn id="451" idx="2"/>
              <a:endCxn id="449" idx="1"/>
            </p:cNvCxnSpPr>
            <p:nvPr/>
          </p:nvCxnSpPr>
          <p:spPr>
            <a:xfrm rot="-5400000" flipH="1">
              <a:off x="1010003" y="1591027"/>
              <a:ext cx="83400" cy="640499"/>
            </a:xfrm>
            <a:prstGeom prst="bentConnector2">
              <a:avLst/>
            </a:prstGeom>
            <a:noFill/>
            <a:ln w="9525" cap="flat" cmpd="sng">
              <a:solidFill>
                <a:schemeClr val="dk2"/>
              </a:solidFill>
              <a:prstDash val="solid"/>
              <a:round/>
              <a:headEnd type="stealth" w="lg" len="lg"/>
              <a:tailEnd type="stealth" w="lg" len="lg"/>
            </a:ln>
          </p:spPr>
        </p:cxnSp>
        <p:cxnSp>
          <p:nvCxnSpPr>
            <p:cNvPr id="461" name="Shape 461"/>
            <p:cNvCxnSpPr>
              <a:endCxn id="450" idx="2"/>
            </p:cNvCxnSpPr>
            <p:nvPr/>
          </p:nvCxnSpPr>
          <p:spPr>
            <a:xfrm rot="10800000" flipH="1">
              <a:off x="2815926" y="1869577"/>
              <a:ext cx="640500" cy="83400"/>
            </a:xfrm>
            <a:prstGeom prst="bentConnector2">
              <a:avLst/>
            </a:prstGeom>
            <a:noFill/>
            <a:ln w="9525" cap="flat" cmpd="sng">
              <a:solidFill>
                <a:schemeClr val="dk2"/>
              </a:solidFill>
              <a:prstDash val="solid"/>
              <a:round/>
              <a:headEnd type="stealth" w="lg" len="lg"/>
              <a:tailEnd type="stealth" w="lg" len="lg"/>
            </a:ln>
          </p:spPr>
        </p:cxnSp>
      </p:grpSp>
      <p:cxnSp>
        <p:nvCxnSpPr>
          <p:cNvPr id="462" name="Shape 462"/>
          <p:cNvCxnSpPr>
            <a:endCxn id="450" idx="3"/>
          </p:cNvCxnSpPr>
          <p:nvPr/>
        </p:nvCxnSpPr>
        <p:spPr>
          <a:xfrm rot="10800000">
            <a:off x="3609750" y="1744967"/>
            <a:ext cx="3546600" cy="799200"/>
          </a:xfrm>
          <a:prstGeom prst="straightConnector1">
            <a:avLst/>
          </a:prstGeom>
          <a:noFill/>
          <a:ln w="28575" cap="flat" cmpd="sng">
            <a:solidFill>
              <a:schemeClr val="dk2"/>
            </a:solidFill>
            <a:prstDash val="solid"/>
            <a:round/>
            <a:headEnd type="none" w="lg" len="lg"/>
            <a:tailEnd type="triangle" w="lg" len="lg"/>
          </a:ln>
        </p:spPr>
      </p:cxnSp>
      <p:cxnSp>
        <p:nvCxnSpPr>
          <p:cNvPr id="463" name="Shape 463"/>
          <p:cNvCxnSpPr>
            <a:endCxn id="387" idx="3"/>
          </p:cNvCxnSpPr>
          <p:nvPr/>
        </p:nvCxnSpPr>
        <p:spPr>
          <a:xfrm>
            <a:off x="7156350" y="2544167"/>
            <a:ext cx="1233300" cy="2136000"/>
          </a:xfrm>
          <a:prstGeom prst="straightConnector1">
            <a:avLst/>
          </a:prstGeom>
          <a:noFill/>
          <a:ln w="28575" cap="flat" cmpd="sng">
            <a:solidFill>
              <a:schemeClr val="dk2"/>
            </a:solidFill>
            <a:prstDash val="solid"/>
            <a:round/>
            <a:headEnd type="none" w="lg" len="lg"/>
            <a:tailEnd type="triangle" w="lg" len="lg"/>
          </a:ln>
        </p:spPr>
      </p:cxnSp>
      <p:sp>
        <p:nvSpPr>
          <p:cNvPr id="464" name="Shape 464"/>
          <p:cNvSpPr txBox="1"/>
          <p:nvPr/>
        </p:nvSpPr>
        <p:spPr>
          <a:xfrm>
            <a:off x="6961100" y="160167"/>
            <a:ext cx="1758639" cy="1384400"/>
          </a:xfrm>
          <a:prstGeom prst="rect">
            <a:avLst/>
          </a:prstGeom>
          <a:noFill/>
          <a:ln>
            <a:noFill/>
          </a:ln>
        </p:spPr>
        <p:txBody>
          <a:bodyPr lIns="91425" tIns="91425" rIns="91425" bIns="91425" anchor="t" anchorCtr="0">
            <a:noAutofit/>
          </a:bodyPr>
          <a:lstStyle/>
          <a:p>
            <a:pPr lvl="0" rtl="0">
              <a:spcBef>
                <a:spcPts val="0"/>
              </a:spcBef>
              <a:buNone/>
            </a:pPr>
            <a:r>
              <a:rPr lang="en" dirty="0"/>
              <a:t>Visitors</a:t>
            </a:r>
          </a:p>
          <a:p>
            <a:pPr lvl="0" rtl="0">
              <a:spcBef>
                <a:spcPts val="0"/>
              </a:spcBef>
              <a:buNone/>
            </a:pPr>
            <a:r>
              <a:rPr lang="en" dirty="0"/>
              <a:t>Researchers</a:t>
            </a:r>
          </a:p>
          <a:p>
            <a:pPr lvl="0" rtl="0">
              <a:spcBef>
                <a:spcPts val="0"/>
              </a:spcBef>
              <a:buNone/>
            </a:pPr>
            <a:r>
              <a:rPr lang="en" dirty="0"/>
              <a:t>Staff</a:t>
            </a:r>
          </a:p>
          <a:p>
            <a:pPr lvl="0" rtl="0">
              <a:spcBef>
                <a:spcPts val="0"/>
              </a:spcBef>
              <a:buNone/>
            </a:pPr>
            <a:r>
              <a:rPr lang="en" dirty="0"/>
              <a:t>Exhibitions</a:t>
            </a:r>
          </a:p>
          <a:p>
            <a:pPr lvl="0" rtl="0">
              <a:spcBef>
                <a:spcPts val="0"/>
              </a:spcBef>
              <a:buNone/>
            </a:pPr>
            <a:r>
              <a:rPr lang="en" dirty="0"/>
              <a:t>...</a:t>
            </a:r>
          </a:p>
        </p:txBody>
      </p:sp>
      <p:cxnSp>
        <p:nvCxnSpPr>
          <p:cNvPr id="465" name="Shape 465"/>
          <p:cNvCxnSpPr>
            <a:stCxn id="464" idx="2"/>
          </p:cNvCxnSpPr>
          <p:nvPr/>
        </p:nvCxnSpPr>
        <p:spPr>
          <a:xfrm flipH="1">
            <a:off x="7413970" y="1544567"/>
            <a:ext cx="426450" cy="578663"/>
          </a:xfrm>
          <a:prstGeom prst="straightConnector1">
            <a:avLst/>
          </a:prstGeom>
          <a:noFill/>
          <a:ln w="28575" cap="flat" cmpd="sng">
            <a:solidFill>
              <a:schemeClr val="dk2"/>
            </a:solidFill>
            <a:prstDash val="solid"/>
            <a:round/>
            <a:headEnd type="none" w="lg" len="lg"/>
            <a:tailEnd type="triangle" w="lg" len="lg"/>
          </a:ln>
        </p:spPr>
      </p:cxnSp>
      <p:pic>
        <p:nvPicPr>
          <p:cNvPr id="92" name="Picture 16" descr="http://www.cesarcabrera.info/proyectoGrado/imagenes/rdf-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27725" y="2161635"/>
            <a:ext cx="386245" cy="422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5451548"/>
      </p:ext>
    </p:extLst>
  </p:cSld>
  <p:clrMapOvr>
    <a:masterClrMapping/>
  </p:clrMapOvr>
  <p:transition spd="slow">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Shape 470"/>
          <p:cNvSpPr/>
          <p:nvPr/>
        </p:nvSpPr>
        <p:spPr>
          <a:xfrm>
            <a:off x="2861101" y="224400"/>
            <a:ext cx="3421799" cy="6409200"/>
          </a:xfrm>
          <a:prstGeom prst="ellipse">
            <a:avLst/>
          </a:prstGeom>
          <a:solidFill>
            <a:srgbClr val="3D85C6"/>
          </a:solidFill>
          <a:ln w="9525" cap="flat" cmpd="sng">
            <a:solidFill>
              <a:schemeClr val="dk2"/>
            </a:solidFill>
            <a:prstDash val="solid"/>
            <a:round/>
            <a:headEnd type="none" w="med" len="med"/>
            <a:tailEnd type="none" w="med" len="med"/>
          </a:ln>
        </p:spPr>
        <p:txBody>
          <a:bodyPr lIns="91425" tIns="91425" rIns="91425" bIns="91425" anchor="b" anchorCtr="0">
            <a:noAutofit/>
          </a:bodyPr>
          <a:lstStyle/>
          <a:p>
            <a:pPr lvl="0" algn="ctr" rtl="0">
              <a:spcBef>
                <a:spcPts val="0"/>
              </a:spcBef>
              <a:buNone/>
            </a:pPr>
            <a:r>
              <a:rPr lang="en" b="1" dirty="0">
                <a:latin typeface="Trebuchet MS" panose="020B0603020202020204" pitchFamily="34" charset="0"/>
              </a:rPr>
              <a:t>American Museum of Natural History</a:t>
            </a:r>
          </a:p>
        </p:txBody>
      </p:sp>
      <p:sp>
        <p:nvSpPr>
          <p:cNvPr id="471" name="Shape 471"/>
          <p:cNvSpPr/>
          <p:nvPr/>
        </p:nvSpPr>
        <p:spPr>
          <a:xfrm>
            <a:off x="2980125" y="3021955"/>
            <a:ext cx="646499" cy="814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472" name="Shape 472"/>
          <p:cNvSpPr/>
          <p:nvPr/>
        </p:nvSpPr>
        <p:spPr>
          <a:xfrm>
            <a:off x="4248973" y="2455392"/>
            <a:ext cx="646499" cy="814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473" name="Shape 473"/>
          <p:cNvSpPr/>
          <p:nvPr/>
        </p:nvSpPr>
        <p:spPr>
          <a:xfrm>
            <a:off x="5517822" y="3021955"/>
            <a:ext cx="646499" cy="814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474" name="Shape 474"/>
          <p:cNvSpPr/>
          <p:nvPr/>
        </p:nvSpPr>
        <p:spPr>
          <a:xfrm>
            <a:off x="4248973" y="3471057"/>
            <a:ext cx="646499" cy="8144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475" name="Shape 475"/>
          <p:cNvSpPr/>
          <p:nvPr/>
        </p:nvSpPr>
        <p:spPr>
          <a:xfrm>
            <a:off x="3507172" y="1858534"/>
            <a:ext cx="2129999" cy="510399"/>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476" name="Shape 476"/>
          <p:cNvSpPr/>
          <p:nvPr/>
        </p:nvSpPr>
        <p:spPr>
          <a:xfrm>
            <a:off x="3507172" y="4371342"/>
            <a:ext cx="2129999" cy="510399"/>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477" name="Shape 477"/>
          <p:cNvSpPr/>
          <p:nvPr/>
        </p:nvSpPr>
        <p:spPr>
          <a:xfrm>
            <a:off x="6355527" y="2386801"/>
            <a:ext cx="452100" cy="2084399"/>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sp>
        <p:nvSpPr>
          <p:cNvPr id="478" name="Shape 478"/>
          <p:cNvSpPr/>
          <p:nvPr/>
        </p:nvSpPr>
        <p:spPr>
          <a:xfrm>
            <a:off x="2336367" y="2386801"/>
            <a:ext cx="452100" cy="2084399"/>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endParaRPr/>
          </a:p>
        </p:txBody>
      </p:sp>
      <p:cxnSp>
        <p:nvCxnSpPr>
          <p:cNvPr id="479" name="Shape 479"/>
          <p:cNvCxnSpPr>
            <a:stCxn id="478" idx="3"/>
            <a:endCxn id="471" idx="2"/>
          </p:cNvCxnSpPr>
          <p:nvPr/>
        </p:nvCxnSpPr>
        <p:spPr>
          <a:xfrm>
            <a:off x="2788467" y="3429000"/>
            <a:ext cx="191700" cy="800"/>
          </a:xfrm>
          <a:prstGeom prst="bentConnector3">
            <a:avLst>
              <a:gd name="adj1" fmla="val 49989"/>
            </a:avLst>
          </a:prstGeom>
          <a:noFill/>
          <a:ln w="9525" cap="flat" cmpd="sng">
            <a:solidFill>
              <a:schemeClr val="dk2"/>
            </a:solidFill>
            <a:prstDash val="solid"/>
            <a:round/>
            <a:headEnd type="none" w="lg" len="lg"/>
            <a:tailEnd type="stealth" w="lg" len="lg"/>
          </a:ln>
        </p:spPr>
      </p:cxnSp>
      <p:cxnSp>
        <p:nvCxnSpPr>
          <p:cNvPr id="480" name="Shape 480"/>
          <p:cNvCxnSpPr>
            <a:stCxn id="471" idx="7"/>
            <a:endCxn id="472" idx="2"/>
          </p:cNvCxnSpPr>
          <p:nvPr/>
        </p:nvCxnSpPr>
        <p:spPr>
          <a:xfrm rot="-5400000">
            <a:off x="3751046" y="2643320"/>
            <a:ext cx="278800" cy="717000"/>
          </a:xfrm>
          <a:prstGeom prst="bentConnector2">
            <a:avLst/>
          </a:prstGeom>
          <a:noFill/>
          <a:ln w="9525" cap="flat" cmpd="sng">
            <a:solidFill>
              <a:schemeClr val="dk2"/>
            </a:solidFill>
            <a:prstDash val="solid"/>
            <a:round/>
            <a:headEnd type="none" w="lg" len="lg"/>
            <a:tailEnd type="stealth" w="lg" len="lg"/>
          </a:ln>
        </p:spPr>
      </p:cxnSp>
      <p:cxnSp>
        <p:nvCxnSpPr>
          <p:cNvPr id="481" name="Shape 481"/>
          <p:cNvCxnSpPr>
            <a:stCxn id="471" idx="5"/>
            <a:endCxn id="474" idx="2"/>
          </p:cNvCxnSpPr>
          <p:nvPr/>
        </p:nvCxnSpPr>
        <p:spPr>
          <a:xfrm rot="-5400000" flipH="1">
            <a:off x="3809846" y="3439188"/>
            <a:ext cx="161200" cy="717000"/>
          </a:xfrm>
          <a:prstGeom prst="bentConnector2">
            <a:avLst/>
          </a:prstGeom>
          <a:noFill/>
          <a:ln w="9525" cap="flat" cmpd="sng">
            <a:solidFill>
              <a:schemeClr val="dk2"/>
            </a:solidFill>
            <a:prstDash val="solid"/>
            <a:round/>
            <a:headEnd type="none" w="lg" len="lg"/>
            <a:tailEnd type="stealth" w="lg" len="lg"/>
          </a:ln>
        </p:spPr>
      </p:cxnSp>
      <p:cxnSp>
        <p:nvCxnSpPr>
          <p:cNvPr id="482" name="Shape 482"/>
          <p:cNvCxnSpPr>
            <a:stCxn id="474" idx="6"/>
            <a:endCxn id="473" idx="3"/>
          </p:cNvCxnSpPr>
          <p:nvPr/>
        </p:nvCxnSpPr>
        <p:spPr>
          <a:xfrm rot="10800000" flipH="1">
            <a:off x="4895473" y="3717057"/>
            <a:ext cx="717000" cy="161200"/>
          </a:xfrm>
          <a:prstGeom prst="bentConnector2">
            <a:avLst/>
          </a:prstGeom>
          <a:noFill/>
          <a:ln w="9525" cap="flat" cmpd="sng">
            <a:solidFill>
              <a:schemeClr val="dk2"/>
            </a:solidFill>
            <a:prstDash val="solid"/>
            <a:round/>
            <a:headEnd type="none" w="lg" len="lg"/>
            <a:tailEnd type="stealth" w="lg" len="lg"/>
          </a:ln>
        </p:spPr>
      </p:cxnSp>
      <p:cxnSp>
        <p:nvCxnSpPr>
          <p:cNvPr id="483" name="Shape 483"/>
          <p:cNvCxnSpPr>
            <a:stCxn id="472" idx="6"/>
            <a:endCxn id="473" idx="1"/>
          </p:cNvCxnSpPr>
          <p:nvPr/>
        </p:nvCxnSpPr>
        <p:spPr>
          <a:xfrm>
            <a:off x="4895473" y="2862592"/>
            <a:ext cx="717000" cy="278800"/>
          </a:xfrm>
          <a:prstGeom prst="bentConnector2">
            <a:avLst/>
          </a:prstGeom>
          <a:noFill/>
          <a:ln w="9525" cap="flat" cmpd="sng">
            <a:solidFill>
              <a:schemeClr val="dk2"/>
            </a:solidFill>
            <a:prstDash val="solid"/>
            <a:round/>
            <a:headEnd type="none" w="lg" len="lg"/>
            <a:tailEnd type="stealth" w="lg" len="lg"/>
          </a:ln>
        </p:spPr>
      </p:cxnSp>
      <p:cxnSp>
        <p:nvCxnSpPr>
          <p:cNvPr id="484" name="Shape 484"/>
          <p:cNvCxnSpPr>
            <a:stCxn id="473" idx="6"/>
            <a:endCxn id="477" idx="1"/>
          </p:cNvCxnSpPr>
          <p:nvPr/>
        </p:nvCxnSpPr>
        <p:spPr>
          <a:xfrm>
            <a:off x="6164321" y="3429155"/>
            <a:ext cx="191100" cy="800"/>
          </a:xfrm>
          <a:prstGeom prst="bentConnector3">
            <a:avLst>
              <a:gd name="adj1" fmla="val 50028"/>
            </a:avLst>
          </a:prstGeom>
          <a:noFill/>
          <a:ln w="9525" cap="flat" cmpd="sng">
            <a:solidFill>
              <a:schemeClr val="dk2"/>
            </a:solidFill>
            <a:prstDash val="solid"/>
            <a:round/>
            <a:headEnd type="none" w="lg" len="lg"/>
            <a:tailEnd type="stealth" w="lg" len="lg"/>
          </a:ln>
        </p:spPr>
      </p:cxnSp>
      <p:cxnSp>
        <p:nvCxnSpPr>
          <p:cNvPr id="485" name="Shape 485"/>
          <p:cNvCxnSpPr>
            <a:stCxn id="477" idx="0"/>
            <a:endCxn id="475" idx="3"/>
          </p:cNvCxnSpPr>
          <p:nvPr/>
        </p:nvCxnSpPr>
        <p:spPr>
          <a:xfrm rot="5400000" flipH="1">
            <a:off x="5972777" y="1778000"/>
            <a:ext cx="273200" cy="944400"/>
          </a:xfrm>
          <a:prstGeom prst="bentConnector2">
            <a:avLst/>
          </a:prstGeom>
          <a:noFill/>
          <a:ln w="9525" cap="flat" cmpd="sng">
            <a:solidFill>
              <a:schemeClr val="dk2"/>
            </a:solidFill>
            <a:prstDash val="solid"/>
            <a:round/>
            <a:headEnd type="stealth" w="lg" len="lg"/>
            <a:tailEnd type="stealth" w="lg" len="lg"/>
          </a:ln>
        </p:spPr>
      </p:cxnSp>
      <p:cxnSp>
        <p:nvCxnSpPr>
          <p:cNvPr id="486" name="Shape 486"/>
          <p:cNvCxnSpPr>
            <a:stCxn id="478" idx="0"/>
            <a:endCxn id="475" idx="1"/>
          </p:cNvCxnSpPr>
          <p:nvPr/>
        </p:nvCxnSpPr>
        <p:spPr>
          <a:xfrm rot="-5400000">
            <a:off x="2898167" y="1777850"/>
            <a:ext cx="273200" cy="944700"/>
          </a:xfrm>
          <a:prstGeom prst="bentConnector2">
            <a:avLst/>
          </a:prstGeom>
          <a:noFill/>
          <a:ln w="9525" cap="flat" cmpd="sng">
            <a:solidFill>
              <a:schemeClr val="dk2"/>
            </a:solidFill>
            <a:prstDash val="solid"/>
            <a:round/>
            <a:headEnd type="stealth" w="lg" len="lg"/>
            <a:tailEnd type="stealth" w="lg" len="lg"/>
          </a:ln>
        </p:spPr>
      </p:cxnSp>
      <p:cxnSp>
        <p:nvCxnSpPr>
          <p:cNvPr id="487" name="Shape 487"/>
          <p:cNvCxnSpPr>
            <a:stCxn id="478" idx="2"/>
            <a:endCxn id="476" idx="1"/>
          </p:cNvCxnSpPr>
          <p:nvPr/>
        </p:nvCxnSpPr>
        <p:spPr>
          <a:xfrm rot="-5400000" flipH="1">
            <a:off x="2957167" y="4076450"/>
            <a:ext cx="155200" cy="944700"/>
          </a:xfrm>
          <a:prstGeom prst="bentConnector2">
            <a:avLst/>
          </a:prstGeom>
          <a:noFill/>
          <a:ln w="9525" cap="flat" cmpd="sng">
            <a:solidFill>
              <a:schemeClr val="dk2"/>
            </a:solidFill>
            <a:prstDash val="solid"/>
            <a:round/>
            <a:headEnd type="stealth" w="lg" len="lg"/>
            <a:tailEnd type="stealth" w="lg" len="lg"/>
          </a:ln>
        </p:spPr>
      </p:cxnSp>
      <p:cxnSp>
        <p:nvCxnSpPr>
          <p:cNvPr id="488" name="Shape 488"/>
          <p:cNvCxnSpPr>
            <a:endCxn id="477" idx="2"/>
          </p:cNvCxnSpPr>
          <p:nvPr/>
        </p:nvCxnSpPr>
        <p:spPr>
          <a:xfrm rot="10800000" flipH="1">
            <a:off x="5636878" y="4471200"/>
            <a:ext cx="944699" cy="154800"/>
          </a:xfrm>
          <a:prstGeom prst="bentConnector2">
            <a:avLst/>
          </a:prstGeom>
          <a:noFill/>
          <a:ln w="9525" cap="flat" cmpd="sng">
            <a:solidFill>
              <a:schemeClr val="dk2"/>
            </a:solidFill>
            <a:prstDash val="solid"/>
            <a:round/>
            <a:headEnd type="stealth" w="lg" len="lg"/>
            <a:tailEnd type="stealth" w="lg" len="lg"/>
          </a:ln>
        </p:spPr>
      </p:cxnSp>
      <p:sp>
        <p:nvSpPr>
          <p:cNvPr id="492" name="Shape 492"/>
          <p:cNvSpPr/>
          <p:nvPr/>
        </p:nvSpPr>
        <p:spPr>
          <a:xfrm>
            <a:off x="4213863" y="3353213"/>
            <a:ext cx="701100" cy="934800"/>
          </a:xfrm>
          <a:prstGeom prst="arc">
            <a:avLst>
              <a:gd name="adj1" fmla="val 16200000"/>
              <a:gd name="adj2" fmla="val 0"/>
            </a:avLst>
          </a:prstGeom>
          <a:solidFill>
            <a:srgbClr val="A2C4C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3" name="Shape 493"/>
          <p:cNvSpPr/>
          <p:nvPr/>
        </p:nvSpPr>
        <p:spPr>
          <a:xfrm rot="5400000">
            <a:off x="4096953" y="3470063"/>
            <a:ext cx="934800" cy="701100"/>
          </a:xfrm>
          <a:prstGeom prst="arc">
            <a:avLst>
              <a:gd name="adj1" fmla="val 16200000"/>
              <a:gd name="adj2" fmla="val 0"/>
            </a:avLst>
          </a:prstGeom>
          <a:solidFill>
            <a:srgbClr val="B6D7A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4" name="Shape 494"/>
          <p:cNvSpPr/>
          <p:nvPr/>
        </p:nvSpPr>
        <p:spPr>
          <a:xfrm rot="10800000">
            <a:off x="4229535" y="3353119"/>
            <a:ext cx="701100" cy="934800"/>
          </a:xfrm>
          <a:prstGeom prst="arc">
            <a:avLst>
              <a:gd name="adj1" fmla="val 16200000"/>
              <a:gd name="adj2" fmla="val 0"/>
            </a:avLst>
          </a:prstGeom>
          <a:solidFill>
            <a:srgbClr val="FFE59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5" name="Shape 495"/>
          <p:cNvSpPr/>
          <p:nvPr/>
        </p:nvSpPr>
        <p:spPr>
          <a:xfrm rot="-5400000">
            <a:off x="4112744" y="3469969"/>
            <a:ext cx="934800" cy="701100"/>
          </a:xfrm>
          <a:prstGeom prst="arc">
            <a:avLst>
              <a:gd name="adj1" fmla="val 16200000"/>
              <a:gd name="adj2" fmla="val 0"/>
            </a:avLst>
          </a:prstGeom>
          <a:solidFill>
            <a:srgbClr val="F9CB9C"/>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6" name="Shape 496"/>
          <p:cNvSpPr/>
          <p:nvPr/>
        </p:nvSpPr>
        <p:spPr>
          <a:xfrm>
            <a:off x="2975550" y="2961647"/>
            <a:ext cx="701100" cy="934800"/>
          </a:xfrm>
          <a:prstGeom prst="arc">
            <a:avLst>
              <a:gd name="adj1" fmla="val 16200000"/>
              <a:gd name="adj2" fmla="val 0"/>
            </a:avLst>
          </a:prstGeom>
          <a:solidFill>
            <a:srgbClr val="A2C4C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7" name="Shape 497"/>
          <p:cNvSpPr/>
          <p:nvPr/>
        </p:nvSpPr>
        <p:spPr>
          <a:xfrm rot="5400000">
            <a:off x="2858641" y="3078497"/>
            <a:ext cx="934800" cy="701100"/>
          </a:xfrm>
          <a:prstGeom prst="arc">
            <a:avLst>
              <a:gd name="adj1" fmla="val 16200000"/>
              <a:gd name="adj2" fmla="val 0"/>
            </a:avLst>
          </a:prstGeom>
          <a:solidFill>
            <a:srgbClr val="B6D7A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8" name="Shape 498"/>
          <p:cNvSpPr/>
          <p:nvPr/>
        </p:nvSpPr>
        <p:spPr>
          <a:xfrm rot="10800000">
            <a:off x="2991223" y="2961552"/>
            <a:ext cx="701100" cy="934800"/>
          </a:xfrm>
          <a:prstGeom prst="arc">
            <a:avLst>
              <a:gd name="adj1" fmla="val 16200000"/>
              <a:gd name="adj2" fmla="val 0"/>
            </a:avLst>
          </a:prstGeom>
          <a:solidFill>
            <a:srgbClr val="FFE59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9" name="Shape 499"/>
          <p:cNvSpPr/>
          <p:nvPr/>
        </p:nvSpPr>
        <p:spPr>
          <a:xfrm rot="-5400000">
            <a:off x="2874432" y="3078402"/>
            <a:ext cx="934800" cy="701100"/>
          </a:xfrm>
          <a:prstGeom prst="arc">
            <a:avLst>
              <a:gd name="adj1" fmla="val 16200000"/>
              <a:gd name="adj2" fmla="val 0"/>
            </a:avLst>
          </a:prstGeom>
          <a:solidFill>
            <a:srgbClr val="F9CB9C"/>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0" name="Shape 500"/>
          <p:cNvSpPr/>
          <p:nvPr/>
        </p:nvSpPr>
        <p:spPr>
          <a:xfrm>
            <a:off x="5493213" y="2961647"/>
            <a:ext cx="701100" cy="934800"/>
          </a:xfrm>
          <a:prstGeom prst="arc">
            <a:avLst>
              <a:gd name="adj1" fmla="val 16200000"/>
              <a:gd name="adj2" fmla="val 0"/>
            </a:avLst>
          </a:prstGeom>
          <a:solidFill>
            <a:srgbClr val="A2C4C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1" name="Shape 501"/>
          <p:cNvSpPr/>
          <p:nvPr/>
        </p:nvSpPr>
        <p:spPr>
          <a:xfrm rot="5400000">
            <a:off x="5376303" y="3078497"/>
            <a:ext cx="934800" cy="701100"/>
          </a:xfrm>
          <a:prstGeom prst="arc">
            <a:avLst>
              <a:gd name="adj1" fmla="val 16200000"/>
              <a:gd name="adj2" fmla="val 0"/>
            </a:avLst>
          </a:prstGeom>
          <a:solidFill>
            <a:srgbClr val="B6D7A8"/>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2" name="Shape 502"/>
          <p:cNvSpPr/>
          <p:nvPr/>
        </p:nvSpPr>
        <p:spPr>
          <a:xfrm rot="10800000">
            <a:off x="5508885" y="2961552"/>
            <a:ext cx="701100" cy="934800"/>
          </a:xfrm>
          <a:prstGeom prst="arc">
            <a:avLst>
              <a:gd name="adj1" fmla="val 16200000"/>
              <a:gd name="adj2" fmla="val 0"/>
            </a:avLst>
          </a:prstGeom>
          <a:solidFill>
            <a:srgbClr val="FFE59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503" name="Shape 503"/>
          <p:cNvSpPr/>
          <p:nvPr/>
        </p:nvSpPr>
        <p:spPr>
          <a:xfrm rot="-5400000">
            <a:off x="5392094" y="3078402"/>
            <a:ext cx="934800" cy="701100"/>
          </a:xfrm>
          <a:prstGeom prst="arc">
            <a:avLst>
              <a:gd name="adj1" fmla="val 16200000"/>
              <a:gd name="adj2" fmla="val 0"/>
            </a:avLst>
          </a:prstGeom>
          <a:solidFill>
            <a:srgbClr val="F9CB9C"/>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pic>
        <p:nvPicPr>
          <p:cNvPr id="36" name="Picture 16" descr="http://www.cesarcabrera.info/proyectoGrado/imagenes/rdf-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41570" y="2660900"/>
            <a:ext cx="386245" cy="422455"/>
          </a:xfrm>
          <a:prstGeom prst="rect">
            <a:avLst/>
          </a:prstGeom>
          <a:noFill/>
          <a:extLst>
            <a:ext uri="{909E8E84-426E-40DD-AFC4-6F175D3DCCD1}">
              <a14:hiddenFill xmlns:a14="http://schemas.microsoft.com/office/drawing/2010/main">
                <a:solidFill>
                  <a:srgbClr val="FFFFFF"/>
                </a:solidFill>
              </a14:hiddenFill>
            </a:ext>
          </a:extLst>
        </p:spPr>
      </p:pic>
      <p:sp>
        <p:nvSpPr>
          <p:cNvPr id="37" name="Shape 101"/>
          <p:cNvSpPr txBox="1"/>
          <p:nvPr/>
        </p:nvSpPr>
        <p:spPr>
          <a:xfrm>
            <a:off x="846715" y="2736800"/>
            <a:ext cx="1459390" cy="1384400"/>
          </a:xfrm>
          <a:prstGeom prst="rect">
            <a:avLst/>
          </a:prstGeom>
          <a:noFill/>
          <a:ln>
            <a:noFill/>
          </a:ln>
        </p:spPr>
        <p:txBody>
          <a:bodyPr lIns="91425" tIns="91425" rIns="91425" bIns="91425" anchor="t" anchorCtr="0">
            <a:noAutofit/>
          </a:bodyPr>
          <a:lstStyle/>
          <a:p>
            <a:pPr lvl="0" algn="r" rtl="0">
              <a:spcBef>
                <a:spcPts val="0"/>
              </a:spcBef>
              <a:buNone/>
            </a:pPr>
            <a:r>
              <a:rPr lang="en" dirty="0"/>
              <a:t>Expeditions</a:t>
            </a:r>
          </a:p>
          <a:p>
            <a:pPr lvl="0" algn="r" rtl="0">
              <a:spcBef>
                <a:spcPts val="0"/>
              </a:spcBef>
              <a:buNone/>
            </a:pPr>
            <a:r>
              <a:rPr lang="en" dirty="0"/>
              <a:t>Research</a:t>
            </a:r>
          </a:p>
          <a:p>
            <a:pPr lvl="0" algn="r" rtl="0">
              <a:spcBef>
                <a:spcPts val="0"/>
              </a:spcBef>
              <a:buNone/>
            </a:pPr>
            <a:r>
              <a:rPr lang="en" dirty="0"/>
              <a:t>Publications</a:t>
            </a:r>
          </a:p>
          <a:p>
            <a:pPr lvl="0" algn="r">
              <a:spcBef>
                <a:spcPts val="0"/>
              </a:spcBef>
              <a:buNone/>
            </a:pPr>
            <a:r>
              <a:rPr lang="en" dirty="0"/>
              <a:t>...</a:t>
            </a:r>
          </a:p>
        </p:txBody>
      </p:sp>
      <p:sp>
        <p:nvSpPr>
          <p:cNvPr id="38" name="Shape 102"/>
          <p:cNvSpPr txBox="1"/>
          <p:nvPr/>
        </p:nvSpPr>
        <p:spPr>
          <a:xfrm>
            <a:off x="6846131" y="2627267"/>
            <a:ext cx="1681584" cy="1384400"/>
          </a:xfrm>
          <a:prstGeom prst="rect">
            <a:avLst/>
          </a:prstGeom>
          <a:noFill/>
          <a:ln>
            <a:noFill/>
          </a:ln>
        </p:spPr>
        <p:txBody>
          <a:bodyPr lIns="91425" tIns="91425" rIns="91425" bIns="91425" anchor="t" anchorCtr="0">
            <a:noAutofit/>
          </a:bodyPr>
          <a:lstStyle/>
          <a:p>
            <a:pPr lvl="0" rtl="0">
              <a:spcBef>
                <a:spcPts val="0"/>
              </a:spcBef>
              <a:buNone/>
            </a:pPr>
            <a:r>
              <a:rPr lang="en" dirty="0"/>
              <a:t>Visitors</a:t>
            </a:r>
          </a:p>
          <a:p>
            <a:pPr lvl="0" rtl="0">
              <a:spcBef>
                <a:spcPts val="0"/>
              </a:spcBef>
              <a:buNone/>
            </a:pPr>
            <a:r>
              <a:rPr lang="en" dirty="0"/>
              <a:t>Researchers</a:t>
            </a:r>
          </a:p>
          <a:p>
            <a:pPr lvl="0" rtl="0">
              <a:spcBef>
                <a:spcPts val="0"/>
              </a:spcBef>
              <a:buNone/>
            </a:pPr>
            <a:r>
              <a:rPr lang="en" dirty="0"/>
              <a:t>Staff</a:t>
            </a:r>
          </a:p>
          <a:p>
            <a:pPr lvl="0" rtl="0">
              <a:spcBef>
                <a:spcPts val="0"/>
              </a:spcBef>
              <a:buNone/>
            </a:pPr>
            <a:r>
              <a:rPr lang="en" dirty="0"/>
              <a:t>Exhibitions</a:t>
            </a:r>
          </a:p>
          <a:p>
            <a:pPr lvl="0" rtl="0">
              <a:spcBef>
                <a:spcPts val="0"/>
              </a:spcBef>
              <a:buNone/>
            </a:pPr>
            <a:r>
              <a:rPr lang="en" dirty="0"/>
              <a:t>...</a:t>
            </a:r>
          </a:p>
        </p:txBody>
      </p:sp>
    </p:spTree>
    <p:extLst>
      <p:ext uri="{BB962C8B-B14F-4D97-AF65-F5344CB8AC3E}">
        <p14:creationId xmlns:p14="http://schemas.microsoft.com/office/powerpoint/2010/main" val="1932743588"/>
      </p:ext>
    </p:extLst>
  </p:cSld>
  <p:clrMapOvr>
    <a:masterClrMapping/>
  </p:clrMapOvr>
  <p:transition spd="slow">
    <p:cu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450" y="1393535"/>
            <a:ext cx="8229600" cy="1143000"/>
          </a:xfrm>
        </p:spPr>
        <p:txBody>
          <a:bodyPr>
            <a:normAutofit/>
          </a:bodyPr>
          <a:lstStyle/>
          <a:p>
            <a:r>
              <a:rPr lang="en-US" b="1" dirty="0" smtClean="0"/>
              <a:t>Thank you!</a:t>
            </a:r>
            <a:endParaRPr lang="en-US" b="1" dirty="0"/>
          </a:p>
        </p:txBody>
      </p:sp>
      <p:pic>
        <p:nvPicPr>
          <p:cNvPr id="10246" name="Picture 6" descr="http://mirrors.creativecommons.org/presskit/icons/cc.larg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32230" y="4674579"/>
            <a:ext cx="312174" cy="31217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944404" y="4596673"/>
            <a:ext cx="4557252" cy="1292662"/>
          </a:xfrm>
          <a:prstGeom prst="rect">
            <a:avLst/>
          </a:prstGeom>
          <a:noFill/>
        </p:spPr>
        <p:txBody>
          <a:bodyPr wrap="square" rtlCol="0">
            <a:spAutoFit/>
          </a:bodyPr>
          <a:lstStyle/>
          <a:p>
            <a:r>
              <a:rPr lang="en-US" sz="2400" b="1" dirty="0" smtClean="0"/>
              <a:t>Attributions</a:t>
            </a:r>
          </a:p>
          <a:p>
            <a:r>
              <a:rPr lang="en-US" dirty="0" smtClean="0"/>
              <a:t>Icons provided by the Noun Project: </a:t>
            </a:r>
            <a:r>
              <a:rPr lang="en-US" dirty="0" smtClean="0">
                <a:hlinkClick r:id="rId4"/>
              </a:rPr>
              <a:t>http://thenounproject.com/</a:t>
            </a:r>
            <a:endParaRPr lang="en-US" sz="2400" dirty="0"/>
          </a:p>
          <a:p>
            <a:r>
              <a:rPr lang="en-US" dirty="0" smtClean="0"/>
              <a:t>Artists: Matthew Exton, Mister Pixel </a:t>
            </a:r>
          </a:p>
        </p:txBody>
      </p:sp>
      <p:sp>
        <p:nvSpPr>
          <p:cNvPr id="8" name="TextBox 7"/>
          <p:cNvSpPr txBox="1"/>
          <p:nvPr/>
        </p:nvSpPr>
        <p:spPr>
          <a:xfrm>
            <a:off x="2944403" y="2423604"/>
            <a:ext cx="5967361" cy="1569660"/>
          </a:xfrm>
          <a:prstGeom prst="rect">
            <a:avLst/>
          </a:prstGeom>
          <a:noFill/>
        </p:spPr>
        <p:txBody>
          <a:bodyPr wrap="square" rtlCol="0">
            <a:spAutoFit/>
          </a:bodyPr>
          <a:lstStyle/>
          <a:p>
            <a:r>
              <a:rPr lang="en-US" sz="2400" b="1" dirty="0" smtClean="0"/>
              <a:t>Contact information</a:t>
            </a:r>
            <a:br>
              <a:rPr lang="en-US" sz="2400" b="1" dirty="0" smtClean="0"/>
            </a:br>
            <a:r>
              <a:rPr lang="en-US" sz="2400" dirty="0" smtClean="0"/>
              <a:t>Iris Lee, </a:t>
            </a:r>
            <a:r>
              <a:rPr lang="en-US" sz="2400" dirty="0" smtClean="0">
                <a:hlinkClick r:id="rId5"/>
              </a:rPr>
              <a:t>ilee@amnh.org</a:t>
            </a:r>
            <a:r>
              <a:rPr lang="en-US" sz="2400" dirty="0" smtClean="0"/>
              <a:t> </a:t>
            </a:r>
          </a:p>
          <a:p>
            <a:r>
              <a:rPr lang="en-US" sz="2400" dirty="0" smtClean="0"/>
              <a:t>Jen Cwiok, </a:t>
            </a:r>
            <a:r>
              <a:rPr lang="en-US" sz="2400" dirty="0" smtClean="0">
                <a:hlinkClick r:id="rId6"/>
              </a:rPr>
              <a:t>jcwiok@amnh.org</a:t>
            </a:r>
            <a:r>
              <a:rPr lang="en-US" sz="2400" dirty="0" smtClean="0"/>
              <a:t/>
            </a:r>
            <a:br>
              <a:rPr lang="en-US" sz="2400" dirty="0" smtClean="0"/>
            </a:br>
            <a:r>
              <a:rPr lang="en-US" sz="2400" dirty="0" smtClean="0"/>
              <a:t>Nick Krabbenhoeft, </a:t>
            </a:r>
            <a:r>
              <a:rPr lang="en-US" sz="2400" dirty="0" smtClean="0">
                <a:hlinkClick r:id="rId7"/>
              </a:rPr>
              <a:t>nick@codedculture.org</a:t>
            </a:r>
            <a:endParaRPr lang="en-US" dirty="0" smtClean="0"/>
          </a:p>
        </p:txBody>
      </p:sp>
    </p:spTree>
    <p:extLst>
      <p:ext uri="{BB962C8B-B14F-4D97-AF65-F5344CB8AC3E}">
        <p14:creationId xmlns:p14="http://schemas.microsoft.com/office/powerpoint/2010/main" val="17675397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2000"/>
          <p:cNvPicPr>
            <a:picLocks noChangeAspect="1" noChangeArrowheads="1"/>
          </p:cNvPicPr>
          <p:nvPr/>
        </p:nvPicPr>
        <p:blipFill rotWithShape="1">
          <a:blip r:embed="rId3">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val="0"/>
              </a:ext>
            </a:extLst>
          </a:blip>
          <a:srcRect l="3226" t="7321" b="7321"/>
          <a:stretch/>
        </p:blipFill>
        <p:spPr bwMode="auto">
          <a:xfrm>
            <a:off x="1"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0" y="1"/>
            <a:ext cx="9144000" cy="6858000"/>
          </a:xfrm>
          <a:prstGeom prst="rect">
            <a:avLst/>
          </a:prstGeom>
          <a:solidFill>
            <a:srgbClr val="0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p:txBody>
          <a:bodyPr>
            <a:normAutofit fontScale="90000"/>
          </a:bodyPr>
          <a:lstStyle/>
          <a:p>
            <a:r>
              <a:rPr lang="en-US" dirty="0" smtClean="0"/>
              <a:t/>
            </a:r>
            <a:br>
              <a:rPr lang="en-US" dirty="0" smtClean="0"/>
            </a:br>
            <a:r>
              <a:rPr lang="en-US" dirty="0" smtClean="0"/>
              <a:t/>
            </a:r>
            <a:br>
              <a:rPr lang="en-US" dirty="0" smtClean="0"/>
            </a:br>
            <a:endParaRPr lang="en-US" dirty="0"/>
          </a:p>
        </p:txBody>
      </p:sp>
      <p:sp>
        <p:nvSpPr>
          <p:cNvPr id="3" name="TextBox 2"/>
          <p:cNvSpPr txBox="1"/>
          <p:nvPr/>
        </p:nvSpPr>
        <p:spPr>
          <a:xfrm>
            <a:off x="1143000" y="1219200"/>
            <a:ext cx="7543800" cy="4401205"/>
          </a:xfrm>
          <a:prstGeom prst="rect">
            <a:avLst/>
          </a:prstGeom>
          <a:noFill/>
        </p:spPr>
        <p:txBody>
          <a:bodyPr wrap="square" rtlCol="0">
            <a:spAutoFit/>
          </a:bodyPr>
          <a:lstStyle/>
          <a:p>
            <a:r>
              <a:rPr lang="en-US" sz="3600" b="1" dirty="0" smtClean="0">
                <a:solidFill>
                  <a:schemeClr val="bg1"/>
                </a:solidFill>
                <a:latin typeface="Trebuchet MS" panose="020B0603020202020204" pitchFamily="34" charset="0"/>
              </a:rPr>
              <a:t>34.5 MILLION </a:t>
            </a:r>
            <a:br>
              <a:rPr lang="en-US" sz="3600" b="1" dirty="0" smtClean="0">
                <a:solidFill>
                  <a:schemeClr val="bg1"/>
                </a:solidFill>
                <a:latin typeface="Trebuchet MS" panose="020B0603020202020204" pitchFamily="34" charset="0"/>
              </a:rPr>
            </a:br>
            <a:r>
              <a:rPr lang="en-US" sz="3600" b="1" dirty="0" smtClean="0">
                <a:solidFill>
                  <a:schemeClr val="bg1"/>
                </a:solidFill>
                <a:latin typeface="Trebuchet MS" panose="020B0603020202020204" pitchFamily="34" charset="0"/>
              </a:rPr>
              <a:t>SPECIMENS &amp; ARTIFACTS</a:t>
            </a:r>
          </a:p>
          <a:p>
            <a:pPr>
              <a:lnSpc>
                <a:spcPct val="150000"/>
              </a:lnSpc>
            </a:pPr>
            <a:r>
              <a:rPr lang="en-US" sz="2800" dirty="0" smtClean="0">
                <a:solidFill>
                  <a:schemeClr val="bg1"/>
                </a:solidFill>
                <a:latin typeface="Trebuchet MS" panose="020B0603020202020204" pitchFamily="34" charset="0"/>
              </a:rPr>
              <a:t>and</a:t>
            </a:r>
            <a:endParaRPr lang="en-US" sz="3600" dirty="0" smtClean="0">
              <a:solidFill>
                <a:schemeClr val="bg1"/>
              </a:solidFill>
              <a:latin typeface="Trebuchet MS" panose="020B0603020202020204" pitchFamily="34" charset="0"/>
            </a:endParaRPr>
          </a:p>
          <a:p>
            <a:pPr>
              <a:lnSpc>
                <a:spcPct val="150000"/>
              </a:lnSpc>
            </a:pPr>
            <a:r>
              <a:rPr lang="en-US" sz="3600" b="1" dirty="0" smtClean="0">
                <a:solidFill>
                  <a:schemeClr val="bg1"/>
                </a:solidFill>
                <a:latin typeface="Trebuchet MS" panose="020B0603020202020204" pitchFamily="34" charset="0"/>
              </a:rPr>
              <a:t>25,000 LINEAR FEET OF ARCHIVES</a:t>
            </a:r>
          </a:p>
          <a:p>
            <a:r>
              <a:rPr lang="en-US" sz="2800" dirty="0" smtClean="0">
                <a:solidFill>
                  <a:schemeClr val="bg1"/>
                </a:solidFill>
                <a:latin typeface="Trebuchet MS" panose="020B0603020202020204" pitchFamily="34" charset="0"/>
              </a:rPr>
              <a:t>including</a:t>
            </a:r>
          </a:p>
          <a:p>
            <a:pPr marL="457200" indent="-457200">
              <a:buFont typeface="Arial" panose="020B0604020202020204" pitchFamily="34" charset="0"/>
              <a:buChar char="•"/>
            </a:pPr>
            <a:r>
              <a:rPr lang="en-US" sz="2800" dirty="0" smtClean="0">
                <a:solidFill>
                  <a:schemeClr val="bg1"/>
                </a:solidFill>
                <a:latin typeface="Trebuchet MS" panose="020B0603020202020204" pitchFamily="34" charset="0"/>
              </a:rPr>
              <a:t>Thousands of film reels</a:t>
            </a:r>
          </a:p>
          <a:p>
            <a:pPr marL="457200" indent="-457200">
              <a:buFont typeface="Arial" panose="020B0604020202020204" pitchFamily="34" charset="0"/>
              <a:buChar char="•"/>
            </a:pPr>
            <a:r>
              <a:rPr lang="en-US" sz="2800" dirty="0" smtClean="0">
                <a:solidFill>
                  <a:schemeClr val="bg1"/>
                </a:solidFill>
                <a:latin typeface="Trebuchet MS" panose="020B0603020202020204" pitchFamily="34" charset="0"/>
              </a:rPr>
              <a:t>Over a million negatives</a:t>
            </a:r>
          </a:p>
          <a:p>
            <a:pPr marL="457200" indent="-457200">
              <a:buFont typeface="Arial" panose="020B0604020202020204" pitchFamily="34" charset="0"/>
              <a:buChar char="•"/>
            </a:pPr>
            <a:r>
              <a:rPr lang="en-US" sz="2800" dirty="0" smtClean="0">
                <a:solidFill>
                  <a:schemeClr val="bg1"/>
                </a:solidFill>
                <a:latin typeface="Trebuchet MS" panose="020B0603020202020204" pitchFamily="34" charset="0"/>
              </a:rPr>
              <a:t>Almost a petabyte of digital data</a:t>
            </a:r>
            <a:endParaRPr lang="en-US" sz="2800" dirty="0">
              <a:solidFill>
                <a:schemeClr val="bg1"/>
              </a:solidFill>
              <a:latin typeface="Trebuchet MS" panose="020B0603020202020204" pitchFamily="34" charset="0"/>
            </a:endParaRPr>
          </a:p>
        </p:txBody>
      </p:sp>
      <p:pic>
        <p:nvPicPr>
          <p:cNvPr id="8" name="Picture 2" descr="C:\Users\ilee.SCIENCE\Documents\2012 CLIR\AMNH logos jpg\amnh_logo_suite_101214\Horizontal\EPS\Process\1cp\amnh_hrz_1cp_wh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800" y="6049962"/>
            <a:ext cx="4241800" cy="884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20838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 descr="M:\Special Collections\AMNH ARCHIVE PROJECT\Blog photos\Anthropology Fall 2011\2011-11-01\047.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8646" t="4524" r="21686"/>
          <a:stretch/>
        </p:blipFill>
        <p:spPr bwMode="auto">
          <a:xfrm>
            <a:off x="0" y="2468562"/>
            <a:ext cx="3657600" cy="4389438"/>
          </a:xfrm>
          <a:prstGeom prst="rect">
            <a:avLst/>
          </a:prstGeom>
          <a:noFill/>
          <a:ln w="57150">
            <a:noFill/>
          </a:ln>
          <a:extLst>
            <a:ext uri="{909E8E84-426E-40DD-AFC4-6F175D3DCCD1}">
              <a14:hiddenFill xmlns:a14="http://schemas.microsoft.com/office/drawing/2010/main">
                <a:solidFill>
                  <a:srgbClr val="FFFFFF"/>
                </a:solidFill>
              </a14:hiddenFill>
            </a:ext>
          </a:extLst>
        </p:spPr>
      </p:pic>
      <p:pic>
        <p:nvPicPr>
          <p:cNvPr id="26" name="Picture 4" descr="Andrewsarchus skull"/>
          <p:cNvPicPr>
            <a:picLocks noChangeAspect="1" noChangeArrowheads="1"/>
          </p:cNvPicPr>
          <p:nvPr/>
        </p:nvPicPr>
        <p:blipFill rotWithShape="1">
          <a:blip r:embed="rId4">
            <a:extLst>
              <a:ext uri="{28A0092B-C50C-407E-A947-70E740481C1C}">
                <a14:useLocalDpi xmlns:a14="http://schemas.microsoft.com/office/drawing/2010/main" val="0"/>
              </a:ext>
            </a:extLst>
          </a:blip>
          <a:srcRect t="14288" b="8580"/>
          <a:stretch/>
        </p:blipFill>
        <p:spPr bwMode="auto">
          <a:xfrm>
            <a:off x="0" y="0"/>
            <a:ext cx="4267200" cy="2468562"/>
          </a:xfrm>
          <a:prstGeom prst="rect">
            <a:avLst/>
          </a:prstGeom>
          <a:noFill/>
          <a:ln w="57150">
            <a:noFill/>
          </a:ln>
          <a:extLst>
            <a:ext uri="{909E8E84-426E-40DD-AFC4-6F175D3DCCD1}">
              <a14:hiddenFill xmlns:a14="http://schemas.microsoft.com/office/drawing/2010/main">
                <a:solidFill>
                  <a:srgbClr val="FFFFFF"/>
                </a:solidFill>
              </a14:hiddenFill>
            </a:ext>
          </a:extLst>
        </p:spPr>
      </p:pic>
      <p:pic>
        <p:nvPicPr>
          <p:cNvPr id="27" name="Content Placeholder 7"/>
          <p:cNvPicPr>
            <a:picLocks noGrp="1" noChangeAspect="1"/>
          </p:cNvPicPr>
          <p:nvPr>
            <p:ph idx="1"/>
          </p:nvPr>
        </p:nvPicPr>
        <p:blipFill rotWithShape="1">
          <a:blip r:embed="rId5">
            <a:extLst>
              <a:ext uri="{28A0092B-C50C-407E-A947-70E740481C1C}">
                <a14:useLocalDpi xmlns:a14="http://schemas.microsoft.com/office/drawing/2010/main" val="0"/>
              </a:ext>
            </a:extLst>
          </a:blip>
          <a:srcRect t="2521"/>
          <a:stretch/>
        </p:blipFill>
        <p:spPr>
          <a:xfrm>
            <a:off x="3657600" y="2537460"/>
            <a:ext cx="5486400" cy="4320540"/>
          </a:xfrm>
          <a:prstGeom prst="rect">
            <a:avLst/>
          </a:prstGeom>
          <a:noFill/>
          <a:ln w="57150">
            <a:noFill/>
          </a:ln>
        </p:spPr>
      </p:pic>
      <p:pic>
        <p:nvPicPr>
          <p:cNvPr id="28" name="Picture 10" descr="Hall of Ornithischian Dinosaurs"/>
          <p:cNvPicPr>
            <a:picLocks noChangeAspect="1" noChangeArrowheads="1"/>
          </p:cNvPicPr>
          <p:nvPr/>
        </p:nvPicPr>
        <p:blipFill rotWithShape="1">
          <a:blip r:embed="rId6">
            <a:extLst>
              <a:ext uri="{28A0092B-C50C-407E-A947-70E740481C1C}">
                <a14:useLocalDpi xmlns:a14="http://schemas.microsoft.com/office/drawing/2010/main" val="0"/>
              </a:ext>
            </a:extLst>
          </a:blip>
          <a:srcRect b="1830"/>
          <a:stretch/>
        </p:blipFill>
        <p:spPr bwMode="auto">
          <a:xfrm>
            <a:off x="4114800" y="0"/>
            <a:ext cx="5029200" cy="2468562"/>
          </a:xfrm>
          <a:prstGeom prst="rect">
            <a:avLst/>
          </a:prstGeom>
          <a:noFill/>
          <a:ln w="57150">
            <a:noFill/>
          </a:ln>
          <a:extLst>
            <a:ext uri="{909E8E84-426E-40DD-AFC4-6F175D3DCCD1}">
              <a14:hiddenFill xmlns:a14="http://schemas.microsoft.com/office/drawing/2010/main">
                <a:solidFill>
                  <a:srgbClr val="FFFFFF"/>
                </a:solidFill>
              </a14:hiddenFill>
            </a:ext>
          </a:extLst>
        </p:spPr>
      </p:pic>
      <p:sp>
        <p:nvSpPr>
          <p:cNvPr id="10" name="Rectangle 9"/>
          <p:cNvSpPr/>
          <p:nvPr/>
        </p:nvSpPr>
        <p:spPr>
          <a:xfrm>
            <a:off x="0" y="0"/>
            <a:ext cx="4114800" cy="2468562"/>
          </a:xfrm>
          <a:prstGeom prst="rect">
            <a:avLst/>
          </a:prstGeom>
          <a:solidFill>
            <a:srgbClr val="000000">
              <a:alpha val="50196"/>
            </a:srgb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09600" y="640883"/>
            <a:ext cx="2895600" cy="1138773"/>
          </a:xfrm>
          <a:prstGeom prst="rect">
            <a:avLst/>
          </a:prstGeom>
          <a:noFill/>
        </p:spPr>
        <p:txBody>
          <a:bodyPr wrap="square" rtlCol="0">
            <a:spAutoFit/>
          </a:bodyPr>
          <a:lstStyle/>
          <a:p>
            <a:r>
              <a:rPr lang="en-US" sz="2800" b="1" dirty="0" smtClean="0">
                <a:solidFill>
                  <a:schemeClr val="bg1"/>
                </a:solidFill>
                <a:latin typeface="Trebuchet MS" panose="020B0603020202020204" pitchFamily="34" charset="0"/>
              </a:rPr>
              <a:t>2005-2007</a:t>
            </a:r>
            <a:endParaRPr lang="en-US" sz="2400" b="1" dirty="0" smtClean="0">
              <a:solidFill>
                <a:schemeClr val="bg1"/>
              </a:solidFill>
              <a:latin typeface="Trebuchet MS" panose="020B0603020202020204" pitchFamily="34" charset="0"/>
            </a:endParaRPr>
          </a:p>
          <a:p>
            <a:r>
              <a:rPr lang="en-US" sz="2000" b="1" dirty="0" smtClean="0">
                <a:solidFill>
                  <a:schemeClr val="bg1"/>
                </a:solidFill>
                <a:latin typeface="Trebuchet MS" panose="020B0603020202020204" pitchFamily="34" charset="0"/>
              </a:rPr>
              <a:t>IMLS RISK ASSESSMENT</a:t>
            </a:r>
          </a:p>
          <a:p>
            <a:r>
              <a:rPr lang="en-US" sz="2000" dirty="0" smtClean="0">
                <a:solidFill>
                  <a:schemeClr val="bg1"/>
                </a:solidFill>
                <a:latin typeface="Trebuchet MS" panose="020B0603020202020204" pitchFamily="34" charset="0"/>
              </a:rPr>
              <a:t>Research Collections</a:t>
            </a:r>
            <a:endParaRPr lang="en-US" sz="1600" dirty="0">
              <a:solidFill>
                <a:schemeClr val="bg1"/>
              </a:solidFill>
              <a:latin typeface="Trebuchet MS" panose="020B0603020202020204" pitchFamily="34" charset="0"/>
            </a:endParaRPr>
          </a:p>
        </p:txBody>
      </p:sp>
      <p:sp>
        <p:nvSpPr>
          <p:cNvPr id="12" name="Rectangle 11"/>
          <p:cNvSpPr/>
          <p:nvPr/>
        </p:nvSpPr>
        <p:spPr>
          <a:xfrm>
            <a:off x="4114800" y="0"/>
            <a:ext cx="5029200" cy="2468562"/>
          </a:xfrm>
          <a:prstGeom prst="rect">
            <a:avLst/>
          </a:prstGeom>
          <a:solidFill>
            <a:srgbClr val="000000">
              <a:alpha val="50196"/>
            </a:srgb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5199797" y="640883"/>
            <a:ext cx="2895600" cy="1138773"/>
          </a:xfrm>
          <a:prstGeom prst="rect">
            <a:avLst/>
          </a:prstGeom>
          <a:noFill/>
        </p:spPr>
        <p:txBody>
          <a:bodyPr wrap="square" rtlCol="0">
            <a:spAutoFit/>
          </a:bodyPr>
          <a:lstStyle/>
          <a:p>
            <a:r>
              <a:rPr lang="en-US" sz="2800" b="1" dirty="0" smtClean="0">
                <a:solidFill>
                  <a:schemeClr val="bg1"/>
                </a:solidFill>
                <a:latin typeface="Trebuchet MS" panose="020B0603020202020204" pitchFamily="34" charset="0"/>
              </a:rPr>
              <a:t>2009-2012</a:t>
            </a:r>
          </a:p>
          <a:p>
            <a:r>
              <a:rPr lang="en-US" sz="2000" b="1" dirty="0" smtClean="0">
                <a:solidFill>
                  <a:schemeClr val="bg1"/>
                </a:solidFill>
                <a:latin typeface="Trebuchet MS" panose="020B0603020202020204" pitchFamily="34" charset="0"/>
              </a:rPr>
              <a:t>IMLS RISK ASSESSMENT</a:t>
            </a:r>
          </a:p>
          <a:p>
            <a:r>
              <a:rPr lang="en-US" sz="2000" dirty="0" smtClean="0">
                <a:solidFill>
                  <a:schemeClr val="bg1"/>
                </a:solidFill>
                <a:latin typeface="Trebuchet MS" panose="020B0603020202020204" pitchFamily="34" charset="0"/>
              </a:rPr>
              <a:t>Permanent Exhibits</a:t>
            </a:r>
            <a:endParaRPr lang="en-US" sz="1600" dirty="0">
              <a:solidFill>
                <a:schemeClr val="bg1"/>
              </a:solidFill>
              <a:latin typeface="Trebuchet MS" panose="020B0603020202020204" pitchFamily="34" charset="0"/>
            </a:endParaRPr>
          </a:p>
        </p:txBody>
      </p:sp>
      <p:sp>
        <p:nvSpPr>
          <p:cNvPr id="14" name="Rectangle 13"/>
          <p:cNvSpPr/>
          <p:nvPr/>
        </p:nvSpPr>
        <p:spPr>
          <a:xfrm>
            <a:off x="0" y="2468562"/>
            <a:ext cx="3657600" cy="4389438"/>
          </a:xfrm>
          <a:prstGeom prst="rect">
            <a:avLst/>
          </a:prstGeom>
          <a:solidFill>
            <a:srgbClr val="000000">
              <a:alpha val="50196"/>
            </a:srgb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609600" y="2895600"/>
            <a:ext cx="2438400" cy="3600986"/>
          </a:xfrm>
          <a:prstGeom prst="rect">
            <a:avLst/>
          </a:prstGeom>
          <a:noFill/>
        </p:spPr>
        <p:txBody>
          <a:bodyPr wrap="square" rtlCol="0">
            <a:spAutoFit/>
          </a:bodyPr>
          <a:lstStyle/>
          <a:p>
            <a:r>
              <a:rPr lang="en-US" sz="2800" b="1" dirty="0" smtClean="0">
                <a:solidFill>
                  <a:schemeClr val="bg1"/>
                </a:solidFill>
                <a:latin typeface="Trebuchet MS" panose="020B0603020202020204" pitchFamily="34" charset="0"/>
              </a:rPr>
              <a:t>2011-2012</a:t>
            </a:r>
          </a:p>
          <a:p>
            <a:r>
              <a:rPr lang="en-US" sz="2000" b="1" dirty="0" smtClean="0">
                <a:solidFill>
                  <a:schemeClr val="bg1"/>
                </a:solidFill>
                <a:latin typeface="Trebuchet MS" panose="020B0603020202020204" pitchFamily="34" charset="0"/>
              </a:rPr>
              <a:t>IMLS RISK ASSESSMENT &amp; INVENTORY</a:t>
            </a:r>
          </a:p>
          <a:p>
            <a:r>
              <a:rPr lang="en-US" sz="2000" dirty="0" smtClean="0">
                <a:solidFill>
                  <a:schemeClr val="bg1"/>
                </a:solidFill>
                <a:latin typeface="Trebuchet MS" panose="020B0603020202020204" pitchFamily="34" charset="0"/>
              </a:rPr>
              <a:t>Library &amp; Archives in Science</a:t>
            </a:r>
          </a:p>
          <a:p>
            <a:endParaRPr lang="en-US" sz="2000" dirty="0">
              <a:solidFill>
                <a:schemeClr val="bg1"/>
              </a:solidFill>
              <a:latin typeface="Trebuchet MS" panose="020B0603020202020204" pitchFamily="34" charset="0"/>
            </a:endParaRPr>
          </a:p>
          <a:p>
            <a:r>
              <a:rPr lang="en-US" sz="2000" b="1" dirty="0" smtClean="0">
                <a:solidFill>
                  <a:schemeClr val="bg1"/>
                </a:solidFill>
                <a:latin typeface="Trebuchet MS" panose="020B0603020202020204" pitchFamily="34" charset="0"/>
              </a:rPr>
              <a:t>CLIR HIDDEN COLLECTIONS</a:t>
            </a:r>
          </a:p>
          <a:p>
            <a:r>
              <a:rPr lang="en-US" sz="2000" dirty="0" smtClean="0">
                <a:solidFill>
                  <a:schemeClr val="bg1"/>
                </a:solidFill>
                <a:latin typeface="Trebuchet MS" panose="020B0603020202020204" pitchFamily="34" charset="0"/>
              </a:rPr>
              <a:t>Catalog Library Archives</a:t>
            </a:r>
            <a:endParaRPr lang="en-US" sz="1600" dirty="0">
              <a:solidFill>
                <a:schemeClr val="bg1"/>
              </a:solidFill>
              <a:latin typeface="Trebuchet MS" panose="020B0603020202020204" pitchFamily="34" charset="0"/>
            </a:endParaRPr>
          </a:p>
        </p:txBody>
      </p:sp>
      <p:sp>
        <p:nvSpPr>
          <p:cNvPr id="17" name="Rectangle 16"/>
          <p:cNvSpPr/>
          <p:nvPr/>
        </p:nvSpPr>
        <p:spPr>
          <a:xfrm>
            <a:off x="3657600" y="2468562"/>
            <a:ext cx="5486400" cy="4389438"/>
          </a:xfrm>
          <a:prstGeom prst="rect">
            <a:avLst/>
          </a:prstGeom>
          <a:solidFill>
            <a:srgbClr val="000000">
              <a:alpha val="50196"/>
            </a:srgb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4577443" y="4663281"/>
            <a:ext cx="3733800" cy="1754326"/>
          </a:xfrm>
          <a:prstGeom prst="rect">
            <a:avLst/>
          </a:prstGeom>
          <a:noFill/>
        </p:spPr>
        <p:txBody>
          <a:bodyPr wrap="square" rtlCol="0">
            <a:spAutoFit/>
          </a:bodyPr>
          <a:lstStyle/>
          <a:p>
            <a:r>
              <a:rPr lang="en-US" sz="2800" b="1" dirty="0" smtClean="0">
                <a:solidFill>
                  <a:schemeClr val="bg1"/>
                </a:solidFill>
                <a:latin typeface="Trebuchet MS" panose="020B0603020202020204" pitchFamily="34" charset="0"/>
              </a:rPr>
              <a:t>2013-2016</a:t>
            </a:r>
          </a:p>
          <a:p>
            <a:r>
              <a:rPr lang="en-US" sz="2000" b="1" dirty="0" smtClean="0">
                <a:solidFill>
                  <a:schemeClr val="bg1"/>
                </a:solidFill>
                <a:latin typeface="Trebuchet MS" panose="020B0603020202020204" pitchFamily="34" charset="0"/>
              </a:rPr>
              <a:t>CLIR HIDDEN CONNECTIONS</a:t>
            </a:r>
          </a:p>
          <a:p>
            <a:r>
              <a:rPr lang="en-US" sz="2000" dirty="0" smtClean="0">
                <a:solidFill>
                  <a:schemeClr val="bg1"/>
                </a:solidFill>
                <a:latin typeface="Trebuchet MS" panose="020B0603020202020204" pitchFamily="34" charset="0"/>
              </a:rPr>
              <a:t>Finding Aids &amp; Biographical/Historical Notes for AMNH Expeditions</a:t>
            </a:r>
            <a:endParaRPr lang="en-US" sz="1600" dirty="0">
              <a:solidFill>
                <a:schemeClr val="bg1"/>
              </a:solidFill>
              <a:latin typeface="Trebuchet MS" panose="020B0603020202020204" pitchFamily="34" charset="0"/>
            </a:endParaRPr>
          </a:p>
        </p:txBody>
      </p:sp>
    </p:spTree>
    <p:extLst>
      <p:ext uri="{BB962C8B-B14F-4D97-AF65-F5344CB8AC3E}">
        <p14:creationId xmlns:p14="http://schemas.microsoft.com/office/powerpoint/2010/main" val="25812924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pic>
        <p:nvPicPr>
          <p:cNvPr id="13" name="Content Placeholder 6"/>
          <p:cNvPicPr>
            <a:picLocks noChangeAspect="1"/>
          </p:cNvPicPr>
          <p:nvPr/>
        </p:nvPicPr>
        <p:blipFill rotWithShape="1">
          <a:blip r:embed="rId3">
            <a:extLst>
              <a:ext uri="{28A0092B-C50C-407E-A947-70E740481C1C}">
                <a14:useLocalDpi xmlns:a14="http://schemas.microsoft.com/office/drawing/2010/main" val="0"/>
              </a:ext>
            </a:extLst>
          </a:blip>
          <a:srcRect l="5266" t="3906" r="5266" b="9175"/>
          <a:stretch/>
        </p:blipFill>
        <p:spPr>
          <a:xfrm>
            <a:off x="0" y="1"/>
            <a:ext cx="9144000" cy="6858000"/>
          </a:xfrm>
          <a:prstGeom prst="rect">
            <a:avLst/>
          </a:prstGeom>
          <a:noFill/>
          <a:ln>
            <a:noFill/>
          </a:ln>
        </p:spPr>
      </p:pic>
      <p:sp>
        <p:nvSpPr>
          <p:cNvPr id="6" name="Rectangle 5"/>
          <p:cNvSpPr/>
          <p:nvPr/>
        </p:nvSpPr>
        <p:spPr>
          <a:xfrm>
            <a:off x="6019800" y="0"/>
            <a:ext cx="3124200" cy="6858000"/>
          </a:xfrm>
          <a:prstGeom prst="rect">
            <a:avLst/>
          </a:prstGeom>
          <a:solidFill>
            <a:srgbClr val="0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Placeholder 4"/>
          <p:cNvSpPr txBox="1">
            <a:spLocks/>
          </p:cNvSpPr>
          <p:nvPr/>
        </p:nvSpPr>
        <p:spPr>
          <a:xfrm>
            <a:off x="6172200" y="609600"/>
            <a:ext cx="2971800" cy="4876800"/>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r>
              <a:rPr lang="en-US" sz="2400" b="1" kern="0" dirty="0" smtClean="0">
                <a:solidFill>
                  <a:schemeClr val="bg1"/>
                </a:solidFill>
                <a:latin typeface="Trebuchet MS" panose="020B0603020202020204" pitchFamily="34" charset="0"/>
                <a:cs typeface="Calibri" panose="020F0502020204030204" pitchFamily="34" charset="0"/>
              </a:rPr>
              <a:t>Expeditionary </a:t>
            </a:r>
            <a:br>
              <a:rPr lang="en-US" sz="2400" b="1" kern="0" dirty="0" smtClean="0">
                <a:solidFill>
                  <a:schemeClr val="bg1"/>
                </a:solidFill>
                <a:latin typeface="Trebuchet MS" panose="020B0603020202020204" pitchFamily="34" charset="0"/>
                <a:cs typeface="Calibri" panose="020F0502020204030204" pitchFamily="34" charset="0"/>
              </a:rPr>
            </a:br>
            <a:r>
              <a:rPr lang="en-US" sz="2400" b="1" kern="0" dirty="0" smtClean="0">
                <a:solidFill>
                  <a:schemeClr val="bg1"/>
                </a:solidFill>
                <a:latin typeface="Trebuchet MS" panose="020B0603020202020204" pitchFamily="34" charset="0"/>
                <a:cs typeface="Calibri" panose="020F0502020204030204" pitchFamily="34" charset="0"/>
              </a:rPr>
              <a:t>Field Work at the American Museum </a:t>
            </a:r>
            <a:br>
              <a:rPr lang="en-US" sz="2400" b="1" kern="0" dirty="0" smtClean="0">
                <a:solidFill>
                  <a:schemeClr val="bg1"/>
                </a:solidFill>
                <a:latin typeface="Trebuchet MS" panose="020B0603020202020204" pitchFamily="34" charset="0"/>
                <a:cs typeface="Calibri" panose="020F0502020204030204" pitchFamily="34" charset="0"/>
              </a:rPr>
            </a:br>
            <a:r>
              <a:rPr lang="en-US" sz="2400" b="1" kern="0" dirty="0" smtClean="0">
                <a:solidFill>
                  <a:schemeClr val="bg1"/>
                </a:solidFill>
                <a:latin typeface="Trebuchet MS" panose="020B0603020202020204" pitchFamily="34" charset="0"/>
                <a:cs typeface="Calibri" panose="020F0502020204030204" pitchFamily="34" charset="0"/>
              </a:rPr>
              <a:t>of Natural History</a:t>
            </a:r>
          </a:p>
          <a:p>
            <a:r>
              <a:rPr lang="en-US" sz="2400" b="1" kern="0" dirty="0" smtClean="0">
                <a:solidFill>
                  <a:schemeClr val="bg1"/>
                </a:solidFill>
                <a:latin typeface="Trebuchet MS" panose="020B0603020202020204" pitchFamily="34" charset="0"/>
                <a:cs typeface="Calibri" panose="020F0502020204030204" pitchFamily="34" charset="0"/>
              </a:rPr>
              <a:t>2013-2016</a:t>
            </a:r>
          </a:p>
          <a:p>
            <a:endParaRPr lang="en-US" sz="2400" b="1" kern="0" dirty="0" smtClean="0">
              <a:solidFill>
                <a:schemeClr val="bg1"/>
              </a:solidFill>
              <a:latin typeface="Trebuchet MS" panose="020B0603020202020204" pitchFamily="34" charset="0"/>
              <a:cs typeface="Calibri" panose="020F0502020204030204" pitchFamily="34" charset="0"/>
            </a:endParaRPr>
          </a:p>
          <a:p>
            <a:pPr marL="285750" indent="-285750">
              <a:spcAft>
                <a:spcPts val="600"/>
              </a:spcAft>
              <a:buFont typeface="Arial" panose="020B0604020202020204" pitchFamily="34" charset="0"/>
              <a:buChar char="•"/>
            </a:pPr>
            <a:r>
              <a:rPr lang="en-US" sz="2400" dirty="0" smtClean="0">
                <a:solidFill>
                  <a:schemeClr val="bg1"/>
                </a:solidFill>
                <a:latin typeface="Trebuchet MS" panose="020B0603020202020204" pitchFamily="34" charset="0"/>
                <a:cs typeface="Calibri" panose="020F0502020204030204" pitchFamily="34" charset="0"/>
              </a:rPr>
              <a:t>Finding </a:t>
            </a:r>
            <a:r>
              <a:rPr lang="en-US" sz="2400" dirty="0">
                <a:solidFill>
                  <a:schemeClr val="bg1"/>
                </a:solidFill>
                <a:latin typeface="Trebuchet MS" panose="020B0603020202020204" pitchFamily="34" charset="0"/>
                <a:cs typeface="Calibri" panose="020F0502020204030204" pitchFamily="34" charset="0"/>
              </a:rPr>
              <a:t>aids </a:t>
            </a:r>
            <a:r>
              <a:rPr lang="en-US" sz="2400" dirty="0" smtClean="0">
                <a:solidFill>
                  <a:schemeClr val="bg1"/>
                </a:solidFill>
                <a:latin typeface="Trebuchet MS" panose="020B0603020202020204" pitchFamily="34" charset="0"/>
                <a:cs typeface="Calibri" panose="020F0502020204030204" pitchFamily="34" charset="0"/>
              </a:rPr>
              <a:t/>
            </a:r>
            <a:br>
              <a:rPr lang="en-US" sz="2400" dirty="0" smtClean="0">
                <a:solidFill>
                  <a:schemeClr val="bg1"/>
                </a:solidFill>
                <a:latin typeface="Trebuchet MS" panose="020B0603020202020204" pitchFamily="34" charset="0"/>
                <a:cs typeface="Calibri" panose="020F0502020204030204" pitchFamily="34" charset="0"/>
              </a:rPr>
            </a:br>
            <a:r>
              <a:rPr lang="en-US" sz="2400" dirty="0" smtClean="0">
                <a:solidFill>
                  <a:schemeClr val="bg1"/>
                </a:solidFill>
                <a:latin typeface="Trebuchet MS" panose="020B0603020202020204" pitchFamily="34" charset="0"/>
                <a:cs typeface="Calibri" panose="020F0502020204030204" pitchFamily="34" charset="0"/>
              </a:rPr>
              <a:t>for </a:t>
            </a:r>
            <a:r>
              <a:rPr lang="en-US" sz="2400" dirty="0">
                <a:solidFill>
                  <a:schemeClr val="bg1"/>
                </a:solidFill>
                <a:latin typeface="Trebuchet MS" panose="020B0603020202020204" pitchFamily="34" charset="0"/>
                <a:cs typeface="Calibri" panose="020F0502020204030204" pitchFamily="34" charset="0"/>
              </a:rPr>
              <a:t>archival </a:t>
            </a:r>
            <a:r>
              <a:rPr lang="en-US" sz="2400" dirty="0" smtClean="0">
                <a:solidFill>
                  <a:schemeClr val="bg1"/>
                </a:solidFill>
                <a:latin typeface="Trebuchet MS" panose="020B0603020202020204" pitchFamily="34" charset="0"/>
                <a:cs typeface="Calibri" panose="020F0502020204030204" pitchFamily="34" charset="0"/>
              </a:rPr>
              <a:t>collections (EAD)</a:t>
            </a:r>
            <a:endParaRPr lang="en-US" sz="2400" dirty="0">
              <a:solidFill>
                <a:schemeClr val="bg1"/>
              </a:solidFill>
              <a:latin typeface="Trebuchet MS" panose="020B0603020202020204" pitchFamily="34" charset="0"/>
              <a:cs typeface="Calibri" panose="020F0502020204030204" pitchFamily="34" charset="0"/>
            </a:endParaRPr>
          </a:p>
          <a:p>
            <a:pPr marL="285750" indent="-285750">
              <a:spcAft>
                <a:spcPts val="600"/>
              </a:spcAft>
              <a:buFont typeface="Arial" panose="020B0604020202020204" pitchFamily="34" charset="0"/>
              <a:buChar char="•"/>
            </a:pPr>
            <a:r>
              <a:rPr lang="en-US" sz="2400" dirty="0">
                <a:solidFill>
                  <a:schemeClr val="bg1"/>
                </a:solidFill>
                <a:latin typeface="Trebuchet MS" panose="020B0603020202020204" pitchFamily="34" charset="0"/>
                <a:cs typeface="Calibri" panose="020F0502020204030204" pitchFamily="34" charset="0"/>
              </a:rPr>
              <a:t>Entity records </a:t>
            </a:r>
            <a:r>
              <a:rPr lang="en-US" sz="2400" dirty="0" smtClean="0">
                <a:solidFill>
                  <a:schemeClr val="bg1"/>
                </a:solidFill>
                <a:latin typeface="Trebuchet MS" panose="020B0603020202020204" pitchFamily="34" charset="0"/>
                <a:cs typeface="Calibri" panose="020F0502020204030204" pitchFamily="34" charset="0"/>
              </a:rPr>
              <a:t/>
            </a:r>
            <a:br>
              <a:rPr lang="en-US" sz="2400" dirty="0" smtClean="0">
                <a:solidFill>
                  <a:schemeClr val="bg1"/>
                </a:solidFill>
                <a:latin typeface="Trebuchet MS" panose="020B0603020202020204" pitchFamily="34" charset="0"/>
                <a:cs typeface="Calibri" panose="020F0502020204030204" pitchFamily="34" charset="0"/>
              </a:rPr>
            </a:br>
            <a:r>
              <a:rPr lang="en-US" sz="2400" dirty="0" smtClean="0">
                <a:solidFill>
                  <a:schemeClr val="bg1"/>
                </a:solidFill>
                <a:latin typeface="Trebuchet MS" panose="020B0603020202020204" pitchFamily="34" charset="0"/>
                <a:cs typeface="Calibri" panose="020F0502020204030204" pitchFamily="34" charset="0"/>
              </a:rPr>
              <a:t>for </a:t>
            </a:r>
            <a:r>
              <a:rPr lang="en-US" sz="2400" dirty="0">
                <a:solidFill>
                  <a:schemeClr val="bg1"/>
                </a:solidFill>
                <a:latin typeface="Trebuchet MS" panose="020B0603020202020204" pitchFamily="34" charset="0"/>
                <a:cs typeface="Calibri" panose="020F0502020204030204" pitchFamily="34" charset="0"/>
              </a:rPr>
              <a:t>expeditions </a:t>
            </a:r>
            <a:r>
              <a:rPr lang="en-US" sz="2400" dirty="0" smtClean="0">
                <a:solidFill>
                  <a:schemeClr val="bg1"/>
                </a:solidFill>
                <a:latin typeface="Trebuchet MS" panose="020B0603020202020204" pitchFamily="34" charset="0"/>
                <a:cs typeface="Calibri" panose="020F0502020204030204" pitchFamily="34" charset="0"/>
              </a:rPr>
              <a:t/>
            </a:r>
            <a:br>
              <a:rPr lang="en-US" sz="2400" dirty="0" smtClean="0">
                <a:solidFill>
                  <a:schemeClr val="bg1"/>
                </a:solidFill>
                <a:latin typeface="Trebuchet MS" panose="020B0603020202020204" pitchFamily="34" charset="0"/>
                <a:cs typeface="Calibri" panose="020F0502020204030204" pitchFamily="34" charset="0"/>
              </a:rPr>
            </a:br>
            <a:r>
              <a:rPr lang="en-US" sz="2400" dirty="0" smtClean="0">
                <a:solidFill>
                  <a:schemeClr val="bg1"/>
                </a:solidFill>
                <a:latin typeface="Trebuchet MS" panose="020B0603020202020204" pitchFamily="34" charset="0"/>
                <a:cs typeface="Calibri" panose="020F0502020204030204" pitchFamily="34" charset="0"/>
              </a:rPr>
              <a:t>and personnel (EAC-CPF)</a:t>
            </a:r>
            <a:endParaRPr lang="en-US" sz="2400" dirty="0">
              <a:solidFill>
                <a:schemeClr val="bg1"/>
              </a:solidFill>
              <a:latin typeface="Trebuchet MS" panose="020B0603020202020204" pitchFamily="34" charset="0"/>
              <a:cs typeface="Calibri" panose="020F0502020204030204" pitchFamily="34" charset="0"/>
            </a:endParaRPr>
          </a:p>
        </p:txBody>
      </p:sp>
    </p:spTree>
    <p:extLst>
      <p:ext uri="{BB962C8B-B14F-4D97-AF65-F5344CB8AC3E}">
        <p14:creationId xmlns:p14="http://schemas.microsoft.com/office/powerpoint/2010/main" val="1106150407"/>
      </p:ext>
    </p:extLst>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pic>
        <p:nvPicPr>
          <p:cNvPr id="13" name="Content Placeholder 6"/>
          <p:cNvPicPr>
            <a:picLocks noChangeAspect="1"/>
          </p:cNvPicPr>
          <p:nvPr/>
        </p:nvPicPr>
        <p:blipFill rotWithShape="1">
          <a:blip r:embed="rId3">
            <a:extLst>
              <a:ext uri="{28A0092B-C50C-407E-A947-70E740481C1C}">
                <a14:useLocalDpi xmlns:a14="http://schemas.microsoft.com/office/drawing/2010/main" val="0"/>
              </a:ext>
            </a:extLst>
          </a:blip>
          <a:srcRect l="5266" t="3906" r="5266" b="9175"/>
          <a:stretch/>
        </p:blipFill>
        <p:spPr>
          <a:xfrm>
            <a:off x="0" y="1"/>
            <a:ext cx="9144000" cy="6858000"/>
          </a:xfrm>
          <a:prstGeom prst="rect">
            <a:avLst/>
          </a:prstGeom>
          <a:noFill/>
          <a:ln>
            <a:noFill/>
          </a:ln>
        </p:spPr>
      </p:pic>
      <p:sp>
        <p:nvSpPr>
          <p:cNvPr id="6" name="Rectangle 5"/>
          <p:cNvSpPr/>
          <p:nvPr/>
        </p:nvSpPr>
        <p:spPr>
          <a:xfrm>
            <a:off x="6019800" y="0"/>
            <a:ext cx="3124200" cy="6858000"/>
          </a:xfrm>
          <a:prstGeom prst="rect">
            <a:avLst/>
          </a:prstGeom>
          <a:solidFill>
            <a:srgbClr val="0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Placeholder 4"/>
          <p:cNvSpPr txBox="1">
            <a:spLocks/>
          </p:cNvSpPr>
          <p:nvPr/>
        </p:nvSpPr>
        <p:spPr>
          <a:xfrm>
            <a:off x="6172200" y="609600"/>
            <a:ext cx="2971800" cy="4876800"/>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r>
              <a:rPr lang="en-US" sz="2400" b="1" kern="0" dirty="0" smtClean="0">
                <a:solidFill>
                  <a:schemeClr val="bg1"/>
                </a:solidFill>
                <a:latin typeface="Trebuchet MS" panose="020B0603020202020204" pitchFamily="34" charset="0"/>
                <a:cs typeface="Calibri" panose="020F0502020204030204" pitchFamily="34" charset="0"/>
              </a:rPr>
              <a:t>Expeditionary </a:t>
            </a:r>
            <a:br>
              <a:rPr lang="en-US" sz="2400" b="1" kern="0" dirty="0" smtClean="0">
                <a:solidFill>
                  <a:schemeClr val="bg1"/>
                </a:solidFill>
                <a:latin typeface="Trebuchet MS" panose="020B0603020202020204" pitchFamily="34" charset="0"/>
                <a:cs typeface="Calibri" panose="020F0502020204030204" pitchFamily="34" charset="0"/>
              </a:rPr>
            </a:br>
            <a:r>
              <a:rPr lang="en-US" sz="2400" b="1" kern="0" dirty="0" smtClean="0">
                <a:solidFill>
                  <a:schemeClr val="bg1"/>
                </a:solidFill>
                <a:latin typeface="Trebuchet MS" panose="020B0603020202020204" pitchFamily="34" charset="0"/>
                <a:cs typeface="Calibri" panose="020F0502020204030204" pitchFamily="34" charset="0"/>
              </a:rPr>
              <a:t>Field Work at the American Museum </a:t>
            </a:r>
            <a:br>
              <a:rPr lang="en-US" sz="2400" b="1" kern="0" dirty="0" smtClean="0">
                <a:solidFill>
                  <a:schemeClr val="bg1"/>
                </a:solidFill>
                <a:latin typeface="Trebuchet MS" panose="020B0603020202020204" pitchFamily="34" charset="0"/>
                <a:cs typeface="Calibri" panose="020F0502020204030204" pitchFamily="34" charset="0"/>
              </a:rPr>
            </a:br>
            <a:r>
              <a:rPr lang="en-US" sz="2400" b="1" kern="0" dirty="0" smtClean="0">
                <a:solidFill>
                  <a:schemeClr val="bg1"/>
                </a:solidFill>
                <a:latin typeface="Trebuchet MS" panose="020B0603020202020204" pitchFamily="34" charset="0"/>
                <a:cs typeface="Calibri" panose="020F0502020204030204" pitchFamily="34" charset="0"/>
              </a:rPr>
              <a:t>of Natural History</a:t>
            </a:r>
          </a:p>
          <a:p>
            <a:r>
              <a:rPr lang="en-US" sz="2400" b="1" kern="0" dirty="0" smtClean="0">
                <a:solidFill>
                  <a:schemeClr val="bg1"/>
                </a:solidFill>
                <a:latin typeface="Trebuchet MS" panose="020B0603020202020204" pitchFamily="34" charset="0"/>
                <a:cs typeface="Calibri" panose="020F0502020204030204" pitchFamily="34" charset="0"/>
              </a:rPr>
              <a:t>2013-2016</a:t>
            </a:r>
          </a:p>
          <a:p>
            <a:endParaRPr lang="en-US" sz="2400" b="1" kern="0" dirty="0" smtClean="0">
              <a:solidFill>
                <a:schemeClr val="bg1"/>
              </a:solidFill>
              <a:latin typeface="Trebuchet MS" panose="020B0603020202020204" pitchFamily="34" charset="0"/>
              <a:cs typeface="Calibri" panose="020F0502020204030204" pitchFamily="34" charset="0"/>
            </a:endParaRPr>
          </a:p>
          <a:p>
            <a:pPr marL="285750" indent="-285750">
              <a:spcAft>
                <a:spcPts val="600"/>
              </a:spcAft>
              <a:buFont typeface="Arial" panose="020B0604020202020204" pitchFamily="34" charset="0"/>
              <a:buChar char="•"/>
            </a:pPr>
            <a:r>
              <a:rPr lang="en-US" sz="2400" dirty="0" smtClean="0">
                <a:solidFill>
                  <a:schemeClr val="bg1"/>
                </a:solidFill>
                <a:latin typeface="Trebuchet MS" panose="020B0603020202020204" pitchFamily="34" charset="0"/>
                <a:cs typeface="Calibri" panose="020F0502020204030204" pitchFamily="34" charset="0"/>
              </a:rPr>
              <a:t>Finding </a:t>
            </a:r>
            <a:r>
              <a:rPr lang="en-US" sz="2400" dirty="0">
                <a:solidFill>
                  <a:schemeClr val="bg1"/>
                </a:solidFill>
                <a:latin typeface="Trebuchet MS" panose="020B0603020202020204" pitchFamily="34" charset="0"/>
                <a:cs typeface="Calibri" panose="020F0502020204030204" pitchFamily="34" charset="0"/>
              </a:rPr>
              <a:t>aids </a:t>
            </a:r>
            <a:r>
              <a:rPr lang="en-US" sz="2400" dirty="0" smtClean="0">
                <a:solidFill>
                  <a:schemeClr val="bg1"/>
                </a:solidFill>
                <a:latin typeface="Trebuchet MS" panose="020B0603020202020204" pitchFamily="34" charset="0"/>
                <a:cs typeface="Calibri" panose="020F0502020204030204" pitchFamily="34" charset="0"/>
              </a:rPr>
              <a:t/>
            </a:r>
            <a:br>
              <a:rPr lang="en-US" sz="2400" dirty="0" smtClean="0">
                <a:solidFill>
                  <a:schemeClr val="bg1"/>
                </a:solidFill>
                <a:latin typeface="Trebuchet MS" panose="020B0603020202020204" pitchFamily="34" charset="0"/>
                <a:cs typeface="Calibri" panose="020F0502020204030204" pitchFamily="34" charset="0"/>
              </a:rPr>
            </a:br>
            <a:r>
              <a:rPr lang="en-US" sz="2400" dirty="0" smtClean="0">
                <a:solidFill>
                  <a:schemeClr val="bg1"/>
                </a:solidFill>
                <a:latin typeface="Trebuchet MS" panose="020B0603020202020204" pitchFamily="34" charset="0"/>
                <a:cs typeface="Calibri" panose="020F0502020204030204" pitchFamily="34" charset="0"/>
              </a:rPr>
              <a:t>for </a:t>
            </a:r>
            <a:r>
              <a:rPr lang="en-US" sz="2400" dirty="0">
                <a:solidFill>
                  <a:schemeClr val="bg1"/>
                </a:solidFill>
                <a:latin typeface="Trebuchet MS" panose="020B0603020202020204" pitchFamily="34" charset="0"/>
                <a:cs typeface="Calibri" panose="020F0502020204030204" pitchFamily="34" charset="0"/>
              </a:rPr>
              <a:t>archival </a:t>
            </a:r>
            <a:r>
              <a:rPr lang="en-US" sz="2400" dirty="0" smtClean="0">
                <a:solidFill>
                  <a:schemeClr val="bg1"/>
                </a:solidFill>
                <a:latin typeface="Trebuchet MS" panose="020B0603020202020204" pitchFamily="34" charset="0"/>
                <a:cs typeface="Calibri" panose="020F0502020204030204" pitchFamily="34" charset="0"/>
              </a:rPr>
              <a:t>collections (EAD)</a:t>
            </a:r>
            <a:endParaRPr lang="en-US" sz="2400" dirty="0">
              <a:solidFill>
                <a:schemeClr val="bg1"/>
              </a:solidFill>
              <a:latin typeface="Trebuchet MS" panose="020B0603020202020204" pitchFamily="34" charset="0"/>
              <a:cs typeface="Calibri" panose="020F0502020204030204" pitchFamily="34" charset="0"/>
            </a:endParaRPr>
          </a:p>
          <a:p>
            <a:pPr marL="285750" indent="-285750">
              <a:spcAft>
                <a:spcPts val="600"/>
              </a:spcAft>
              <a:buFont typeface="Arial" panose="020B0604020202020204" pitchFamily="34" charset="0"/>
              <a:buChar char="•"/>
            </a:pPr>
            <a:r>
              <a:rPr lang="en-US" sz="2400" dirty="0">
                <a:solidFill>
                  <a:schemeClr val="bg1"/>
                </a:solidFill>
                <a:latin typeface="Trebuchet MS" panose="020B0603020202020204" pitchFamily="34" charset="0"/>
                <a:cs typeface="Calibri" panose="020F0502020204030204" pitchFamily="34" charset="0"/>
              </a:rPr>
              <a:t>Entity records </a:t>
            </a:r>
            <a:r>
              <a:rPr lang="en-US" sz="2400" dirty="0" smtClean="0">
                <a:solidFill>
                  <a:schemeClr val="bg1"/>
                </a:solidFill>
                <a:latin typeface="Trebuchet MS" panose="020B0603020202020204" pitchFamily="34" charset="0"/>
                <a:cs typeface="Calibri" panose="020F0502020204030204" pitchFamily="34" charset="0"/>
              </a:rPr>
              <a:t/>
            </a:r>
            <a:br>
              <a:rPr lang="en-US" sz="2400" dirty="0" smtClean="0">
                <a:solidFill>
                  <a:schemeClr val="bg1"/>
                </a:solidFill>
                <a:latin typeface="Trebuchet MS" panose="020B0603020202020204" pitchFamily="34" charset="0"/>
                <a:cs typeface="Calibri" panose="020F0502020204030204" pitchFamily="34" charset="0"/>
              </a:rPr>
            </a:br>
            <a:r>
              <a:rPr lang="en-US" sz="2400" dirty="0" smtClean="0">
                <a:solidFill>
                  <a:schemeClr val="bg1"/>
                </a:solidFill>
                <a:latin typeface="Trebuchet MS" panose="020B0603020202020204" pitchFamily="34" charset="0"/>
                <a:cs typeface="Calibri" panose="020F0502020204030204" pitchFamily="34" charset="0"/>
              </a:rPr>
              <a:t>for </a:t>
            </a:r>
            <a:r>
              <a:rPr lang="en-US" sz="2400" dirty="0">
                <a:solidFill>
                  <a:schemeClr val="bg1"/>
                </a:solidFill>
                <a:latin typeface="Trebuchet MS" panose="020B0603020202020204" pitchFamily="34" charset="0"/>
                <a:cs typeface="Calibri" panose="020F0502020204030204" pitchFamily="34" charset="0"/>
              </a:rPr>
              <a:t>expeditions </a:t>
            </a:r>
            <a:r>
              <a:rPr lang="en-US" sz="2400" dirty="0" smtClean="0">
                <a:solidFill>
                  <a:schemeClr val="bg1"/>
                </a:solidFill>
                <a:latin typeface="Trebuchet MS" panose="020B0603020202020204" pitchFamily="34" charset="0"/>
                <a:cs typeface="Calibri" panose="020F0502020204030204" pitchFamily="34" charset="0"/>
              </a:rPr>
              <a:t/>
            </a:r>
            <a:br>
              <a:rPr lang="en-US" sz="2400" dirty="0" smtClean="0">
                <a:solidFill>
                  <a:schemeClr val="bg1"/>
                </a:solidFill>
                <a:latin typeface="Trebuchet MS" panose="020B0603020202020204" pitchFamily="34" charset="0"/>
                <a:cs typeface="Calibri" panose="020F0502020204030204" pitchFamily="34" charset="0"/>
              </a:rPr>
            </a:br>
            <a:r>
              <a:rPr lang="en-US" sz="2400" dirty="0" smtClean="0">
                <a:solidFill>
                  <a:schemeClr val="bg1"/>
                </a:solidFill>
                <a:latin typeface="Trebuchet MS" panose="020B0603020202020204" pitchFamily="34" charset="0"/>
                <a:cs typeface="Calibri" panose="020F0502020204030204" pitchFamily="34" charset="0"/>
              </a:rPr>
              <a:t>and personnel (EAC-CPF)</a:t>
            </a:r>
            <a:endParaRPr lang="en-US" sz="2400" dirty="0">
              <a:solidFill>
                <a:schemeClr val="bg1"/>
              </a:solidFill>
              <a:latin typeface="Trebuchet MS" panose="020B0603020202020204" pitchFamily="34" charset="0"/>
              <a:cs typeface="Calibri" panose="020F0502020204030204" pitchFamily="34" charset="0"/>
            </a:endParaRPr>
          </a:p>
        </p:txBody>
      </p:sp>
      <p:sp>
        <p:nvSpPr>
          <p:cNvPr id="5" name="Text Placeholder 4"/>
          <p:cNvSpPr txBox="1">
            <a:spLocks/>
          </p:cNvSpPr>
          <p:nvPr/>
        </p:nvSpPr>
        <p:spPr>
          <a:xfrm>
            <a:off x="270640" y="241385"/>
            <a:ext cx="4608600" cy="1091175"/>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r>
              <a:rPr lang="en-US" sz="2400" b="1" kern="0" dirty="0">
                <a:solidFill>
                  <a:schemeClr val="tx1"/>
                </a:solidFill>
                <a:latin typeface="Trebuchet MS" panose="020B0603020202020204" pitchFamily="34" charset="0"/>
                <a:cs typeface="Calibri" panose="020F0502020204030204" pitchFamily="34" charset="0"/>
              </a:rPr>
              <a:t>Central Asiatic Expeditions (1921-1930)</a:t>
            </a:r>
            <a:endParaRPr lang="en-US" sz="2400" dirty="0">
              <a:solidFill>
                <a:schemeClr val="tx1"/>
              </a:solidFill>
              <a:latin typeface="Trebuchet MS" panose="020B0603020202020204" pitchFamily="34" charset="0"/>
              <a:cs typeface="Calibri" panose="020F0502020204030204" pitchFamily="34" charset="0"/>
            </a:endParaRPr>
          </a:p>
        </p:txBody>
      </p:sp>
      <p:sp>
        <p:nvSpPr>
          <p:cNvPr id="7" name="Text Placeholder 4"/>
          <p:cNvSpPr txBox="1">
            <a:spLocks/>
          </p:cNvSpPr>
          <p:nvPr/>
        </p:nvSpPr>
        <p:spPr>
          <a:xfrm>
            <a:off x="2306105" y="6462995"/>
            <a:ext cx="2957185" cy="499265"/>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r>
              <a:rPr lang="en-US" sz="1800" b="1" kern="0" dirty="0" smtClean="0">
                <a:solidFill>
                  <a:schemeClr val="tx1"/>
                </a:solidFill>
                <a:latin typeface="Trebuchet MS" panose="020B0603020202020204" pitchFamily="34" charset="0"/>
                <a:cs typeface="Calibri" panose="020F0502020204030204" pitchFamily="34" charset="0"/>
              </a:rPr>
              <a:t>Nest of dinosaur eggs!</a:t>
            </a:r>
            <a:endParaRPr lang="en-US" sz="1800" dirty="0">
              <a:solidFill>
                <a:schemeClr val="tx1"/>
              </a:solidFill>
              <a:latin typeface="Trebuchet MS" panose="020B0603020202020204" pitchFamily="34" charset="0"/>
              <a:cs typeface="Calibri" panose="020F0502020204030204" pitchFamily="34" charset="0"/>
            </a:endParaRPr>
          </a:p>
        </p:txBody>
      </p:sp>
      <p:cxnSp>
        <p:nvCxnSpPr>
          <p:cNvPr id="3" name="Straight Arrow Connector 2"/>
          <p:cNvCxnSpPr/>
          <p:nvPr/>
        </p:nvCxnSpPr>
        <p:spPr>
          <a:xfrm flipV="1">
            <a:off x="3458255" y="6232565"/>
            <a:ext cx="0" cy="30724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1191305"/>
      </p:ext>
    </p:extLst>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5732" t="5250" r="8617" b="9624"/>
          <a:stretch/>
        </p:blipFill>
        <p:spPr>
          <a:xfrm>
            <a:off x="55756" y="-1"/>
            <a:ext cx="9088244" cy="6858001"/>
          </a:xfrm>
          <a:prstGeom prst="rect">
            <a:avLst/>
          </a:prstGeom>
        </p:spPr>
      </p:pic>
      <p:sp>
        <p:nvSpPr>
          <p:cNvPr id="8" name="Rectangle 7"/>
          <p:cNvSpPr/>
          <p:nvPr/>
        </p:nvSpPr>
        <p:spPr>
          <a:xfrm>
            <a:off x="0" y="0"/>
            <a:ext cx="3124200" cy="6858000"/>
          </a:xfrm>
          <a:prstGeom prst="rect">
            <a:avLst/>
          </a:prstGeom>
          <a:solidFill>
            <a:srgbClr val="0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 Placeholder 4"/>
          <p:cNvSpPr txBox="1">
            <a:spLocks/>
          </p:cNvSpPr>
          <p:nvPr/>
        </p:nvSpPr>
        <p:spPr>
          <a:xfrm>
            <a:off x="228600" y="533400"/>
            <a:ext cx="2666998" cy="4691063"/>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r>
              <a:rPr lang="en-US" sz="2400" b="1" kern="0" dirty="0">
                <a:solidFill>
                  <a:schemeClr val="bg1"/>
                </a:solidFill>
                <a:latin typeface="Trebuchet MS" panose="020B0603020202020204" pitchFamily="34" charset="0"/>
                <a:cs typeface="Calibri" panose="020F0502020204030204" pitchFamily="34" charset="0"/>
              </a:rPr>
              <a:t>What did they </a:t>
            </a:r>
            <a:br>
              <a:rPr lang="en-US" sz="2400" b="1" kern="0" dirty="0">
                <a:solidFill>
                  <a:schemeClr val="bg1"/>
                </a:solidFill>
                <a:latin typeface="Trebuchet MS" panose="020B0603020202020204" pitchFamily="34" charset="0"/>
                <a:cs typeface="Calibri" panose="020F0502020204030204" pitchFamily="34" charset="0"/>
              </a:rPr>
            </a:br>
            <a:r>
              <a:rPr lang="en-US" sz="2400" b="1" kern="0" dirty="0">
                <a:solidFill>
                  <a:schemeClr val="bg1"/>
                </a:solidFill>
                <a:latin typeface="Trebuchet MS" panose="020B0603020202020204" pitchFamily="34" charset="0"/>
                <a:cs typeface="Calibri" panose="020F0502020204030204" pitchFamily="34" charset="0"/>
              </a:rPr>
              <a:t>bring back</a:t>
            </a:r>
            <a:r>
              <a:rPr lang="en-US" sz="2400" b="1" kern="0" dirty="0" smtClean="0">
                <a:solidFill>
                  <a:schemeClr val="bg1"/>
                </a:solidFill>
                <a:latin typeface="Trebuchet MS" panose="020B0603020202020204" pitchFamily="34" charset="0"/>
                <a:cs typeface="Calibri" panose="020F0502020204030204" pitchFamily="34" charset="0"/>
              </a:rPr>
              <a:t>?</a:t>
            </a:r>
          </a:p>
          <a:p>
            <a:endParaRPr lang="en-US" sz="2400" b="1" kern="0" dirty="0">
              <a:solidFill>
                <a:schemeClr val="bg1"/>
              </a:solidFill>
              <a:latin typeface="Trebuchet MS" panose="020B0603020202020204" pitchFamily="34" charset="0"/>
              <a:cs typeface="Calibri" panose="020F0502020204030204" pitchFamily="34" charset="0"/>
            </a:endParaRPr>
          </a:p>
          <a:p>
            <a:pPr marL="285750" lvl="1" indent="-285750" fontAlgn="t">
              <a:spcAft>
                <a:spcPts val="600"/>
              </a:spcAft>
              <a:buFont typeface="Arial" panose="020B0604020202020204" pitchFamily="34" charset="0"/>
              <a:buChar char="•"/>
            </a:pPr>
            <a:r>
              <a:rPr lang="en-US" sz="2400" dirty="0">
                <a:solidFill>
                  <a:schemeClr val="bg1"/>
                </a:solidFill>
                <a:latin typeface="Trebuchet MS" panose="020B0603020202020204" pitchFamily="34" charset="0"/>
                <a:cs typeface="Calibri" panose="020F0502020204030204" pitchFamily="34" charset="0"/>
              </a:rPr>
              <a:t>Specimens &amp; artifacts</a:t>
            </a:r>
          </a:p>
          <a:p>
            <a:pPr marL="285750" lvl="1" indent="-285750" fontAlgn="t">
              <a:spcAft>
                <a:spcPts val="600"/>
              </a:spcAft>
              <a:buFont typeface="Arial" panose="020B0604020202020204" pitchFamily="34" charset="0"/>
              <a:buChar char="•"/>
            </a:pPr>
            <a:r>
              <a:rPr lang="en-US" sz="2400" dirty="0">
                <a:solidFill>
                  <a:schemeClr val="bg1"/>
                </a:solidFill>
                <a:latin typeface="Trebuchet MS" panose="020B0603020202020204" pitchFamily="34" charset="0"/>
                <a:cs typeface="Calibri" panose="020F0502020204030204" pitchFamily="34" charset="0"/>
              </a:rPr>
              <a:t>Notes &amp; sketches</a:t>
            </a:r>
          </a:p>
          <a:p>
            <a:pPr marL="285750" lvl="1" indent="-285750" fontAlgn="t">
              <a:spcAft>
                <a:spcPts val="600"/>
              </a:spcAft>
              <a:buFont typeface="Arial" panose="020B0604020202020204" pitchFamily="34" charset="0"/>
              <a:buChar char="•"/>
            </a:pPr>
            <a:r>
              <a:rPr lang="en-US" sz="2400" dirty="0">
                <a:solidFill>
                  <a:schemeClr val="bg1"/>
                </a:solidFill>
                <a:latin typeface="Trebuchet MS" panose="020B0603020202020204" pitchFamily="34" charset="0"/>
                <a:cs typeface="Calibri" panose="020F0502020204030204" pitchFamily="34" charset="0"/>
              </a:rPr>
              <a:t>Diaries</a:t>
            </a:r>
          </a:p>
          <a:p>
            <a:pPr marL="285750" lvl="1" indent="-285750" fontAlgn="t">
              <a:spcAft>
                <a:spcPts val="600"/>
              </a:spcAft>
              <a:buFont typeface="Arial" panose="020B0604020202020204" pitchFamily="34" charset="0"/>
              <a:buChar char="•"/>
            </a:pPr>
            <a:r>
              <a:rPr lang="en-US" sz="2400" dirty="0">
                <a:solidFill>
                  <a:schemeClr val="bg1"/>
                </a:solidFill>
                <a:latin typeface="Trebuchet MS" panose="020B0603020202020204" pitchFamily="34" charset="0"/>
                <a:cs typeface="Calibri" panose="020F0502020204030204" pitchFamily="34" charset="0"/>
              </a:rPr>
              <a:t>Journals</a:t>
            </a:r>
          </a:p>
          <a:p>
            <a:pPr marL="285750" lvl="1" indent="-285750" fontAlgn="t">
              <a:spcAft>
                <a:spcPts val="600"/>
              </a:spcAft>
              <a:buFont typeface="Arial" panose="020B0604020202020204" pitchFamily="34" charset="0"/>
              <a:buChar char="•"/>
            </a:pPr>
            <a:r>
              <a:rPr lang="en-US" sz="2400" dirty="0">
                <a:solidFill>
                  <a:schemeClr val="bg1"/>
                </a:solidFill>
                <a:latin typeface="Trebuchet MS" panose="020B0603020202020204" pitchFamily="34" charset="0"/>
                <a:cs typeface="Calibri" panose="020F0502020204030204" pitchFamily="34" charset="0"/>
              </a:rPr>
              <a:t>Specimen books</a:t>
            </a:r>
          </a:p>
          <a:p>
            <a:pPr marL="285750" lvl="1" indent="-285750" fontAlgn="t">
              <a:spcAft>
                <a:spcPts val="600"/>
              </a:spcAft>
              <a:buFont typeface="Arial" panose="020B0604020202020204" pitchFamily="34" charset="0"/>
              <a:buChar char="•"/>
            </a:pPr>
            <a:r>
              <a:rPr lang="en-US" sz="2400" dirty="0">
                <a:solidFill>
                  <a:schemeClr val="bg1"/>
                </a:solidFill>
                <a:latin typeface="Trebuchet MS" panose="020B0603020202020204" pitchFamily="34" charset="0"/>
                <a:cs typeface="Calibri" panose="020F0502020204030204" pitchFamily="34" charset="0"/>
              </a:rPr>
              <a:t>Photographs</a:t>
            </a:r>
          </a:p>
          <a:p>
            <a:pPr marL="285750" lvl="1" indent="-285750" fontAlgn="t">
              <a:spcAft>
                <a:spcPts val="600"/>
              </a:spcAft>
              <a:buFont typeface="Arial" panose="020B0604020202020204" pitchFamily="34" charset="0"/>
              <a:buChar char="•"/>
            </a:pPr>
            <a:r>
              <a:rPr lang="en-US" sz="2400" dirty="0">
                <a:solidFill>
                  <a:schemeClr val="bg1"/>
                </a:solidFill>
                <a:latin typeface="Trebuchet MS" panose="020B0603020202020204" pitchFamily="34" charset="0"/>
                <a:cs typeface="Calibri" panose="020F0502020204030204" pitchFamily="34" charset="0"/>
              </a:rPr>
              <a:t>Recorded sound</a:t>
            </a:r>
          </a:p>
          <a:p>
            <a:pPr marL="285750" lvl="1" indent="-285750" fontAlgn="t">
              <a:spcAft>
                <a:spcPts val="600"/>
              </a:spcAft>
              <a:buFont typeface="Arial" panose="020B0604020202020204" pitchFamily="34" charset="0"/>
              <a:buChar char="•"/>
            </a:pPr>
            <a:r>
              <a:rPr lang="en-US" sz="2400" dirty="0">
                <a:solidFill>
                  <a:schemeClr val="bg1"/>
                </a:solidFill>
                <a:latin typeface="Trebuchet MS" panose="020B0603020202020204" pitchFamily="34" charset="0"/>
                <a:cs typeface="Calibri" panose="020F0502020204030204" pitchFamily="34" charset="0"/>
              </a:rPr>
              <a:t>Moving images</a:t>
            </a:r>
          </a:p>
        </p:txBody>
      </p:sp>
    </p:spTree>
    <p:extLst>
      <p:ext uri="{BB962C8B-B14F-4D97-AF65-F5344CB8AC3E}">
        <p14:creationId xmlns:p14="http://schemas.microsoft.com/office/powerpoint/2010/main" val="13058507"/>
      </p:ext>
    </p:extLst>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2" name="Text Placeholder 1"/>
          <p:cNvSpPr>
            <a:spLocks noGrp="1"/>
          </p:cNvSpPr>
          <p:nvPr>
            <p:ph type="body" idx="1"/>
          </p:nvPr>
        </p:nvSpPr>
        <p:spPr/>
        <p:txBody>
          <a:bodyPr/>
          <a:lstStyle/>
          <a:p>
            <a:pPr marL="203200" indent="0">
              <a:buNone/>
            </a:pPr>
            <a:r>
              <a:rPr lang="en-US" dirty="0" smtClean="0"/>
              <a:t>Encoded Archival Context – Corporate Bodies, Persons, Families (EAC-CPF)</a:t>
            </a:r>
          </a:p>
          <a:p>
            <a:r>
              <a:rPr lang="en-US" dirty="0" smtClean="0"/>
              <a:t>Reconnect collections</a:t>
            </a:r>
          </a:p>
          <a:p>
            <a:r>
              <a:rPr lang="en-US" dirty="0"/>
              <a:t>Increase resource discovery</a:t>
            </a:r>
          </a:p>
          <a:p>
            <a:r>
              <a:rPr lang="en-US" dirty="0" smtClean="0"/>
              <a:t>Reuse </a:t>
            </a:r>
            <a:r>
              <a:rPr lang="en-US" dirty="0" err="1" smtClean="0"/>
              <a:t>biogHist</a:t>
            </a:r>
            <a:r>
              <a:rPr lang="en-US" dirty="0" smtClean="0"/>
              <a:t> notes across finding aids</a:t>
            </a:r>
          </a:p>
          <a:p>
            <a:r>
              <a:rPr lang="en-US" dirty="0" smtClean="0"/>
              <a:t>Reduce redundant work</a:t>
            </a:r>
          </a:p>
          <a:p>
            <a:r>
              <a:rPr lang="en-US" dirty="0" smtClean="0"/>
              <a:t>Linked data friendly</a:t>
            </a:r>
            <a:endParaRPr lang="en-US" dirty="0"/>
          </a:p>
        </p:txBody>
      </p:sp>
      <p:sp>
        <p:nvSpPr>
          <p:cNvPr id="103" name="Shape 103"/>
          <p:cNvSpPr txBox="1">
            <a:spLocks noGrp="1"/>
          </p:cNvSpPr>
          <p:nvPr>
            <p:ph type="title"/>
          </p:nvPr>
        </p:nvSpPr>
        <p:spPr/>
        <p:txBody>
          <a:bodyPr>
            <a:normAutofit/>
          </a:bodyPr>
          <a:lstStyle/>
          <a:p>
            <a:r>
              <a:rPr lang="en" dirty="0" smtClean="0">
                <a:latin typeface="Trebuchet MS" panose="020B0603020202020204" pitchFamily="34" charset="0"/>
              </a:rPr>
              <a:t>Metadata Matters</a:t>
            </a:r>
            <a:endParaRPr lang="en" dirty="0">
              <a:latin typeface="Trebuchet MS" panose="020B0603020202020204" pitchFamily="34" charset="0"/>
            </a:endParaRPr>
          </a:p>
        </p:txBody>
      </p:sp>
    </p:spTree>
    <p:extLst>
      <p:ext uri="{BB962C8B-B14F-4D97-AF65-F5344CB8AC3E}">
        <p14:creationId xmlns:p14="http://schemas.microsoft.com/office/powerpoint/2010/main" val="2682299929"/>
      </p:ext>
    </p:extLst>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2784</TotalTime>
  <Words>3418</Words>
  <Application>Microsoft Office PowerPoint</Application>
  <PresentationFormat>On-screen Show (4:3)</PresentationFormat>
  <Paragraphs>360</Paragraphs>
  <Slides>37</Slides>
  <Notes>35</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Making the Leap  Towards Linked Data</vt:lpstr>
      <vt:lpstr>  </vt:lpstr>
      <vt:lpstr>  </vt:lpstr>
      <vt:lpstr>  </vt:lpstr>
      <vt:lpstr>PowerPoint Presentation</vt:lpstr>
      <vt:lpstr>PowerPoint Presentation</vt:lpstr>
      <vt:lpstr>PowerPoint Presentation</vt:lpstr>
      <vt:lpstr>PowerPoint Presentation</vt:lpstr>
      <vt:lpstr>Metadata Matters</vt:lpstr>
      <vt:lpstr>One Biog/hist to Describe Them All</vt:lpstr>
      <vt:lpstr>EAC-CPF linked to Finding Aid</vt:lpstr>
      <vt:lpstr>Leads to Resource Discovery</vt:lpstr>
      <vt:lpstr>Data Conversion</vt:lpstr>
      <vt:lpstr>Where are the Gaps?</vt:lpstr>
      <vt:lpstr>Data Management</vt:lpstr>
      <vt:lpstr>Data Management</vt:lpstr>
      <vt:lpstr>xEAC</vt:lpstr>
      <vt:lpstr>FOR NOW Suite of Apps for Archives</vt:lpstr>
      <vt:lpstr>NEAR FUTURE Hook Systems with Linked Data</vt:lpstr>
      <vt:lpstr>PowerPoint Presentation</vt:lpstr>
      <vt:lpstr>PowerPoint Presentation</vt:lpstr>
      <vt:lpstr>THE DREAM Linking Resources</vt:lpstr>
      <vt:lpstr>PowerPoint Presentation</vt:lpstr>
      <vt:lpstr>Library as a repository of relationships</vt:lpstr>
      <vt:lpstr>Use Case for Linked Data within the Library Whitney South Sea Expedition of the American Museum of Natural History (1920-1941)</vt:lpstr>
      <vt:lpstr>Library’s Current Application Landscape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Making the Leap  Towards Linked Data</dc:title>
  <dc:creator>Iris Lee</dc:creator>
  <cp:lastModifiedBy>Iris Lee</cp:lastModifiedBy>
  <cp:revision>159</cp:revision>
  <cp:lastPrinted>2016-01-18T19:16:54Z</cp:lastPrinted>
  <dcterms:created xsi:type="dcterms:W3CDTF">2016-01-11T17:29:42Z</dcterms:created>
  <dcterms:modified xsi:type="dcterms:W3CDTF">2016-01-21T12:05:27Z</dcterms:modified>
</cp:coreProperties>
</file>