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9" r:id="rId5"/>
    <p:sldId id="261" r:id="rId6"/>
    <p:sldId id="280" r:id="rId7"/>
    <p:sldId id="265" r:id="rId8"/>
    <p:sldId id="263" r:id="rId9"/>
    <p:sldId id="266" r:id="rId10"/>
    <p:sldId id="267" r:id="rId11"/>
    <p:sldId id="284" r:id="rId12"/>
    <p:sldId id="268" r:id="rId13"/>
    <p:sldId id="275" r:id="rId14"/>
    <p:sldId id="269" r:id="rId15"/>
    <p:sldId id="270" r:id="rId16"/>
    <p:sldId id="283" r:id="rId17"/>
    <p:sldId id="274" r:id="rId18"/>
    <p:sldId id="271" r:id="rId19"/>
    <p:sldId id="272" r:id="rId20"/>
    <p:sldId id="276" r:id="rId21"/>
    <p:sldId id="277" r:id="rId22"/>
    <p:sldId id="282" r:id="rId23"/>
    <p:sldId id="281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7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2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2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3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5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1A33-AC90-0347-BC3F-DEE013555F29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491B-3BD2-C147-BFF0-29612035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Deblurring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more OTUs?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9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18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Simulation S6 (human </a:t>
            </a:r>
            <a:r>
              <a:rPr lang="en-US" sz="3600" dirty="0" smtClean="0"/>
              <a:t>fecal </a:t>
            </a:r>
            <a:r>
              <a:rPr lang="en-US" sz="3600" dirty="0"/>
              <a:t>sequences)</a:t>
            </a:r>
          </a:p>
        </p:txBody>
      </p:sp>
      <p:pic>
        <p:nvPicPr>
          <p:cNvPr id="4" name="Content Placeholder 3" descr="s6-uparse.t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7406"/>
          <a:stretch/>
        </p:blipFill>
        <p:spPr>
          <a:xfrm>
            <a:off x="430744" y="979008"/>
            <a:ext cx="8229600" cy="5741736"/>
          </a:xfrm>
        </p:spPr>
      </p:pic>
      <p:grpSp>
        <p:nvGrpSpPr>
          <p:cNvPr id="12" name="Group 11"/>
          <p:cNvGrpSpPr/>
          <p:nvPr/>
        </p:nvGrpSpPr>
        <p:grpSpPr>
          <a:xfrm>
            <a:off x="3095400" y="1338140"/>
            <a:ext cx="2658871" cy="646331"/>
            <a:chOff x="3095400" y="1338140"/>
            <a:chExt cx="265887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3095400" y="1338140"/>
              <a:ext cx="1375734" cy="6463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Incorrect sequence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4471134" y="1661306"/>
              <a:ext cx="1283137" cy="323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23402" y="2446421"/>
            <a:ext cx="3630869" cy="3716421"/>
            <a:chOff x="2123402" y="2446421"/>
            <a:chExt cx="3630869" cy="3716421"/>
          </a:xfrm>
        </p:grpSpPr>
        <p:grpSp>
          <p:nvGrpSpPr>
            <p:cNvPr id="13" name="Group 12"/>
            <p:cNvGrpSpPr/>
            <p:nvPr/>
          </p:nvGrpSpPr>
          <p:grpSpPr>
            <a:xfrm>
              <a:off x="2123402" y="3430896"/>
              <a:ext cx="3630869" cy="646331"/>
              <a:chOff x="1971002" y="3278496"/>
              <a:chExt cx="3630869" cy="64633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71002" y="3278496"/>
                <a:ext cx="1375734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Resolution</a:t>
                </a:r>
              </a:p>
              <a:p>
                <a:r>
                  <a:rPr lang="en-US" dirty="0" smtClean="0"/>
                  <a:t>limit</a:t>
                </a:r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V="1">
                <a:off x="3346736" y="3499026"/>
                <a:ext cx="2255135" cy="1026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3499136" y="3803826"/>
              <a:ext cx="2155706" cy="2359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499136" y="3803826"/>
              <a:ext cx="1995285" cy="18109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499136" y="3754062"/>
              <a:ext cx="1754653" cy="13125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499136" y="2446421"/>
              <a:ext cx="1995285" cy="1307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79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6-sumaclust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1222" y="863597"/>
            <a:ext cx="10315222" cy="6636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Simulation S6 (human fecal sequences)</a:t>
            </a:r>
          </a:p>
        </p:txBody>
      </p:sp>
    </p:spTree>
    <p:extLst>
      <p:ext uri="{BB962C8B-B14F-4D97-AF65-F5344CB8AC3E}">
        <p14:creationId xmlns:p14="http://schemas.microsoft.com/office/powerpoint/2010/main" val="222512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619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Simulation </a:t>
            </a:r>
            <a:r>
              <a:rPr lang="en-US" sz="3600" dirty="0" smtClean="0"/>
              <a:t>S4 (</a:t>
            </a:r>
            <a:r>
              <a:rPr lang="en-US" sz="3600" dirty="0" err="1" smtClean="0"/>
              <a:t>Prevotella</a:t>
            </a:r>
            <a:r>
              <a:rPr lang="en-US" sz="3600" dirty="0" smtClean="0"/>
              <a:t> sequences)</a:t>
            </a:r>
            <a:endParaRPr lang="en-US" sz="3600" dirty="0"/>
          </a:p>
        </p:txBody>
      </p:sp>
      <p:pic>
        <p:nvPicPr>
          <p:cNvPr id="11" name="Picture 10" descr="s4-OTUs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22436"/>
            <a:ext cx="8703845" cy="66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3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619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Simulation </a:t>
            </a:r>
            <a:r>
              <a:rPr lang="en-US" sz="3600" dirty="0" smtClean="0"/>
              <a:t>S4 (</a:t>
            </a:r>
            <a:r>
              <a:rPr lang="en-US" sz="3600" dirty="0" err="1" smtClean="0"/>
              <a:t>Prevotella</a:t>
            </a:r>
            <a:r>
              <a:rPr lang="en-US" sz="3600" dirty="0" smtClean="0"/>
              <a:t> sequences)</a:t>
            </a:r>
            <a:endParaRPr lang="en-US" sz="3600" dirty="0"/>
          </a:p>
        </p:txBody>
      </p:sp>
      <p:pic>
        <p:nvPicPr>
          <p:cNvPr id="5" name="Picture 4" descr="s4-uparse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9" y="767340"/>
            <a:ext cx="8331964" cy="642585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268913" y="5311457"/>
            <a:ext cx="3895433" cy="880092"/>
            <a:chOff x="1971002" y="2632165"/>
            <a:chExt cx="3895433" cy="880092"/>
          </a:xfrm>
        </p:grpSpPr>
        <p:sp>
          <p:nvSpPr>
            <p:cNvPr id="8" name="TextBox 7"/>
            <p:cNvSpPr txBox="1"/>
            <p:nvPr/>
          </p:nvSpPr>
          <p:spPr>
            <a:xfrm>
              <a:off x="1971002" y="2632165"/>
              <a:ext cx="1375734" cy="6463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Resolution</a:t>
              </a:r>
            </a:p>
            <a:p>
              <a:r>
                <a:rPr lang="en-US" dirty="0" smtClean="0"/>
                <a:t>limit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46736" y="3162708"/>
              <a:ext cx="2519699" cy="349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V="1">
            <a:off x="3644647" y="3711223"/>
            <a:ext cx="2282020" cy="1749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644647" y="4205111"/>
            <a:ext cx="2183242" cy="1429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44647" y="1890889"/>
            <a:ext cx="2519699" cy="342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44647" y="5634623"/>
            <a:ext cx="2282020" cy="108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9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226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Mock Mixture 22</a:t>
            </a:r>
            <a:endParaRPr lang="en-US" sz="4000" dirty="0"/>
          </a:p>
        </p:txBody>
      </p:sp>
      <p:pic>
        <p:nvPicPr>
          <p:cNvPr id="4" name="Picture 3" descr="mock22.even1.otus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780556"/>
            <a:ext cx="8836345" cy="669925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6970893" y="1128889"/>
            <a:ext cx="70554" cy="5573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6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2226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Mock Mixture 22</a:t>
            </a:r>
            <a:endParaRPr lang="en-US" sz="4000" dirty="0"/>
          </a:p>
        </p:txBody>
      </p:sp>
      <p:pic>
        <p:nvPicPr>
          <p:cNvPr id="5" name="Picture 4" descr="mock22.even1.uparse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4" y="697479"/>
            <a:ext cx="8998489" cy="65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7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ck44..otus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9144000" cy="6718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1025"/>
            <a:ext cx="8229600" cy="1143000"/>
          </a:xfrm>
        </p:spPr>
        <p:txBody>
          <a:bodyPr/>
          <a:lstStyle/>
          <a:p>
            <a:r>
              <a:rPr lang="en-US" dirty="0" smtClean="0"/>
              <a:t>Mock Mixture 44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981222"/>
            <a:ext cx="255711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OTUs 97% gg13.5:</a:t>
            </a:r>
          </a:p>
          <a:p>
            <a:r>
              <a:rPr lang="en-US" dirty="0" smtClean="0"/>
              <a:t>~700 OTUs</a:t>
            </a:r>
          </a:p>
          <a:p>
            <a:r>
              <a:rPr lang="en-US" dirty="0" smtClean="0"/>
              <a:t>~400 non-singleton OTUs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5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2226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Mock Mixture 44</a:t>
            </a:r>
            <a:endParaRPr lang="en-US" sz="4000" dirty="0"/>
          </a:p>
        </p:txBody>
      </p:sp>
      <p:pic>
        <p:nvPicPr>
          <p:cNvPr id="2" name="Picture 1" descr="mock44-5-100-uparse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526" y="742604"/>
            <a:ext cx="9852526" cy="65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0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2226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Mock Mixture 66</a:t>
            </a:r>
            <a:endParaRPr lang="en-US" sz="4000" dirty="0"/>
          </a:p>
        </p:txBody>
      </p:sp>
      <p:pic>
        <p:nvPicPr>
          <p:cNvPr id="5" name="Picture 4" descr="Even1.1-millions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4" y="735420"/>
            <a:ext cx="8793678" cy="67047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787649" y="2190116"/>
            <a:ext cx="4014245" cy="1045041"/>
            <a:chOff x="1971002" y="2632165"/>
            <a:chExt cx="3895433" cy="880092"/>
          </a:xfrm>
        </p:grpSpPr>
        <p:sp>
          <p:nvSpPr>
            <p:cNvPr id="7" name="TextBox 6"/>
            <p:cNvSpPr txBox="1"/>
            <p:nvPr/>
          </p:nvSpPr>
          <p:spPr>
            <a:xfrm>
              <a:off x="1971002" y="2632165"/>
              <a:ext cx="1375734" cy="6463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Resolution</a:t>
              </a:r>
            </a:p>
            <a:p>
              <a:r>
                <a:rPr lang="en-US" dirty="0" smtClean="0"/>
                <a:t>limit</a:t>
              </a: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3346736" y="2955331"/>
              <a:ext cx="2519699" cy="556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53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ven1.1-millions-deblur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72" y="833500"/>
            <a:ext cx="9144000" cy="6520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2226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Mock Mixture 66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577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OTUs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De-novo:</a:t>
            </a:r>
          </a:p>
          <a:p>
            <a:pPr lvl="1"/>
            <a:r>
              <a:rPr lang="en-US" dirty="0" smtClean="0"/>
              <a:t>Non-consistent</a:t>
            </a:r>
          </a:p>
          <a:p>
            <a:pPr lvl="1"/>
            <a:r>
              <a:rPr lang="en-US" dirty="0" smtClean="0"/>
              <a:t>Computation time</a:t>
            </a:r>
          </a:p>
          <a:p>
            <a:r>
              <a:rPr lang="en-US" dirty="0" smtClean="0"/>
              <a:t>Closed reference</a:t>
            </a:r>
          </a:p>
          <a:p>
            <a:pPr lvl="1"/>
            <a:r>
              <a:rPr lang="en-US" dirty="0" smtClean="0"/>
              <a:t>Depend on database</a:t>
            </a:r>
          </a:p>
          <a:p>
            <a:r>
              <a:rPr lang="en-US" dirty="0" smtClean="0"/>
              <a:t>In general – limited resolution, also when increasing read length</a:t>
            </a:r>
          </a:p>
        </p:txBody>
      </p:sp>
    </p:spTree>
    <p:extLst>
      <p:ext uri="{BB962C8B-B14F-4D97-AF65-F5344CB8AC3E}">
        <p14:creationId xmlns:p14="http://schemas.microsoft.com/office/powerpoint/2010/main" val="232194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- subsampling</a:t>
            </a:r>
            <a:endParaRPr lang="en-US" dirty="0"/>
          </a:p>
        </p:txBody>
      </p:sp>
      <p:pic>
        <p:nvPicPr>
          <p:cNvPr id="5" name="Picture 4" descr="subsample-8957-overlap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269984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– biological repeats</a:t>
            </a:r>
            <a:endParaRPr lang="en-US" dirty="0"/>
          </a:p>
        </p:txBody>
      </p:sp>
      <p:pic>
        <p:nvPicPr>
          <p:cNvPr id="5" name="Picture 4" descr="stability-8952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47900"/>
            <a:ext cx="4551505" cy="3906942"/>
          </a:xfrm>
          <a:prstGeom prst="rect">
            <a:avLst/>
          </a:prstGeom>
        </p:spPr>
      </p:pic>
      <p:pic>
        <p:nvPicPr>
          <p:cNvPr id="6" name="Picture 5" descr="stability-8957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16" y="1738470"/>
            <a:ext cx="5106295" cy="39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For </a:t>
            </a:r>
            <a:r>
              <a:rPr lang="en-US" dirty="0" smtClean="0"/>
              <a:t>1 sample (L2S93.273568):</a:t>
            </a:r>
          </a:p>
          <a:p>
            <a:pPr lvl="1"/>
            <a:r>
              <a:rPr lang="en-US" dirty="0" smtClean="0"/>
              <a:t>~53k reads</a:t>
            </a:r>
          </a:p>
          <a:p>
            <a:pPr lvl="1"/>
            <a:r>
              <a:rPr lang="en-US" dirty="0" smtClean="0"/>
              <a:t>1k unique non-singleton reads</a:t>
            </a:r>
          </a:p>
          <a:p>
            <a:pPr lvl="1"/>
            <a:r>
              <a:rPr lang="en-US" dirty="0" smtClean="0"/>
              <a:t>Closed reference against gg13.5 97%:</a:t>
            </a:r>
          </a:p>
          <a:p>
            <a:pPr lvl="2"/>
            <a:r>
              <a:rPr lang="en-US" dirty="0" smtClean="0"/>
              <a:t>880 OTUs</a:t>
            </a:r>
          </a:p>
          <a:p>
            <a:pPr lvl="2"/>
            <a:r>
              <a:rPr lang="en-US" dirty="0" smtClean="0"/>
              <a:t>550 non-singleton OTUs</a:t>
            </a:r>
          </a:p>
          <a:p>
            <a:pPr lvl="1"/>
            <a:r>
              <a:rPr lang="en-US" dirty="0" err="1" smtClean="0"/>
              <a:t>Uclust</a:t>
            </a:r>
            <a:r>
              <a:rPr lang="en-US" dirty="0" smtClean="0"/>
              <a:t> 97%:</a:t>
            </a:r>
          </a:p>
          <a:p>
            <a:pPr lvl="2"/>
            <a:r>
              <a:rPr lang="en-US" dirty="0" smtClean="0"/>
              <a:t>150 OTUs</a:t>
            </a:r>
          </a:p>
          <a:p>
            <a:pPr lvl="1"/>
            <a:r>
              <a:rPr lang="en-US" dirty="0" err="1" smtClean="0"/>
              <a:t>Deblur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170 OTUs</a:t>
            </a:r>
          </a:p>
          <a:p>
            <a:r>
              <a:rPr lang="en-US" dirty="0" smtClean="0"/>
              <a:t>For the whole fecal dataset (M3 1 year):</a:t>
            </a:r>
          </a:p>
          <a:p>
            <a:pPr lvl="1"/>
            <a:r>
              <a:rPr lang="en-US" dirty="0" smtClean="0"/>
              <a:t>332 samples</a:t>
            </a:r>
          </a:p>
          <a:p>
            <a:pPr lvl="1"/>
            <a:r>
              <a:rPr lang="en-US" dirty="0" err="1" smtClean="0"/>
              <a:t>Deblur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1135 </a:t>
            </a:r>
            <a:r>
              <a:rPr lang="en-US" dirty="0" err="1" smtClean="0"/>
              <a:t>Seqs</a:t>
            </a:r>
            <a:endParaRPr lang="en-US" dirty="0"/>
          </a:p>
          <a:p>
            <a:pPr lvl="2"/>
            <a:r>
              <a:rPr lang="en-US" dirty="0" smtClean="0"/>
              <a:t>679 appear in non-negligible way (&gt;10 reads / 10000)</a:t>
            </a:r>
          </a:p>
          <a:p>
            <a:pPr lvl="1"/>
            <a:r>
              <a:rPr lang="en-US" dirty="0" smtClean="0"/>
              <a:t>OTUs (97% </a:t>
            </a:r>
            <a:r>
              <a:rPr lang="en-US" dirty="0" err="1" smtClean="0"/>
              <a:t>gg</a:t>
            </a:r>
            <a:r>
              <a:rPr lang="en-US" dirty="0" smtClean="0"/>
              <a:t> 13.5 – non-trimmed):</a:t>
            </a:r>
          </a:p>
          <a:p>
            <a:pPr lvl="2"/>
            <a:r>
              <a:rPr lang="en-US" dirty="0" smtClean="0"/>
              <a:t>3066 OTUs</a:t>
            </a:r>
          </a:p>
          <a:p>
            <a:pPr lvl="2"/>
            <a:r>
              <a:rPr lang="en-US" dirty="0" smtClean="0"/>
              <a:t>1508 appear in non-negligible way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691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854"/>
            <a:ext cx="8229600" cy="1143000"/>
          </a:xfrm>
        </p:spPr>
        <p:txBody>
          <a:bodyPr/>
          <a:lstStyle/>
          <a:p>
            <a:r>
              <a:rPr lang="en-US" dirty="0" smtClean="0"/>
              <a:t>Comparison on Moving Pictures</a:t>
            </a:r>
            <a:endParaRPr lang="en-US" dirty="0"/>
          </a:p>
        </p:txBody>
      </p:sp>
      <p:pic>
        <p:nvPicPr>
          <p:cNvPr id="4" name="Picture 3" descr="movpic-parabactero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1168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630947" y="3382211"/>
            <a:ext cx="280737" cy="868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630947" y="2874211"/>
            <a:ext cx="695158" cy="213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053" y="2874211"/>
            <a:ext cx="762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OTU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0874" y="961634"/>
            <a:ext cx="81753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Deblur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489" y="3618576"/>
            <a:ext cx="29818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Closed ref. OTUs 97% </a:t>
            </a:r>
            <a:r>
              <a:rPr lang="en-US" dirty="0" err="1" smtClean="0"/>
              <a:t>gg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Account for 454 error </a:t>
            </a:r>
            <a:r>
              <a:rPr lang="en-US" dirty="0" smtClean="0"/>
              <a:t>profile</a:t>
            </a:r>
          </a:p>
          <a:p>
            <a:r>
              <a:rPr lang="en-US" dirty="0" smtClean="0"/>
              <a:t>Handle </a:t>
            </a:r>
            <a:r>
              <a:rPr lang="en-US" dirty="0" smtClean="0"/>
              <a:t>long reads</a:t>
            </a:r>
          </a:p>
          <a:p>
            <a:r>
              <a:rPr lang="en-US" dirty="0" smtClean="0"/>
              <a:t>Incorporate </a:t>
            </a:r>
            <a:r>
              <a:rPr lang="en-US" dirty="0" err="1" smtClean="0"/>
              <a:t>MiSeq</a:t>
            </a:r>
            <a:r>
              <a:rPr lang="en-US" dirty="0" smtClean="0"/>
              <a:t> error profiles (use </a:t>
            </a:r>
            <a:r>
              <a:rPr lang="en-US" dirty="0" err="1" smtClean="0"/>
              <a:t>phix</a:t>
            </a:r>
            <a:r>
              <a:rPr lang="en-US" dirty="0" smtClean="0"/>
              <a:t> data)</a:t>
            </a:r>
          </a:p>
          <a:p>
            <a:r>
              <a:rPr lang="en-US" dirty="0" smtClean="0"/>
              <a:t>Estimate error profile from sample without </a:t>
            </a:r>
            <a:r>
              <a:rPr lang="en-US" dirty="0" err="1" smtClean="0"/>
              <a:t>phix</a:t>
            </a:r>
            <a:endParaRPr lang="en-US" dirty="0" smtClean="0"/>
          </a:p>
          <a:p>
            <a:r>
              <a:rPr lang="en-US" dirty="0" smtClean="0"/>
              <a:t>Use more information from quality data / more stringent quality </a:t>
            </a:r>
            <a:r>
              <a:rPr lang="en-US" dirty="0" smtClean="0"/>
              <a:t>filtering</a:t>
            </a:r>
          </a:p>
          <a:p>
            <a:r>
              <a:rPr lang="en-US" dirty="0"/>
              <a:t>Remove chimeras from run rather than samples (can chimeras happen between different barcodes?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OTUs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errors</a:t>
            </a:r>
          </a:p>
          <a:p>
            <a:pPr lvl="1"/>
            <a:r>
              <a:rPr lang="en-US" dirty="0" smtClean="0"/>
              <a:t>For 150 </a:t>
            </a:r>
            <a:r>
              <a:rPr lang="en-US" dirty="0" err="1" smtClean="0"/>
              <a:t>bp</a:t>
            </a:r>
            <a:r>
              <a:rPr lang="en-US" dirty="0" smtClean="0"/>
              <a:t> reads and 0.5% read error we expect only (1-0.005)</a:t>
            </a:r>
            <a:r>
              <a:rPr lang="en-US" baseline="30000" dirty="0" smtClean="0"/>
              <a:t>150</a:t>
            </a:r>
            <a:r>
              <a:rPr lang="en-US" dirty="0" smtClean="0"/>
              <a:t> =~ 0.5 of the reads to be error free.</a:t>
            </a:r>
          </a:p>
          <a:p>
            <a:pPr lvl="1"/>
            <a:r>
              <a:rPr lang="en-US" dirty="0" smtClean="0"/>
              <a:t>All errors give different sequences, some with non-negligible frequencies.</a:t>
            </a:r>
            <a:br>
              <a:rPr lang="en-US" dirty="0" smtClean="0"/>
            </a:br>
            <a:r>
              <a:rPr lang="en-US" dirty="0" smtClean="0"/>
              <a:t>For example for a sequence with 1000 reads, we will almost certainly get some hamming-1 sequence with at least 10 reads.</a:t>
            </a:r>
          </a:p>
        </p:txBody>
      </p:sp>
    </p:spTree>
    <p:extLst>
      <p:ext uri="{BB962C8B-B14F-4D97-AF65-F5344CB8AC3E}">
        <p14:creationId xmlns:p14="http://schemas.microsoft.com/office/powerpoint/2010/main" val="348160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83531"/>
              </p:ext>
            </p:extLst>
          </p:nvPr>
        </p:nvGraphicFramePr>
        <p:xfrm>
          <a:off x="5121419" y="2251790"/>
          <a:ext cx="3328740" cy="3695416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332874"/>
                <a:gridCol w="332874"/>
                <a:gridCol w="332874"/>
                <a:gridCol w="332874"/>
                <a:gridCol w="332874"/>
                <a:gridCol w="332874"/>
                <a:gridCol w="332874"/>
                <a:gridCol w="332874"/>
                <a:gridCol w="332874"/>
                <a:gridCol w="332874"/>
              </a:tblGrid>
              <a:tr h="461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66771"/>
              </p:ext>
            </p:extLst>
          </p:nvPr>
        </p:nvGraphicFramePr>
        <p:xfrm>
          <a:off x="207423" y="2203359"/>
          <a:ext cx="3328740" cy="3695416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332874"/>
                <a:gridCol w="332874"/>
                <a:gridCol w="332874"/>
                <a:gridCol w="332874"/>
                <a:gridCol w="332874"/>
                <a:gridCol w="332874"/>
                <a:gridCol w="332874"/>
                <a:gridCol w="332874"/>
                <a:gridCol w="332874"/>
                <a:gridCol w="332874"/>
              </a:tblGrid>
              <a:tr h="461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OTUs to overcome errors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50824" y="3923632"/>
            <a:ext cx="881598" cy="4224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46925" y="2802021"/>
            <a:ext cx="160421" cy="17379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3674" y="3749842"/>
            <a:ext cx="160421" cy="17379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49105" y="5145505"/>
            <a:ext cx="160421" cy="17379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984414" y="2314074"/>
            <a:ext cx="3384216" cy="3599842"/>
            <a:chOff x="4984414" y="2314074"/>
            <a:chExt cx="3384216" cy="3599842"/>
          </a:xfrm>
        </p:grpSpPr>
        <p:sp>
          <p:nvSpPr>
            <p:cNvPr id="4" name="Oval 3"/>
            <p:cNvSpPr/>
            <p:nvPr/>
          </p:nvSpPr>
          <p:spPr>
            <a:xfrm>
              <a:off x="7085261" y="2314074"/>
              <a:ext cx="1283369" cy="1149684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7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984414" y="3298946"/>
              <a:ext cx="1283369" cy="1149684"/>
            </a:xfrm>
            <a:prstGeom prst="ellipse">
              <a:avLst/>
            </a:prstGeom>
            <a:gradFill flip="none" rotWithShape="1">
              <a:gsLst>
                <a:gs pos="0">
                  <a:srgbClr val="008000"/>
                </a:gs>
                <a:gs pos="64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363368" y="4764232"/>
              <a:ext cx="1283369" cy="1149684"/>
            </a:xfrm>
            <a:prstGeom prst="ellipse">
              <a:avLst/>
            </a:prstGeom>
            <a:gradFill flip="none" rotWithShape="1">
              <a:gsLst>
                <a:gs pos="0">
                  <a:srgbClr val="800000"/>
                </a:gs>
                <a:gs pos="7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27554" y="1926343"/>
            <a:ext cx="4025857" cy="4349212"/>
            <a:chOff x="4627554" y="1926343"/>
            <a:chExt cx="4025857" cy="4349212"/>
          </a:xfrm>
        </p:grpSpPr>
        <p:sp>
          <p:nvSpPr>
            <p:cNvPr id="16" name="Oval 15"/>
            <p:cNvSpPr/>
            <p:nvPr/>
          </p:nvSpPr>
          <p:spPr>
            <a:xfrm>
              <a:off x="4627554" y="2882603"/>
              <a:ext cx="2013348" cy="191252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98379" y="4363035"/>
              <a:ext cx="2013348" cy="191252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40063" y="1926343"/>
              <a:ext cx="2013348" cy="191252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27554" y="1697789"/>
            <a:ext cx="4275815" cy="4547756"/>
            <a:chOff x="4627554" y="1697789"/>
            <a:chExt cx="4275815" cy="454775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267783" y="1697789"/>
              <a:ext cx="0" cy="4547756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369340" y="1697789"/>
              <a:ext cx="0" cy="4547756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627554" y="3463758"/>
              <a:ext cx="4275815" cy="0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732423" y="4795123"/>
              <a:ext cx="4063998" cy="1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39589" y="6245545"/>
            <a:ext cx="204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16S sequences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51851" y="6229691"/>
            <a:ext cx="178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Sequencing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1392" y="132845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Closed </a:t>
            </a:r>
            <a:r>
              <a:rPr lang="en-US" dirty="0"/>
              <a:t>r</a:t>
            </a:r>
            <a:r>
              <a:rPr lang="en-US" dirty="0" smtClean="0"/>
              <a:t>eference  OTU assignment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16897" y="1328457"/>
            <a:ext cx="19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De-novo clustering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521222" y="2698795"/>
            <a:ext cx="2585979" cy="2790572"/>
            <a:chOff x="5521222" y="2698795"/>
            <a:chExt cx="2585979" cy="2790572"/>
          </a:xfrm>
        </p:grpSpPr>
        <p:sp>
          <p:nvSpPr>
            <p:cNvPr id="39" name="5-Point Star 38"/>
            <p:cNvSpPr/>
            <p:nvPr/>
          </p:nvSpPr>
          <p:spPr>
            <a:xfrm>
              <a:off x="7839833" y="5212351"/>
              <a:ext cx="267368" cy="277016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6680168" y="2698795"/>
              <a:ext cx="267368" cy="277016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39833" y="2744095"/>
              <a:ext cx="267368" cy="277016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5521222" y="3923632"/>
              <a:ext cx="267368" cy="277016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5585904" y="2698795"/>
              <a:ext cx="267368" cy="277016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6680168" y="3947938"/>
              <a:ext cx="267368" cy="277016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7839833" y="3947938"/>
              <a:ext cx="267368" cy="277016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5521222" y="5180787"/>
              <a:ext cx="267368" cy="277016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6680168" y="5191725"/>
              <a:ext cx="267368" cy="277016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8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/>
      <p:bldP spid="35" grpId="0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do without OTUs?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an ideal world (no </a:t>
            </a:r>
            <a:r>
              <a:rPr lang="en-US" dirty="0" err="1" smtClean="0"/>
              <a:t>pcr</a:t>
            </a:r>
            <a:r>
              <a:rPr lang="en-US" dirty="0" smtClean="0"/>
              <a:t>/sequencing errors), ask which bacterial 16S sequences are present in the sample.</a:t>
            </a:r>
          </a:p>
          <a:p>
            <a:pPr marL="0" indent="0">
              <a:buNone/>
            </a:pPr>
            <a:r>
              <a:rPr lang="en-US" dirty="0" smtClean="0"/>
              <a:t>(can be seen as 100% OTUs)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There </a:t>
            </a:r>
            <a:r>
              <a:rPr lang="en-US" dirty="0" smtClean="0"/>
              <a:t>may be a problem with several 16S sequences in same bacteria</a:t>
            </a:r>
            <a:r>
              <a:rPr lang="en-US" dirty="0" smtClean="0"/>
              <a:t>.</a:t>
            </a:r>
          </a:p>
          <a:p>
            <a:pPr>
              <a:buFontTx/>
              <a:buChar char="•"/>
            </a:pPr>
            <a:r>
              <a:rPr lang="en-US" dirty="0" smtClean="0"/>
              <a:t>Do we care about such resolution</a:t>
            </a:r>
          </a:p>
          <a:p>
            <a:pPr>
              <a:buFontTx/>
              <a:buChar char="•"/>
            </a:pPr>
            <a:r>
              <a:rPr lang="en-US" dirty="0" smtClean="0"/>
              <a:t>They don’t all even have names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35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Deblurring</a:t>
            </a:r>
            <a:r>
              <a:rPr lang="en-US" dirty="0" smtClean="0"/>
              <a:t> Algorithm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know more or less how noise behaves.</a:t>
            </a:r>
          </a:p>
          <a:p>
            <a:r>
              <a:rPr lang="en-US" dirty="0" smtClean="0"/>
              <a:t>If we know a true sequence is present, then we can predict more or less how it will leak to neighboring sequences.</a:t>
            </a:r>
            <a:endParaRPr lang="en-US" dirty="0"/>
          </a:p>
          <a:p>
            <a:r>
              <a:rPr lang="en-US" dirty="0" smtClean="0"/>
              <a:t>The sequences present (before errors) will be a local maximum in number of reads after sequencing if the read is short enough and read error is small (e.g. 1%,100bp).</a:t>
            </a:r>
          </a:p>
          <a:p>
            <a:r>
              <a:rPr lang="en-US" dirty="0" smtClean="0"/>
              <a:t>We can therefore sort according to number of reads, and then for each sequence subtract the predicted read errors from it’s neighbors</a:t>
            </a:r>
          </a:p>
          <a:p>
            <a:r>
              <a:rPr lang="en-US" dirty="0" smtClean="0"/>
              <a:t>It’s ok to </a:t>
            </a:r>
            <a:r>
              <a:rPr lang="en-US" dirty="0" smtClean="0"/>
              <a:t>over-estimate the noise</a:t>
            </a:r>
          </a:p>
        </p:txBody>
      </p:sp>
    </p:spTree>
    <p:extLst>
      <p:ext uri="{BB962C8B-B14F-4D97-AF65-F5344CB8AC3E}">
        <p14:creationId xmlns:p14="http://schemas.microsoft.com/office/powerpoint/2010/main" val="202488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Deblurring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Done for each sample independently</a:t>
            </a:r>
          </a:p>
          <a:p>
            <a:r>
              <a:rPr lang="en-US" dirty="0" smtClean="0"/>
              <a:t>Trim</a:t>
            </a:r>
          </a:p>
          <a:p>
            <a:r>
              <a:rPr lang="en-US" dirty="0" err="1" smtClean="0"/>
              <a:t>Dereplicate</a:t>
            </a:r>
            <a:r>
              <a:rPr lang="en-US" dirty="0" smtClean="0"/>
              <a:t> and sort</a:t>
            </a:r>
          </a:p>
          <a:p>
            <a:r>
              <a:rPr lang="en-US" dirty="0" smtClean="0"/>
              <a:t>Remove singletons</a:t>
            </a:r>
          </a:p>
          <a:p>
            <a:r>
              <a:rPr lang="en-US" dirty="0" err="1" smtClean="0"/>
              <a:t>Mutiple</a:t>
            </a:r>
            <a:r>
              <a:rPr lang="en-US" dirty="0" smtClean="0"/>
              <a:t> sequence alignment</a:t>
            </a:r>
          </a:p>
          <a:p>
            <a:r>
              <a:rPr lang="en-US" dirty="0" err="1" smtClean="0"/>
              <a:t>Deblur</a:t>
            </a:r>
            <a:endParaRPr lang="en-US" dirty="0" smtClean="0"/>
          </a:p>
          <a:p>
            <a:r>
              <a:rPr lang="en-US" dirty="0" err="1" smtClean="0"/>
              <a:t>Denovo</a:t>
            </a:r>
            <a:r>
              <a:rPr lang="en-US" dirty="0" smtClean="0"/>
              <a:t> chimera removal</a:t>
            </a:r>
          </a:p>
          <a:p>
            <a:r>
              <a:rPr lang="en-US" dirty="0" smtClean="0"/>
              <a:t>Remove sequencing artifacts (</a:t>
            </a:r>
            <a:r>
              <a:rPr lang="en-US" dirty="0" err="1" smtClean="0"/>
              <a:t>phix</a:t>
            </a:r>
            <a:r>
              <a:rPr lang="en-US" dirty="0" smtClean="0"/>
              <a:t>, AAAAAA)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Running time for pipeline:</a:t>
            </a:r>
          </a:p>
          <a:p>
            <a:pPr marL="0" indent="0">
              <a:buNone/>
            </a:pPr>
            <a:r>
              <a:rPr lang="en-US" dirty="0" smtClean="0"/>
              <a:t>~1 min for sample of ~50k reads, length=150bp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smtClean="0"/>
              <a:t>Run inde</a:t>
            </a:r>
            <a:r>
              <a:rPr lang="en-US" dirty="0" smtClean="0"/>
              <a:t>pendently on each sample, therefore p</a:t>
            </a:r>
            <a:r>
              <a:rPr lang="en-US" dirty="0" smtClean="0"/>
              <a:t>arallelizable </a:t>
            </a:r>
            <a:r>
              <a:rPr lang="en-US" dirty="0" smtClean="0"/>
              <a:t>for many 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9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Estimating the error profile</a:t>
            </a:r>
          </a:p>
          <a:p>
            <a:r>
              <a:rPr lang="en-US" dirty="0" smtClean="0"/>
              <a:t>Maximal frequency difference for closely related </a:t>
            </a:r>
            <a:r>
              <a:rPr lang="en-US" dirty="0" smtClean="0"/>
              <a:t>sequences (~10%)</a:t>
            </a:r>
            <a:endParaRPr lang="en-US" dirty="0" smtClean="0"/>
          </a:p>
          <a:p>
            <a:r>
              <a:rPr lang="en-US" dirty="0" smtClean="0"/>
              <a:t>Throwing away singletons</a:t>
            </a:r>
          </a:p>
          <a:p>
            <a:r>
              <a:rPr lang="en-US" dirty="0" smtClean="0"/>
              <a:t>Trimming to constant length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6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Simulation S6 (human fecal sequences)</a:t>
            </a:r>
          </a:p>
        </p:txBody>
      </p:sp>
      <p:pic>
        <p:nvPicPr>
          <p:cNvPr id="6" name="Picture 5" descr="s6-otus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1" y="922421"/>
            <a:ext cx="8344282" cy="6617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8778" y="3358444"/>
            <a:ext cx="2441694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OTUs 97% GG13.5:</a:t>
            </a:r>
          </a:p>
          <a:p>
            <a:r>
              <a:rPr lang="en-US" dirty="0" smtClean="0"/>
              <a:t>575 OTUs,</a:t>
            </a:r>
          </a:p>
          <a:p>
            <a:r>
              <a:rPr lang="en-US" dirty="0" smtClean="0"/>
              <a:t>500 non-singleton OTUs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380111" y="1416306"/>
            <a:ext cx="70555" cy="53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4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6907981</TotalTime>
  <Words>605</Words>
  <Application>Microsoft Macintosh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Deblurring</vt:lpstr>
      <vt:lpstr>Problems with OTUs</vt:lpstr>
      <vt:lpstr>Why do we need OTUs</vt:lpstr>
      <vt:lpstr>Using OTUs to overcome errors</vt:lpstr>
      <vt:lpstr>Can we do without OTUs?</vt:lpstr>
      <vt:lpstr>Deblurring Algorithm Idea</vt:lpstr>
      <vt:lpstr>Deblurring pipeline</vt:lpstr>
      <vt:lpstr>Limitations</vt:lpstr>
      <vt:lpstr>Simulation S6 (human fecal sequences)</vt:lpstr>
      <vt:lpstr>Simulation S6 (human fecal sequences)</vt:lpstr>
      <vt:lpstr>Simulation S6 (human fecal sequences)</vt:lpstr>
      <vt:lpstr>Simulation S4 (Prevotella sequences)</vt:lpstr>
      <vt:lpstr>Simulation S4 (Prevotella sequences)</vt:lpstr>
      <vt:lpstr>Mock Mixture 22</vt:lpstr>
      <vt:lpstr>Mock Mixture 22</vt:lpstr>
      <vt:lpstr>Mock Mixture 44</vt:lpstr>
      <vt:lpstr>Mock Mixture 44</vt:lpstr>
      <vt:lpstr>Mock Mixture 66</vt:lpstr>
      <vt:lpstr>Mock Mixture 66</vt:lpstr>
      <vt:lpstr>Stability - subsampling</vt:lpstr>
      <vt:lpstr>Stability – biological repeats</vt:lpstr>
      <vt:lpstr>Moving Pictures</vt:lpstr>
      <vt:lpstr>Comparison on Moving Pictures</vt:lpstr>
      <vt:lpstr>Improvements</vt:lpstr>
    </vt:vector>
  </TitlesOfParts>
  <Company>Colorado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Deblurring</dc:title>
  <dc:creator>A A</dc:creator>
  <cp:lastModifiedBy>A A</cp:lastModifiedBy>
  <cp:revision>43</cp:revision>
  <dcterms:created xsi:type="dcterms:W3CDTF">2014-01-27T16:36:38Z</dcterms:created>
  <dcterms:modified xsi:type="dcterms:W3CDTF">2014-02-11T17:16:57Z</dcterms:modified>
</cp:coreProperties>
</file>