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A2B57-87C1-2A9A-5B97-8A79FA83D9D9}" v="198" dt="2023-08-08T00:27:11.045"/>
    <p1510:client id="{E305BE81-5DEB-D949-8641-C1620F626BA0}" v="197" dt="2023-08-09T02:50:59.270"/>
    <p1510:client id="{EEFF4541-C539-AB8A-B135-F684DA21E931}" v="649" dt="2023-08-05T02:22:45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5364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PML Validation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C804-C1B7-CC9C-9110-82ABBA3F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 descr="A diagram of a rectangular object with numbers and lines&#10;&#10;Description automatically generated">
            <a:extLst>
              <a:ext uri="{FF2B5EF4-FFF2-40B4-BE49-F238E27FC236}">
                <a16:creationId xmlns:a16="http://schemas.microsoft.com/office/drawing/2014/main" id="{C2685868-AF86-157D-E93F-057CCA163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91" y="3242303"/>
            <a:ext cx="6462462" cy="3212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70A31-BD97-D2A1-D4B3-B0B2B1522DB8}"/>
              </a:ext>
            </a:extLst>
          </p:cNvPr>
          <p:cNvSpPr txBox="1"/>
          <p:nvPr/>
        </p:nvSpPr>
        <p:spPr>
          <a:xfrm>
            <a:off x="762000" y="1564106"/>
            <a:ext cx="683794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Rigid foundation on an elastic Domain 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The loading is a point load on the center of the footing 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Ricker wavelet load considered for the loading (the loading and the Fourier amplitude is presented)</a:t>
            </a: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pic>
        <p:nvPicPr>
          <p:cNvPr id="3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1708C155-2BD4-B7B2-3374-B1221159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80" y="2992458"/>
            <a:ext cx="4808620" cy="35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76C-8F3A-01E6-DD3F-D3EE1033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Finite element simulation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9F15-0F9D-7CCC-FD89-054980CF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1600" dirty="0">
                <a:cs typeface="Calibri"/>
              </a:rPr>
              <a:t>A 2D model created using 3D elements (</a:t>
            </a:r>
            <a:r>
              <a:rPr lang="en-US" sz="1600" err="1">
                <a:cs typeface="Calibri"/>
              </a:rPr>
              <a:t>stdBrick</a:t>
            </a:r>
            <a:r>
              <a:rPr lang="en-US" sz="1600" dirty="0">
                <a:cs typeface="Calibri"/>
              </a:rPr>
              <a:t> and 3D PML)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 dirty="0">
                <a:cs typeface="Calibri"/>
              </a:rPr>
              <a:t>Thickness of the PML layer considered 2m for this case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 err="1">
                <a:cs typeface="Calibri"/>
              </a:rPr>
              <a:t>OpenSeesMP</a:t>
            </a:r>
            <a:r>
              <a:rPr lang="en-US" sz="1600" dirty="0">
                <a:cs typeface="Calibri"/>
              </a:rPr>
              <a:t> used for analyzing the model (Each color shows the related elements in </a:t>
            </a:r>
            <a:r>
              <a:rPr lang="en-US" sz="1600" err="1">
                <a:cs typeface="Calibri"/>
              </a:rPr>
              <a:t>OpenSeesMP</a:t>
            </a:r>
            <a:r>
              <a:rPr lang="en-US" sz="1600" dirty="0">
                <a:cs typeface="Calibri"/>
              </a:rPr>
              <a:t>. One core for regular elements and 3 cores for PML Elements).</a:t>
            </a:r>
          </a:p>
        </p:txBody>
      </p:sp>
      <p:pic>
        <p:nvPicPr>
          <p:cNvPr id="5" name="Picture 6" descr="A pixelated image of a blue and orange rectangle&#10;&#10;Description automatically generated">
            <a:extLst>
              <a:ext uri="{FF2B5EF4-FFF2-40B4-BE49-F238E27FC236}">
                <a16:creationId xmlns:a16="http://schemas.microsoft.com/office/drawing/2014/main" id="{F38FB490-0652-5D31-36B8-50CC1B2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9" y="3355610"/>
            <a:ext cx="4618121" cy="3024331"/>
          </a:xfrm>
          <a:prstGeom prst="rect">
            <a:avLst/>
          </a:prstGeom>
        </p:spPr>
      </p:pic>
      <p:pic>
        <p:nvPicPr>
          <p:cNvPr id="9" name="Picture 5" descr="A pixelated image of a wall&#10;&#10;Description automatically generated">
            <a:extLst>
              <a:ext uri="{FF2B5EF4-FFF2-40B4-BE49-F238E27FC236}">
                <a16:creationId xmlns:a16="http://schemas.microsoft.com/office/drawing/2014/main" id="{4413D79E-45C5-6D42-E97C-07037490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1" y="5561401"/>
            <a:ext cx="1810754" cy="1299806"/>
          </a:xfrm>
          <a:prstGeom prst="rect">
            <a:avLst/>
          </a:prstGeom>
        </p:spPr>
      </p:pic>
      <p:pic>
        <p:nvPicPr>
          <p:cNvPr id="10" name="Picture 10" descr="A pixelated picture of a blue rectangular object&#10;&#10;Description automatically generated">
            <a:extLst>
              <a:ext uri="{FF2B5EF4-FFF2-40B4-BE49-F238E27FC236}">
                <a16:creationId xmlns:a16="http://schemas.microsoft.com/office/drawing/2014/main" id="{F06CE48E-06ED-A190-1823-894C85B01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191" y="3328704"/>
            <a:ext cx="4237120" cy="2687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D2293-73FD-0675-B076-48AC06C40DD3}"/>
              </a:ext>
            </a:extLst>
          </p:cNvPr>
          <p:cNvSpPr txBox="1"/>
          <p:nvPr/>
        </p:nvSpPr>
        <p:spPr>
          <a:xfrm>
            <a:off x="8612605" y="5815262"/>
            <a:ext cx="30279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Elements related to different cores in </a:t>
            </a:r>
            <a:r>
              <a:rPr lang="en-US" dirty="0" err="1">
                <a:cs typeface="Calibri"/>
              </a:rPr>
              <a:t>OpenSeesMP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5BEE8-E135-B361-8C3B-FE317E8A3BE4}"/>
              </a:ext>
            </a:extLst>
          </p:cNvPr>
          <p:cNvSpPr txBox="1"/>
          <p:nvPr/>
        </p:nvSpPr>
        <p:spPr>
          <a:xfrm>
            <a:off x="2105526" y="5745078"/>
            <a:ext cx="3238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Finite element mesh showing regular domain and </a:t>
            </a:r>
            <a:r>
              <a:rPr lang="en-US" dirty="0" err="1">
                <a:cs typeface="Calibri"/>
              </a:rPr>
              <a:t>pml</a:t>
            </a:r>
            <a:r>
              <a:rPr lang="en-US" dirty="0">
                <a:cs typeface="Calibri"/>
              </a:rPr>
              <a:t> domain with different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8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F71A-D074-4219-838D-AA626A37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Results </a:t>
            </a:r>
            <a:endParaRPr lang="en-US" b="1" dirty="0"/>
          </a:p>
        </p:txBody>
      </p:sp>
      <p:pic>
        <p:nvPicPr>
          <p:cNvPr id="7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271E392A-9708-1490-6889-89E91182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36" y="2802995"/>
            <a:ext cx="4567986" cy="3487877"/>
          </a:xfrm>
          <a:prstGeom prst="rect">
            <a:avLst/>
          </a:prstGeom>
        </p:spPr>
      </p:pic>
      <p:pic>
        <p:nvPicPr>
          <p:cNvPr id="10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id="{01E44966-4781-7223-3398-43EA61708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892" y="2796883"/>
            <a:ext cx="4574006" cy="349166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171229-77F1-D10C-033A-9D7E0FB7C5AF}"/>
              </a:ext>
            </a:extLst>
          </p:cNvPr>
          <p:cNvSpPr txBox="1"/>
          <p:nvPr/>
        </p:nvSpPr>
        <p:spPr>
          <a:xfrm>
            <a:off x="902368" y="1574131"/>
            <a:ext cx="5965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Analytical solution obtained from Luco and Westmann 1972.</a:t>
            </a:r>
          </a:p>
        </p:txBody>
      </p:sp>
    </p:spTree>
    <p:extLst>
      <p:ext uri="{BB962C8B-B14F-4D97-AF65-F5344CB8AC3E}">
        <p14:creationId xmlns:p14="http://schemas.microsoft.com/office/powerpoint/2010/main" val="268788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0423-4838-BC17-AC60-C48E44DA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Results with changing soil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D220-8C95-0567-15CC-24AA13FE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this example Vs of the soil changed to 55 m/s to see the reflections from the boundaries</a:t>
            </a:r>
          </a:p>
        </p:txBody>
      </p:sp>
      <p:pic>
        <p:nvPicPr>
          <p:cNvPr id="5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3E3B9944-F427-4604-B49F-76E7A818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74" y="3057651"/>
            <a:ext cx="4638173" cy="3590172"/>
          </a:xfrm>
          <a:prstGeom prst="rect">
            <a:avLst/>
          </a:prstGeom>
        </p:spPr>
      </p:pic>
      <p:pic>
        <p:nvPicPr>
          <p:cNvPr id="7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BD927B4F-F992-F581-3BB6-F1645647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95" y="3107782"/>
            <a:ext cx="4457699" cy="344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3A02-EF90-343B-589C-C96EE8C2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Results with new loading and different boundary conditions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47BB-E461-E941-358E-8CB9CA58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loading was changed in order to see the reflections from the boundary 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" name="Picture 4" descr="A graph of a pulse&#10;&#10;Description automatically generated">
            <a:extLst>
              <a:ext uri="{FF2B5EF4-FFF2-40B4-BE49-F238E27FC236}">
                <a16:creationId xmlns:a16="http://schemas.microsoft.com/office/drawing/2014/main" id="{11A36FA0-177E-D4F9-8498-1EE364C5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79" y="3222565"/>
            <a:ext cx="4567989" cy="2498343"/>
          </a:xfrm>
          <a:prstGeom prst="rect">
            <a:avLst/>
          </a:prstGeom>
        </p:spPr>
      </p:pic>
      <p:pic>
        <p:nvPicPr>
          <p:cNvPr id="5" name="Picture 5" descr="A graph of a pulse&#10;&#10;Description automatically generated">
            <a:extLst>
              <a:ext uri="{FF2B5EF4-FFF2-40B4-BE49-F238E27FC236}">
                <a16:creationId xmlns:a16="http://schemas.microsoft.com/office/drawing/2014/main" id="{8806C5B1-06EE-7C3A-DD2A-B85F5022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3237761"/>
            <a:ext cx="4567989" cy="24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blue and black grid&#10;&#10;Description automatically generated">
            <a:extLst>
              <a:ext uri="{FF2B5EF4-FFF2-40B4-BE49-F238E27FC236}">
                <a16:creationId xmlns:a16="http://schemas.microsoft.com/office/drawing/2014/main" id="{9CC76E35-DB99-2777-954A-6C2F0844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40" y="1985358"/>
            <a:ext cx="6282487" cy="2035049"/>
          </a:xfrm>
          <a:prstGeom prst="rect">
            <a:avLst/>
          </a:prstGeom>
        </p:spPr>
      </p:pic>
      <p:pic>
        <p:nvPicPr>
          <p:cNvPr id="8" name="Picture 8" descr="A pixelated picture of a blue rectangular object&#10;&#10;Description automatically generated">
            <a:extLst>
              <a:ext uri="{FF2B5EF4-FFF2-40B4-BE49-F238E27FC236}">
                <a16:creationId xmlns:a16="http://schemas.microsoft.com/office/drawing/2014/main" id="{9F6FD851-5657-5855-DA4D-3105DE61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44" y="2486494"/>
            <a:ext cx="3715751" cy="2366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2BBB76-F823-2EAA-EAD3-B19591DC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Results with new loading and different boundary conditions</a:t>
            </a:r>
            <a:endParaRPr lang="en-US" dirty="0"/>
          </a:p>
        </p:txBody>
      </p:sp>
      <p:pic>
        <p:nvPicPr>
          <p:cNvPr id="4" name="Picture 4" descr="A blue and black square pattern&#10;&#10;Description automatically generated">
            <a:extLst>
              <a:ext uri="{FF2B5EF4-FFF2-40B4-BE49-F238E27FC236}">
                <a16:creationId xmlns:a16="http://schemas.microsoft.com/office/drawing/2014/main" id="{D62E64A5-86BE-BCAF-27AD-0D96B7E12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4072" y="2144671"/>
            <a:ext cx="2651460" cy="1878431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639DC13-9B88-1381-D906-16D614865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94" y="4667888"/>
            <a:ext cx="2743200" cy="2094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FDC8F-8612-F661-204B-3334D117A286}"/>
              </a:ext>
            </a:extLst>
          </p:cNvPr>
          <p:cNvSpPr txBox="1"/>
          <p:nvPr/>
        </p:nvSpPr>
        <p:spPr>
          <a:xfrm>
            <a:off x="892343" y="2225842"/>
            <a:ext cx="1824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Fixed 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0884B-4FA4-7807-3B86-E5D909E71E4D}"/>
              </a:ext>
            </a:extLst>
          </p:cNvPr>
          <p:cNvSpPr txBox="1"/>
          <p:nvPr/>
        </p:nvSpPr>
        <p:spPr>
          <a:xfrm>
            <a:off x="5083341" y="2095499"/>
            <a:ext cx="17646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Fixed at base and </a:t>
            </a:r>
            <a:r>
              <a:rPr lang="en-US" err="1">
                <a:ea typeface="Calibri"/>
                <a:cs typeface="Calibri"/>
              </a:rPr>
              <a:t>pml</a:t>
            </a:r>
            <a:r>
              <a:rPr lang="en-US" dirty="0">
                <a:ea typeface="Calibri"/>
                <a:cs typeface="Calibri"/>
              </a:rPr>
              <a:t> at sides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00D9B-B96C-C5D7-B71D-7097C907D572}"/>
              </a:ext>
            </a:extLst>
          </p:cNvPr>
          <p:cNvSpPr txBox="1"/>
          <p:nvPr/>
        </p:nvSpPr>
        <p:spPr>
          <a:xfrm>
            <a:off x="9514974" y="2185736"/>
            <a:ext cx="1654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PML all around</a:t>
            </a:r>
            <a:endParaRPr lang="en-US" dirty="0"/>
          </a:p>
        </p:txBody>
      </p:sp>
      <p:pic>
        <p:nvPicPr>
          <p:cNvPr id="12" name="Picture 12" descr="A graph of a pulse&#10;&#10;Description automatically generated">
            <a:extLst>
              <a:ext uri="{FF2B5EF4-FFF2-40B4-BE49-F238E27FC236}">
                <a16:creationId xmlns:a16="http://schemas.microsoft.com/office/drawing/2014/main" id="{445594F1-CCD0-4818-B7C3-CD7380E94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742" y="4667889"/>
            <a:ext cx="2743200" cy="2094221"/>
          </a:xfrm>
          <a:prstGeom prst="rect">
            <a:avLst/>
          </a:prstGeom>
        </p:spPr>
      </p:pic>
      <p:pic>
        <p:nvPicPr>
          <p:cNvPr id="14" name="Picture 14" descr="A graph of a function&#10;&#10;Description automatically generated">
            <a:extLst>
              <a:ext uri="{FF2B5EF4-FFF2-40B4-BE49-F238E27FC236}">
                <a16:creationId xmlns:a16="http://schemas.microsoft.com/office/drawing/2014/main" id="{87B13535-5BED-BB58-0C4C-994D5D856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874" y="4721245"/>
            <a:ext cx="2743200" cy="1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PML Validation</vt:lpstr>
      <vt:lpstr>Problem</vt:lpstr>
      <vt:lpstr>Finite element simulation</vt:lpstr>
      <vt:lpstr>Results </vt:lpstr>
      <vt:lpstr>Results with changing soil properties</vt:lpstr>
      <vt:lpstr>Results with new loading and different boundary conditions</vt:lpstr>
      <vt:lpstr>Results with new loading and different boundary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2023-08-05T01:02:28Z</dcterms:created>
  <dcterms:modified xsi:type="dcterms:W3CDTF">2023-08-09T02:53:43Z</dcterms:modified>
</cp:coreProperties>
</file>