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4" r:id="rId12"/>
    <p:sldId id="266" r:id="rId13"/>
    <p:sldId id="265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2EB0CF-3963-69B4-64EB-61A51CBC2244}" v="1" dt="2023-11-06T20:57:01.403"/>
    <p1510:client id="{47890792-0D3A-E152-65E7-D8D3E202D4AD}" v="285" dt="2023-11-06T01:43:09.368"/>
    <p1510:client id="{7821C1C2-DAAA-4D73-B690-120061274869}" v="351" dt="2023-10-31T03:13:26.476"/>
    <p1510:client id="{940E3A92-56E9-48BA-A547-8BC7AC7C5CFE}" v="21" dt="2023-11-04T23:17:05.503"/>
    <p1510:client id="{A5823909-9C24-3AF4-EF3E-CDD3E7BF0E2B}" v="64" dt="2023-11-07T01:06:56.542"/>
    <p1510:client id="{FFFB0388-2038-9D3F-950E-89E103537212}" v="503" dt="2023-11-05T05:21:01.1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41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7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2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Shaker-maker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CC37-A2FC-B296-85DB-74D050B9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74" y="439668"/>
            <a:ext cx="10515600" cy="1325563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Model 6 ( two layer)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CB656-C37C-BAB4-DE8E-87AE7D965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92" y="179964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latin typeface="Consolas"/>
                <a:cs typeface="Calibri"/>
              </a:rPr>
              <a:t>Layer 1 :</a:t>
            </a:r>
            <a:endParaRPr lang="en-US" dirty="0"/>
          </a:p>
          <a:p>
            <a:pPr lvl="1"/>
            <a:r>
              <a:rPr lang="en-US" sz="1600" b="1" dirty="0">
                <a:solidFill>
                  <a:srgbClr val="FF0000"/>
                </a:solidFill>
                <a:latin typeface="Consolas"/>
                <a:cs typeface="Calibri"/>
              </a:rPr>
              <a:t>Thickness = </a:t>
            </a:r>
            <a:r>
              <a:rPr lang="en-US" sz="1600" b="1" dirty="0" smtClean="0">
                <a:solidFill>
                  <a:srgbClr val="FF0000"/>
                </a:solidFill>
                <a:latin typeface="Consolas"/>
                <a:cs typeface="Calibri"/>
              </a:rPr>
              <a:t>50 (</a:t>
            </a:r>
            <a:r>
              <a:rPr lang="en-US" sz="1600" b="1" dirty="0">
                <a:solidFill>
                  <a:srgbClr val="FF0000"/>
                </a:solidFill>
                <a:latin typeface="Consolas"/>
                <a:cs typeface="Calibri"/>
              </a:rPr>
              <a:t>m)</a:t>
            </a:r>
          </a:p>
          <a:p>
            <a:pPr lvl="1"/>
            <a:r>
              <a:rPr lang="en-US" sz="1800" b="1" dirty="0">
                <a:latin typeface="Consolas"/>
              </a:rPr>
              <a:t>Vs, nu, rho  = 0.200, 0.25, 2.0     </a:t>
            </a:r>
            <a:r>
              <a:rPr lang="en-US" sz="1800" b="1" i="1" dirty="0">
                <a:latin typeface="Consolas"/>
              </a:rPr>
              <a:t># (km/s),Poisson,(gr/cm**3)</a:t>
            </a:r>
            <a:endParaRPr lang="en-US" sz="1800" b="1" dirty="0">
              <a:cs typeface="Calibri"/>
            </a:endParaRPr>
          </a:p>
          <a:p>
            <a:pPr marL="457200" lvl="1" indent="0">
              <a:buNone/>
            </a:pPr>
            <a:endParaRPr lang="en-US" sz="1800" b="1" i="1" dirty="0">
              <a:latin typeface="Consolas"/>
              <a:cs typeface="Calibri"/>
            </a:endParaRPr>
          </a:p>
          <a:p>
            <a:r>
              <a:rPr lang="en-US" sz="2000" b="1" i="1" dirty="0">
                <a:latin typeface="Consolas"/>
                <a:cs typeface="Calibri"/>
              </a:rPr>
              <a:t>Layer 2:</a:t>
            </a:r>
          </a:p>
          <a:p>
            <a:pPr lvl="1"/>
            <a:r>
              <a:rPr lang="en-US" sz="1600" b="1" dirty="0">
                <a:solidFill>
                  <a:srgbClr val="FF0000"/>
                </a:solidFill>
                <a:latin typeface="Consolas"/>
                <a:cs typeface="Calibri"/>
              </a:rPr>
              <a:t>Thickness = </a:t>
            </a:r>
            <a:r>
              <a:rPr lang="en-US" sz="1600" b="1" dirty="0" smtClean="0">
                <a:solidFill>
                  <a:srgbClr val="FF0000"/>
                </a:solidFill>
                <a:latin typeface="Consolas"/>
                <a:cs typeface="Calibri"/>
              </a:rPr>
              <a:t>Base </a:t>
            </a:r>
            <a:r>
              <a:rPr lang="en-US" sz="1600" b="1" dirty="0">
                <a:solidFill>
                  <a:srgbClr val="FF0000"/>
                </a:solidFill>
                <a:latin typeface="Consolas"/>
                <a:cs typeface="Calibri"/>
              </a:rPr>
              <a:t>layer</a:t>
            </a:r>
            <a:endParaRPr lang="en-US" sz="1600" dirty="0">
              <a:solidFill>
                <a:srgbClr val="FF0000"/>
              </a:solidFill>
              <a:latin typeface="Consolas"/>
              <a:cs typeface="Calibri"/>
            </a:endParaRPr>
          </a:p>
          <a:p>
            <a:pPr lvl="1"/>
            <a:r>
              <a:rPr lang="en-US" sz="1800" b="1" dirty="0">
                <a:latin typeface="Consolas"/>
                <a:cs typeface="Calibri"/>
              </a:rPr>
              <a:t>Vs, nu, rho  = 2.00, 0.25, 2.0   </a:t>
            </a:r>
            <a:r>
              <a:rPr lang="en-US" sz="1800" b="1" dirty="0">
                <a:solidFill>
                  <a:srgbClr val="FF0000"/>
                </a:solidFill>
                <a:latin typeface="Consolas"/>
                <a:cs typeface="Calibri"/>
              </a:rPr>
              <a:t>  </a:t>
            </a:r>
            <a:endParaRPr lang="en-US" sz="1800" b="1" i="1" dirty="0">
              <a:latin typeface="Consolas"/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5" name="Picture 4" descr="A graph of a graph&#10;&#10;Description automatically generated">
            <a:extLst>
              <a:ext uri="{FF2B5EF4-FFF2-40B4-BE49-F238E27FC236}">
                <a16:creationId xmlns:a16="http://schemas.microsoft.com/office/drawing/2014/main" id="{B1C5B367-7CE4-65F1-BA42-AF1DD51D8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403" y="2625183"/>
            <a:ext cx="5575852" cy="417774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F85126-CD58-7E42-EBD9-F22B1D81FF72}"/>
              </a:ext>
            </a:extLst>
          </p:cNvPr>
          <p:cNvCxnSpPr>
            <a:stCxn id="9" idx="6"/>
          </p:cNvCxnSpPr>
          <p:nvPr/>
        </p:nvCxnSpPr>
        <p:spPr>
          <a:xfrm>
            <a:off x="718477" y="4541517"/>
            <a:ext cx="3082299" cy="16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167F30-04CA-7B38-CA78-C5F7C1C7B6BA}"/>
              </a:ext>
            </a:extLst>
          </p:cNvPr>
          <p:cNvCxnSpPr>
            <a:cxnSpLocks/>
          </p:cNvCxnSpPr>
          <p:nvPr/>
        </p:nvCxnSpPr>
        <p:spPr>
          <a:xfrm>
            <a:off x="650819" y="4511871"/>
            <a:ext cx="7630" cy="1955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Parallelogram 7"/>
          <p:cNvSpPr/>
          <p:nvPr/>
        </p:nvSpPr>
        <p:spPr>
          <a:xfrm rot="7904377">
            <a:off x="341703" y="6033220"/>
            <a:ext cx="653735" cy="450816"/>
          </a:xfrm>
          <a:prstGeom prst="parallelogram">
            <a:avLst/>
          </a:prstGeom>
          <a:solidFill>
            <a:schemeClr val="accent2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3407" y="4484370"/>
            <a:ext cx="115070" cy="114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743847" y="4365337"/>
                <a:ext cx="3827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847" y="4365337"/>
                <a:ext cx="382772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03407" y="6219772"/>
                <a:ext cx="353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07" y="6219772"/>
                <a:ext cx="3538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668572" y="5024273"/>
            <a:ext cx="3015247" cy="1234355"/>
          </a:xfrm>
          <a:prstGeom prst="rect">
            <a:avLst/>
          </a:prstGeom>
          <a:solidFill>
            <a:schemeClr val="accent6">
              <a:lumMod val="40000"/>
              <a:lumOff val="60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-117365" y="5408157"/>
                <a:ext cx="4234079" cy="408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=1000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𝑔𝑟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7365" y="5408157"/>
                <a:ext cx="4234079" cy="4086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658735" y="4558491"/>
            <a:ext cx="3025084" cy="465782"/>
          </a:xfrm>
          <a:prstGeom prst="rect">
            <a:avLst/>
          </a:prstGeom>
          <a:solidFill>
            <a:srgbClr val="7030A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-12201" y="4606705"/>
                <a:ext cx="4023750" cy="408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=1000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𝑔𝑟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201" y="4606705"/>
                <a:ext cx="4023750" cy="4086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608964" y="6219772"/>
            <a:ext cx="83709" cy="63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93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CC37-A2FC-B296-85DB-74D050B9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74" y="439668"/>
            <a:ext cx="10515600" cy="1325563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Model 7 ( three layer)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CB656-C37C-BAB4-DE8E-87AE7D965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92" y="179964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latin typeface="Consolas"/>
                <a:cs typeface="Calibri"/>
              </a:rPr>
              <a:t>Layer 1 :</a:t>
            </a:r>
            <a:endParaRPr lang="en-US" sz="2000" dirty="0"/>
          </a:p>
          <a:p>
            <a:pPr lvl="1"/>
            <a:r>
              <a:rPr lang="en-US" sz="1600" b="1" dirty="0">
                <a:solidFill>
                  <a:srgbClr val="FF0000"/>
                </a:solidFill>
                <a:latin typeface="Consolas"/>
                <a:cs typeface="Calibri"/>
              </a:rPr>
              <a:t>Thickness = 50 (m)</a:t>
            </a:r>
          </a:p>
          <a:p>
            <a:pPr lvl="1"/>
            <a:r>
              <a:rPr lang="en-US" sz="1400" dirty="0">
                <a:latin typeface="Consolas"/>
              </a:rPr>
              <a:t>Vs, nu, rho  = 0.200, 0.4, 1.6     </a:t>
            </a:r>
            <a:r>
              <a:rPr lang="en-US" sz="1400" i="1" dirty="0">
                <a:latin typeface="Consolas"/>
              </a:rPr>
              <a:t># (km/s),Poisson,(gr/cm**3)</a:t>
            </a:r>
            <a:endParaRPr lang="en-US" sz="1400" dirty="0">
              <a:cs typeface="Calibri"/>
            </a:endParaRPr>
          </a:p>
          <a:p>
            <a:r>
              <a:rPr lang="en-US" sz="1600" i="1" dirty="0">
                <a:latin typeface="Consolas"/>
                <a:cs typeface="Calibri"/>
              </a:rPr>
              <a:t>Layer 2:</a:t>
            </a:r>
            <a:endParaRPr lang="en-US" sz="1600" dirty="0">
              <a:latin typeface="Consolas"/>
              <a:cs typeface="Calibri"/>
            </a:endParaRPr>
          </a:p>
          <a:p>
            <a:pPr lvl="1"/>
            <a:r>
              <a:rPr lang="en-US" sz="1600" b="1" dirty="0">
                <a:solidFill>
                  <a:srgbClr val="FF0000"/>
                </a:solidFill>
                <a:latin typeface="Consolas"/>
                <a:cs typeface="Calibri"/>
              </a:rPr>
              <a:t>Thickness = 50 (m)</a:t>
            </a:r>
          </a:p>
          <a:p>
            <a:pPr lvl="1"/>
            <a:r>
              <a:rPr lang="en-US" sz="1400" dirty="0">
                <a:latin typeface="Consolas"/>
                <a:cs typeface="Calibri"/>
              </a:rPr>
              <a:t>Vs, nu, rho  = 0.7, 0.35, 1.9 </a:t>
            </a:r>
            <a:endParaRPr lang="en-US" sz="1800" dirty="0"/>
          </a:p>
          <a:p>
            <a:r>
              <a:rPr lang="en-US" sz="1600" i="1" dirty="0">
                <a:latin typeface="Consolas"/>
                <a:cs typeface="Calibri"/>
              </a:rPr>
              <a:t>Layer 3:</a:t>
            </a:r>
          </a:p>
          <a:p>
            <a:pPr lvl="1"/>
            <a:r>
              <a:rPr lang="en-US" sz="1200" dirty="0">
                <a:latin typeface="Consolas"/>
                <a:cs typeface="Calibri"/>
              </a:rPr>
              <a:t>Thickness = base layer</a:t>
            </a:r>
          </a:p>
          <a:p>
            <a:pPr lvl="1"/>
            <a:r>
              <a:rPr lang="en-US" sz="1400" dirty="0">
                <a:latin typeface="Consolas"/>
                <a:cs typeface="Calibri"/>
              </a:rPr>
              <a:t>Vs, nu, rho  = 2.00, 0.25, 2.0 </a:t>
            </a:r>
            <a:r>
              <a:rPr lang="en-US" sz="1400" b="1" dirty="0">
                <a:solidFill>
                  <a:srgbClr val="FF0000"/>
                </a:solidFill>
                <a:latin typeface="Consolas"/>
                <a:cs typeface="Calibri"/>
              </a:rPr>
              <a:t>    </a:t>
            </a:r>
            <a:endParaRPr lang="en-US" sz="1400" b="1" i="1" dirty="0">
              <a:latin typeface="Consolas"/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819470-8219-DE34-9E3E-187AC4593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299" y="2835729"/>
            <a:ext cx="5374981" cy="402323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F85126-CD58-7E42-EBD9-F22B1D81FF72}"/>
              </a:ext>
            </a:extLst>
          </p:cNvPr>
          <p:cNvCxnSpPr>
            <a:stCxn id="9" idx="6"/>
          </p:cNvCxnSpPr>
          <p:nvPr/>
        </p:nvCxnSpPr>
        <p:spPr>
          <a:xfrm>
            <a:off x="997153" y="4619894"/>
            <a:ext cx="3082299" cy="16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167F30-04CA-7B38-CA78-C5F7C1C7B6BA}"/>
              </a:ext>
            </a:extLst>
          </p:cNvPr>
          <p:cNvCxnSpPr>
            <a:cxnSpLocks/>
          </p:cNvCxnSpPr>
          <p:nvPr/>
        </p:nvCxnSpPr>
        <p:spPr>
          <a:xfrm>
            <a:off x="929495" y="4590248"/>
            <a:ext cx="7630" cy="1955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Parallelogram 7"/>
          <p:cNvSpPr/>
          <p:nvPr/>
        </p:nvSpPr>
        <p:spPr>
          <a:xfrm rot="7904377">
            <a:off x="620379" y="6111597"/>
            <a:ext cx="653735" cy="450816"/>
          </a:xfrm>
          <a:prstGeom prst="parallelogram">
            <a:avLst/>
          </a:prstGeom>
          <a:solidFill>
            <a:schemeClr val="accent2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82083" y="4562747"/>
            <a:ext cx="115070" cy="114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022523" y="4443714"/>
                <a:ext cx="3827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523" y="4443714"/>
                <a:ext cx="382772" cy="369332"/>
              </a:xfrm>
              <a:prstGeom prst="rect">
                <a:avLst/>
              </a:prstGeom>
              <a:blipFill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882083" y="6298149"/>
                <a:ext cx="353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83" y="6298149"/>
                <a:ext cx="3538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947249" y="5635102"/>
            <a:ext cx="2997728" cy="704737"/>
          </a:xfrm>
          <a:prstGeom prst="rect">
            <a:avLst/>
          </a:prstGeom>
          <a:solidFill>
            <a:schemeClr val="accent6">
              <a:lumMod val="40000"/>
              <a:lumOff val="60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37830" y="5784695"/>
                <a:ext cx="4234079" cy="408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=2000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𝑔𝑟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30" y="5784695"/>
                <a:ext cx="4234079" cy="4086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929494" y="5165194"/>
            <a:ext cx="3015249" cy="465782"/>
          </a:xfrm>
          <a:prstGeom prst="rect">
            <a:avLst/>
          </a:prstGeom>
          <a:solidFill>
            <a:srgbClr val="7030A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42994" y="5191273"/>
                <a:ext cx="4023750" cy="408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=700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=1.95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𝑔𝑟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94" y="5191273"/>
                <a:ext cx="4023750" cy="4086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887640" y="6298149"/>
            <a:ext cx="83709" cy="63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37125" y="4627556"/>
            <a:ext cx="3007618" cy="535575"/>
          </a:xfrm>
          <a:prstGeom prst="rect">
            <a:avLst/>
          </a:prstGeom>
          <a:solidFill>
            <a:srgbClr val="C000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42994" y="4653635"/>
                <a:ext cx="4023750" cy="408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=200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=1.6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𝑔𝑟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94" y="4653635"/>
                <a:ext cx="4023750" cy="4086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85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CC37-A2FC-B296-85DB-74D050B9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74" y="439668"/>
            <a:ext cx="10515600" cy="1325563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Model 9 ( three layer)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CB656-C37C-BAB4-DE8E-87AE7D965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92" y="179964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latin typeface="Consolas"/>
                <a:cs typeface="Calibri"/>
              </a:rPr>
              <a:t>Layer 1 :</a:t>
            </a:r>
            <a:endParaRPr lang="en-US" sz="2000" dirty="0"/>
          </a:p>
          <a:p>
            <a:pPr lvl="1"/>
            <a:r>
              <a:rPr lang="en-US" sz="1600" b="1" dirty="0">
                <a:solidFill>
                  <a:srgbClr val="FF0000"/>
                </a:solidFill>
                <a:latin typeface="Consolas"/>
                <a:cs typeface="Calibri"/>
              </a:rPr>
              <a:t>Thickness = 75 (m)</a:t>
            </a:r>
          </a:p>
          <a:p>
            <a:pPr lvl="1"/>
            <a:r>
              <a:rPr lang="en-US" sz="1400" dirty="0">
                <a:latin typeface="Consolas"/>
              </a:rPr>
              <a:t>Vs, nu, rho  = 0.200, 0.4, 1.6     </a:t>
            </a:r>
            <a:r>
              <a:rPr lang="en-US" sz="1400" i="1" dirty="0">
                <a:latin typeface="Consolas"/>
              </a:rPr>
              <a:t># (km/s),Poisson,(gr/cm**3)</a:t>
            </a:r>
            <a:endParaRPr lang="en-US" sz="1400" dirty="0">
              <a:cs typeface="Calibri"/>
            </a:endParaRPr>
          </a:p>
          <a:p>
            <a:r>
              <a:rPr lang="en-US" sz="1600" i="1" dirty="0">
                <a:latin typeface="Consolas"/>
                <a:cs typeface="Calibri"/>
              </a:rPr>
              <a:t>Layer 2:</a:t>
            </a:r>
            <a:endParaRPr lang="en-US" sz="1600" dirty="0">
              <a:latin typeface="Consolas"/>
              <a:cs typeface="Calibri"/>
            </a:endParaRPr>
          </a:p>
          <a:p>
            <a:pPr lvl="1"/>
            <a:r>
              <a:rPr lang="en-US" sz="1600" b="1" dirty="0">
                <a:solidFill>
                  <a:srgbClr val="FF0000"/>
                </a:solidFill>
                <a:latin typeface="Consolas"/>
                <a:cs typeface="Calibri"/>
              </a:rPr>
              <a:t>Thickness = 25 (m)</a:t>
            </a:r>
          </a:p>
          <a:p>
            <a:pPr lvl="1"/>
            <a:r>
              <a:rPr lang="en-US" sz="1400" dirty="0">
                <a:latin typeface="Consolas"/>
                <a:cs typeface="Calibri"/>
              </a:rPr>
              <a:t>Vs, nu, rho  = 1.5, 0.3, 1.95 </a:t>
            </a:r>
            <a:endParaRPr lang="en-US" sz="1800" dirty="0"/>
          </a:p>
          <a:p>
            <a:r>
              <a:rPr lang="en-US" sz="1600" i="1" dirty="0">
                <a:latin typeface="Consolas"/>
                <a:cs typeface="Calibri"/>
              </a:rPr>
              <a:t>Layer 3:</a:t>
            </a:r>
          </a:p>
          <a:p>
            <a:pPr lvl="1"/>
            <a:r>
              <a:rPr lang="en-US" sz="1200" dirty="0">
                <a:latin typeface="Consolas"/>
                <a:cs typeface="Calibri"/>
              </a:rPr>
              <a:t>Thickness = base layer</a:t>
            </a:r>
          </a:p>
          <a:p>
            <a:pPr lvl="1"/>
            <a:r>
              <a:rPr lang="en-US" sz="1400" dirty="0">
                <a:latin typeface="Consolas"/>
                <a:cs typeface="Calibri"/>
              </a:rPr>
              <a:t>Vs, nu, rho  = 2.00, 0.25, 2.0 </a:t>
            </a:r>
            <a:r>
              <a:rPr lang="en-US" sz="1400" b="1" dirty="0">
                <a:latin typeface="Consolas"/>
                <a:cs typeface="Calibri"/>
              </a:rPr>
              <a:t>    </a:t>
            </a:r>
            <a:endParaRPr lang="en-US" sz="1400" b="1" i="1" dirty="0">
              <a:latin typeface="Consolas"/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2772C1-D985-EFEF-AC7B-938ECAB0B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676" y="2859880"/>
            <a:ext cx="5319091" cy="399553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F85126-CD58-7E42-EBD9-F22B1D81FF72}"/>
              </a:ext>
            </a:extLst>
          </p:cNvPr>
          <p:cNvCxnSpPr>
            <a:stCxn id="9" idx="6"/>
          </p:cNvCxnSpPr>
          <p:nvPr/>
        </p:nvCxnSpPr>
        <p:spPr>
          <a:xfrm>
            <a:off x="997153" y="4724402"/>
            <a:ext cx="3082299" cy="16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167F30-04CA-7B38-CA78-C5F7C1C7B6BA}"/>
              </a:ext>
            </a:extLst>
          </p:cNvPr>
          <p:cNvCxnSpPr>
            <a:cxnSpLocks/>
          </p:cNvCxnSpPr>
          <p:nvPr/>
        </p:nvCxnSpPr>
        <p:spPr>
          <a:xfrm>
            <a:off x="929495" y="4694756"/>
            <a:ext cx="7630" cy="1955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Parallelogram 7"/>
          <p:cNvSpPr/>
          <p:nvPr/>
        </p:nvSpPr>
        <p:spPr>
          <a:xfrm rot="7904377">
            <a:off x="620379" y="6216105"/>
            <a:ext cx="653735" cy="450816"/>
          </a:xfrm>
          <a:prstGeom prst="parallelogram">
            <a:avLst/>
          </a:prstGeom>
          <a:solidFill>
            <a:schemeClr val="accent2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82083" y="4667255"/>
            <a:ext cx="115070" cy="114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022523" y="4548222"/>
                <a:ext cx="3827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523" y="4548222"/>
                <a:ext cx="382772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882083" y="6402657"/>
                <a:ext cx="353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83" y="6402657"/>
                <a:ext cx="3538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947249" y="5739610"/>
            <a:ext cx="2997728" cy="704737"/>
          </a:xfrm>
          <a:prstGeom prst="rect">
            <a:avLst/>
          </a:prstGeom>
          <a:solidFill>
            <a:schemeClr val="accent6">
              <a:lumMod val="40000"/>
              <a:lumOff val="60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29494" y="5269702"/>
            <a:ext cx="3015249" cy="465782"/>
          </a:xfrm>
          <a:prstGeom prst="rect">
            <a:avLst/>
          </a:prstGeom>
          <a:solidFill>
            <a:srgbClr val="7030A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42994" y="5295781"/>
                <a:ext cx="4023750" cy="408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=1500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=1.95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𝑔𝑟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94" y="5295781"/>
                <a:ext cx="4023750" cy="4086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887640" y="6402657"/>
            <a:ext cx="83709" cy="63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37125" y="4732064"/>
            <a:ext cx="3007618" cy="535575"/>
          </a:xfrm>
          <a:prstGeom prst="rect">
            <a:avLst/>
          </a:prstGeom>
          <a:solidFill>
            <a:srgbClr val="C000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442994" y="4758143"/>
                <a:ext cx="4023750" cy="408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=200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=1.6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𝑔𝑟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94" y="4758143"/>
                <a:ext cx="4023750" cy="4086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337830" y="5784695"/>
                <a:ext cx="4234079" cy="408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=2000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𝑔𝑟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30" y="5784695"/>
                <a:ext cx="4234079" cy="4086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02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CC37-A2FC-B296-85DB-74D050B9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74" y="439668"/>
            <a:ext cx="10515600" cy="1325563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Model 8 ( three layer)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CB656-C37C-BAB4-DE8E-87AE7D965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92" y="179964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latin typeface="Consolas"/>
                <a:cs typeface="Calibri"/>
              </a:rPr>
              <a:t>Layer 1 :</a:t>
            </a:r>
            <a:endParaRPr lang="en-US" dirty="0"/>
          </a:p>
          <a:p>
            <a:pPr lvl="1"/>
            <a:r>
              <a:rPr lang="en-US" sz="1600" b="1" dirty="0">
                <a:solidFill>
                  <a:srgbClr val="FF0000"/>
                </a:solidFill>
                <a:latin typeface="Consolas"/>
                <a:cs typeface="Calibri"/>
              </a:rPr>
              <a:t>Thickness = 50 (m)</a:t>
            </a:r>
          </a:p>
          <a:p>
            <a:pPr lvl="1"/>
            <a:r>
              <a:rPr lang="en-US" sz="1800" b="1" dirty="0">
                <a:latin typeface="Consolas"/>
              </a:rPr>
              <a:t>Vs, nu, rho  = 0.200, 0.4, 1.6     </a:t>
            </a:r>
            <a:r>
              <a:rPr lang="en-US" sz="1800" b="1" i="1" dirty="0">
                <a:latin typeface="Consolas"/>
              </a:rPr>
              <a:t># (km/s),Poisson,(gr/cm**3)</a:t>
            </a:r>
            <a:endParaRPr lang="en-US" sz="1800" b="1" dirty="0">
              <a:cs typeface="Calibri"/>
            </a:endParaRPr>
          </a:p>
          <a:p>
            <a:r>
              <a:rPr lang="en-US" sz="2000" b="1" i="1" dirty="0">
                <a:latin typeface="Consolas"/>
                <a:cs typeface="Calibri"/>
              </a:rPr>
              <a:t>Layer 2:</a:t>
            </a:r>
            <a:endParaRPr lang="en-US" sz="2000" dirty="0">
              <a:latin typeface="Consolas"/>
              <a:cs typeface="Calibri"/>
            </a:endParaRPr>
          </a:p>
          <a:p>
            <a:pPr lvl="1"/>
            <a:r>
              <a:rPr lang="en-US" sz="1600" b="1" dirty="0">
                <a:solidFill>
                  <a:srgbClr val="FF0000"/>
                </a:solidFill>
                <a:latin typeface="Consolas"/>
                <a:cs typeface="Calibri"/>
              </a:rPr>
              <a:t>Thickness = 50 (m)</a:t>
            </a:r>
            <a:endParaRPr lang="en-US" sz="1600" dirty="0">
              <a:solidFill>
                <a:srgbClr val="FF0000"/>
              </a:solidFill>
              <a:latin typeface="Consolas"/>
              <a:cs typeface="Calibri"/>
            </a:endParaRPr>
          </a:p>
          <a:p>
            <a:pPr lvl="1"/>
            <a:r>
              <a:rPr lang="en-US" sz="1800" b="1" dirty="0">
                <a:latin typeface="Consolas"/>
                <a:cs typeface="Calibri"/>
              </a:rPr>
              <a:t>Vs, nu, rho  = 1.5, 0.3, 1.95 </a:t>
            </a:r>
            <a:endParaRPr lang="en-US" dirty="0"/>
          </a:p>
          <a:p>
            <a:r>
              <a:rPr lang="en-US" sz="2000" b="1" i="1" dirty="0">
                <a:latin typeface="Consolas"/>
                <a:cs typeface="Calibri"/>
              </a:rPr>
              <a:t>Layer 3:</a:t>
            </a:r>
          </a:p>
          <a:p>
            <a:pPr lvl="1"/>
            <a:r>
              <a:rPr lang="en-US" sz="1600" b="1" dirty="0">
                <a:latin typeface="Consolas"/>
                <a:cs typeface="Calibri"/>
              </a:rPr>
              <a:t>Thickness = base layer</a:t>
            </a:r>
            <a:endParaRPr lang="en-US" sz="1600" dirty="0">
              <a:latin typeface="Consolas"/>
              <a:cs typeface="Calibri"/>
            </a:endParaRPr>
          </a:p>
          <a:p>
            <a:pPr lvl="1"/>
            <a:r>
              <a:rPr lang="en-US" sz="1800" b="1" dirty="0">
                <a:latin typeface="Consolas"/>
                <a:cs typeface="Calibri"/>
              </a:rPr>
              <a:t>Vs, nu, rho  = 2.00, 0.25, 2.0  </a:t>
            </a:r>
            <a:r>
              <a:rPr lang="en-US" sz="1800" b="1" dirty="0">
                <a:solidFill>
                  <a:srgbClr val="FF0000"/>
                </a:solidFill>
                <a:latin typeface="Consolas"/>
                <a:cs typeface="Calibri"/>
              </a:rPr>
              <a:t>   </a:t>
            </a:r>
            <a:endParaRPr lang="en-US" sz="1800" b="1" i="1" dirty="0">
              <a:latin typeface="Consolas"/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22A93AEA-3D39-DEAE-F555-E564CCC97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250" y="2867746"/>
            <a:ext cx="5471031" cy="410007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F85126-CD58-7E42-EBD9-F22B1D81FF72}"/>
              </a:ext>
            </a:extLst>
          </p:cNvPr>
          <p:cNvCxnSpPr>
            <a:stCxn id="7" idx="6"/>
          </p:cNvCxnSpPr>
          <p:nvPr/>
        </p:nvCxnSpPr>
        <p:spPr>
          <a:xfrm>
            <a:off x="997153" y="4886116"/>
            <a:ext cx="3082299" cy="16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167F30-04CA-7B38-CA78-C5F7C1C7B6BA}"/>
              </a:ext>
            </a:extLst>
          </p:cNvPr>
          <p:cNvCxnSpPr>
            <a:cxnSpLocks/>
          </p:cNvCxnSpPr>
          <p:nvPr/>
        </p:nvCxnSpPr>
        <p:spPr>
          <a:xfrm>
            <a:off x="929495" y="4856470"/>
            <a:ext cx="7630" cy="1955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82083" y="4828969"/>
            <a:ext cx="115070" cy="114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022523" y="4709936"/>
                <a:ext cx="3827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523" y="4709936"/>
                <a:ext cx="382772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947249" y="5901324"/>
            <a:ext cx="2997728" cy="704737"/>
          </a:xfrm>
          <a:prstGeom prst="rect">
            <a:avLst/>
          </a:prstGeom>
          <a:solidFill>
            <a:schemeClr val="accent6">
              <a:lumMod val="40000"/>
              <a:lumOff val="60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37830" y="6050917"/>
                <a:ext cx="4234079" cy="408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=2000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𝑔𝑟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30" y="6050917"/>
                <a:ext cx="4234079" cy="408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929494" y="5431416"/>
            <a:ext cx="3015249" cy="465782"/>
          </a:xfrm>
          <a:prstGeom prst="rect">
            <a:avLst/>
          </a:prstGeom>
          <a:solidFill>
            <a:srgbClr val="7030A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42994" y="5457495"/>
                <a:ext cx="4023750" cy="408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=1500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=1.95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𝑔𝑟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94" y="5457495"/>
                <a:ext cx="4023750" cy="4086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887640" y="6564371"/>
            <a:ext cx="83709" cy="63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37125" y="4893778"/>
            <a:ext cx="3007618" cy="535575"/>
          </a:xfrm>
          <a:prstGeom prst="rect">
            <a:avLst/>
          </a:prstGeom>
          <a:solidFill>
            <a:srgbClr val="C000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42994" y="4919857"/>
                <a:ext cx="4023750" cy="408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=200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=1.6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𝑔𝑟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94" y="4919857"/>
                <a:ext cx="4023750" cy="4086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09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CC37-A2FC-B296-85DB-74D050B9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74" y="439668"/>
            <a:ext cx="10515600" cy="1325563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Model 9 ( three layer)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CB656-C37C-BAB4-DE8E-87AE7D965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92" y="179964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latin typeface="Consolas"/>
                <a:cs typeface="Calibri"/>
              </a:rPr>
              <a:t>Layer 1 :</a:t>
            </a:r>
            <a:endParaRPr lang="en-US" dirty="0"/>
          </a:p>
          <a:p>
            <a:pPr lvl="1"/>
            <a:r>
              <a:rPr lang="en-US" sz="1600" b="1" dirty="0">
                <a:solidFill>
                  <a:srgbClr val="FF0000"/>
                </a:solidFill>
                <a:latin typeface="Consolas"/>
                <a:cs typeface="Calibri"/>
              </a:rPr>
              <a:t>Thickness = 25 (m)</a:t>
            </a:r>
          </a:p>
          <a:p>
            <a:pPr lvl="1"/>
            <a:r>
              <a:rPr lang="en-US" sz="1800" b="1" dirty="0">
                <a:latin typeface="Consolas"/>
              </a:rPr>
              <a:t>Vs, nu, rho  = 0.200, 0.4, 1.6     </a:t>
            </a:r>
            <a:r>
              <a:rPr lang="en-US" sz="1800" b="1" i="1" dirty="0">
                <a:latin typeface="Consolas"/>
              </a:rPr>
              <a:t># (km/s),Poisson,(gr/cm**3)</a:t>
            </a:r>
            <a:endParaRPr lang="en-US" sz="1800" b="1" dirty="0">
              <a:cs typeface="Calibri"/>
            </a:endParaRPr>
          </a:p>
          <a:p>
            <a:r>
              <a:rPr lang="en-US" sz="2000" b="1" i="1" dirty="0">
                <a:latin typeface="Consolas"/>
                <a:cs typeface="Calibri"/>
              </a:rPr>
              <a:t>Layer 2:</a:t>
            </a:r>
            <a:endParaRPr lang="en-US" sz="2000" dirty="0">
              <a:latin typeface="Consolas"/>
              <a:cs typeface="Calibri"/>
            </a:endParaRPr>
          </a:p>
          <a:p>
            <a:pPr lvl="1"/>
            <a:r>
              <a:rPr lang="en-US" sz="1600" b="1" dirty="0">
                <a:solidFill>
                  <a:srgbClr val="FF0000"/>
                </a:solidFill>
                <a:latin typeface="Consolas"/>
                <a:cs typeface="Calibri"/>
              </a:rPr>
              <a:t>Thickness = 75 (m)</a:t>
            </a:r>
            <a:endParaRPr lang="en-US" sz="1600" dirty="0">
              <a:solidFill>
                <a:srgbClr val="FF0000"/>
              </a:solidFill>
              <a:latin typeface="Consolas"/>
              <a:cs typeface="Calibri"/>
            </a:endParaRPr>
          </a:p>
          <a:p>
            <a:pPr lvl="1"/>
            <a:r>
              <a:rPr lang="en-US" sz="1800" b="1" dirty="0">
                <a:latin typeface="Consolas"/>
                <a:cs typeface="Calibri"/>
              </a:rPr>
              <a:t>Vs, nu, rho  = 1.5, 0.3, 1.95 </a:t>
            </a:r>
            <a:endParaRPr lang="en-US" dirty="0"/>
          </a:p>
          <a:p>
            <a:r>
              <a:rPr lang="en-US" sz="2000" b="1" i="1" dirty="0">
                <a:latin typeface="Consolas"/>
                <a:cs typeface="Calibri"/>
              </a:rPr>
              <a:t>Layer 3:</a:t>
            </a:r>
          </a:p>
          <a:p>
            <a:pPr lvl="1"/>
            <a:r>
              <a:rPr lang="en-US" sz="1600" b="1" dirty="0">
                <a:latin typeface="Consolas"/>
                <a:cs typeface="Calibri"/>
              </a:rPr>
              <a:t>Thickness = base layer</a:t>
            </a:r>
            <a:endParaRPr lang="en-US" sz="1600" dirty="0">
              <a:latin typeface="Consolas"/>
              <a:cs typeface="Calibri"/>
            </a:endParaRPr>
          </a:p>
          <a:p>
            <a:pPr lvl="1"/>
            <a:r>
              <a:rPr lang="en-US" sz="1800" b="1" dirty="0">
                <a:latin typeface="Consolas"/>
                <a:cs typeface="Calibri"/>
              </a:rPr>
              <a:t>Vs, nu, rho  = 2.00, 0.25, 2.0    </a:t>
            </a:r>
            <a:r>
              <a:rPr lang="en-US" sz="1800" b="1" dirty="0">
                <a:solidFill>
                  <a:srgbClr val="FF0000"/>
                </a:solidFill>
                <a:latin typeface="Consolas"/>
                <a:cs typeface="Calibri"/>
              </a:rPr>
              <a:t> </a:t>
            </a:r>
            <a:endParaRPr lang="en-US" sz="1800" b="1" i="1" dirty="0">
              <a:latin typeface="Consolas"/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ADAE0D-EC05-3C7C-E70E-7B0B5389D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234" y="2727567"/>
            <a:ext cx="5418482" cy="407007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F85126-CD58-7E42-EBD9-F22B1D81FF72}"/>
              </a:ext>
            </a:extLst>
          </p:cNvPr>
          <p:cNvCxnSpPr>
            <a:stCxn id="19" idx="6"/>
          </p:cNvCxnSpPr>
          <p:nvPr/>
        </p:nvCxnSpPr>
        <p:spPr>
          <a:xfrm>
            <a:off x="997153" y="4955556"/>
            <a:ext cx="3082299" cy="16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167F30-04CA-7B38-CA78-C5F7C1C7B6BA}"/>
              </a:ext>
            </a:extLst>
          </p:cNvPr>
          <p:cNvCxnSpPr>
            <a:cxnSpLocks/>
          </p:cNvCxnSpPr>
          <p:nvPr/>
        </p:nvCxnSpPr>
        <p:spPr>
          <a:xfrm>
            <a:off x="929495" y="4925910"/>
            <a:ext cx="7630" cy="1955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882083" y="4898409"/>
            <a:ext cx="115070" cy="114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4022523" y="4779376"/>
                <a:ext cx="3827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523" y="4779376"/>
                <a:ext cx="382772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947249" y="5970764"/>
            <a:ext cx="2997728" cy="704737"/>
          </a:xfrm>
          <a:prstGeom prst="rect">
            <a:avLst/>
          </a:prstGeom>
          <a:solidFill>
            <a:schemeClr val="accent6">
              <a:lumMod val="40000"/>
              <a:lumOff val="60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337830" y="6120357"/>
                <a:ext cx="4234079" cy="408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=2000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𝑔𝑟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30" y="6120357"/>
                <a:ext cx="4234079" cy="408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929494" y="5500856"/>
            <a:ext cx="3015249" cy="465782"/>
          </a:xfrm>
          <a:prstGeom prst="rect">
            <a:avLst/>
          </a:prstGeom>
          <a:solidFill>
            <a:srgbClr val="7030A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442994" y="5526935"/>
                <a:ext cx="4023750" cy="408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=1500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=1.95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𝑔𝑟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94" y="5526935"/>
                <a:ext cx="4023750" cy="4086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/>
          <p:cNvSpPr/>
          <p:nvPr/>
        </p:nvSpPr>
        <p:spPr>
          <a:xfrm>
            <a:off x="887640" y="6633811"/>
            <a:ext cx="83709" cy="63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37125" y="4963218"/>
            <a:ext cx="3007618" cy="535575"/>
          </a:xfrm>
          <a:prstGeom prst="rect">
            <a:avLst/>
          </a:prstGeom>
          <a:solidFill>
            <a:srgbClr val="C000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442994" y="4989297"/>
                <a:ext cx="4023750" cy="408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=200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=1.6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𝑔𝑟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94" y="4989297"/>
                <a:ext cx="4023750" cy="4086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54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F85126-CD58-7E42-EBD9-F22B1D81FF72}"/>
              </a:ext>
            </a:extLst>
          </p:cNvPr>
          <p:cNvCxnSpPr>
            <a:stCxn id="42" idx="6"/>
          </p:cNvCxnSpPr>
          <p:nvPr/>
        </p:nvCxnSpPr>
        <p:spPr>
          <a:xfrm>
            <a:off x="4254166" y="3705494"/>
            <a:ext cx="3082299" cy="16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167F30-04CA-7B38-CA78-C5F7C1C7B6BA}"/>
              </a:ext>
            </a:extLst>
          </p:cNvPr>
          <p:cNvCxnSpPr>
            <a:cxnSpLocks/>
          </p:cNvCxnSpPr>
          <p:nvPr/>
        </p:nvCxnSpPr>
        <p:spPr>
          <a:xfrm>
            <a:off x="4186508" y="3675848"/>
            <a:ext cx="7630" cy="1955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Parallelogram 8"/>
          <p:cNvSpPr/>
          <p:nvPr/>
        </p:nvSpPr>
        <p:spPr>
          <a:xfrm rot="7904377">
            <a:off x="3877392" y="5197197"/>
            <a:ext cx="653735" cy="450816"/>
          </a:xfrm>
          <a:prstGeom prst="parallelogram">
            <a:avLst/>
          </a:prstGeom>
          <a:solidFill>
            <a:schemeClr val="accent2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39096" y="3648347"/>
            <a:ext cx="115070" cy="114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7279536" y="3529314"/>
                <a:ext cx="3827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536" y="3529314"/>
                <a:ext cx="382772" cy="369332"/>
              </a:xfrm>
              <a:prstGeom prst="rect">
                <a:avLst/>
              </a:prstGeom>
              <a:blipFill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4139096" y="5383749"/>
                <a:ext cx="353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096" y="5383749"/>
                <a:ext cx="353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itle 1">
            <a:extLst>
              <a:ext uri="{FF2B5EF4-FFF2-40B4-BE49-F238E27FC236}">
                <a16:creationId xmlns:a16="http://schemas.microsoft.com/office/drawing/2014/main" id="{0021961E-28D2-F9EB-2393-F66B1BE14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u="sng" dirty="0" smtClean="0">
                <a:cs typeface="Calibri Light"/>
              </a:rPr>
              <a:t>One layer model </a:t>
            </a:r>
            <a:endParaRPr lang="en-US" b="1" u="sng" dirty="0">
              <a:cs typeface="Calibri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04262" y="4720702"/>
            <a:ext cx="2997728" cy="704737"/>
          </a:xfrm>
          <a:prstGeom prst="rect">
            <a:avLst/>
          </a:prstGeom>
          <a:solidFill>
            <a:schemeClr val="accent6">
              <a:lumMod val="40000"/>
              <a:lumOff val="60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594843" y="4870295"/>
                <a:ext cx="4234079" cy="408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=1000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𝑔𝑟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843" y="4870295"/>
                <a:ext cx="4234079" cy="408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4186507" y="4250794"/>
            <a:ext cx="3015249" cy="465782"/>
          </a:xfrm>
          <a:prstGeom prst="rect">
            <a:avLst/>
          </a:prstGeom>
          <a:solidFill>
            <a:srgbClr val="7030A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3700007" y="4276873"/>
                <a:ext cx="4023750" cy="408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=1000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𝑔𝑟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007" y="4276873"/>
                <a:ext cx="4023750" cy="4086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/>
          <p:cNvSpPr/>
          <p:nvPr/>
        </p:nvSpPr>
        <p:spPr>
          <a:xfrm>
            <a:off x="4144653" y="5383749"/>
            <a:ext cx="83709" cy="63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194138" y="3713156"/>
            <a:ext cx="3007618" cy="535575"/>
          </a:xfrm>
          <a:prstGeom prst="rect">
            <a:avLst/>
          </a:prstGeom>
          <a:solidFill>
            <a:srgbClr val="C000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3700007" y="3739235"/>
                <a:ext cx="4023750" cy="408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=1000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𝑔𝑟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007" y="3739235"/>
                <a:ext cx="4023750" cy="4086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441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1961E-28D2-F9EB-2393-F66B1BE1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cs typeface="Calibri Light"/>
              </a:rPr>
              <a:t>Fault information: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E56E8B-7978-ABEA-7949-2CDAD0939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4593" y="2119764"/>
            <a:ext cx="4279322" cy="395720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5E1C06-37E4-17CA-E754-8EF04DCF0ABD}"/>
              </a:ext>
            </a:extLst>
          </p:cNvPr>
          <p:cNvSpPr txBox="1"/>
          <p:nvPr/>
        </p:nvSpPr>
        <p:spPr>
          <a:xfrm>
            <a:off x="782052" y="2366210"/>
            <a:ext cx="514350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Fault : Including one source point</a:t>
            </a:r>
          </a:p>
          <a:p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Source Point 1:</a:t>
            </a:r>
          </a:p>
          <a:p>
            <a:pPr lvl="2"/>
            <a:r>
              <a:rPr lang="en-US" dirty="0">
                <a:cs typeface="Calibri"/>
              </a:rPr>
              <a:t>Angels:</a:t>
            </a:r>
          </a:p>
          <a:p>
            <a:pPr lvl="3"/>
            <a:r>
              <a:rPr lang="en-US" dirty="0">
                <a:cs typeface="Calibri"/>
              </a:rPr>
              <a:t>strike = 0      degree</a:t>
            </a:r>
          </a:p>
          <a:p>
            <a:pPr lvl="3"/>
            <a:r>
              <a:rPr lang="en-US" dirty="0">
                <a:cs typeface="Calibri"/>
              </a:rPr>
              <a:t>dip     = 30    degree</a:t>
            </a:r>
          </a:p>
          <a:p>
            <a:pPr lvl="3"/>
            <a:r>
              <a:rPr lang="en-US" dirty="0">
                <a:cs typeface="Calibri"/>
              </a:rPr>
              <a:t>Rake  = -90   degree  </a:t>
            </a:r>
          </a:p>
          <a:p>
            <a:pPr lvl="3"/>
            <a:endParaRPr lang="en-US" dirty="0">
              <a:cs typeface="Calibri"/>
            </a:endParaRPr>
          </a:p>
          <a:p>
            <a:pPr lvl="2"/>
            <a:r>
              <a:rPr lang="en-US" dirty="0">
                <a:cs typeface="Calibri"/>
              </a:rPr>
              <a:t>Depth: 1 (km) below the origin</a:t>
            </a:r>
          </a:p>
          <a:p>
            <a:pPr lvl="3"/>
            <a:r>
              <a:rPr lang="en-US" dirty="0">
                <a:cs typeface="Calibri"/>
              </a:rPr>
              <a:t>(0., 0., 1)</a:t>
            </a:r>
          </a:p>
          <a:p>
            <a:pPr lvl="2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503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F85126-CD58-7E42-EBD9-F22B1D81FF72}"/>
              </a:ext>
            </a:extLst>
          </p:cNvPr>
          <p:cNvCxnSpPr/>
          <p:nvPr/>
        </p:nvCxnSpPr>
        <p:spPr>
          <a:xfrm>
            <a:off x="6993353" y="3388243"/>
            <a:ext cx="4908918" cy="8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B303C2F-5570-2594-1AEE-EF64BA1C87C4}"/>
              </a:ext>
            </a:extLst>
          </p:cNvPr>
          <p:cNvCxnSpPr>
            <a:cxnSpLocks/>
          </p:cNvCxnSpPr>
          <p:nvPr/>
        </p:nvCxnSpPr>
        <p:spPr>
          <a:xfrm flipV="1">
            <a:off x="6991580" y="1588446"/>
            <a:ext cx="1514759" cy="1799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167F30-04CA-7B38-CA78-C5F7C1C7B6BA}"/>
              </a:ext>
            </a:extLst>
          </p:cNvPr>
          <p:cNvCxnSpPr>
            <a:cxnSpLocks/>
          </p:cNvCxnSpPr>
          <p:nvPr/>
        </p:nvCxnSpPr>
        <p:spPr>
          <a:xfrm flipH="1">
            <a:off x="6991580" y="3397103"/>
            <a:ext cx="12046" cy="2783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ube 6">
            <a:extLst>
              <a:ext uri="{FF2B5EF4-FFF2-40B4-BE49-F238E27FC236}">
                <a16:creationId xmlns:a16="http://schemas.microsoft.com/office/drawing/2014/main" id="{5A79C230-C9D0-7DFC-0843-DCDC4A0BEAC0}"/>
              </a:ext>
            </a:extLst>
          </p:cNvPr>
          <p:cNvSpPr/>
          <p:nvPr/>
        </p:nvSpPr>
        <p:spPr>
          <a:xfrm>
            <a:off x="10647027" y="3321586"/>
            <a:ext cx="752791" cy="500750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 rot="7904377">
            <a:off x="6492329" y="4931890"/>
            <a:ext cx="923240" cy="692871"/>
          </a:xfrm>
          <a:prstGeom prst="parallelogram">
            <a:avLst>
              <a:gd name="adj" fmla="val 0"/>
            </a:avLst>
          </a:prstGeom>
          <a:solidFill>
            <a:schemeClr val="accent2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6693958" y="4707968"/>
            <a:ext cx="211000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 rot="5004818">
            <a:off x="6878644" y="4578305"/>
            <a:ext cx="529621" cy="336043"/>
          </a:xfrm>
          <a:prstGeom prst="arc">
            <a:avLst>
              <a:gd name="adj1" fmla="val 16200000"/>
              <a:gd name="adj2" fmla="val 2102281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7299625" y="4705040"/>
                <a:ext cx="410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625" y="4705040"/>
                <a:ext cx="410128" cy="369332"/>
              </a:xfrm>
              <a:prstGeom prst="rect">
                <a:avLst/>
              </a:prstGeom>
              <a:blipFill>
                <a:blip r:embed="rId2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V="1">
            <a:off x="6752678" y="5057776"/>
            <a:ext cx="616965" cy="66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6663696" y="5008388"/>
            <a:ext cx="337721" cy="490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991580" y="2705231"/>
            <a:ext cx="4028230" cy="20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681013" y="2303362"/>
            <a:ext cx="87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 km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6471464" y="3480524"/>
            <a:ext cx="7758" cy="1996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825335" y="4335708"/>
            <a:ext cx="82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km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103959" y="3480524"/>
            <a:ext cx="97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(0,0,0)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6946091" y="3339954"/>
            <a:ext cx="115070" cy="114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950054" y="5435633"/>
            <a:ext cx="83709" cy="63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1000077" y="33674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10771512" y="3312243"/>
            <a:ext cx="320" cy="40018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647027" y="3712423"/>
            <a:ext cx="117120" cy="10991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0771512" y="3702422"/>
            <a:ext cx="628306" cy="32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11004915" y="3728348"/>
            <a:ext cx="45719" cy="5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1370091" y="32914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1370091" y="36667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8495908" y="1382295"/>
                <a:ext cx="229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908" y="1382295"/>
                <a:ext cx="229071" cy="369332"/>
              </a:xfrm>
              <a:prstGeom prst="rect">
                <a:avLst/>
              </a:prstGeom>
              <a:blipFill>
                <a:blip r:embed="rId3"/>
                <a:stretch>
                  <a:fillRect r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11793189" y="3019818"/>
                <a:ext cx="3827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3189" y="3019818"/>
                <a:ext cx="382772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6964896" y="5933950"/>
                <a:ext cx="353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896" y="5933950"/>
                <a:ext cx="3538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/>
          <p:cNvSpPr txBox="1"/>
          <p:nvPr/>
        </p:nvSpPr>
        <p:spPr>
          <a:xfrm>
            <a:off x="9509872" y="4417101"/>
            <a:ext cx="2666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DRM Box (200 m*200 m*100 m) </a:t>
            </a:r>
            <a:endParaRPr lang="en-US" sz="1400" dirty="0"/>
          </a:p>
        </p:txBody>
      </p:sp>
      <p:cxnSp>
        <p:nvCxnSpPr>
          <p:cNvPr id="88" name="Elbow Connector 87"/>
          <p:cNvCxnSpPr/>
          <p:nvPr/>
        </p:nvCxnSpPr>
        <p:spPr>
          <a:xfrm rot="5400000">
            <a:off x="10455143" y="3929648"/>
            <a:ext cx="651205" cy="478128"/>
          </a:xfrm>
          <a:prstGeom prst="bentConnector3">
            <a:avLst>
              <a:gd name="adj1" fmla="val 4999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itle 1">
            <a:extLst>
              <a:ext uri="{FF2B5EF4-FFF2-40B4-BE49-F238E27FC236}">
                <a16:creationId xmlns:a16="http://schemas.microsoft.com/office/drawing/2014/main" id="{0021961E-28D2-F9EB-2393-F66B1BE14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u="sng" dirty="0" smtClean="0">
                <a:cs typeface="Calibri Light"/>
              </a:rPr>
              <a:t>Fault and Stations </a:t>
            </a:r>
            <a:r>
              <a:rPr lang="en-US" b="1" u="sng" dirty="0" smtClean="0">
                <a:cs typeface="Calibri Light"/>
              </a:rPr>
              <a:t>Configuration</a:t>
            </a:r>
            <a:r>
              <a:rPr lang="en-US" b="1" u="sng" dirty="0" smtClean="0">
                <a:cs typeface="Calibri Light"/>
              </a:rPr>
              <a:t>:</a:t>
            </a:r>
            <a:endParaRPr lang="en-US" b="1" u="sng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0840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2F5B2-C188-7381-AB80-CF0A1FDD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DRM Box and Nodes</a:t>
            </a:r>
          </a:p>
        </p:txBody>
      </p:sp>
      <p:pic>
        <p:nvPicPr>
          <p:cNvPr id="4" name="Content Placeholder 3" descr="A blue cube with black lines&#10;&#10;Description automatically generated">
            <a:extLst>
              <a:ext uri="{FF2B5EF4-FFF2-40B4-BE49-F238E27FC236}">
                <a16:creationId xmlns:a16="http://schemas.microsoft.com/office/drawing/2014/main" id="{3F66918D-75E5-3FEB-67F4-581BD975B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0402" y="1767995"/>
            <a:ext cx="5612474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21A7B7-CF35-60E1-328C-33406E81F1E1}"/>
              </a:ext>
            </a:extLst>
          </p:cNvPr>
          <p:cNvSpPr txBox="1"/>
          <p:nvPr/>
        </p:nvSpPr>
        <p:spPr>
          <a:xfrm>
            <a:off x="902804" y="1921565"/>
            <a:ext cx="10547902" cy="47551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cs typeface="Calibri"/>
              </a:rPr>
              <a:t>DRM box:</a:t>
            </a:r>
          </a:p>
          <a:p>
            <a:pPr lvl="1"/>
            <a:r>
              <a:rPr lang="en-US" dirty="0">
                <a:cs typeface="Calibri"/>
              </a:rPr>
              <a:t/>
            </a:r>
            <a:br>
              <a:rPr lang="en-US" dirty="0">
                <a:cs typeface="Calibri"/>
              </a:rPr>
            </a:br>
            <a:r>
              <a:rPr lang="en-US" dirty="0" smtClean="0">
                <a:cs typeface="Calibri"/>
              </a:rPr>
              <a:t>(200*200*100) </a:t>
            </a:r>
            <a:r>
              <a:rPr lang="en-US" dirty="0">
                <a:cs typeface="Calibri"/>
              </a:rPr>
              <a:t>@ 5 m</a:t>
            </a:r>
          </a:p>
          <a:p>
            <a:pPr lvl="1"/>
            <a:endParaRPr lang="en-US" dirty="0">
              <a:cs typeface="Calibri"/>
            </a:endParaRPr>
          </a:p>
          <a:p>
            <a:r>
              <a:rPr lang="en-US" sz="2100" b="1" dirty="0" smtClean="0">
                <a:solidFill>
                  <a:srgbClr val="1F1F1F"/>
                </a:solidFill>
                <a:ea typeface="+mn-lt"/>
                <a:cs typeface="+mn-lt"/>
              </a:rPr>
              <a:t>Stations for controlling</a:t>
            </a:r>
            <a:r>
              <a:rPr lang="en-US" b="1" dirty="0" smtClean="0">
                <a:ea typeface="+mn-lt"/>
                <a:cs typeface="+mn-lt"/>
              </a:rPr>
              <a:t>:</a:t>
            </a:r>
            <a:endParaRPr lang="en-US" b="1" dirty="0"/>
          </a:p>
          <a:p>
            <a:r>
              <a:rPr lang="en-US" sz="2000" b="1" dirty="0">
                <a:cs typeface="Calibri"/>
              </a:rPr>
              <a:t>             [x, y, z]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1:   [0.,     0.,     0.]</a:t>
            </a:r>
            <a:endParaRPr lang="en-US" sz="2000" dirty="0">
              <a:cs typeface="Calibri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2:   [0.,     0.,  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100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]</a:t>
            </a:r>
            <a:endParaRPr lang="en-US" sz="2000" dirty="0">
              <a:cs typeface="Calibri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3:   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[-100, -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100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, -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100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.]</a:t>
            </a:r>
            <a:endParaRPr lang="en-US" sz="2000" dirty="0">
              <a:cs typeface="Calibri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4:   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[-100, -100,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    0.]</a:t>
            </a:r>
            <a:endParaRPr lang="en-US" sz="2000" dirty="0"/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b="1" dirty="0">
              <a:cs typeface="Calibri"/>
            </a:endParaRPr>
          </a:p>
          <a:p>
            <a:endParaRPr lang="en-US" b="1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033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CC37-A2FC-B296-85DB-74D050B9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787" y="389973"/>
            <a:ext cx="10515600" cy="1325563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Model 1 ( One layer)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CB656-C37C-BAB4-DE8E-87AE7D965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905" y="179964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 err="1">
                <a:latin typeface="Consolas"/>
              </a:rPr>
              <a:t>Qp</a:t>
            </a:r>
            <a:r>
              <a:rPr lang="en-US" sz="2000" b="1" dirty="0">
                <a:latin typeface="Consolas"/>
              </a:rPr>
              <a:t>  = 1000.     </a:t>
            </a:r>
            <a:r>
              <a:rPr lang="en-US" sz="2000" b="1" i="1" dirty="0">
                <a:latin typeface="Consolas"/>
              </a:rPr>
              <a:t># Q-factor for P-wave</a:t>
            </a:r>
            <a:endParaRPr lang="en-US" sz="2000" b="1" dirty="0">
              <a:cs typeface="Calibri" panose="020F0502020204030204"/>
            </a:endParaRPr>
          </a:p>
          <a:p>
            <a:r>
              <a:rPr lang="en-US" sz="2000" b="1" dirty="0">
                <a:latin typeface="Consolas"/>
              </a:rPr>
              <a:t>Qs  = 1000.     </a:t>
            </a:r>
            <a:r>
              <a:rPr lang="en-US" sz="2000" b="1" i="1" dirty="0">
                <a:latin typeface="Consolas"/>
              </a:rPr>
              <a:t># Q-factor for S-wave</a:t>
            </a:r>
            <a:endParaRPr lang="en-US" sz="2000" b="1" dirty="0">
              <a:cs typeface="Calibri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onsolas"/>
              </a:rPr>
              <a:t>Vs  = 2.000     </a:t>
            </a:r>
            <a:r>
              <a:rPr lang="en-US" sz="2000" b="1" i="1" dirty="0">
                <a:solidFill>
                  <a:srgbClr val="FF0000"/>
                </a:solidFill>
                <a:latin typeface="Consolas"/>
              </a:rPr>
              <a:t># S-wave speed (km/s)</a:t>
            </a:r>
            <a:endParaRPr lang="en-US" sz="2000" b="1" dirty="0">
              <a:solidFill>
                <a:srgbClr val="FF0000"/>
              </a:solidFill>
              <a:cs typeface="Calibri"/>
            </a:endParaRPr>
          </a:p>
          <a:p>
            <a:r>
              <a:rPr lang="en-US" sz="2000" b="1" dirty="0">
                <a:latin typeface="Consolas"/>
              </a:rPr>
              <a:t>nu  = 0.25      </a:t>
            </a:r>
            <a:r>
              <a:rPr lang="en-US" sz="2000" b="1" i="1" dirty="0">
                <a:latin typeface="Consolas"/>
              </a:rPr>
              <a:t># Poisson</a:t>
            </a:r>
            <a:endParaRPr lang="en-US" sz="2000" b="1" dirty="0">
              <a:cs typeface="Calibri"/>
            </a:endParaRPr>
          </a:p>
          <a:p>
            <a:r>
              <a:rPr lang="en-US" sz="2000" b="1" dirty="0">
                <a:latin typeface="Consolas"/>
              </a:rPr>
              <a:t>rho = 2.000     </a:t>
            </a:r>
            <a:r>
              <a:rPr lang="en-US" sz="2000" b="1" i="1" dirty="0">
                <a:latin typeface="Consolas"/>
              </a:rPr>
              <a:t># Mass density (gr/cm**3)</a:t>
            </a:r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452AE090-8ED8-0C4B-063E-81DAAA7FD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209" y="1959816"/>
            <a:ext cx="5675619" cy="425454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979" y="4075617"/>
            <a:ext cx="3020310" cy="231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CC37-A2FC-B296-85DB-74D050B9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74" y="439668"/>
            <a:ext cx="10515600" cy="1325563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Model 2 ( One layer)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CB656-C37C-BAB4-DE8E-87AE7D965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92" y="179964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 err="1">
                <a:latin typeface="Consolas"/>
              </a:rPr>
              <a:t>Qp</a:t>
            </a:r>
            <a:r>
              <a:rPr lang="en-US" sz="2000" b="1" dirty="0">
                <a:latin typeface="Consolas"/>
              </a:rPr>
              <a:t>  = 1000.     </a:t>
            </a:r>
            <a:r>
              <a:rPr lang="en-US" sz="2000" b="1" i="1" dirty="0">
                <a:latin typeface="Consolas"/>
              </a:rPr>
              <a:t># Q-factor for P-wave</a:t>
            </a:r>
            <a:endParaRPr lang="en-US" sz="2000" b="1" dirty="0">
              <a:cs typeface="Calibri" panose="020F0502020204030204"/>
            </a:endParaRPr>
          </a:p>
          <a:p>
            <a:r>
              <a:rPr lang="en-US" sz="2000" b="1" dirty="0">
                <a:latin typeface="Consolas"/>
              </a:rPr>
              <a:t>Qs  = 1000.     </a:t>
            </a:r>
            <a:r>
              <a:rPr lang="en-US" sz="2000" b="1" i="1" dirty="0">
                <a:latin typeface="Consolas"/>
              </a:rPr>
              <a:t># Q-factor for S-wave</a:t>
            </a:r>
            <a:endParaRPr lang="en-US" sz="2000" b="1" dirty="0">
              <a:cs typeface="Calibri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onsolas"/>
              </a:rPr>
              <a:t>Vs  = 1.000     </a:t>
            </a:r>
            <a:r>
              <a:rPr lang="en-US" sz="2000" b="1" i="1" dirty="0">
                <a:solidFill>
                  <a:srgbClr val="FF0000"/>
                </a:solidFill>
                <a:latin typeface="Consolas"/>
              </a:rPr>
              <a:t># S-wave speed (km/s)</a:t>
            </a:r>
            <a:endParaRPr lang="en-US" sz="2000" b="1" dirty="0">
              <a:solidFill>
                <a:srgbClr val="FF0000"/>
              </a:solidFill>
              <a:cs typeface="Calibri"/>
            </a:endParaRPr>
          </a:p>
          <a:p>
            <a:r>
              <a:rPr lang="en-US" sz="2000" b="1" dirty="0">
                <a:latin typeface="Consolas"/>
              </a:rPr>
              <a:t>nu  = 0.25      </a:t>
            </a:r>
            <a:r>
              <a:rPr lang="en-US" sz="2000" b="1" i="1" dirty="0">
                <a:latin typeface="Consolas"/>
              </a:rPr>
              <a:t># Poisson</a:t>
            </a:r>
            <a:endParaRPr lang="en-US" sz="2000" b="1" dirty="0">
              <a:cs typeface="Calibri"/>
            </a:endParaRPr>
          </a:p>
          <a:p>
            <a:r>
              <a:rPr lang="en-US" sz="2000" b="1" dirty="0">
                <a:latin typeface="Consolas"/>
              </a:rPr>
              <a:t>rho = 2.000     </a:t>
            </a:r>
            <a:r>
              <a:rPr lang="en-US" sz="2000" b="1" i="1" dirty="0">
                <a:latin typeface="Consolas"/>
              </a:rPr>
              <a:t># Mass density (gr/cm**3)</a:t>
            </a:r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5" name="Picture 4" descr="A graph of a graph&#10;&#10;Description automatically generated">
            <a:extLst>
              <a:ext uri="{FF2B5EF4-FFF2-40B4-BE49-F238E27FC236}">
                <a16:creationId xmlns:a16="http://schemas.microsoft.com/office/drawing/2014/main" id="{3A48F58C-A4A9-397C-A29E-A12B555E0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513" y="1533341"/>
            <a:ext cx="5981699" cy="44924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297" y="3779584"/>
            <a:ext cx="3925602" cy="292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3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CC37-A2FC-B296-85DB-74D050B9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74" y="439668"/>
            <a:ext cx="10515600" cy="1325563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Model 4 ( One layer)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CB656-C37C-BAB4-DE8E-87AE7D965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92" y="1799648"/>
            <a:ext cx="1089713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 err="1">
                <a:latin typeface="Consolas"/>
              </a:rPr>
              <a:t>Qp</a:t>
            </a:r>
            <a:r>
              <a:rPr lang="en-US" sz="2000" b="1" dirty="0">
                <a:latin typeface="Consolas"/>
              </a:rPr>
              <a:t>  = 1000.     </a:t>
            </a:r>
            <a:r>
              <a:rPr lang="en-US" sz="2000" b="1" i="1" dirty="0">
                <a:latin typeface="Consolas"/>
              </a:rPr>
              <a:t># Q-factor for P-wave</a:t>
            </a:r>
            <a:endParaRPr lang="en-US" sz="2000" b="1" dirty="0">
              <a:cs typeface="Calibri" panose="020F0502020204030204"/>
            </a:endParaRPr>
          </a:p>
          <a:p>
            <a:r>
              <a:rPr lang="en-US" sz="2000" b="1" dirty="0">
                <a:latin typeface="Consolas"/>
              </a:rPr>
              <a:t>Qs  = 1000.     </a:t>
            </a:r>
            <a:r>
              <a:rPr lang="en-US" sz="2000" b="1" i="1" dirty="0">
                <a:latin typeface="Consolas"/>
              </a:rPr>
              <a:t># Q-factor for S-wave</a:t>
            </a:r>
            <a:endParaRPr lang="en-US" sz="2000" b="1" dirty="0">
              <a:cs typeface="Calibri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onsolas"/>
              </a:rPr>
              <a:t>Vs  = 0.700     </a:t>
            </a:r>
            <a:r>
              <a:rPr lang="en-US" sz="2000" b="1" i="1" dirty="0">
                <a:solidFill>
                  <a:srgbClr val="FF0000"/>
                </a:solidFill>
                <a:latin typeface="Consolas"/>
              </a:rPr>
              <a:t># S-wave speed (km/s)</a:t>
            </a:r>
            <a:endParaRPr lang="en-US" sz="2000" b="1" dirty="0">
              <a:solidFill>
                <a:srgbClr val="FF0000"/>
              </a:solidFill>
              <a:cs typeface="Calibri"/>
            </a:endParaRPr>
          </a:p>
          <a:p>
            <a:r>
              <a:rPr lang="en-US" sz="2000" b="1" dirty="0">
                <a:latin typeface="Consolas"/>
              </a:rPr>
              <a:t>nu  = 0.25      </a:t>
            </a:r>
            <a:r>
              <a:rPr lang="en-US" sz="2000" b="1" i="1" dirty="0">
                <a:latin typeface="Consolas"/>
              </a:rPr>
              <a:t># Poisson</a:t>
            </a:r>
            <a:endParaRPr lang="en-US" sz="2000" b="1" dirty="0">
              <a:cs typeface="Calibri"/>
            </a:endParaRPr>
          </a:p>
          <a:p>
            <a:r>
              <a:rPr lang="en-US" sz="2000" b="1" dirty="0">
                <a:latin typeface="Consolas"/>
              </a:rPr>
              <a:t>rho = 2.000     </a:t>
            </a:r>
            <a:r>
              <a:rPr lang="en-US" sz="2000" b="1" i="1" dirty="0">
                <a:latin typeface="Consolas"/>
              </a:rPr>
              <a:t># Mass density (gr/cm**3)</a:t>
            </a:r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9E5DCA-0292-D9F0-9ED7-439B1EE03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059" y="1919909"/>
            <a:ext cx="5988942" cy="46664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42" y="4125249"/>
            <a:ext cx="3190099" cy="246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753A33-4478-C43E-0C7B-1CAD4F2BF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584" y="2357231"/>
            <a:ext cx="5973416" cy="45007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DBCC37-A2FC-B296-85DB-74D050B9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74" y="439668"/>
            <a:ext cx="10515600" cy="1325563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Model 5 ( two layer)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CB656-C37C-BAB4-DE8E-87AE7D965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92" y="179964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latin typeface="Consolas"/>
                <a:cs typeface="Calibri"/>
              </a:rPr>
              <a:t>Layer 1 :</a:t>
            </a:r>
            <a:endParaRPr lang="en-US" dirty="0"/>
          </a:p>
          <a:p>
            <a:pPr lvl="1"/>
            <a:r>
              <a:rPr lang="en-US" sz="1600" b="1" dirty="0">
                <a:solidFill>
                  <a:srgbClr val="000000"/>
                </a:solidFill>
                <a:latin typeface="Consolas"/>
                <a:cs typeface="Calibri"/>
              </a:rPr>
              <a:t>Thickness = 100 (m)</a:t>
            </a:r>
          </a:p>
          <a:p>
            <a:pPr lvl="1"/>
            <a:r>
              <a:rPr lang="en-US" sz="1800" b="1" dirty="0">
                <a:solidFill>
                  <a:srgbClr val="FF0000"/>
                </a:solidFill>
                <a:latin typeface="Consolas"/>
              </a:rPr>
              <a:t>Vs, nu, rho  = 0.400, 0.25, 2.0     </a:t>
            </a:r>
            <a:r>
              <a:rPr lang="en-US" sz="1800" b="1" i="1" dirty="0">
                <a:latin typeface="Consolas"/>
              </a:rPr>
              <a:t># (km/s),Poisson,(gr/cm**3)</a:t>
            </a:r>
            <a:endParaRPr lang="en-US" sz="1800" b="1" dirty="0">
              <a:cs typeface="Calibri"/>
            </a:endParaRPr>
          </a:p>
          <a:p>
            <a:pPr marL="457200" lvl="1" indent="0">
              <a:buNone/>
            </a:pPr>
            <a:endParaRPr lang="en-US" sz="1800" b="1" i="1" dirty="0">
              <a:latin typeface="Consolas"/>
              <a:cs typeface="Calibri"/>
            </a:endParaRPr>
          </a:p>
          <a:p>
            <a:r>
              <a:rPr lang="en-US" sz="2000" b="1" i="1" dirty="0">
                <a:latin typeface="Consolas"/>
                <a:cs typeface="Calibri"/>
              </a:rPr>
              <a:t>Layer 2:</a:t>
            </a:r>
          </a:p>
          <a:p>
            <a:pPr lvl="1"/>
            <a:r>
              <a:rPr lang="en-US" sz="1600" b="1" dirty="0">
                <a:latin typeface="Consolas"/>
                <a:cs typeface="Calibri"/>
              </a:rPr>
              <a:t>Thickness = base layer</a:t>
            </a:r>
            <a:endParaRPr lang="en-US" sz="1600" dirty="0">
              <a:latin typeface="Consolas"/>
              <a:cs typeface="Calibri"/>
            </a:endParaRPr>
          </a:p>
          <a:p>
            <a:pPr lvl="1"/>
            <a:r>
              <a:rPr lang="en-US" sz="1800" b="1" dirty="0">
                <a:solidFill>
                  <a:srgbClr val="FF0000"/>
                </a:solidFill>
                <a:latin typeface="Consolas"/>
                <a:cs typeface="Calibri"/>
              </a:rPr>
              <a:t>Vs, nu, rho  = 2.00, 0.25, 2.0     </a:t>
            </a:r>
            <a:endParaRPr lang="en-US" sz="1800" b="1" i="1" dirty="0">
              <a:latin typeface="Consolas"/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F85126-CD58-7E42-EBD9-F22B1D81FF72}"/>
              </a:ext>
            </a:extLst>
          </p:cNvPr>
          <p:cNvCxnSpPr>
            <a:stCxn id="20" idx="6"/>
          </p:cNvCxnSpPr>
          <p:nvPr/>
        </p:nvCxnSpPr>
        <p:spPr>
          <a:xfrm>
            <a:off x="857814" y="4767939"/>
            <a:ext cx="3082299" cy="16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167F30-04CA-7B38-CA78-C5F7C1C7B6BA}"/>
              </a:ext>
            </a:extLst>
          </p:cNvPr>
          <p:cNvCxnSpPr>
            <a:cxnSpLocks/>
          </p:cNvCxnSpPr>
          <p:nvPr/>
        </p:nvCxnSpPr>
        <p:spPr>
          <a:xfrm>
            <a:off x="790156" y="4738293"/>
            <a:ext cx="7630" cy="1955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Parallelogram 18"/>
          <p:cNvSpPr/>
          <p:nvPr/>
        </p:nvSpPr>
        <p:spPr>
          <a:xfrm rot="7904377">
            <a:off x="481040" y="6259642"/>
            <a:ext cx="653735" cy="450816"/>
          </a:xfrm>
          <a:prstGeom prst="parallelogram">
            <a:avLst/>
          </a:prstGeom>
          <a:solidFill>
            <a:schemeClr val="accent2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42744" y="4710792"/>
            <a:ext cx="115070" cy="114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3883184" y="4591759"/>
                <a:ext cx="3827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184" y="4591759"/>
                <a:ext cx="382772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742744" y="6446194"/>
                <a:ext cx="353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44" y="6446194"/>
                <a:ext cx="3538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807909" y="5250695"/>
            <a:ext cx="3015247" cy="1234355"/>
          </a:xfrm>
          <a:prstGeom prst="rect">
            <a:avLst/>
          </a:prstGeom>
          <a:solidFill>
            <a:schemeClr val="accent6">
              <a:lumMod val="40000"/>
              <a:lumOff val="60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21972" y="5634579"/>
                <a:ext cx="4234079" cy="408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=2000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𝑔𝑟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2" y="5634579"/>
                <a:ext cx="4234079" cy="4086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798072" y="4784913"/>
            <a:ext cx="3025084" cy="465782"/>
          </a:xfrm>
          <a:prstGeom prst="rect">
            <a:avLst/>
          </a:prstGeom>
          <a:solidFill>
            <a:srgbClr val="7030A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127136" y="4833127"/>
                <a:ext cx="4023750" cy="408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=400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𝑔𝑟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36" y="4833127"/>
                <a:ext cx="4023750" cy="4086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748301" y="6446194"/>
            <a:ext cx="83709" cy="63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CC37-A2FC-B296-85DB-74D050B9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74" y="439668"/>
            <a:ext cx="10515600" cy="1325563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Model 6 ( two layer)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CB656-C37C-BAB4-DE8E-87AE7D965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92" y="179964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latin typeface="Consolas"/>
                <a:cs typeface="Calibri"/>
              </a:rPr>
              <a:t>Layer 1 :</a:t>
            </a:r>
            <a:endParaRPr lang="en-US" dirty="0"/>
          </a:p>
          <a:p>
            <a:pPr lvl="1"/>
            <a:r>
              <a:rPr lang="en-US" sz="1600" b="1" dirty="0">
                <a:solidFill>
                  <a:srgbClr val="000000"/>
                </a:solidFill>
                <a:latin typeface="Consolas"/>
                <a:cs typeface="Calibri"/>
              </a:rPr>
              <a:t>Thickness = 100 (m)</a:t>
            </a:r>
          </a:p>
          <a:p>
            <a:pPr lvl="1"/>
            <a:r>
              <a:rPr lang="en-US" sz="1800" b="1" dirty="0">
                <a:solidFill>
                  <a:srgbClr val="FF0000"/>
                </a:solidFill>
                <a:latin typeface="Consolas"/>
              </a:rPr>
              <a:t>Vs, nu, rho  = 0.200, 0.25, 2.0     </a:t>
            </a:r>
            <a:r>
              <a:rPr lang="en-US" sz="1800" b="1" i="1" dirty="0">
                <a:latin typeface="Consolas"/>
              </a:rPr>
              <a:t># (km/s),Poisson,(gr/cm**3)</a:t>
            </a:r>
            <a:endParaRPr lang="en-US" sz="1800" b="1" dirty="0">
              <a:cs typeface="Calibri"/>
            </a:endParaRPr>
          </a:p>
          <a:p>
            <a:pPr marL="457200" lvl="1" indent="0">
              <a:buNone/>
            </a:pPr>
            <a:endParaRPr lang="en-US" sz="1800" b="1" i="1" dirty="0">
              <a:latin typeface="Consolas"/>
              <a:cs typeface="Calibri"/>
            </a:endParaRPr>
          </a:p>
          <a:p>
            <a:r>
              <a:rPr lang="en-US" sz="2000" b="1" i="1" dirty="0">
                <a:latin typeface="Consolas"/>
                <a:cs typeface="Calibri"/>
              </a:rPr>
              <a:t>Layer 2:</a:t>
            </a:r>
          </a:p>
          <a:p>
            <a:pPr lvl="1"/>
            <a:r>
              <a:rPr lang="en-US" sz="1600" b="1" dirty="0">
                <a:latin typeface="Consolas"/>
                <a:cs typeface="Calibri"/>
              </a:rPr>
              <a:t>Thickness = base layer</a:t>
            </a:r>
            <a:endParaRPr lang="en-US" sz="1600" dirty="0">
              <a:latin typeface="Consolas"/>
              <a:cs typeface="Calibri"/>
            </a:endParaRPr>
          </a:p>
          <a:p>
            <a:pPr lvl="1"/>
            <a:r>
              <a:rPr lang="en-US" sz="1800" b="1" dirty="0">
                <a:solidFill>
                  <a:srgbClr val="FF0000"/>
                </a:solidFill>
                <a:latin typeface="Consolas"/>
                <a:cs typeface="Calibri"/>
              </a:rPr>
              <a:t>Vs, nu, rho  = 2.00, 0.25, 2.0     </a:t>
            </a:r>
            <a:endParaRPr lang="en-US" sz="1800" b="1" i="1" dirty="0">
              <a:latin typeface="Consolas"/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244A5A7A-11A8-D14B-ECD2-BD9B4E7A2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596" y="2748170"/>
            <a:ext cx="5401917" cy="4036943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F85126-CD58-7E42-EBD9-F22B1D81FF72}"/>
              </a:ext>
            </a:extLst>
          </p:cNvPr>
          <p:cNvCxnSpPr>
            <a:stCxn id="26" idx="6"/>
          </p:cNvCxnSpPr>
          <p:nvPr/>
        </p:nvCxnSpPr>
        <p:spPr>
          <a:xfrm>
            <a:off x="683644" y="4558937"/>
            <a:ext cx="3082299" cy="16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A167F30-04CA-7B38-CA78-C5F7C1C7B6BA}"/>
              </a:ext>
            </a:extLst>
          </p:cNvPr>
          <p:cNvCxnSpPr>
            <a:cxnSpLocks/>
          </p:cNvCxnSpPr>
          <p:nvPr/>
        </p:nvCxnSpPr>
        <p:spPr>
          <a:xfrm>
            <a:off x="615986" y="4529291"/>
            <a:ext cx="7630" cy="1955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Parallelogram 24"/>
          <p:cNvSpPr/>
          <p:nvPr/>
        </p:nvSpPr>
        <p:spPr>
          <a:xfrm rot="7904377">
            <a:off x="306870" y="6050640"/>
            <a:ext cx="653735" cy="450816"/>
          </a:xfrm>
          <a:prstGeom prst="parallelogram">
            <a:avLst/>
          </a:prstGeom>
          <a:solidFill>
            <a:schemeClr val="accent2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68574" y="4501790"/>
            <a:ext cx="115070" cy="114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3709014" y="4382757"/>
                <a:ext cx="3827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014" y="4382757"/>
                <a:ext cx="382772" cy="369332"/>
              </a:xfrm>
              <a:prstGeom prst="rect">
                <a:avLst/>
              </a:prstGeom>
              <a:blipFill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568574" y="6237192"/>
                <a:ext cx="353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74" y="6237192"/>
                <a:ext cx="3538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633739" y="5041693"/>
            <a:ext cx="3015247" cy="1234355"/>
          </a:xfrm>
          <a:prstGeom prst="rect">
            <a:avLst/>
          </a:prstGeom>
          <a:solidFill>
            <a:schemeClr val="accent6">
              <a:lumMod val="40000"/>
              <a:lumOff val="60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-152198" y="5425577"/>
                <a:ext cx="4234079" cy="408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=2000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𝑔𝑟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198" y="5425577"/>
                <a:ext cx="4234079" cy="4086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623902" y="4575911"/>
            <a:ext cx="3025084" cy="465782"/>
          </a:xfrm>
          <a:prstGeom prst="rect">
            <a:avLst/>
          </a:prstGeom>
          <a:solidFill>
            <a:srgbClr val="7030A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-47034" y="4624125"/>
                <a:ext cx="4023750" cy="408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=200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𝑔𝑟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034" y="4624125"/>
                <a:ext cx="4023750" cy="4086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/>
          <p:cNvSpPr/>
          <p:nvPr/>
        </p:nvSpPr>
        <p:spPr>
          <a:xfrm>
            <a:off x="574131" y="6237192"/>
            <a:ext cx="83709" cy="63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4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</TotalTime>
  <Words>229</Words>
  <Application>Microsoft Office PowerPoint</Application>
  <PresentationFormat>Widescreen</PresentationFormat>
  <Paragraphs>153</Paragraphs>
  <Slides>15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Consolas</vt:lpstr>
      <vt:lpstr>office theme</vt:lpstr>
      <vt:lpstr>Shaker-maker</vt:lpstr>
      <vt:lpstr>Fault information:</vt:lpstr>
      <vt:lpstr>Fault and Stations Configuration:</vt:lpstr>
      <vt:lpstr>DRM Box and Nodes</vt:lpstr>
      <vt:lpstr>Model 1 ( One layer)</vt:lpstr>
      <vt:lpstr>Model 2 ( One layer)</vt:lpstr>
      <vt:lpstr>Model 4 ( One layer)</vt:lpstr>
      <vt:lpstr>Model 5 ( two layer)</vt:lpstr>
      <vt:lpstr>Model 6 ( two layer)</vt:lpstr>
      <vt:lpstr>Model 6 ( two layer)</vt:lpstr>
      <vt:lpstr>Model 7 ( three layer)</vt:lpstr>
      <vt:lpstr>Model 9 ( three layer)</vt:lpstr>
      <vt:lpstr>Model 8 ( three layer)</vt:lpstr>
      <vt:lpstr>Model 9 ( three layer)</vt:lpstr>
      <vt:lpstr>One layer model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parduino</dc:creator>
  <cp:lastModifiedBy>parduino</cp:lastModifiedBy>
  <cp:revision>354</cp:revision>
  <dcterms:created xsi:type="dcterms:W3CDTF">2023-10-31T01:35:47Z</dcterms:created>
  <dcterms:modified xsi:type="dcterms:W3CDTF">2023-11-07T06:35:59Z</dcterms:modified>
</cp:coreProperties>
</file>