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7" r:id="rId15"/>
    <p:sldId id="269" r:id="rId16"/>
    <p:sldId id="270" r:id="rId17"/>
    <p:sldId id="271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262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65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846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81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886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1659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3031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0000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7747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9668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36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270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67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86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8796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618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9327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A4FD-A0B0-40C4-BAD6-58C6595D6ECD}" type="datetimeFigureOut">
              <a:rPr lang="fa-IR" smtClean="0"/>
              <a:t>10/12/1444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8CC1-7791-4605-BD8F-5B2FAB2F36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5542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3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286376-B1D8-CECD-6620-1A0761414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a-IR">
                <a:solidFill>
                  <a:srgbClr val="FFFFFF"/>
                </a:solidFill>
              </a:rPr>
              <a:t>شبیه‌سازی تابع تبدیل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84E0B-D4F8-5B38-25BE-E43E9C9D0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fa-IR">
                <a:solidFill>
                  <a:schemeClr val="bg2"/>
                </a:solidFill>
              </a:rPr>
              <a:t>علیرضا عباسی</a:t>
            </a:r>
          </a:p>
        </p:txBody>
      </p:sp>
    </p:spTree>
    <p:extLst>
      <p:ext uri="{BB962C8B-B14F-4D97-AF65-F5344CB8AC3E}">
        <p14:creationId xmlns:p14="http://schemas.microsoft.com/office/powerpoint/2010/main" val="818433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سیستم حلقه بسته با فیدبک واحد را شبیه‌سازی میکنیم: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پاسخ پله را رسم می‌کنیم: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محل قطب‌ها و صفرها را بدست می‌آوریم: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19082-24C2-0292-90C8-C634BB91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7" y="633268"/>
            <a:ext cx="7064352" cy="1196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DB9EF-E695-798F-8BDE-F2F45A67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94" y="2462980"/>
            <a:ext cx="3565284" cy="31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9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فیدبک واحد را پیاده‌سازی میکنیم: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r>
              <a:rPr lang="fa-IR" dirty="0"/>
              <a:t>صفرها وقطب‌های سیستم را بدست می‌آوریم: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algn="r" rtl="1"/>
            <a:r>
              <a:rPr lang="fa-IR" dirty="0"/>
              <a:t>در شبیه‌ساز نیز فیدبک واحد را پیاده‌سازی میکنیم:</a:t>
            </a:r>
          </a:p>
          <a:p>
            <a:pPr lvl="1"/>
            <a:r>
              <a:rPr lang="fa-IR" dirty="0"/>
              <a:t>محل صفرها و قطب‌ها رابدست می‌اوریم.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696A1-B9B0-1E5B-FCC4-3360D94C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5" y="278093"/>
            <a:ext cx="8217301" cy="1052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4D07A-5D3C-5DE0-8809-AC22E9E01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0" t="16896" r="8922" b="8096"/>
          <a:stretch/>
        </p:blipFill>
        <p:spPr>
          <a:xfrm>
            <a:off x="69317" y="2849597"/>
            <a:ext cx="6026683" cy="296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EF7E5-989B-2C84-A93A-210019DB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136" y="1520665"/>
            <a:ext cx="2150932" cy="1139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1DAAC-0A7B-C960-0D4C-9AFB660A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992" y="4914732"/>
            <a:ext cx="679000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فیدبک حالت را برای قطب‌های 1- و 2- و 3- بدست می‌آوریم: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r>
              <a:rPr lang="fa-IR" dirty="0"/>
              <a:t>پاسخ پله سیستم: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26378-0FC0-066A-743F-963119E9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81" y="121784"/>
            <a:ext cx="3657917" cy="3139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18305-B941-9AD9-1153-CC4225C6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19" y="3077896"/>
            <a:ext cx="4160762" cy="35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سیستم را شبیه‌سازی کرده و پاسخ پله را بدست می‌آوریم: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8EB86-8D68-BA45-7B76-9EE8549C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30" y="545617"/>
            <a:ext cx="8060939" cy="1755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7E04BD-4EA2-9B1D-E44D-1A08BB1F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37" y="2301033"/>
            <a:ext cx="5049126" cy="45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CD558F-BA4C-2E04-48C7-E6C74D4C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متغیرهای حالت را رسم می‌کنیم:</a:t>
            </a:r>
          </a:p>
          <a:p>
            <a:endParaRPr lang="fa-I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091FE-57D3-2C3D-AD19-535123AC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412"/>
            <a:ext cx="12192000" cy="56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6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سیگنال فیدبک را رسم می‌کنیم: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سیگنال ورودی فضای حالت را رسم می‌کنیم: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A6736-7924-A484-A8CE-716520D1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59" y="3770584"/>
            <a:ext cx="4145558" cy="2949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E8AAB-0330-56B4-634E-3A780505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59" y="243840"/>
            <a:ext cx="4169486" cy="29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قظب‌ها و صفرهای سیستم جدید: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2807D-4902-7334-DA28-7B4C51E0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623"/>
            <a:ext cx="12192000" cy="60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قظب‌های سیستم جدید (سیستم دوم با قطب‌های دور):</a:t>
            </a:r>
          </a:p>
          <a:p>
            <a:endParaRPr lang="fa-IR" dirty="0"/>
          </a:p>
          <a:p>
            <a:r>
              <a:rPr lang="fa-IR" dirty="0"/>
              <a:t>پاسخ پله: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B5863-8E7D-F41C-FC30-04B146F1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6393" cy="4877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43497-0C60-80FA-42F0-9A093CEC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960" y="1848915"/>
            <a:ext cx="5296359" cy="4724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CFD08-FDF7-A1E3-BC12-E7BAF8EB8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1" y="4934981"/>
            <a:ext cx="5852559" cy="18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7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بررسی جایابی قطب‌ها:</a:t>
            </a:r>
          </a:p>
          <a:p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2898-6514-5CA8-1D69-D5FB7D42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781"/>
            <a:ext cx="12192000" cy="62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بررسی سیگنال‌ها:</a:t>
            </a:r>
          </a:p>
          <a:p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A7BEF-40DC-9CA5-2F91-D32FD0E8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1226819"/>
            <a:ext cx="10292080" cy="47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در ابتدا تابع مورد نظر را معرفی میکنیم: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محیط سیمولینک نیز همین کار را انجام می‌دهیم:</a:t>
            </a:r>
          </a:p>
          <a:p>
            <a:pPr algn="r" rtl="1"/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5C6F8-DD20-8D83-237C-E28310A1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03" y="2741386"/>
            <a:ext cx="2825192" cy="3743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7750E-0DB3-ABA7-C822-E45D737D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61" y="3770004"/>
            <a:ext cx="2606266" cy="1089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015BF1-857B-0A6A-5922-E445F0B43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246" y="228902"/>
            <a:ext cx="2415749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1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بررسی سیگنال‌ها: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9D286-46D8-83B2-4C77-3384DA86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" y="949798"/>
            <a:ext cx="5319221" cy="3734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C82E3-890C-EE25-35BB-6771865E6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39" y="934557"/>
            <a:ext cx="523539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قطب‌های سیستم جدید (سیستم سوم با قطب‌های نزدیک):</a:t>
            </a:r>
          </a:p>
          <a:p>
            <a:pPr lvl="1"/>
            <a:r>
              <a:rPr lang="fa-IR" dirty="0"/>
              <a:t>بسیار به مبدا نردیک است</a:t>
            </a:r>
          </a:p>
          <a:p>
            <a:endParaRPr lang="fa-IR" dirty="0"/>
          </a:p>
          <a:p>
            <a:r>
              <a:rPr lang="fa-IR" dirty="0"/>
              <a:t>پاسخ پله: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31906-3F96-ED86-287D-FA14476C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77047" cy="1148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060CD1-3D6E-435F-5603-0EBF595C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0" y="1409331"/>
            <a:ext cx="4846740" cy="4244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15BDB-CD7E-CD48-D808-E5C4BFE48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965" y="2233403"/>
            <a:ext cx="5311600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1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بررسی جایابی قطب‌ها: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A8B05-83C9-9DE4-DD9D-4B00E7DC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920"/>
            <a:ext cx="12233729" cy="62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بررسی سیگنال‌ها: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404AB-F284-C910-5C4C-A527C798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450"/>
            <a:ext cx="12192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0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1CD-7BC3-4548-E5D0-99B7DD23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بررسی سیگنال‌ها:</a:t>
            </a:r>
          </a:p>
          <a:p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F9494-3EDF-672F-2AD1-C36A81D7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" y="1427316"/>
            <a:ext cx="5319221" cy="37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F49311-943D-831C-0C91-091EA1D8D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289" y="1438747"/>
            <a:ext cx="5334462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83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7AA8-9C4F-5DFD-27AF-CE8DCD1F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طراحی ردیاب استاتیک:</a:t>
            </a:r>
          </a:p>
          <a:p>
            <a:pPr lvl="1"/>
            <a:r>
              <a:rPr lang="fa-IR" dirty="0"/>
              <a:t>برای سیستم اولیه، گین را طوری تعیین می‌کنیم که خطای حالت ماندگار صفر شود.</a:t>
            </a:r>
            <a:endParaRPr lang="en-AE" dirty="0"/>
          </a:p>
          <a:p>
            <a:pPr lvl="1"/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B077C-CFE8-FEA9-62AE-AD761244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92" y="318251"/>
            <a:ext cx="1531753" cy="92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E1B2C-15B7-4C12-1637-49D2343EE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492" y="957554"/>
            <a:ext cx="8094341" cy="3760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EA70A-DC35-98A0-2839-D832DA4B8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7" y="4881166"/>
            <a:ext cx="11027096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7AA8-9C4F-5DFD-27AF-CE8DCD1F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طراحی ردیاب استاتیک:</a:t>
            </a:r>
          </a:p>
          <a:p>
            <a:pPr lvl="1"/>
            <a:r>
              <a:rPr lang="fa-IR" dirty="0"/>
              <a:t>اما بهتر است برای قطب‌های دور (سیستم دوم) ردیاب استاتیک طراحی کنیم:</a:t>
            </a:r>
            <a:endParaRPr lang="en-AE" dirty="0"/>
          </a:p>
          <a:p>
            <a:pPr lv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D1C80-4C21-0182-256C-FA84AD11A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6" b="6901"/>
          <a:stretch/>
        </p:blipFill>
        <p:spPr>
          <a:xfrm>
            <a:off x="805569" y="4859881"/>
            <a:ext cx="10580861" cy="1998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A9F5D0-6308-85AE-F323-2B329570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5" y="312391"/>
            <a:ext cx="1379340" cy="670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4BC18-234A-D33C-7CC0-8380B5A26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1105345"/>
            <a:ext cx="7818188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9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7AA8-9C4F-5DFD-27AF-CE8DCD1F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طراحی ردیاب انتگرالی:</a:t>
            </a:r>
          </a:p>
          <a:p>
            <a:pPr marL="457200" lvl="1" indent="0">
              <a:buNone/>
            </a:pP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C9F7D-3EF6-46F5-8A3A-08D48D03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8" y="594522"/>
            <a:ext cx="4518252" cy="4796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01294-0C30-2ECA-47DF-9EAB7C3A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78" y="594522"/>
            <a:ext cx="3081825" cy="1904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0A55B-F5A9-8AA1-8BFB-D0E6D6009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378" y="3581660"/>
            <a:ext cx="5479458" cy="21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15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C9A7-D808-6A11-4359-E3FB6576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a-IR" dirty="0"/>
              <a:t>حال پاسخ پله و سیگنال کنترلی را رسم می‌کنیم: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042DC-E60B-B069-C1B9-36DFD506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0" y="238041"/>
            <a:ext cx="3924640" cy="194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A9267-5917-8AFA-2DA8-27369C67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626714"/>
            <a:ext cx="5528502" cy="45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2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D320-8B9E-3ED3-097D-255DA06E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0"/>
            <a:ext cx="9905999" cy="3541714"/>
          </a:xfrm>
        </p:spPr>
        <p:txBody>
          <a:bodyPr/>
          <a:lstStyle/>
          <a:p>
            <a:r>
              <a:rPr lang="fa-IR"/>
              <a:t>متغیرهای حالت را رسم می‌کنیم: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8C49D-C8EB-2479-31F1-BE4E3D97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8" y="95272"/>
            <a:ext cx="3627434" cy="3962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6115F-D17A-362E-880A-75DD7BE7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871" y="1409557"/>
            <a:ext cx="5776142" cy="45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6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صفرها و قطب‌های سیستم را بدست می‌آوریم: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محیط سیمولینک نیز مکان هندسی ریشه‌ها را رسم می‌کنیم:</a:t>
            </a:r>
          </a:p>
          <a:p>
            <a:pPr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5D868-9EEE-E2E7-7D70-488E243E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299" y="677413"/>
            <a:ext cx="2476715" cy="1546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CAEDC-DBCB-C61E-FA30-A61B607A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8" y="3282431"/>
            <a:ext cx="4546784" cy="1621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00F043-F3C4-4BCF-738A-E9B698624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134" y="3457578"/>
            <a:ext cx="6453028" cy="34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45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D320-8B9E-3ED3-097D-255DA06E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0"/>
            <a:ext cx="9905999" cy="3541714"/>
          </a:xfrm>
        </p:spPr>
        <p:txBody>
          <a:bodyPr/>
          <a:lstStyle/>
          <a:p>
            <a:r>
              <a:rPr lang="fa-IR"/>
              <a:t>متغیرهای حالت را رسم می‌کنیم: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8C49D-C8EB-2479-31F1-BE4E3D97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8" y="95272"/>
            <a:ext cx="3627434" cy="3962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6115F-D17A-362E-880A-75DD7BE7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871" y="1409557"/>
            <a:ext cx="5776142" cy="45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67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6716-6962-9BBD-E78D-01728982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-411159"/>
            <a:ext cx="9906000" cy="1477961"/>
          </a:xfrm>
        </p:spPr>
        <p:txBody>
          <a:bodyPr/>
          <a:lstStyle/>
          <a:p>
            <a:pPr algn="r"/>
            <a:r>
              <a:rPr lang="fa-IR" dirty="0"/>
              <a:t>مقایسه دو ردیاب طراحی شده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710157-8965-C875-D671-FC5F0E53E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مقاومت در برابر تغییر پارامترهای مدل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3BE78A-DCD3-6033-04C0-2DE7A3979A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5FC0EB-5C24-0706-93AD-A984AB0BA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a-IR" dirty="0"/>
              <a:t>عملکرد ردیابی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DC9DC5-E13A-A55E-735B-0A0DEE4094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4157143"/>
            <a:ext cx="4875213" cy="550313"/>
          </a:xfrm>
        </p:spPr>
      </p:pic>
    </p:spTree>
    <p:extLst>
      <p:ext uri="{BB962C8B-B14F-4D97-AF65-F5344CB8AC3E}">
        <p14:creationId xmlns:p14="http://schemas.microsoft.com/office/powerpoint/2010/main" val="104871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پایداری را بررسی میکنیم: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lvl="1" algn="r" rtl="1"/>
            <a:r>
              <a:rPr lang="fa-IR" dirty="0"/>
              <a:t>تابع </a:t>
            </a:r>
            <a:r>
              <a:rPr lang="en-AE" dirty="0" err="1"/>
              <a:t>isstable</a:t>
            </a:r>
            <a:r>
              <a:rPr lang="fa-IR" dirty="0"/>
              <a:t> مقدار 1 برگردانده، یعنی تابع پایدار است(تمامی قطب‌ها سمت راست هستند که در اسلاید قبل نیز مشخص شده بود).</a:t>
            </a:r>
          </a:p>
          <a:p>
            <a:pPr lvl="1" algn="r" rtl="1"/>
            <a:endParaRPr lang="fa-IR" dirty="0"/>
          </a:p>
          <a:p>
            <a:pPr lvl="1" algn="r" rtl="1"/>
            <a:endParaRPr lang="fa-IR" dirty="0"/>
          </a:p>
          <a:p>
            <a:pPr lvl="1" algn="r" rtl="1"/>
            <a:r>
              <a:rPr lang="fa-IR" dirty="0"/>
              <a:t>مینیمم فاز بودن را بررسی می‌کنیم:</a:t>
            </a:r>
          </a:p>
          <a:p>
            <a:pPr lvl="1" algn="r" rtl="1"/>
            <a:endParaRPr lang="fa-IR" dirty="0"/>
          </a:p>
          <a:p>
            <a:pPr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5E599-6F52-3D82-F15F-DE7EE0C7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036" y="754326"/>
            <a:ext cx="2057578" cy="1234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F7FB7-2A74-2317-1F08-61C8B117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61" y="4503371"/>
            <a:ext cx="262912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8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یک فرم فضای حالت برای سیستم بدست می‌آوریم: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متلب پیاده‌سازی میکنیم.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سیمولینک نیز پیاده‌سازی می‌کنیم: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1E1DA-DFD6-66AE-DE8E-54DF4AE2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05" y="106541"/>
            <a:ext cx="2872989" cy="3215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07F86A-F1AB-D47B-6922-0BB82824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6" y="3047918"/>
            <a:ext cx="2872989" cy="3718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1BE16-3F7F-B1BE-C864-0A0105311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379" y="4343371"/>
            <a:ext cx="1847896" cy="12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9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کنترل‌پذیری را بررسی میکنیم: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lvl="1" algn="r" rtl="1"/>
            <a:r>
              <a:rPr lang="fa-IR" dirty="0"/>
              <a:t>ماتریس فول‌رنک است. یعنی سیستم بطور کامل کنترل‌پذیر حالت میباشد.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رؤیت‌پذیری را بررسی میکنیم: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lvl="1" algn="r" rtl="1"/>
            <a:r>
              <a:rPr lang="fa-IR" dirty="0"/>
              <a:t>ماتریس فول‌رنک است. یعنی سیستم بطور کامل مشاهده‌پذیر حالت میباشد.</a:t>
            </a:r>
          </a:p>
          <a:p>
            <a:pPr lvl="1"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3BAE5-08D9-1EE8-4113-18E000C6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97" y="579609"/>
            <a:ext cx="2141406" cy="1257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FFA8C9-00F2-C997-0FE4-37295B59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04" y="3795011"/>
            <a:ext cx="1988992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فرم مینیمال سیستم را بدست می‌آوریم: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A4CA7-224C-CB61-3559-3E8991C1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630" y="932492"/>
            <a:ext cx="2949196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پاسخ پله سیستم را رسم می‌کنیم:</a:t>
            </a:r>
          </a:p>
          <a:p>
            <a:pPr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57467-AA11-2EF4-5B2B-CE652DC8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4" y="1066595"/>
            <a:ext cx="5433531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443-8639-9229-D4E8-3B9E8F21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r" rtl="1"/>
            <a:r>
              <a:rPr lang="fa-IR" dirty="0"/>
              <a:t>در محیط سیمولینک نیز پاسخ پله را رسم می‌کنیم: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76582-FC01-5953-FFE4-6636E8C2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4" y="772462"/>
            <a:ext cx="4649406" cy="1027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A2BFC-E3B2-FB92-1385-CEF81E45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34" y="1800225"/>
            <a:ext cx="5334462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5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941</TotalTime>
  <Words>394</Words>
  <Application>Microsoft Office PowerPoint</Application>
  <PresentationFormat>Widescreen</PresentationFormat>
  <Paragraphs>115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Tw Cen MT</vt:lpstr>
      <vt:lpstr>Circuit</vt:lpstr>
      <vt:lpstr>شبیه‌سازی تابع تبدیل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مقایسه دو ردیاب طراحی شده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شبیه‌سازی تابع تبدیل</dc:title>
  <dc:creator>Alireza Abassi</dc:creator>
  <cp:lastModifiedBy>Alireza Abassi</cp:lastModifiedBy>
  <cp:revision>5</cp:revision>
  <dcterms:created xsi:type="dcterms:W3CDTF">2023-06-13T22:41:03Z</dcterms:created>
  <dcterms:modified xsi:type="dcterms:W3CDTF">2023-06-29T00:03:57Z</dcterms:modified>
</cp:coreProperties>
</file>