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6"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166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7982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8573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0427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10/10/2024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4095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76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9891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0010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8341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5195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1956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10/10/2024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71560252"/>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326FB3E-3F6C-92BC-4546-537C4EE8760D}"/>
              </a:ext>
            </a:extLst>
          </p:cNvPr>
          <p:cNvSpPr>
            <a:spLocks noGrp="1"/>
          </p:cNvSpPr>
          <p:nvPr>
            <p:ph type="ctrTitle"/>
          </p:nvPr>
        </p:nvSpPr>
        <p:spPr>
          <a:xfrm>
            <a:off x="540000" y="540000"/>
            <a:ext cx="4500561" cy="4259814"/>
          </a:xfrm>
        </p:spPr>
        <p:txBody>
          <a:bodyPr>
            <a:normAutofit/>
          </a:bodyPr>
          <a:lstStyle/>
          <a:p>
            <a:r>
              <a:rPr lang="en-AE" sz="8100" dirty="0"/>
              <a:t>RL in MATLAB</a:t>
            </a:r>
            <a:endParaRPr lang="fa-IR" sz="8100" dirty="0"/>
          </a:p>
        </p:txBody>
      </p:sp>
      <p:sp>
        <p:nvSpPr>
          <p:cNvPr id="3" name="Subtitle 2">
            <a:extLst>
              <a:ext uri="{FF2B5EF4-FFF2-40B4-BE49-F238E27FC236}">
                <a16:creationId xmlns:a16="http://schemas.microsoft.com/office/drawing/2014/main" id="{5313CE8D-D7E8-3069-E3A7-24A7BBD6457E}"/>
              </a:ext>
            </a:extLst>
          </p:cNvPr>
          <p:cNvSpPr>
            <a:spLocks noGrp="1"/>
          </p:cNvSpPr>
          <p:nvPr>
            <p:ph type="subTitle" idx="1"/>
          </p:nvPr>
        </p:nvSpPr>
        <p:spPr>
          <a:xfrm>
            <a:off x="540000" y="4988476"/>
            <a:ext cx="4500561" cy="1320249"/>
          </a:xfrm>
        </p:spPr>
        <p:txBody>
          <a:bodyPr>
            <a:normAutofit/>
          </a:bodyPr>
          <a:lstStyle/>
          <a:p>
            <a:r>
              <a:rPr lang="en-AE" dirty="0" err="1"/>
              <a:t>Tourandar</a:t>
            </a:r>
            <a:endParaRPr lang="en-AE" dirty="0"/>
          </a:p>
          <a:p>
            <a:r>
              <a:rPr lang="en-AE" dirty="0"/>
              <a:t>Abbasi</a:t>
            </a:r>
            <a:endParaRPr lang="fa-IR" dirty="0"/>
          </a:p>
        </p:txBody>
      </p:sp>
      <p:grpSp>
        <p:nvGrpSpPr>
          <p:cNvPr id="25" name="Group 24">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6" name="Oval 25">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C0ADA857-1BD1-6BFD-3135-0946E50B783B}"/>
              </a:ext>
            </a:extLst>
          </p:cNvPr>
          <p:cNvPicPr>
            <a:picLocks noChangeAspect="1"/>
          </p:cNvPicPr>
          <p:nvPr/>
        </p:nvPicPr>
        <p:blipFill>
          <a:blip r:embed="rId2"/>
          <a:srcRect l="3754" r="34496"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9290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0B12DF9-6FEB-C943-0E8F-461DD16F3F56}"/>
              </a:ext>
            </a:extLst>
          </p:cNvPr>
          <p:cNvSpPr>
            <a:spLocks noGrp="1"/>
          </p:cNvSpPr>
          <p:nvPr>
            <p:ph type="title"/>
          </p:nvPr>
        </p:nvSpPr>
        <p:spPr>
          <a:xfrm>
            <a:off x="7086315" y="545126"/>
            <a:ext cx="4554821" cy="2186096"/>
          </a:xfrm>
        </p:spPr>
        <p:txBody>
          <a:bodyPr anchor="b">
            <a:normAutofit/>
          </a:bodyPr>
          <a:lstStyle/>
          <a:p>
            <a:endParaRPr lang="fa-IR" dirty="0"/>
          </a:p>
        </p:txBody>
      </p:sp>
      <p:sp>
        <p:nvSpPr>
          <p:cNvPr id="28" name="Freeform: Shape 27">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4FAB04DA-DA31-6CB8-6612-92F9763DFACF}"/>
              </a:ext>
            </a:extLst>
          </p:cNvPr>
          <p:cNvPicPr>
            <a:picLocks noChangeAspect="1"/>
          </p:cNvPicPr>
          <p:nvPr/>
        </p:nvPicPr>
        <p:blipFill>
          <a:blip r:embed="rId2"/>
          <a:stretch>
            <a:fillRect/>
          </a:stretch>
        </p:blipFill>
        <p:spPr>
          <a:xfrm>
            <a:off x="541776" y="1455007"/>
            <a:ext cx="5353200" cy="3947985"/>
          </a:xfrm>
          <a:prstGeom prst="rect">
            <a:avLst/>
          </a:prstGeom>
        </p:spPr>
      </p:pic>
      <p:sp>
        <p:nvSpPr>
          <p:cNvPr id="3" name="Content Placeholder 2">
            <a:extLst>
              <a:ext uri="{FF2B5EF4-FFF2-40B4-BE49-F238E27FC236}">
                <a16:creationId xmlns:a16="http://schemas.microsoft.com/office/drawing/2014/main" id="{1633D977-0F84-F1CC-A6D6-95E0CF033F54}"/>
              </a:ext>
            </a:extLst>
          </p:cNvPr>
          <p:cNvSpPr>
            <a:spLocks noGrp="1"/>
          </p:cNvSpPr>
          <p:nvPr>
            <p:ph idx="1"/>
          </p:nvPr>
        </p:nvSpPr>
        <p:spPr>
          <a:xfrm>
            <a:off x="7104063" y="2947121"/>
            <a:ext cx="4537073" cy="3361604"/>
          </a:xfrm>
        </p:spPr>
        <p:txBody>
          <a:bodyPr anchor="t">
            <a:normAutofit/>
          </a:bodyPr>
          <a:lstStyle/>
          <a:p>
            <a:r>
              <a:rPr lang="en-US" b="0" i="0">
                <a:effectLst/>
                <a:latin typeface="Arial" panose="020B0604020202020204" pitchFamily="34" charset="0"/>
              </a:rPr>
              <a:t>A reinforcement learning agent interacts with the environment by choosing actions based on observations.</a:t>
            </a:r>
            <a:endParaRPr lang="fa-IR" dirty="0"/>
          </a:p>
        </p:txBody>
      </p:sp>
    </p:spTree>
    <p:extLst>
      <p:ext uri="{BB962C8B-B14F-4D97-AF65-F5344CB8AC3E}">
        <p14:creationId xmlns:p14="http://schemas.microsoft.com/office/powerpoint/2010/main" val="107379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8EF42B-0B82-F339-13EA-5DE93BF978A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3D1A98F-1460-50C6-3358-82EC7A6CF56A}"/>
              </a:ext>
            </a:extLst>
          </p:cNvPr>
          <p:cNvSpPr>
            <a:spLocks noGrp="1"/>
          </p:cNvSpPr>
          <p:nvPr>
            <p:ph type="title"/>
          </p:nvPr>
        </p:nvSpPr>
        <p:spPr>
          <a:xfrm>
            <a:off x="7086315" y="545126"/>
            <a:ext cx="4554821" cy="2186096"/>
          </a:xfrm>
        </p:spPr>
        <p:txBody>
          <a:bodyPr anchor="b">
            <a:normAutofit/>
          </a:bodyPr>
          <a:lstStyle/>
          <a:p>
            <a:endParaRPr lang="fa-IR" dirty="0"/>
          </a:p>
        </p:txBody>
      </p:sp>
      <p:sp>
        <p:nvSpPr>
          <p:cNvPr id="26" name="Freeform: Shape 25">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3B0199D-8232-768F-6A91-098E8DAFB7C2}"/>
              </a:ext>
            </a:extLst>
          </p:cNvPr>
          <p:cNvPicPr>
            <a:picLocks noChangeAspect="1"/>
          </p:cNvPicPr>
          <p:nvPr/>
        </p:nvPicPr>
        <p:blipFill>
          <a:blip r:embed="rId2"/>
          <a:stretch>
            <a:fillRect/>
          </a:stretch>
        </p:blipFill>
        <p:spPr>
          <a:xfrm>
            <a:off x="541776" y="1461699"/>
            <a:ext cx="5353200" cy="3934601"/>
          </a:xfrm>
          <a:prstGeom prst="rect">
            <a:avLst/>
          </a:prstGeom>
        </p:spPr>
      </p:pic>
      <p:sp>
        <p:nvSpPr>
          <p:cNvPr id="3" name="Content Placeholder 2">
            <a:extLst>
              <a:ext uri="{FF2B5EF4-FFF2-40B4-BE49-F238E27FC236}">
                <a16:creationId xmlns:a16="http://schemas.microsoft.com/office/drawing/2014/main" id="{4355D47E-E18B-8A1B-9DC2-FFF666D9646A}"/>
              </a:ext>
            </a:extLst>
          </p:cNvPr>
          <p:cNvSpPr>
            <a:spLocks noGrp="1"/>
          </p:cNvSpPr>
          <p:nvPr>
            <p:ph idx="1"/>
          </p:nvPr>
        </p:nvSpPr>
        <p:spPr>
          <a:xfrm>
            <a:off x="7104063" y="2947121"/>
            <a:ext cx="4537073" cy="3361604"/>
          </a:xfrm>
        </p:spPr>
        <p:txBody>
          <a:bodyPr anchor="t">
            <a:normAutofit/>
          </a:bodyPr>
          <a:lstStyle/>
          <a:p>
            <a:pPr fontAlgn="base"/>
            <a:r>
              <a:rPr lang="en-US" b="0" i="0">
                <a:effectLst/>
                <a:latin typeface="Arial" panose="020B0604020202020204" pitchFamily="34" charset="0"/>
              </a:rPr>
              <a:t>How the environment reacts to the agent's actions is typically simulated using a Simulink model of the environment's dynamics.</a:t>
            </a:r>
          </a:p>
          <a:p>
            <a:endParaRPr lang="fa-IR" dirty="0"/>
          </a:p>
        </p:txBody>
      </p:sp>
    </p:spTree>
    <p:extLst>
      <p:ext uri="{BB962C8B-B14F-4D97-AF65-F5344CB8AC3E}">
        <p14:creationId xmlns:p14="http://schemas.microsoft.com/office/powerpoint/2010/main" val="204419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4CD216-5E4A-5F2A-D663-4BC94A6B672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4" name="Rectangle 13">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2" name="Rectangle 21">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 name="Rectangle 19">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1BA0170-EFE5-7952-C920-C4316498F91C}"/>
              </a:ext>
            </a:extLst>
          </p:cNvPr>
          <p:cNvSpPr>
            <a:spLocks noGrp="1"/>
          </p:cNvSpPr>
          <p:nvPr>
            <p:ph type="title"/>
          </p:nvPr>
        </p:nvSpPr>
        <p:spPr>
          <a:xfrm>
            <a:off x="7086315" y="545126"/>
            <a:ext cx="4554821" cy="2186096"/>
          </a:xfrm>
        </p:spPr>
        <p:txBody>
          <a:bodyPr anchor="b">
            <a:normAutofit/>
          </a:bodyPr>
          <a:lstStyle/>
          <a:p>
            <a:endParaRPr lang="fa-IR" dirty="0"/>
          </a:p>
        </p:txBody>
      </p:sp>
      <p:sp>
        <p:nvSpPr>
          <p:cNvPr id="27" name="Freeform: Shape 26">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78B14C7-7326-C96B-9571-8D5CABB9E41E}"/>
              </a:ext>
            </a:extLst>
          </p:cNvPr>
          <p:cNvPicPr>
            <a:picLocks noChangeAspect="1"/>
          </p:cNvPicPr>
          <p:nvPr/>
        </p:nvPicPr>
        <p:blipFill>
          <a:blip r:embed="rId2"/>
          <a:stretch>
            <a:fillRect/>
          </a:stretch>
        </p:blipFill>
        <p:spPr>
          <a:xfrm>
            <a:off x="541776" y="1100357"/>
            <a:ext cx="5353200" cy="4657284"/>
          </a:xfrm>
          <a:prstGeom prst="rect">
            <a:avLst/>
          </a:prstGeom>
        </p:spPr>
      </p:pic>
      <p:sp>
        <p:nvSpPr>
          <p:cNvPr id="3" name="Content Placeholder 2">
            <a:extLst>
              <a:ext uri="{FF2B5EF4-FFF2-40B4-BE49-F238E27FC236}">
                <a16:creationId xmlns:a16="http://schemas.microsoft.com/office/drawing/2014/main" id="{040C832F-AD76-8881-6F0B-8E1126883389}"/>
              </a:ext>
            </a:extLst>
          </p:cNvPr>
          <p:cNvSpPr>
            <a:spLocks noGrp="1"/>
          </p:cNvSpPr>
          <p:nvPr>
            <p:ph idx="1"/>
          </p:nvPr>
        </p:nvSpPr>
        <p:spPr>
          <a:xfrm>
            <a:off x="7104063" y="2947121"/>
            <a:ext cx="4537073" cy="3361604"/>
          </a:xfrm>
        </p:spPr>
        <p:txBody>
          <a:bodyPr anchor="t">
            <a:normAutofit/>
          </a:bodyPr>
          <a:lstStyle/>
          <a:p>
            <a:pPr fontAlgn="base"/>
            <a:r>
              <a:rPr lang="en-US" b="0" i="0">
                <a:effectLst/>
                <a:latin typeface="Arial" panose="020B0604020202020204" pitchFamily="34" charset="0"/>
              </a:rPr>
              <a:t>The agent, the environment, the observations, and the actions are all represented in MATLAB as variables.</a:t>
            </a:r>
          </a:p>
          <a:p>
            <a:endParaRPr lang="fa-IR" dirty="0"/>
          </a:p>
        </p:txBody>
      </p:sp>
    </p:spTree>
    <p:extLst>
      <p:ext uri="{BB962C8B-B14F-4D97-AF65-F5344CB8AC3E}">
        <p14:creationId xmlns:p14="http://schemas.microsoft.com/office/powerpoint/2010/main" val="411838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CE5AF-5AAA-3832-93F0-27D85E47E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07A963-54EE-4FD7-0342-2903E6FC9EC3}"/>
              </a:ext>
            </a:extLst>
          </p:cNvPr>
          <p:cNvSpPr>
            <a:spLocks noGrp="1"/>
          </p:cNvSpPr>
          <p:nvPr>
            <p:ph type="title"/>
          </p:nvPr>
        </p:nvSpPr>
        <p:spPr>
          <a:xfrm>
            <a:off x="7086315" y="545126"/>
            <a:ext cx="4554821" cy="2186096"/>
          </a:xfrm>
        </p:spPr>
        <p:txBody>
          <a:bodyPr anchor="b">
            <a:normAutofit/>
          </a:bodyPr>
          <a:lstStyle/>
          <a:p>
            <a:endParaRPr lang="fa-IR" dirty="0"/>
          </a:p>
        </p:txBody>
      </p:sp>
      <p:pic>
        <p:nvPicPr>
          <p:cNvPr id="6" name="Picture 5">
            <a:extLst>
              <a:ext uri="{FF2B5EF4-FFF2-40B4-BE49-F238E27FC236}">
                <a16:creationId xmlns:a16="http://schemas.microsoft.com/office/drawing/2014/main" id="{CD64AC9E-5EB7-3A59-07E1-8368FC32C44E}"/>
              </a:ext>
            </a:extLst>
          </p:cNvPr>
          <p:cNvPicPr>
            <a:picLocks noChangeAspect="1"/>
          </p:cNvPicPr>
          <p:nvPr/>
        </p:nvPicPr>
        <p:blipFill>
          <a:blip r:embed="rId2"/>
          <a:stretch>
            <a:fillRect/>
          </a:stretch>
        </p:blipFill>
        <p:spPr>
          <a:xfrm>
            <a:off x="541776" y="1100357"/>
            <a:ext cx="5353200" cy="4657284"/>
          </a:xfrm>
          <a:prstGeom prst="rect">
            <a:avLst/>
          </a:prstGeom>
        </p:spPr>
      </p:pic>
      <p:sp>
        <p:nvSpPr>
          <p:cNvPr id="3" name="Content Placeholder 2">
            <a:extLst>
              <a:ext uri="{FF2B5EF4-FFF2-40B4-BE49-F238E27FC236}">
                <a16:creationId xmlns:a16="http://schemas.microsoft.com/office/drawing/2014/main" id="{AA4A2D1A-905B-369C-EB8F-866936001276}"/>
              </a:ext>
            </a:extLst>
          </p:cNvPr>
          <p:cNvSpPr>
            <a:spLocks noGrp="1"/>
          </p:cNvSpPr>
          <p:nvPr>
            <p:ph idx="1"/>
          </p:nvPr>
        </p:nvSpPr>
        <p:spPr>
          <a:xfrm>
            <a:off x="7104063" y="2947121"/>
            <a:ext cx="4537073" cy="3361604"/>
          </a:xfrm>
        </p:spPr>
        <p:txBody>
          <a:bodyPr anchor="t">
            <a:normAutofit/>
          </a:bodyPr>
          <a:lstStyle/>
          <a:p>
            <a:pPr fontAlgn="base"/>
            <a:r>
              <a:rPr lang="en-US" b="0" i="0">
                <a:effectLst/>
                <a:latin typeface="Arial" panose="020B0604020202020204" pitchFamily="34" charset="0"/>
              </a:rPr>
              <a:t>The agent, the environment, the observations, and the actions are all represented in MATLAB as variables.</a:t>
            </a:r>
          </a:p>
          <a:p>
            <a:endParaRPr lang="fa-IR" dirty="0"/>
          </a:p>
        </p:txBody>
      </p:sp>
    </p:spTree>
    <p:extLst>
      <p:ext uri="{BB962C8B-B14F-4D97-AF65-F5344CB8AC3E}">
        <p14:creationId xmlns:p14="http://schemas.microsoft.com/office/powerpoint/2010/main" val="424099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E62519-7989-0447-191F-089BF0677BD2}"/>
              </a:ext>
            </a:extLst>
          </p:cNvPr>
          <p:cNvSpPr>
            <a:spLocks noGrp="1"/>
          </p:cNvSpPr>
          <p:nvPr>
            <p:ph type="title"/>
          </p:nvPr>
        </p:nvSpPr>
        <p:spPr>
          <a:xfrm>
            <a:off x="540000" y="540000"/>
            <a:ext cx="4500561" cy="2181946"/>
          </a:xfrm>
        </p:spPr>
        <p:txBody>
          <a:bodyPr anchor="t">
            <a:normAutofit/>
          </a:bodyPr>
          <a:lstStyle/>
          <a:p>
            <a:r>
              <a:rPr lang="en-US" sz="3300"/>
              <a:t>Connecting a Simulink Environment to a MATLAB Agent</a:t>
            </a:r>
            <a:endParaRPr lang="fa-IR" sz="3300"/>
          </a:p>
        </p:txBody>
      </p:sp>
      <p:sp>
        <p:nvSpPr>
          <p:cNvPr id="3" name="Content Placeholder 2">
            <a:extLst>
              <a:ext uri="{FF2B5EF4-FFF2-40B4-BE49-F238E27FC236}">
                <a16:creationId xmlns:a16="http://schemas.microsoft.com/office/drawing/2014/main" id="{1F631171-3F58-89B3-96E5-6CE5F9F1C5CA}"/>
              </a:ext>
            </a:extLst>
          </p:cNvPr>
          <p:cNvSpPr>
            <a:spLocks noGrp="1"/>
          </p:cNvSpPr>
          <p:nvPr>
            <p:ph idx="1"/>
          </p:nvPr>
        </p:nvSpPr>
        <p:spPr>
          <a:xfrm>
            <a:off x="550863" y="2947121"/>
            <a:ext cx="4500562" cy="3361604"/>
          </a:xfrm>
        </p:spPr>
        <p:txBody>
          <a:bodyPr anchor="t">
            <a:normAutofit/>
          </a:bodyPr>
          <a:lstStyle/>
          <a:p>
            <a:r>
              <a:rPr lang="en-US" dirty="0"/>
              <a:t>To create a reinforcement learning environment, you will typically start with a Simulink model of the environment dynamics. The actions will control the inputs to the system. Observable variables will be the outputs.</a:t>
            </a:r>
            <a:endParaRPr lang="fa-IR" dirty="0"/>
          </a:p>
        </p:txBody>
      </p:sp>
      <p:pic>
        <p:nvPicPr>
          <p:cNvPr id="5" name="Picture 4">
            <a:extLst>
              <a:ext uri="{FF2B5EF4-FFF2-40B4-BE49-F238E27FC236}">
                <a16:creationId xmlns:a16="http://schemas.microsoft.com/office/drawing/2014/main" id="{4F271B78-6944-D34E-B830-383C07630AAD}"/>
              </a:ext>
            </a:extLst>
          </p:cNvPr>
          <p:cNvPicPr>
            <a:picLocks noChangeAspect="1"/>
          </p:cNvPicPr>
          <p:nvPr/>
        </p:nvPicPr>
        <p:blipFill>
          <a:blip r:embed="rId2"/>
          <a:stretch>
            <a:fillRect/>
          </a:stretch>
        </p:blipFill>
        <p:spPr>
          <a:xfrm>
            <a:off x="6525000" y="2075683"/>
            <a:ext cx="3600000" cy="2706633"/>
          </a:xfrm>
          <a:prstGeom prst="rect">
            <a:avLst/>
          </a:prstGeom>
        </p:spPr>
      </p:pic>
    </p:spTree>
    <p:extLst>
      <p:ext uri="{BB962C8B-B14F-4D97-AF65-F5344CB8AC3E}">
        <p14:creationId xmlns:p14="http://schemas.microsoft.com/office/powerpoint/2010/main" val="50140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816D2C-C330-F4BD-5831-E4248F8B6F0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4" name="Oval 13">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8" name="Freeform: Shape 17">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63C45A-5032-7BAB-B9B1-C1D0A62C8D01}"/>
              </a:ext>
            </a:extLst>
          </p:cNvPr>
          <p:cNvSpPr>
            <a:spLocks noGrp="1"/>
          </p:cNvSpPr>
          <p:nvPr>
            <p:ph type="title"/>
          </p:nvPr>
        </p:nvSpPr>
        <p:spPr>
          <a:xfrm>
            <a:off x="540000" y="540000"/>
            <a:ext cx="4500561" cy="2181946"/>
          </a:xfrm>
        </p:spPr>
        <p:txBody>
          <a:bodyPr anchor="t">
            <a:normAutofit/>
          </a:bodyPr>
          <a:lstStyle/>
          <a:p>
            <a:r>
              <a:rPr lang="en-US" sz="3300"/>
              <a:t>Connecting a Simulink Environment to a MATLAB Agent</a:t>
            </a:r>
            <a:endParaRPr lang="fa-IR" sz="3300"/>
          </a:p>
        </p:txBody>
      </p:sp>
      <p:sp>
        <p:nvSpPr>
          <p:cNvPr id="3" name="Content Placeholder 2">
            <a:extLst>
              <a:ext uri="{FF2B5EF4-FFF2-40B4-BE49-F238E27FC236}">
                <a16:creationId xmlns:a16="http://schemas.microsoft.com/office/drawing/2014/main" id="{90C4DDB4-5B3C-A750-BE1F-0C1177D77ECF}"/>
              </a:ext>
            </a:extLst>
          </p:cNvPr>
          <p:cNvSpPr>
            <a:spLocks noGrp="1"/>
          </p:cNvSpPr>
          <p:nvPr>
            <p:ph idx="1"/>
          </p:nvPr>
        </p:nvSpPr>
        <p:spPr>
          <a:xfrm>
            <a:off x="550863" y="2947121"/>
            <a:ext cx="4500562" cy="3361604"/>
          </a:xfrm>
        </p:spPr>
        <p:txBody>
          <a:bodyPr anchor="t">
            <a:normAutofit/>
          </a:bodyPr>
          <a:lstStyle/>
          <a:p>
            <a:r>
              <a:rPr lang="en-US" dirty="0"/>
              <a:t>When using an RL agent, the actions and observations are each single signals. You can use something like a Vector Concatenate block to combine the individual observations into a single array. You can use Selector blocks to split the action signal into individual actions.</a:t>
            </a:r>
            <a:endParaRPr lang="fa-IR" dirty="0"/>
          </a:p>
        </p:txBody>
      </p:sp>
      <p:pic>
        <p:nvPicPr>
          <p:cNvPr id="6" name="Picture 5">
            <a:extLst>
              <a:ext uri="{FF2B5EF4-FFF2-40B4-BE49-F238E27FC236}">
                <a16:creationId xmlns:a16="http://schemas.microsoft.com/office/drawing/2014/main" id="{1C257416-568E-7C96-534F-0FCEBEC41E23}"/>
              </a:ext>
            </a:extLst>
          </p:cNvPr>
          <p:cNvPicPr>
            <a:picLocks noChangeAspect="1"/>
          </p:cNvPicPr>
          <p:nvPr/>
        </p:nvPicPr>
        <p:blipFill>
          <a:blip r:embed="rId2"/>
          <a:stretch>
            <a:fillRect/>
          </a:stretch>
        </p:blipFill>
        <p:spPr>
          <a:xfrm>
            <a:off x="6525000" y="2605500"/>
            <a:ext cx="3600000" cy="1647000"/>
          </a:xfrm>
          <a:prstGeom prst="rect">
            <a:avLst/>
          </a:prstGeom>
        </p:spPr>
      </p:pic>
    </p:spTree>
    <p:extLst>
      <p:ext uri="{BB962C8B-B14F-4D97-AF65-F5344CB8AC3E}">
        <p14:creationId xmlns:p14="http://schemas.microsoft.com/office/powerpoint/2010/main" val="163276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4C52A7-0FCE-642D-0D0E-C3D3491594A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4CEE83-F53E-F40E-786B-01050F5C594F}"/>
              </a:ext>
            </a:extLst>
          </p:cNvPr>
          <p:cNvSpPr>
            <a:spLocks noGrp="1"/>
          </p:cNvSpPr>
          <p:nvPr>
            <p:ph type="title"/>
          </p:nvPr>
        </p:nvSpPr>
        <p:spPr>
          <a:xfrm>
            <a:off x="540000" y="540000"/>
            <a:ext cx="4500561" cy="2181946"/>
          </a:xfrm>
        </p:spPr>
        <p:txBody>
          <a:bodyPr anchor="t">
            <a:normAutofit/>
          </a:bodyPr>
          <a:lstStyle/>
          <a:p>
            <a:r>
              <a:rPr lang="en-US" sz="3300"/>
              <a:t>Connecting a Simulink Environment to a MATLAB Agent</a:t>
            </a:r>
            <a:endParaRPr lang="fa-IR" sz="3300"/>
          </a:p>
        </p:txBody>
      </p:sp>
      <p:sp>
        <p:nvSpPr>
          <p:cNvPr id="3" name="Content Placeholder 2">
            <a:extLst>
              <a:ext uri="{FF2B5EF4-FFF2-40B4-BE49-F238E27FC236}">
                <a16:creationId xmlns:a16="http://schemas.microsoft.com/office/drawing/2014/main" id="{C31E8D90-77AD-05EE-9D71-CB20374AAB65}"/>
              </a:ext>
            </a:extLst>
          </p:cNvPr>
          <p:cNvSpPr>
            <a:spLocks noGrp="1"/>
          </p:cNvSpPr>
          <p:nvPr>
            <p:ph idx="1"/>
          </p:nvPr>
        </p:nvSpPr>
        <p:spPr>
          <a:xfrm>
            <a:off x="550863" y="2947121"/>
            <a:ext cx="4500562" cy="3361604"/>
          </a:xfrm>
        </p:spPr>
        <p:txBody>
          <a:bodyPr anchor="t">
            <a:normAutofit/>
          </a:bodyPr>
          <a:lstStyle/>
          <a:p>
            <a:pPr>
              <a:lnSpc>
                <a:spcPct val="115000"/>
              </a:lnSpc>
            </a:pPr>
            <a:r>
              <a:rPr lang="en-US" sz="1100" b="0" i="0">
                <a:effectLst/>
                <a:latin typeface="Arial" panose="020B0604020202020204" pitchFamily="34" charset="0"/>
              </a:rPr>
              <a:t>The environment also needs to provide the reward. This is typically calculated from the observable variables and sometimes the actions. However, the reward may also depend on other environment variables that are not observable to the agent.</a:t>
            </a:r>
            <a:br>
              <a:rPr lang="en-US" sz="1100"/>
            </a:br>
            <a:endParaRPr lang="en-US" sz="1100"/>
          </a:p>
          <a:p>
            <a:pPr>
              <a:lnSpc>
                <a:spcPct val="115000"/>
              </a:lnSpc>
            </a:pPr>
            <a:r>
              <a:rPr lang="en-US" sz="1100" b="0" i="0">
                <a:effectLst/>
                <a:latin typeface="Arial" panose="020B0604020202020204" pitchFamily="34" charset="0"/>
              </a:rPr>
              <a:t>Similarly, the environment needs to determine whether the simulation should terminate, such as when the target reaches 0 in the dice game, or if the robot crashes into an obstacle. As with the reward, the termination condition may depend on the observable variables or other internal variables.</a:t>
            </a:r>
            <a:endParaRPr lang="fa-IR" sz="1100"/>
          </a:p>
        </p:txBody>
      </p:sp>
      <p:pic>
        <p:nvPicPr>
          <p:cNvPr id="5" name="Picture 4">
            <a:extLst>
              <a:ext uri="{FF2B5EF4-FFF2-40B4-BE49-F238E27FC236}">
                <a16:creationId xmlns:a16="http://schemas.microsoft.com/office/drawing/2014/main" id="{163F8242-C381-9B38-EBC7-E8AF34E63755}"/>
              </a:ext>
            </a:extLst>
          </p:cNvPr>
          <p:cNvPicPr>
            <a:picLocks noChangeAspect="1"/>
          </p:cNvPicPr>
          <p:nvPr/>
        </p:nvPicPr>
        <p:blipFill>
          <a:blip r:embed="rId2"/>
          <a:stretch>
            <a:fillRect/>
          </a:stretch>
        </p:blipFill>
        <p:spPr>
          <a:xfrm>
            <a:off x="6525000" y="2565000"/>
            <a:ext cx="3600000" cy="1728000"/>
          </a:xfrm>
          <a:prstGeom prst="rect">
            <a:avLst/>
          </a:prstGeom>
        </p:spPr>
      </p:pic>
    </p:spTree>
    <p:extLst>
      <p:ext uri="{BB962C8B-B14F-4D97-AF65-F5344CB8AC3E}">
        <p14:creationId xmlns:p14="http://schemas.microsoft.com/office/powerpoint/2010/main" val="75052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A7F8C-F309-1A66-8A50-6050986826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49B73-8E9C-3A79-40D3-3EE685F2A842}"/>
              </a:ext>
            </a:extLst>
          </p:cNvPr>
          <p:cNvSpPr>
            <a:spLocks noGrp="1"/>
          </p:cNvSpPr>
          <p:nvPr>
            <p:ph type="title"/>
          </p:nvPr>
        </p:nvSpPr>
        <p:spPr>
          <a:xfrm>
            <a:off x="540000" y="540000"/>
            <a:ext cx="4500561" cy="2181946"/>
          </a:xfrm>
        </p:spPr>
        <p:txBody>
          <a:bodyPr anchor="t">
            <a:normAutofit/>
          </a:bodyPr>
          <a:lstStyle/>
          <a:p>
            <a:r>
              <a:rPr lang="en-US" sz="3300"/>
              <a:t>Connecting a Simulink Environment to a MATLAB Agent</a:t>
            </a:r>
            <a:endParaRPr lang="fa-IR" sz="3300"/>
          </a:p>
        </p:txBody>
      </p:sp>
      <p:sp>
        <p:nvSpPr>
          <p:cNvPr id="3" name="Content Placeholder 2">
            <a:extLst>
              <a:ext uri="{FF2B5EF4-FFF2-40B4-BE49-F238E27FC236}">
                <a16:creationId xmlns:a16="http://schemas.microsoft.com/office/drawing/2014/main" id="{581CCBCB-692A-76B8-0B6A-F5A2C8B67F94}"/>
              </a:ext>
            </a:extLst>
          </p:cNvPr>
          <p:cNvSpPr>
            <a:spLocks noGrp="1"/>
          </p:cNvSpPr>
          <p:nvPr>
            <p:ph idx="1"/>
          </p:nvPr>
        </p:nvSpPr>
        <p:spPr>
          <a:xfrm>
            <a:off x="550863" y="2947121"/>
            <a:ext cx="4500562" cy="3361604"/>
          </a:xfrm>
        </p:spPr>
        <p:txBody>
          <a:bodyPr anchor="t">
            <a:normAutofit/>
          </a:bodyPr>
          <a:lstStyle/>
          <a:p>
            <a:pPr>
              <a:lnSpc>
                <a:spcPct val="115000"/>
              </a:lnSpc>
            </a:pPr>
            <a:r>
              <a:rPr lang="en-US" sz="1100" b="0" i="0">
                <a:effectLst/>
                <a:latin typeface="Arial" panose="020B0604020202020204" pitchFamily="34" charset="0"/>
              </a:rPr>
              <a:t>The environment also needs to provide the reward. This is typically calculated from the observable variables and sometimes the actions. However, the reward may also depend on other environment variables that are not observable to the agent.</a:t>
            </a:r>
            <a:br>
              <a:rPr lang="en-US" sz="1100"/>
            </a:br>
            <a:endParaRPr lang="en-US" sz="1100"/>
          </a:p>
          <a:p>
            <a:pPr>
              <a:lnSpc>
                <a:spcPct val="115000"/>
              </a:lnSpc>
            </a:pPr>
            <a:r>
              <a:rPr lang="en-US" sz="1100" b="0" i="0">
                <a:effectLst/>
                <a:latin typeface="Arial" panose="020B0604020202020204" pitchFamily="34" charset="0"/>
              </a:rPr>
              <a:t>Similarly, the environment needs to determine whether the simulation should terminate, such as when the target reaches 0 in the dice game, or if the robot crashes into an obstacle. As with the reward, the termination condition may depend on the observable variables or other internal variables.</a:t>
            </a:r>
            <a:endParaRPr lang="fa-IR" sz="1100"/>
          </a:p>
        </p:txBody>
      </p:sp>
      <p:pic>
        <p:nvPicPr>
          <p:cNvPr id="5" name="Picture 4">
            <a:extLst>
              <a:ext uri="{FF2B5EF4-FFF2-40B4-BE49-F238E27FC236}">
                <a16:creationId xmlns:a16="http://schemas.microsoft.com/office/drawing/2014/main" id="{BC8B4B65-39CF-F168-175F-92C85CA67EB3}"/>
              </a:ext>
            </a:extLst>
          </p:cNvPr>
          <p:cNvPicPr>
            <a:picLocks noChangeAspect="1"/>
          </p:cNvPicPr>
          <p:nvPr/>
        </p:nvPicPr>
        <p:blipFill>
          <a:blip r:embed="rId2"/>
          <a:stretch>
            <a:fillRect/>
          </a:stretch>
        </p:blipFill>
        <p:spPr>
          <a:xfrm>
            <a:off x="6525000" y="2565000"/>
            <a:ext cx="3600000" cy="1728000"/>
          </a:xfrm>
          <a:prstGeom prst="rect">
            <a:avLst/>
          </a:prstGeom>
        </p:spPr>
      </p:pic>
    </p:spTree>
    <p:extLst>
      <p:ext uri="{BB962C8B-B14F-4D97-AF65-F5344CB8AC3E}">
        <p14:creationId xmlns:p14="http://schemas.microsoft.com/office/powerpoint/2010/main" val="4204859357"/>
      </p:ext>
    </p:extLst>
  </p:cSld>
  <p:clrMapOvr>
    <a:masterClrMapping/>
  </p:clrMapOvr>
</p:sld>
</file>

<file path=ppt/theme/theme1.xml><?xml version="1.0" encoding="utf-8"?>
<a:theme xmlns:a="http://schemas.openxmlformats.org/drawingml/2006/main" name="GlowVTI">
  <a:themeElements>
    <a:clrScheme name="AnalogousFromLightSeedRightStep">
      <a:dk1>
        <a:srgbClr val="000000"/>
      </a:dk1>
      <a:lt1>
        <a:srgbClr val="FFFFFF"/>
      </a:lt1>
      <a:dk2>
        <a:srgbClr val="3E3423"/>
      </a:dk2>
      <a:lt2>
        <a:srgbClr val="E2E7E8"/>
      </a:lt2>
      <a:accent1>
        <a:srgbClr val="C1988D"/>
      </a:accent1>
      <a:accent2>
        <a:srgbClr val="B6A17C"/>
      </a:accent2>
      <a:accent3>
        <a:srgbClr val="A4A67E"/>
      </a:accent3>
      <a:accent4>
        <a:srgbClr val="90A974"/>
      </a:accent4>
      <a:accent5>
        <a:srgbClr val="86AB81"/>
      </a:accent5>
      <a:accent6>
        <a:srgbClr val="77AF88"/>
      </a:accent6>
      <a:hlink>
        <a:srgbClr val="5C8B98"/>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2826</TotalTime>
  <Words>387</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Bell MT</vt:lpstr>
      <vt:lpstr>GlowVTI</vt:lpstr>
      <vt:lpstr>RL in MATLAB</vt:lpstr>
      <vt:lpstr>PowerPoint Presentation</vt:lpstr>
      <vt:lpstr>PowerPoint Presentation</vt:lpstr>
      <vt:lpstr>PowerPoint Presentation</vt:lpstr>
      <vt:lpstr>PowerPoint Presentation</vt:lpstr>
      <vt:lpstr>Connecting a Simulink Environment to a MATLAB Agent</vt:lpstr>
      <vt:lpstr>Connecting a Simulink Environment to a MATLAB Agent</vt:lpstr>
      <vt:lpstr>Connecting a Simulink Environment to a MATLAB Agent</vt:lpstr>
      <vt:lpstr>Connecting a Simulink Environment to a MATLAB Agent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Alireza Abassi</dc:creator>
  <cp:lastModifiedBy>Alireza Abassi</cp:lastModifiedBy>
  <cp:revision>1</cp:revision>
  <dcterms:created xsi:type="dcterms:W3CDTF">2024-10-10T18:57:37Z</dcterms:created>
  <dcterms:modified xsi:type="dcterms:W3CDTF">2024-10-12T18:03:39Z</dcterms:modified>
</cp:coreProperties>
</file>