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ublic Sans Thin"/>
      <p:regular r:id="rId12"/>
      <p:bold r:id="rId13"/>
      <p:italic r:id="rId14"/>
      <p:boldItalic r:id="rId15"/>
    </p:embeddedFont>
    <p:embeddedFont>
      <p:font typeface="Manrope"/>
      <p:regular r:id="rId16"/>
      <p:bold r:id="rId17"/>
    </p:embeddedFont>
    <p:embeddedFont>
      <p:font typeface="Public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07BCBA-9237-41BE-9BA5-3330EDCF17AB}">
  <a:tblStyle styleId="{5507BCBA-9237-41BE-9BA5-3330EDCF17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ublicSans-boldItalic.fntdata"/><Relationship Id="rId13" Type="http://schemas.openxmlformats.org/officeDocument/2006/relationships/font" Target="fonts/PublicSansThin-bold.fntdata"/><Relationship Id="rId12" Type="http://schemas.openxmlformats.org/officeDocument/2006/relationships/font" Target="fonts/PublicSans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ublicSansThin-boldItalic.fntdata"/><Relationship Id="rId14" Type="http://schemas.openxmlformats.org/officeDocument/2006/relationships/font" Target="fonts/PublicSansThin-italic.fntdata"/><Relationship Id="rId17" Type="http://schemas.openxmlformats.org/officeDocument/2006/relationships/font" Target="fonts/Manrope-bold.fntdata"/><Relationship Id="rId16" Type="http://schemas.openxmlformats.org/officeDocument/2006/relationships/font" Target="fonts/Manrop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ublic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ublic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93e00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1593e00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593e00a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1593e00a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93e00a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1593e00a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93e00a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593e00a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93e00a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593e00a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TITLE_1">
    <p:bg>
      <p:bgPr>
        <a:solidFill>
          <a:srgbClr val="07043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443400" y="1371600"/>
            <a:ext cx="6986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457200" y="2910900"/>
            <a:ext cx="2076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ublic Sans Thin"/>
              <a:buNone/>
              <a:defRPr b="0" i="0" sz="10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d screen title only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4572000" y="4825"/>
            <a:ext cx="45708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43400" y="457200"/>
            <a:ext cx="3014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29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C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697300" y="1613125"/>
            <a:ext cx="546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i="0" lang="en" sz="6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Speaker Prep</a:t>
            </a:r>
            <a:endParaRPr i="0" sz="6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697291" y="2735825"/>
            <a:ext cx="2791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Call </a:t>
            </a:r>
            <a:r>
              <a:rPr b="1" lang="en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No. </a:t>
            </a:r>
            <a:r>
              <a:rPr b="1" i="0" lang="en" sz="18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301924"/>
            <a:ext cx="1650751" cy="92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 txBox="1"/>
          <p:nvPr/>
        </p:nvSpPr>
        <p:spPr>
          <a:xfrm>
            <a:off x="501075" y="457200"/>
            <a:ext cx="233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70438"/>
                </a:solidFill>
                <a:latin typeface="Manrope"/>
                <a:ea typeface="Manrope"/>
                <a:cs typeface="Manrope"/>
                <a:sym typeface="Manrope"/>
              </a:rPr>
              <a:t>Today’s Agenda</a:t>
            </a:r>
            <a:endParaRPr i="0" sz="2400" u="none" cap="none" strike="noStrike">
              <a:solidFill>
                <a:srgbClr val="070438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aphicFrame>
        <p:nvGraphicFramePr>
          <p:cNvPr id="72" name="Google Shape;72;p17"/>
          <p:cNvGraphicFramePr/>
          <p:nvPr/>
        </p:nvGraphicFramePr>
        <p:xfrm>
          <a:off x="501076" y="1188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{5507BCBA-9237-41BE-9BA5-3330EDCF17AB}</a:tableStyleId>
              </a:tblPr>
              <a:tblGrid>
                <a:gridCol w="3967525"/>
              </a:tblGrid>
              <a:tr h="52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Timeline &amp; Expectations</a:t>
                      </a:r>
                      <a:endParaRPr sz="2000" u="none" cap="none" strike="noStrike">
                        <a:solidFill>
                          <a:srgbClr val="070438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7315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Session Topic Review</a:t>
                      </a:r>
                      <a:endParaRPr sz="2000" u="none" cap="none" strike="noStrike">
                        <a:solidFill>
                          <a:srgbClr val="070438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7315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Speaker Resources</a:t>
                      </a:r>
                      <a:endParaRPr sz="2000" u="none" cap="none" strike="noStrike">
                        <a:solidFill>
                          <a:srgbClr val="070438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7315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691024" y="2525759"/>
            <a:ext cx="2261700" cy="133500"/>
          </a:xfrm>
          <a:prstGeom prst="rect">
            <a:avLst/>
          </a:prstGeom>
          <a:solidFill>
            <a:srgbClr val="B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690851" y="2008050"/>
            <a:ext cx="226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A8E0"/>
                </a:solidFill>
                <a:latin typeface="Public Sans"/>
                <a:ea typeface="Public Sans"/>
                <a:cs typeface="Public Sans"/>
                <a:sym typeface="Public Sans"/>
              </a:rPr>
              <a:t>Today</a:t>
            </a:r>
            <a:endParaRPr b="0" i="0" sz="1000" u="none" cap="none" strike="noStrike">
              <a:solidFill>
                <a:srgbClr val="39A8E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Kickoff</a:t>
            </a:r>
            <a:endParaRPr b="1" i="0" sz="6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9" name="Google Shape;79;p18"/>
          <p:cNvSpPr/>
          <p:nvPr/>
        </p:nvSpPr>
        <p:spPr>
          <a:xfrm flipH="1" rot="5400000">
            <a:off x="4400400" y="-2127200"/>
            <a:ext cx="343200" cy="7800300"/>
          </a:xfrm>
          <a:prstGeom prst="rightBrace">
            <a:avLst>
              <a:gd fmla="val 0" name="adj1"/>
              <a:gd fmla="val 49898" name="adj2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3490800" y="959950"/>
            <a:ext cx="2162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Pre-event Timeline</a:t>
            </a:r>
            <a:br>
              <a:rPr i="0" lang="en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i="0" lang="en" sz="1000" u="none" cap="none" strike="noStrike">
                <a:solidFill>
                  <a:schemeClr val="dk1"/>
                </a:solidFill>
                <a:highlight>
                  <a:srgbClr val="BFEAFF"/>
                </a:highlight>
                <a:latin typeface="Manrope"/>
                <a:ea typeface="Manrope"/>
                <a:cs typeface="Manrope"/>
                <a:sym typeface="Manrope"/>
              </a:rPr>
              <a:t>[X Months]</a:t>
            </a:r>
            <a:endParaRPr i="0" sz="1000" u="none" cap="none" strike="noStrike">
              <a:solidFill>
                <a:schemeClr val="dk1"/>
              </a:solidFill>
              <a:highlight>
                <a:srgbClr val="BFEA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457200" y="457200"/>
            <a:ext cx="4290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Timeline &amp; Expectations</a:t>
            </a:r>
            <a:endParaRPr i="0" sz="2400" u="none" cap="none" strike="noStrike">
              <a:solidFill>
                <a:srgbClr val="39A8E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2952444" y="2008050"/>
            <a:ext cx="226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A8E0"/>
                </a:solidFill>
                <a:highlight>
                  <a:srgbClr val="BFEAFF"/>
                </a:highlight>
                <a:latin typeface="Public Sans"/>
                <a:ea typeface="Public Sans"/>
                <a:cs typeface="Public Sans"/>
                <a:sym typeface="Public Sans"/>
              </a:rPr>
              <a:t>[Date]</a:t>
            </a:r>
            <a:endParaRPr b="0" i="0" sz="1000" u="none" cap="none" strike="noStrike">
              <a:solidFill>
                <a:srgbClr val="39A8E0"/>
              </a:solidFill>
              <a:highlight>
                <a:srgbClr val="BFEA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Speaker Connection</a:t>
            </a:r>
            <a:endParaRPr b="1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5207657" y="2008050"/>
            <a:ext cx="226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A8E0"/>
                </a:solidFill>
                <a:highlight>
                  <a:srgbClr val="BFEAFF"/>
                </a:highlight>
                <a:latin typeface="Public Sans"/>
                <a:ea typeface="Public Sans"/>
                <a:cs typeface="Public Sans"/>
                <a:sym typeface="Public Sans"/>
              </a:rPr>
              <a:t>[Date]</a:t>
            </a:r>
            <a:endParaRPr b="1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Dry Run/Rehearsal</a:t>
            </a:r>
            <a:endParaRPr b="1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2952617" y="2525759"/>
            <a:ext cx="2261700" cy="133500"/>
          </a:xfrm>
          <a:prstGeom prst="rect">
            <a:avLst/>
          </a:prstGeom>
          <a:solidFill>
            <a:srgbClr val="1AB0FC">
              <a:alpha val="4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5207655" y="2525759"/>
            <a:ext cx="2261700" cy="133500"/>
          </a:xfrm>
          <a:prstGeom prst="rect">
            <a:avLst/>
          </a:prstGeom>
          <a:solidFill>
            <a:srgbClr val="0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7469250" y="2525750"/>
            <a:ext cx="1041900" cy="133500"/>
          </a:xfrm>
          <a:prstGeom prst="rect">
            <a:avLst/>
          </a:prstGeom>
          <a:solidFill>
            <a:srgbClr val="53C6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32850" y="2822850"/>
            <a:ext cx="2202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Align on event expectations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Session review 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and </a:t>
            </a: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points of focus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(t</a:t>
            </a: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ake notes for session script)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Review resources &amp; ask questions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Discuss 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</a:t>
            </a: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ravel/hotels</a:t>
            </a:r>
            <a:endParaRPr b="0" i="0" sz="1400" u="none" cap="none" strike="noStrike">
              <a:solidFill>
                <a:schemeClr val="dk1"/>
              </a:solidFill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469251" y="2008050"/>
            <a:ext cx="1041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A8E0"/>
                </a:solidFill>
                <a:highlight>
                  <a:srgbClr val="BFEAFF"/>
                </a:highlight>
                <a:latin typeface="Public Sans"/>
                <a:ea typeface="Public Sans"/>
                <a:cs typeface="Public Sans"/>
                <a:sym typeface="Public Sans"/>
              </a:rPr>
              <a:t>[Date]</a:t>
            </a:r>
            <a:endParaRPr b="1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Event Live</a:t>
            </a:r>
            <a:endParaRPr b="1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981718" y="2822850"/>
            <a:ext cx="2202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Speaker/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</a:t>
            </a: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anelists will connect on a call to review script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Get to know your fellow speakers (if a panel) and edit script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Schedule rehearsal(s)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236931" y="2822850"/>
            <a:ext cx="2202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Run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through of session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Ensure presentations are viewable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Align on and finalize cues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Ensure all speakers are comfortable and ready to present</a:t>
            </a:r>
            <a:endParaRPr b="0" i="0" sz="10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57200" y="457200"/>
            <a:ext cx="362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Session</a:t>
            </a:r>
            <a:r>
              <a:rPr i="0" lang="en" sz="2400" u="none" cap="none" strike="noStrike">
                <a:solidFill>
                  <a:srgbClr val="39A8E0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i="0" lang="en" sz="2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Topics</a:t>
            </a:r>
            <a:endParaRPr i="0" sz="24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940563" y="3388675"/>
            <a:ext cx="25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Key Topics</a:t>
            </a:r>
            <a:endParaRPr b="1"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952554" y="3842038"/>
            <a:ext cx="1139400" cy="359400"/>
          </a:xfrm>
          <a:prstGeom prst="rect">
            <a:avLst/>
          </a:prstGeom>
          <a:solidFill>
            <a:srgbClr val="1AB0FC">
              <a:alpha val="1216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Events Website</a:t>
            </a:r>
            <a:endParaRPr i="0" sz="1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6195118" y="3842038"/>
            <a:ext cx="928200" cy="359400"/>
          </a:xfrm>
          <a:prstGeom prst="rect">
            <a:avLst/>
          </a:prstGeom>
          <a:solidFill>
            <a:srgbClr val="1AB0FC">
              <a:alpha val="1216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Integrations</a:t>
            </a:r>
            <a:endParaRPr i="0" sz="1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7226244" y="3842038"/>
            <a:ext cx="1139400" cy="359400"/>
          </a:xfrm>
          <a:prstGeom prst="rect">
            <a:avLst/>
          </a:prstGeom>
          <a:solidFill>
            <a:srgbClr val="1AB0FC">
              <a:alpha val="1216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Speakers Mgmt</a:t>
            </a:r>
            <a:endParaRPr i="0" sz="1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940563" y="4326896"/>
            <a:ext cx="1000800" cy="359400"/>
          </a:xfrm>
          <a:prstGeom prst="rect">
            <a:avLst/>
          </a:prstGeom>
          <a:solidFill>
            <a:srgbClr val="1AB0FC">
              <a:alpha val="1216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Partne Mgmt</a:t>
            </a:r>
            <a:endParaRPr i="0" sz="1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043899" y="4326896"/>
            <a:ext cx="1406100" cy="359400"/>
          </a:xfrm>
          <a:prstGeom prst="rect">
            <a:avLst/>
          </a:prstGeom>
          <a:solidFill>
            <a:srgbClr val="1AB0FC">
              <a:alpha val="1216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Branded Experience</a:t>
            </a:r>
            <a:endParaRPr i="0" sz="1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552448" y="4326896"/>
            <a:ext cx="1047000" cy="359400"/>
          </a:xfrm>
          <a:prstGeom prst="rect">
            <a:avLst/>
          </a:prstGeom>
          <a:solidFill>
            <a:srgbClr val="1AB0FC">
              <a:alpha val="12160"/>
            </a:srgbClr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Content Mgmt</a:t>
            </a:r>
            <a:endParaRPr i="0" sz="1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457166" y="1142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{5507BCBA-9237-41BE-9BA5-3330EDCF17AB}</a:tableStyleId>
              </a:tblPr>
              <a:tblGrid>
                <a:gridCol w="1004875"/>
                <a:gridCol w="2528700"/>
              </a:tblGrid>
              <a:tr h="49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Title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[Name of the Session]</a:t>
                      </a:r>
                      <a:endParaRPr b="1" sz="1200" u="none" cap="none" strike="noStrike">
                        <a:solidFill>
                          <a:srgbClr val="39A8E0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Abstract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Details on what the session is about. What will your audience get out of this session, what are the benefits?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Date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and</a:t>
                      </a: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Time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[Date]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[Time of Session ET/PT]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EE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4854325" y="1143000"/>
            <a:ext cx="25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Speakers</a:t>
            </a:r>
            <a:endParaRPr b="1"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743163" y="1561713"/>
            <a:ext cx="1293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Name</a:t>
            </a:r>
            <a:endParaRPr b="1"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Title</a:t>
            </a:r>
            <a:r>
              <a:rPr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Company</a:t>
            </a:r>
            <a:endParaRPr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575" y="1557227"/>
            <a:ext cx="703225" cy="7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743163" y="2411775"/>
            <a:ext cx="1293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Name</a:t>
            </a:r>
            <a:endParaRPr b="1"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Title</a:t>
            </a:r>
            <a:r>
              <a:rPr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Company</a:t>
            </a:r>
            <a:endParaRPr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0575" y="2407289"/>
            <a:ext cx="703225" cy="7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850088" y="1563963"/>
            <a:ext cx="1293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Name</a:t>
            </a:r>
            <a:endParaRPr b="1"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Title</a:t>
            </a:r>
            <a:r>
              <a:rPr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Company</a:t>
            </a:r>
            <a:endParaRPr i="0" sz="1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7500" y="1559477"/>
            <a:ext cx="703225" cy="7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57200" y="457200"/>
            <a:ext cx="7199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Resources</a:t>
            </a:r>
            <a:endParaRPr i="0" sz="2400" u="none" cap="none" strike="noStrike">
              <a:solidFill>
                <a:srgbClr val="39A8E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450056" y="1307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{5507BCBA-9237-41BE-9BA5-3330EDCF17AB}</a:tableStyleId>
              </a:tblPr>
              <a:tblGrid>
                <a:gridCol w="3829400"/>
              </a:tblGrid>
              <a:tr h="43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8CFF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Promotional Resources</a:t>
                      </a:r>
                      <a:endParaRPr sz="1200" u="none" cap="none" strike="noStrike">
                        <a:solidFill>
                          <a:srgbClr val="008CFF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Include resources for speakers to use to promote on social</a:t>
                      </a:r>
                      <a:endParaRPr sz="1200" u="none" cap="none" strike="noStrike">
                        <a:solidFill>
                          <a:srgbClr val="39A8E0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2B2B2B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D4E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9A8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nrope"/>
                        <a:buChar char="●"/>
                      </a:pPr>
                      <a:r>
                        <a:rPr lang="en" sz="1200" u="none" cap="none" strike="noStrike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Social media banners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9A8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nrope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Social media suggested copy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nrope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Personalized UTM link / promo codes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20"/>
          <p:cNvGraphicFramePr/>
          <p:nvPr/>
        </p:nvGraphicFramePr>
        <p:xfrm>
          <a:off x="4857256" y="1307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{5507BCBA-9237-41BE-9BA5-3330EDCF17AB}</a:tableStyleId>
              </a:tblPr>
              <a:tblGrid>
                <a:gridCol w="3829400"/>
              </a:tblGrid>
              <a:tr h="43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8CFF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Speaker Resources</a:t>
                      </a:r>
                      <a:endParaRPr sz="1200" u="none" cap="none" strike="noStrike">
                        <a:solidFill>
                          <a:srgbClr val="008CFF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Include resources for speakers to guide them during the session</a:t>
                      </a:r>
                      <a:endParaRPr sz="1200" u="none" cap="none" strike="noStrike">
                        <a:solidFill>
                          <a:srgbClr val="39A8E0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2B2B2B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D4E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9A8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nrope"/>
                        <a:buChar char="●"/>
                      </a:pPr>
                      <a:r>
                        <a:rPr lang="en" sz="1200" u="none" cap="none" strike="noStrike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Session script</a:t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9A8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nrope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Housekeeping guidelines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