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ublic Sans Thin"/>
      <p:regular r:id="rId15"/>
      <p:bold r:id="rId16"/>
      <p:italic r:id="rId17"/>
      <p:boldItalic r:id="rId18"/>
    </p:embeddedFont>
    <p:embeddedFont>
      <p:font typeface="Manrope"/>
      <p:regular r:id="rId19"/>
      <p:bold r:id="rId20"/>
    </p:embeddedFont>
    <p:embeddedFont>
      <p:font typeface="Public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ECF4DE-1569-4151-BF86-E7E0DC3D0A10}">
  <a:tblStyle styleId="{FDECF4DE-1569-4151-BF86-E7E0DC3D0A1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-bold.fntdata"/><Relationship Id="rId11" Type="http://schemas.openxmlformats.org/officeDocument/2006/relationships/slide" Target="slides/slide5.xml"/><Relationship Id="rId22" Type="http://schemas.openxmlformats.org/officeDocument/2006/relationships/font" Target="fonts/PublicSans-bold.fntdata"/><Relationship Id="rId10" Type="http://schemas.openxmlformats.org/officeDocument/2006/relationships/slide" Target="slides/slide4.xml"/><Relationship Id="rId21" Type="http://schemas.openxmlformats.org/officeDocument/2006/relationships/font" Target="fonts/PublicSans-regular.fntdata"/><Relationship Id="rId13" Type="http://schemas.openxmlformats.org/officeDocument/2006/relationships/slide" Target="slides/slide7.xml"/><Relationship Id="rId24" Type="http://schemas.openxmlformats.org/officeDocument/2006/relationships/font" Target="fonts/PublicSans-boldItalic.fntdata"/><Relationship Id="rId12" Type="http://schemas.openxmlformats.org/officeDocument/2006/relationships/slide" Target="slides/slide6.xml"/><Relationship Id="rId23" Type="http://schemas.openxmlformats.org/officeDocument/2006/relationships/font" Target="fonts/Public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ublicSansThin-regular.fntdata"/><Relationship Id="rId14" Type="http://schemas.openxmlformats.org/officeDocument/2006/relationships/slide" Target="slides/slide8.xml"/><Relationship Id="rId17" Type="http://schemas.openxmlformats.org/officeDocument/2006/relationships/font" Target="fonts/PublicSansThin-italic.fntdata"/><Relationship Id="rId16" Type="http://schemas.openxmlformats.org/officeDocument/2006/relationships/font" Target="fonts/PublicSansThin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nrope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ublicSansThin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93e00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1593e00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593e00a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1593e00a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59fd22c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159fd22c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59fd22c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159fd22c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9fd22c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159fd22c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9fd22c9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159fd22c9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59fd22c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159fd22c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59fd22c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159fd22c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TITLE_1">
    <p:bg>
      <p:bgPr>
        <a:solidFill>
          <a:srgbClr val="070438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443400" y="1371600"/>
            <a:ext cx="6986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b="0" i="0" sz="57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2" type="subTitle"/>
          </p:nvPr>
        </p:nvSpPr>
        <p:spPr>
          <a:xfrm>
            <a:off x="457200" y="2910900"/>
            <a:ext cx="20769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ublic Sans Thin"/>
              <a:buNone/>
              <a:defRPr b="0" i="0" sz="1000" u="none" cap="none" strike="noStrike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98550" y="4760074"/>
            <a:ext cx="1881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d screen title only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4572000" y="4825"/>
            <a:ext cx="45708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443400" y="457200"/>
            <a:ext cx="3014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ublic Sans Thin"/>
              <a:buNone/>
              <a:defRPr b="0" i="0" sz="2400" u="none" cap="none" strike="noStrike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98550" y="4760074"/>
            <a:ext cx="1881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orient="horz" pos="299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E4EEF7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443400" y="457200"/>
            <a:ext cx="54240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70438"/>
              </a:buClr>
              <a:buSzPts val="5700"/>
              <a:buFont typeface="Public Sans Thin"/>
              <a:buNone/>
              <a:defRPr sz="5700">
                <a:solidFill>
                  <a:srgbClr val="070438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sz="57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sz="57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sz="57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sz="57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sz="57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sz="57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sz="57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700"/>
              <a:buFont typeface="Public Sans Thin"/>
              <a:buNone/>
              <a:defRPr sz="57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498550" y="4760074"/>
            <a:ext cx="1881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99CC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C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697300" y="1613125"/>
            <a:ext cx="546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i="0" lang="en" sz="6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Speaker Prep</a:t>
            </a:r>
            <a:endParaRPr i="0" sz="64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7" name="Google Shape;67;p17"/>
          <p:cNvSpPr txBox="1"/>
          <p:nvPr/>
        </p:nvSpPr>
        <p:spPr>
          <a:xfrm>
            <a:off x="697291" y="2735825"/>
            <a:ext cx="2791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Call </a:t>
            </a:r>
            <a:r>
              <a:rPr b="1" lang="en" sz="18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No. 2</a:t>
            </a:r>
            <a:endParaRPr b="1" i="0" sz="18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8" name="Google Shape;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301924"/>
            <a:ext cx="1650751" cy="92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98550" y="4760074"/>
            <a:ext cx="1881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8"/>
          <p:cNvSpPr txBox="1"/>
          <p:nvPr/>
        </p:nvSpPr>
        <p:spPr>
          <a:xfrm>
            <a:off x="501075" y="457200"/>
            <a:ext cx="2331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2400" u="none" cap="none" strike="noStrike">
                <a:solidFill>
                  <a:srgbClr val="070438"/>
                </a:solidFill>
                <a:latin typeface="Manrope"/>
                <a:ea typeface="Manrope"/>
                <a:cs typeface="Manrope"/>
                <a:sym typeface="Manrope"/>
              </a:rPr>
              <a:t>Today’s Agenda</a:t>
            </a:r>
            <a:endParaRPr i="0" sz="2400" u="none" cap="none" strike="noStrike">
              <a:solidFill>
                <a:srgbClr val="070438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aphicFrame>
        <p:nvGraphicFramePr>
          <p:cNvPr id="75" name="Google Shape;75;p18"/>
          <p:cNvGraphicFramePr/>
          <p:nvPr/>
        </p:nvGraphicFramePr>
        <p:xfrm>
          <a:off x="501076" y="1164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{FDECF4DE-1569-4151-BF86-E7E0DC3D0A10}</a:tableStyleId>
              </a:tblPr>
              <a:tblGrid>
                <a:gridCol w="4526600"/>
              </a:tblGrid>
              <a:tr h="53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070438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Welcome </a:t>
                      </a:r>
                      <a:r>
                        <a:rPr lang="en" sz="2000">
                          <a:solidFill>
                            <a:srgbClr val="070438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and</a:t>
                      </a:r>
                      <a:r>
                        <a:rPr lang="en" sz="2000" u="none" cap="none" strike="noStrike">
                          <a:solidFill>
                            <a:srgbClr val="070438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Introductions</a:t>
                      </a:r>
                      <a:endParaRPr sz="2000" u="none" cap="none" strike="noStrike">
                        <a:solidFill>
                          <a:srgbClr val="070438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7315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9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070438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Production Structure</a:t>
                      </a:r>
                      <a:endParaRPr sz="2000" u="none" cap="none" strike="noStrike">
                        <a:solidFill>
                          <a:srgbClr val="070438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7315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9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99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070438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Script Walkthrough</a:t>
                      </a:r>
                      <a:endParaRPr sz="2000" u="none" cap="none" strike="noStrike">
                        <a:solidFill>
                          <a:srgbClr val="070438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7315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99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99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C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/>
        </p:nvSpPr>
        <p:spPr>
          <a:xfrm>
            <a:off x="457200" y="1371600"/>
            <a:ext cx="5705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i="0" lang="en" sz="6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Welcome </a:t>
            </a:r>
            <a:r>
              <a:rPr lang="en" sz="6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and</a:t>
            </a:r>
            <a:r>
              <a:rPr i="0" lang="en" sz="6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 Intro</a:t>
            </a:r>
            <a:r>
              <a:rPr lang="en" sz="6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ductions</a:t>
            </a:r>
            <a:endParaRPr i="0" sz="64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8BE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443400" y="1371600"/>
            <a:ext cx="54240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Production Structure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98550" y="4760074"/>
            <a:ext cx="1881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457200" y="457200"/>
            <a:ext cx="7199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Production Structure</a:t>
            </a:r>
            <a:endParaRPr i="0" sz="2400" u="none" cap="none" strike="noStrike">
              <a:solidFill>
                <a:srgbClr val="39A8E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98550" y="4760074"/>
            <a:ext cx="1881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3" name="Google Shape;93;p21"/>
          <p:cNvGraphicFramePr/>
          <p:nvPr/>
        </p:nvGraphicFramePr>
        <p:xfrm>
          <a:off x="450056" y="13074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{FDECF4DE-1569-4151-BF86-E7E0DC3D0A10}</a:tableStyleId>
              </a:tblPr>
              <a:tblGrid>
                <a:gridCol w="8048500"/>
              </a:tblGrid>
              <a:tr h="58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Share production details</a:t>
                      </a:r>
                      <a:r>
                        <a:rPr lang="en" sz="16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— </a:t>
                      </a:r>
                      <a:r>
                        <a:rPr lang="en" sz="1600" u="none" cap="none" strike="noStrike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from the process to the timeline</a:t>
                      </a:r>
                      <a:endParaRPr sz="1600" u="none" cap="none" strike="noStrike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9A8E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Let speakers know what to expect from the event and ask/inform them on technology needs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Communicate point of contact while on-site</a:t>
                      </a:r>
                      <a:endParaRPr sz="1600" u="none" cap="none" strike="noStrike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Communicate what time they’ll arrive on-site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Giv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e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speakers as much prep as possible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to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ensure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success for your speaker and your event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B0F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C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subTitle"/>
          </p:nvPr>
        </p:nvSpPr>
        <p:spPr>
          <a:xfrm>
            <a:off x="443400" y="1371600"/>
            <a:ext cx="54240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</a:pPr>
            <a:r>
              <a:rPr lang="en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Script Walkthrough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98550" y="4760074"/>
            <a:ext cx="1881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457200" y="457200"/>
            <a:ext cx="7199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Goals for Walkthrough</a:t>
            </a:r>
            <a:endParaRPr i="0" sz="2400" u="none" cap="none" strike="noStrike">
              <a:solidFill>
                <a:srgbClr val="39A8E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98550" y="4760074"/>
            <a:ext cx="1881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6" name="Google Shape;106;p23"/>
          <p:cNvGraphicFramePr/>
          <p:nvPr/>
        </p:nvGraphicFramePr>
        <p:xfrm>
          <a:off x="450056" y="13074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{FDECF4DE-1569-4151-BF86-E7E0DC3D0A10}</a:tableStyleId>
              </a:tblPr>
              <a:tblGrid>
                <a:gridCol w="6918025"/>
              </a:tblGrid>
              <a:tr h="38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To help you practice your talking points</a:t>
                      </a:r>
                      <a:endParaRPr sz="1600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9A8E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To identify any needed changes in the questions</a:t>
                      </a:r>
                      <a:endParaRPr sz="1600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To practice the rhythm and cadence of questions</a:t>
                      </a:r>
                      <a:endParaRPr sz="1600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To help us with timing (we may need to cut some answers short)</a:t>
                      </a:r>
                      <a:endParaRPr sz="1600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To determine cues for speakers and moderators, as well as the virtual production team</a:t>
                      </a:r>
                      <a:endParaRPr sz="1600"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AB0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AB0F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23"/>
          <p:cNvSpPr txBox="1"/>
          <p:nvPr/>
        </p:nvSpPr>
        <p:spPr>
          <a:xfrm>
            <a:off x="3587425" y="4205300"/>
            <a:ext cx="4851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Manrope"/>
                <a:ea typeface="Manrope"/>
                <a:cs typeface="Manrope"/>
                <a:sym typeface="Manrope"/>
              </a:rPr>
              <a:t>Complete Script Walkthrough</a:t>
            </a:r>
            <a:endParaRPr i="0" sz="2400" u="none" cap="none" strike="noStrike">
              <a:solidFill>
                <a:srgbClr val="39A8E0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C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457200" y="1371600"/>
            <a:ext cx="5705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i="0" lang="en" sz="6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Questions?</a:t>
            </a:r>
            <a:endParaRPr i="0" sz="64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3" name="Google Shape;113;p24"/>
          <p:cNvSpPr txBox="1"/>
          <p:nvPr>
            <p:ph idx="4294967295" type="sldNum"/>
          </p:nvPr>
        </p:nvSpPr>
        <p:spPr>
          <a:xfrm>
            <a:off x="8498550" y="4760074"/>
            <a:ext cx="1881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" sz="75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75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