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31"/>
  </p:notesMasterIdLst>
  <p:handoutMasterIdLst>
    <p:handoutMasterId r:id="rId32"/>
  </p:handoutMasterIdLst>
  <p:sldIdLst>
    <p:sldId id="3331" r:id="rId3"/>
    <p:sldId id="3337" r:id="rId4"/>
    <p:sldId id="3332" r:id="rId5"/>
    <p:sldId id="3333" r:id="rId6"/>
    <p:sldId id="1058" r:id="rId7"/>
    <p:sldId id="3339" r:id="rId8"/>
    <p:sldId id="3334" r:id="rId9"/>
    <p:sldId id="1065" r:id="rId10"/>
    <p:sldId id="3340" r:id="rId11"/>
    <p:sldId id="3341" r:id="rId12"/>
    <p:sldId id="3342" r:id="rId13"/>
    <p:sldId id="3343" r:id="rId14"/>
    <p:sldId id="3346" r:id="rId15"/>
    <p:sldId id="3344" r:id="rId16"/>
    <p:sldId id="3347" r:id="rId17"/>
    <p:sldId id="3345" r:id="rId18"/>
    <p:sldId id="3348" r:id="rId19"/>
    <p:sldId id="3349" r:id="rId20"/>
    <p:sldId id="3350" r:id="rId21"/>
    <p:sldId id="3352" r:id="rId22"/>
    <p:sldId id="3351" r:id="rId23"/>
    <p:sldId id="3354" r:id="rId24"/>
    <p:sldId id="3355" r:id="rId25"/>
    <p:sldId id="3353" r:id="rId26"/>
    <p:sldId id="3356" r:id="rId27"/>
    <p:sldId id="3357" r:id="rId28"/>
    <p:sldId id="3358" r:id="rId29"/>
    <p:sldId id="3336" r:id="rId30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7" autoAdjust="0"/>
    <p:restoredTop sz="96314" autoAdjust="0"/>
  </p:normalViewPr>
  <p:slideViewPr>
    <p:cSldViewPr snapToGrid="0" showGuides="1">
      <p:cViewPr varScale="1">
        <p:scale>
          <a:sx n="95" d="100"/>
          <a:sy n="95" d="100"/>
        </p:scale>
        <p:origin x="930" y="8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0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2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2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8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9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6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38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37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50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0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1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99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0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69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06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8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5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作品，为了您和优品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以及原创作者的利益，请勿复制、传播、销售，否则将承担法律责任！优品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7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6" y="2130218"/>
            <a:ext cx="4811486" cy="817147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latin typeface="微软雅黑 Light" panose="020B0502040204020203" pitchFamily="34" charset="-122"/>
              </a:rPr>
              <a:t>ChiBot</a:t>
            </a:r>
            <a:r>
              <a:rPr lang="zh-TW" altLang="en-US" sz="4800" b="1" dirty="0">
                <a:latin typeface="微软雅黑 Light" panose="020B0502040204020203" pitchFamily="34" charset="-122"/>
              </a:rPr>
              <a:t> </a:t>
            </a:r>
            <a:r>
              <a:rPr lang="en-US" altLang="zh-TW" sz="4800" b="1" dirty="0">
                <a:latin typeface="微软雅黑 Light" panose="020B0502040204020203" pitchFamily="34" charset="-122"/>
              </a:rPr>
              <a:t>(</a:t>
            </a:r>
            <a:r>
              <a:rPr lang="zh-TW" altLang="en-US" sz="4800" b="1" dirty="0">
                <a:latin typeface="微软雅黑 Light" panose="020B0502040204020203" pitchFamily="34" charset="-122"/>
              </a:rPr>
              <a:t> 吉器人 </a:t>
            </a:r>
            <a:r>
              <a:rPr lang="en-US" altLang="zh-TW" sz="4800" b="1" dirty="0">
                <a:latin typeface="微软雅黑 Light" panose="020B0502040204020203" pitchFamily="34" charset="-122"/>
              </a:rPr>
              <a:t>)</a:t>
            </a:r>
            <a:endParaRPr lang="en-US" altLang="zh-CN" sz="4400" b="1" dirty="0">
              <a:latin typeface="微软雅黑 Light" panose="020B0502040204020203" pitchFamily="3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66257" y="2947365"/>
            <a:ext cx="4811486" cy="911202"/>
          </a:xfrm>
        </p:spPr>
        <p:txBody>
          <a:bodyPr>
            <a:normAutofit/>
          </a:bodyPr>
          <a:lstStyle/>
          <a:p>
            <a:r>
              <a:rPr lang="en-US" altLang="zh-TW" b="1" i="1" u="sng" dirty="0">
                <a:latin typeface="微软雅黑 Light" panose="020B0502040204020203" pitchFamily="34" charset="-122"/>
              </a:rPr>
              <a:t>A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DISCORD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BOT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MADE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BY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sz="1600" b="1" i="1" u="sng" dirty="0">
                <a:latin typeface="微软雅黑 Light" panose="020B0502040204020203" pitchFamily="34" charset="-122"/>
              </a:rPr>
              <a:t>406410844 </a:t>
            </a:r>
            <a:r>
              <a:rPr lang="zh-TW" altLang="en-US" sz="1600" b="1" i="1" u="sng" dirty="0">
                <a:latin typeface="微软雅黑 Light" panose="020B0502040204020203" pitchFamily="34" charset="-122"/>
              </a:rPr>
              <a:t>馮聖淳</a:t>
            </a:r>
            <a:endParaRPr lang="en-US" altLang="zh-TW" sz="1600" b="1" i="1" u="sng" dirty="0">
              <a:latin typeface="微软雅黑 Light" panose="020B0502040204020203" pitchFamily="34" charset="-122"/>
            </a:endParaRPr>
          </a:p>
          <a:p>
            <a:r>
              <a:rPr lang="en-US" altLang="zh-CN" b="1" i="1" u="sng" dirty="0">
                <a:latin typeface="微软雅黑 Light" panose="020B0502040204020203" pitchFamily="34" charset="-122"/>
              </a:rPr>
              <a:t>https://github.com/amo0725/ChiBot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050473" y="1039665"/>
            <a:ext cx="3043053" cy="9833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期末</a:t>
            </a:r>
            <a:r>
              <a:rPr lang="en-US" altLang="zh-TW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</a:t>
            </a:r>
            <a:r>
              <a:rPr lang="zh-TW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ER model &amp; RELATIONAL 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0CE6C2-3A76-4639-A3A3-E3B7F3EA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48" y="906625"/>
            <a:ext cx="5784793" cy="4017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E5B1D4-68A4-42C6-984B-F9BB3C627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9" y="1301736"/>
            <a:ext cx="4964194" cy="12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2796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1948502"/>
            <a:ext cx="3799865" cy="623248"/>
          </a:xfrm>
          <a:prstGeom prst="rect">
            <a:avLst/>
          </a:prstGeom>
        </p:spPr>
        <p:txBody>
          <a:bodyPr vert="horz" lIns="67500" tIns="35100" rIns="67500" bIns="35100" rtlCol="0" anchor="b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資料庫 </a:t>
            </a:r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Tables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393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 DATA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BDFA17-1F3C-4D75-9BF8-96F86AFF8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60" y="794433"/>
            <a:ext cx="7111480" cy="39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600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 STRUCTURE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FBC3F4-0373-431C-B4FB-4AFCB661B5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28" y="709070"/>
            <a:ext cx="7053943" cy="43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624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ECONOMY DATA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301582-A20C-4C30-830F-A3E8C2A9C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2" y="794433"/>
            <a:ext cx="7157175" cy="39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7301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ECONOMY STRUCTURE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B794CB-C3F4-463B-9A4A-31CA5216BB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551" y="684571"/>
            <a:ext cx="7164476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2568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 DATA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8EFB80-71D5-4250-8623-F9C2C4DC5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28" y="794433"/>
            <a:ext cx="7191344" cy="39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6118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 STRUCTURE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0B2DFE-9CAA-44FE-A072-897DA1BCBE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526" y="794433"/>
            <a:ext cx="7145639" cy="41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718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FOREIGN KEYS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1AB8B7-F471-48B4-A1DF-1222230ABF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1396498" y="794434"/>
            <a:ext cx="6351004" cy="21319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68ECC0-7696-4BB0-BFA3-6596F3AF06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"/>
          <a:stretch/>
        </p:blipFill>
        <p:spPr>
          <a:xfrm>
            <a:off x="1396498" y="3011726"/>
            <a:ext cx="6351004" cy="18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277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1948502"/>
            <a:ext cx="3799865" cy="623248"/>
          </a:xfrm>
          <a:prstGeom prst="rect">
            <a:avLst/>
          </a:prstGeom>
        </p:spPr>
        <p:txBody>
          <a:bodyPr vert="horz" lIns="67500" tIns="35100" rIns="67500" bIns="35100" rtlCol="0" anchor="b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CRUD</a:t>
            </a:r>
            <a:r>
              <a:rPr lang="zh-TW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路由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</a:t>
            </a:r>
            <a:r>
              <a:rPr lang="en-US" altLang="zh-TW" sz="6600" dirty="0">
                <a:ea typeface="微软雅黑 Light" panose="020B0502040204020203" pitchFamily="34" charset="-122"/>
              </a:rPr>
              <a:t>6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401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1463232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2755545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1463232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2755545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2757978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</a:t>
            </a:r>
            <a:b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RELATIONAL model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443003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ChiBot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項目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275797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資料需求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463232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ChiBot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 測試連結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3" name="立方体 8">
            <a:extLst>
              <a:ext uri="{FF2B5EF4-FFF2-40B4-BE49-F238E27FC236}">
                <a16:creationId xmlns:a16="http://schemas.microsoft.com/office/drawing/2014/main" id="{D432CACE-053E-4604-B393-491EA2E7590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85000" y="4095903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5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" name="立方体 13">
            <a:extLst>
              <a:ext uri="{FF2B5EF4-FFF2-40B4-BE49-F238E27FC236}">
                <a16:creationId xmlns:a16="http://schemas.microsoft.com/office/drawing/2014/main" id="{215EC6B5-F699-41B7-B657-FC626587FD7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709942" y="4095903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6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6855770B-8C65-410E-BFB1-6B7BC0C5ACD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330768" y="4075674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CRUD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路由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9BB1EAD1-D6BC-455D-8295-1ACF3FF0D4C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705826" y="4095903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資料庫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Tables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  <p:bldP spid="13" grpId="0" animBg="1"/>
      <p:bldP spid="17" grpId="0" animBg="1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DATABASE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323D5C-6C1A-4C18-8A86-F73279AA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4" y="1164593"/>
            <a:ext cx="7384091" cy="31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9993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DCB768-DE3C-4C98-BBDF-5C9F7A34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4" y="999342"/>
            <a:ext cx="8756712" cy="36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1235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ECONOMY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542174-A8EE-4008-A504-74AB527E2D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" b="2792"/>
          <a:stretch/>
        </p:blipFill>
        <p:spPr>
          <a:xfrm>
            <a:off x="494563" y="709070"/>
            <a:ext cx="8172450" cy="43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9901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2F8DB0-CC57-495B-BB61-5F9A0E89C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4" y="794433"/>
            <a:ext cx="7912872" cy="40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310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4648A3-1462-4F62-B6BF-D194F8E02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1" y="1087339"/>
            <a:ext cx="7676697" cy="1736248"/>
          </a:xfrm>
          <a:prstGeom prst="rect">
            <a:avLst/>
          </a:prstGeom>
        </p:spPr>
      </p:pic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90" y="3201857"/>
            <a:ext cx="2816020" cy="1350443"/>
            <a:chOff x="1803851" y="1312461"/>
            <a:chExt cx="2336177" cy="1046267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250344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發生在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傳送訊息時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18354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先檢查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Table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中是否有此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若是沒有，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那將會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INSERT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一筆新的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且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INSERT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一筆新的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ECONOMY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210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89" y="3480683"/>
            <a:ext cx="2816020" cy="1349866"/>
            <a:chOff x="1803851" y="1312461"/>
            <a:chExt cx="2336177" cy="1045820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9341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查詢餘額，</a:t>
              </a:r>
              <a:b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發生在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輸入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&lt;!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餘額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&gt;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17907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查詢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ECONOMY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且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LEFT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JOIN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WHERE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使用者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msg.author.id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AND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serverId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msg.guild.id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最後取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coins, bank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欄位的資料來回傳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4A51345-4C16-4329-B4BB-759746574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87" y="794433"/>
            <a:ext cx="6288002" cy="26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4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89" y="3480683"/>
            <a:ext cx="2816020" cy="1349866"/>
            <a:chOff x="1803851" y="1312461"/>
            <a:chExt cx="2336177" cy="1045820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9341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每日簽到領獎，</a:t>
              </a:r>
              <a:b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發生在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輸入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&lt;!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簽到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&gt;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17907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查詢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ECONOMY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且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LEFT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JOIN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WHERE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使用者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msg.author.id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AND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serverId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msg.guild.id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最後取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來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UPDATE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coins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的值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+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800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D559224-B9A7-4C1E-BAFA-5B08BF342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1" y="793267"/>
            <a:ext cx="7011993" cy="26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1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90" y="3480684"/>
            <a:ext cx="2816020" cy="1636325"/>
            <a:chOff x="1803852" y="1312461"/>
            <a:chExt cx="2336177" cy="1267756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250344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每次輸入指令時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2" y="1562805"/>
              <a:ext cx="2336177" cy="101741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以 使用者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&amp;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來查詢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再用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跟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command_name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endParaRPr lang="en-US" altLang="zh-TW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查詢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若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未過期 回傳訊息，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否則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DELETE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此筆資料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0188C7F-6D6E-4DF1-9E43-C72362874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7" y="794433"/>
            <a:ext cx="879280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2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謝謝觀看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ChiBot</a:t>
            </a:r>
            <a:r>
              <a:rPr lang="en-US" altLang="zh-TW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TW" altLang="en-US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邀請連結</a:t>
            </a:r>
            <a:endParaRPr lang="zh-CN" altLang="en-US" sz="3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248679" y="2611648"/>
            <a:ext cx="3611776" cy="381748"/>
          </a:xfrm>
          <a:prstGeom prst="rect">
            <a:avLst/>
          </a:prstGeom>
        </p:spPr>
        <p:txBody>
          <a:bodyPr vert="horz" lIns="67500" tIns="35100" rIns="67500" bIns="35100" rtlCol="0">
            <a:normAutofit fontScale="77500" lnSpcReduction="20000"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b="1" i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</a:rPr>
              <a:t>https://discord.gg/ewvGXG8nPJ</a:t>
            </a:r>
            <a:endParaRPr lang="zh-CN" altLang="en-US" sz="1500" b="1" i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2063701"/>
            <a:ext cx="3324330" cy="508049"/>
          </a:xfrm>
          <a:prstGeom prst="rect">
            <a:avLst/>
          </a:prstGeom>
        </p:spPr>
        <p:txBody>
          <a:bodyPr vert="horz" lIns="67500" tIns="35100" rIns="67500" bIns="35100" rtlCol="0" anchor="b">
            <a:normAutofit lnSpcReduction="100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err="1">
                <a:ea typeface="微软雅黑 Light" panose="020B0502040204020203" pitchFamily="34" charset="-122"/>
              </a:rPr>
              <a:t>ChiBot</a:t>
            </a:r>
            <a:r>
              <a:rPr lang="zh-TW" altLang="en-US" sz="2400" dirty="0">
                <a:ea typeface="微软雅黑 Light" panose="020B0502040204020203" pitchFamily="34" charset="-122"/>
              </a:rPr>
              <a:t> 實作</a:t>
            </a:r>
            <a:r>
              <a:rPr lang="zh-CN" altLang="en-US" sz="2400" dirty="0">
                <a:ea typeface="微软雅黑 Light" panose="020B0502040204020203" pitchFamily="34" charset="-122"/>
              </a:rPr>
              <a:t>完成</a:t>
            </a:r>
            <a:r>
              <a:rPr lang="zh-TW" altLang="en-US" sz="2400" dirty="0">
                <a:ea typeface="微软雅黑 Light" panose="020B0502040204020203" pitchFamily="34" charset="-122"/>
              </a:rPr>
              <a:t>項目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97028" y="1217545"/>
            <a:ext cx="2729153" cy="800558"/>
            <a:chOff x="5362940" y="1949751"/>
            <a:chExt cx="2729153" cy="790372"/>
          </a:xfrm>
        </p:grpSpPr>
        <p:sp>
          <p:nvSpPr>
            <p:cNvPr id="38" name="TextBox 37"/>
            <p:cNvSpPr txBox="1"/>
            <p:nvPr/>
          </p:nvSpPr>
          <p:spPr>
            <a:xfrm>
              <a:off x="5362940" y="1949751"/>
              <a:ext cx="2049754" cy="281057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餘額 及 賭博系統</a:t>
              </a:r>
              <a:endParaRPr lang="en-GB" sz="14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378851" y="2215978"/>
              <a:ext cx="2713242" cy="52414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當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傳訊息就會自動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INSERT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一筆他的資料，口袋餘額為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1000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b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簽到 及 賭博 不管輸贏都以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UPDATE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處理。</a:t>
              </a:r>
              <a:endParaRPr lang="en-US" altLang="zh-TW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0" y="216079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ea typeface="微软雅黑 Light" panose="020B0502040204020203" pitchFamily="34" charset="-122"/>
              </a:rPr>
              <a:t>ChiBot</a:t>
            </a:r>
            <a:r>
              <a:rPr lang="zh-TW" altLang="en-US" sz="1800" b="1" dirty="0">
                <a:ea typeface="微软雅黑 Light" panose="020B0502040204020203" pitchFamily="34" charset="-122"/>
              </a:rPr>
              <a:t> 實作</a:t>
            </a:r>
            <a:r>
              <a:rPr lang="zh-CN" altLang="en-US" sz="1800" b="1" dirty="0">
                <a:ea typeface="微软雅黑 Light" panose="020B0502040204020203" pitchFamily="34" charset="-122"/>
              </a:rPr>
              <a:t>完成</a:t>
            </a:r>
            <a:r>
              <a:rPr lang="zh-TW" altLang="en-US" sz="1800" b="1" dirty="0">
                <a:ea typeface="微软雅黑 Light" panose="020B0502040204020203" pitchFamily="34" charset="-122"/>
              </a:rPr>
              <a:t>項目</a:t>
            </a:r>
            <a:endParaRPr lang="zh-CN" altLang="en-US" sz="1800" b="1" dirty="0">
              <a:ea typeface="微软雅黑 Light" panose="020B0502040204020203" pitchFamily="34" charset="-122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06E3FF6-B4F0-433E-B907-B4CA67E6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0" y="616189"/>
            <a:ext cx="2073757" cy="192836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90A5ADD-A491-45E3-B6E8-47FC0DD24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1" y="2669906"/>
            <a:ext cx="2076426" cy="159059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50E21B7-56A9-4455-B5E3-821CBE81E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23" y="2669906"/>
            <a:ext cx="2136366" cy="163194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BABC3F-3CC5-48DA-84B1-2F2528081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23" y="643385"/>
            <a:ext cx="2136366" cy="190116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F662716-68DD-43D9-BF35-C2BD75C4B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60" y="2669906"/>
            <a:ext cx="3461400" cy="162081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97028" y="1217545"/>
            <a:ext cx="2729153" cy="1108335"/>
            <a:chOff x="5362940" y="1949751"/>
            <a:chExt cx="2729153" cy="1094233"/>
          </a:xfrm>
        </p:grpSpPr>
        <p:sp>
          <p:nvSpPr>
            <p:cNvPr id="38" name="TextBox 37"/>
            <p:cNvSpPr txBox="1"/>
            <p:nvPr/>
          </p:nvSpPr>
          <p:spPr>
            <a:xfrm>
              <a:off x="5362940" y="1949751"/>
              <a:ext cx="2049754" cy="281057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4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及 背包 系統</a:t>
              </a:r>
              <a:endParaRPr lang="en-GB" sz="14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378851" y="2215978"/>
              <a:ext cx="2713242" cy="82800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當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傳訊息就會自動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Check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資料表中的資料有無過期，若過期則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DELETE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並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INSERT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一筆新的。</a:t>
              </a:r>
              <a:b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背包資料則是以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JSON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格式儲存，賣出是以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UPDATE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來處理。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0" y="216079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ea typeface="微软雅黑 Light" panose="020B0502040204020203" pitchFamily="34" charset="-122"/>
              </a:rPr>
              <a:t>ChiBot</a:t>
            </a:r>
            <a:r>
              <a:rPr lang="zh-TW" altLang="en-US" sz="1800" b="1" dirty="0">
                <a:ea typeface="微软雅黑 Light" panose="020B0502040204020203" pitchFamily="34" charset="-122"/>
              </a:rPr>
              <a:t> 實作</a:t>
            </a:r>
            <a:r>
              <a:rPr lang="zh-CN" altLang="en-US" sz="1800" b="1" dirty="0">
                <a:ea typeface="微软雅黑 Light" panose="020B0502040204020203" pitchFamily="34" charset="-122"/>
              </a:rPr>
              <a:t>完成</a:t>
            </a:r>
            <a:r>
              <a:rPr lang="zh-TW" altLang="en-US" sz="1800" b="1" dirty="0">
                <a:ea typeface="微软雅黑 Light" panose="020B0502040204020203" pitchFamily="34" charset="-122"/>
              </a:rPr>
              <a:t>項目</a:t>
            </a:r>
            <a:endParaRPr lang="zh-CN" altLang="en-US" sz="1800" b="1" dirty="0">
              <a:ea typeface="微软雅黑 Light" panose="020B0502040204020203" pitchFamily="34" charset="-122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E87EDB-01CF-4AFF-BD3B-DD8995D2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73" y="2571750"/>
            <a:ext cx="3292634" cy="15905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9F4CDB-95E4-4633-A8EF-04FB4644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69" y="940690"/>
            <a:ext cx="2359498" cy="22721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CB7AFD-F778-4AF9-84F9-532D30B6F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1" y="940691"/>
            <a:ext cx="2359499" cy="22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8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000" dirty="0">
                <a:ea typeface="微软雅黑 Light" panose="020B0502040204020203" pitchFamily="34" charset="-122"/>
              </a:rPr>
              <a:t>資料需求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4966260" y="1312461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972541" y="3204941"/>
            <a:ext cx="1036546" cy="1036544"/>
            <a:chOff x="4030850" y="2602753"/>
            <a:chExt cx="1606550" cy="1606550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030850" y="2602753"/>
              <a:ext cx="1606550" cy="1606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368988" y="3144091"/>
              <a:ext cx="946150" cy="511175"/>
            </a:xfrm>
            <a:custGeom>
              <a:avLst/>
              <a:gdLst>
                <a:gd name="T0" fmla="*/ 274 w 341"/>
                <a:gd name="T1" fmla="*/ 184 h 184"/>
                <a:gd name="T2" fmla="*/ 67 w 341"/>
                <a:gd name="T3" fmla="*/ 184 h 184"/>
                <a:gd name="T4" fmla="*/ 0 w 341"/>
                <a:gd name="T5" fmla="*/ 90 h 184"/>
                <a:gd name="T6" fmla="*/ 89 w 341"/>
                <a:gd name="T7" fmla="*/ 0 h 184"/>
                <a:gd name="T8" fmla="*/ 90 w 341"/>
                <a:gd name="T9" fmla="*/ 0 h 184"/>
                <a:gd name="T10" fmla="*/ 252 w 341"/>
                <a:gd name="T11" fmla="*/ 0 h 184"/>
                <a:gd name="T12" fmla="*/ 341 w 341"/>
                <a:gd name="T13" fmla="*/ 90 h 184"/>
                <a:gd name="T14" fmla="*/ 274 w 341"/>
                <a:gd name="T15" fmla="*/ 184 h 184"/>
                <a:gd name="T16" fmla="*/ 69 w 341"/>
                <a:gd name="T17" fmla="*/ 172 h 184"/>
                <a:gd name="T18" fmla="*/ 273 w 341"/>
                <a:gd name="T19" fmla="*/ 172 h 184"/>
                <a:gd name="T20" fmla="*/ 329 w 341"/>
                <a:gd name="T21" fmla="*/ 90 h 184"/>
                <a:gd name="T22" fmla="*/ 251 w 341"/>
                <a:gd name="T23" fmla="*/ 12 h 184"/>
                <a:gd name="T24" fmla="*/ 90 w 341"/>
                <a:gd name="T25" fmla="*/ 12 h 184"/>
                <a:gd name="T26" fmla="*/ 12 w 341"/>
                <a:gd name="T27" fmla="*/ 90 h 184"/>
                <a:gd name="T28" fmla="*/ 69 w 341"/>
                <a:gd name="T29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184">
                  <a:moveTo>
                    <a:pt x="274" y="184"/>
                  </a:moveTo>
                  <a:cubicBezTo>
                    <a:pt x="67" y="184"/>
                    <a:pt x="67" y="184"/>
                    <a:pt x="67" y="184"/>
                  </a:cubicBezTo>
                  <a:cubicBezTo>
                    <a:pt x="66" y="184"/>
                    <a:pt x="0" y="169"/>
                    <a:pt x="0" y="90"/>
                  </a:cubicBezTo>
                  <a:cubicBezTo>
                    <a:pt x="0" y="10"/>
                    <a:pt x="88" y="0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3" y="0"/>
                    <a:pt x="341" y="10"/>
                    <a:pt x="341" y="90"/>
                  </a:cubicBezTo>
                  <a:cubicBezTo>
                    <a:pt x="341" y="169"/>
                    <a:pt x="275" y="184"/>
                    <a:pt x="274" y="184"/>
                  </a:cubicBezTo>
                  <a:close/>
                  <a:moveTo>
                    <a:pt x="69" y="172"/>
                  </a:moveTo>
                  <a:cubicBezTo>
                    <a:pt x="273" y="172"/>
                    <a:pt x="273" y="172"/>
                    <a:pt x="273" y="172"/>
                  </a:cubicBezTo>
                  <a:cubicBezTo>
                    <a:pt x="279" y="170"/>
                    <a:pt x="329" y="156"/>
                    <a:pt x="329" y="90"/>
                  </a:cubicBezTo>
                  <a:cubicBezTo>
                    <a:pt x="329" y="22"/>
                    <a:pt x="257" y="13"/>
                    <a:pt x="251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4" y="13"/>
                    <a:pt x="12" y="22"/>
                    <a:pt x="12" y="90"/>
                  </a:cubicBezTo>
                  <a:cubicBezTo>
                    <a:pt x="12" y="156"/>
                    <a:pt x="63" y="171"/>
                    <a:pt x="69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446775" y="3053603"/>
              <a:ext cx="788988" cy="584200"/>
            </a:xfrm>
            <a:custGeom>
              <a:avLst/>
              <a:gdLst>
                <a:gd name="T0" fmla="*/ 142 w 284"/>
                <a:gd name="T1" fmla="*/ 0 h 211"/>
                <a:gd name="T2" fmla="*/ 142 w 284"/>
                <a:gd name="T3" fmla="*/ 211 h 211"/>
                <a:gd name="T4" fmla="*/ 142 w 28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211">
                  <a:moveTo>
                    <a:pt x="142" y="0"/>
                  </a:moveTo>
                  <a:cubicBezTo>
                    <a:pt x="142" y="0"/>
                    <a:pt x="0" y="119"/>
                    <a:pt x="142" y="211"/>
                  </a:cubicBezTo>
                  <a:cubicBezTo>
                    <a:pt x="284" y="119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46813" y="2958353"/>
              <a:ext cx="192088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519800" y="3707653"/>
              <a:ext cx="628650" cy="77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1" y="1312461"/>
            <a:ext cx="2336177" cy="1254533"/>
            <a:chOff x="1803851" y="1312461"/>
            <a:chExt cx="2336177" cy="1254533"/>
          </a:xfrm>
        </p:grpSpPr>
        <p:sp>
          <p:nvSpPr>
            <p:cNvPr id="55" name="TextBox 54"/>
            <p:cNvSpPr txBox="1"/>
            <p:nvPr/>
          </p:nvSpPr>
          <p:spPr>
            <a:xfrm>
              <a:off x="1942536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使用者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92662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使用者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DISCORD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 帳號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DISCORD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 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SERVERID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DISCORD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 名稱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USERNAME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資料需求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63" name="组合 5">
            <a:extLst>
              <a:ext uri="{FF2B5EF4-FFF2-40B4-BE49-F238E27FC236}">
                <a16:creationId xmlns:a16="http://schemas.microsoft.com/office/drawing/2014/main" id="{F1EE7381-D1C8-4008-A190-A312DECD7BBD}"/>
              </a:ext>
            </a:extLst>
          </p:cNvPr>
          <p:cNvGrpSpPr/>
          <p:nvPr/>
        </p:nvGrpSpPr>
        <p:grpSpPr>
          <a:xfrm>
            <a:off x="6030841" y="1312461"/>
            <a:ext cx="2336177" cy="1254533"/>
            <a:chOff x="1803851" y="1312461"/>
            <a:chExt cx="2336177" cy="1254533"/>
          </a:xfrm>
        </p:grpSpPr>
        <p:sp>
          <p:nvSpPr>
            <p:cNvPr id="64" name="TextBox 54">
              <a:extLst>
                <a:ext uri="{FF2B5EF4-FFF2-40B4-BE49-F238E27FC236}">
                  <a16:creationId xmlns:a16="http://schemas.microsoft.com/office/drawing/2014/main" id="{9606CE4B-DFF2-4E46-97C9-20B17D97DD5E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經濟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ECONOMY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5" name="TextBox 55">
              <a:extLst>
                <a:ext uri="{FF2B5EF4-FFF2-40B4-BE49-F238E27FC236}">
                  <a16:creationId xmlns:a16="http://schemas.microsoft.com/office/drawing/2014/main" id="{866D8D0D-D915-49A7-A142-4ED26FBBC3BD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92662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帳戶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口袋餘額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COIN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銀行餘額 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BANK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背包物品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STORAGE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9" name="组合 5">
            <a:extLst>
              <a:ext uri="{FF2B5EF4-FFF2-40B4-BE49-F238E27FC236}">
                <a16:creationId xmlns:a16="http://schemas.microsoft.com/office/drawing/2014/main" id="{A53D4A99-2EE0-4C60-A836-32234670E6A1}"/>
              </a:ext>
            </a:extLst>
          </p:cNvPr>
          <p:cNvGrpSpPr/>
          <p:nvPr/>
        </p:nvGrpSpPr>
        <p:grpSpPr>
          <a:xfrm>
            <a:off x="3994748" y="3100125"/>
            <a:ext cx="2336177" cy="1061531"/>
            <a:chOff x="1803851" y="1312461"/>
            <a:chExt cx="2336177" cy="1061531"/>
          </a:xfrm>
        </p:grpSpPr>
        <p:sp>
          <p:nvSpPr>
            <p:cNvPr id="70" name="TextBox 54">
              <a:extLst>
                <a:ext uri="{FF2B5EF4-FFF2-40B4-BE49-F238E27FC236}">
                  <a16:creationId xmlns:a16="http://schemas.microsoft.com/office/drawing/2014/main" id="{0A7372B3-363D-4507-A03D-07907AB4FA4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逾時系統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TIMEOUT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1" name="TextBox 55">
              <a:extLst>
                <a:ext uri="{FF2B5EF4-FFF2-40B4-BE49-F238E27FC236}">
                  <a16:creationId xmlns:a16="http://schemas.microsoft.com/office/drawing/2014/main" id="{5D83AA54-1829-48A8-87A3-074A6E6771B5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33618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流水號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指令名稱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COMMAND_NAME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時間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TIMESTAMP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2480455"/>
            <a:ext cx="3799865" cy="623248"/>
          </a:xfrm>
          <a:prstGeom prst="rect">
            <a:avLst/>
          </a:prstGeom>
        </p:spPr>
        <p:txBody>
          <a:bodyPr vert="horz" lIns="67500" tIns="35100" rIns="67500" bIns="35100" rtlCol="0" anchor="b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</a:t>
            </a:r>
            <a:r>
              <a:rPr lang="zh-TW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b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RELATIONAL model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8862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542</Words>
  <Application>Microsoft Office PowerPoint</Application>
  <PresentationFormat>如螢幕大小 (16:9)</PresentationFormat>
  <Paragraphs>98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等线</vt:lpstr>
      <vt:lpstr>宋体</vt:lpstr>
      <vt:lpstr>微软雅黑 Light</vt:lpstr>
      <vt:lpstr>Arial</vt:lpstr>
      <vt:lpstr>Calibri</vt:lpstr>
      <vt:lpstr>office 主题</vt:lpstr>
      <vt:lpstr>1_Office 主题</vt:lpstr>
      <vt:lpstr>ChiBot ( 吉器人 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阿摸</cp:lastModifiedBy>
  <cp:revision>122</cp:revision>
  <dcterms:created xsi:type="dcterms:W3CDTF">2017-05-02T06:39:00Z</dcterms:created>
  <dcterms:modified xsi:type="dcterms:W3CDTF">2021-06-14T01:12:26Z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