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331" r:id="rId3"/>
    <p:sldId id="284" r:id="rId4"/>
    <p:sldId id="289" r:id="rId5"/>
    <p:sldId id="330" r:id="rId6"/>
    <p:sldId id="259" r:id="rId7"/>
    <p:sldId id="257" r:id="rId8"/>
    <p:sldId id="332" r:id="rId9"/>
    <p:sldId id="325" r:id="rId10"/>
    <p:sldId id="333" r:id="rId11"/>
    <p:sldId id="295" r:id="rId12"/>
    <p:sldId id="321" r:id="rId13"/>
    <p:sldId id="318" r:id="rId14"/>
    <p:sldId id="338" r:id="rId15"/>
    <p:sldId id="319" r:id="rId16"/>
    <p:sldId id="320" r:id="rId17"/>
    <p:sldId id="323" r:id="rId18"/>
    <p:sldId id="324" r:id="rId19"/>
    <p:sldId id="334" r:id="rId20"/>
    <p:sldId id="340" r:id="rId21"/>
    <p:sldId id="335" r:id="rId22"/>
    <p:sldId id="341" r:id="rId23"/>
    <p:sldId id="336" r:id="rId24"/>
    <p:sldId id="352" r:id="rId25"/>
    <p:sldId id="337" r:id="rId26"/>
    <p:sldId id="344" r:id="rId27"/>
    <p:sldId id="345" r:id="rId28"/>
    <p:sldId id="346" r:id="rId29"/>
    <p:sldId id="326" r:id="rId30"/>
    <p:sldId id="312" r:id="rId31"/>
    <p:sldId id="327" r:id="rId32"/>
    <p:sldId id="347" r:id="rId33"/>
    <p:sldId id="348" r:id="rId34"/>
    <p:sldId id="329" r:id="rId35"/>
    <p:sldId id="279" r:id="rId36"/>
    <p:sldId id="350" r:id="rId37"/>
    <p:sldId id="351" r:id="rId38"/>
  </p:sldIdLst>
  <p:sldSz cx="9144000" cy="6858000" type="screen4x3"/>
  <p:notesSz cx="6858000"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85930" autoAdjust="0"/>
  </p:normalViewPr>
  <p:slideViewPr>
    <p:cSldViewPr>
      <p:cViewPr varScale="1">
        <p:scale>
          <a:sx n="74" d="100"/>
          <a:sy n="74" d="100"/>
        </p:scale>
        <p:origin x="1555"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1963"/>
          </a:xfrm>
          <a:prstGeom prst="rect">
            <a:avLst/>
          </a:prstGeom>
        </p:spPr>
        <p:txBody>
          <a:bodyPr vert="horz" lIns="91440" tIns="45720" rIns="91440" bIns="45720" rtlCol="0"/>
          <a:lstStyle>
            <a:lvl1pPr algn="r">
              <a:defRPr sz="1200"/>
            </a:lvl1pPr>
          </a:lstStyle>
          <a:p>
            <a:fld id="{BA115743-E56F-424E-B86F-4EF1EF6DC554}" type="datetimeFigureOut">
              <a:rPr lang="en-US" smtClean="0"/>
              <a:pPr/>
              <a:t>4/7/2021</a:t>
            </a:fld>
            <a:endParaRPr lang="en-US"/>
          </a:p>
        </p:txBody>
      </p:sp>
      <p:sp>
        <p:nvSpPr>
          <p:cNvPr id="4" name="Footer Placeholder 3"/>
          <p:cNvSpPr>
            <a:spLocks noGrp="1"/>
          </p:cNvSpPr>
          <p:nvPr>
            <p:ph type="ftr" sz="quarter" idx="2"/>
          </p:nvPr>
        </p:nvSpPr>
        <p:spPr>
          <a:xfrm>
            <a:off x="0" y="8775700"/>
            <a:ext cx="2971800"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775700"/>
            <a:ext cx="2971800" cy="461963"/>
          </a:xfrm>
          <a:prstGeom prst="rect">
            <a:avLst/>
          </a:prstGeom>
        </p:spPr>
        <p:txBody>
          <a:bodyPr vert="horz" lIns="91440" tIns="45720" rIns="91440" bIns="45720" rtlCol="0" anchor="b"/>
          <a:lstStyle>
            <a:lvl1pPr algn="r">
              <a:defRPr sz="1200"/>
            </a:lvl1pPr>
          </a:lstStyle>
          <a:p>
            <a:fld id="{F928337C-5CC0-473F-8330-6B835A8FF4C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3550"/>
          </a:xfrm>
          <a:prstGeom prst="rect">
            <a:avLst/>
          </a:prstGeom>
        </p:spPr>
        <p:txBody>
          <a:bodyPr vert="horz" lIns="91440" tIns="45720" rIns="91440" bIns="45720" rtlCol="0"/>
          <a:lstStyle>
            <a:lvl1pPr algn="r">
              <a:defRPr sz="1200"/>
            </a:lvl1pPr>
          </a:lstStyle>
          <a:p>
            <a:fld id="{30341575-A62C-49F4-9468-DE1E97C440B0}" type="datetimeFigureOut">
              <a:rPr lang="en-US" smtClean="0"/>
              <a:t>4/7/2021</a:t>
            </a:fld>
            <a:endParaRPr lang="en-US"/>
          </a:p>
        </p:txBody>
      </p:sp>
      <p:sp>
        <p:nvSpPr>
          <p:cNvPr id="4" name="Slide Image Placeholder 3"/>
          <p:cNvSpPr>
            <a:spLocks noGrp="1" noRot="1" noChangeAspect="1"/>
          </p:cNvSpPr>
          <p:nvPr>
            <p:ph type="sldImg" idx="2"/>
          </p:nvPr>
        </p:nvSpPr>
        <p:spPr>
          <a:xfrm>
            <a:off x="1350963" y="1155700"/>
            <a:ext cx="4156075" cy="3117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46588"/>
            <a:ext cx="5486400" cy="36385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5700"/>
            <a:ext cx="2971800"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75700"/>
            <a:ext cx="2971800" cy="463550"/>
          </a:xfrm>
          <a:prstGeom prst="rect">
            <a:avLst/>
          </a:prstGeom>
        </p:spPr>
        <p:txBody>
          <a:bodyPr vert="horz" lIns="91440" tIns="45720" rIns="91440" bIns="45720" rtlCol="0" anchor="b"/>
          <a:lstStyle>
            <a:lvl1pPr algn="r">
              <a:defRPr sz="1200"/>
            </a:lvl1pPr>
          </a:lstStyle>
          <a:p>
            <a:fld id="{3C057E2C-BE9F-4BF5-8809-25830F85E510}" type="slidenum">
              <a:rPr lang="en-US" smtClean="0"/>
              <a:t>‹#›</a:t>
            </a:fld>
            <a:endParaRPr lang="en-US"/>
          </a:p>
        </p:txBody>
      </p:sp>
    </p:spTree>
    <p:extLst>
      <p:ext uri="{BB962C8B-B14F-4D97-AF65-F5344CB8AC3E}">
        <p14:creationId xmlns:p14="http://schemas.microsoft.com/office/powerpoint/2010/main" val="3434703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Breakdown of Schools by Acceptance Category: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It may be best to answer this by looking at how difficult it is to get into a school.  1% of schools, labeled as “REACH” schools in the graphic, accept less than 10% of applicants, whereas over 50% of schools, labeled as “SAFETY” schools, accept over 70% of applicants.</a:t>
            </a:r>
            <a:endParaRPr lang="en-US" sz="1800" dirty="0">
              <a:solidFill>
                <a:srgbClr val="000000"/>
              </a:solidFill>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3C057E2C-BE9F-4BF5-8809-25830F85E510}" type="slidenum">
              <a:rPr lang="en-US" smtClean="0"/>
              <a:t>12</a:t>
            </a:fld>
            <a:endParaRPr lang="en-US"/>
          </a:p>
        </p:txBody>
      </p:sp>
    </p:spTree>
    <p:extLst>
      <p:ext uri="{BB962C8B-B14F-4D97-AF65-F5344CB8AC3E}">
        <p14:creationId xmlns:p14="http://schemas.microsoft.com/office/powerpoint/2010/main" val="767431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Used Python to run though k-Means algorithm using various values of 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Computed and Plotted Sum of Squared Errors for each value of 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“Elbow Curve”</a:t>
            </a:r>
          </a:p>
        </p:txBody>
      </p:sp>
      <p:sp>
        <p:nvSpPr>
          <p:cNvPr id="4" name="Slide Number Placeholder 3"/>
          <p:cNvSpPr>
            <a:spLocks noGrp="1"/>
          </p:cNvSpPr>
          <p:nvPr>
            <p:ph type="sldNum" sz="quarter" idx="5"/>
          </p:nvPr>
        </p:nvSpPr>
        <p:spPr/>
        <p:txBody>
          <a:bodyPr/>
          <a:lstStyle/>
          <a:p>
            <a:fld id="{3C057E2C-BE9F-4BF5-8809-25830F85E510}" type="slidenum">
              <a:rPr lang="en-US" smtClean="0"/>
              <a:t>30</a:t>
            </a:fld>
            <a:endParaRPr lang="en-US"/>
          </a:p>
        </p:txBody>
      </p:sp>
    </p:spTree>
    <p:extLst>
      <p:ext uri="{BB962C8B-B14F-4D97-AF65-F5344CB8AC3E}">
        <p14:creationId xmlns:p14="http://schemas.microsoft.com/office/powerpoint/2010/main" val="3718222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Sample Recommendations – Penn State example</a:t>
            </a:r>
            <a:endParaRPr lang="en-US" dirty="0"/>
          </a:p>
        </p:txBody>
      </p:sp>
      <p:sp>
        <p:nvSpPr>
          <p:cNvPr id="4" name="Slide Number Placeholder 3"/>
          <p:cNvSpPr>
            <a:spLocks noGrp="1"/>
          </p:cNvSpPr>
          <p:nvPr>
            <p:ph type="sldNum" sz="quarter" idx="5"/>
          </p:nvPr>
        </p:nvSpPr>
        <p:spPr/>
        <p:txBody>
          <a:bodyPr/>
          <a:lstStyle/>
          <a:p>
            <a:fld id="{3C057E2C-BE9F-4BF5-8809-25830F85E510}" type="slidenum">
              <a:rPr lang="en-US" smtClean="0"/>
              <a:t>33</a:t>
            </a:fld>
            <a:endParaRPr lang="en-US"/>
          </a:p>
        </p:txBody>
      </p:sp>
    </p:spTree>
    <p:extLst>
      <p:ext uri="{BB962C8B-B14F-4D97-AF65-F5344CB8AC3E}">
        <p14:creationId xmlns:p14="http://schemas.microsoft.com/office/powerpoint/2010/main" val="1856840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Comparison of Accepted ACT and SAT Scores: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As you can see, there is a direct correlation between the ACT and SAT scores, so it does not matter which score is submitted.  However, if you score better on one test than the other, that is the better score to submit.</a:t>
            </a:r>
            <a:endParaRPr lang="en-US" sz="1800" dirty="0">
              <a:solidFill>
                <a:srgbClr val="000000"/>
              </a:solidFill>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3C057E2C-BE9F-4BF5-8809-25830F85E510}" type="slidenum">
              <a:rPr lang="en-US" smtClean="0"/>
              <a:t>14</a:t>
            </a:fld>
            <a:endParaRPr lang="en-US"/>
          </a:p>
        </p:txBody>
      </p:sp>
    </p:spTree>
    <p:extLst>
      <p:ext uri="{BB962C8B-B14F-4D97-AF65-F5344CB8AC3E}">
        <p14:creationId xmlns:p14="http://schemas.microsoft.com/office/powerpoint/2010/main" val="2904262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Interactive Field of Study Tool:</a:t>
            </a: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 created an interactive tool in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PowerBI</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to display a list of schools after selecting specific fields of study.</a:t>
            </a:r>
            <a:endParaRPr lang="en-US" dirty="0"/>
          </a:p>
        </p:txBody>
      </p:sp>
      <p:sp>
        <p:nvSpPr>
          <p:cNvPr id="4" name="Slide Number Placeholder 3"/>
          <p:cNvSpPr>
            <a:spLocks noGrp="1"/>
          </p:cNvSpPr>
          <p:nvPr>
            <p:ph type="sldNum" sz="quarter" idx="5"/>
          </p:nvPr>
        </p:nvSpPr>
        <p:spPr/>
        <p:txBody>
          <a:bodyPr/>
          <a:lstStyle/>
          <a:p>
            <a:fld id="{3C057E2C-BE9F-4BF5-8809-25830F85E510}" type="slidenum">
              <a:rPr lang="en-US" smtClean="0"/>
              <a:t>16</a:t>
            </a:fld>
            <a:endParaRPr lang="en-US"/>
          </a:p>
        </p:txBody>
      </p:sp>
    </p:spTree>
    <p:extLst>
      <p:ext uri="{BB962C8B-B14F-4D97-AF65-F5344CB8AC3E}">
        <p14:creationId xmlns:p14="http://schemas.microsoft.com/office/powerpoint/2010/main" val="2656889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Amount of Degree Offerings by School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With the exception of a few universities, this holds true.</a:t>
            </a:r>
            <a:endParaRPr lang="en-US" sz="1800" dirty="0">
              <a:solidFill>
                <a:srgbClr val="000000"/>
              </a:solidFill>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3C057E2C-BE9F-4BF5-8809-25830F85E510}" type="slidenum">
              <a:rPr lang="en-US" smtClean="0"/>
              <a:t>18</a:t>
            </a:fld>
            <a:endParaRPr lang="en-US"/>
          </a:p>
        </p:txBody>
      </p:sp>
    </p:spTree>
    <p:extLst>
      <p:ext uri="{BB962C8B-B14F-4D97-AF65-F5344CB8AC3E}">
        <p14:creationId xmlns:p14="http://schemas.microsoft.com/office/powerpoint/2010/main" val="255576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Tuition Based on Acceptance Rates: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Be prepared to pay over $45,000 per year if you attend a REACH school.  A FIT school may be a better bargain.</a:t>
            </a:r>
            <a:endParaRPr lang="en-US" sz="1800" dirty="0">
              <a:solidFill>
                <a:srgbClr val="000000"/>
              </a:solidFill>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C057E2C-BE9F-4BF5-8809-25830F85E510}" type="slidenum">
              <a:rPr lang="en-US" smtClean="0"/>
              <a:t>20</a:t>
            </a:fld>
            <a:endParaRPr lang="en-US"/>
          </a:p>
        </p:txBody>
      </p:sp>
    </p:spTree>
    <p:extLst>
      <p:ext uri="{BB962C8B-B14F-4D97-AF65-F5344CB8AC3E}">
        <p14:creationId xmlns:p14="http://schemas.microsoft.com/office/powerpoint/2010/main" val="1436301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 Schools Don't Charge More for Out-of-State Students: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Surprisingly, almost 75% of colleges offer the same tuition for out-of-state students that they offer for in-state students.</a:t>
            </a:r>
            <a:endParaRPr lang="en-US" sz="1800" dirty="0">
              <a:solidFill>
                <a:srgbClr val="000000"/>
              </a:solidFill>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3C057E2C-BE9F-4BF5-8809-25830F85E510}" type="slidenum">
              <a:rPr lang="en-US" smtClean="0"/>
              <a:t>22</a:t>
            </a:fld>
            <a:endParaRPr lang="en-US"/>
          </a:p>
        </p:txBody>
      </p:sp>
    </p:spTree>
    <p:extLst>
      <p:ext uri="{BB962C8B-B14F-4D97-AF65-F5344CB8AC3E}">
        <p14:creationId xmlns:p14="http://schemas.microsoft.com/office/powerpoint/2010/main" val="1099428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285"/>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Schools with High Likelihood of Loan Payback :</a:t>
            </a:r>
          </a:p>
          <a:p>
            <a:pPr marL="0" marR="0">
              <a:lnSpc>
                <a:spcPct val="200000"/>
              </a:lnSpc>
              <a:spcBef>
                <a:spcPts val="0"/>
              </a:spcBef>
              <a:spcAft>
                <a:spcPts val="285"/>
              </a:spcAft>
            </a:pPr>
            <a:r>
              <a:rPr lang="en-US" sz="1800" dirty="0">
                <a:solidFill>
                  <a:srgbClr val="000000"/>
                </a:solidFill>
                <a:effectLst/>
                <a:latin typeface="Times New Roman" panose="02020603050405020304" pitchFamily="18" charset="0"/>
                <a:ea typeface="Times New Roman" panose="02020603050405020304" pitchFamily="18" charset="0"/>
              </a:rPr>
              <a:t>Almost 50% of undergraduates from a handful of schools were able to pay back their loans in full just two years after graduating and even more had a 30% payoff rate.  It is assumed that graduates from those schools earn even to pay back their loans.</a:t>
            </a:r>
            <a:endParaRPr lang="en-US" sz="1800" dirty="0">
              <a:solidFill>
                <a:srgbClr val="000000"/>
              </a:solidFill>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057E2C-BE9F-4BF5-8809-25830F85E51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8321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Tuition Not Based on School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There appears to be no correlation.  Small schools can cost just as much as large schools.</a:t>
            </a:r>
            <a:endParaRPr lang="en-US" sz="1800" dirty="0">
              <a:solidFill>
                <a:srgbClr val="000000"/>
              </a:solidFill>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3C057E2C-BE9F-4BF5-8809-25830F85E510}" type="slidenum">
              <a:rPr lang="en-US" smtClean="0"/>
              <a:t>26</a:t>
            </a:fld>
            <a:endParaRPr lang="en-US"/>
          </a:p>
        </p:txBody>
      </p:sp>
    </p:spTree>
    <p:extLst>
      <p:ext uri="{BB962C8B-B14F-4D97-AF65-F5344CB8AC3E}">
        <p14:creationId xmlns:p14="http://schemas.microsoft.com/office/powerpoint/2010/main" val="3006466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Clustering</a:t>
            </a:r>
          </a:p>
          <a:p>
            <a:r>
              <a:rPr lang="en-US" dirty="0"/>
              <a:t>Unsupervised Learning</a:t>
            </a:r>
          </a:p>
        </p:txBody>
      </p:sp>
      <p:sp>
        <p:nvSpPr>
          <p:cNvPr id="4" name="Slide Number Placeholder 3"/>
          <p:cNvSpPr>
            <a:spLocks noGrp="1"/>
          </p:cNvSpPr>
          <p:nvPr>
            <p:ph type="sldNum" sz="quarter" idx="5"/>
          </p:nvPr>
        </p:nvSpPr>
        <p:spPr/>
        <p:txBody>
          <a:bodyPr/>
          <a:lstStyle/>
          <a:p>
            <a:fld id="{3C057E2C-BE9F-4BF5-8809-25830F85E510}" type="slidenum">
              <a:rPr lang="en-US" smtClean="0"/>
              <a:t>28</a:t>
            </a:fld>
            <a:endParaRPr lang="en-US"/>
          </a:p>
        </p:txBody>
      </p:sp>
    </p:spTree>
    <p:extLst>
      <p:ext uri="{BB962C8B-B14F-4D97-AF65-F5344CB8AC3E}">
        <p14:creationId xmlns:p14="http://schemas.microsoft.com/office/powerpoint/2010/main" val="2762779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B80893-E631-49C6-A796-262AECC5DD66}"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80893-E631-49C6-A796-262AECC5DD66}"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80893-E631-49C6-A796-262AECC5DD66}"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80893-E631-49C6-A796-262AECC5DD66}"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80893-E631-49C6-A796-262AECC5DD66}"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B80893-E631-49C6-A796-262AECC5DD66}"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B80893-E631-49C6-A796-262AECC5DD66}" type="datetimeFigureOut">
              <a:rPr lang="en-US" smtClean="0"/>
              <a:pPr/>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B80893-E631-49C6-A796-262AECC5DD66}" type="datetimeFigureOut">
              <a:rPr lang="en-US" smtClean="0"/>
              <a:pPr/>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80893-E631-49C6-A796-262AECC5DD66}" type="datetimeFigureOut">
              <a:rPr lang="en-US" smtClean="0"/>
              <a:pPr/>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80893-E631-49C6-A796-262AECC5DD66}"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80893-E631-49C6-A796-262AECC5DD66}"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80893-E631-49C6-A796-262AECC5DD66}" type="datetimeFigureOut">
              <a:rPr lang="en-US" smtClean="0"/>
              <a:pPr/>
              <a:t>4/7/2021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70A3C-5AC6-4B76-9F0C-FF31B6CD14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bigfuture.collegeboard.org/find-colleges/how-find-your-college-fit" TargetMode="External"/><Relationship Id="rId2" Type="http://schemas.openxmlformats.org/officeDocument/2006/relationships/hyperlink" Target="https://collegescorecard.ed.gov/" TargetMode="External"/><Relationship Id="rId1" Type="http://schemas.openxmlformats.org/officeDocument/2006/relationships/slideLayout" Target="../slideLayouts/slideLayout1.xml"/><Relationship Id="rId5" Type="http://schemas.openxmlformats.org/officeDocument/2006/relationships/hyperlink" Target="https://www.collegechoice.net/what-makes-a-college-a-good-value/" TargetMode="External"/><Relationship Id="rId4" Type="http://schemas.openxmlformats.org/officeDocument/2006/relationships/hyperlink" Target="https://www.prepscholar.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bigfuture.collegeboard.org/" TargetMode="External"/><Relationship Id="rId2" Type="http://schemas.openxmlformats.org/officeDocument/2006/relationships/hyperlink" Target="https://collegescorecard.ed.gov/"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College Recommendation Engine</a:t>
            </a:r>
          </a:p>
        </p:txBody>
      </p:sp>
      <p:sp>
        <p:nvSpPr>
          <p:cNvPr id="3" name="Subtitle 2"/>
          <p:cNvSpPr>
            <a:spLocks noGrp="1"/>
          </p:cNvSpPr>
          <p:nvPr>
            <p:ph type="subTitle" idx="1"/>
          </p:nvPr>
        </p:nvSpPr>
        <p:spPr>
          <a:xfrm>
            <a:off x="1524000" y="3276600"/>
            <a:ext cx="6400800" cy="762000"/>
          </a:xfrm>
        </p:spPr>
        <p:txBody>
          <a:bodyPr/>
          <a:lstStyle/>
          <a:p>
            <a:r>
              <a:rPr lang="en-US" dirty="0">
                <a:solidFill>
                  <a:srgbClr val="0070C0"/>
                </a:solidFill>
              </a:rPr>
              <a:t>Case Study in Unsupervised Learning</a:t>
            </a:r>
          </a:p>
        </p:txBody>
      </p:sp>
      <p:sp>
        <p:nvSpPr>
          <p:cNvPr id="4" name="Subtitle 2"/>
          <p:cNvSpPr txBox="1">
            <a:spLocks/>
          </p:cNvSpPr>
          <p:nvPr/>
        </p:nvSpPr>
        <p:spPr>
          <a:xfrm>
            <a:off x="1828800" y="5486400"/>
            <a:ext cx="5943600" cy="1219200"/>
          </a:xfrm>
          <a:prstGeom prst="rect">
            <a:avLst/>
          </a:prstGeom>
        </p:spPr>
        <p:txBody>
          <a:bodyPr vert="horz" lIns="91440" tIns="45720" rIns="91440" bIns="45720" rtlCol="0">
            <a:normAutofit fontScale="70000" lnSpcReduction="20000"/>
          </a:bodyPr>
          <a:lstStyle/>
          <a:p>
            <a:pPr algn="ctr">
              <a:spcBef>
                <a:spcPct val="20000"/>
              </a:spcBef>
            </a:pPr>
            <a:r>
              <a:rPr lang="en-US" sz="3200" b="1" dirty="0">
                <a:solidFill>
                  <a:schemeClr val="dk1"/>
                </a:solidFill>
              </a:rPr>
              <a:t>Amie Davis, amodavis@my365.bellevue.edu,</a:t>
            </a:r>
            <a:br>
              <a:rPr lang="en-US" sz="3200" b="1" dirty="0">
                <a:solidFill>
                  <a:schemeClr val="dk1"/>
                </a:solidFill>
              </a:rPr>
            </a:br>
            <a:r>
              <a:rPr lang="en-US" sz="3200" b="1" dirty="0">
                <a:solidFill>
                  <a:schemeClr val="dk1"/>
                </a:solidFill>
              </a:rPr>
              <a:t>DSC680, Bellevue University,</a:t>
            </a:r>
            <a:br>
              <a:rPr lang="en-US" sz="3200" b="1" dirty="0">
                <a:solidFill>
                  <a:schemeClr val="dk1"/>
                </a:solidFill>
              </a:rPr>
            </a:br>
            <a:r>
              <a:rPr lang="en-US" sz="3200" b="1" dirty="0">
                <a:solidFill>
                  <a:schemeClr val="dk1"/>
                </a:solidFill>
              </a:rPr>
              <a:t>9 April 2021</a:t>
            </a:r>
          </a:p>
          <a:p>
            <a:pPr lvl="0" algn="ctr">
              <a:spcBef>
                <a:spcPct val="20000"/>
              </a:spcBef>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82425" y="1600200"/>
            <a:ext cx="7620000" cy="43815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rgbClr val="0070C0"/>
              </a:solidFill>
              <a:effectLst/>
              <a:uLnTx/>
              <a:uFillTx/>
              <a:latin typeface="Calibri"/>
              <a:ea typeface="+mn-ea"/>
              <a:cs typeface="+mn-cs"/>
            </a:endParaRP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Some large universities accepted over 50% of applicants</a:t>
            </a:r>
          </a:p>
          <a:p>
            <a:pPr marL="742950" marR="0" lvl="1"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Syracuse University</a:t>
            </a:r>
          </a:p>
          <a:p>
            <a:pPr marL="742950" marR="0" lvl="1"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University of Georgia </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Vast number of colleges in US Territories </a:t>
            </a:r>
          </a:p>
          <a:p>
            <a:pPr marL="742950" marR="0" lvl="1"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Puerto Rico</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75% of schools same in-state and out-of-state tuition</a:t>
            </a: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EDA Surprises</a:t>
            </a:r>
          </a:p>
        </p:txBody>
      </p:sp>
    </p:spTree>
    <p:extLst>
      <p:ext uri="{BB962C8B-B14F-4D97-AF65-F5344CB8AC3E}">
        <p14:creationId xmlns:p14="http://schemas.microsoft.com/office/powerpoint/2010/main" val="1197166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ctr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i="1" kern="1200">
                <a:ln w="10541" cmpd="sng">
                  <a:solidFill>
                    <a:schemeClr val="accent1">
                      <a:shade val="88000"/>
                      <a:satMod val="110000"/>
                    </a:schemeClr>
                  </a:solidFill>
                  <a:prstDash val="solid"/>
                </a:ln>
                <a:solidFill>
                  <a:srgbClr val="FFFFFF"/>
                </a:solidFill>
                <a:latin typeface="+mj-lt"/>
                <a:ea typeface="+mj-ea"/>
                <a:cs typeface="+mj-cs"/>
              </a:rPr>
              <a:t>Data Analysis</a:t>
            </a:r>
          </a:p>
        </p:txBody>
      </p:sp>
      <p:sp>
        <p:nvSpPr>
          <p:cNvPr id="6" name="Subtitle 2"/>
          <p:cNvSpPr txBox="1">
            <a:spLocks/>
          </p:cNvSpPr>
          <p:nvPr/>
        </p:nvSpPr>
        <p:spPr>
          <a:xfrm>
            <a:off x="1025718" y="2490436"/>
            <a:ext cx="7281746" cy="3567173"/>
          </a:xfrm>
          <a:prstGeom prst="rect">
            <a:avLst/>
          </a:prstGeom>
        </p:spPr>
        <p:txBody>
          <a:bodyPr vert="horz" lIns="91440" tIns="45720" rIns="91440" bIns="45720" rtlCol="0" anchor="ctr">
            <a:normAutofit/>
          </a:bodyPr>
          <a:lstStyle/>
          <a:p>
            <a:pPr marL="342900" indent="-342900">
              <a:lnSpc>
                <a:spcPct val="90000"/>
              </a:lnSpc>
              <a:spcAft>
                <a:spcPts val="600"/>
              </a:spcAft>
              <a:buFont typeface="+mj-lt"/>
              <a:buAutoNum type="arabicParenR"/>
            </a:pPr>
            <a:r>
              <a:rPr lang="en-US" sz="2400" dirty="0"/>
              <a:t>Given ACT/SAT score, to which schools am I likely to be admitted? </a:t>
            </a:r>
          </a:p>
          <a:p>
            <a:pPr>
              <a:lnSpc>
                <a:spcPct val="90000"/>
              </a:lnSpc>
              <a:spcAft>
                <a:spcPts val="600"/>
              </a:spcAft>
            </a:pPr>
            <a:endParaRPr kumimoji="0" lang="en-US" sz="2100" b="0" i="0" u="none" strike="noStrike" cap="none" spc="0" normalizeH="0" baseline="0" noProof="0" dirty="0">
              <a:ln>
                <a:noFill/>
              </a:ln>
              <a:effectLst/>
              <a:uLnTx/>
              <a:uFillTx/>
            </a:endParaRPr>
          </a:p>
        </p:txBody>
      </p:sp>
    </p:spTree>
    <p:extLst>
      <p:ext uri="{BB962C8B-B14F-4D97-AF65-F5344CB8AC3E}">
        <p14:creationId xmlns:p14="http://schemas.microsoft.com/office/powerpoint/2010/main" val="254747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86696" y="629266"/>
            <a:ext cx="3708114" cy="1622321"/>
          </a:xfrm>
        </p:spPr>
        <p:txBody>
          <a:bodyPr vert="horz" lIns="91440" tIns="45720" rIns="91440" bIns="45720" rtlCol="0" anchor="ctr">
            <a:normAutofit/>
          </a:bodyPr>
          <a:lstStyle/>
          <a:p>
            <a:pPr algn="l">
              <a:lnSpc>
                <a:spcPct val="90000"/>
              </a:lnSpc>
            </a:pPr>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Acceptance</a:t>
            </a:r>
          </a:p>
        </p:txBody>
      </p:sp>
      <p:sp>
        <p:nvSpPr>
          <p:cNvPr id="11" name="TextBox 10">
            <a:extLst>
              <a:ext uri="{FF2B5EF4-FFF2-40B4-BE49-F238E27FC236}">
                <a16:creationId xmlns:a16="http://schemas.microsoft.com/office/drawing/2014/main" id="{031E7AC9-1372-4E62-B143-1207B1EC150B}"/>
              </a:ext>
            </a:extLst>
          </p:cNvPr>
          <p:cNvSpPr txBox="1"/>
          <p:nvPr/>
        </p:nvSpPr>
        <p:spPr>
          <a:xfrm>
            <a:off x="486697" y="2438400"/>
            <a:ext cx="3708113"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100" dirty="0"/>
              <a:t>1% of schools accept only 10% of applicants or less (REACH)</a:t>
            </a:r>
          </a:p>
          <a:p>
            <a:pPr indent="-228600">
              <a:lnSpc>
                <a:spcPct val="90000"/>
              </a:lnSpc>
              <a:spcAft>
                <a:spcPts val="600"/>
              </a:spcAft>
              <a:buFont typeface="Arial" panose="020B0604020202020204" pitchFamily="34" charset="0"/>
              <a:buChar char="•"/>
            </a:pPr>
            <a:r>
              <a:rPr lang="en-US" sz="2100" dirty="0"/>
              <a:t>3% accept between 10 and 25% (CHALLENGE)</a:t>
            </a:r>
          </a:p>
          <a:p>
            <a:pPr indent="-228600">
              <a:lnSpc>
                <a:spcPct val="90000"/>
              </a:lnSpc>
              <a:spcAft>
                <a:spcPts val="600"/>
              </a:spcAft>
              <a:buFont typeface="Arial" panose="020B0604020202020204" pitchFamily="34" charset="0"/>
              <a:buChar char="•"/>
            </a:pPr>
            <a:r>
              <a:rPr lang="en-US" sz="2100" dirty="0"/>
              <a:t>12% accept between 25 and 50% (FIT)</a:t>
            </a:r>
          </a:p>
          <a:p>
            <a:pPr indent="-228600">
              <a:lnSpc>
                <a:spcPct val="90000"/>
              </a:lnSpc>
              <a:spcAft>
                <a:spcPts val="600"/>
              </a:spcAft>
              <a:buFont typeface="Arial" panose="020B0604020202020204" pitchFamily="34" charset="0"/>
              <a:buChar char="•"/>
            </a:pPr>
            <a:r>
              <a:rPr lang="en-US" sz="2100" dirty="0"/>
              <a:t>28% accept between 50 and 70% (EASY)</a:t>
            </a:r>
          </a:p>
          <a:p>
            <a:pPr indent="-228600">
              <a:lnSpc>
                <a:spcPct val="90000"/>
              </a:lnSpc>
              <a:spcAft>
                <a:spcPts val="600"/>
              </a:spcAft>
              <a:buFont typeface="Arial" panose="020B0604020202020204" pitchFamily="34" charset="0"/>
              <a:buChar char="•"/>
            </a:pPr>
            <a:r>
              <a:rPr lang="en-US" sz="2100" dirty="0"/>
              <a:t>56% accept between 70 and 100% (SAFETY)</a:t>
            </a:r>
          </a:p>
          <a:p>
            <a:pPr indent="-228600">
              <a:lnSpc>
                <a:spcPct val="90000"/>
              </a:lnSpc>
              <a:spcAft>
                <a:spcPts val="600"/>
              </a:spcAft>
              <a:buFont typeface="Arial" panose="020B0604020202020204" pitchFamily="34" charset="0"/>
              <a:buChar char="•"/>
            </a:pPr>
            <a:endParaRPr lang="en-US" sz="2100" dirty="0"/>
          </a:p>
          <a:p>
            <a:pPr indent="-228600">
              <a:lnSpc>
                <a:spcPct val="90000"/>
              </a:lnSpc>
              <a:spcAft>
                <a:spcPts val="600"/>
              </a:spcAft>
              <a:buFont typeface="Arial" panose="020B0604020202020204" pitchFamily="34" charset="0"/>
              <a:buChar char="•"/>
            </a:pPr>
            <a:endParaRPr lang="en-US" sz="2100" dirty="0"/>
          </a:p>
        </p:txBody>
      </p:sp>
      <p:sp>
        <p:nvSpPr>
          <p:cNvPr id="16" name="Rectangle 15">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9712" y="0"/>
            <a:ext cx="45742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186" y="557784"/>
            <a:ext cx="384765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62EA7F1-EF1C-466E-99EB-130165734B4F}"/>
              </a:ext>
            </a:extLst>
          </p:cNvPr>
          <p:cNvPicPr>
            <a:picLocks noChangeAspect="1"/>
          </p:cNvPicPr>
          <p:nvPr/>
        </p:nvPicPr>
        <p:blipFill>
          <a:blip r:embed="rId3"/>
          <a:stretch>
            <a:fillRect/>
          </a:stretch>
        </p:blipFill>
        <p:spPr>
          <a:xfrm>
            <a:off x="4949462" y="1828800"/>
            <a:ext cx="3831378" cy="3077333"/>
          </a:xfrm>
          <a:prstGeom prst="rect">
            <a:avLst/>
          </a:prstGeom>
        </p:spPr>
      </p:pic>
    </p:spTree>
    <p:extLst>
      <p:ext uri="{BB962C8B-B14F-4D97-AF65-F5344CB8AC3E}">
        <p14:creationId xmlns:p14="http://schemas.microsoft.com/office/powerpoint/2010/main" val="2626464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ctr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i="1" kern="1200">
                <a:ln w="10541" cmpd="sng">
                  <a:solidFill>
                    <a:schemeClr val="accent1">
                      <a:shade val="88000"/>
                      <a:satMod val="110000"/>
                    </a:schemeClr>
                  </a:solidFill>
                  <a:prstDash val="solid"/>
                </a:ln>
                <a:solidFill>
                  <a:srgbClr val="FFFFFF"/>
                </a:solidFill>
                <a:latin typeface="+mj-lt"/>
                <a:ea typeface="+mj-ea"/>
                <a:cs typeface="+mj-cs"/>
              </a:rPr>
              <a:t>Data Analysis</a:t>
            </a:r>
          </a:p>
        </p:txBody>
      </p:sp>
      <p:sp>
        <p:nvSpPr>
          <p:cNvPr id="6" name="Subtitle 2"/>
          <p:cNvSpPr txBox="1">
            <a:spLocks/>
          </p:cNvSpPr>
          <p:nvPr/>
        </p:nvSpPr>
        <p:spPr>
          <a:xfrm>
            <a:off x="1025718" y="2490436"/>
            <a:ext cx="7281746" cy="3567173"/>
          </a:xfrm>
          <a:prstGeom prst="rect">
            <a:avLst/>
          </a:prstGeom>
        </p:spPr>
        <p:txBody>
          <a:bodyPr vert="horz" lIns="91440" tIns="45720" rIns="91440" bIns="45720" rtlCol="0" anchor="ctr">
            <a:normAutofit/>
          </a:bodyPr>
          <a:lstStyle/>
          <a:p>
            <a:pPr>
              <a:lnSpc>
                <a:spcPct val="90000"/>
              </a:lnSpc>
              <a:spcAft>
                <a:spcPts val="600"/>
              </a:spcAft>
            </a:pPr>
            <a:r>
              <a:rPr lang="en-US" sz="2100" dirty="0"/>
              <a:t>2) </a:t>
            </a:r>
            <a:r>
              <a:rPr lang="en-US" sz="2400" dirty="0"/>
              <a:t>Are my admission chances better if ACT or SAT scores are submitted? </a:t>
            </a:r>
          </a:p>
          <a:p>
            <a:pPr indent="-228600">
              <a:lnSpc>
                <a:spcPct val="90000"/>
              </a:lnSpc>
              <a:spcAft>
                <a:spcPts val="600"/>
              </a:spcAft>
              <a:buFont typeface="Arial" panose="020B0604020202020204" pitchFamily="34" charset="0"/>
              <a:buChar char="•"/>
            </a:pPr>
            <a:endParaRPr kumimoji="0" lang="en-US" sz="2100" b="0" i="0" u="none" strike="noStrike" cap="none" spc="0" normalizeH="0" baseline="0" noProof="0" dirty="0">
              <a:ln>
                <a:noFill/>
              </a:ln>
              <a:effectLst/>
              <a:uLnTx/>
              <a:uFillTx/>
            </a:endParaRPr>
          </a:p>
        </p:txBody>
      </p:sp>
    </p:spTree>
    <p:extLst>
      <p:ext uri="{BB962C8B-B14F-4D97-AF65-F5344CB8AC3E}">
        <p14:creationId xmlns:p14="http://schemas.microsoft.com/office/powerpoint/2010/main" val="2531669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86696" y="629266"/>
            <a:ext cx="3708114" cy="1622321"/>
          </a:xfrm>
        </p:spPr>
        <p:txBody>
          <a:bodyPr vert="horz" lIns="91440" tIns="45720" rIns="91440" bIns="45720" rtlCol="0" anchor="ctr">
            <a:normAutofit/>
          </a:bodyPr>
          <a:lstStyle/>
          <a:p>
            <a:pPr algn="l">
              <a:lnSpc>
                <a:spcPct val="90000"/>
              </a:lnSpc>
            </a:pPr>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ACT v SAT</a:t>
            </a:r>
          </a:p>
        </p:txBody>
      </p:sp>
      <p:sp>
        <p:nvSpPr>
          <p:cNvPr id="11" name="TextBox 10">
            <a:extLst>
              <a:ext uri="{FF2B5EF4-FFF2-40B4-BE49-F238E27FC236}">
                <a16:creationId xmlns:a16="http://schemas.microsoft.com/office/drawing/2014/main" id="{031E7AC9-1372-4E62-B143-1207B1EC150B}"/>
              </a:ext>
            </a:extLst>
          </p:cNvPr>
          <p:cNvSpPr txBox="1"/>
          <p:nvPr/>
        </p:nvSpPr>
        <p:spPr>
          <a:xfrm>
            <a:off x="486697" y="2438400"/>
            <a:ext cx="3708113" cy="3785419"/>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black"/>
                </a:solidFill>
                <a:effectLst/>
                <a:uLnTx/>
                <a:uFillTx/>
                <a:latin typeface="Calibri"/>
                <a:ea typeface="+mn-ea"/>
                <a:cs typeface="+mn-cs"/>
              </a:rPr>
              <a:t>No, same chances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black"/>
                </a:solidFill>
                <a:effectLst/>
                <a:uLnTx/>
                <a:uFillTx/>
                <a:latin typeface="Calibri"/>
                <a:ea typeface="+mn-ea"/>
                <a:cs typeface="+mn-cs"/>
              </a:rPr>
              <a:t>Direct correlation between ACT scores and SAT scores</a:t>
            </a:r>
          </a:p>
          <a:p>
            <a:pPr marR="0" lvl="0" algn="l" defTabSz="914400" rtl="0" eaLnBrk="1" fontAlgn="auto" latinLnBrk="0" hangingPunct="1">
              <a:lnSpc>
                <a:spcPct val="90000"/>
              </a:lnSpc>
              <a:spcBef>
                <a:spcPts val="0"/>
              </a:spcBef>
              <a:spcAft>
                <a:spcPts val="600"/>
              </a:spcAft>
              <a:buClrTx/>
              <a:buSzTx/>
              <a:tabLst/>
              <a:defRPr/>
            </a:pPr>
            <a:endParaRPr kumimoji="0" lang="en-US" sz="2100" b="0" i="0" u="none" strike="noStrike" kern="1200" cap="none" spc="0" normalizeH="0" baseline="0" noProof="0" dirty="0">
              <a:ln>
                <a:noFill/>
              </a:ln>
              <a:solidFill>
                <a:prstClr val="black"/>
              </a:solidFill>
              <a:effectLst/>
              <a:uLnTx/>
              <a:uFillTx/>
              <a:latin typeface="Calibri"/>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prstClr val="black"/>
              </a:solidFill>
              <a:effectLst/>
              <a:uLnTx/>
              <a:uFillTx/>
              <a:latin typeface="Calibri"/>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9712" y="0"/>
            <a:ext cx="45742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186" y="557784"/>
            <a:ext cx="384765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9EE6D40B-2EE5-4A50-A4E8-C86B3C718C87}"/>
              </a:ext>
            </a:extLst>
          </p:cNvPr>
          <p:cNvPicPr>
            <a:picLocks noChangeAspect="1"/>
          </p:cNvPicPr>
          <p:nvPr/>
        </p:nvPicPr>
        <p:blipFill>
          <a:blip r:embed="rId3"/>
          <a:stretch>
            <a:fillRect/>
          </a:stretch>
        </p:blipFill>
        <p:spPr>
          <a:xfrm>
            <a:off x="4933185" y="1600200"/>
            <a:ext cx="3847653" cy="3373167"/>
          </a:xfrm>
          <a:prstGeom prst="rect">
            <a:avLst/>
          </a:prstGeom>
        </p:spPr>
      </p:pic>
    </p:spTree>
    <p:extLst>
      <p:ext uri="{BB962C8B-B14F-4D97-AF65-F5344CB8AC3E}">
        <p14:creationId xmlns:p14="http://schemas.microsoft.com/office/powerpoint/2010/main" val="1646941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ctr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i="1" kern="1200">
                <a:ln w="10541" cmpd="sng">
                  <a:solidFill>
                    <a:schemeClr val="accent1">
                      <a:shade val="88000"/>
                      <a:satMod val="110000"/>
                    </a:schemeClr>
                  </a:solidFill>
                  <a:prstDash val="solid"/>
                </a:ln>
                <a:solidFill>
                  <a:srgbClr val="FFFFFF"/>
                </a:solidFill>
                <a:latin typeface="+mj-lt"/>
                <a:ea typeface="+mj-ea"/>
                <a:cs typeface="+mj-cs"/>
              </a:rPr>
              <a:t>Data Analysis</a:t>
            </a:r>
          </a:p>
        </p:txBody>
      </p:sp>
      <p:sp>
        <p:nvSpPr>
          <p:cNvPr id="6" name="Subtitle 2"/>
          <p:cNvSpPr txBox="1">
            <a:spLocks/>
          </p:cNvSpPr>
          <p:nvPr/>
        </p:nvSpPr>
        <p:spPr>
          <a:xfrm>
            <a:off x="1025718" y="2490436"/>
            <a:ext cx="7281746" cy="3567173"/>
          </a:xfrm>
          <a:prstGeom prst="rect">
            <a:avLst/>
          </a:prstGeom>
        </p:spPr>
        <p:txBody>
          <a:bodyPr vert="horz" lIns="91440" tIns="45720" rIns="91440" bIns="45720" rtlCol="0" anchor="ctr">
            <a:normAutofit/>
          </a:bodyPr>
          <a:lstStyle/>
          <a:p>
            <a:pPr>
              <a:lnSpc>
                <a:spcPct val="90000"/>
              </a:lnSpc>
              <a:spcAft>
                <a:spcPts val="600"/>
              </a:spcAft>
            </a:pPr>
            <a:r>
              <a:rPr lang="en-US" sz="2400" dirty="0"/>
              <a:t>3) Which schools offer what fields of study? </a:t>
            </a:r>
          </a:p>
          <a:p>
            <a:pPr indent="-228600">
              <a:lnSpc>
                <a:spcPct val="90000"/>
              </a:lnSpc>
              <a:spcAft>
                <a:spcPts val="600"/>
              </a:spcAft>
              <a:buFont typeface="Arial" panose="020B0604020202020204" pitchFamily="34" charset="0"/>
              <a:buChar char="•"/>
            </a:pPr>
            <a:endParaRPr kumimoji="0" lang="en-US" sz="2100" b="0" i="0" u="none" strike="noStrike" cap="none" spc="0" normalizeH="0" baseline="0" noProof="0" dirty="0">
              <a:ln>
                <a:noFill/>
              </a:ln>
              <a:effectLst/>
              <a:uLnTx/>
              <a:uFillTx/>
            </a:endParaRPr>
          </a:p>
        </p:txBody>
      </p:sp>
    </p:spTree>
    <p:extLst>
      <p:ext uri="{BB962C8B-B14F-4D97-AF65-F5344CB8AC3E}">
        <p14:creationId xmlns:p14="http://schemas.microsoft.com/office/powerpoint/2010/main" val="417161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626366" y="552906"/>
            <a:ext cx="3874452" cy="1674904"/>
          </a:xfrm>
        </p:spPr>
        <p:txBody>
          <a:bodyPr vert="horz" lIns="91440" tIns="45720" rIns="91440" bIns="45720" rtlCol="0" anchor="ctr">
            <a:normAutofit/>
          </a:bodyPr>
          <a:lstStyle/>
          <a:p>
            <a:pPr algn="l">
              <a:lnSpc>
                <a:spcPct val="90000"/>
              </a:lnSpc>
            </a:pPr>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Fields of Study</a:t>
            </a:r>
          </a:p>
        </p:txBody>
      </p:sp>
      <p:sp>
        <p:nvSpPr>
          <p:cNvPr id="11" name="TextBox 10">
            <a:extLst>
              <a:ext uri="{FF2B5EF4-FFF2-40B4-BE49-F238E27FC236}">
                <a16:creationId xmlns:a16="http://schemas.microsoft.com/office/drawing/2014/main" id="{031E7AC9-1372-4E62-B143-1207B1EC150B}"/>
              </a:ext>
            </a:extLst>
          </p:cNvPr>
          <p:cNvSpPr txBox="1"/>
          <p:nvPr/>
        </p:nvSpPr>
        <p:spPr>
          <a:xfrm>
            <a:off x="4643181" y="552906"/>
            <a:ext cx="3869869" cy="167490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PowerBI Interactive tool</a:t>
            </a:r>
          </a:p>
          <a:p>
            <a:pPr indent="-228600">
              <a:lnSpc>
                <a:spcPct val="90000"/>
              </a:lnSpc>
              <a:spcAft>
                <a:spcPts val="600"/>
              </a:spcAft>
              <a:buFont typeface="Arial" panose="020B0604020202020204" pitchFamily="34" charset="0"/>
              <a:buChar char="•"/>
            </a:pPr>
            <a:r>
              <a:rPr lang="en-US" sz="2400"/>
              <a:t>Select field(s) of study</a:t>
            </a:r>
          </a:p>
          <a:p>
            <a:pPr indent="-228600">
              <a:lnSpc>
                <a:spcPct val="90000"/>
              </a:lnSpc>
              <a:spcAft>
                <a:spcPts val="600"/>
              </a:spcAft>
              <a:buFont typeface="Arial" panose="020B0604020202020204" pitchFamily="34" charset="0"/>
              <a:buChar char="•"/>
            </a:pPr>
            <a:r>
              <a:rPr lang="en-US" sz="2400"/>
              <a:t>Schools display</a:t>
            </a:r>
          </a:p>
          <a:p>
            <a:pPr indent="-228600">
              <a:lnSpc>
                <a:spcPct val="90000"/>
              </a:lnSpc>
              <a:spcAft>
                <a:spcPts val="600"/>
              </a:spcAft>
              <a:buFont typeface="Arial" panose="020B0604020202020204" pitchFamily="34" charset="0"/>
              <a:buChar char="•"/>
            </a:pPr>
            <a:endParaRPr lang="en-US" sz="1700" dirty="0"/>
          </a:p>
        </p:txBody>
      </p:sp>
      <p:pic>
        <p:nvPicPr>
          <p:cNvPr id="4" name="Picture 3">
            <a:extLst>
              <a:ext uri="{FF2B5EF4-FFF2-40B4-BE49-F238E27FC236}">
                <a16:creationId xmlns:a16="http://schemas.microsoft.com/office/drawing/2014/main" id="{0F175D0F-6162-4DBB-80CF-2BF73F1D45DA}"/>
              </a:ext>
            </a:extLst>
          </p:cNvPr>
          <p:cNvPicPr>
            <a:picLocks noChangeAspect="1"/>
          </p:cNvPicPr>
          <p:nvPr/>
        </p:nvPicPr>
        <p:blipFill>
          <a:blip r:embed="rId3"/>
          <a:stretch>
            <a:fillRect/>
          </a:stretch>
        </p:blipFill>
        <p:spPr>
          <a:xfrm>
            <a:off x="439272" y="3014662"/>
            <a:ext cx="8476128" cy="3157538"/>
          </a:xfrm>
          <a:prstGeom prst="rect">
            <a:avLst/>
          </a:prstGeom>
        </p:spPr>
      </p:pic>
    </p:spTree>
    <p:extLst>
      <p:ext uri="{BB962C8B-B14F-4D97-AF65-F5344CB8AC3E}">
        <p14:creationId xmlns:p14="http://schemas.microsoft.com/office/powerpoint/2010/main" val="989830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ctr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i="1" kern="1200">
                <a:ln w="10541" cmpd="sng">
                  <a:solidFill>
                    <a:schemeClr val="accent1">
                      <a:shade val="88000"/>
                      <a:satMod val="110000"/>
                    </a:schemeClr>
                  </a:solidFill>
                  <a:prstDash val="solid"/>
                </a:ln>
                <a:solidFill>
                  <a:srgbClr val="FFFFFF"/>
                </a:solidFill>
                <a:latin typeface="+mj-lt"/>
                <a:ea typeface="+mj-ea"/>
                <a:cs typeface="+mj-cs"/>
              </a:rPr>
              <a:t>Data Analysis</a:t>
            </a:r>
          </a:p>
        </p:txBody>
      </p:sp>
      <p:sp>
        <p:nvSpPr>
          <p:cNvPr id="6" name="Subtitle 2"/>
          <p:cNvSpPr txBox="1">
            <a:spLocks/>
          </p:cNvSpPr>
          <p:nvPr/>
        </p:nvSpPr>
        <p:spPr>
          <a:xfrm>
            <a:off x="1025718" y="2490436"/>
            <a:ext cx="7281746" cy="3567173"/>
          </a:xfrm>
          <a:prstGeom prst="rect">
            <a:avLst/>
          </a:prstGeom>
        </p:spPr>
        <p:txBody>
          <a:bodyPr vert="horz" lIns="91440" tIns="45720" rIns="91440" bIns="45720" rtlCol="0" anchor="ctr">
            <a:normAutofit/>
          </a:bodyPr>
          <a:lstStyle/>
          <a:p>
            <a:pPr>
              <a:lnSpc>
                <a:spcPct val="90000"/>
              </a:lnSpc>
              <a:spcAft>
                <a:spcPts val="600"/>
              </a:spcAft>
            </a:pPr>
            <a:r>
              <a:rPr lang="en-US" sz="2400" dirty="0"/>
              <a:t>4) Do the larger universities offer more degree options? </a:t>
            </a:r>
          </a:p>
          <a:p>
            <a:pPr indent="-228600">
              <a:lnSpc>
                <a:spcPct val="90000"/>
              </a:lnSpc>
              <a:spcAft>
                <a:spcPts val="600"/>
              </a:spcAft>
              <a:buFont typeface="Arial" panose="020B0604020202020204" pitchFamily="34" charset="0"/>
              <a:buChar char="•"/>
            </a:pPr>
            <a:endParaRPr kumimoji="0" lang="en-US" sz="2100" b="0" i="0" u="none" strike="noStrike" cap="none" spc="0" normalizeH="0" baseline="0" noProof="0" dirty="0">
              <a:ln>
                <a:noFill/>
              </a:ln>
              <a:effectLst/>
              <a:uLnTx/>
              <a:uFillTx/>
            </a:endParaRPr>
          </a:p>
        </p:txBody>
      </p:sp>
    </p:spTree>
    <p:extLst>
      <p:ext uri="{BB962C8B-B14F-4D97-AF65-F5344CB8AC3E}">
        <p14:creationId xmlns:p14="http://schemas.microsoft.com/office/powerpoint/2010/main" val="18602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86696" y="629266"/>
            <a:ext cx="2629122" cy="1622321"/>
          </a:xfrm>
        </p:spPr>
        <p:txBody>
          <a:bodyPr vert="horz" lIns="91440" tIns="45720" rIns="91440" bIns="45720" rtlCol="0" anchor="ctr">
            <a:normAutofit/>
          </a:bodyPr>
          <a:lstStyle/>
          <a:p>
            <a:pPr algn="l">
              <a:lnSpc>
                <a:spcPct val="90000"/>
              </a:lnSpc>
            </a:pPr>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Versatility</a:t>
            </a:r>
          </a:p>
        </p:txBody>
      </p:sp>
      <p:sp>
        <p:nvSpPr>
          <p:cNvPr id="10" name="TextBox 9">
            <a:extLst>
              <a:ext uri="{FF2B5EF4-FFF2-40B4-BE49-F238E27FC236}">
                <a16:creationId xmlns:a16="http://schemas.microsoft.com/office/drawing/2014/main" id="{A88B0881-5D34-469A-B8A2-D4E3007AE75F}"/>
              </a:ext>
            </a:extLst>
          </p:cNvPr>
          <p:cNvSpPr txBox="1"/>
          <p:nvPr/>
        </p:nvSpPr>
        <p:spPr>
          <a:xfrm>
            <a:off x="486698" y="2438400"/>
            <a:ext cx="2629120" cy="3785419"/>
          </a:xfrm>
          <a:prstGeom prst="rect">
            <a:avLst/>
          </a:prstGeom>
        </p:spPr>
        <p:txBody>
          <a:bodyPr vert="horz" lIns="91440" tIns="45720" rIns="91440" bIns="45720" rtlCol="0">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400" b="0" i="0" u="none" strike="noStrike" cap="none" spc="0" normalizeH="0" baseline="0" noProof="0" dirty="0">
                <a:ln>
                  <a:noFill/>
                </a:ln>
                <a:effectLst/>
                <a:uLnTx/>
                <a:uFillTx/>
              </a:rPr>
              <a:t>Yes</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400" dirty="0"/>
              <a:t>Positive correlation</a:t>
            </a:r>
            <a:endParaRPr kumimoji="0" lang="en-US" sz="2400" b="0" i="0" u="none" strike="noStrike" cap="none" spc="0" normalizeH="0" baseline="0" noProof="0" dirty="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400" b="0" i="0" u="none" strike="noStrike" cap="none" spc="0" normalizeH="0" baseline="0" noProof="0" dirty="0">
                <a:ln>
                  <a:noFill/>
                </a:ln>
                <a:effectLst/>
                <a:uLnTx/>
                <a:uFillTx/>
              </a:rPr>
              <a:t>As size increases, so does </a:t>
            </a:r>
            <a:r>
              <a:rPr kumimoji="0" lang="en-US" sz="2400" b="0" i="0" u="none" strike="noStrike" cap="none" spc="0" normalizeH="0" baseline="0" noProof="0" dirty="0" err="1">
                <a:ln>
                  <a:noFill/>
                </a:ln>
                <a:effectLst/>
                <a:uLnTx/>
                <a:uFillTx/>
              </a:rPr>
              <a:t>th</a:t>
            </a:r>
            <a:r>
              <a:rPr lang="en-US" sz="2400" dirty="0"/>
              <a:t>e number of degree options</a:t>
            </a:r>
            <a:endParaRPr kumimoji="0" lang="en-US" sz="2400" b="0" i="0" u="none" strike="noStrike" cap="none" spc="0" normalizeH="0" baseline="0" noProof="0" dirty="0">
              <a:ln>
                <a:noFill/>
              </a:ln>
              <a:effectLst/>
              <a:uLnTx/>
              <a:uFillTx/>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700" b="0" i="0" u="none" strike="noStrike" cap="none" spc="0" normalizeH="0" baseline="0" noProof="0" dirty="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700" b="0" i="0" u="none" strike="noStrike" cap="none" spc="0" normalizeH="0" baseline="0" noProof="0" dirty="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700" b="0" i="0" u="none" strike="noStrike" cap="none" spc="0" normalizeH="0" baseline="0" noProof="0" dirty="0">
              <a:ln>
                <a:noFill/>
              </a:ln>
              <a:effectLst/>
              <a:uLnTx/>
              <a:uFillTx/>
            </a:endParaRPr>
          </a:p>
        </p:txBody>
      </p:sp>
      <p:sp>
        <p:nvSpPr>
          <p:cNvPr id="23" name="Rectangle 2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E2D324D-6998-4543-BE77-A4018C640BCC}"/>
              </a:ext>
            </a:extLst>
          </p:cNvPr>
          <p:cNvPicPr>
            <a:picLocks noChangeAspect="1"/>
          </p:cNvPicPr>
          <p:nvPr/>
        </p:nvPicPr>
        <p:blipFill>
          <a:blip r:embed="rId3"/>
          <a:stretch>
            <a:fillRect/>
          </a:stretch>
        </p:blipFill>
        <p:spPr>
          <a:xfrm>
            <a:off x="3842766" y="1828800"/>
            <a:ext cx="4928228" cy="3203349"/>
          </a:xfrm>
          <a:prstGeom prst="rect">
            <a:avLst/>
          </a:prstGeom>
          <a:effectLst/>
        </p:spPr>
      </p:pic>
    </p:spTree>
    <p:extLst>
      <p:ext uri="{BB962C8B-B14F-4D97-AF65-F5344CB8AC3E}">
        <p14:creationId xmlns:p14="http://schemas.microsoft.com/office/powerpoint/2010/main" val="3302302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itle 1"/>
          <p:cNvSpPr>
            <a:spLocks noGrp="1"/>
          </p:cNvSpPr>
          <p:nvPr>
            <p:ph type="ctr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i="1" kern="1200">
                <a:ln w="10541" cmpd="sng">
                  <a:solidFill>
                    <a:schemeClr val="accent1">
                      <a:shade val="88000"/>
                      <a:satMod val="110000"/>
                    </a:schemeClr>
                  </a:solidFill>
                  <a:prstDash val="solid"/>
                </a:ln>
                <a:solidFill>
                  <a:srgbClr val="FFFFFF"/>
                </a:solidFill>
                <a:latin typeface="+mj-lt"/>
                <a:ea typeface="+mj-ea"/>
                <a:cs typeface="+mj-cs"/>
              </a:rPr>
              <a:t>Data Analysis</a:t>
            </a:r>
          </a:p>
        </p:txBody>
      </p:sp>
      <p:sp>
        <p:nvSpPr>
          <p:cNvPr id="6" name="Subtitle 2"/>
          <p:cNvSpPr txBox="1">
            <a:spLocks/>
          </p:cNvSpPr>
          <p:nvPr/>
        </p:nvSpPr>
        <p:spPr>
          <a:xfrm>
            <a:off x="1025718" y="2490436"/>
            <a:ext cx="7281746" cy="3567173"/>
          </a:xfrm>
          <a:prstGeom prst="rect">
            <a:avLst/>
          </a:prstGeom>
        </p:spPr>
        <p:txBody>
          <a:bodyPr vert="horz" lIns="91440" tIns="45720" rIns="91440" bIns="45720" rtlCol="0" anchor="ctr">
            <a:normAutofit/>
          </a:bodyPr>
          <a:lstStyle/>
          <a:p>
            <a:pPr>
              <a:lnSpc>
                <a:spcPct val="90000"/>
              </a:lnSpc>
              <a:spcAft>
                <a:spcPts val="600"/>
              </a:spcAft>
              <a:defRPr/>
            </a:pPr>
            <a:r>
              <a:rPr lang="en-US" sz="2400" dirty="0">
                <a:solidFill>
                  <a:prstClr val="black"/>
                </a:solidFill>
                <a:latin typeface="Calibri"/>
              </a:rPr>
              <a:t>5</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r>
              <a:rPr lang="en-US" sz="2400" dirty="0"/>
              <a:t>Which schools can I afford? </a:t>
            </a:r>
          </a:p>
        </p:txBody>
      </p:sp>
    </p:spTree>
    <p:extLst>
      <p:ext uri="{BB962C8B-B14F-4D97-AF65-F5344CB8AC3E}">
        <p14:creationId xmlns:p14="http://schemas.microsoft.com/office/powerpoint/2010/main" val="81343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838200" y="1524000"/>
            <a:ext cx="7620000" cy="4610101"/>
          </a:xfrm>
          <a:prstGeom prst="rect">
            <a:avLst/>
          </a:prstGeom>
        </p:spPr>
        <p:txBody>
          <a:bodyPr vert="horz" lIns="91440" tIns="45720" rIns="91440" bIns="45720" rtlCol="0">
            <a:normAutofit/>
          </a:bodyPr>
          <a:lstStyle/>
          <a:p>
            <a:pPr marL="285750" indent="-285750">
              <a:lnSpc>
                <a:spcPct val="90000"/>
              </a:lnSpc>
              <a:spcAft>
                <a:spcPts val="600"/>
              </a:spcAft>
              <a:buFont typeface="Arial" panose="020B0604020202020204" pitchFamily="34" charset="0"/>
              <a:buChar char="•"/>
            </a:pPr>
            <a:r>
              <a:rPr lang="en-US" sz="1800" dirty="0"/>
              <a:t>Business Problem</a:t>
            </a:r>
          </a:p>
          <a:p>
            <a:pPr marL="285750" indent="-285750">
              <a:lnSpc>
                <a:spcPct val="90000"/>
              </a:lnSpc>
              <a:spcAft>
                <a:spcPts val="600"/>
              </a:spcAft>
              <a:buFont typeface="Arial" panose="020B0604020202020204" pitchFamily="34" charset="0"/>
              <a:buChar char="•"/>
            </a:pPr>
            <a:r>
              <a:rPr lang="en-US" dirty="0"/>
              <a:t>Feature Reduction</a:t>
            </a:r>
            <a:endParaRPr lang="en-US" sz="1800" dirty="0"/>
          </a:p>
          <a:p>
            <a:pPr marL="285750" indent="-285750">
              <a:lnSpc>
                <a:spcPct val="90000"/>
              </a:lnSpc>
              <a:spcAft>
                <a:spcPts val="600"/>
              </a:spcAft>
              <a:buFont typeface="Arial" panose="020B0604020202020204" pitchFamily="34" charset="0"/>
              <a:buChar char="•"/>
            </a:pPr>
            <a:r>
              <a:rPr lang="en-US" sz="1800" dirty="0"/>
              <a:t>Exploratory Data Analysis</a:t>
            </a:r>
          </a:p>
          <a:p>
            <a:pPr marL="285750" indent="-285750">
              <a:lnSpc>
                <a:spcPct val="90000"/>
              </a:lnSpc>
              <a:spcAft>
                <a:spcPts val="600"/>
              </a:spcAft>
              <a:buFont typeface="Arial" panose="020B0604020202020204" pitchFamily="34" charset="0"/>
              <a:buChar char="•"/>
            </a:pPr>
            <a:r>
              <a:rPr lang="en-US" dirty="0"/>
              <a:t>Special Interest Questions</a:t>
            </a:r>
            <a:endParaRPr lang="en-US" sz="1800" dirty="0"/>
          </a:p>
          <a:p>
            <a:pPr marL="285750" indent="-285750">
              <a:lnSpc>
                <a:spcPct val="90000"/>
              </a:lnSpc>
              <a:spcAft>
                <a:spcPts val="600"/>
              </a:spcAft>
              <a:buFont typeface="Arial" panose="020B0604020202020204" pitchFamily="34" charset="0"/>
              <a:buChar char="•"/>
            </a:pPr>
            <a:r>
              <a:rPr lang="en-US" sz="1800" dirty="0"/>
              <a:t>Modeling Objective</a:t>
            </a:r>
          </a:p>
          <a:p>
            <a:pPr marL="285750" indent="-285750">
              <a:lnSpc>
                <a:spcPct val="90000"/>
              </a:lnSpc>
              <a:spcAft>
                <a:spcPts val="600"/>
              </a:spcAft>
              <a:buFont typeface="Arial" panose="020B0604020202020204" pitchFamily="34" charset="0"/>
              <a:buChar char="•"/>
            </a:pPr>
            <a:r>
              <a:rPr lang="en-US" dirty="0"/>
              <a:t>Data Preparation</a:t>
            </a:r>
          </a:p>
          <a:p>
            <a:pPr marL="285750" indent="-285750">
              <a:lnSpc>
                <a:spcPct val="90000"/>
              </a:lnSpc>
              <a:spcAft>
                <a:spcPts val="600"/>
              </a:spcAft>
              <a:buFont typeface="Arial" panose="020B0604020202020204" pitchFamily="34" charset="0"/>
              <a:buChar char="•"/>
            </a:pPr>
            <a:r>
              <a:rPr lang="en-US" dirty="0"/>
              <a:t>Model Results</a:t>
            </a:r>
          </a:p>
          <a:p>
            <a:pPr marL="285750" indent="-285750">
              <a:lnSpc>
                <a:spcPct val="90000"/>
              </a:lnSpc>
              <a:spcAft>
                <a:spcPts val="600"/>
              </a:spcAft>
              <a:buFont typeface="Arial" panose="020B0604020202020204" pitchFamily="34" charset="0"/>
              <a:buChar char="•"/>
            </a:pPr>
            <a:r>
              <a:rPr lang="en-US" dirty="0"/>
              <a:t>Recommendation Application</a:t>
            </a:r>
          </a:p>
          <a:p>
            <a:pPr marL="285750" indent="-285750">
              <a:lnSpc>
                <a:spcPct val="90000"/>
              </a:lnSpc>
              <a:spcAft>
                <a:spcPts val="600"/>
              </a:spcAft>
              <a:buFont typeface="Arial" panose="020B0604020202020204" pitchFamily="34" charset="0"/>
              <a:buChar char="•"/>
            </a:pPr>
            <a:r>
              <a:rPr lang="en-US" dirty="0"/>
              <a:t>Q&amp;A</a:t>
            </a: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Overview</a:t>
            </a:r>
          </a:p>
        </p:txBody>
      </p:sp>
    </p:spTree>
    <p:extLst>
      <p:ext uri="{BB962C8B-B14F-4D97-AF65-F5344CB8AC3E}">
        <p14:creationId xmlns:p14="http://schemas.microsoft.com/office/powerpoint/2010/main" val="3380272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228599" y="629266"/>
            <a:ext cx="3156653" cy="1622321"/>
          </a:xfrm>
        </p:spPr>
        <p:txBody>
          <a:bodyPr vert="horz" lIns="91440" tIns="45720" rIns="91440" bIns="45720" rtlCol="0" anchor="ctr">
            <a:normAutofit/>
          </a:bodyPr>
          <a:lstStyle/>
          <a:p>
            <a:pPr algn="l">
              <a:lnSpc>
                <a:spcPct val="90000"/>
              </a:lnSpc>
            </a:pPr>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Affordability</a:t>
            </a:r>
          </a:p>
        </p:txBody>
      </p:sp>
      <p:sp>
        <p:nvSpPr>
          <p:cNvPr id="11" name="TextBox 10">
            <a:extLst>
              <a:ext uri="{FF2B5EF4-FFF2-40B4-BE49-F238E27FC236}">
                <a16:creationId xmlns:a16="http://schemas.microsoft.com/office/drawing/2014/main" id="{031E7AC9-1372-4E62-B143-1207B1EC150B}"/>
              </a:ext>
            </a:extLst>
          </p:cNvPr>
          <p:cNvSpPr txBox="1"/>
          <p:nvPr/>
        </p:nvSpPr>
        <p:spPr>
          <a:xfrm>
            <a:off x="486698" y="2438400"/>
            <a:ext cx="2629120" cy="3785419"/>
          </a:xfrm>
          <a:prstGeom prst="rect">
            <a:avLst/>
          </a:prstGeom>
        </p:spPr>
        <p:txBody>
          <a:bodyPr vert="horz" lIns="91440" tIns="45720" rIns="91440" bIns="45720" rtlCol="0">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700" b="0" i="0" u="none" strike="noStrike" cap="none" spc="0" normalizeH="0" baseline="0" noProof="0" dirty="0">
                <a:ln>
                  <a:noFill/>
                </a:ln>
                <a:effectLst/>
                <a:uLnTx/>
                <a:uFillTx/>
              </a:rPr>
              <a:t>Tuition for REACH schools will cost you over $45K per year</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1700" dirty="0"/>
              <a:t>FIT schools may be the better bargain</a:t>
            </a:r>
            <a:endParaRPr kumimoji="0" lang="en-US" sz="1700" b="0" i="0" u="none" strike="noStrike" cap="none" spc="0" normalizeH="0" baseline="0" noProof="0" dirty="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700" b="0" i="0" u="none" strike="noStrike" cap="none" spc="0" normalizeH="0" baseline="0" noProof="0" dirty="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700" b="0" i="0" u="none" strike="noStrike" cap="none" spc="0" normalizeH="0" baseline="0" noProof="0" dirty="0">
              <a:ln>
                <a:noFill/>
              </a:ln>
              <a:effectLst/>
              <a:uLnTx/>
              <a:uFillTx/>
            </a:endParaRPr>
          </a:p>
        </p:txBody>
      </p:sp>
      <p:sp>
        <p:nvSpPr>
          <p:cNvPr id="43" name="Rectangle 4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8A9D7C1-DFEE-4BAC-BD82-1003D43ED3E9}"/>
              </a:ext>
            </a:extLst>
          </p:cNvPr>
          <p:cNvPicPr>
            <a:picLocks noChangeAspect="1"/>
          </p:cNvPicPr>
          <p:nvPr/>
        </p:nvPicPr>
        <p:blipFill>
          <a:blip r:embed="rId3"/>
          <a:stretch>
            <a:fillRect/>
          </a:stretch>
        </p:blipFill>
        <p:spPr>
          <a:xfrm>
            <a:off x="3960672" y="1828800"/>
            <a:ext cx="4726128" cy="3296474"/>
          </a:xfrm>
          <a:prstGeom prst="rect">
            <a:avLst/>
          </a:prstGeom>
          <a:effectLst/>
        </p:spPr>
      </p:pic>
    </p:spTree>
    <p:extLst>
      <p:ext uri="{BB962C8B-B14F-4D97-AF65-F5344CB8AC3E}">
        <p14:creationId xmlns:p14="http://schemas.microsoft.com/office/powerpoint/2010/main" val="1845932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itle 1"/>
          <p:cNvSpPr>
            <a:spLocks noGrp="1"/>
          </p:cNvSpPr>
          <p:nvPr>
            <p:ph type="ctr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i="1" kern="1200">
                <a:ln w="10541" cmpd="sng">
                  <a:solidFill>
                    <a:schemeClr val="accent1">
                      <a:shade val="88000"/>
                      <a:satMod val="110000"/>
                    </a:schemeClr>
                  </a:solidFill>
                  <a:prstDash val="solid"/>
                </a:ln>
                <a:solidFill>
                  <a:srgbClr val="FFFFFF"/>
                </a:solidFill>
                <a:latin typeface="+mj-lt"/>
                <a:ea typeface="+mj-ea"/>
                <a:cs typeface="+mj-cs"/>
              </a:rPr>
              <a:t>Data Analysis</a:t>
            </a:r>
          </a:p>
        </p:txBody>
      </p:sp>
      <p:sp>
        <p:nvSpPr>
          <p:cNvPr id="6" name="Subtitle 2"/>
          <p:cNvSpPr txBox="1">
            <a:spLocks/>
          </p:cNvSpPr>
          <p:nvPr/>
        </p:nvSpPr>
        <p:spPr>
          <a:xfrm>
            <a:off x="1025718" y="2490436"/>
            <a:ext cx="7281746" cy="3567173"/>
          </a:xfrm>
          <a:prstGeom prst="rect">
            <a:avLst/>
          </a:prstGeom>
        </p:spPr>
        <p:txBody>
          <a:bodyPr vert="horz" lIns="91440" tIns="45720" rIns="91440" bIns="45720" rtlCol="0" anchor="ctr">
            <a:normAutofit/>
          </a:bodyPr>
          <a:lstStyle/>
          <a:p>
            <a:pPr>
              <a:lnSpc>
                <a:spcPct val="90000"/>
              </a:lnSpc>
              <a:spcAft>
                <a:spcPts val="600"/>
              </a:spcAft>
            </a:pPr>
            <a:r>
              <a:rPr lang="en-US" sz="2400" dirty="0">
                <a:solidFill>
                  <a:prstClr val="black"/>
                </a:solidFill>
                <a:latin typeface="Calibri"/>
              </a:rPr>
              <a:t>6</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r>
              <a:rPr lang="en-US" sz="2400" dirty="0"/>
              <a:t>Which out-of-state colleges offer in-state comparable tuition? </a:t>
            </a:r>
          </a:p>
        </p:txBody>
      </p:sp>
    </p:spTree>
    <p:extLst>
      <p:ext uri="{BB962C8B-B14F-4D97-AF65-F5344CB8AC3E}">
        <p14:creationId xmlns:p14="http://schemas.microsoft.com/office/powerpoint/2010/main" val="1537839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86696" y="629266"/>
            <a:ext cx="3708114" cy="1622321"/>
          </a:xfrm>
        </p:spPr>
        <p:txBody>
          <a:bodyPr vert="horz" lIns="91440" tIns="45720" rIns="91440" bIns="45720" rtlCol="0" anchor="ctr">
            <a:normAutofit/>
          </a:bodyPr>
          <a:lstStyle/>
          <a:p>
            <a:pPr algn="l">
              <a:lnSpc>
                <a:spcPct val="90000"/>
              </a:lnSpc>
            </a:pPr>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Intrastate Cooperation</a:t>
            </a:r>
          </a:p>
        </p:txBody>
      </p:sp>
      <p:sp>
        <p:nvSpPr>
          <p:cNvPr id="16" name="Rectangle 15">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9712" y="0"/>
            <a:ext cx="45742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186" y="557784"/>
            <a:ext cx="384765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TextBox 9">
            <a:extLst>
              <a:ext uri="{FF2B5EF4-FFF2-40B4-BE49-F238E27FC236}">
                <a16:creationId xmlns:a16="http://schemas.microsoft.com/office/drawing/2014/main" id="{A88B0881-5D34-469A-B8A2-D4E3007AE75F}"/>
              </a:ext>
            </a:extLst>
          </p:cNvPr>
          <p:cNvSpPr txBox="1"/>
          <p:nvPr/>
        </p:nvSpPr>
        <p:spPr>
          <a:xfrm>
            <a:off x="486697" y="2438400"/>
            <a:ext cx="3475703" cy="3785419"/>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100" dirty="0">
                <a:solidFill>
                  <a:prstClr val="black"/>
                </a:solidFill>
                <a:latin typeface="Calibri"/>
              </a:rPr>
              <a:t>73</a:t>
            </a:r>
            <a:r>
              <a:rPr kumimoji="0" lang="en-US" sz="2100" b="0" i="0" u="none" strike="noStrike" kern="1200" cap="none" spc="0" normalizeH="0" baseline="0" noProof="0" dirty="0">
                <a:ln>
                  <a:noFill/>
                </a:ln>
                <a:solidFill>
                  <a:prstClr val="black"/>
                </a:solidFill>
                <a:effectLst/>
                <a:uLnTx/>
                <a:uFillTx/>
                <a:latin typeface="Calibri"/>
                <a:ea typeface="+mn-ea"/>
                <a:cs typeface="+mn-cs"/>
              </a:rPr>
              <a:t>% of schools offer the same tuition for out-of-state students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100" b="0" i="0" u="none" strike="noStrike" kern="1200" cap="none" spc="0" normalizeH="0" baseline="0" noProof="0" dirty="0">
              <a:ln>
                <a:noFill/>
              </a:ln>
              <a:solidFill>
                <a:prstClr val="black"/>
              </a:solidFill>
              <a:effectLst/>
              <a:uLnTx/>
              <a:uFillTx/>
              <a:latin typeface="Calibri"/>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prstClr val="black"/>
              </a:solidFill>
              <a:effectLst/>
              <a:uLnTx/>
              <a:uFillTx/>
              <a:latin typeface="Calibri"/>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Picture 6" descr="Chart, pie chart&#10;&#10;Description automatically generated">
            <a:extLst>
              <a:ext uri="{FF2B5EF4-FFF2-40B4-BE49-F238E27FC236}">
                <a16:creationId xmlns:a16="http://schemas.microsoft.com/office/drawing/2014/main" id="{8704EE71-6318-4632-B210-42E9AD4A56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8813" y="1728674"/>
            <a:ext cx="3508490" cy="3232541"/>
          </a:xfrm>
          <a:prstGeom prst="rect">
            <a:avLst/>
          </a:prstGeom>
        </p:spPr>
      </p:pic>
    </p:spTree>
    <p:extLst>
      <p:ext uri="{BB962C8B-B14F-4D97-AF65-F5344CB8AC3E}">
        <p14:creationId xmlns:p14="http://schemas.microsoft.com/office/powerpoint/2010/main" val="3663966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itle 1"/>
          <p:cNvSpPr>
            <a:spLocks noGrp="1"/>
          </p:cNvSpPr>
          <p:nvPr>
            <p:ph type="ctr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i="1" kern="1200">
                <a:ln w="10541" cmpd="sng">
                  <a:solidFill>
                    <a:schemeClr val="accent1">
                      <a:shade val="88000"/>
                      <a:satMod val="110000"/>
                    </a:schemeClr>
                  </a:solidFill>
                  <a:prstDash val="solid"/>
                </a:ln>
                <a:solidFill>
                  <a:srgbClr val="FFFFFF"/>
                </a:solidFill>
                <a:latin typeface="+mj-lt"/>
                <a:ea typeface="+mj-ea"/>
                <a:cs typeface="+mj-cs"/>
              </a:rPr>
              <a:t>Data Analysis</a:t>
            </a:r>
          </a:p>
        </p:txBody>
      </p:sp>
      <p:sp>
        <p:nvSpPr>
          <p:cNvPr id="6" name="Subtitle 2"/>
          <p:cNvSpPr txBox="1">
            <a:spLocks/>
          </p:cNvSpPr>
          <p:nvPr/>
        </p:nvSpPr>
        <p:spPr>
          <a:xfrm>
            <a:off x="1025718" y="2490436"/>
            <a:ext cx="7281746" cy="3567173"/>
          </a:xfrm>
          <a:prstGeom prst="rect">
            <a:avLst/>
          </a:prstGeom>
        </p:spPr>
        <p:txBody>
          <a:bodyPr vert="horz" lIns="91440" tIns="45720" rIns="91440" bIns="45720" rtlCol="0" anchor="ctr">
            <a:normAutofit/>
          </a:bodyPr>
          <a:lstStyle/>
          <a:p>
            <a:pPr>
              <a:lnSpc>
                <a:spcPct val="90000"/>
              </a:lnSpc>
              <a:spcAft>
                <a:spcPts val="600"/>
              </a:spcAft>
            </a:pPr>
            <a:r>
              <a:rPr lang="en-US" sz="2400" dirty="0">
                <a:solidFill>
                  <a:prstClr val="black"/>
                </a:solidFill>
                <a:latin typeface="Calibri"/>
              </a:rPr>
              <a:t>7</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r>
              <a:rPr lang="en-US" sz="2400" dirty="0"/>
              <a:t>What is the likelihood I can earn enough after I graduate to pay back my student loan? </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13507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Title 1"/>
          <p:cNvSpPr>
            <a:spLocks noGrp="1"/>
          </p:cNvSpPr>
          <p:nvPr>
            <p:ph type="ctrTitle"/>
          </p:nvPr>
        </p:nvSpPr>
        <p:spPr>
          <a:xfrm>
            <a:off x="626366" y="552906"/>
            <a:ext cx="3874452" cy="1674904"/>
          </a:xfrm>
        </p:spPr>
        <p:txBody>
          <a:bodyPr vert="horz" lIns="91440" tIns="45720" rIns="91440" bIns="45720" rtlCol="0" anchor="ctr">
            <a:normAutofit/>
          </a:bodyPr>
          <a:lstStyle/>
          <a:p>
            <a:pPr algn="l">
              <a:lnSpc>
                <a:spcPct val="90000"/>
              </a:lnSpc>
            </a:pPr>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Loan Payment</a:t>
            </a:r>
          </a:p>
        </p:txBody>
      </p:sp>
      <p:sp>
        <p:nvSpPr>
          <p:cNvPr id="11" name="TextBox 10">
            <a:extLst>
              <a:ext uri="{FF2B5EF4-FFF2-40B4-BE49-F238E27FC236}">
                <a16:creationId xmlns:a16="http://schemas.microsoft.com/office/drawing/2014/main" id="{031E7AC9-1372-4E62-B143-1207B1EC150B}"/>
              </a:ext>
            </a:extLst>
          </p:cNvPr>
          <p:cNvSpPr txBox="1"/>
          <p:nvPr/>
        </p:nvSpPr>
        <p:spPr>
          <a:xfrm>
            <a:off x="4643181" y="552906"/>
            <a:ext cx="3869869" cy="1674905"/>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List of schools most likely to earn enough to pay back student loan</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153A7C0A-A181-4988-80BE-27A4580A0470}"/>
              </a:ext>
            </a:extLst>
          </p:cNvPr>
          <p:cNvPicPr>
            <a:picLocks noChangeAspect="1"/>
          </p:cNvPicPr>
          <p:nvPr/>
        </p:nvPicPr>
        <p:blipFill>
          <a:blip r:embed="rId3"/>
          <a:stretch>
            <a:fillRect/>
          </a:stretch>
        </p:blipFill>
        <p:spPr>
          <a:xfrm>
            <a:off x="0" y="2598699"/>
            <a:ext cx="9144000" cy="4171687"/>
          </a:xfrm>
          <a:prstGeom prst="rect">
            <a:avLst/>
          </a:prstGeom>
        </p:spPr>
      </p:pic>
    </p:spTree>
    <p:extLst>
      <p:ext uri="{BB962C8B-B14F-4D97-AF65-F5344CB8AC3E}">
        <p14:creationId xmlns:p14="http://schemas.microsoft.com/office/powerpoint/2010/main" val="3836460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itle 1"/>
          <p:cNvSpPr>
            <a:spLocks noGrp="1"/>
          </p:cNvSpPr>
          <p:nvPr>
            <p:ph type="ctr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i="1" kern="1200">
                <a:ln w="10541" cmpd="sng">
                  <a:solidFill>
                    <a:schemeClr val="accent1">
                      <a:shade val="88000"/>
                      <a:satMod val="110000"/>
                    </a:schemeClr>
                  </a:solidFill>
                  <a:prstDash val="solid"/>
                </a:ln>
                <a:solidFill>
                  <a:srgbClr val="FFFFFF"/>
                </a:solidFill>
                <a:latin typeface="+mj-lt"/>
                <a:ea typeface="+mj-ea"/>
                <a:cs typeface="+mj-cs"/>
              </a:rPr>
              <a:t>Data Analysis</a:t>
            </a:r>
          </a:p>
        </p:txBody>
      </p:sp>
      <p:sp>
        <p:nvSpPr>
          <p:cNvPr id="6" name="Subtitle 2"/>
          <p:cNvSpPr txBox="1">
            <a:spLocks/>
          </p:cNvSpPr>
          <p:nvPr/>
        </p:nvSpPr>
        <p:spPr>
          <a:xfrm>
            <a:off x="1025718" y="2490436"/>
            <a:ext cx="7281746" cy="3567173"/>
          </a:xfrm>
          <a:prstGeom prst="rect">
            <a:avLst/>
          </a:prstGeom>
        </p:spPr>
        <p:txBody>
          <a:bodyPr vert="horz" lIns="91440" tIns="45720" rIns="91440" bIns="45720" rtlCol="0" anchor="ctr">
            <a:normAutofit/>
          </a:bodyPr>
          <a:lstStyle/>
          <a:p>
            <a:pPr>
              <a:lnSpc>
                <a:spcPct val="90000"/>
              </a:lnSpc>
              <a:spcAft>
                <a:spcPts val="600"/>
              </a:spcAft>
            </a:pPr>
            <a:r>
              <a:rPr lang="en-US" sz="2400" dirty="0">
                <a:solidFill>
                  <a:prstClr val="black"/>
                </a:solidFill>
                <a:latin typeface="Calibri"/>
              </a:rPr>
              <a:t>8</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r>
              <a:rPr lang="en-US" sz="2400" dirty="0"/>
              <a:t>Is the tuition related to the size of the university?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0269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86696" y="629266"/>
            <a:ext cx="3708114" cy="1622321"/>
          </a:xfrm>
        </p:spPr>
        <p:txBody>
          <a:bodyPr vert="horz" lIns="91440" tIns="45720" rIns="91440" bIns="45720" rtlCol="0" anchor="ctr">
            <a:normAutofit/>
          </a:bodyPr>
          <a:lstStyle/>
          <a:p>
            <a:pPr algn="l">
              <a:lnSpc>
                <a:spcPct val="90000"/>
              </a:lnSpc>
            </a:pPr>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Large School Costs</a:t>
            </a:r>
          </a:p>
        </p:txBody>
      </p:sp>
      <p:sp>
        <p:nvSpPr>
          <p:cNvPr id="16" name="Rectangle 15">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9712" y="0"/>
            <a:ext cx="45742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186" y="557784"/>
            <a:ext cx="384765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TextBox 9">
            <a:extLst>
              <a:ext uri="{FF2B5EF4-FFF2-40B4-BE49-F238E27FC236}">
                <a16:creationId xmlns:a16="http://schemas.microsoft.com/office/drawing/2014/main" id="{A88B0881-5D34-469A-B8A2-D4E3007AE75F}"/>
              </a:ext>
            </a:extLst>
          </p:cNvPr>
          <p:cNvSpPr txBox="1"/>
          <p:nvPr/>
        </p:nvSpPr>
        <p:spPr>
          <a:xfrm>
            <a:off x="486697" y="2438400"/>
            <a:ext cx="3708113" cy="3785419"/>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black"/>
                </a:solidFill>
                <a:effectLst/>
                <a:uLnTx/>
                <a:uFillTx/>
                <a:latin typeface="Calibri"/>
                <a:ea typeface="+mn-ea"/>
                <a:cs typeface="+mn-cs"/>
              </a:rPr>
              <a:t>No</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black"/>
                </a:solidFill>
                <a:effectLst/>
                <a:uLnTx/>
                <a:uFillTx/>
                <a:latin typeface="Calibri"/>
                <a:ea typeface="+mn-ea"/>
                <a:cs typeface="+mn-cs"/>
              </a:rPr>
              <a:t>No correlation</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black"/>
                </a:solidFill>
                <a:effectLst/>
                <a:uLnTx/>
                <a:uFillTx/>
                <a:latin typeface="Calibri"/>
                <a:ea typeface="+mn-ea"/>
                <a:cs typeface="+mn-cs"/>
              </a:rPr>
              <a:t>Small schools can cost just as much as large</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100" b="0" i="0" u="none" strike="noStrike" kern="1200" cap="none" spc="0" normalizeH="0" baseline="0" noProof="0" dirty="0">
              <a:ln>
                <a:noFill/>
              </a:ln>
              <a:solidFill>
                <a:prstClr val="black"/>
              </a:solidFill>
              <a:effectLst/>
              <a:uLnTx/>
              <a:uFillTx/>
              <a:latin typeface="Calibri"/>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prstClr val="black"/>
              </a:solidFill>
              <a:effectLst/>
              <a:uLnTx/>
              <a:uFillTx/>
              <a:latin typeface="Calibri"/>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32AD5020-46FC-4CF5-B75E-AE64007A050D}"/>
              </a:ext>
            </a:extLst>
          </p:cNvPr>
          <p:cNvPicPr>
            <a:picLocks noChangeAspect="1"/>
          </p:cNvPicPr>
          <p:nvPr/>
        </p:nvPicPr>
        <p:blipFill>
          <a:blip r:embed="rId3"/>
          <a:stretch>
            <a:fillRect/>
          </a:stretch>
        </p:blipFill>
        <p:spPr>
          <a:xfrm>
            <a:off x="4973554" y="1790188"/>
            <a:ext cx="3766603" cy="3274377"/>
          </a:xfrm>
          <a:prstGeom prst="rect">
            <a:avLst/>
          </a:prstGeom>
        </p:spPr>
      </p:pic>
    </p:spTree>
    <p:extLst>
      <p:ext uri="{BB962C8B-B14F-4D97-AF65-F5344CB8AC3E}">
        <p14:creationId xmlns:p14="http://schemas.microsoft.com/office/powerpoint/2010/main" val="2828020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C3EFD13-3CD8-4457-B029-DD736C9E9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8">
            <a:extLst>
              <a:ext uri="{FF2B5EF4-FFF2-40B4-BE49-F238E27FC236}">
                <a16:creationId xmlns:a16="http://schemas.microsoft.com/office/drawing/2014/main" id="{AA9B61C3-6D3C-4B90-B343-810EC252B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22283" y="2216693"/>
            <a:ext cx="5585910" cy="353107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itle 1"/>
          <p:cNvSpPr>
            <a:spLocks noGrp="1"/>
          </p:cNvSpPr>
          <p:nvPr>
            <p:ph type="ctrTitle"/>
          </p:nvPr>
        </p:nvSpPr>
        <p:spPr>
          <a:xfrm>
            <a:off x="3677324" y="2571909"/>
            <a:ext cx="4406374" cy="2826912"/>
          </a:xfrm>
        </p:spPr>
        <p:txBody>
          <a:bodyPr anchor="ctr">
            <a:normAutofit/>
          </a:bodyPr>
          <a:lstStyle/>
          <a:p>
            <a:pPr algn="l"/>
            <a:r>
              <a:rPr lang="en-US" b="1" i="1" dirty="0">
                <a:ln w="10541" cmpd="sng">
                  <a:solidFill>
                    <a:schemeClr val="accent1">
                      <a:shade val="88000"/>
                      <a:satMod val="110000"/>
                    </a:schemeClr>
                  </a:solidFill>
                  <a:prstDash val="solid"/>
                </a:ln>
                <a:solidFill>
                  <a:srgbClr val="FFFFFF"/>
                </a:solidFill>
                <a:latin typeface="Arial Nova Cond"/>
                <a:ea typeface="+mn-ea"/>
                <a:cs typeface="Calibri"/>
              </a:rPr>
              <a:t>Modeling Objective</a:t>
            </a:r>
          </a:p>
        </p:txBody>
      </p:sp>
      <p:sp>
        <p:nvSpPr>
          <p:cNvPr id="36" name="Freeform 5">
            <a:extLst>
              <a:ext uri="{FF2B5EF4-FFF2-40B4-BE49-F238E27FC236}">
                <a16:creationId xmlns:a16="http://schemas.microsoft.com/office/drawing/2014/main" id="{C1257FDB-F578-4AA9-844B-CF6CFA2FA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22283" y="1515074"/>
            <a:ext cx="616870"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Freeform 6">
            <a:extLst>
              <a:ext uri="{FF2B5EF4-FFF2-40B4-BE49-F238E27FC236}">
                <a16:creationId xmlns:a16="http://schemas.microsoft.com/office/drawing/2014/main" id="{9999F923-F60C-4033-A0C7-BA36D1A44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23337" y="1172042"/>
            <a:ext cx="515815" cy="3820237"/>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Freeform 7">
            <a:extLst>
              <a:ext uri="{FF2B5EF4-FFF2-40B4-BE49-F238E27FC236}">
                <a16:creationId xmlns:a16="http://schemas.microsoft.com/office/drawing/2014/main" id="{F8C27FAF-AD0A-489C-A7B5-16CBFBB06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23337" y="987643"/>
            <a:ext cx="260400" cy="3699706"/>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Rectangle 8">
            <a:extLst>
              <a:ext uri="{FF2B5EF4-FFF2-40B4-BE49-F238E27FC236}">
                <a16:creationId xmlns:a16="http://schemas.microsoft.com/office/drawing/2014/main" id="{583B1E3E-6E8E-4E48-9EA6-56F1E306A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621" y="965200"/>
            <a:ext cx="2478116"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Subtitle 2"/>
          <p:cNvSpPr>
            <a:spLocks noGrp="1"/>
          </p:cNvSpPr>
          <p:nvPr>
            <p:ph type="subTitle" idx="1"/>
          </p:nvPr>
        </p:nvSpPr>
        <p:spPr>
          <a:xfrm>
            <a:off x="946921" y="1286933"/>
            <a:ext cx="1989964" cy="2843319"/>
          </a:xfrm>
        </p:spPr>
        <p:txBody>
          <a:bodyPr anchor="ctr">
            <a:normAutofit/>
          </a:bodyPr>
          <a:lstStyle/>
          <a:p>
            <a:r>
              <a:rPr lang="en-US" sz="2400" dirty="0">
                <a:solidFill>
                  <a:srgbClr val="FFFFFF"/>
                </a:solidFill>
              </a:rPr>
              <a:t>Perform unsupervised learning to form school clusters.</a:t>
            </a:r>
          </a:p>
          <a:p>
            <a:endParaRPr lang="en-US" sz="2400" dirty="0">
              <a:solidFill>
                <a:srgbClr val="FFFFFF"/>
              </a:solidFill>
            </a:endParaRPr>
          </a:p>
        </p:txBody>
      </p:sp>
    </p:spTree>
    <p:extLst>
      <p:ext uri="{BB962C8B-B14F-4D97-AF65-F5344CB8AC3E}">
        <p14:creationId xmlns:p14="http://schemas.microsoft.com/office/powerpoint/2010/main" val="2767957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C3EFD13-3CD8-4457-B029-DD736C9E9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8">
            <a:extLst>
              <a:ext uri="{FF2B5EF4-FFF2-40B4-BE49-F238E27FC236}">
                <a16:creationId xmlns:a16="http://schemas.microsoft.com/office/drawing/2014/main" id="{AA9B61C3-6D3C-4B90-B343-810EC252B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22283" y="2216693"/>
            <a:ext cx="5585910" cy="353107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itle 1"/>
          <p:cNvSpPr>
            <a:spLocks noGrp="1"/>
          </p:cNvSpPr>
          <p:nvPr>
            <p:ph type="ctrTitle"/>
          </p:nvPr>
        </p:nvSpPr>
        <p:spPr>
          <a:xfrm>
            <a:off x="3677324" y="2571909"/>
            <a:ext cx="4406374" cy="2826912"/>
          </a:xfrm>
        </p:spPr>
        <p:txBody>
          <a:bodyPr anchor="ctr">
            <a:normAutofit/>
          </a:bodyPr>
          <a:lstStyle/>
          <a:p>
            <a:pPr algn="l"/>
            <a:r>
              <a:rPr lang="en-US" b="1" i="1" dirty="0">
                <a:ln w="10541" cmpd="sng">
                  <a:solidFill>
                    <a:schemeClr val="accent1">
                      <a:shade val="88000"/>
                      <a:satMod val="110000"/>
                    </a:schemeClr>
                  </a:solidFill>
                  <a:prstDash val="solid"/>
                </a:ln>
                <a:solidFill>
                  <a:srgbClr val="FFFFFF"/>
                </a:solidFill>
                <a:latin typeface="Arial Nova Cond"/>
                <a:ea typeface="+mn-ea"/>
                <a:cs typeface="Calibri"/>
              </a:rPr>
              <a:t>Model Selection</a:t>
            </a:r>
          </a:p>
        </p:txBody>
      </p:sp>
      <p:sp>
        <p:nvSpPr>
          <p:cNvPr id="36" name="Freeform 5">
            <a:extLst>
              <a:ext uri="{FF2B5EF4-FFF2-40B4-BE49-F238E27FC236}">
                <a16:creationId xmlns:a16="http://schemas.microsoft.com/office/drawing/2014/main" id="{C1257FDB-F578-4AA9-844B-CF6CFA2FA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22283" y="1515074"/>
            <a:ext cx="616870"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Freeform 6">
            <a:extLst>
              <a:ext uri="{FF2B5EF4-FFF2-40B4-BE49-F238E27FC236}">
                <a16:creationId xmlns:a16="http://schemas.microsoft.com/office/drawing/2014/main" id="{9999F923-F60C-4033-A0C7-BA36D1A44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23337" y="1172042"/>
            <a:ext cx="515815" cy="3820237"/>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Freeform 7">
            <a:extLst>
              <a:ext uri="{FF2B5EF4-FFF2-40B4-BE49-F238E27FC236}">
                <a16:creationId xmlns:a16="http://schemas.microsoft.com/office/drawing/2014/main" id="{F8C27FAF-AD0A-489C-A7B5-16CBFBB06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23337" y="987643"/>
            <a:ext cx="260400" cy="3699706"/>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Rectangle 8">
            <a:extLst>
              <a:ext uri="{FF2B5EF4-FFF2-40B4-BE49-F238E27FC236}">
                <a16:creationId xmlns:a16="http://schemas.microsoft.com/office/drawing/2014/main" id="{583B1E3E-6E8E-4E48-9EA6-56F1E306A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621" y="965200"/>
            <a:ext cx="2478116"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Subtitle 2"/>
          <p:cNvSpPr>
            <a:spLocks noGrp="1"/>
          </p:cNvSpPr>
          <p:nvPr>
            <p:ph type="subTitle" idx="1"/>
          </p:nvPr>
        </p:nvSpPr>
        <p:spPr>
          <a:xfrm>
            <a:off x="946921" y="1286933"/>
            <a:ext cx="1989964" cy="2843319"/>
          </a:xfrm>
        </p:spPr>
        <p:txBody>
          <a:bodyPr anchor="ctr">
            <a:normAutofit/>
          </a:bodyPr>
          <a:lstStyle/>
          <a:p>
            <a:r>
              <a:rPr lang="en-US" sz="2400" dirty="0">
                <a:solidFill>
                  <a:srgbClr val="FFFFFF"/>
                </a:solidFill>
              </a:rPr>
              <a:t>K-Means</a:t>
            </a:r>
          </a:p>
          <a:p>
            <a:endParaRPr lang="en-US" sz="2400" dirty="0">
              <a:solidFill>
                <a:srgbClr val="FFFFFF"/>
              </a:solidFill>
            </a:endParaRPr>
          </a:p>
        </p:txBody>
      </p:sp>
    </p:spTree>
    <p:extLst>
      <p:ext uri="{BB962C8B-B14F-4D97-AF65-F5344CB8AC3E}">
        <p14:creationId xmlns:p14="http://schemas.microsoft.com/office/powerpoint/2010/main" val="2772935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82425" y="1600200"/>
            <a:ext cx="7620000" cy="43815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rgbClr val="0070C0"/>
              </a:solidFill>
              <a:effectLst/>
              <a:uLnTx/>
              <a:uFillTx/>
              <a:latin typeface="+mn-lt"/>
              <a:ea typeface="+mn-ea"/>
              <a:cs typeface="+mn-cs"/>
            </a:endParaRPr>
          </a:p>
          <a:p>
            <a:pPr marL="285750" indent="-285750">
              <a:lnSpc>
                <a:spcPct val="110000"/>
              </a:lnSpc>
              <a:spcAft>
                <a:spcPts val="600"/>
              </a:spcAft>
              <a:buFont typeface="Arial" panose="020B0604020202020204" pitchFamily="34" charset="0"/>
              <a:buChar char="•"/>
            </a:pPr>
            <a:r>
              <a:rPr lang="en-US" sz="2400" dirty="0"/>
              <a:t>Eliminated non-numeric features</a:t>
            </a:r>
          </a:p>
          <a:p>
            <a:pPr marL="285750" marR="0" indent="-285750">
              <a:lnSpc>
                <a:spcPct val="110000"/>
              </a:lnSpc>
              <a:spcBef>
                <a:spcPts val="0"/>
              </a:spcBef>
              <a:spcAft>
                <a:spcPts val="600"/>
              </a:spcAft>
              <a:buFont typeface="Arial" panose="020B0604020202020204" pitchFamily="34" charset="0"/>
              <a:buChar char="•"/>
            </a:pPr>
            <a:r>
              <a:rPr lang="en-US" sz="2400" dirty="0"/>
              <a:t>Handled null values</a:t>
            </a:r>
          </a:p>
          <a:p>
            <a:pPr marL="742950" lvl="1" indent="-285750">
              <a:lnSpc>
                <a:spcPct val="110000"/>
              </a:lnSpc>
              <a:spcAft>
                <a:spcPts val="600"/>
              </a:spcAft>
              <a:buFont typeface="Arial" panose="020B0604020202020204" pitchFamily="34" charset="0"/>
              <a:buChar char="•"/>
            </a:pPr>
            <a:r>
              <a:rPr lang="en-US" sz="1800" b="0" u="none" strike="noStrike" baseline="0" dirty="0"/>
              <a:t>Set </a:t>
            </a:r>
            <a:r>
              <a:rPr lang="en-US" dirty="0"/>
              <a:t>rate, </a:t>
            </a:r>
            <a:r>
              <a:rPr lang="en-US" sz="1800" b="0" u="none" strike="noStrike" baseline="0" dirty="0"/>
              <a:t>monetary data to 0</a:t>
            </a:r>
          </a:p>
          <a:p>
            <a:pPr marL="742950" lvl="1" indent="-285750">
              <a:lnSpc>
                <a:spcPct val="110000"/>
              </a:lnSpc>
              <a:spcAft>
                <a:spcPts val="600"/>
              </a:spcAft>
              <a:buFont typeface="Arial" panose="020B0604020202020204" pitchFamily="34" charset="0"/>
              <a:buChar char="•"/>
            </a:pPr>
            <a:r>
              <a:rPr lang="en-US" sz="1800" b="0" u="none" strike="noStrike" baseline="0" dirty="0"/>
              <a:t>Imputed aggregated median fields to median of values from other schools</a:t>
            </a:r>
            <a:endParaRPr lang="en-US" sz="2400" dirty="0"/>
          </a:p>
          <a:p>
            <a:pPr marL="285750" indent="-285750">
              <a:lnSpc>
                <a:spcPct val="110000"/>
              </a:lnSpc>
              <a:spcAft>
                <a:spcPts val="600"/>
              </a:spcAft>
              <a:buFont typeface="Arial" panose="020B0604020202020204" pitchFamily="34" charset="0"/>
              <a:buChar char="•"/>
            </a:pPr>
            <a:r>
              <a:rPr lang="en-US" sz="2400" dirty="0"/>
              <a:t>Scaler Standardization</a:t>
            </a: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Data Preparation</a:t>
            </a:r>
          </a:p>
        </p:txBody>
      </p:sp>
    </p:spTree>
    <p:extLst>
      <p:ext uri="{BB962C8B-B14F-4D97-AF65-F5344CB8AC3E}">
        <p14:creationId xmlns:p14="http://schemas.microsoft.com/office/powerpoint/2010/main" val="187786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600200"/>
            <a:ext cx="6400800" cy="762000"/>
          </a:xfrm>
        </p:spPr>
        <p:txBody>
          <a:bodyPr>
            <a:normAutofit fontScale="92500"/>
          </a:bodyPr>
          <a:lstStyle/>
          <a:p>
            <a:pPr algn="l"/>
            <a:r>
              <a:rPr lang="en-US" sz="3600" dirty="0">
                <a:solidFill>
                  <a:srgbClr val="0070C0"/>
                </a:solidFill>
              </a:rPr>
              <a:t>College Selection is Overwhelming</a:t>
            </a:r>
          </a:p>
          <a:p>
            <a:endParaRPr lang="en-US" dirty="0">
              <a:solidFill>
                <a:srgbClr val="0070C0"/>
              </a:solidFill>
            </a:endParaRPr>
          </a:p>
        </p:txBody>
      </p:sp>
      <p:sp>
        <p:nvSpPr>
          <p:cNvPr id="6" name="Subtitle 2"/>
          <p:cNvSpPr txBox="1">
            <a:spLocks/>
          </p:cNvSpPr>
          <p:nvPr/>
        </p:nvSpPr>
        <p:spPr>
          <a:xfrm>
            <a:off x="838200" y="2857501"/>
            <a:ext cx="7620000" cy="2247899"/>
          </a:xfrm>
          <a:prstGeom prst="rect">
            <a:avLst/>
          </a:prstGeom>
        </p:spPr>
        <p:txBody>
          <a:bodyPr vert="horz" lIns="91440" tIns="45720" rIns="91440" bIns="45720" rtlCol="0">
            <a:normAutofit/>
          </a:bodyPr>
          <a:lstStyle/>
          <a:p>
            <a:pPr marR="0" lvl="1">
              <a:lnSpc>
                <a:spcPct val="200000"/>
              </a:lnSpc>
              <a:spcBef>
                <a:spcPts val="0"/>
              </a:spcBef>
              <a:spcAft>
                <a:spcPts val="0"/>
              </a:spcAft>
            </a:pPr>
            <a:r>
              <a:rPr lang="en-US" sz="1800" b="0" i="0" u="none" strike="noStrike" baseline="0" dirty="0">
                <a:solidFill>
                  <a:srgbClr val="000000"/>
                </a:solidFill>
              </a:rPr>
              <a:t>Searching for a college is too time consuming and often only includes limited features. A college visit or interview is the only good way to find a college that “fits,” but it is impossible to visit all college campuses.</a:t>
            </a:r>
            <a:endParaRPr lang="en-US" sz="1800" dirty="0">
              <a:effectLst/>
              <a:ea typeface="Calibri" panose="020F0502020204030204" pitchFamily="34" charset="0"/>
              <a:cs typeface="Times New Roman" panose="02020603050405020304" pitchFamily="18" charset="0"/>
            </a:endParaRPr>
          </a:p>
          <a:p>
            <a:pPr>
              <a:buFont typeface="Wingdings" pitchFamily="2" charset="2"/>
              <a:buChar char="Ø"/>
            </a:pPr>
            <a:endParaRPr lang="en-US" sz="3200" dirty="0"/>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Business Problem</a:t>
            </a:r>
          </a:p>
        </p:txBody>
      </p:sp>
    </p:spTree>
    <p:extLst>
      <p:ext uri="{BB962C8B-B14F-4D97-AF65-F5344CB8AC3E}">
        <p14:creationId xmlns:p14="http://schemas.microsoft.com/office/powerpoint/2010/main" val="716180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04614" y="2355786"/>
            <a:ext cx="3739311"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1"/>
          <p:cNvSpPr>
            <a:spLocks noGrp="1"/>
          </p:cNvSpPr>
          <p:nvPr>
            <p:ph type="ctrTitle"/>
          </p:nvPr>
        </p:nvSpPr>
        <p:spPr>
          <a:xfrm>
            <a:off x="5669859" y="2723322"/>
            <a:ext cx="2632766" cy="2236738"/>
          </a:xfrm>
        </p:spPr>
        <p:txBody>
          <a:bodyPr vert="horz" lIns="91440" tIns="45720" rIns="91440" bIns="45720" rtlCol="0">
            <a:normAutofit/>
          </a:bodyPr>
          <a:lstStyle/>
          <a:p>
            <a:pPr algn="l"/>
            <a:r>
              <a:rPr lang="en-US" sz="3500" b="1" i="1" dirty="0">
                <a:ln w="10541" cmpd="sng">
                  <a:solidFill>
                    <a:schemeClr val="accent1">
                      <a:shade val="88000"/>
                      <a:satMod val="110000"/>
                    </a:schemeClr>
                  </a:solidFill>
                  <a:prstDash val="solid"/>
                </a:ln>
                <a:solidFill>
                  <a:srgbClr val="FFFFFF"/>
                </a:solidFill>
                <a:latin typeface="Arial Nova Cond"/>
                <a:ea typeface="+mn-ea"/>
                <a:cs typeface="Calibri"/>
              </a:rPr>
              <a:t>k-Means Optimization</a:t>
            </a:r>
          </a:p>
        </p:txBody>
      </p:sp>
      <p:sp>
        <p:nvSpPr>
          <p:cNvPr id="20"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07336" y="1654168"/>
            <a:ext cx="616870"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8390" y="1311136"/>
            <a:ext cx="515815"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8390" y="1126737"/>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031E7AC9-1372-4E62-B143-1207B1EC150B}"/>
              </a:ext>
            </a:extLst>
          </p:cNvPr>
          <p:cNvSpPr txBox="1"/>
          <p:nvPr/>
        </p:nvSpPr>
        <p:spPr>
          <a:xfrm>
            <a:off x="700209" y="4419600"/>
            <a:ext cx="4405191" cy="1828799"/>
          </a:xfrm>
          <a:prstGeom prst="rect">
            <a:avLst/>
          </a:prstGeom>
          <a:solidFill>
            <a:schemeClr val="bg1"/>
          </a:solidFill>
          <a:ln>
            <a:solidFill>
              <a:schemeClr val="tx1"/>
            </a:solidFill>
          </a:ln>
        </p:spPr>
        <p:txBody>
          <a:bodyPr vert="horz" lIns="91440" tIns="45720" rIns="91440" bIns="45720" rtlCol="0">
            <a:normAutofit/>
          </a:bodyPr>
          <a:lstStyle/>
          <a:p>
            <a:pPr marL="285750" indent="-285750">
              <a:lnSpc>
                <a:spcPct val="90000"/>
              </a:lnSpc>
              <a:spcAft>
                <a:spcPts val="600"/>
              </a:spcAft>
              <a:buFont typeface="Arial" panose="020B0604020202020204" pitchFamily="34" charset="0"/>
              <a:buChar char="•"/>
            </a:pPr>
            <a:r>
              <a:rPr lang="en-US" dirty="0">
                <a:latin typeface="+mj-lt"/>
                <a:ea typeface="Times New Roman" panose="02020603050405020304" pitchFamily="18" charset="0"/>
              </a:rPr>
              <a:t>M</a:t>
            </a:r>
            <a:r>
              <a:rPr lang="en-US" dirty="0">
                <a:effectLst/>
                <a:latin typeface="+mj-lt"/>
                <a:ea typeface="Times New Roman" panose="02020603050405020304" pitchFamily="18" charset="0"/>
              </a:rPr>
              <a:t>odel trained using multiple values of k.  </a:t>
            </a:r>
          </a:p>
          <a:p>
            <a:pPr marL="285750" indent="-285750">
              <a:lnSpc>
                <a:spcPct val="90000"/>
              </a:lnSpc>
              <a:spcAft>
                <a:spcPts val="600"/>
              </a:spcAft>
              <a:buFont typeface="Arial" panose="020B0604020202020204" pitchFamily="34" charset="0"/>
              <a:buChar char="•"/>
            </a:pPr>
            <a:r>
              <a:rPr lang="en-US" dirty="0">
                <a:effectLst/>
                <a:latin typeface="+mj-lt"/>
                <a:ea typeface="Times New Roman" panose="02020603050405020304" pitchFamily="18" charset="0"/>
              </a:rPr>
              <a:t>Each value of k plotted against the computed Sum of Squared Error (SSE) values</a:t>
            </a:r>
            <a:endParaRPr lang="en-US" dirty="0">
              <a:latin typeface="+mj-lt"/>
            </a:endParaRPr>
          </a:p>
          <a:p>
            <a:pPr marL="285750" indent="-285750">
              <a:lnSpc>
                <a:spcPct val="90000"/>
              </a:lnSpc>
              <a:spcAft>
                <a:spcPts val="600"/>
              </a:spcAft>
              <a:buFont typeface="Arial" panose="020B0604020202020204" pitchFamily="34" charset="0"/>
              <a:buChar char="•"/>
            </a:pPr>
            <a:r>
              <a:rPr lang="en-US" dirty="0">
                <a:latin typeface="+mj-lt"/>
              </a:rPr>
              <a:t>The curve “elbows” around k=30</a:t>
            </a:r>
          </a:p>
        </p:txBody>
      </p:sp>
      <p:pic>
        <p:nvPicPr>
          <p:cNvPr id="3" name="Picture 2" descr="Chart&#10;&#10;Description automatically generated with low confidence">
            <a:extLst>
              <a:ext uri="{FF2B5EF4-FFF2-40B4-BE49-F238E27FC236}">
                <a16:creationId xmlns:a16="http://schemas.microsoft.com/office/drawing/2014/main" id="{3BFA353B-F562-48A7-A2E2-26D0B0BB8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224" y="609600"/>
            <a:ext cx="4418001" cy="3014607"/>
          </a:xfrm>
          <a:prstGeom prst="rect">
            <a:avLst/>
          </a:prstGeom>
          <a:ln>
            <a:solidFill>
              <a:schemeClr val="tx1"/>
            </a:solidFill>
          </a:ln>
        </p:spPr>
      </p:pic>
    </p:spTree>
    <p:extLst>
      <p:ext uri="{BB962C8B-B14F-4D97-AF65-F5344CB8AC3E}">
        <p14:creationId xmlns:p14="http://schemas.microsoft.com/office/powerpoint/2010/main" val="2372099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62000" y="1600200"/>
            <a:ext cx="7620000" cy="4419600"/>
          </a:xfrm>
          <a:prstGeom prst="rect">
            <a:avLst/>
          </a:prstGeom>
        </p:spPr>
        <p:txBody>
          <a:bodyPr vert="horz" lIns="91440" tIns="45720" rIns="91440" bIns="45720" rtlCol="0">
            <a:normAutofit fontScale="92500"/>
          </a:bodyPr>
          <a:lstStyle/>
          <a:p>
            <a:pPr marL="171450" indent="-285750">
              <a:lnSpc>
                <a:spcPct val="130000"/>
              </a:lnSpc>
              <a:spcAft>
                <a:spcPts val="600"/>
              </a:spcAft>
              <a:buFont typeface="Arial" panose="020B0604020202020204" pitchFamily="34" charset="0"/>
              <a:buChar char="•"/>
            </a:pPr>
            <a:endParaRPr lang="en-US" sz="2800" dirty="0">
              <a:solidFill>
                <a:prstClr val="black"/>
              </a:solidFill>
              <a:latin typeface="Calibri"/>
            </a:endParaRPr>
          </a:p>
          <a:p>
            <a:pPr marL="171450" indent="-285750">
              <a:lnSpc>
                <a:spcPct val="130000"/>
              </a:lnSpc>
              <a:spcAft>
                <a:spcPts val="600"/>
              </a:spcAft>
              <a:buFont typeface="Arial" panose="020B0604020202020204" pitchFamily="34" charset="0"/>
              <a:buChar char="•"/>
            </a:pPr>
            <a:r>
              <a:rPr lang="en-US" sz="2800" dirty="0">
                <a:solidFill>
                  <a:prstClr val="black"/>
                </a:solidFill>
                <a:latin typeface="Calibri"/>
              </a:rPr>
              <a:t>Stored model-assigned cluster labels for each school</a:t>
            </a:r>
          </a:p>
          <a:p>
            <a:pPr marL="171450" indent="-285750">
              <a:lnSpc>
                <a:spcPct val="140000"/>
              </a:lnSpc>
              <a:spcAft>
                <a:spcPts val="600"/>
              </a:spcAft>
              <a:buFont typeface="Arial" panose="020B0604020202020204" pitchFamily="34" charset="0"/>
              <a:buChar char="•"/>
            </a:pPr>
            <a:r>
              <a:rPr lang="en-US" sz="2800" dirty="0">
                <a:solidFill>
                  <a:prstClr val="black"/>
                </a:solidFill>
                <a:latin typeface="Calibri"/>
              </a:rPr>
              <a:t>Given school, returns model’s predicted cluster label</a:t>
            </a:r>
          </a:p>
          <a:p>
            <a:pPr marL="171450" indent="-285750">
              <a:lnSpc>
                <a:spcPct val="140000"/>
              </a:lnSpc>
              <a:spcAft>
                <a:spcPts val="600"/>
              </a:spcAft>
              <a:buFont typeface="Arial" panose="020B0604020202020204" pitchFamily="34" charset="0"/>
              <a:buChar char="•"/>
            </a:pPr>
            <a:r>
              <a:rPr lang="en-US" sz="2800" dirty="0">
                <a:solidFill>
                  <a:prstClr val="black"/>
                </a:solidFill>
                <a:latin typeface="Calibri"/>
              </a:rPr>
              <a:t>Prompt users for their preferred school. </a:t>
            </a:r>
          </a:p>
          <a:p>
            <a:pPr marL="171450" indent="-285750">
              <a:lnSpc>
                <a:spcPct val="140000"/>
              </a:lnSpc>
              <a:spcAft>
                <a:spcPts val="600"/>
              </a:spcAft>
              <a:buFont typeface="Arial" panose="020B0604020202020204" pitchFamily="34" charset="0"/>
              <a:buChar char="•"/>
            </a:pPr>
            <a:r>
              <a:rPr lang="en-US" sz="2800" dirty="0">
                <a:solidFill>
                  <a:prstClr val="black"/>
                </a:solidFill>
                <a:latin typeface="Calibri"/>
              </a:rPr>
              <a:t> Unique school identification numbers required</a:t>
            </a:r>
          </a:p>
          <a:p>
            <a:pPr marL="628650" lvl="1" indent="-285750">
              <a:lnSpc>
                <a:spcPct val="140000"/>
              </a:lnSpc>
              <a:spcAft>
                <a:spcPts val="600"/>
              </a:spcAft>
              <a:buFont typeface="Arial" panose="020B0604020202020204" pitchFamily="34" charset="0"/>
              <a:buChar char="•"/>
            </a:pPr>
            <a:r>
              <a:rPr lang="en-US" dirty="0">
                <a:latin typeface="Times New Roman" panose="02020603050405020304" pitchFamily="18" charset="0"/>
              </a:rPr>
              <a:t>Unit IDs are available at the College Scorecard website</a:t>
            </a:r>
          </a:p>
          <a:p>
            <a:pPr>
              <a:buFont typeface="Wingdings" pitchFamily="2" charset="2"/>
              <a:buChar char="Ø"/>
            </a:pPr>
            <a:endParaRPr lang="en-US" sz="3200" dirty="0"/>
          </a:p>
          <a:p>
            <a:pPr lvl="1"/>
            <a:endParaRPr lang="en-US" sz="3200" dirty="0"/>
          </a:p>
          <a:p>
            <a:pPr>
              <a:buFont typeface="Wingdings" pitchFamily="2" charset="2"/>
              <a:buChar char="Ø"/>
            </a:pPr>
            <a:endParaRPr lang="en-US" sz="3200" dirty="0"/>
          </a:p>
        </p:txBody>
      </p:sp>
      <p:sp>
        <p:nvSpPr>
          <p:cNvPr id="5"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Deployment</a:t>
            </a:r>
          </a:p>
        </p:txBody>
      </p:sp>
    </p:spTree>
    <p:extLst>
      <p:ext uri="{BB962C8B-B14F-4D97-AF65-F5344CB8AC3E}">
        <p14:creationId xmlns:p14="http://schemas.microsoft.com/office/powerpoint/2010/main" val="4156628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C3EFD13-3CD8-4457-B029-DD736C9E9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8">
            <a:extLst>
              <a:ext uri="{FF2B5EF4-FFF2-40B4-BE49-F238E27FC236}">
                <a16:creationId xmlns:a16="http://schemas.microsoft.com/office/drawing/2014/main" id="{AA9B61C3-6D3C-4B90-B343-810EC252B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22283" y="2216693"/>
            <a:ext cx="5585910" cy="353107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itle 1"/>
          <p:cNvSpPr>
            <a:spLocks noGrp="1"/>
          </p:cNvSpPr>
          <p:nvPr>
            <p:ph type="ctrTitle"/>
          </p:nvPr>
        </p:nvSpPr>
        <p:spPr>
          <a:xfrm>
            <a:off x="3677324" y="2571909"/>
            <a:ext cx="4406374" cy="2826912"/>
          </a:xfrm>
        </p:spPr>
        <p:txBody>
          <a:bodyPr anchor="ctr">
            <a:normAutofit/>
          </a:bodyPr>
          <a:lstStyle/>
          <a:p>
            <a:pPr algn="l"/>
            <a:r>
              <a:rPr lang="en-US" b="1" i="1" dirty="0">
                <a:ln w="10541" cmpd="sng">
                  <a:solidFill>
                    <a:schemeClr val="accent1">
                      <a:shade val="88000"/>
                      <a:satMod val="110000"/>
                    </a:schemeClr>
                  </a:solidFill>
                  <a:prstDash val="solid"/>
                </a:ln>
                <a:solidFill>
                  <a:srgbClr val="FFFFFF"/>
                </a:solidFill>
                <a:latin typeface="Arial Nova Cond"/>
                <a:ea typeface="+mn-ea"/>
                <a:cs typeface="Calibri"/>
              </a:rPr>
              <a:t>Recommendation Application</a:t>
            </a:r>
          </a:p>
        </p:txBody>
      </p:sp>
      <p:sp>
        <p:nvSpPr>
          <p:cNvPr id="36" name="Freeform 5">
            <a:extLst>
              <a:ext uri="{FF2B5EF4-FFF2-40B4-BE49-F238E27FC236}">
                <a16:creationId xmlns:a16="http://schemas.microsoft.com/office/drawing/2014/main" id="{C1257FDB-F578-4AA9-844B-CF6CFA2FA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22283" y="1515074"/>
            <a:ext cx="616870"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Freeform 6">
            <a:extLst>
              <a:ext uri="{FF2B5EF4-FFF2-40B4-BE49-F238E27FC236}">
                <a16:creationId xmlns:a16="http://schemas.microsoft.com/office/drawing/2014/main" id="{9999F923-F60C-4033-A0C7-BA36D1A44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23337" y="1172042"/>
            <a:ext cx="515815" cy="3820237"/>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Freeform 7">
            <a:extLst>
              <a:ext uri="{FF2B5EF4-FFF2-40B4-BE49-F238E27FC236}">
                <a16:creationId xmlns:a16="http://schemas.microsoft.com/office/drawing/2014/main" id="{F8C27FAF-AD0A-489C-A7B5-16CBFBB06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23337" y="987643"/>
            <a:ext cx="260400" cy="3699706"/>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Rectangle 8">
            <a:extLst>
              <a:ext uri="{FF2B5EF4-FFF2-40B4-BE49-F238E27FC236}">
                <a16:creationId xmlns:a16="http://schemas.microsoft.com/office/drawing/2014/main" id="{583B1E3E-6E8E-4E48-9EA6-56F1E306A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621" y="965200"/>
            <a:ext cx="2478116"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Subtitle 2"/>
          <p:cNvSpPr>
            <a:spLocks noGrp="1"/>
          </p:cNvSpPr>
          <p:nvPr>
            <p:ph type="subTitle" idx="1"/>
          </p:nvPr>
        </p:nvSpPr>
        <p:spPr>
          <a:xfrm>
            <a:off x="946921" y="1286933"/>
            <a:ext cx="1989964" cy="2843319"/>
          </a:xfrm>
        </p:spPr>
        <p:txBody>
          <a:bodyPr anchor="ctr">
            <a:normAutofit fontScale="62500" lnSpcReduction="20000"/>
          </a:bodyPr>
          <a:lstStyle/>
          <a:p>
            <a:pPr>
              <a:lnSpc>
                <a:spcPct val="130000"/>
              </a:lnSpc>
              <a:spcAft>
                <a:spcPts val="600"/>
              </a:spcAft>
            </a:pPr>
            <a:r>
              <a:rPr lang="en-US" sz="2400" dirty="0">
                <a:solidFill>
                  <a:srgbClr val="FFFFFF"/>
                </a:solidFill>
              </a:rPr>
              <a:t>User enters a school in which they have already researched and determined will be a good fit, the recommendation engine provides a list of other schools that might also be worth investigating.</a:t>
            </a:r>
          </a:p>
          <a:p>
            <a:endParaRPr lang="en-US" sz="2400" dirty="0">
              <a:solidFill>
                <a:srgbClr val="FFFFFF"/>
              </a:solidFill>
            </a:endParaRPr>
          </a:p>
        </p:txBody>
      </p:sp>
    </p:spTree>
    <p:extLst>
      <p:ext uri="{BB962C8B-B14F-4D97-AF65-F5344CB8AC3E}">
        <p14:creationId xmlns:p14="http://schemas.microsoft.com/office/powerpoint/2010/main" val="152348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Recommendation Example</a:t>
            </a:r>
          </a:p>
        </p:txBody>
      </p:sp>
      <p:pic>
        <p:nvPicPr>
          <p:cNvPr id="3" name="Picture 2">
            <a:extLst>
              <a:ext uri="{FF2B5EF4-FFF2-40B4-BE49-F238E27FC236}">
                <a16:creationId xmlns:a16="http://schemas.microsoft.com/office/drawing/2014/main" id="{815C025E-3D45-4F8A-AE29-7189D8441882}"/>
              </a:ext>
            </a:extLst>
          </p:cNvPr>
          <p:cNvPicPr>
            <a:picLocks noChangeAspect="1"/>
          </p:cNvPicPr>
          <p:nvPr/>
        </p:nvPicPr>
        <p:blipFill>
          <a:blip r:embed="rId3"/>
          <a:stretch>
            <a:fillRect/>
          </a:stretch>
        </p:blipFill>
        <p:spPr>
          <a:xfrm>
            <a:off x="1651195" y="1524000"/>
            <a:ext cx="6121205" cy="5057775"/>
          </a:xfrm>
          <a:prstGeom prst="rect">
            <a:avLst/>
          </a:prstGeom>
        </p:spPr>
      </p:pic>
    </p:spTree>
    <p:extLst>
      <p:ext uri="{BB962C8B-B14F-4D97-AF65-F5344CB8AC3E}">
        <p14:creationId xmlns:p14="http://schemas.microsoft.com/office/powerpoint/2010/main" val="3566334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62000" y="2057400"/>
            <a:ext cx="7620000" cy="1752600"/>
          </a:xfrm>
          <a:prstGeom prst="rect">
            <a:avLst/>
          </a:prstGeom>
        </p:spPr>
        <p:txBody>
          <a:bodyPr vert="horz" lIns="91440" tIns="45720" rIns="91440" bIns="45720" rtlCol="0">
            <a:normAutofit/>
          </a:bodyPr>
          <a:lstStyle/>
          <a:p>
            <a:pPr marL="171450" indent="-285750">
              <a:lnSpc>
                <a:spcPct val="110000"/>
              </a:lnSpc>
              <a:spcAft>
                <a:spcPts val="600"/>
              </a:spcAft>
              <a:buFont typeface="Arial" panose="020B0604020202020204" pitchFamily="34" charset="0"/>
              <a:buChar char="•"/>
            </a:pPr>
            <a:r>
              <a:rPr lang="en-US" sz="2400" dirty="0">
                <a:solidFill>
                  <a:prstClr val="black"/>
                </a:solidFill>
                <a:latin typeface="Calibri"/>
              </a:rPr>
              <a:t>Adjust model to look at main campuses only</a:t>
            </a:r>
          </a:p>
          <a:p>
            <a:pPr marL="171450" indent="-285750">
              <a:lnSpc>
                <a:spcPct val="110000"/>
              </a:lnSpc>
              <a:spcAft>
                <a:spcPts val="600"/>
              </a:spcAft>
              <a:buFont typeface="Arial" panose="020B0604020202020204" pitchFamily="34" charset="0"/>
              <a:buChar char="•"/>
            </a:pPr>
            <a:r>
              <a:rPr lang="en-US" sz="2400" dirty="0">
                <a:solidFill>
                  <a:prstClr val="black"/>
                </a:solidFill>
                <a:latin typeface="Calibri"/>
              </a:rPr>
              <a:t>Scorecard Application Program Interface (API)</a:t>
            </a:r>
          </a:p>
          <a:p>
            <a:pPr marL="171450" indent="-285750">
              <a:lnSpc>
                <a:spcPct val="110000"/>
              </a:lnSpc>
              <a:spcAft>
                <a:spcPts val="600"/>
              </a:spcAft>
              <a:buFont typeface="Arial" panose="020B0604020202020204" pitchFamily="34" charset="0"/>
              <a:buChar char="•"/>
            </a:pPr>
            <a:r>
              <a:rPr lang="en-US" sz="2400" dirty="0">
                <a:solidFill>
                  <a:prstClr val="black"/>
                </a:solidFill>
                <a:latin typeface="Calibri"/>
              </a:rPr>
              <a:t>Re-assess annually</a:t>
            </a:r>
          </a:p>
        </p:txBody>
      </p:sp>
      <p:sp>
        <p:nvSpPr>
          <p:cNvPr id="5"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Future Recommendations</a:t>
            </a:r>
          </a:p>
        </p:txBody>
      </p:sp>
    </p:spTree>
    <p:extLst>
      <p:ext uri="{BB962C8B-B14F-4D97-AF65-F5344CB8AC3E}">
        <p14:creationId xmlns:p14="http://schemas.microsoft.com/office/powerpoint/2010/main" val="1166790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62000" y="1676400"/>
            <a:ext cx="7696200" cy="4648200"/>
          </a:xfrm>
          <a:prstGeom prst="rect">
            <a:avLst/>
          </a:prstGeom>
        </p:spPr>
        <p:txBody>
          <a:bodyPr vert="horz" lIns="91440" tIns="45720" rIns="91440" bIns="45720" rtlCol="0">
            <a:normAutofit/>
          </a:bodyPr>
          <a:lstStyle/>
          <a:p>
            <a:endParaRPr lang="en-US" sz="2200" dirty="0"/>
          </a:p>
          <a:p>
            <a:pPr marR="0" indent="-360045"/>
            <a:r>
              <a:rPr lang="en-US" dirty="0">
                <a:solidFill>
                  <a:srgbClr val="000000"/>
                </a:solidFill>
                <a:latin typeface="Times New Roman" panose="02020603050405020304" pitchFamily="18" charset="0"/>
              </a:rPr>
              <a:t>College Scorecard. (n.d.). Retrieved March 15, 2021, from </a:t>
            </a:r>
            <a:r>
              <a:rPr lang="en-US" dirty="0">
                <a:solidFill>
                  <a:srgbClr val="000000"/>
                </a:solidFill>
                <a:latin typeface="Times New Roman" panose="02020603050405020304" pitchFamily="18" charset="0"/>
                <a:hlinkClick r:id="rId2">
                  <a:extLst>
                    <a:ext uri="{A12FA001-AC4F-418D-AE19-62706E023703}">
                      <ahyp:hlinkClr xmlns:ahyp="http://schemas.microsoft.com/office/drawing/2018/hyperlinkcolor" val="tx"/>
                    </a:ext>
                  </a:extLst>
                </a:hlinkClick>
              </a:rPr>
              <a:t>https://collegescorecard.ed.gov/</a:t>
            </a:r>
            <a:endParaRPr lang="en-US" dirty="0">
              <a:solidFill>
                <a:srgbClr val="000000"/>
              </a:solidFill>
              <a:latin typeface="Times New Roman" panose="02020603050405020304" pitchFamily="18" charset="0"/>
            </a:endParaRPr>
          </a:p>
          <a:p>
            <a:pPr marR="0" indent="-360045"/>
            <a:endParaRPr lang="en-US" dirty="0">
              <a:solidFill>
                <a:srgbClr val="000000"/>
              </a:solidFill>
              <a:latin typeface="Times New Roman" panose="02020603050405020304" pitchFamily="18" charset="0"/>
            </a:endParaRPr>
          </a:p>
          <a:p>
            <a:pPr marR="0" indent="-360045"/>
            <a:r>
              <a:rPr lang="en-US" dirty="0">
                <a:solidFill>
                  <a:srgbClr val="000000"/>
                </a:solidFill>
                <a:latin typeface="Times New Roman" panose="02020603050405020304" pitchFamily="18" charset="0"/>
              </a:rPr>
              <a:t>Finding Your College Fit. (n.d.). Retrieved March 16, 2021, from </a:t>
            </a:r>
            <a:r>
              <a:rPr lang="en-US" dirty="0">
                <a:solidFill>
                  <a:srgbClr val="000000"/>
                </a:solidFill>
                <a:latin typeface="Times New Roman" panose="02020603050405020304" pitchFamily="18" charset="0"/>
                <a:hlinkClick r:id="rId3">
                  <a:extLst>
                    <a:ext uri="{A12FA001-AC4F-418D-AE19-62706E023703}">
                      <ahyp:hlinkClr xmlns:ahyp="http://schemas.microsoft.com/office/drawing/2018/hyperlinkcolor" val="tx"/>
                    </a:ext>
                  </a:extLst>
                </a:hlinkClick>
              </a:rPr>
              <a:t>https://bigfuture.collegeboard.org/find-colleges/how-find-your-college-fit</a:t>
            </a:r>
            <a:endParaRPr lang="en-US" dirty="0">
              <a:solidFill>
                <a:srgbClr val="000000"/>
              </a:solidFill>
              <a:latin typeface="Times New Roman" panose="02020603050405020304" pitchFamily="18" charset="0"/>
            </a:endParaRPr>
          </a:p>
          <a:p>
            <a:pPr marR="0" indent="-360045"/>
            <a:endParaRPr lang="en-US" dirty="0">
              <a:solidFill>
                <a:srgbClr val="000000"/>
              </a:solidFill>
              <a:latin typeface="Times New Roman" panose="02020603050405020304" pitchFamily="18" charset="0"/>
            </a:endParaRPr>
          </a:p>
          <a:p>
            <a:pPr marR="0" indent="-360045"/>
            <a:r>
              <a:rPr lang="en-US" dirty="0">
                <a:solidFill>
                  <a:srgbClr val="000000"/>
                </a:solidFill>
                <a:latin typeface="Times New Roman" panose="02020603050405020304" pitchFamily="18" charset="0"/>
              </a:rPr>
              <a:t>Fiske, E. B. (2019). </a:t>
            </a:r>
            <a:r>
              <a:rPr lang="en-US" i="1" dirty="0">
                <a:solidFill>
                  <a:srgbClr val="000000"/>
                </a:solidFill>
                <a:latin typeface="Times New Roman" panose="02020603050405020304" pitchFamily="18" charset="0"/>
              </a:rPr>
              <a:t>Fiske Guide to Colleges 2020</a:t>
            </a:r>
            <a:r>
              <a:rPr lang="en-US" dirty="0">
                <a:solidFill>
                  <a:srgbClr val="000000"/>
                </a:solidFill>
                <a:latin typeface="Times New Roman" panose="02020603050405020304" pitchFamily="18" charset="0"/>
              </a:rPr>
              <a:t>. Naperville, IL: Sourcebooks.</a:t>
            </a:r>
          </a:p>
          <a:p>
            <a:pPr marR="0" indent="-360045"/>
            <a:r>
              <a:rPr lang="en-US" dirty="0" err="1">
                <a:solidFill>
                  <a:srgbClr val="000000"/>
                </a:solidFill>
                <a:latin typeface="Times New Roman" panose="02020603050405020304" pitchFamily="18" charset="0"/>
              </a:rPr>
              <a:t>PrepScholar</a:t>
            </a:r>
            <a:r>
              <a:rPr lang="en-US" dirty="0">
                <a:solidFill>
                  <a:srgbClr val="000000"/>
                </a:solidFill>
                <a:latin typeface="Times New Roman" panose="02020603050405020304" pitchFamily="18" charset="0"/>
              </a:rPr>
              <a:t>. (n.d.). Retrieved March 15, 2021, from </a:t>
            </a:r>
            <a:r>
              <a:rPr lang="en-US" dirty="0">
                <a:solidFill>
                  <a:srgbClr val="000000"/>
                </a:solidFill>
                <a:latin typeface="Times New Roman" panose="02020603050405020304" pitchFamily="18" charset="0"/>
                <a:hlinkClick r:id="rId4">
                  <a:extLst>
                    <a:ext uri="{A12FA001-AC4F-418D-AE19-62706E023703}">
                      <ahyp:hlinkClr xmlns:ahyp="http://schemas.microsoft.com/office/drawing/2018/hyperlinkcolor" val="tx"/>
                    </a:ext>
                  </a:extLst>
                </a:hlinkClick>
              </a:rPr>
              <a:t>https://www.prepscholar.com/</a:t>
            </a:r>
            <a:endParaRPr lang="en-US" dirty="0">
              <a:solidFill>
                <a:srgbClr val="000000"/>
              </a:solidFill>
              <a:latin typeface="Times New Roman" panose="02020603050405020304" pitchFamily="18" charset="0"/>
            </a:endParaRPr>
          </a:p>
          <a:p>
            <a:pPr marR="0" indent="-360045"/>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Staff Writers. (2020, June 04). What makes a college a good value? Retrieved March 16, 2021, from </a:t>
            </a:r>
            <a:r>
              <a:rPr lang="en-US" dirty="0">
                <a:solidFill>
                  <a:srgbClr val="000000"/>
                </a:solidFill>
                <a:latin typeface="Times New Roman" panose="02020603050405020304" pitchFamily="18" charset="0"/>
                <a:hlinkClick r:id="rId5">
                  <a:extLst>
                    <a:ext uri="{A12FA001-AC4F-418D-AE19-62706E023703}">
                      <ahyp:hlinkClr xmlns:ahyp="http://schemas.microsoft.com/office/drawing/2018/hyperlinkcolor" val="tx"/>
                    </a:ext>
                  </a:extLst>
                </a:hlinkClick>
              </a:rPr>
              <a:t>https://www.collegechoice.net/what-makes-a-college-a-good-value/</a:t>
            </a:r>
            <a:endParaRPr lang="en-US" dirty="0">
              <a:solidFill>
                <a:srgbClr val="000000"/>
              </a:solidFill>
              <a:latin typeface="Times New Roman" panose="02020603050405020304" pitchFamily="18" charset="0"/>
            </a:endParaRPr>
          </a:p>
          <a:p>
            <a:endParaRPr lang="en-US" sz="2200" dirty="0"/>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References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533400" y="1222375"/>
            <a:ext cx="8686800" cy="4758899"/>
          </a:xfrm>
          <a:prstGeom prst="rect">
            <a:avLst/>
          </a:prstGeom>
        </p:spPr>
        <p:txBody>
          <a:bodyPr vert="horz" lIns="91440" tIns="45720" rIns="91440" bIns="45720" rtlCol="0">
            <a:normAutofit/>
          </a:bodyPr>
          <a:lstStyle/>
          <a:p>
            <a:pPr>
              <a:lnSpc>
                <a:spcPct val="90000"/>
              </a:lnSpc>
              <a:spcAft>
                <a:spcPts val="600"/>
              </a:spcAft>
              <a:defRPr/>
            </a:pPr>
            <a:r>
              <a:rPr lang="en-US" sz="1600" dirty="0">
                <a:solidFill>
                  <a:prstClr val="black"/>
                </a:solidFill>
                <a:latin typeface="Calibri"/>
              </a:rPr>
              <a:t>Q: What factors were considered when making recommendations?</a:t>
            </a:r>
          </a:p>
          <a:p>
            <a:pPr>
              <a:lnSpc>
                <a:spcPct val="90000"/>
              </a:lnSpc>
              <a:spcAft>
                <a:spcPts val="600"/>
              </a:spcAft>
              <a:defRPr/>
            </a:pPr>
            <a:r>
              <a:rPr lang="en-US" sz="1600" dirty="0">
                <a:solidFill>
                  <a:prstClr val="black"/>
                </a:solidFill>
                <a:latin typeface="Calibri"/>
              </a:rPr>
              <a:t>A: Factors included: location, size, completion rate, acceptance rate, several rates, various loan amounts and repayment rates.</a:t>
            </a:r>
          </a:p>
          <a:p>
            <a:pPr>
              <a:lnSpc>
                <a:spcPct val="90000"/>
              </a:lnSpc>
              <a:spcAft>
                <a:spcPts val="600"/>
              </a:spcAft>
              <a:defRPr/>
            </a:pPr>
            <a:endParaRPr lang="en-US" sz="1600" dirty="0">
              <a:solidFill>
                <a:prstClr val="black"/>
              </a:solidFill>
              <a:latin typeface="Calibri"/>
            </a:endParaRPr>
          </a:p>
          <a:p>
            <a:pPr>
              <a:lnSpc>
                <a:spcPct val="90000"/>
              </a:lnSpc>
              <a:spcAft>
                <a:spcPts val="600"/>
              </a:spcAft>
              <a:defRPr/>
            </a:pPr>
            <a:r>
              <a:rPr lang="en-US" sz="1600" dirty="0">
                <a:solidFill>
                  <a:prstClr val="black"/>
                </a:solidFill>
                <a:latin typeface="Calibri"/>
              </a:rPr>
              <a:t>Q: Why are there so many schools with similar names on my recommendation list?</a:t>
            </a:r>
          </a:p>
          <a:p>
            <a:pPr>
              <a:lnSpc>
                <a:spcPct val="90000"/>
              </a:lnSpc>
              <a:spcAft>
                <a:spcPts val="600"/>
              </a:spcAft>
              <a:defRPr/>
            </a:pPr>
            <a:r>
              <a:rPr lang="en-US" sz="1600" dirty="0">
                <a:solidFill>
                  <a:prstClr val="black"/>
                </a:solidFill>
                <a:latin typeface="Calibri"/>
              </a:rPr>
              <a:t>A: Scorecard data tracks each campus separately.</a:t>
            </a:r>
          </a:p>
          <a:p>
            <a:pPr>
              <a:lnSpc>
                <a:spcPct val="90000"/>
              </a:lnSpc>
              <a:spcAft>
                <a:spcPts val="600"/>
              </a:spcAft>
              <a:defRPr/>
            </a:pPr>
            <a:endParaRPr lang="en-US" sz="1600" dirty="0">
              <a:solidFill>
                <a:prstClr val="black"/>
              </a:solidFill>
              <a:latin typeface="Calibri"/>
            </a:endParaRPr>
          </a:p>
          <a:p>
            <a:pPr>
              <a:lnSpc>
                <a:spcPct val="90000"/>
              </a:lnSpc>
              <a:spcAft>
                <a:spcPts val="600"/>
              </a:spcAft>
              <a:defRPr/>
            </a:pPr>
            <a:r>
              <a:rPr lang="en-US" sz="1600" dirty="0">
                <a:solidFill>
                  <a:prstClr val="black"/>
                </a:solidFill>
                <a:latin typeface="Calibri"/>
              </a:rPr>
              <a:t>Q: Did you find commonalities within clusters?</a:t>
            </a:r>
          </a:p>
          <a:p>
            <a:pPr>
              <a:lnSpc>
                <a:spcPct val="90000"/>
              </a:lnSpc>
              <a:spcAft>
                <a:spcPts val="600"/>
              </a:spcAft>
              <a:defRPr/>
            </a:pPr>
            <a:r>
              <a:rPr lang="en-US" sz="1600" dirty="0">
                <a:solidFill>
                  <a:prstClr val="black"/>
                </a:solidFill>
                <a:latin typeface="Calibri"/>
              </a:rPr>
              <a:t>A: The k-Means algorithm takes all factors into account and converts them into vectors.</a:t>
            </a:r>
          </a:p>
          <a:p>
            <a:pPr marL="342900" indent="-342900">
              <a:lnSpc>
                <a:spcPct val="90000"/>
              </a:lnSpc>
              <a:spcAft>
                <a:spcPts val="600"/>
              </a:spcAft>
              <a:buFont typeface="+mj-lt"/>
              <a:buAutoNum type="arabicParenR"/>
              <a:defRPr/>
            </a:pPr>
            <a:endParaRPr lang="en-US" sz="1600" dirty="0">
              <a:solidFill>
                <a:prstClr val="black"/>
              </a:solidFill>
              <a:latin typeface="Calibri"/>
            </a:endParaRPr>
          </a:p>
          <a:p>
            <a:pPr>
              <a:lnSpc>
                <a:spcPct val="90000"/>
              </a:lnSpc>
              <a:spcAft>
                <a:spcPts val="600"/>
              </a:spcAft>
              <a:defRPr/>
            </a:pPr>
            <a:r>
              <a:rPr lang="en-US" sz="1600" dirty="0">
                <a:solidFill>
                  <a:prstClr val="black"/>
                </a:solidFill>
                <a:latin typeface="Calibri"/>
              </a:rPr>
              <a:t>Q: Are the college groupings named?</a:t>
            </a:r>
          </a:p>
          <a:p>
            <a:pPr>
              <a:lnSpc>
                <a:spcPct val="90000"/>
              </a:lnSpc>
              <a:spcAft>
                <a:spcPts val="600"/>
              </a:spcAft>
              <a:defRPr/>
            </a:pPr>
            <a:r>
              <a:rPr lang="en-US" sz="1600" dirty="0">
                <a:solidFill>
                  <a:prstClr val="black"/>
                </a:solidFill>
                <a:latin typeface="Calibri"/>
              </a:rPr>
              <a:t>A: The algorithm labels each cluster with a number.  I chose not to name them further.</a:t>
            </a:r>
          </a:p>
          <a:p>
            <a:pPr marL="342900" indent="-342900">
              <a:lnSpc>
                <a:spcPct val="90000"/>
              </a:lnSpc>
              <a:spcAft>
                <a:spcPts val="600"/>
              </a:spcAft>
              <a:buFont typeface="+mj-lt"/>
              <a:buAutoNum type="arabicParenR"/>
              <a:defRPr/>
            </a:pPr>
            <a:endParaRPr lang="en-US" sz="1600" dirty="0">
              <a:solidFill>
                <a:prstClr val="black"/>
              </a:solidFill>
              <a:latin typeface="Calibri"/>
            </a:endParaRPr>
          </a:p>
          <a:p>
            <a:pPr>
              <a:lnSpc>
                <a:spcPct val="90000"/>
              </a:lnSpc>
              <a:spcAft>
                <a:spcPts val="600"/>
              </a:spcAft>
              <a:defRPr/>
            </a:pPr>
            <a:r>
              <a:rPr lang="en-US" sz="1600" dirty="0">
                <a:solidFill>
                  <a:prstClr val="black"/>
                </a:solidFill>
                <a:latin typeface="Calibri"/>
              </a:rPr>
              <a:t>Q: Does your program handle feedback?  For example, was this a good recommendation?</a:t>
            </a:r>
          </a:p>
          <a:p>
            <a:pPr>
              <a:lnSpc>
                <a:spcPct val="90000"/>
              </a:lnSpc>
              <a:spcAft>
                <a:spcPts val="600"/>
              </a:spcAf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A: Not at this time, but that is a great future recommendation.</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endParaRPr kumimoji="0" lang="en-US" sz="3200" b="0" i="0" u="none" strike="noStrike" kern="1200" cap="none" spc="0" normalizeH="0" baseline="0" noProof="0" dirty="0">
              <a:ln>
                <a:noFill/>
              </a:ln>
              <a:solidFill>
                <a:srgbClr val="0070C0"/>
              </a:solidFill>
              <a:effectLst/>
              <a:uLnTx/>
              <a:uFillTx/>
              <a:latin typeface="Calibri"/>
              <a:ea typeface="+mn-ea"/>
              <a:cs typeface="+mn-cs"/>
            </a:endParaRP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Q &amp; A</a:t>
            </a:r>
          </a:p>
        </p:txBody>
      </p:sp>
    </p:spTree>
    <p:extLst>
      <p:ext uri="{BB962C8B-B14F-4D97-AF65-F5344CB8AC3E}">
        <p14:creationId xmlns:p14="http://schemas.microsoft.com/office/powerpoint/2010/main" val="209159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533400" y="1222375"/>
            <a:ext cx="8686800" cy="5102225"/>
          </a:xfrm>
          <a:prstGeom prst="rect">
            <a:avLst/>
          </a:prstGeom>
        </p:spPr>
        <p:txBody>
          <a:bodyPr vert="horz" lIns="91440" tIns="45720" rIns="91440" bIns="45720" rtlCol="0">
            <a:normAutofit lnSpcReduction="10000"/>
          </a:bodyPr>
          <a:lstStyle/>
          <a:p>
            <a:pPr marL="342900" indent="-342900">
              <a:lnSpc>
                <a:spcPct val="90000"/>
              </a:lnSpc>
              <a:spcAft>
                <a:spcPts val="600"/>
              </a:spcAft>
              <a:buFont typeface="+mj-lt"/>
              <a:buAutoNum type="arabicParenR"/>
              <a:defRPr/>
            </a:pPr>
            <a:endParaRPr lang="en-US" sz="1600" dirty="0">
              <a:solidFill>
                <a:prstClr val="black"/>
              </a:solidFill>
              <a:latin typeface="Calibri"/>
            </a:endParaRPr>
          </a:p>
          <a:p>
            <a:pPr>
              <a:lnSpc>
                <a:spcPct val="90000"/>
              </a:lnSpc>
              <a:spcAft>
                <a:spcPts val="600"/>
              </a:spcAft>
              <a:defRPr/>
            </a:pPr>
            <a:r>
              <a:rPr lang="en-US" sz="1600" dirty="0">
                <a:solidFill>
                  <a:prstClr val="black"/>
                </a:solidFill>
                <a:latin typeface="Calibri"/>
              </a:rPr>
              <a:t>Q: What is a unit id and how do I find it?</a:t>
            </a:r>
          </a:p>
          <a:p>
            <a:pPr>
              <a:lnSpc>
                <a:spcPct val="90000"/>
              </a:lnSpc>
              <a:spcAft>
                <a:spcPts val="600"/>
              </a:spcAft>
              <a:defRPr/>
            </a:pPr>
            <a:r>
              <a:rPr lang="en-US" sz="1600" dirty="0">
                <a:solidFill>
                  <a:prstClr val="black"/>
                </a:solidFill>
                <a:latin typeface="Calibri"/>
              </a:rPr>
              <a:t>A: School unit IDs can be found at the College Scorecard website (</a:t>
            </a:r>
            <a:r>
              <a:rPr lang="en-US" sz="1600" dirty="0">
                <a:solidFill>
                  <a:srgbClr val="000000"/>
                </a:solidFill>
                <a:latin typeface="Times New Roman" panose="02020603050405020304" pitchFamily="18" charset="0"/>
                <a:hlinkClick r:id="rId2">
                  <a:extLst>
                    <a:ext uri="{A12FA001-AC4F-418D-AE19-62706E023703}">
                      <ahyp:hlinkClr xmlns:ahyp="http://schemas.microsoft.com/office/drawing/2018/hyperlinkcolor" val="tx"/>
                    </a:ext>
                  </a:extLst>
                </a:hlinkClick>
              </a:rPr>
              <a:t>https://collegescorecard.ed.gov/</a:t>
            </a:r>
            <a:r>
              <a:rPr lang="en-US" sz="1600" dirty="0">
                <a:solidFill>
                  <a:srgbClr val="000000"/>
                </a:solidFill>
                <a:latin typeface="Times New Roman" panose="02020603050405020304" pitchFamily="18" charset="0"/>
              </a:rPr>
              <a:t>data).</a:t>
            </a:r>
            <a:endParaRPr lang="en-US" sz="1600" dirty="0">
              <a:solidFill>
                <a:prstClr val="black"/>
              </a:solidFill>
              <a:latin typeface="Calibri"/>
            </a:endParaRPr>
          </a:p>
          <a:p>
            <a:pPr marL="342900" indent="-342900">
              <a:lnSpc>
                <a:spcPct val="90000"/>
              </a:lnSpc>
              <a:spcAft>
                <a:spcPts val="600"/>
              </a:spcAft>
              <a:buAutoNum type="arabicParenR" startAt="6"/>
              <a:defRPr/>
            </a:pPr>
            <a:endParaRPr lang="en-US" sz="1600" dirty="0">
              <a:solidFill>
                <a:prstClr val="black"/>
              </a:solidFill>
              <a:latin typeface="Calibri"/>
            </a:endParaRPr>
          </a:p>
          <a:p>
            <a:pPr>
              <a:lnSpc>
                <a:spcPct val="90000"/>
              </a:lnSpc>
              <a:spcAft>
                <a:spcPts val="600"/>
              </a:spcAft>
              <a:defRPr/>
            </a:pPr>
            <a:r>
              <a:rPr lang="en-US" sz="1600" dirty="0">
                <a:solidFill>
                  <a:prstClr val="black"/>
                </a:solidFill>
                <a:latin typeface="Calibri"/>
              </a:rPr>
              <a:t>Q: How do I decide which initial school to use?</a:t>
            </a:r>
          </a:p>
          <a:p>
            <a:pPr>
              <a:lnSpc>
                <a:spcPct val="90000"/>
              </a:lnSpc>
              <a:spcAft>
                <a:spcPts val="600"/>
              </a:spcAft>
              <a:defRPr/>
            </a:pPr>
            <a:r>
              <a:rPr lang="en-US" sz="1600" dirty="0">
                <a:solidFill>
                  <a:prstClr val="black"/>
                </a:solidFill>
                <a:latin typeface="Calibri"/>
              </a:rPr>
              <a:t>A: I recommend starting with the College Board’s search engine (</a:t>
            </a:r>
            <a:r>
              <a:rPr lang="en-US" sz="1600" dirty="0">
                <a:solidFill>
                  <a:prstClr val="black"/>
                </a:solidFill>
                <a:latin typeface="Calibri"/>
                <a:hlinkClick r:id="rId3">
                  <a:extLst>
                    <a:ext uri="{A12FA001-AC4F-418D-AE19-62706E023703}">
                      <ahyp:hlinkClr xmlns:ahyp="http://schemas.microsoft.com/office/drawing/2018/hyperlinkcolor" val="tx"/>
                    </a:ext>
                  </a:extLst>
                </a:hlinkClick>
              </a:rPr>
              <a:t>https://bigfuture.collegeboard.org</a:t>
            </a:r>
            <a:r>
              <a:rPr lang="en-US" sz="1600" dirty="0">
                <a:solidFill>
                  <a:prstClr val="black"/>
                </a:solidFill>
                <a:latin typeface="Calibri"/>
              </a:rPr>
              <a:t>), investigate school websites, and plan a campus visit. </a:t>
            </a:r>
            <a:br>
              <a:rPr lang="en-US" sz="1600" dirty="0">
                <a:solidFill>
                  <a:prstClr val="black"/>
                </a:solidFill>
                <a:latin typeface="Calibri"/>
              </a:rPr>
            </a:br>
            <a:endParaRPr lang="en-US" sz="1600" dirty="0">
              <a:solidFill>
                <a:prstClr val="black"/>
              </a:solidFill>
              <a:latin typeface="Calibri"/>
            </a:endParaRPr>
          </a:p>
          <a:p>
            <a:pPr>
              <a:lnSpc>
                <a:spcPct val="90000"/>
              </a:lnSpc>
              <a:spcAft>
                <a:spcPts val="600"/>
              </a:spcAft>
              <a:defRPr/>
            </a:pPr>
            <a:r>
              <a:rPr lang="en-US" sz="1600" dirty="0">
                <a:solidFill>
                  <a:prstClr val="black"/>
                </a:solidFill>
                <a:latin typeface="Calibri"/>
              </a:rPr>
              <a:t>Q: How did you handle null values?</a:t>
            </a:r>
          </a:p>
          <a:p>
            <a:pPr>
              <a:lnSpc>
                <a:spcPct val="90000"/>
              </a:lnSpc>
              <a:spcAft>
                <a:spcPts val="600"/>
              </a:spcAft>
              <a:defRPr/>
            </a:pPr>
            <a:r>
              <a:rPr lang="en-US" sz="1600" dirty="0">
                <a:solidFill>
                  <a:prstClr val="black"/>
                </a:solidFill>
                <a:latin typeface="Calibri"/>
              </a:rPr>
              <a:t>A: It depends.  Most were set to zero.  Median debt values were set to the median of other median values.  Private rate values were combined with public rate values.</a:t>
            </a:r>
          </a:p>
          <a:p>
            <a:pPr marL="342900" indent="-342900">
              <a:lnSpc>
                <a:spcPct val="90000"/>
              </a:lnSpc>
              <a:spcAft>
                <a:spcPts val="600"/>
              </a:spcAft>
              <a:buAutoNum type="arabicParenR" startAt="6"/>
              <a:defRPr/>
            </a:pPr>
            <a:endParaRPr lang="en-US" sz="1600" dirty="0">
              <a:solidFill>
                <a:prstClr val="black"/>
              </a:solidFill>
              <a:latin typeface="Calibri"/>
            </a:endParaRPr>
          </a:p>
          <a:p>
            <a:pPr>
              <a:lnSpc>
                <a:spcPct val="90000"/>
              </a:lnSpc>
              <a:spcAft>
                <a:spcPts val="600"/>
              </a:spcAft>
              <a:defRPr/>
            </a:pPr>
            <a:r>
              <a:rPr lang="en-US" sz="1600" dirty="0">
                <a:solidFill>
                  <a:prstClr val="black"/>
                </a:solidFill>
                <a:latin typeface="Calibri"/>
              </a:rPr>
              <a:t>Q: k-Means does not work well if your classes are imbalanced.  Did you experience any imbalanced classes?</a:t>
            </a:r>
          </a:p>
          <a:p>
            <a:pPr>
              <a:lnSpc>
                <a:spcPct val="90000"/>
              </a:lnSpc>
              <a:spcAft>
                <a:spcPts val="600"/>
              </a:spcAft>
              <a:defRPr/>
            </a:pPr>
            <a:r>
              <a:rPr lang="en-US" sz="1600" dirty="0">
                <a:solidFill>
                  <a:prstClr val="black"/>
                </a:solidFill>
                <a:latin typeface="Calibri"/>
              </a:rPr>
              <a:t>A: The largest imbalanced class was a categorical feature denoting online-only schools.</a:t>
            </a:r>
          </a:p>
          <a:p>
            <a:pPr marL="342900" indent="-342900">
              <a:lnSpc>
                <a:spcPct val="90000"/>
              </a:lnSpc>
              <a:spcAft>
                <a:spcPts val="600"/>
              </a:spcAft>
              <a:buAutoNum type="arabicParenR" startAt="6"/>
              <a:defRPr/>
            </a:pPr>
            <a:endParaRPr lang="en-US" sz="1600" dirty="0">
              <a:solidFill>
                <a:prstClr val="black"/>
              </a:solidFill>
              <a:latin typeface="Calibri"/>
            </a:endParaRPr>
          </a:p>
          <a:p>
            <a:pPr>
              <a:lnSpc>
                <a:spcPct val="90000"/>
              </a:lnSpc>
              <a:spcAft>
                <a:spcPts val="600"/>
              </a:spcAft>
              <a:defRPr/>
            </a:pPr>
            <a:r>
              <a:rPr lang="en-US" sz="1600" dirty="0">
                <a:solidFill>
                  <a:prstClr val="black"/>
                </a:solidFill>
                <a:latin typeface="Calibri"/>
              </a:rPr>
              <a:t>Q: What criteria was used to designate a school as a “reach” school?</a:t>
            </a:r>
          </a:p>
          <a:p>
            <a:pPr>
              <a:lnSpc>
                <a:spcPct val="90000"/>
              </a:lnSpc>
              <a:spcAft>
                <a:spcPts val="600"/>
              </a:spcAft>
              <a:defRPr/>
            </a:pPr>
            <a:r>
              <a:rPr lang="en-US" sz="1600" dirty="0">
                <a:solidFill>
                  <a:prstClr val="black"/>
                </a:solidFill>
                <a:latin typeface="Calibri"/>
              </a:rPr>
              <a:t>A: This can depend on the student.  For this study, a “reach” school was defined as one that accepted less than 10% of the students who applied.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endParaRPr kumimoji="0" lang="en-US" sz="3200" b="0" i="0" u="none" strike="noStrike" kern="1200" cap="none" spc="0" normalizeH="0" baseline="0" noProof="0" dirty="0">
              <a:ln>
                <a:noFill/>
              </a:ln>
              <a:solidFill>
                <a:srgbClr val="0070C0"/>
              </a:solidFill>
              <a:effectLst/>
              <a:uLnTx/>
              <a:uFillTx/>
              <a:latin typeface="Calibri"/>
              <a:ea typeface="+mn-ea"/>
              <a:cs typeface="+mn-cs"/>
            </a:endParaRP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Q &amp; A (cont.)</a:t>
            </a:r>
          </a:p>
        </p:txBody>
      </p:sp>
    </p:spTree>
    <p:extLst>
      <p:ext uri="{BB962C8B-B14F-4D97-AF65-F5344CB8AC3E}">
        <p14:creationId xmlns:p14="http://schemas.microsoft.com/office/powerpoint/2010/main" val="77511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C3EFD13-3CD8-4457-B029-DD736C9E9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8">
            <a:extLst>
              <a:ext uri="{FF2B5EF4-FFF2-40B4-BE49-F238E27FC236}">
                <a16:creationId xmlns:a16="http://schemas.microsoft.com/office/drawing/2014/main" id="{AA9B61C3-6D3C-4B90-B343-810EC252B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22283" y="2216693"/>
            <a:ext cx="5585910" cy="353107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1"/>
          <p:cNvSpPr>
            <a:spLocks noGrp="1"/>
          </p:cNvSpPr>
          <p:nvPr>
            <p:ph type="ctrTitle"/>
          </p:nvPr>
        </p:nvSpPr>
        <p:spPr>
          <a:xfrm>
            <a:off x="3677324" y="2571909"/>
            <a:ext cx="4406374" cy="2826912"/>
          </a:xfrm>
        </p:spPr>
        <p:txBody>
          <a:bodyPr anchor="ctr">
            <a:normAutofit/>
          </a:bodyPr>
          <a:lstStyle/>
          <a:p>
            <a:pPr algn="l"/>
            <a:r>
              <a:rPr lang="en-US" b="1" i="1">
                <a:ln w="10541" cmpd="sng">
                  <a:solidFill>
                    <a:schemeClr val="accent1">
                      <a:shade val="88000"/>
                      <a:satMod val="110000"/>
                    </a:schemeClr>
                  </a:solidFill>
                  <a:prstDash val="solid"/>
                </a:ln>
                <a:solidFill>
                  <a:srgbClr val="FFFFFF"/>
                </a:solidFill>
                <a:latin typeface="Arial Nova Cond"/>
                <a:ea typeface="+mn-ea"/>
                <a:cs typeface="Calibri"/>
              </a:rPr>
              <a:t>Business Objective</a:t>
            </a:r>
          </a:p>
        </p:txBody>
      </p:sp>
      <p:sp>
        <p:nvSpPr>
          <p:cNvPr id="36" name="Freeform 5">
            <a:extLst>
              <a:ext uri="{FF2B5EF4-FFF2-40B4-BE49-F238E27FC236}">
                <a16:creationId xmlns:a16="http://schemas.microsoft.com/office/drawing/2014/main" id="{C1257FDB-F578-4AA9-844B-CF6CFA2FA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22283" y="1515074"/>
            <a:ext cx="616870"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9999F923-F60C-4033-A0C7-BA36D1A44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23337" y="1172042"/>
            <a:ext cx="515815" cy="3820237"/>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F8C27FAF-AD0A-489C-A7B5-16CBFBB06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23337" y="987643"/>
            <a:ext cx="260400" cy="3699706"/>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8">
            <a:extLst>
              <a:ext uri="{FF2B5EF4-FFF2-40B4-BE49-F238E27FC236}">
                <a16:creationId xmlns:a16="http://schemas.microsoft.com/office/drawing/2014/main" id="{583B1E3E-6E8E-4E48-9EA6-56F1E306A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621" y="965200"/>
            <a:ext cx="2478116"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946921" y="1286933"/>
            <a:ext cx="1989964" cy="2843319"/>
          </a:xfrm>
        </p:spPr>
        <p:txBody>
          <a:bodyPr anchor="ctr">
            <a:normAutofit/>
          </a:bodyPr>
          <a:lstStyle/>
          <a:p>
            <a:r>
              <a:rPr lang="en-US" sz="2400" dirty="0">
                <a:solidFill>
                  <a:srgbClr val="FFFFFF"/>
                </a:solidFill>
              </a:rPr>
              <a:t>Make it easier to find a college that “fits.” </a:t>
            </a:r>
          </a:p>
          <a:p>
            <a:endParaRPr lang="en-US" sz="2400" dirty="0">
              <a:solidFill>
                <a:srgbClr val="FFFFFF"/>
              </a:solidFill>
            </a:endParaRPr>
          </a:p>
        </p:txBody>
      </p:sp>
    </p:spTree>
    <p:extLst>
      <p:ext uri="{BB962C8B-B14F-4D97-AF65-F5344CB8AC3E}">
        <p14:creationId xmlns:p14="http://schemas.microsoft.com/office/powerpoint/2010/main" val="186919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600200"/>
            <a:ext cx="6400800" cy="762000"/>
          </a:xfrm>
        </p:spPr>
        <p:txBody>
          <a:bodyPr>
            <a:normAutofit fontScale="70000" lnSpcReduction="20000"/>
          </a:bodyPr>
          <a:lstStyle/>
          <a:p>
            <a:r>
              <a:rPr lang="en-US" sz="3600" dirty="0">
                <a:solidFill>
                  <a:srgbClr val="0070C0"/>
                </a:solidFill>
              </a:rPr>
              <a:t>Collected from prospective college students and parents</a:t>
            </a:r>
          </a:p>
          <a:p>
            <a:pPr algn="l"/>
            <a:endParaRPr lang="en-US" sz="3600" dirty="0">
              <a:solidFill>
                <a:srgbClr val="0070C0"/>
              </a:solidFill>
            </a:endParaRPr>
          </a:p>
          <a:p>
            <a:endParaRPr lang="en-US" dirty="0">
              <a:solidFill>
                <a:srgbClr val="0070C0"/>
              </a:solidFill>
            </a:endParaRPr>
          </a:p>
        </p:txBody>
      </p:sp>
      <p:sp>
        <p:nvSpPr>
          <p:cNvPr id="6" name="Subtitle 2"/>
          <p:cNvSpPr txBox="1">
            <a:spLocks/>
          </p:cNvSpPr>
          <p:nvPr/>
        </p:nvSpPr>
        <p:spPr>
          <a:xfrm>
            <a:off x="533400" y="2704674"/>
            <a:ext cx="8686800" cy="3276600"/>
          </a:xfrm>
          <a:prstGeom prst="rect">
            <a:avLst/>
          </a:prstGeom>
        </p:spPr>
        <p:txBody>
          <a:bodyPr vert="horz" lIns="91440" tIns="45720" rIns="91440" bIns="45720" rtlCol="0">
            <a:normAutofit/>
          </a:bodyPr>
          <a:lstStyle/>
          <a:p>
            <a:pPr algn="l"/>
            <a:endParaRPr lang="en-US" sz="1800" b="0" i="0" u="none" strike="noStrike" baseline="0" dirty="0">
              <a:solidFill>
                <a:srgbClr val="000000"/>
              </a:solidFill>
            </a:endParaRPr>
          </a:p>
          <a:p>
            <a:pPr marL="342900" indent="-342900">
              <a:lnSpc>
                <a:spcPct val="90000"/>
              </a:lnSpc>
              <a:spcAft>
                <a:spcPts val="600"/>
              </a:spcAft>
              <a:buFont typeface="+mj-lt"/>
              <a:buAutoNum type="arabicParenR"/>
            </a:pPr>
            <a:r>
              <a:rPr lang="en-US" sz="1700" dirty="0"/>
              <a:t>Given ACT/SAT score, to which schools am I likely to be admitted? </a:t>
            </a:r>
          </a:p>
          <a:p>
            <a:pPr marL="342900" indent="-342900">
              <a:lnSpc>
                <a:spcPct val="90000"/>
              </a:lnSpc>
              <a:spcAft>
                <a:spcPts val="600"/>
              </a:spcAft>
              <a:buFont typeface="+mj-lt"/>
              <a:buAutoNum type="arabicParenR"/>
            </a:pPr>
            <a:r>
              <a:rPr lang="en-US" sz="1700" dirty="0"/>
              <a:t>Are my admission chances better if ACT or SAT scores are submitted? </a:t>
            </a:r>
          </a:p>
          <a:p>
            <a:pPr marL="342900" indent="-342900">
              <a:lnSpc>
                <a:spcPct val="90000"/>
              </a:lnSpc>
              <a:spcAft>
                <a:spcPts val="600"/>
              </a:spcAft>
              <a:buFont typeface="+mj-lt"/>
              <a:buAutoNum type="arabicParenR"/>
            </a:pPr>
            <a:r>
              <a:rPr lang="en-US" sz="1700" dirty="0"/>
              <a:t>Which schools offer what fields of study? </a:t>
            </a:r>
          </a:p>
          <a:p>
            <a:pPr marL="342900" indent="-342900">
              <a:lnSpc>
                <a:spcPct val="90000"/>
              </a:lnSpc>
              <a:spcAft>
                <a:spcPts val="600"/>
              </a:spcAft>
              <a:buFont typeface="+mj-lt"/>
              <a:buAutoNum type="arabicParenR"/>
            </a:pPr>
            <a:r>
              <a:rPr lang="en-US" sz="1700" dirty="0"/>
              <a:t>Do the larger universities offer more degree options? </a:t>
            </a:r>
          </a:p>
          <a:p>
            <a:pPr marL="342900" indent="-342900">
              <a:lnSpc>
                <a:spcPct val="90000"/>
              </a:lnSpc>
              <a:spcAft>
                <a:spcPts val="600"/>
              </a:spcAft>
              <a:buFont typeface="+mj-lt"/>
              <a:buAutoNum type="arabicParenR"/>
            </a:pPr>
            <a:r>
              <a:rPr lang="en-US" sz="1700" dirty="0"/>
              <a:t>Which schools can I afford? </a:t>
            </a:r>
          </a:p>
          <a:p>
            <a:pPr marL="342900" indent="-342900">
              <a:lnSpc>
                <a:spcPct val="90000"/>
              </a:lnSpc>
              <a:spcAft>
                <a:spcPts val="600"/>
              </a:spcAft>
              <a:buFont typeface="+mj-lt"/>
              <a:buAutoNum type="arabicParenR"/>
            </a:pPr>
            <a:r>
              <a:rPr lang="en-US" sz="1700" dirty="0"/>
              <a:t>Which out-of-state colleges offer in-state comparable tuition? </a:t>
            </a:r>
          </a:p>
          <a:p>
            <a:pPr marL="342900" indent="-342900">
              <a:lnSpc>
                <a:spcPct val="90000"/>
              </a:lnSpc>
              <a:spcAft>
                <a:spcPts val="600"/>
              </a:spcAft>
              <a:buFont typeface="+mj-lt"/>
              <a:buAutoNum type="arabicParenR"/>
            </a:pPr>
            <a:r>
              <a:rPr lang="en-US" sz="1700" dirty="0"/>
              <a:t>What is the likelihood I can earn enough after I graduate to pay back my student loan? </a:t>
            </a:r>
          </a:p>
          <a:p>
            <a:pPr marL="342900" indent="-342900">
              <a:lnSpc>
                <a:spcPct val="90000"/>
              </a:lnSpc>
              <a:spcAft>
                <a:spcPts val="600"/>
              </a:spcAft>
              <a:buFont typeface="+mj-lt"/>
              <a:buAutoNum type="arabicParenR"/>
            </a:pPr>
            <a:r>
              <a:rPr lang="en-US" sz="1700" dirty="0"/>
              <a:t>Is the tuition related to the size of the university? </a:t>
            </a:r>
          </a:p>
          <a:p>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endParaRPr>
          </a:p>
          <a:p>
            <a:pPr>
              <a:buFont typeface="Wingdings" pitchFamily="2" charset="2"/>
              <a:buChar char="Ø"/>
            </a:pPr>
            <a:endParaRPr kumimoji="0" lang="en-US" sz="3200" b="0" i="0" u="none" strike="noStrike" kern="1200" cap="none" spc="0" normalizeH="0" baseline="0" noProof="0" dirty="0">
              <a:ln>
                <a:noFill/>
              </a:ln>
              <a:solidFill>
                <a:srgbClr val="0070C0"/>
              </a:solidFill>
              <a:effectLst/>
              <a:uLnTx/>
              <a:uFillTx/>
              <a:latin typeface="+mn-lt"/>
              <a:ea typeface="+mn-ea"/>
              <a:cs typeface="+mn-cs"/>
            </a:endParaRP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Special Interest Questions</a:t>
            </a:r>
          </a:p>
        </p:txBody>
      </p:sp>
    </p:spTree>
    <p:extLst>
      <p:ext uri="{BB962C8B-B14F-4D97-AF65-F5344CB8AC3E}">
        <p14:creationId xmlns:p14="http://schemas.microsoft.com/office/powerpoint/2010/main" val="3799171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609600" y="5943600"/>
            <a:ext cx="8305800" cy="574307"/>
          </a:xfrm>
          <a:prstGeom prst="rect">
            <a:avLst/>
          </a:prstGeom>
        </p:spPr>
        <p:txBody>
          <a:bodyPr vert="horz" lIns="91440" tIns="45720" rIns="91440" bIns="45720" rtlCol="0">
            <a:normAutofit fontScale="85000" lnSpcReduction="10000"/>
          </a:bodyPr>
          <a:lstStyle/>
          <a:p>
            <a:pPr marL="0" marR="0">
              <a:lnSpc>
                <a:spcPct val="200000"/>
              </a:lnSpc>
              <a:spcBef>
                <a:spcPts val="0"/>
              </a:spcBef>
              <a:spcAft>
                <a:spcPts val="0"/>
              </a:spcAft>
            </a:pPr>
            <a:r>
              <a:rPr lang="en-US" sz="1800" b="0" i="0" u="none" strike="noStrike" baseline="0" dirty="0">
                <a:solidFill>
                  <a:srgbClr val="000000"/>
                </a:solidFill>
                <a:latin typeface="Times New Roman" panose="02020603050405020304" pitchFamily="18" charset="0"/>
              </a:rPr>
              <a:t>College Scorecard. (n.d.). Retrieved March 15, 2021, from https://collegescorecard.ed.gov/data</a:t>
            </a:r>
            <a:endParaRPr lang="en-US" sz="3200" u="sng" dirty="0">
              <a:solidFill>
                <a:srgbClr val="0070C0"/>
              </a:solidFill>
            </a:endParaRPr>
          </a:p>
          <a:p>
            <a:pPr algn="ctr"/>
            <a:endParaRPr kumimoji="0" lang="en-US" sz="3200" b="0" i="0" u="none" strike="noStrike" kern="1200" cap="none" spc="0" normalizeH="0" baseline="0" noProof="0" dirty="0">
              <a:ln>
                <a:noFill/>
              </a:ln>
              <a:solidFill>
                <a:srgbClr val="0070C0"/>
              </a:solidFill>
              <a:effectLst/>
              <a:uLnTx/>
              <a:uFillTx/>
              <a:latin typeface="+mn-lt"/>
              <a:ea typeface="+mn-ea"/>
              <a:cs typeface="+mn-cs"/>
            </a:endParaRP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Data Source</a:t>
            </a:r>
          </a:p>
        </p:txBody>
      </p:sp>
      <p:pic>
        <p:nvPicPr>
          <p:cNvPr id="4" name="Graphic 3">
            <a:extLst>
              <a:ext uri="{FF2B5EF4-FFF2-40B4-BE49-F238E27FC236}">
                <a16:creationId xmlns:a16="http://schemas.microsoft.com/office/drawing/2014/main" id="{BA0D23F3-D1E0-4307-8B88-95225976D29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1775" y="1184645"/>
            <a:ext cx="1212849" cy="1212849"/>
          </a:xfrm>
          <a:prstGeom prst="rect">
            <a:avLst/>
          </a:prstGeom>
        </p:spPr>
      </p:pic>
      <p:sp>
        <p:nvSpPr>
          <p:cNvPr id="9" name="Subtitle 2">
            <a:extLst>
              <a:ext uri="{FF2B5EF4-FFF2-40B4-BE49-F238E27FC236}">
                <a16:creationId xmlns:a16="http://schemas.microsoft.com/office/drawing/2014/main" id="{C55FBE83-D6D0-49B0-BEA6-91551E3F0B20}"/>
              </a:ext>
            </a:extLst>
          </p:cNvPr>
          <p:cNvSpPr txBox="1">
            <a:spLocks/>
          </p:cNvSpPr>
          <p:nvPr/>
        </p:nvSpPr>
        <p:spPr>
          <a:xfrm>
            <a:off x="609600" y="2760846"/>
            <a:ext cx="8305800" cy="3030354"/>
          </a:xfrm>
          <a:prstGeom prst="rect">
            <a:avLst/>
          </a:prstGeom>
        </p:spPr>
        <p:txBody>
          <a:bodyPr vert="horz" lIns="91440" tIns="45720" rIns="91440" bIns="45720" rtlCol="0">
            <a:normAutofit fontScale="92500" lnSpcReduction="10000"/>
          </a:bodyPr>
          <a:lstStyle/>
          <a:p>
            <a:pPr marL="285750" marR="0" indent="-285750">
              <a:lnSpc>
                <a:spcPct val="110000"/>
              </a:lnSpc>
              <a:spcBef>
                <a:spcPts val="0"/>
              </a:spcBef>
              <a:spcAft>
                <a:spcPts val="600"/>
              </a:spcAft>
              <a:buFont typeface="Arial" panose="020B0604020202020204" pitchFamily="34" charset="0"/>
              <a:buChar char="•"/>
            </a:pPr>
            <a:r>
              <a:rPr lang="en-US" sz="1700" dirty="0"/>
              <a:t>College Scorecard data from the US Department of Education</a:t>
            </a:r>
          </a:p>
          <a:p>
            <a:pPr marL="742950" lvl="1" indent="-285750">
              <a:lnSpc>
                <a:spcPct val="110000"/>
              </a:lnSpc>
              <a:spcAft>
                <a:spcPts val="600"/>
              </a:spcAft>
              <a:buFont typeface="Arial" panose="020B0604020202020204" pitchFamily="34" charset="0"/>
              <a:buChar char="•"/>
            </a:pPr>
            <a:r>
              <a:rPr lang="en-US" sz="1700" dirty="0"/>
              <a:t>Includes assessments of colleges to decipher the value of education</a:t>
            </a:r>
          </a:p>
          <a:p>
            <a:pPr marL="285750" marR="0" indent="-285750">
              <a:lnSpc>
                <a:spcPct val="110000"/>
              </a:lnSpc>
              <a:spcBef>
                <a:spcPts val="0"/>
              </a:spcBef>
              <a:spcAft>
                <a:spcPts val="600"/>
              </a:spcAft>
              <a:buFont typeface="Arial" panose="020B0604020202020204" pitchFamily="34" charset="0"/>
              <a:buChar char="•"/>
            </a:pPr>
            <a:r>
              <a:rPr lang="en-US" sz="1700" dirty="0"/>
              <a:t>Files</a:t>
            </a:r>
          </a:p>
          <a:p>
            <a:pPr marL="742950" lvl="1" indent="-285750">
              <a:lnSpc>
                <a:spcPct val="110000"/>
              </a:lnSpc>
              <a:spcAft>
                <a:spcPts val="600"/>
              </a:spcAft>
              <a:buFont typeface="Arial" panose="020B0604020202020204" pitchFamily="34" charset="0"/>
              <a:buChar char="•"/>
            </a:pPr>
            <a:r>
              <a:rPr lang="en-US" sz="1700" dirty="0"/>
              <a:t>Institutional</a:t>
            </a:r>
          </a:p>
          <a:p>
            <a:pPr marL="742950" lvl="1" indent="-285750">
              <a:lnSpc>
                <a:spcPct val="110000"/>
              </a:lnSpc>
              <a:spcAft>
                <a:spcPts val="600"/>
              </a:spcAft>
              <a:buFont typeface="Arial" panose="020B0604020202020204" pitchFamily="34" charset="0"/>
              <a:buChar char="•"/>
            </a:pPr>
            <a:r>
              <a:rPr lang="en-US" sz="1700" dirty="0"/>
              <a:t>Field of Study</a:t>
            </a:r>
          </a:p>
          <a:p>
            <a:pPr marL="285750" indent="-285750">
              <a:lnSpc>
                <a:spcPct val="110000"/>
              </a:lnSpc>
              <a:spcAft>
                <a:spcPts val="600"/>
              </a:spcAft>
              <a:buFont typeface="Arial" panose="020B0604020202020204" pitchFamily="34" charset="0"/>
              <a:buChar char="•"/>
            </a:pPr>
            <a:r>
              <a:rPr lang="en-US" sz="1700" dirty="0"/>
              <a:t>Costs, graduation rates, aggregated demographics, standardized test scores.</a:t>
            </a:r>
          </a:p>
          <a:p>
            <a:pPr marL="285750" marR="0" indent="-285750">
              <a:lnSpc>
                <a:spcPct val="110000"/>
              </a:lnSpc>
              <a:spcBef>
                <a:spcPts val="0"/>
              </a:spcBef>
              <a:spcAft>
                <a:spcPts val="600"/>
              </a:spcAft>
              <a:buFont typeface="Arial" panose="020B0604020202020204" pitchFamily="34" charset="0"/>
              <a:buChar char="•"/>
            </a:pPr>
            <a:r>
              <a:rPr lang="en-US" sz="1700" dirty="0"/>
              <a:t>School year 2018-19 selected</a:t>
            </a:r>
          </a:p>
          <a:p>
            <a:pPr marL="742950" lvl="1" indent="-285750">
              <a:lnSpc>
                <a:spcPct val="110000"/>
              </a:lnSpc>
              <a:spcAft>
                <a:spcPts val="600"/>
              </a:spcAft>
              <a:buFont typeface="Arial" panose="020B0604020202020204" pitchFamily="34" charset="0"/>
              <a:buChar char="•"/>
            </a:pPr>
            <a:r>
              <a:rPr lang="en-US" sz="1700" dirty="0"/>
              <a:t>Latest available year intentionally excluded</a:t>
            </a:r>
          </a:p>
          <a:p>
            <a:pPr marL="285750" marR="0" indent="-285750">
              <a:lnSpc>
                <a:spcPct val="110000"/>
              </a:lnSpc>
              <a:spcBef>
                <a:spcPts val="0"/>
              </a:spcBef>
              <a:spcAft>
                <a:spcPts val="600"/>
              </a:spcAft>
              <a:buFont typeface="Arial" panose="020B0604020202020204" pitchFamily="34" charset="0"/>
              <a:buChar char="•"/>
            </a:pPr>
            <a:r>
              <a:rPr lang="en-US" sz="1700" dirty="0"/>
              <a:t>Data dictionary available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82425" y="1600200"/>
            <a:ext cx="7620000" cy="43815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rgbClr val="0070C0"/>
              </a:solidFill>
              <a:effectLst/>
              <a:uLnTx/>
              <a:uFillTx/>
              <a:latin typeface="+mn-lt"/>
              <a:ea typeface="+mn-ea"/>
              <a:cs typeface="+mn-cs"/>
            </a:endParaRPr>
          </a:p>
          <a:p>
            <a:pPr marL="285750" indent="-285750">
              <a:lnSpc>
                <a:spcPct val="110000"/>
              </a:lnSpc>
              <a:spcAft>
                <a:spcPts val="600"/>
              </a:spcAft>
              <a:buFont typeface="Arial" panose="020B0604020202020204" pitchFamily="34" charset="0"/>
              <a:buChar char="•"/>
            </a:pPr>
            <a:r>
              <a:rPr lang="en-US" sz="2400" dirty="0"/>
              <a:t>Original dataset included 6,806 institution records from 2018-19 with 2,383 features</a:t>
            </a:r>
          </a:p>
          <a:p>
            <a:pPr marL="285750" indent="-285750">
              <a:lnSpc>
                <a:spcPct val="110000"/>
              </a:lnSpc>
              <a:spcAft>
                <a:spcPts val="600"/>
              </a:spcAft>
              <a:buFont typeface="Arial" panose="020B0604020202020204" pitchFamily="34" charset="0"/>
              <a:buChar char="•"/>
            </a:pPr>
            <a:r>
              <a:rPr lang="en-US" sz="2400" dirty="0"/>
              <a:t>Supplemental dataset included 260,531 field of study records. </a:t>
            </a:r>
          </a:p>
          <a:p>
            <a:pPr marL="285750" indent="-285750">
              <a:lnSpc>
                <a:spcPct val="110000"/>
              </a:lnSpc>
              <a:spcAft>
                <a:spcPts val="600"/>
              </a:spcAft>
              <a:buFont typeface="Arial" panose="020B0604020202020204" pitchFamily="34" charset="0"/>
              <a:buChar char="•"/>
            </a:pPr>
            <a:r>
              <a:rPr lang="en-US" sz="2400" dirty="0"/>
              <a:t>Several fields marked as “</a:t>
            </a:r>
            <a:r>
              <a:rPr lang="en-US" sz="2400" dirty="0" err="1"/>
              <a:t>PrivacySuppressed</a:t>
            </a:r>
            <a:r>
              <a:rPr lang="en-US" sz="2400" dirty="0"/>
              <a:t>”</a:t>
            </a:r>
          </a:p>
          <a:p>
            <a:pPr marL="285750" indent="-285750">
              <a:lnSpc>
                <a:spcPct val="110000"/>
              </a:lnSpc>
              <a:spcAft>
                <a:spcPts val="600"/>
              </a:spcAft>
              <a:buFont typeface="Arial" panose="020B0604020202020204" pitchFamily="34" charset="0"/>
              <a:buChar char="•"/>
            </a:pPr>
            <a:r>
              <a:rPr lang="en-US" sz="2400" dirty="0"/>
              <a:t>Restricted to institutions that primarily offer bachelor's degrees</a:t>
            </a: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Data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82425" y="1600200"/>
            <a:ext cx="7620000" cy="4381500"/>
          </a:xfrm>
          <a:prstGeom prst="rect">
            <a:avLst/>
          </a:prstGeom>
        </p:spPr>
        <p:txBody>
          <a:bodyPr vert="horz" lIns="91440" tIns="45720" rIns="91440" bIns="45720" rtlCol="0">
            <a:normAutofit fontScale="92500"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rgbClr val="0070C0"/>
              </a:solidFill>
              <a:effectLst/>
              <a:uLnTx/>
              <a:uFillTx/>
              <a:latin typeface="+mn-lt"/>
              <a:ea typeface="+mn-ea"/>
              <a:cs typeface="+mn-cs"/>
            </a:endParaRPr>
          </a:p>
          <a:p>
            <a:pPr marL="285750" indent="-285750">
              <a:lnSpc>
                <a:spcPct val="110000"/>
              </a:lnSpc>
              <a:spcAft>
                <a:spcPts val="600"/>
              </a:spcAft>
              <a:buFont typeface="Arial" panose="020B0604020202020204" pitchFamily="34" charset="0"/>
              <a:buChar char="•"/>
            </a:pPr>
            <a:r>
              <a:rPr lang="en-US" sz="2400" dirty="0"/>
              <a:t>Original dataset 2,383 features</a:t>
            </a:r>
          </a:p>
          <a:p>
            <a:pPr marL="285750" indent="-285750">
              <a:lnSpc>
                <a:spcPct val="110000"/>
              </a:lnSpc>
              <a:spcAft>
                <a:spcPts val="600"/>
              </a:spcAft>
              <a:buFont typeface="Arial" panose="020B0604020202020204" pitchFamily="34" charset="0"/>
              <a:buChar char="•"/>
            </a:pPr>
            <a:r>
              <a:rPr lang="en-US" sz="2400" dirty="0"/>
              <a:t>All empty/zero-value</a:t>
            </a:r>
          </a:p>
          <a:p>
            <a:pPr marL="285750" indent="-285750">
              <a:lnSpc>
                <a:spcPct val="110000"/>
              </a:lnSpc>
              <a:spcAft>
                <a:spcPts val="600"/>
              </a:spcAft>
              <a:buFont typeface="Arial" panose="020B0604020202020204" pitchFamily="34" charset="0"/>
              <a:buChar char="•"/>
            </a:pPr>
            <a:r>
              <a:rPr lang="en-US" sz="2400" dirty="0"/>
              <a:t>Over 50% null</a:t>
            </a:r>
          </a:p>
          <a:p>
            <a:pPr marL="285750" indent="-285750">
              <a:lnSpc>
                <a:spcPct val="110000"/>
              </a:lnSpc>
              <a:spcAft>
                <a:spcPts val="600"/>
              </a:spcAft>
              <a:buFont typeface="Arial" panose="020B0604020202020204" pitchFamily="34" charset="0"/>
              <a:buChar char="•"/>
            </a:pPr>
            <a:r>
              <a:rPr lang="en-US" sz="2400" dirty="0"/>
              <a:t>Correlation (70%+)</a:t>
            </a:r>
          </a:p>
          <a:p>
            <a:pPr marL="742950" lvl="1" indent="-285750">
              <a:lnSpc>
                <a:spcPct val="110000"/>
              </a:lnSpc>
              <a:spcAft>
                <a:spcPts val="600"/>
              </a:spcAft>
              <a:buFont typeface="Arial" panose="020B0604020202020204" pitchFamily="34" charset="0"/>
              <a:buChar char="•"/>
            </a:pPr>
            <a:r>
              <a:rPr lang="en-US" sz="2400" dirty="0"/>
              <a:t>Percentage formulas</a:t>
            </a:r>
          </a:p>
          <a:p>
            <a:pPr marL="285750" indent="-285750">
              <a:lnSpc>
                <a:spcPct val="110000"/>
              </a:lnSpc>
              <a:spcAft>
                <a:spcPts val="600"/>
              </a:spcAft>
              <a:buFont typeface="Arial" panose="020B0604020202020204" pitchFamily="34" charset="0"/>
              <a:buChar char="•"/>
            </a:pPr>
            <a:r>
              <a:rPr lang="en-US" sz="2400" dirty="0"/>
              <a:t>Near-zero variance</a:t>
            </a:r>
          </a:p>
          <a:p>
            <a:pPr marL="285750" indent="-285750">
              <a:lnSpc>
                <a:spcPct val="110000"/>
              </a:lnSpc>
              <a:spcAft>
                <a:spcPts val="600"/>
              </a:spcAft>
              <a:buFont typeface="Arial" panose="020B0604020202020204" pitchFamily="34" charset="0"/>
              <a:buChar char="•"/>
            </a:pPr>
            <a:r>
              <a:rPr lang="en-US" sz="2400" dirty="0"/>
              <a:t>Descriptions</a:t>
            </a:r>
          </a:p>
          <a:p>
            <a:pPr marL="742950" lvl="1" indent="-285750">
              <a:lnSpc>
                <a:spcPct val="120000"/>
              </a:lnSpc>
              <a:spcAft>
                <a:spcPts val="600"/>
              </a:spcAft>
              <a:buFont typeface="Arial" panose="020B0604020202020204" pitchFamily="34" charset="0"/>
              <a:buChar char="•"/>
            </a:pPr>
            <a:r>
              <a:rPr lang="en-US" sz="2400" dirty="0"/>
              <a:t>Website addresses </a:t>
            </a:r>
          </a:p>
          <a:p>
            <a:pPr marL="285750" indent="-285750">
              <a:lnSpc>
                <a:spcPct val="110000"/>
              </a:lnSpc>
              <a:spcAft>
                <a:spcPts val="600"/>
              </a:spcAft>
              <a:buFont typeface="Arial" panose="020B0604020202020204" pitchFamily="34" charset="0"/>
              <a:buChar char="•"/>
            </a:pPr>
            <a:r>
              <a:rPr lang="en-US" sz="2400" dirty="0"/>
              <a:t>Reduced to </a:t>
            </a:r>
            <a:r>
              <a:rPr lang="en-US" altLang="en-US" sz="2400" dirty="0"/>
              <a:t>48 features.</a:t>
            </a:r>
            <a:endParaRPr lang="en-US" sz="2400" dirty="0"/>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Feature Reduction</a:t>
            </a:r>
          </a:p>
        </p:txBody>
      </p:sp>
    </p:spTree>
    <p:extLst>
      <p:ext uri="{BB962C8B-B14F-4D97-AF65-F5344CB8AC3E}">
        <p14:creationId xmlns:p14="http://schemas.microsoft.com/office/powerpoint/2010/main" val="191453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762000" y="454025"/>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Descriptive Statistics Observations</a:t>
            </a:r>
          </a:p>
        </p:txBody>
      </p:sp>
      <p:sp>
        <p:nvSpPr>
          <p:cNvPr id="4" name="Subtitle 2">
            <a:extLst>
              <a:ext uri="{FF2B5EF4-FFF2-40B4-BE49-F238E27FC236}">
                <a16:creationId xmlns:a16="http://schemas.microsoft.com/office/drawing/2014/main" id="{F9EF5090-EEE4-410A-A753-4B935C53022F}"/>
              </a:ext>
            </a:extLst>
          </p:cNvPr>
          <p:cNvSpPr txBox="1">
            <a:spLocks/>
          </p:cNvSpPr>
          <p:nvPr/>
        </p:nvSpPr>
        <p:spPr>
          <a:xfrm>
            <a:off x="782425" y="1600199"/>
            <a:ext cx="7620000" cy="5181601"/>
          </a:xfrm>
          <a:prstGeom prst="rect">
            <a:avLst/>
          </a:prstGeom>
        </p:spPr>
        <p:txBody>
          <a:bodyPr vert="horz" lIns="91440" tIns="45720" rIns="91440" bIns="45720" rtlCol="0">
            <a:normAutofit fontScale="625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rgbClr val="0070C0"/>
              </a:solidFill>
              <a:effectLst/>
              <a:uLnTx/>
              <a:uFillTx/>
              <a:latin typeface="Calibri"/>
              <a:ea typeface="+mn-ea"/>
              <a:cs typeface="+mn-cs"/>
            </a:endParaRPr>
          </a:p>
          <a:p>
            <a:pPr>
              <a:lnSpc>
                <a:spcPct val="110000"/>
              </a:lnSpc>
              <a:spcAft>
                <a:spcPts val="600"/>
              </a:spcAft>
            </a:pPr>
            <a:r>
              <a:rPr kumimoji="0" lang="en-US" sz="2400" b="0" i="0" u="none" strike="noStrike" kern="1200" cap="none" spc="0" normalizeH="0" baseline="0" noProof="0" dirty="0">
                <a:ln>
                  <a:noFill/>
                </a:ln>
                <a:solidFill>
                  <a:prstClr val="black"/>
                </a:solidFill>
                <a:effectLst/>
                <a:uLnTx/>
                <a:uFillTx/>
                <a:latin typeface="Calibri"/>
                <a:ea typeface="+mn-ea"/>
                <a:cs typeface="+mn-cs"/>
              </a:rPr>
              <a:t>Average net price for low-income </a:t>
            </a:r>
            <a:r>
              <a:rPr lang="en-US" sz="2400" dirty="0">
                <a:solidFill>
                  <a:prstClr val="black"/>
                </a:solidFill>
                <a:latin typeface="Calibri"/>
              </a:rPr>
              <a:t>families at </a:t>
            </a:r>
            <a:r>
              <a:rPr kumimoji="0" lang="en-US" sz="2400" b="0" i="0" u="none" strike="noStrike" kern="1200" cap="none" spc="0" normalizeH="0" baseline="0" noProof="0" dirty="0">
                <a:ln>
                  <a:noFill/>
                </a:ln>
                <a:solidFill>
                  <a:prstClr val="black"/>
                </a:solidFill>
                <a:effectLst/>
                <a:uLnTx/>
                <a:uFillTx/>
                <a:latin typeface="Calibri"/>
                <a:ea typeface="+mn-ea"/>
                <a:cs typeface="+mn-cs"/>
              </a:rPr>
              <a:t>private institutions</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Negative outlier identified; Replaced with 0</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794 null values; Either private or public</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2400" dirty="0">
                <a:solidFill>
                  <a:prstClr val="black"/>
                </a:solidFill>
                <a:latin typeface="Calibri"/>
              </a:rPr>
              <a:t>Replaced null private values</a:t>
            </a:r>
            <a:r>
              <a:rPr kumimoji="0" lang="en-US" sz="2400" b="0" i="0" u="none" strike="noStrike" kern="1200" cap="none" spc="0" normalizeH="0" baseline="0" noProof="0" dirty="0">
                <a:ln>
                  <a:noFill/>
                </a:ln>
                <a:solidFill>
                  <a:prstClr val="black"/>
                </a:solidFill>
                <a:effectLst/>
                <a:uLnTx/>
                <a:uFillTx/>
                <a:latin typeface="Calibri"/>
                <a:ea typeface="+mn-ea"/>
                <a:cs typeface="+mn-cs"/>
              </a:rPr>
              <a:t> with public value</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Instruction Expenses Per Employee</a:t>
            </a:r>
          </a:p>
          <a:p>
            <a:pPr marL="285750" indent="-285750">
              <a:lnSpc>
                <a:spcPct val="110000"/>
              </a:lnSpc>
              <a:spcAft>
                <a:spcPts val="600"/>
              </a:spcAft>
              <a:buFont typeface="Arial" panose="020B0604020202020204" pitchFamily="34" charset="0"/>
              <a:buChar char="•"/>
            </a:pPr>
            <a:r>
              <a:rPr kumimoji="0" lang="en-US" sz="2400" b="0" i="0" u="none" strike="noStrike" kern="1200" cap="none" spc="0" normalizeH="0" baseline="0" noProof="0" dirty="0">
                <a:ln>
                  <a:noFill/>
                </a:ln>
                <a:solidFill>
                  <a:prstClr val="black"/>
                </a:solidFill>
                <a:effectLst/>
                <a:uLnTx/>
                <a:uFillTx/>
                <a:latin typeface="Calibri"/>
                <a:ea typeface="+mn-ea"/>
                <a:cs typeface="+mn-cs"/>
              </a:rPr>
              <a:t>4 records had zero value</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2400" dirty="0">
                <a:solidFill>
                  <a:prstClr val="black"/>
                </a:solidFill>
                <a:latin typeface="Calibri"/>
              </a:rPr>
              <a:t>A</a:t>
            </a:r>
            <a:r>
              <a:rPr kumimoji="0" lang="en-US" sz="2400" b="0" i="0" u="none" strike="noStrike" kern="1200" cap="none" spc="0" normalizeH="0" baseline="0" noProof="0" dirty="0" err="1">
                <a:ln>
                  <a:noFill/>
                </a:ln>
                <a:solidFill>
                  <a:prstClr val="black"/>
                </a:solidFill>
                <a:effectLst/>
                <a:uLnTx/>
                <a:uFillTx/>
                <a:latin typeface="Calibri"/>
                <a:ea typeface="+mn-ea"/>
                <a:cs typeface="+mn-cs"/>
              </a:rPr>
              <a:t>ppear</a:t>
            </a:r>
            <a:r>
              <a:rPr kumimoji="0" lang="en-US" sz="2400" b="0" i="0" u="none" strike="noStrike" kern="1200" cap="none" spc="0" normalizeH="0" baseline="0" noProof="0" dirty="0">
                <a:ln>
                  <a:noFill/>
                </a:ln>
                <a:solidFill>
                  <a:prstClr val="black"/>
                </a:solidFill>
                <a:effectLst/>
                <a:uLnTx/>
                <a:uFillTx/>
                <a:latin typeface="Calibri"/>
                <a:ea typeface="+mn-ea"/>
                <a:cs typeface="+mn-cs"/>
              </a:rPr>
              <a:t> to be private religious schools</a:t>
            </a:r>
            <a:r>
              <a:rPr lang="en-US" sz="2400" dirty="0">
                <a:solidFill>
                  <a:prstClr val="black"/>
                </a:solidFill>
                <a:latin typeface="Calibri"/>
              </a:rPr>
              <a:t>; f</a:t>
            </a:r>
            <a:r>
              <a:rPr kumimoji="0" lang="en-US" sz="2400" b="0" i="0" u="none" strike="noStrike" kern="1200" cap="none" spc="0" normalizeH="0" baseline="0" noProof="0" dirty="0" err="1">
                <a:ln>
                  <a:noFill/>
                </a:ln>
                <a:solidFill>
                  <a:prstClr val="black"/>
                </a:solidFill>
                <a:effectLst/>
                <a:uLnTx/>
                <a:uFillTx/>
                <a:latin typeface="Calibri"/>
                <a:ea typeface="+mn-ea"/>
                <a:cs typeface="+mn-cs"/>
              </a:rPr>
              <a:t>unding</a:t>
            </a:r>
            <a:r>
              <a:rPr kumimoji="0" lang="en-US" sz="2400" b="0" i="0" u="none" strike="noStrike" kern="1200" cap="none" spc="0" normalizeH="0" baseline="0" noProof="0" dirty="0">
                <a:ln>
                  <a:noFill/>
                </a:ln>
                <a:solidFill>
                  <a:prstClr val="black"/>
                </a:solidFill>
                <a:effectLst/>
                <a:uLnTx/>
                <a:uFillTx/>
                <a:latin typeface="Calibri"/>
                <a:ea typeface="+mn-ea"/>
                <a:cs typeface="+mn-cs"/>
              </a:rPr>
              <a:t> could come from alternate sources</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Longitude</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2 Outliers with positive longitudes</a:t>
            </a:r>
            <a:endParaRPr lang="en-US" sz="2400" dirty="0">
              <a:solidFill>
                <a:prstClr val="black"/>
              </a:solidFill>
              <a:latin typeface="Calibri"/>
            </a:endParaRP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Pacific Islands</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Repayment Rates</a:t>
            </a: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Entire 3rd quartile over 1</a:t>
            </a:r>
            <a:r>
              <a:rPr lang="en-US" sz="2400" dirty="0">
                <a:solidFill>
                  <a:prstClr val="black"/>
                </a:solidFill>
                <a:latin typeface="Calibri"/>
              </a:rPr>
              <a:t>00%</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sz="2400" dirty="0">
                <a:solidFill>
                  <a:prstClr val="black"/>
                </a:solidFill>
                <a:latin typeface="Calibri"/>
              </a:rPr>
              <a:t>Possible </a:t>
            </a:r>
            <a:r>
              <a:rPr kumimoji="0" lang="en-US" sz="2400" b="0" i="0" u="none" strike="noStrike" kern="1200" cap="none" spc="0" normalizeH="0" baseline="0" noProof="0" dirty="0">
                <a:ln>
                  <a:noFill/>
                </a:ln>
                <a:solidFill>
                  <a:prstClr val="black"/>
                </a:solidFill>
                <a:effectLst/>
                <a:uLnTx/>
                <a:uFillTx/>
                <a:latin typeface="Calibri"/>
                <a:ea typeface="+mn-ea"/>
                <a:cs typeface="+mn-cs"/>
              </a:rPr>
              <a:t>if payments ahead of schedule  per technical documentation</a:t>
            </a:r>
          </a:p>
        </p:txBody>
      </p:sp>
    </p:spTree>
    <p:extLst>
      <p:ext uri="{BB962C8B-B14F-4D97-AF65-F5344CB8AC3E}">
        <p14:creationId xmlns:p14="http://schemas.microsoft.com/office/powerpoint/2010/main" val="2506418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1176</TotalTime>
  <Words>1784</Words>
  <Application>Microsoft Office PowerPoint</Application>
  <PresentationFormat>On-screen Show (4:3)</PresentationFormat>
  <Paragraphs>236</Paragraphs>
  <Slides>37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Nova Cond</vt:lpstr>
      <vt:lpstr>Calibri</vt:lpstr>
      <vt:lpstr>Times New Roman</vt:lpstr>
      <vt:lpstr>Wingdings</vt:lpstr>
      <vt:lpstr>Office Theme</vt:lpstr>
      <vt:lpstr>College Recommendation Engine</vt:lpstr>
      <vt:lpstr>Overview</vt:lpstr>
      <vt:lpstr>Business Problem</vt:lpstr>
      <vt:lpstr>Business Objective</vt:lpstr>
      <vt:lpstr>Special Interest Questions</vt:lpstr>
      <vt:lpstr>Data Source</vt:lpstr>
      <vt:lpstr>Data Summary</vt:lpstr>
      <vt:lpstr>Feature Reduction</vt:lpstr>
      <vt:lpstr>Descriptive Statistics Observations</vt:lpstr>
      <vt:lpstr>EDA Surprises</vt:lpstr>
      <vt:lpstr>Data Analysis</vt:lpstr>
      <vt:lpstr>Acceptance</vt:lpstr>
      <vt:lpstr>Data Analysis</vt:lpstr>
      <vt:lpstr>ACT v SAT</vt:lpstr>
      <vt:lpstr>Data Analysis</vt:lpstr>
      <vt:lpstr>Fields of Study</vt:lpstr>
      <vt:lpstr>Data Analysis</vt:lpstr>
      <vt:lpstr>Versatility</vt:lpstr>
      <vt:lpstr>Data Analysis</vt:lpstr>
      <vt:lpstr>Affordability</vt:lpstr>
      <vt:lpstr>Data Analysis</vt:lpstr>
      <vt:lpstr>Intrastate Cooperation</vt:lpstr>
      <vt:lpstr>Data Analysis</vt:lpstr>
      <vt:lpstr>Loan Payment</vt:lpstr>
      <vt:lpstr>Data Analysis</vt:lpstr>
      <vt:lpstr>Large School Costs</vt:lpstr>
      <vt:lpstr>Modeling Objective</vt:lpstr>
      <vt:lpstr>Model Selection</vt:lpstr>
      <vt:lpstr>Data Preparation</vt:lpstr>
      <vt:lpstr>k-Means Optimization</vt:lpstr>
      <vt:lpstr>Deployment</vt:lpstr>
      <vt:lpstr>Recommendation Application</vt:lpstr>
      <vt:lpstr>Recommendation Example</vt:lpstr>
      <vt:lpstr>Future Recommendations</vt:lpstr>
      <vt:lpstr>References</vt:lpstr>
      <vt:lpstr>Q &amp; A</vt:lpstr>
      <vt:lpstr>Q &amp; A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Finder</dc:title>
  <dc:creator>Amie Davis</dc:creator>
  <cp:lastModifiedBy>Amie Davis</cp:lastModifiedBy>
  <cp:revision>126</cp:revision>
  <dcterms:created xsi:type="dcterms:W3CDTF">2020-07-25T20:55:31Z</dcterms:created>
  <dcterms:modified xsi:type="dcterms:W3CDTF">2021-04-08T01:52:08Z</dcterms:modified>
</cp:coreProperties>
</file>