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4"/>
  </p:handoutMasterIdLst>
  <p:sldIdLst>
    <p:sldId id="256" r:id="rId2"/>
    <p:sldId id="284" r:id="rId3"/>
    <p:sldId id="289" r:id="rId4"/>
    <p:sldId id="317" r:id="rId5"/>
    <p:sldId id="259" r:id="rId6"/>
    <p:sldId id="257" r:id="rId7"/>
    <p:sldId id="295" r:id="rId8"/>
    <p:sldId id="321" r:id="rId9"/>
    <p:sldId id="318" r:id="rId10"/>
    <p:sldId id="322" r:id="rId11"/>
    <p:sldId id="319" r:id="rId12"/>
    <p:sldId id="320" r:id="rId13"/>
    <p:sldId id="323" r:id="rId14"/>
    <p:sldId id="324" r:id="rId15"/>
    <p:sldId id="299" r:id="rId16"/>
    <p:sldId id="325" r:id="rId17"/>
    <p:sldId id="316" r:id="rId18"/>
    <p:sldId id="300" r:id="rId19"/>
    <p:sldId id="301" r:id="rId20"/>
    <p:sldId id="302" r:id="rId21"/>
    <p:sldId id="303" r:id="rId22"/>
    <p:sldId id="304" r:id="rId23"/>
    <p:sldId id="305" r:id="rId24"/>
    <p:sldId id="288" r:id="rId25"/>
    <p:sldId id="326" r:id="rId26"/>
    <p:sldId id="285" r:id="rId27"/>
    <p:sldId id="286" r:id="rId28"/>
    <p:sldId id="287" r:id="rId29"/>
    <p:sldId id="291" r:id="rId30"/>
    <p:sldId id="313" r:id="rId31"/>
    <p:sldId id="278" r:id="rId32"/>
    <p:sldId id="312" r:id="rId33"/>
    <p:sldId id="296" r:id="rId34"/>
    <p:sldId id="298" r:id="rId35"/>
    <p:sldId id="314" r:id="rId36"/>
    <p:sldId id="327" r:id="rId37"/>
    <p:sldId id="328" r:id="rId38"/>
    <p:sldId id="329" r:id="rId39"/>
    <p:sldId id="308" r:id="rId40"/>
    <p:sldId id="279" r:id="rId41"/>
    <p:sldId id="309" r:id="rId42"/>
    <p:sldId id="306" r:id="rId43"/>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40" autoAdjust="0"/>
  </p:normalViewPr>
  <p:slideViewPr>
    <p:cSldViewPr>
      <p:cViewPr varScale="1">
        <p:scale>
          <a:sx n="86" d="100"/>
          <a:sy n="86" d="100"/>
        </p:scale>
        <p:origin x="124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BA115743-E56F-424E-B86F-4EF1EF6DC554}" type="datetimeFigureOut">
              <a:rPr lang="en-US" smtClean="0"/>
              <a:pPr/>
              <a:t>7/29/2020</a:t>
            </a:fld>
            <a:endParaRPr lang="en-US"/>
          </a:p>
        </p:txBody>
      </p:sp>
      <p:sp>
        <p:nvSpPr>
          <p:cNvPr id="4" name="Footer Placeholder 3"/>
          <p:cNvSpPr>
            <a:spLocks noGrp="1"/>
          </p:cNvSpPr>
          <p:nvPr>
            <p:ph type="ftr" sz="quarter" idx="2"/>
          </p:nvPr>
        </p:nvSpPr>
        <p:spPr>
          <a:xfrm>
            <a:off x="0" y="8775700"/>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700"/>
            <a:ext cx="2971800" cy="461963"/>
          </a:xfrm>
          <a:prstGeom prst="rect">
            <a:avLst/>
          </a:prstGeom>
        </p:spPr>
        <p:txBody>
          <a:bodyPr vert="horz" lIns="91440" tIns="45720" rIns="91440" bIns="45720" rtlCol="0" anchor="b"/>
          <a:lstStyle>
            <a:lvl1pPr algn="r">
              <a:defRPr sz="1200"/>
            </a:lvl1pPr>
          </a:lstStyle>
          <a:p>
            <a:fld id="{F928337C-5CC0-473F-8330-6B835A8FF4C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80893-E631-49C6-A796-262AECC5DD66}"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80893-E631-49C6-A796-262AECC5DD66}"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80893-E631-49C6-A796-262AECC5DD66}"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80893-E631-49C6-A796-262AECC5DD66}" type="datetimeFigureOut">
              <a:rPr lang="en-US" smtClean="0"/>
              <a:pPr/>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80893-E631-49C6-A796-262AECC5DD66}" type="datetimeFigureOut">
              <a:rPr lang="en-US" smtClean="0"/>
              <a:pPr/>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80893-E631-49C6-A796-262AECC5DD66}" type="datetimeFigureOut">
              <a:rPr lang="en-US" smtClean="0"/>
              <a:pPr/>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80893-E631-49C6-A796-262AECC5DD66}" type="datetimeFigureOut">
              <a:rPr lang="en-US" smtClean="0"/>
              <a:pPr/>
              <a:t>7/29/2020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70A3C-5AC6-4B76-9F0C-FF31B6CD14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icpsr.umich.edu/icpsrweb/NACJD/NIBRS/" TargetMode="External"/><Relationship Id="rId2" Type="http://schemas.openxmlformats.org/officeDocument/2006/relationships/hyperlink" Target="http://journal.r-project.org/archive/2013-1/kahle-wickham.pdf"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implemaps.com/data/us-cities" TargetMode="External"/><Relationship Id="rId7" Type="http://schemas.openxmlformats.org/officeDocument/2006/relationships/image" Target="../media/image4.jpg"/><Relationship Id="rId2" Type="http://schemas.openxmlformats.org/officeDocument/2006/relationships/hyperlink" Target="https://www.icpsr.umich.edu/icpsrweb/NACJD/NIBRS/"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Crime Finder</a:t>
            </a:r>
          </a:p>
        </p:txBody>
      </p:sp>
      <p:sp>
        <p:nvSpPr>
          <p:cNvPr id="3" name="Subtitle 2"/>
          <p:cNvSpPr>
            <a:spLocks noGrp="1"/>
          </p:cNvSpPr>
          <p:nvPr>
            <p:ph type="subTitle" idx="1"/>
          </p:nvPr>
        </p:nvSpPr>
        <p:spPr>
          <a:xfrm>
            <a:off x="1524000" y="3276600"/>
            <a:ext cx="6400800" cy="762000"/>
          </a:xfrm>
        </p:spPr>
        <p:txBody>
          <a:bodyPr/>
          <a:lstStyle/>
          <a:p>
            <a:r>
              <a:rPr lang="en-US" dirty="0">
                <a:solidFill>
                  <a:srgbClr val="0070C0"/>
                </a:solidFill>
              </a:rPr>
              <a:t>A Predictive Analytics Project</a:t>
            </a:r>
          </a:p>
        </p:txBody>
      </p:sp>
      <p:sp>
        <p:nvSpPr>
          <p:cNvPr id="4" name="Subtitle 2"/>
          <p:cNvSpPr txBox="1">
            <a:spLocks/>
          </p:cNvSpPr>
          <p:nvPr/>
        </p:nvSpPr>
        <p:spPr>
          <a:xfrm>
            <a:off x="1828800" y="5486400"/>
            <a:ext cx="5943600" cy="1219200"/>
          </a:xfrm>
          <a:prstGeom prst="rect">
            <a:avLst/>
          </a:prstGeom>
        </p:spPr>
        <p:txBody>
          <a:bodyPr vert="horz" lIns="91440" tIns="45720" rIns="91440" bIns="45720" rtlCol="0">
            <a:normAutofit fontScale="70000" lnSpcReduction="20000"/>
          </a:bodyPr>
          <a:lstStyle/>
          <a:p>
            <a:pPr algn="ctr">
              <a:spcBef>
                <a:spcPct val="20000"/>
              </a:spcBef>
            </a:pPr>
            <a:r>
              <a:rPr lang="en-US" sz="3200" b="1" dirty="0">
                <a:solidFill>
                  <a:schemeClr val="dk1"/>
                </a:solidFill>
              </a:rPr>
              <a:t>Amie Davis, amodavis@my365.bellevue.edu,</a:t>
            </a:r>
            <a:br>
              <a:rPr lang="en-US" sz="3200" b="1" dirty="0">
                <a:solidFill>
                  <a:schemeClr val="dk1"/>
                </a:solidFill>
              </a:rPr>
            </a:br>
            <a:r>
              <a:rPr lang="en-US" sz="3200" b="1" dirty="0">
                <a:solidFill>
                  <a:schemeClr val="dk1"/>
                </a:solidFill>
              </a:rPr>
              <a:t>DSC630, Bellevue University,</a:t>
            </a:r>
            <a:br>
              <a:rPr lang="en-US" sz="3200" b="1">
                <a:solidFill>
                  <a:schemeClr val="dk1"/>
                </a:solidFill>
              </a:rPr>
            </a:br>
            <a:r>
              <a:rPr lang="en-US" sz="3200" b="1">
                <a:solidFill>
                  <a:schemeClr val="dk1"/>
                </a:solidFill>
              </a:rPr>
              <a:t>7 </a:t>
            </a:r>
            <a:r>
              <a:rPr lang="en-US" sz="3200" b="1" dirty="0">
                <a:solidFill>
                  <a:schemeClr val="dk1"/>
                </a:solidFill>
              </a:rPr>
              <a:t>August 2020</a:t>
            </a:r>
          </a:p>
          <a:p>
            <a:pPr lvl="0" algn="ctr">
              <a:spcBef>
                <a:spcPct val="20000"/>
              </a:spcBef>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918" y="629266"/>
            <a:ext cx="3826763" cy="1676603"/>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Demographics</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918" y="2438400"/>
            <a:ext cx="3826763"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More crimes reported were committed against whites, almost 30% more than other races reported.  This is half of what is representative of the US population.</a:t>
            </a:r>
          </a:p>
          <a:p>
            <a:pPr>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r>
              <a:rPr lang="en-US" sz="1700" dirty="0"/>
              <a:t>More crimes were committed against females, although the gender distribution is close.</a:t>
            </a:r>
          </a:p>
          <a:p>
            <a:pPr indent="-228600">
              <a:lnSpc>
                <a:spcPct val="90000"/>
              </a:lnSpc>
              <a:spcAft>
                <a:spcPts val="600"/>
              </a:spcAft>
              <a:buFont typeface="Arial" panose="020B0604020202020204" pitchFamily="34" charset="0"/>
              <a:buChar char="•"/>
            </a:pPr>
            <a:endParaRPr lang="en-US" sz="1700" dirty="0"/>
          </a:p>
        </p:txBody>
      </p:sp>
      <p:sp>
        <p:nvSpPr>
          <p:cNvPr id="23" name="Rectangle 2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584" y="0"/>
            <a:ext cx="4471416"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488" y="484633"/>
            <a:ext cx="363474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a:extLst>
              <a:ext uri="{FF2B5EF4-FFF2-40B4-BE49-F238E27FC236}">
                <a16:creationId xmlns:a16="http://schemas.microsoft.com/office/drawing/2014/main" id="{2FFAED8D-2BDC-4B04-A859-2D87BFDCA948}"/>
              </a:ext>
            </a:extLst>
          </p:cNvPr>
          <p:cNvPicPr/>
          <p:nvPr/>
        </p:nvPicPr>
        <p:blipFill>
          <a:blip r:embed="rId2"/>
          <a:stretch>
            <a:fillRect/>
          </a:stretch>
        </p:blipFill>
        <p:spPr bwMode="auto">
          <a:xfrm>
            <a:off x="5420106" y="694945"/>
            <a:ext cx="2903219" cy="2322576"/>
          </a:xfrm>
          <a:prstGeom prst="rect">
            <a:avLst/>
          </a:prstGeom>
          <a:noFill/>
        </p:spPr>
      </p:pic>
      <p:sp>
        <p:nvSpPr>
          <p:cNvPr id="2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488" y="3511296"/>
            <a:ext cx="363474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a:extLst>
              <a:ext uri="{FF2B5EF4-FFF2-40B4-BE49-F238E27FC236}">
                <a16:creationId xmlns:a16="http://schemas.microsoft.com/office/drawing/2014/main" id="{3345167B-92E7-42BF-BAFA-EBCCFA0106E6}"/>
              </a:ext>
            </a:extLst>
          </p:cNvPr>
          <p:cNvPicPr/>
          <p:nvPr/>
        </p:nvPicPr>
        <p:blipFill>
          <a:blip r:embed="rId3"/>
          <a:stretch>
            <a:fillRect/>
          </a:stretch>
        </p:blipFill>
        <p:spPr bwMode="auto">
          <a:xfrm>
            <a:off x="5420106" y="3721608"/>
            <a:ext cx="2903219" cy="2322576"/>
          </a:xfrm>
          <a:prstGeom prst="rect">
            <a:avLst/>
          </a:prstGeom>
          <a:noFill/>
          <a:effectLst/>
        </p:spPr>
      </p:pic>
    </p:spTree>
    <p:extLst>
      <p:ext uri="{BB962C8B-B14F-4D97-AF65-F5344CB8AC3E}">
        <p14:creationId xmlns:p14="http://schemas.microsoft.com/office/powerpoint/2010/main" val="144244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r>
              <a:rPr lang="en-US" sz="2400" dirty="0"/>
              <a:t>3) What is the most common crime reported?</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417161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63161" y="629266"/>
            <a:ext cx="3831649"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Types of Offenses</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98438" y="2443315"/>
            <a:ext cx="3708113" cy="3785419"/>
          </a:xfrm>
          <a:prstGeom prst="rect">
            <a:avLst/>
          </a:prstGeom>
        </p:spPr>
        <p:txBody>
          <a:bodyPr vert="horz" lIns="91440" tIns="45720" rIns="91440" bIns="45720" rtlCol="0">
            <a:normAutofit/>
          </a:bodyPr>
          <a:lstStyle/>
          <a:p>
            <a:pPr>
              <a:lnSpc>
                <a:spcPct val="90000"/>
              </a:lnSpc>
              <a:spcAft>
                <a:spcPts val="600"/>
              </a:spcAft>
            </a:pPr>
            <a:r>
              <a:rPr lang="en-US" sz="2100" dirty="0"/>
              <a:t>Note the top six reported offenses below. </a:t>
            </a:r>
          </a:p>
          <a:p>
            <a:pPr>
              <a:lnSpc>
                <a:spcPct val="90000"/>
              </a:lnSpc>
              <a:spcAft>
                <a:spcPts val="600"/>
              </a:spcAft>
            </a:pPr>
            <a:endParaRPr lang="en-US" sz="2100" dirty="0"/>
          </a:p>
          <a:p>
            <a:pPr marL="285750" indent="-285750">
              <a:lnSpc>
                <a:spcPct val="90000"/>
              </a:lnSpc>
              <a:spcAft>
                <a:spcPts val="600"/>
              </a:spcAft>
              <a:buFont typeface="Arial" panose="020B0604020202020204" pitchFamily="34" charset="0"/>
              <a:buChar char="•"/>
            </a:pPr>
            <a:r>
              <a:rPr lang="en-US" sz="1700" dirty="0"/>
              <a:t>290: </a:t>
            </a:r>
            <a:r>
              <a:rPr lang="en-US" sz="1700" b="0" i="0" u="none" strike="noStrike" kern="1200" baseline="0" dirty="0">
                <a:solidFill>
                  <a:schemeClr val="dk1"/>
                </a:solidFill>
                <a:latin typeface="+mn-lt"/>
                <a:ea typeface="+mn-ea"/>
                <a:cs typeface="+mn-cs"/>
              </a:rPr>
              <a:t>Destruction/Damage/ Vandalism of Property</a:t>
            </a:r>
            <a:endParaRPr lang="en-US" sz="1700" dirty="0"/>
          </a:p>
          <a:p>
            <a:pPr marL="285750" indent="-285750">
              <a:lnSpc>
                <a:spcPct val="90000"/>
              </a:lnSpc>
              <a:spcAft>
                <a:spcPts val="600"/>
              </a:spcAft>
              <a:buFont typeface="Arial" panose="020B0604020202020204" pitchFamily="34" charset="0"/>
              <a:buChar char="•"/>
            </a:pPr>
            <a:r>
              <a:rPr lang="en-US" sz="1700" dirty="0"/>
              <a:t>13B: </a:t>
            </a:r>
            <a:r>
              <a:rPr lang="en-US" sz="1700" b="0" i="0" u="none" strike="noStrike" kern="1200" baseline="0" dirty="0">
                <a:solidFill>
                  <a:schemeClr val="dk1"/>
                </a:solidFill>
                <a:latin typeface="+mn-lt"/>
                <a:ea typeface="+mn-ea"/>
                <a:cs typeface="+mn-cs"/>
              </a:rPr>
              <a:t>Simple Assault</a:t>
            </a:r>
            <a:endParaRPr lang="en-US" sz="1700" dirty="0"/>
          </a:p>
          <a:p>
            <a:pPr marL="285750" indent="-285750">
              <a:lnSpc>
                <a:spcPct val="90000"/>
              </a:lnSpc>
              <a:spcAft>
                <a:spcPts val="600"/>
              </a:spcAft>
              <a:buFont typeface="Arial" panose="020B0604020202020204" pitchFamily="34" charset="0"/>
              <a:buChar char="•"/>
            </a:pPr>
            <a:r>
              <a:rPr lang="en-US" sz="1700" dirty="0"/>
              <a:t>23H: </a:t>
            </a:r>
            <a:r>
              <a:rPr lang="en-US" sz="1700" b="0" i="0" u="none" strike="noStrike" kern="1200" baseline="0" dirty="0">
                <a:solidFill>
                  <a:schemeClr val="dk1"/>
                </a:solidFill>
                <a:latin typeface="+mn-lt"/>
                <a:ea typeface="+mn-ea"/>
                <a:cs typeface="+mn-cs"/>
              </a:rPr>
              <a:t>Other Larceny</a:t>
            </a:r>
            <a:endParaRPr lang="en-US" sz="1700" dirty="0"/>
          </a:p>
          <a:p>
            <a:pPr marL="285750" indent="-285750">
              <a:lnSpc>
                <a:spcPct val="90000"/>
              </a:lnSpc>
              <a:spcAft>
                <a:spcPts val="600"/>
              </a:spcAft>
              <a:buFont typeface="Arial" panose="020B0604020202020204" pitchFamily="34" charset="0"/>
              <a:buChar char="•"/>
            </a:pPr>
            <a:r>
              <a:rPr lang="en-US" sz="1700" dirty="0"/>
              <a:t>35A: </a:t>
            </a:r>
            <a:r>
              <a:rPr lang="en-US" sz="1700" b="0" i="0" u="none" strike="noStrike" kern="1200" baseline="0" dirty="0">
                <a:solidFill>
                  <a:schemeClr val="dk1"/>
                </a:solidFill>
                <a:latin typeface="+mn-lt"/>
                <a:ea typeface="+mn-ea"/>
                <a:cs typeface="+mn-cs"/>
              </a:rPr>
              <a:t>Drug/Narcotic Violations</a:t>
            </a:r>
            <a:endParaRPr lang="en-US" sz="1700" dirty="0"/>
          </a:p>
          <a:p>
            <a:pPr marL="285750" indent="-285750">
              <a:lnSpc>
                <a:spcPct val="90000"/>
              </a:lnSpc>
              <a:spcAft>
                <a:spcPts val="600"/>
              </a:spcAft>
              <a:buFont typeface="Arial" panose="020B0604020202020204" pitchFamily="34" charset="0"/>
              <a:buChar char="•"/>
            </a:pPr>
            <a:r>
              <a:rPr lang="en-US" sz="1700" dirty="0"/>
              <a:t>220: </a:t>
            </a:r>
            <a:r>
              <a:rPr lang="en-US" sz="1700" b="0" i="0" u="none" strike="noStrike" kern="1200" baseline="0" dirty="0">
                <a:solidFill>
                  <a:schemeClr val="dk1"/>
                </a:solidFill>
                <a:latin typeface="+mn-lt"/>
                <a:ea typeface="+mn-ea"/>
                <a:cs typeface="+mn-cs"/>
              </a:rPr>
              <a:t>Burglary/Breaking and Entering</a:t>
            </a:r>
            <a:endParaRPr lang="en-US" sz="1700" dirty="0"/>
          </a:p>
          <a:p>
            <a:pPr marL="285750" indent="-285750">
              <a:lnSpc>
                <a:spcPct val="90000"/>
              </a:lnSpc>
              <a:spcAft>
                <a:spcPts val="600"/>
              </a:spcAft>
              <a:buFont typeface="Arial" panose="020B0604020202020204" pitchFamily="34" charset="0"/>
              <a:buChar char="•"/>
            </a:pPr>
            <a:r>
              <a:rPr lang="en-US" sz="1700" dirty="0"/>
              <a:t>23F: </a:t>
            </a:r>
            <a:r>
              <a:rPr lang="en-US" sz="1700" b="0" i="0" u="none" strike="noStrike" kern="1200" baseline="0" dirty="0">
                <a:solidFill>
                  <a:schemeClr val="dk1"/>
                </a:solidFill>
                <a:latin typeface="+mn-lt"/>
                <a:ea typeface="+mn-ea"/>
                <a:cs typeface="+mn-cs"/>
              </a:rPr>
              <a:t>Theft From Motor Vehicle</a:t>
            </a:r>
            <a:endParaRPr lang="en-US" sz="1700" dirty="0"/>
          </a:p>
          <a:p>
            <a:pPr>
              <a:lnSpc>
                <a:spcPct val="90000"/>
              </a:lnSpc>
              <a:spcAft>
                <a:spcPts val="600"/>
              </a:spcAft>
            </a:pPr>
            <a:endParaRPr lang="en-US" sz="2100" dirty="0"/>
          </a:p>
        </p:txBody>
      </p:sp>
      <p:sp>
        <p:nvSpPr>
          <p:cNvPr id="23" name="Rectangle 2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a:extLst>
              <a:ext uri="{FF2B5EF4-FFF2-40B4-BE49-F238E27FC236}">
                <a16:creationId xmlns:a16="http://schemas.microsoft.com/office/drawing/2014/main" id="{C999A3D9-11C6-4379-9C6B-ACF64C152DC5}"/>
              </a:ext>
            </a:extLst>
          </p:cNvPr>
          <p:cNvPicPr/>
          <p:nvPr/>
        </p:nvPicPr>
        <p:blipFill>
          <a:blip r:embed="rId2"/>
          <a:stretch>
            <a:fillRect/>
          </a:stretch>
        </p:blipFill>
        <p:spPr bwMode="auto">
          <a:xfrm>
            <a:off x="4953160" y="2084352"/>
            <a:ext cx="3733639" cy="2686050"/>
          </a:xfrm>
          <a:prstGeom prst="rect">
            <a:avLst/>
          </a:prstGeom>
          <a:noFill/>
          <a:ln w="9525">
            <a:noFill/>
            <a:headEnd/>
            <a:tailEnd/>
          </a:ln>
        </p:spPr>
      </p:pic>
    </p:spTree>
    <p:extLst>
      <p:ext uri="{BB962C8B-B14F-4D97-AF65-F5344CB8AC3E}">
        <p14:creationId xmlns:p14="http://schemas.microsoft.com/office/powerpoint/2010/main" val="98983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r>
              <a:rPr lang="en-US" sz="2400" dirty="0"/>
              <a:t>4) What reasons are given for justifiable homicides?</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1860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3708114"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Justifiable?</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697" y="2438400"/>
            <a:ext cx="3708113" cy="3785419"/>
          </a:xfrm>
          <a:prstGeom prst="rect">
            <a:avLst/>
          </a:prstGeom>
        </p:spPr>
        <p:txBody>
          <a:bodyPr vert="horz" lIns="91440" tIns="45720" rIns="91440" bIns="45720" rtlCol="0">
            <a:normAutofit/>
          </a:bodyPr>
          <a:lstStyle/>
          <a:p>
            <a:pPr>
              <a:lnSpc>
                <a:spcPct val="90000"/>
              </a:lnSpc>
              <a:spcAft>
                <a:spcPts val="600"/>
              </a:spcAft>
            </a:pPr>
            <a:r>
              <a:rPr lang="en-US" sz="2100" dirty="0"/>
              <a:t>Note the top three reasons provided for justifiable homicides</a:t>
            </a:r>
          </a:p>
          <a:p>
            <a:pPr indent="-228600">
              <a:lnSpc>
                <a:spcPct val="90000"/>
              </a:lnSpc>
              <a:spcAft>
                <a:spcPts val="600"/>
              </a:spcAft>
              <a:buFont typeface="Arial" panose="020B0604020202020204" pitchFamily="34" charset="0"/>
              <a:buChar char="•"/>
            </a:pPr>
            <a:endParaRPr lang="en-US" sz="2100" dirty="0"/>
          </a:p>
          <a:p>
            <a:pPr marL="514350" indent="-457200">
              <a:lnSpc>
                <a:spcPct val="90000"/>
              </a:lnSpc>
              <a:spcAft>
                <a:spcPts val="600"/>
              </a:spcAft>
              <a:buFont typeface="+mj-lt"/>
              <a:buAutoNum type="arabicPeriod"/>
            </a:pPr>
            <a:r>
              <a:rPr lang="en-US" sz="2000" dirty="0">
                <a:effectLst/>
                <a:latin typeface="Cambria" panose="02040503050406030204" pitchFamily="18" charset="0"/>
                <a:ea typeface="Cambria" panose="02040503050406030204" pitchFamily="18" charset="0"/>
                <a:cs typeface="Times New Roman" panose="02020603050405020304" pitchFamily="18" charset="0"/>
              </a:rPr>
              <a:t>Criminal Attacked Police Officer and That Officer Killed Criminal </a:t>
            </a:r>
          </a:p>
          <a:p>
            <a:pPr marL="514350" indent="-457200">
              <a:lnSpc>
                <a:spcPct val="90000"/>
              </a:lnSpc>
              <a:spcAft>
                <a:spcPts val="600"/>
              </a:spcAft>
              <a:buFont typeface="+mj-lt"/>
              <a:buAutoNum type="arabicPeriod"/>
            </a:pPr>
            <a:r>
              <a:rPr lang="en-US" sz="2000" dirty="0">
                <a:effectLst/>
                <a:latin typeface="Cambria" panose="02040503050406030204" pitchFamily="18" charset="0"/>
                <a:ea typeface="Cambria" panose="02040503050406030204" pitchFamily="18" charset="0"/>
                <a:cs typeface="Times New Roman" panose="02020603050405020304" pitchFamily="18" charset="0"/>
              </a:rPr>
              <a:t>Criminal Killed In Commission of a Crime</a:t>
            </a:r>
          </a:p>
          <a:p>
            <a:pPr marL="514350" indent="-457200">
              <a:lnSpc>
                <a:spcPct val="90000"/>
              </a:lnSpc>
              <a:spcAft>
                <a:spcPts val="600"/>
              </a:spcAft>
              <a:buFont typeface="+mj-lt"/>
              <a:buAutoNum type="arabicPeriod"/>
            </a:pPr>
            <a:r>
              <a:rPr lang="en-US" sz="2000" dirty="0">
                <a:effectLst/>
                <a:latin typeface="Cambria" panose="02040503050406030204" pitchFamily="18" charset="0"/>
                <a:ea typeface="Cambria" panose="02040503050406030204" pitchFamily="18" charset="0"/>
                <a:cs typeface="Times New Roman" panose="02020603050405020304" pitchFamily="18" charset="0"/>
              </a:rPr>
              <a:t>Criminal Attacked a Civilian</a:t>
            </a:r>
            <a:endParaRPr lang="en-US" sz="2000" dirty="0"/>
          </a:p>
        </p:txBody>
      </p:sp>
      <p:sp>
        <p:nvSpPr>
          <p:cNvPr id="16" name="Rectangle 15">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a:extLst>
              <a:ext uri="{FF2B5EF4-FFF2-40B4-BE49-F238E27FC236}">
                <a16:creationId xmlns:a16="http://schemas.microsoft.com/office/drawing/2014/main" id="{DBD08F37-4C5F-4968-9189-FE39F8CE46E7}"/>
              </a:ext>
            </a:extLst>
          </p:cNvPr>
          <p:cNvPicPr/>
          <p:nvPr/>
        </p:nvPicPr>
        <p:blipFill>
          <a:blip r:embed="rId2"/>
          <a:stretch>
            <a:fillRect/>
          </a:stretch>
        </p:blipFill>
        <p:spPr bwMode="auto">
          <a:xfrm>
            <a:off x="5105400" y="893727"/>
            <a:ext cx="3376613" cy="2533650"/>
          </a:xfrm>
          <a:prstGeom prst="rect">
            <a:avLst/>
          </a:prstGeom>
          <a:noFill/>
          <a:ln w="9525">
            <a:noFill/>
            <a:headEnd/>
            <a:tailEnd/>
          </a:ln>
        </p:spPr>
      </p:pic>
      <p:sp>
        <p:nvSpPr>
          <p:cNvPr id="2" name="TextBox 1">
            <a:extLst>
              <a:ext uri="{FF2B5EF4-FFF2-40B4-BE49-F238E27FC236}">
                <a16:creationId xmlns:a16="http://schemas.microsoft.com/office/drawing/2014/main" id="{B6F5A58E-1FED-4563-BA71-5372C731C82D}"/>
              </a:ext>
            </a:extLst>
          </p:cNvPr>
          <p:cNvSpPr txBox="1"/>
          <p:nvPr/>
        </p:nvSpPr>
        <p:spPr>
          <a:xfrm>
            <a:off x="5105400" y="4057646"/>
            <a:ext cx="3551903" cy="1477328"/>
          </a:xfrm>
          <a:prstGeom prst="rect">
            <a:avLst/>
          </a:prstGeom>
          <a:noFill/>
        </p:spPr>
        <p:txBody>
          <a:bodyPr wrap="square" rtlCol="0">
            <a:spAutoFit/>
          </a:bodyPr>
          <a:lstStyle/>
          <a:p>
            <a:r>
              <a:rPr lang="en-US" sz="1000" dirty="0">
                <a:effectLst/>
                <a:latin typeface="Cambria" panose="02040503050406030204" pitchFamily="18" charset="0"/>
                <a:ea typeface="Cambria" panose="02040503050406030204" pitchFamily="18" charset="0"/>
                <a:cs typeface="Times New Roman" panose="02020603050405020304" pitchFamily="18" charset="0"/>
              </a:rPr>
              <a:t>A=Criminal Attacked Police Officer and That Officer Killed Criminal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B=Criminal Attacked Fellow Police Officer and Criminal Killed by Another Police Officer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C=Criminal Attacked a Civilian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D=Criminal Attempted Flight From a Crime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E=Criminal Killed In Commission of a Crime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F=Criminal Resisted Arrest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G=Unable to Determine/Not Enough Information </a:t>
            </a:r>
            <a:endParaRPr lang="en-US" sz="1000" dirty="0"/>
          </a:p>
        </p:txBody>
      </p:sp>
    </p:spTree>
    <p:extLst>
      <p:ext uri="{BB962C8B-B14F-4D97-AF65-F5344CB8AC3E}">
        <p14:creationId xmlns:p14="http://schemas.microsoft.com/office/powerpoint/2010/main" val="330230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6350" y="4114800"/>
            <a:ext cx="6477000" cy="1219200"/>
          </a:xfrm>
        </p:spPr>
        <p:txBody>
          <a:bodyPr>
            <a:normAutofit fontScale="70000" lnSpcReduction="20000"/>
          </a:bodyPr>
          <a:lstStyle/>
          <a:p>
            <a:pPr marR="0" algn="l">
              <a:spcAft>
                <a:spcPts val="800"/>
              </a:spcAft>
            </a:pPr>
            <a:r>
              <a:rPr lang="en-US" sz="4500" dirty="0">
                <a:solidFill>
                  <a:srgbClr val="0070C0"/>
                </a:solidFill>
              </a:rPr>
              <a:t>Tennessee, Michigan, South Carolina, Massachusetts, Ohio, and Washington.</a:t>
            </a:r>
          </a:p>
          <a:p>
            <a:endParaRPr lang="en-US" dirty="0">
              <a:solidFill>
                <a:srgbClr val="0070C0"/>
              </a:solidFill>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Limiting Scope</a:t>
            </a:r>
          </a:p>
        </p:txBody>
      </p:sp>
      <p:sp>
        <p:nvSpPr>
          <p:cNvPr id="2" name="TextBox 1">
            <a:extLst>
              <a:ext uri="{FF2B5EF4-FFF2-40B4-BE49-F238E27FC236}">
                <a16:creationId xmlns:a16="http://schemas.microsoft.com/office/drawing/2014/main" id="{F59A2066-56FC-473F-8D10-91BE25B75714}"/>
              </a:ext>
            </a:extLst>
          </p:cNvPr>
          <p:cNvSpPr txBox="1"/>
          <p:nvPr/>
        </p:nvSpPr>
        <p:spPr>
          <a:xfrm>
            <a:off x="1600200" y="1752600"/>
            <a:ext cx="5829300" cy="147732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some states have switched over to the mandated National Incident-Based Reporting System (NIBRS), the UCR data only includes those that remain.  For this reason, the following states were selected to be the focus </a:t>
            </a:r>
            <a:r>
              <a:rPr lang="en-US" dirty="0">
                <a:latin typeface="Times New Roman" panose="02020603050405020304" pitchFamily="18" charset="0"/>
                <a:ea typeface="Times New Roman" panose="02020603050405020304" pitchFamily="18" charset="0"/>
                <a:cs typeface="Times New Roman" panose="02020603050405020304" pitchFamily="18" charset="0"/>
              </a:rPr>
              <a:t>of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study.</a:t>
            </a:r>
            <a:endParaRPr lang="en-US" dirty="0"/>
          </a:p>
        </p:txBody>
      </p:sp>
    </p:spTree>
    <p:extLst>
      <p:ext uri="{BB962C8B-B14F-4D97-AF65-F5344CB8AC3E}">
        <p14:creationId xmlns:p14="http://schemas.microsoft.com/office/powerpoint/2010/main" val="314500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762000" y="228600"/>
            <a:ext cx="7772400" cy="993775"/>
          </a:xfrm>
        </p:spPr>
        <p:txBody>
          <a:bodyPr>
            <a:noAutofit/>
          </a:bodyPr>
          <a:lstStyle/>
          <a:p>
            <a:r>
              <a:rPr lang="en-US"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Descriptive Statistics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pic>
        <p:nvPicPr>
          <p:cNvPr id="5" name="Picture 4">
            <a:extLst>
              <a:ext uri="{FF2B5EF4-FFF2-40B4-BE49-F238E27FC236}">
                <a16:creationId xmlns:a16="http://schemas.microsoft.com/office/drawing/2014/main" id="{99255E5B-ECFE-4644-9194-33489FA951F4}"/>
              </a:ext>
            </a:extLst>
          </p:cNvPr>
          <p:cNvPicPr>
            <a:picLocks noChangeAspect="1"/>
          </p:cNvPicPr>
          <p:nvPr/>
        </p:nvPicPr>
        <p:blipFill>
          <a:blip r:embed="rId2"/>
          <a:stretch>
            <a:fillRect/>
          </a:stretch>
        </p:blipFill>
        <p:spPr>
          <a:xfrm>
            <a:off x="176212" y="1143000"/>
            <a:ext cx="8791575" cy="5372100"/>
          </a:xfrm>
          <a:prstGeom prst="rect">
            <a:avLst/>
          </a:prstGeom>
        </p:spPr>
      </p:pic>
    </p:spTree>
    <p:extLst>
      <p:ext uri="{BB962C8B-B14F-4D97-AF65-F5344CB8AC3E}">
        <p14:creationId xmlns:p14="http://schemas.microsoft.com/office/powerpoint/2010/main" val="199980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dirty="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100" dirty="0"/>
              <a:t>5) In what areas are justified homicides committed most frequently? reports of suspicious activity?</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147593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6F7-9AA6-40E7-A6CF-E8369B1E1866}"/>
              </a:ext>
            </a:extLst>
          </p:cNvPr>
          <p:cNvSpPr>
            <a:spLocks noGrp="1"/>
          </p:cNvSpPr>
          <p:nvPr>
            <p:ph type="title"/>
          </p:nvPr>
        </p:nvSpPr>
        <p:spPr>
          <a:xfrm>
            <a:off x="457200" y="274638"/>
            <a:ext cx="8229600" cy="1143000"/>
          </a:xfrm>
        </p:spPr>
        <p:txBody>
          <a:bodyPr>
            <a:noAutofit/>
          </a:bodyPr>
          <a:lstStyle/>
          <a:p>
            <a:r>
              <a:rPr lang="en-US"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Tennesee</a:t>
            </a:r>
            <a:b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br>
            <a:r>
              <a:rPr lang="en-US" sz="1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(2016)</a:t>
            </a:r>
          </a:p>
        </p:txBody>
      </p:sp>
      <p:pic>
        <p:nvPicPr>
          <p:cNvPr id="6" name="Picture 5">
            <a:extLst>
              <a:ext uri="{FF2B5EF4-FFF2-40B4-BE49-F238E27FC236}">
                <a16:creationId xmlns:a16="http://schemas.microsoft.com/office/drawing/2014/main" id="{BE594B4D-A4FB-4C78-9D33-AE12B3DAE3DA}"/>
              </a:ext>
            </a:extLst>
          </p:cNvPr>
          <p:cNvPicPr>
            <a:picLocks noChangeAspect="1"/>
          </p:cNvPicPr>
          <p:nvPr/>
        </p:nvPicPr>
        <p:blipFill>
          <a:blip r:embed="rId2"/>
          <a:stretch>
            <a:fillRect/>
          </a:stretch>
        </p:blipFill>
        <p:spPr>
          <a:xfrm>
            <a:off x="2134720" y="1676400"/>
            <a:ext cx="4874559" cy="2286000"/>
          </a:xfrm>
          <a:prstGeom prst="rect">
            <a:avLst/>
          </a:prstGeom>
        </p:spPr>
      </p:pic>
      <p:pic>
        <p:nvPicPr>
          <p:cNvPr id="7" name="Picture">
            <a:extLst>
              <a:ext uri="{FF2B5EF4-FFF2-40B4-BE49-F238E27FC236}">
                <a16:creationId xmlns:a16="http://schemas.microsoft.com/office/drawing/2014/main" id="{EB3922B8-53A6-4041-9B3E-BD27C63A8F19}"/>
              </a:ext>
            </a:extLst>
          </p:cNvPr>
          <p:cNvPicPr/>
          <p:nvPr/>
        </p:nvPicPr>
        <p:blipFill>
          <a:blip r:embed="rId3"/>
          <a:stretch>
            <a:fillRect/>
          </a:stretch>
        </p:blipFill>
        <p:spPr bwMode="auto">
          <a:xfrm>
            <a:off x="1143000" y="3810000"/>
            <a:ext cx="3148012" cy="2609850"/>
          </a:xfrm>
          <a:prstGeom prst="rect">
            <a:avLst/>
          </a:prstGeom>
          <a:noFill/>
          <a:ln w="9525">
            <a:noFill/>
            <a:headEnd/>
            <a:tailEnd/>
          </a:ln>
        </p:spPr>
      </p:pic>
      <p:pic>
        <p:nvPicPr>
          <p:cNvPr id="8" name="Picture">
            <a:extLst>
              <a:ext uri="{FF2B5EF4-FFF2-40B4-BE49-F238E27FC236}">
                <a16:creationId xmlns:a16="http://schemas.microsoft.com/office/drawing/2014/main" id="{D255897A-A580-4ED3-B1F4-0E3C42919167}"/>
              </a:ext>
            </a:extLst>
          </p:cNvPr>
          <p:cNvPicPr/>
          <p:nvPr/>
        </p:nvPicPr>
        <p:blipFill>
          <a:blip r:embed="rId4"/>
          <a:stretch>
            <a:fillRect/>
          </a:stretch>
        </p:blipFill>
        <p:spPr bwMode="auto">
          <a:xfrm>
            <a:off x="5029200" y="3798903"/>
            <a:ext cx="3148013" cy="2751708"/>
          </a:xfrm>
          <a:prstGeom prst="rect">
            <a:avLst/>
          </a:prstGeom>
          <a:noFill/>
          <a:ln w="9525">
            <a:noFill/>
            <a:headEnd/>
            <a:tailEnd/>
          </a:ln>
        </p:spPr>
      </p:pic>
    </p:spTree>
    <p:extLst>
      <p:ext uri="{BB962C8B-B14F-4D97-AF65-F5344CB8AC3E}">
        <p14:creationId xmlns:p14="http://schemas.microsoft.com/office/powerpoint/2010/main" val="2498708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6F7-9AA6-40E7-A6CF-E8369B1E1866}"/>
              </a:ext>
            </a:extLst>
          </p:cNvPr>
          <p:cNvSpPr>
            <a:spLocks noGrp="1"/>
          </p:cNvSpPr>
          <p:nvPr>
            <p:ph type="title"/>
          </p:nvPr>
        </p:nvSpPr>
        <p:spPr>
          <a:xfrm>
            <a:off x="457200" y="274638"/>
            <a:ext cx="8229600" cy="1143000"/>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Michigan </a:t>
            </a:r>
            <a:r>
              <a:rPr lang="en-US" sz="1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(2016)</a:t>
            </a:r>
          </a:p>
        </p:txBody>
      </p:sp>
      <p:pic>
        <p:nvPicPr>
          <p:cNvPr id="3" name="Picture 2">
            <a:extLst>
              <a:ext uri="{FF2B5EF4-FFF2-40B4-BE49-F238E27FC236}">
                <a16:creationId xmlns:a16="http://schemas.microsoft.com/office/drawing/2014/main" id="{4F71439E-2B0A-4C60-990B-3BD8D02C1C41}"/>
              </a:ext>
            </a:extLst>
          </p:cNvPr>
          <p:cNvPicPr>
            <a:picLocks noChangeAspect="1"/>
          </p:cNvPicPr>
          <p:nvPr/>
        </p:nvPicPr>
        <p:blipFill>
          <a:blip r:embed="rId2"/>
          <a:stretch>
            <a:fillRect/>
          </a:stretch>
        </p:blipFill>
        <p:spPr>
          <a:xfrm>
            <a:off x="2847769" y="1185862"/>
            <a:ext cx="3519487" cy="3095625"/>
          </a:xfrm>
          <a:prstGeom prst="rect">
            <a:avLst/>
          </a:prstGeom>
        </p:spPr>
      </p:pic>
      <p:pic>
        <p:nvPicPr>
          <p:cNvPr id="9" name="Picture">
            <a:extLst>
              <a:ext uri="{FF2B5EF4-FFF2-40B4-BE49-F238E27FC236}">
                <a16:creationId xmlns:a16="http://schemas.microsoft.com/office/drawing/2014/main" id="{28FAC1B6-B7FE-492D-B792-D114210E6577}"/>
              </a:ext>
            </a:extLst>
          </p:cNvPr>
          <p:cNvPicPr/>
          <p:nvPr/>
        </p:nvPicPr>
        <p:blipFill>
          <a:blip r:embed="rId3"/>
          <a:stretch>
            <a:fillRect/>
          </a:stretch>
        </p:blipFill>
        <p:spPr bwMode="auto">
          <a:xfrm>
            <a:off x="705498" y="4114800"/>
            <a:ext cx="3409303" cy="2562225"/>
          </a:xfrm>
          <a:prstGeom prst="rect">
            <a:avLst/>
          </a:prstGeom>
          <a:noFill/>
          <a:ln w="9525">
            <a:noFill/>
            <a:headEnd/>
            <a:tailEnd/>
          </a:ln>
        </p:spPr>
      </p:pic>
      <p:pic>
        <p:nvPicPr>
          <p:cNvPr id="10" name="Picture">
            <a:extLst>
              <a:ext uri="{FF2B5EF4-FFF2-40B4-BE49-F238E27FC236}">
                <a16:creationId xmlns:a16="http://schemas.microsoft.com/office/drawing/2014/main" id="{2A66CEDB-B734-4B31-BB7F-5CDF8DD00686}"/>
              </a:ext>
            </a:extLst>
          </p:cNvPr>
          <p:cNvPicPr/>
          <p:nvPr/>
        </p:nvPicPr>
        <p:blipFill>
          <a:blip r:embed="rId4"/>
          <a:stretch>
            <a:fillRect/>
          </a:stretch>
        </p:blipFill>
        <p:spPr bwMode="auto">
          <a:xfrm>
            <a:off x="5029200" y="4191000"/>
            <a:ext cx="3193742" cy="2562226"/>
          </a:xfrm>
          <a:prstGeom prst="rect">
            <a:avLst/>
          </a:prstGeom>
          <a:noFill/>
          <a:ln w="9525">
            <a:noFill/>
            <a:headEnd/>
            <a:tailEnd/>
          </a:ln>
        </p:spPr>
      </p:pic>
    </p:spTree>
    <p:extLst>
      <p:ext uri="{BB962C8B-B14F-4D97-AF65-F5344CB8AC3E}">
        <p14:creationId xmlns:p14="http://schemas.microsoft.com/office/powerpoint/2010/main" val="15696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00200"/>
            <a:ext cx="6400800" cy="762000"/>
          </a:xfrm>
        </p:spPr>
        <p:txBody>
          <a:bodyPr>
            <a:normAutofit fontScale="92500"/>
          </a:bodyPr>
          <a:lstStyle/>
          <a:p>
            <a:pPr algn="l"/>
            <a:r>
              <a:rPr lang="en-US" sz="3600" dirty="0">
                <a:solidFill>
                  <a:srgbClr val="0070C0"/>
                </a:solidFill>
              </a:rPr>
              <a:t>Too many reports of Excessive Force</a:t>
            </a:r>
          </a:p>
          <a:p>
            <a:endParaRPr lang="en-US" dirty="0">
              <a:solidFill>
                <a:srgbClr val="0070C0"/>
              </a:solidFill>
            </a:endParaRPr>
          </a:p>
        </p:txBody>
      </p:sp>
      <p:sp>
        <p:nvSpPr>
          <p:cNvPr id="6" name="Subtitle 2"/>
          <p:cNvSpPr txBox="1">
            <a:spLocks/>
          </p:cNvSpPr>
          <p:nvPr/>
        </p:nvSpPr>
        <p:spPr>
          <a:xfrm>
            <a:off x="838200" y="2857501"/>
            <a:ext cx="7620000" cy="3276600"/>
          </a:xfrm>
          <a:prstGeom prst="rect">
            <a:avLst/>
          </a:prstGeom>
        </p:spPr>
        <p:txBody>
          <a:bodyPr vert="horz" lIns="91440" tIns="45720" rIns="91440" bIns="45720" rtlCol="0">
            <a:normAutofit lnSpcReduction="10000"/>
          </a:bodyPr>
          <a:lstStyle/>
          <a:p>
            <a:pPr marR="0" lvl="1">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has been an increase in reported incidents of excessive use of force by police.  This increase has heightened visibility, and communities across the country are calling for change.  The police have a reputation for targeting minorities, making some afraid to call the police when needed.  Change is needed to deter crime while providing a sense of protection to the entire community.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Ø"/>
            </a:pPr>
            <a:endParaRPr lang="en-US" sz="3200" dirty="0"/>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Business Problem</a:t>
            </a:r>
          </a:p>
        </p:txBody>
      </p:sp>
    </p:spTree>
    <p:extLst>
      <p:ext uri="{BB962C8B-B14F-4D97-AF65-F5344CB8AC3E}">
        <p14:creationId xmlns:p14="http://schemas.microsoft.com/office/powerpoint/2010/main" val="716180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6F7-9AA6-40E7-A6CF-E8369B1E1866}"/>
              </a:ext>
            </a:extLst>
          </p:cNvPr>
          <p:cNvSpPr>
            <a:spLocks noGrp="1"/>
          </p:cNvSpPr>
          <p:nvPr>
            <p:ph type="title"/>
          </p:nvPr>
        </p:nvSpPr>
        <p:spPr>
          <a:xfrm>
            <a:off x="457200" y="274638"/>
            <a:ext cx="8229600" cy="1143000"/>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South Carolina</a:t>
            </a:r>
            <a:b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br>
            <a:r>
              <a:rPr lang="en-US" sz="1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(2016)</a:t>
            </a:r>
          </a:p>
        </p:txBody>
      </p:sp>
      <p:pic>
        <p:nvPicPr>
          <p:cNvPr id="3" name="Picture 2">
            <a:extLst>
              <a:ext uri="{FF2B5EF4-FFF2-40B4-BE49-F238E27FC236}">
                <a16:creationId xmlns:a16="http://schemas.microsoft.com/office/drawing/2014/main" id="{7AD91141-2D24-4A3E-B8A6-5A427E472CD1}"/>
              </a:ext>
            </a:extLst>
          </p:cNvPr>
          <p:cNvPicPr>
            <a:picLocks noChangeAspect="1"/>
          </p:cNvPicPr>
          <p:nvPr/>
        </p:nvPicPr>
        <p:blipFill>
          <a:blip r:embed="rId2"/>
          <a:stretch>
            <a:fillRect/>
          </a:stretch>
        </p:blipFill>
        <p:spPr>
          <a:xfrm>
            <a:off x="3190875" y="1524000"/>
            <a:ext cx="2762250" cy="2533650"/>
          </a:xfrm>
          <a:prstGeom prst="rect">
            <a:avLst/>
          </a:prstGeom>
        </p:spPr>
      </p:pic>
      <p:pic>
        <p:nvPicPr>
          <p:cNvPr id="9" name="Picture">
            <a:extLst>
              <a:ext uri="{FF2B5EF4-FFF2-40B4-BE49-F238E27FC236}">
                <a16:creationId xmlns:a16="http://schemas.microsoft.com/office/drawing/2014/main" id="{66540B44-0562-4400-BFE8-32BC9A104603}"/>
              </a:ext>
            </a:extLst>
          </p:cNvPr>
          <p:cNvPicPr/>
          <p:nvPr/>
        </p:nvPicPr>
        <p:blipFill>
          <a:blip r:embed="rId3"/>
          <a:stretch>
            <a:fillRect/>
          </a:stretch>
        </p:blipFill>
        <p:spPr bwMode="auto">
          <a:xfrm>
            <a:off x="1300162" y="4201002"/>
            <a:ext cx="2462212" cy="2096980"/>
          </a:xfrm>
          <a:prstGeom prst="rect">
            <a:avLst/>
          </a:prstGeom>
          <a:noFill/>
          <a:ln w="9525">
            <a:noFill/>
            <a:headEnd/>
            <a:tailEnd/>
          </a:ln>
        </p:spPr>
      </p:pic>
      <p:pic>
        <p:nvPicPr>
          <p:cNvPr id="10" name="Picture">
            <a:extLst>
              <a:ext uri="{FF2B5EF4-FFF2-40B4-BE49-F238E27FC236}">
                <a16:creationId xmlns:a16="http://schemas.microsoft.com/office/drawing/2014/main" id="{912319F4-6447-46A5-8E8C-24C4B1D6EC58}"/>
              </a:ext>
            </a:extLst>
          </p:cNvPr>
          <p:cNvPicPr/>
          <p:nvPr/>
        </p:nvPicPr>
        <p:blipFill>
          <a:blip r:embed="rId4"/>
          <a:stretch>
            <a:fillRect/>
          </a:stretch>
        </p:blipFill>
        <p:spPr bwMode="auto">
          <a:xfrm>
            <a:off x="5372009" y="4247610"/>
            <a:ext cx="2462212" cy="2078485"/>
          </a:xfrm>
          <a:prstGeom prst="rect">
            <a:avLst/>
          </a:prstGeom>
          <a:noFill/>
          <a:ln w="9525">
            <a:noFill/>
            <a:headEnd/>
            <a:tailEnd/>
          </a:ln>
        </p:spPr>
      </p:pic>
    </p:spTree>
    <p:extLst>
      <p:ext uri="{BB962C8B-B14F-4D97-AF65-F5344CB8AC3E}">
        <p14:creationId xmlns:p14="http://schemas.microsoft.com/office/powerpoint/2010/main" val="120616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6F7-9AA6-40E7-A6CF-E8369B1E1866}"/>
              </a:ext>
            </a:extLst>
          </p:cNvPr>
          <p:cNvSpPr>
            <a:spLocks noGrp="1"/>
          </p:cNvSpPr>
          <p:nvPr>
            <p:ph type="title"/>
          </p:nvPr>
        </p:nvSpPr>
        <p:spPr>
          <a:xfrm>
            <a:off x="457200" y="274638"/>
            <a:ext cx="8229600" cy="1143000"/>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Massachusetts</a:t>
            </a:r>
            <a:b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br>
            <a:r>
              <a:rPr lang="en-US" sz="1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(2016)</a:t>
            </a:r>
          </a:p>
        </p:txBody>
      </p:sp>
      <p:pic>
        <p:nvPicPr>
          <p:cNvPr id="5" name="Picture 4">
            <a:extLst>
              <a:ext uri="{FF2B5EF4-FFF2-40B4-BE49-F238E27FC236}">
                <a16:creationId xmlns:a16="http://schemas.microsoft.com/office/drawing/2014/main" id="{86A3521E-C0C6-443A-A1CA-3184030D8F17}"/>
              </a:ext>
            </a:extLst>
          </p:cNvPr>
          <p:cNvPicPr>
            <a:picLocks noChangeAspect="1"/>
          </p:cNvPicPr>
          <p:nvPr/>
        </p:nvPicPr>
        <p:blipFill>
          <a:blip r:embed="rId2"/>
          <a:stretch>
            <a:fillRect/>
          </a:stretch>
        </p:blipFill>
        <p:spPr>
          <a:xfrm>
            <a:off x="2698187" y="1384578"/>
            <a:ext cx="3747625" cy="2544840"/>
          </a:xfrm>
          <a:prstGeom prst="rect">
            <a:avLst/>
          </a:prstGeom>
        </p:spPr>
      </p:pic>
      <p:pic>
        <p:nvPicPr>
          <p:cNvPr id="8" name="Picture">
            <a:extLst>
              <a:ext uri="{FF2B5EF4-FFF2-40B4-BE49-F238E27FC236}">
                <a16:creationId xmlns:a16="http://schemas.microsoft.com/office/drawing/2014/main" id="{5E952119-FF1B-49A2-8A08-B259697B780A}"/>
              </a:ext>
            </a:extLst>
          </p:cNvPr>
          <p:cNvPicPr/>
          <p:nvPr/>
        </p:nvPicPr>
        <p:blipFill>
          <a:blip r:embed="rId3"/>
          <a:stretch>
            <a:fillRect/>
          </a:stretch>
        </p:blipFill>
        <p:spPr bwMode="auto">
          <a:xfrm>
            <a:off x="5024205" y="3976421"/>
            <a:ext cx="2843213" cy="2457450"/>
          </a:xfrm>
          <a:prstGeom prst="rect">
            <a:avLst/>
          </a:prstGeom>
          <a:noFill/>
          <a:ln w="9525">
            <a:noFill/>
            <a:headEnd/>
            <a:tailEnd/>
          </a:ln>
        </p:spPr>
      </p:pic>
      <p:sp>
        <p:nvSpPr>
          <p:cNvPr id="6" name="TextBox 5">
            <a:extLst>
              <a:ext uri="{FF2B5EF4-FFF2-40B4-BE49-F238E27FC236}">
                <a16:creationId xmlns:a16="http://schemas.microsoft.com/office/drawing/2014/main" id="{0716AAA5-7328-477D-86CC-A3F464B6CB1A}"/>
              </a:ext>
            </a:extLst>
          </p:cNvPr>
          <p:cNvSpPr txBox="1"/>
          <p:nvPr/>
        </p:nvSpPr>
        <p:spPr>
          <a:xfrm>
            <a:off x="990600" y="4604982"/>
            <a:ext cx="2514600" cy="1200329"/>
          </a:xfrm>
          <a:prstGeom prst="rect">
            <a:avLst/>
          </a:prstGeom>
          <a:noFill/>
          <a:ln>
            <a:solidFill>
              <a:schemeClr val="accent1"/>
            </a:solidFill>
          </a:ln>
        </p:spPr>
        <p:txBody>
          <a:bodyPr wrap="square" rtlCol="0">
            <a:spAutoFit/>
          </a:bodyPr>
          <a:lstStyle/>
          <a:p>
            <a:r>
              <a:rPr lang="en-US" sz="1800" i="1" dirty="0">
                <a:solidFill>
                  <a:srgbClr val="FF0000"/>
                </a:solidFill>
                <a:effectLst/>
                <a:latin typeface="Consolas" panose="020B0609020204030204" pitchFamily="49" charset="0"/>
                <a:ea typeface="Cambria" panose="02040503050406030204" pitchFamily="18" charset="0"/>
                <a:cs typeface="Times New Roman" panose="02020603050405020304" pitchFamily="18" charset="0"/>
              </a:rPr>
              <a:t>There are were no Justifiable Homicides reported in MA for 2016.</a:t>
            </a:r>
            <a:endParaRPr lang="en-US" dirty="0">
              <a:solidFill>
                <a:srgbClr val="FF0000"/>
              </a:solidFill>
            </a:endParaRPr>
          </a:p>
        </p:txBody>
      </p:sp>
    </p:spTree>
    <p:extLst>
      <p:ext uri="{BB962C8B-B14F-4D97-AF65-F5344CB8AC3E}">
        <p14:creationId xmlns:p14="http://schemas.microsoft.com/office/powerpoint/2010/main" val="3040861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6F7-9AA6-40E7-A6CF-E8369B1E1866}"/>
              </a:ext>
            </a:extLst>
          </p:cNvPr>
          <p:cNvSpPr>
            <a:spLocks noGrp="1"/>
          </p:cNvSpPr>
          <p:nvPr>
            <p:ph type="title"/>
          </p:nvPr>
        </p:nvSpPr>
        <p:spPr>
          <a:xfrm>
            <a:off x="457200" y="274638"/>
            <a:ext cx="8229600" cy="1143000"/>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Ohio</a:t>
            </a:r>
            <a:b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br>
            <a:r>
              <a:rPr lang="en-US" sz="1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(2016)</a:t>
            </a:r>
          </a:p>
        </p:txBody>
      </p:sp>
      <p:pic>
        <p:nvPicPr>
          <p:cNvPr id="5" name="Picture 4">
            <a:extLst>
              <a:ext uri="{FF2B5EF4-FFF2-40B4-BE49-F238E27FC236}">
                <a16:creationId xmlns:a16="http://schemas.microsoft.com/office/drawing/2014/main" id="{ADE40ECF-7D2F-48E1-B4EB-276AE2760045}"/>
              </a:ext>
            </a:extLst>
          </p:cNvPr>
          <p:cNvPicPr>
            <a:picLocks noChangeAspect="1"/>
          </p:cNvPicPr>
          <p:nvPr/>
        </p:nvPicPr>
        <p:blipFill>
          <a:blip r:embed="rId2"/>
          <a:stretch>
            <a:fillRect/>
          </a:stretch>
        </p:blipFill>
        <p:spPr>
          <a:xfrm>
            <a:off x="3162300" y="1426516"/>
            <a:ext cx="2819400" cy="2774485"/>
          </a:xfrm>
          <a:prstGeom prst="rect">
            <a:avLst/>
          </a:prstGeom>
        </p:spPr>
      </p:pic>
      <p:pic>
        <p:nvPicPr>
          <p:cNvPr id="8" name="Picture">
            <a:extLst>
              <a:ext uri="{FF2B5EF4-FFF2-40B4-BE49-F238E27FC236}">
                <a16:creationId xmlns:a16="http://schemas.microsoft.com/office/drawing/2014/main" id="{09BF3D96-0ADD-4943-9554-53C1E896AB5C}"/>
              </a:ext>
            </a:extLst>
          </p:cNvPr>
          <p:cNvPicPr/>
          <p:nvPr/>
        </p:nvPicPr>
        <p:blipFill>
          <a:blip r:embed="rId3"/>
          <a:stretch>
            <a:fillRect/>
          </a:stretch>
        </p:blipFill>
        <p:spPr bwMode="auto">
          <a:xfrm>
            <a:off x="5181600" y="4178878"/>
            <a:ext cx="2971800" cy="2298122"/>
          </a:xfrm>
          <a:prstGeom prst="rect">
            <a:avLst/>
          </a:prstGeom>
          <a:noFill/>
          <a:ln w="9525">
            <a:noFill/>
            <a:headEnd/>
            <a:tailEnd/>
          </a:ln>
        </p:spPr>
      </p:pic>
      <p:sp>
        <p:nvSpPr>
          <p:cNvPr id="11" name="TextBox 10">
            <a:extLst>
              <a:ext uri="{FF2B5EF4-FFF2-40B4-BE49-F238E27FC236}">
                <a16:creationId xmlns:a16="http://schemas.microsoft.com/office/drawing/2014/main" id="{317BA8BC-C3BC-4495-AD03-FC6C8B6CF788}"/>
              </a:ext>
            </a:extLst>
          </p:cNvPr>
          <p:cNvSpPr txBox="1"/>
          <p:nvPr/>
        </p:nvSpPr>
        <p:spPr>
          <a:xfrm>
            <a:off x="990600" y="4604982"/>
            <a:ext cx="2514600" cy="1200329"/>
          </a:xfrm>
          <a:prstGeom prst="rect">
            <a:avLst/>
          </a:prstGeom>
          <a:noFill/>
          <a:ln>
            <a:solidFill>
              <a:schemeClr val="accent1"/>
            </a:solidFill>
          </a:ln>
        </p:spPr>
        <p:txBody>
          <a:bodyPr wrap="square" rtlCol="0">
            <a:spAutoFit/>
          </a:bodyPr>
          <a:lstStyle/>
          <a:p>
            <a:r>
              <a:rPr lang="en-US" sz="1800" i="1" dirty="0">
                <a:solidFill>
                  <a:srgbClr val="FF0000"/>
                </a:solidFill>
                <a:effectLst/>
                <a:latin typeface="Consolas" panose="020B0609020204030204" pitchFamily="49" charset="0"/>
                <a:ea typeface="Cambria" panose="02040503050406030204" pitchFamily="18" charset="0"/>
                <a:cs typeface="Times New Roman" panose="02020603050405020304" pitchFamily="18" charset="0"/>
              </a:rPr>
              <a:t>There are were no Justifiable Homicides reported in OH for 2016.</a:t>
            </a:r>
            <a:endParaRPr lang="en-US" dirty="0">
              <a:solidFill>
                <a:srgbClr val="FF0000"/>
              </a:solidFill>
            </a:endParaRPr>
          </a:p>
        </p:txBody>
      </p:sp>
    </p:spTree>
    <p:extLst>
      <p:ext uri="{BB962C8B-B14F-4D97-AF65-F5344CB8AC3E}">
        <p14:creationId xmlns:p14="http://schemas.microsoft.com/office/powerpoint/2010/main" val="9047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D046F7-9AA6-40E7-A6CF-E8369B1E1866}"/>
              </a:ext>
            </a:extLst>
          </p:cNvPr>
          <p:cNvSpPr>
            <a:spLocks noGrp="1"/>
          </p:cNvSpPr>
          <p:nvPr>
            <p:ph type="title"/>
          </p:nvPr>
        </p:nvSpPr>
        <p:spPr>
          <a:xfrm>
            <a:off x="457200" y="274638"/>
            <a:ext cx="8229600" cy="1143000"/>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Washington</a:t>
            </a:r>
            <a:b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br>
            <a:r>
              <a:rPr lang="en-US" sz="1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(2016)</a:t>
            </a:r>
          </a:p>
        </p:txBody>
      </p:sp>
      <p:pic>
        <p:nvPicPr>
          <p:cNvPr id="5" name="Picture 4">
            <a:extLst>
              <a:ext uri="{FF2B5EF4-FFF2-40B4-BE49-F238E27FC236}">
                <a16:creationId xmlns:a16="http://schemas.microsoft.com/office/drawing/2014/main" id="{8579D7E6-673B-4B65-BB6D-9E92573D4905}"/>
              </a:ext>
            </a:extLst>
          </p:cNvPr>
          <p:cNvPicPr>
            <a:picLocks noChangeAspect="1"/>
          </p:cNvPicPr>
          <p:nvPr/>
        </p:nvPicPr>
        <p:blipFill>
          <a:blip r:embed="rId2"/>
          <a:stretch>
            <a:fillRect/>
          </a:stretch>
        </p:blipFill>
        <p:spPr>
          <a:xfrm>
            <a:off x="2928387" y="1303353"/>
            <a:ext cx="3287225" cy="2614073"/>
          </a:xfrm>
          <a:prstGeom prst="rect">
            <a:avLst/>
          </a:prstGeom>
        </p:spPr>
      </p:pic>
      <p:pic>
        <p:nvPicPr>
          <p:cNvPr id="8" name="Picture">
            <a:extLst>
              <a:ext uri="{FF2B5EF4-FFF2-40B4-BE49-F238E27FC236}">
                <a16:creationId xmlns:a16="http://schemas.microsoft.com/office/drawing/2014/main" id="{C6D969C7-103D-4B9E-A82C-DE7E7F13B014}"/>
              </a:ext>
            </a:extLst>
          </p:cNvPr>
          <p:cNvPicPr/>
          <p:nvPr/>
        </p:nvPicPr>
        <p:blipFill>
          <a:blip r:embed="rId3"/>
          <a:stretch>
            <a:fillRect/>
          </a:stretch>
        </p:blipFill>
        <p:spPr bwMode="auto">
          <a:xfrm>
            <a:off x="838200" y="4038600"/>
            <a:ext cx="2995612" cy="2305050"/>
          </a:xfrm>
          <a:prstGeom prst="rect">
            <a:avLst/>
          </a:prstGeom>
          <a:noFill/>
          <a:ln w="9525">
            <a:noFill/>
            <a:headEnd/>
            <a:tailEnd/>
          </a:ln>
        </p:spPr>
      </p:pic>
      <p:pic>
        <p:nvPicPr>
          <p:cNvPr id="11" name="Picture">
            <a:extLst>
              <a:ext uri="{FF2B5EF4-FFF2-40B4-BE49-F238E27FC236}">
                <a16:creationId xmlns:a16="http://schemas.microsoft.com/office/drawing/2014/main" id="{84F8AC5F-C5C5-406B-A794-C48EDD4674FB}"/>
              </a:ext>
            </a:extLst>
          </p:cNvPr>
          <p:cNvPicPr/>
          <p:nvPr/>
        </p:nvPicPr>
        <p:blipFill>
          <a:blip r:embed="rId4"/>
          <a:stretch>
            <a:fillRect/>
          </a:stretch>
        </p:blipFill>
        <p:spPr bwMode="auto">
          <a:xfrm>
            <a:off x="5029200" y="4092677"/>
            <a:ext cx="3048000" cy="2228850"/>
          </a:xfrm>
          <a:prstGeom prst="rect">
            <a:avLst/>
          </a:prstGeom>
          <a:noFill/>
          <a:ln w="9525">
            <a:noFill/>
            <a:headEnd/>
            <a:tailEnd/>
          </a:ln>
        </p:spPr>
      </p:pic>
    </p:spTree>
    <p:extLst>
      <p:ext uri="{BB962C8B-B14F-4D97-AF65-F5344CB8AC3E}">
        <p14:creationId xmlns:p14="http://schemas.microsoft.com/office/powerpoint/2010/main" val="67416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1403247" y="1607809"/>
            <a:ext cx="6927020" cy="2876680"/>
          </a:xfrm>
        </p:spPr>
        <p:txBody>
          <a:bodyPr anchor="b">
            <a:normAutofit/>
          </a:bodyPr>
          <a:lstStyle/>
          <a:p>
            <a:pPr algn="l"/>
            <a:r>
              <a:rPr lang="en-US" sz="5700" b="1" i="1">
                <a:ln w="10541" cmpd="sng">
                  <a:solidFill>
                    <a:schemeClr val="accent1">
                      <a:shade val="88000"/>
                      <a:satMod val="110000"/>
                    </a:schemeClr>
                  </a:solidFill>
                  <a:prstDash val="solid"/>
                </a:ln>
                <a:solidFill>
                  <a:srgbClr val="FFFFFF"/>
                </a:solidFill>
                <a:latin typeface="Arial Nova Cond"/>
                <a:ea typeface="+mn-ea"/>
                <a:cs typeface="Calibri"/>
              </a:rPr>
              <a:t>Modeling Objective</a:t>
            </a:r>
          </a:p>
        </p:txBody>
      </p:sp>
      <p:sp>
        <p:nvSpPr>
          <p:cNvPr id="3" name="Subtitle 2"/>
          <p:cNvSpPr>
            <a:spLocks noGrp="1"/>
          </p:cNvSpPr>
          <p:nvPr>
            <p:ph type="subTitle" idx="1"/>
          </p:nvPr>
        </p:nvSpPr>
        <p:spPr>
          <a:xfrm>
            <a:off x="1490624" y="4810308"/>
            <a:ext cx="6752266" cy="1076551"/>
          </a:xfrm>
        </p:spPr>
        <p:txBody>
          <a:bodyPr>
            <a:normAutofit/>
          </a:bodyPr>
          <a:lstStyle/>
          <a:p>
            <a:pPr algn="l">
              <a:lnSpc>
                <a:spcPct val="90000"/>
              </a:lnSpc>
            </a:pPr>
            <a:r>
              <a:rPr lang="en-US" sz="2200" dirty="0"/>
              <a:t>The predicted output of the model should be the likelihood that a specific criminal offense will occur.</a:t>
            </a:r>
          </a:p>
          <a:p>
            <a:pPr algn="l">
              <a:lnSpc>
                <a:spcPct val="90000"/>
              </a:lnSpc>
            </a:pPr>
            <a:endParaRPr lang="en-US" sz="2200" dirty="0"/>
          </a:p>
        </p:txBody>
      </p:sp>
    </p:spTree>
    <p:extLst>
      <p:ext uri="{BB962C8B-B14F-4D97-AF65-F5344CB8AC3E}">
        <p14:creationId xmlns:p14="http://schemas.microsoft.com/office/powerpoint/2010/main" val="157442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82425" y="1600200"/>
            <a:ext cx="7620000" cy="43815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marL="285750" marR="0" indent="-285750">
              <a:lnSpc>
                <a:spcPct val="20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Joined victim, reporting precinct, and location data sets</a:t>
            </a:r>
          </a:p>
          <a:p>
            <a:pPr marL="285750" marR="0" indent="-285750">
              <a:lnSpc>
                <a:spcPct val="20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features for month and day of week from date fields. </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Converted null data to Unknown Category where applicable</a:t>
            </a:r>
          </a:p>
          <a:p>
            <a:pPr marL="285750" marR="0" indent="-285750">
              <a:lnSpc>
                <a:spcPct val="20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Limited to records with geodetic (</a:t>
            </a:r>
            <a:r>
              <a:rPr lang="en-US" dirty="0" err="1">
                <a:latin typeface="Times New Roman" panose="02020603050405020304" pitchFamily="18" charset="0"/>
                <a:cs typeface="Times New Roman" panose="02020603050405020304" pitchFamily="18" charset="0"/>
              </a:rPr>
              <a:t>lat</a:t>
            </a:r>
            <a:r>
              <a:rPr lang="en-US" dirty="0">
                <a:latin typeface="Times New Roman" panose="02020603050405020304" pitchFamily="18" charset="0"/>
                <a:cs typeface="Times New Roman" panose="02020603050405020304" pitchFamily="18" charset="0"/>
              </a:rPr>
              <a:t>/long) coordinates</a:t>
            </a:r>
          </a:p>
          <a:p>
            <a:pPr marL="285750" marR="0" indent="-285750">
              <a:lnSpc>
                <a:spcPct val="200000"/>
              </a:lnSpc>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Converted categorical variables to numeric</a:t>
            </a:r>
          </a:p>
          <a:p>
            <a:pPr indent="-285750">
              <a:buFont typeface="Wingdings" pitchFamily="2" charset="2"/>
              <a:buChar char="Ø"/>
            </a:pPr>
            <a:endParaRPr lang="en-US" sz="2400" dirty="0">
              <a:latin typeface="Times New Roman" panose="02020603050405020304" pitchFamily="18" charset="0"/>
            </a:endParaRPr>
          </a:p>
          <a:p>
            <a:pPr indent="-285750">
              <a:buFont typeface="Wingdings" pitchFamily="2" charset="2"/>
              <a:buChar char="Ø"/>
            </a:pPr>
            <a:endParaRPr lang="en-US" sz="2400" dirty="0">
              <a:latin typeface="Times New Roman" panose="02020603050405020304" pitchFamily="18" charset="0"/>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Preparation</a:t>
            </a:r>
          </a:p>
        </p:txBody>
      </p:sp>
    </p:spTree>
    <p:extLst>
      <p:ext uri="{BB962C8B-B14F-4D97-AF65-F5344CB8AC3E}">
        <p14:creationId xmlns:p14="http://schemas.microsoft.com/office/powerpoint/2010/main" val="1877865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Target Variable</a:t>
            </a:r>
          </a:p>
        </p:txBody>
      </p:sp>
      <p:sp>
        <p:nvSpPr>
          <p:cNvPr id="4" name="Subtitle 2">
            <a:extLst>
              <a:ext uri="{FF2B5EF4-FFF2-40B4-BE49-F238E27FC236}">
                <a16:creationId xmlns:a16="http://schemas.microsoft.com/office/drawing/2014/main" id="{B068045E-224C-4602-8157-82160E529967}"/>
              </a:ext>
            </a:extLst>
          </p:cNvPr>
          <p:cNvSpPr>
            <a:spLocks noGrp="1"/>
          </p:cNvSpPr>
          <p:nvPr>
            <p:ph type="subTitle" idx="1"/>
          </p:nvPr>
        </p:nvSpPr>
        <p:spPr>
          <a:xfrm>
            <a:off x="1371600" y="1066800"/>
            <a:ext cx="6400800" cy="762000"/>
          </a:xfrm>
        </p:spPr>
        <p:txBody>
          <a:bodyPr>
            <a:normAutofit/>
          </a:bodyPr>
          <a:lstStyle/>
          <a:p>
            <a:r>
              <a:rPr lang="en-US" sz="3600" dirty="0">
                <a:solidFill>
                  <a:srgbClr val="0070C0"/>
                </a:solidFill>
              </a:rPr>
              <a:t>Offense Code</a:t>
            </a:r>
          </a:p>
          <a:p>
            <a:endParaRPr lang="en-US" dirty="0">
              <a:solidFill>
                <a:srgbClr val="0070C0"/>
              </a:solidFill>
            </a:endParaRPr>
          </a:p>
        </p:txBody>
      </p:sp>
      <p:graphicFrame>
        <p:nvGraphicFramePr>
          <p:cNvPr id="7" name="Table 6">
            <a:extLst>
              <a:ext uri="{FF2B5EF4-FFF2-40B4-BE49-F238E27FC236}">
                <a16:creationId xmlns:a16="http://schemas.microsoft.com/office/drawing/2014/main" id="{8AB06490-1CA4-4595-978B-8600907F415F}"/>
              </a:ext>
            </a:extLst>
          </p:cNvPr>
          <p:cNvGraphicFramePr>
            <a:graphicFrameLocks noGrp="1"/>
          </p:cNvGraphicFramePr>
          <p:nvPr>
            <p:extLst>
              <p:ext uri="{D42A27DB-BD31-4B8C-83A1-F6EECF244321}">
                <p14:modId xmlns:p14="http://schemas.microsoft.com/office/powerpoint/2010/main" val="1510068495"/>
              </p:ext>
            </p:extLst>
          </p:nvPr>
        </p:nvGraphicFramePr>
        <p:xfrm>
          <a:off x="203462" y="1752598"/>
          <a:ext cx="4343400" cy="487680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10678">
                <a:tc>
                  <a:txBody>
                    <a:bodyPr/>
                    <a:lstStyle/>
                    <a:p>
                      <a:pPr algn="l"/>
                      <a:r>
                        <a:rPr lang="en-US" dirty="0"/>
                        <a:t>Code</a:t>
                      </a:r>
                    </a:p>
                  </a:txBody>
                  <a:tcPr/>
                </a:tc>
                <a:tc>
                  <a:txBody>
                    <a:bodyPr/>
                    <a:lstStyle/>
                    <a:p>
                      <a:pPr algn="l"/>
                      <a:r>
                        <a:rPr lang="en-US" dirty="0"/>
                        <a:t>Description</a:t>
                      </a:r>
                    </a:p>
                  </a:txBody>
                  <a:tcPr/>
                </a:tc>
                <a:extLst>
                  <a:ext uri="{0D108BD9-81ED-4DB2-BD59-A6C34878D82A}">
                    <a16:rowId xmlns:a16="http://schemas.microsoft.com/office/drawing/2014/main" val="10000"/>
                  </a:ext>
                </a:extLst>
              </a:tr>
              <a:tr h="416382">
                <a:tc>
                  <a:txBody>
                    <a:bodyPr/>
                    <a:lstStyle/>
                    <a:p>
                      <a:pPr algn="l"/>
                      <a:r>
                        <a:rPr lang="en-US" dirty="0"/>
                        <a:t>91</a:t>
                      </a:r>
                    </a:p>
                  </a:txBody>
                  <a:tcPr/>
                </a:tc>
                <a:tc>
                  <a:txBody>
                    <a:bodyPr/>
                    <a:lstStyle/>
                    <a:p>
                      <a:pPr algn="l"/>
                      <a:r>
                        <a:rPr lang="en-US" sz="1800" b="0" i="0" u="none" strike="noStrike" kern="1200" baseline="0" dirty="0">
                          <a:solidFill>
                            <a:schemeClr val="dk1"/>
                          </a:solidFill>
                          <a:latin typeface="+mn-lt"/>
                          <a:ea typeface="+mn-ea"/>
                          <a:cs typeface="+mn-cs"/>
                        </a:rPr>
                        <a:t>Murder/Nonnegligent Manslaughter</a:t>
                      </a:r>
                      <a:endParaRPr lang="en-US" dirty="0"/>
                    </a:p>
                  </a:txBody>
                  <a:tcPr/>
                </a:tc>
                <a:extLst>
                  <a:ext uri="{0D108BD9-81ED-4DB2-BD59-A6C34878D82A}">
                    <a16:rowId xmlns:a16="http://schemas.microsoft.com/office/drawing/2014/main" val="10001"/>
                  </a:ext>
                </a:extLst>
              </a:tr>
              <a:tr h="416382">
                <a:tc>
                  <a:txBody>
                    <a:bodyPr/>
                    <a:lstStyle/>
                    <a:p>
                      <a:pPr algn="l"/>
                      <a:r>
                        <a:rPr lang="en-US" dirty="0"/>
                        <a:t>92</a:t>
                      </a:r>
                    </a:p>
                  </a:txBody>
                  <a:tcPr/>
                </a:tc>
                <a:tc>
                  <a:txBody>
                    <a:bodyPr/>
                    <a:lstStyle/>
                    <a:p>
                      <a:pPr algn="l"/>
                      <a:r>
                        <a:rPr lang="en-US" sz="1800" b="0" i="0" u="none" strike="noStrike" kern="1200" baseline="0" dirty="0">
                          <a:solidFill>
                            <a:schemeClr val="dk1"/>
                          </a:solidFill>
                          <a:latin typeface="+mn-lt"/>
                          <a:ea typeface="+mn-ea"/>
                          <a:cs typeface="+mn-cs"/>
                        </a:rPr>
                        <a:t>Negligent Manslaughter</a:t>
                      </a:r>
                      <a:endParaRPr lang="en-US" dirty="0"/>
                    </a:p>
                  </a:txBody>
                  <a:tcPr/>
                </a:tc>
                <a:extLst>
                  <a:ext uri="{0D108BD9-81ED-4DB2-BD59-A6C34878D82A}">
                    <a16:rowId xmlns:a16="http://schemas.microsoft.com/office/drawing/2014/main" val="10002"/>
                  </a:ext>
                </a:extLst>
              </a:tr>
              <a:tr h="416382">
                <a:tc>
                  <a:txBody>
                    <a:bodyPr/>
                    <a:lstStyle/>
                    <a:p>
                      <a:pPr algn="l"/>
                      <a:r>
                        <a:rPr lang="en-US" dirty="0"/>
                        <a:t>93</a:t>
                      </a:r>
                    </a:p>
                  </a:txBody>
                  <a:tcPr/>
                </a:tc>
                <a:tc>
                  <a:txBody>
                    <a:bodyPr/>
                    <a:lstStyle/>
                    <a:p>
                      <a:pPr algn="l"/>
                      <a:r>
                        <a:rPr lang="en-US" sz="1800" b="0" i="0" u="none" strike="noStrike" kern="1200" baseline="0" dirty="0">
                          <a:solidFill>
                            <a:schemeClr val="dk1"/>
                          </a:solidFill>
                          <a:latin typeface="+mn-lt"/>
                          <a:ea typeface="+mn-ea"/>
                          <a:cs typeface="+mn-cs"/>
                        </a:rPr>
                        <a:t>Justifiable Homicide</a:t>
                      </a:r>
                      <a:endParaRPr lang="en-US" dirty="0"/>
                    </a:p>
                  </a:txBody>
                  <a:tcPr/>
                </a:tc>
                <a:extLst>
                  <a:ext uri="{0D108BD9-81ED-4DB2-BD59-A6C34878D82A}">
                    <a16:rowId xmlns:a16="http://schemas.microsoft.com/office/drawing/2014/main" val="10003"/>
                  </a:ext>
                </a:extLst>
              </a:tr>
              <a:tr h="416382">
                <a:tc>
                  <a:txBody>
                    <a:bodyPr/>
                    <a:lstStyle/>
                    <a:p>
                      <a:pPr algn="l"/>
                      <a:r>
                        <a:rPr lang="en-US" dirty="0"/>
                        <a:t>100</a:t>
                      </a:r>
                    </a:p>
                  </a:txBody>
                  <a:tcPr/>
                </a:tc>
                <a:tc>
                  <a:txBody>
                    <a:bodyPr/>
                    <a:lstStyle/>
                    <a:p>
                      <a:pPr algn="l"/>
                      <a:r>
                        <a:rPr lang="en-US" sz="1800" b="0" i="0" u="none" strike="noStrike" kern="1200" baseline="0" dirty="0">
                          <a:solidFill>
                            <a:schemeClr val="dk1"/>
                          </a:solidFill>
                          <a:latin typeface="+mn-lt"/>
                          <a:ea typeface="+mn-ea"/>
                          <a:cs typeface="+mn-cs"/>
                        </a:rPr>
                        <a:t>Kidnapping/Abduction</a:t>
                      </a:r>
                      <a:endParaRPr lang="en-US" dirty="0"/>
                    </a:p>
                  </a:txBody>
                  <a:tcPr/>
                </a:tc>
                <a:extLst>
                  <a:ext uri="{0D108BD9-81ED-4DB2-BD59-A6C34878D82A}">
                    <a16:rowId xmlns:a16="http://schemas.microsoft.com/office/drawing/2014/main" val="10004"/>
                  </a:ext>
                </a:extLst>
              </a:tr>
              <a:tr h="416382">
                <a:tc>
                  <a:txBody>
                    <a:bodyPr/>
                    <a:lstStyle/>
                    <a:p>
                      <a:pPr algn="l"/>
                      <a:r>
                        <a:rPr lang="en-US" dirty="0"/>
                        <a:t>111</a:t>
                      </a:r>
                    </a:p>
                  </a:txBody>
                  <a:tcPr/>
                </a:tc>
                <a:tc>
                  <a:txBody>
                    <a:bodyPr/>
                    <a:lstStyle/>
                    <a:p>
                      <a:pPr algn="l"/>
                      <a:r>
                        <a:rPr lang="en-US" sz="1800" b="0" i="0" u="none" strike="noStrike" kern="1200" baseline="0" dirty="0">
                          <a:solidFill>
                            <a:schemeClr val="dk1"/>
                          </a:solidFill>
                          <a:latin typeface="+mn-lt"/>
                          <a:ea typeface="+mn-ea"/>
                          <a:cs typeface="+mn-cs"/>
                        </a:rPr>
                        <a:t>Rape</a:t>
                      </a:r>
                      <a:endParaRPr lang="en-US" dirty="0"/>
                    </a:p>
                  </a:txBody>
                  <a:tcPr/>
                </a:tc>
                <a:extLst>
                  <a:ext uri="{0D108BD9-81ED-4DB2-BD59-A6C34878D82A}">
                    <a16:rowId xmlns:a16="http://schemas.microsoft.com/office/drawing/2014/main" val="10005"/>
                  </a:ext>
                </a:extLst>
              </a:tr>
              <a:tr h="416382">
                <a:tc>
                  <a:txBody>
                    <a:bodyPr/>
                    <a:lstStyle/>
                    <a:p>
                      <a:pPr algn="l"/>
                      <a:r>
                        <a:rPr lang="en-US" dirty="0"/>
                        <a:t>112</a:t>
                      </a:r>
                    </a:p>
                  </a:txBody>
                  <a:tcPr/>
                </a:tc>
                <a:tc>
                  <a:txBody>
                    <a:bodyPr/>
                    <a:lstStyle/>
                    <a:p>
                      <a:pPr algn="l"/>
                      <a:r>
                        <a:rPr lang="en-US" sz="1800" b="0" i="0" u="none" strike="noStrike" kern="1200" baseline="0" dirty="0">
                          <a:solidFill>
                            <a:schemeClr val="dk1"/>
                          </a:solidFill>
                          <a:latin typeface="+mn-lt"/>
                          <a:ea typeface="+mn-ea"/>
                          <a:cs typeface="+mn-cs"/>
                        </a:rPr>
                        <a:t>Sodomy</a:t>
                      </a:r>
                      <a:endParaRPr lang="en-US" dirty="0"/>
                    </a:p>
                  </a:txBody>
                  <a:tcPr/>
                </a:tc>
                <a:extLst>
                  <a:ext uri="{0D108BD9-81ED-4DB2-BD59-A6C34878D82A}">
                    <a16:rowId xmlns:a16="http://schemas.microsoft.com/office/drawing/2014/main" val="10006"/>
                  </a:ext>
                </a:extLst>
              </a:tr>
              <a:tr h="416382">
                <a:tc>
                  <a:txBody>
                    <a:bodyPr/>
                    <a:lstStyle/>
                    <a:p>
                      <a:pPr algn="l"/>
                      <a:r>
                        <a:rPr lang="en-US" dirty="0"/>
                        <a:t>113</a:t>
                      </a:r>
                    </a:p>
                  </a:txBody>
                  <a:tcPr/>
                </a:tc>
                <a:tc>
                  <a:txBody>
                    <a:bodyPr/>
                    <a:lstStyle/>
                    <a:p>
                      <a:pPr algn="l"/>
                      <a:r>
                        <a:rPr lang="en-US" sz="1800" b="0" i="0" u="none" strike="noStrike" kern="1200" baseline="0" dirty="0">
                          <a:solidFill>
                            <a:schemeClr val="dk1"/>
                          </a:solidFill>
                          <a:latin typeface="+mn-lt"/>
                          <a:ea typeface="+mn-ea"/>
                          <a:cs typeface="+mn-cs"/>
                        </a:rPr>
                        <a:t>Sexual Assault With An Object</a:t>
                      </a:r>
                      <a:endParaRPr lang="en-US" dirty="0"/>
                    </a:p>
                  </a:txBody>
                  <a:tcPr/>
                </a:tc>
                <a:extLst>
                  <a:ext uri="{0D108BD9-81ED-4DB2-BD59-A6C34878D82A}">
                    <a16:rowId xmlns:a16="http://schemas.microsoft.com/office/drawing/2014/main" val="10007"/>
                  </a:ext>
                </a:extLst>
              </a:tr>
              <a:tr h="718686">
                <a:tc>
                  <a:txBody>
                    <a:bodyPr/>
                    <a:lstStyle/>
                    <a:p>
                      <a:pPr algn="l"/>
                      <a:r>
                        <a:rPr lang="en-US" dirty="0"/>
                        <a:t>114</a:t>
                      </a:r>
                    </a:p>
                  </a:txBody>
                  <a:tcPr/>
                </a:tc>
                <a:tc>
                  <a:txBody>
                    <a:bodyPr/>
                    <a:lstStyle/>
                    <a:p>
                      <a:pPr algn="l"/>
                      <a:r>
                        <a:rPr lang="en-US" sz="1800" b="0" i="0" u="none" strike="noStrike" kern="1200" baseline="0" dirty="0">
                          <a:solidFill>
                            <a:schemeClr val="dk1"/>
                          </a:solidFill>
                          <a:latin typeface="+mn-lt"/>
                          <a:ea typeface="+mn-ea"/>
                          <a:cs typeface="+mn-cs"/>
                        </a:rPr>
                        <a:t>Fondling (Indecent Liberties/Child Molesting)</a:t>
                      </a:r>
                      <a:endParaRPr lang="en-US" dirty="0"/>
                    </a:p>
                  </a:txBody>
                  <a:tcPr/>
                </a:tc>
                <a:extLst>
                  <a:ext uri="{0D108BD9-81ED-4DB2-BD59-A6C34878D82A}">
                    <a16:rowId xmlns:a16="http://schemas.microsoft.com/office/drawing/2014/main" val="10008"/>
                  </a:ext>
                </a:extLst>
              </a:tr>
              <a:tr h="416382">
                <a:tc>
                  <a:txBody>
                    <a:bodyPr/>
                    <a:lstStyle/>
                    <a:p>
                      <a:pPr algn="l"/>
                      <a:r>
                        <a:rPr lang="en-US" dirty="0"/>
                        <a:t>120</a:t>
                      </a:r>
                    </a:p>
                  </a:txBody>
                  <a:tcPr/>
                </a:tc>
                <a:tc>
                  <a:txBody>
                    <a:bodyPr/>
                    <a:lstStyle/>
                    <a:p>
                      <a:pPr algn="l"/>
                      <a:r>
                        <a:rPr lang="en-US" sz="1800" b="0" i="0" u="none" strike="noStrike" kern="1200" baseline="0" dirty="0">
                          <a:solidFill>
                            <a:schemeClr val="dk1"/>
                          </a:solidFill>
                          <a:latin typeface="+mn-lt"/>
                          <a:ea typeface="+mn-ea"/>
                          <a:cs typeface="+mn-cs"/>
                        </a:rPr>
                        <a:t>Robbery</a:t>
                      </a:r>
                      <a:endParaRPr lang="en-US" dirty="0"/>
                    </a:p>
                  </a:txBody>
                  <a:tcPr/>
                </a:tc>
                <a:extLst>
                  <a:ext uri="{0D108BD9-81ED-4DB2-BD59-A6C34878D82A}">
                    <a16:rowId xmlns:a16="http://schemas.microsoft.com/office/drawing/2014/main" val="10009"/>
                  </a:ext>
                </a:extLst>
              </a:tr>
              <a:tr h="416382">
                <a:tc>
                  <a:txBody>
                    <a:bodyPr/>
                    <a:lstStyle/>
                    <a:p>
                      <a:pPr algn="l"/>
                      <a:r>
                        <a:rPr lang="en-US" dirty="0"/>
                        <a:t>131</a:t>
                      </a:r>
                    </a:p>
                  </a:txBody>
                  <a:tcPr/>
                </a:tc>
                <a:tc>
                  <a:txBody>
                    <a:bodyPr/>
                    <a:lstStyle/>
                    <a:p>
                      <a:pPr algn="l"/>
                      <a:r>
                        <a:rPr lang="en-US" sz="1800" b="0" i="0" u="none" strike="noStrike" kern="1200" baseline="0" dirty="0">
                          <a:solidFill>
                            <a:schemeClr val="dk1"/>
                          </a:solidFill>
                          <a:latin typeface="+mn-lt"/>
                          <a:ea typeface="+mn-ea"/>
                          <a:cs typeface="+mn-cs"/>
                        </a:rPr>
                        <a:t>Aggravated Assault</a:t>
                      </a:r>
                      <a:endParaRPr lang="en-US" dirty="0"/>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5D3466A9-3956-4D01-9ED0-442EB6A0BD33}"/>
              </a:ext>
            </a:extLst>
          </p:cNvPr>
          <p:cNvGraphicFramePr>
            <a:graphicFrameLocks noGrp="1"/>
          </p:cNvGraphicFramePr>
          <p:nvPr>
            <p:extLst>
              <p:ext uri="{D42A27DB-BD31-4B8C-83A1-F6EECF244321}">
                <p14:modId xmlns:p14="http://schemas.microsoft.com/office/powerpoint/2010/main" val="3416833442"/>
              </p:ext>
            </p:extLst>
          </p:nvPr>
        </p:nvGraphicFramePr>
        <p:xfrm>
          <a:off x="4648200" y="1752598"/>
          <a:ext cx="4372293" cy="4876806"/>
        </p:xfrm>
        <a:graphic>
          <a:graphicData uri="http://schemas.openxmlformats.org/drawingml/2006/table">
            <a:tbl>
              <a:tblPr firstRow="1" bandRow="1">
                <a:tableStyleId>{5C22544A-7EE6-4342-B048-85BDC9FD1C3A}</a:tableStyleId>
              </a:tblPr>
              <a:tblGrid>
                <a:gridCol w="714693">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21713">
                <a:tc>
                  <a:txBody>
                    <a:bodyPr/>
                    <a:lstStyle/>
                    <a:p>
                      <a:pPr algn="l"/>
                      <a:r>
                        <a:rPr lang="en-US" dirty="0"/>
                        <a:t>Code</a:t>
                      </a:r>
                    </a:p>
                  </a:txBody>
                  <a:tcPr/>
                </a:tc>
                <a:tc>
                  <a:txBody>
                    <a:bodyPr/>
                    <a:lstStyle/>
                    <a:p>
                      <a:pPr algn="l"/>
                      <a:r>
                        <a:rPr lang="en-US" dirty="0"/>
                        <a:t>Description</a:t>
                      </a:r>
                    </a:p>
                  </a:txBody>
                  <a:tcPr/>
                </a:tc>
                <a:extLst>
                  <a:ext uri="{0D108BD9-81ED-4DB2-BD59-A6C34878D82A}">
                    <a16:rowId xmlns:a16="http://schemas.microsoft.com/office/drawing/2014/main" val="10000"/>
                  </a:ext>
                </a:extLst>
              </a:tr>
              <a:tr h="427570">
                <a:tc>
                  <a:txBody>
                    <a:bodyPr/>
                    <a:lstStyle/>
                    <a:p>
                      <a:pPr algn="l"/>
                      <a:r>
                        <a:rPr lang="en-US" dirty="0"/>
                        <a:t>132</a:t>
                      </a:r>
                    </a:p>
                  </a:txBody>
                  <a:tcPr/>
                </a:tc>
                <a:tc>
                  <a:txBody>
                    <a:bodyPr/>
                    <a:lstStyle/>
                    <a:p>
                      <a:pPr algn="l"/>
                      <a:r>
                        <a:rPr lang="en-US" sz="1800" b="0" i="0" u="none" strike="noStrike" kern="1200" baseline="0" dirty="0">
                          <a:solidFill>
                            <a:schemeClr val="dk1"/>
                          </a:solidFill>
                          <a:latin typeface="+mn-lt"/>
                          <a:ea typeface="+mn-ea"/>
                          <a:cs typeface="+mn-cs"/>
                        </a:rPr>
                        <a:t>Simple Assault</a:t>
                      </a:r>
                      <a:endParaRPr lang="en-US" dirty="0"/>
                    </a:p>
                  </a:txBody>
                  <a:tcPr/>
                </a:tc>
                <a:extLst>
                  <a:ext uri="{0D108BD9-81ED-4DB2-BD59-A6C34878D82A}">
                    <a16:rowId xmlns:a16="http://schemas.microsoft.com/office/drawing/2014/main" val="10001"/>
                  </a:ext>
                </a:extLst>
              </a:tr>
              <a:tr h="427570">
                <a:tc>
                  <a:txBody>
                    <a:bodyPr/>
                    <a:lstStyle/>
                    <a:p>
                      <a:pPr algn="l"/>
                      <a:r>
                        <a:rPr lang="en-US" dirty="0"/>
                        <a:t>133</a:t>
                      </a:r>
                    </a:p>
                  </a:txBody>
                  <a:tcPr/>
                </a:tc>
                <a:tc>
                  <a:txBody>
                    <a:bodyPr/>
                    <a:lstStyle/>
                    <a:p>
                      <a:pPr algn="l"/>
                      <a:r>
                        <a:rPr lang="en-US" sz="1800" b="0" i="0" u="none" strike="noStrike" kern="1200" baseline="0" dirty="0">
                          <a:solidFill>
                            <a:schemeClr val="dk1"/>
                          </a:solidFill>
                          <a:latin typeface="+mn-lt"/>
                          <a:ea typeface="+mn-ea"/>
                          <a:cs typeface="+mn-cs"/>
                        </a:rPr>
                        <a:t>Intimidation</a:t>
                      </a:r>
                      <a:endParaRPr lang="en-US" dirty="0"/>
                    </a:p>
                  </a:txBody>
                  <a:tcPr/>
                </a:tc>
                <a:extLst>
                  <a:ext uri="{0D108BD9-81ED-4DB2-BD59-A6C34878D82A}">
                    <a16:rowId xmlns:a16="http://schemas.microsoft.com/office/drawing/2014/main" val="10002"/>
                  </a:ext>
                </a:extLst>
              </a:tr>
              <a:tr h="427570">
                <a:tc>
                  <a:txBody>
                    <a:bodyPr/>
                    <a:lstStyle/>
                    <a:p>
                      <a:pPr algn="l"/>
                      <a:r>
                        <a:rPr lang="en-US" dirty="0"/>
                        <a:t>200</a:t>
                      </a:r>
                    </a:p>
                  </a:txBody>
                  <a:tcPr/>
                </a:tc>
                <a:tc>
                  <a:txBody>
                    <a:bodyPr/>
                    <a:lstStyle/>
                    <a:p>
                      <a:pPr algn="l"/>
                      <a:r>
                        <a:rPr lang="en-US" sz="1800" b="0" i="0" u="none" strike="noStrike" kern="1200" baseline="0" dirty="0">
                          <a:solidFill>
                            <a:schemeClr val="dk1"/>
                          </a:solidFill>
                          <a:latin typeface="+mn-lt"/>
                          <a:ea typeface="+mn-ea"/>
                          <a:cs typeface="+mn-cs"/>
                        </a:rPr>
                        <a:t>Arson</a:t>
                      </a:r>
                      <a:endParaRPr lang="en-US" dirty="0"/>
                    </a:p>
                  </a:txBody>
                  <a:tcPr/>
                </a:tc>
                <a:extLst>
                  <a:ext uri="{0D108BD9-81ED-4DB2-BD59-A6C34878D82A}">
                    <a16:rowId xmlns:a16="http://schemas.microsoft.com/office/drawing/2014/main" val="10003"/>
                  </a:ext>
                </a:extLst>
              </a:tr>
              <a:tr h="427570">
                <a:tc>
                  <a:txBody>
                    <a:bodyPr/>
                    <a:lstStyle/>
                    <a:p>
                      <a:pPr algn="l"/>
                      <a:r>
                        <a:rPr lang="en-US" dirty="0"/>
                        <a:t>210</a:t>
                      </a:r>
                    </a:p>
                  </a:txBody>
                  <a:tcPr/>
                </a:tc>
                <a:tc>
                  <a:txBody>
                    <a:bodyPr/>
                    <a:lstStyle/>
                    <a:p>
                      <a:pPr algn="l"/>
                      <a:r>
                        <a:rPr lang="en-US" sz="1800" b="0" i="0" u="none" strike="noStrike" kern="1200" baseline="0" dirty="0">
                          <a:solidFill>
                            <a:schemeClr val="dk1"/>
                          </a:solidFill>
                          <a:latin typeface="+mn-lt"/>
                          <a:ea typeface="+mn-ea"/>
                          <a:cs typeface="+mn-cs"/>
                        </a:rPr>
                        <a:t>Extortion/Blackmail</a:t>
                      </a:r>
                      <a:endParaRPr lang="en-US" dirty="0"/>
                    </a:p>
                  </a:txBody>
                  <a:tcPr/>
                </a:tc>
                <a:extLst>
                  <a:ext uri="{0D108BD9-81ED-4DB2-BD59-A6C34878D82A}">
                    <a16:rowId xmlns:a16="http://schemas.microsoft.com/office/drawing/2014/main" val="10004"/>
                  </a:ext>
                </a:extLst>
              </a:tr>
              <a:tr h="427570">
                <a:tc>
                  <a:txBody>
                    <a:bodyPr/>
                    <a:lstStyle/>
                    <a:p>
                      <a:pPr algn="l"/>
                      <a:r>
                        <a:rPr lang="en-US" dirty="0"/>
                        <a:t>220</a:t>
                      </a:r>
                    </a:p>
                  </a:txBody>
                  <a:tcPr/>
                </a:tc>
                <a:tc>
                  <a:txBody>
                    <a:bodyPr/>
                    <a:lstStyle/>
                    <a:p>
                      <a:pPr algn="l"/>
                      <a:r>
                        <a:rPr lang="en-US" sz="1800" b="0" i="0" u="none" strike="noStrike" kern="1200" baseline="0" dirty="0">
                          <a:solidFill>
                            <a:schemeClr val="dk1"/>
                          </a:solidFill>
                          <a:latin typeface="+mn-lt"/>
                          <a:ea typeface="+mn-ea"/>
                          <a:cs typeface="+mn-cs"/>
                        </a:rPr>
                        <a:t>Burglary/Breaking and Entering</a:t>
                      </a:r>
                      <a:endParaRPr lang="en-US" dirty="0"/>
                    </a:p>
                  </a:txBody>
                  <a:tcPr/>
                </a:tc>
                <a:extLst>
                  <a:ext uri="{0D108BD9-81ED-4DB2-BD59-A6C34878D82A}">
                    <a16:rowId xmlns:a16="http://schemas.microsoft.com/office/drawing/2014/main" val="10005"/>
                  </a:ext>
                </a:extLst>
              </a:tr>
              <a:tr h="427570">
                <a:tc>
                  <a:txBody>
                    <a:bodyPr/>
                    <a:lstStyle/>
                    <a:p>
                      <a:pPr algn="l"/>
                      <a:r>
                        <a:rPr lang="en-US" dirty="0"/>
                        <a:t>231</a:t>
                      </a:r>
                    </a:p>
                  </a:txBody>
                  <a:tcPr/>
                </a:tc>
                <a:tc>
                  <a:txBody>
                    <a:bodyPr/>
                    <a:lstStyle/>
                    <a:p>
                      <a:pPr algn="l"/>
                      <a:r>
                        <a:rPr lang="en-US" sz="1800" b="0" i="0" u="none" strike="noStrike" kern="1200" baseline="0" dirty="0">
                          <a:solidFill>
                            <a:schemeClr val="dk1"/>
                          </a:solidFill>
                          <a:latin typeface="+mn-lt"/>
                          <a:ea typeface="+mn-ea"/>
                          <a:cs typeface="+mn-cs"/>
                        </a:rPr>
                        <a:t>Pocket-picking</a:t>
                      </a:r>
                      <a:endParaRPr lang="en-US" dirty="0"/>
                    </a:p>
                  </a:txBody>
                  <a:tcPr/>
                </a:tc>
                <a:extLst>
                  <a:ext uri="{0D108BD9-81ED-4DB2-BD59-A6C34878D82A}">
                    <a16:rowId xmlns:a16="http://schemas.microsoft.com/office/drawing/2014/main" val="10006"/>
                  </a:ext>
                </a:extLst>
              </a:tr>
              <a:tr h="427570">
                <a:tc>
                  <a:txBody>
                    <a:bodyPr/>
                    <a:lstStyle/>
                    <a:p>
                      <a:pPr algn="l"/>
                      <a:r>
                        <a:rPr lang="en-US" dirty="0"/>
                        <a:t>232</a:t>
                      </a:r>
                    </a:p>
                  </a:txBody>
                  <a:tcPr/>
                </a:tc>
                <a:tc>
                  <a:txBody>
                    <a:bodyPr/>
                    <a:lstStyle/>
                    <a:p>
                      <a:pPr algn="l"/>
                      <a:r>
                        <a:rPr lang="en-US" sz="1800" b="0" i="0" u="none" strike="noStrike" kern="1200" baseline="0" dirty="0">
                          <a:solidFill>
                            <a:schemeClr val="dk1"/>
                          </a:solidFill>
                          <a:latin typeface="+mn-lt"/>
                          <a:ea typeface="+mn-ea"/>
                          <a:cs typeface="+mn-cs"/>
                        </a:rPr>
                        <a:t>Purse-snatching</a:t>
                      </a:r>
                      <a:endParaRPr lang="en-US" dirty="0"/>
                    </a:p>
                  </a:txBody>
                  <a:tcPr/>
                </a:tc>
                <a:extLst>
                  <a:ext uri="{0D108BD9-81ED-4DB2-BD59-A6C34878D82A}">
                    <a16:rowId xmlns:a16="http://schemas.microsoft.com/office/drawing/2014/main" val="10007"/>
                  </a:ext>
                </a:extLst>
              </a:tr>
              <a:tr h="376194">
                <a:tc>
                  <a:txBody>
                    <a:bodyPr/>
                    <a:lstStyle/>
                    <a:p>
                      <a:pPr algn="l"/>
                      <a:r>
                        <a:rPr lang="en-US" dirty="0"/>
                        <a:t>233</a:t>
                      </a:r>
                    </a:p>
                  </a:txBody>
                  <a:tcPr/>
                </a:tc>
                <a:tc>
                  <a:txBody>
                    <a:bodyPr/>
                    <a:lstStyle/>
                    <a:p>
                      <a:pPr algn="l"/>
                      <a:r>
                        <a:rPr lang="en-US" sz="1800" b="0" i="0" u="none" strike="noStrike" kern="1200" baseline="0" dirty="0">
                          <a:solidFill>
                            <a:schemeClr val="dk1"/>
                          </a:solidFill>
                          <a:latin typeface="+mn-lt"/>
                          <a:ea typeface="+mn-ea"/>
                          <a:cs typeface="+mn-cs"/>
                        </a:rPr>
                        <a:t>Shoplifting</a:t>
                      </a:r>
                      <a:endParaRPr lang="en-US" dirty="0"/>
                    </a:p>
                  </a:txBody>
                  <a:tcPr/>
                </a:tc>
                <a:extLst>
                  <a:ext uri="{0D108BD9-81ED-4DB2-BD59-A6C34878D82A}">
                    <a16:rowId xmlns:a16="http://schemas.microsoft.com/office/drawing/2014/main" val="10008"/>
                  </a:ext>
                </a:extLst>
              </a:tr>
              <a:tr h="427570">
                <a:tc>
                  <a:txBody>
                    <a:bodyPr/>
                    <a:lstStyle/>
                    <a:p>
                      <a:pPr algn="l"/>
                      <a:r>
                        <a:rPr lang="en-US" dirty="0"/>
                        <a:t>234</a:t>
                      </a:r>
                    </a:p>
                  </a:txBody>
                  <a:tcPr/>
                </a:tc>
                <a:tc>
                  <a:txBody>
                    <a:bodyPr/>
                    <a:lstStyle/>
                    <a:p>
                      <a:pPr algn="l"/>
                      <a:r>
                        <a:rPr lang="en-US" sz="1800" b="0" i="0" u="none" strike="noStrike" kern="1200" baseline="0" dirty="0">
                          <a:solidFill>
                            <a:schemeClr val="dk1"/>
                          </a:solidFill>
                          <a:latin typeface="+mn-lt"/>
                          <a:ea typeface="+mn-ea"/>
                          <a:cs typeface="+mn-cs"/>
                        </a:rPr>
                        <a:t>Theft From Building</a:t>
                      </a:r>
                      <a:endParaRPr lang="en-US" dirty="0"/>
                    </a:p>
                  </a:txBody>
                  <a:tcPr/>
                </a:tc>
                <a:extLst>
                  <a:ext uri="{0D108BD9-81ED-4DB2-BD59-A6C34878D82A}">
                    <a16:rowId xmlns:a16="http://schemas.microsoft.com/office/drawing/2014/main" val="10009"/>
                  </a:ext>
                </a:extLst>
              </a:tr>
              <a:tr h="658339">
                <a:tc>
                  <a:txBody>
                    <a:bodyPr/>
                    <a:lstStyle/>
                    <a:p>
                      <a:pPr algn="l"/>
                      <a:r>
                        <a:rPr lang="en-US" dirty="0"/>
                        <a:t>235</a:t>
                      </a:r>
                    </a:p>
                  </a:txBody>
                  <a:tcPr/>
                </a:tc>
                <a:tc>
                  <a:txBody>
                    <a:bodyPr/>
                    <a:lstStyle/>
                    <a:p>
                      <a:pPr algn="l"/>
                      <a:r>
                        <a:rPr lang="en-US" sz="1800" b="0" i="0" u="none" strike="noStrike" kern="1200" baseline="0" dirty="0">
                          <a:solidFill>
                            <a:schemeClr val="dk1"/>
                          </a:solidFill>
                          <a:latin typeface="+mn-lt"/>
                          <a:ea typeface="+mn-ea"/>
                          <a:cs typeface="+mn-cs"/>
                        </a:rPr>
                        <a:t>Theft From Coin-Operated Machine or Device</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6946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Target Variable (cont.)</a:t>
            </a:r>
          </a:p>
        </p:txBody>
      </p:sp>
      <p:sp>
        <p:nvSpPr>
          <p:cNvPr id="4" name="Subtitle 2">
            <a:extLst>
              <a:ext uri="{FF2B5EF4-FFF2-40B4-BE49-F238E27FC236}">
                <a16:creationId xmlns:a16="http://schemas.microsoft.com/office/drawing/2014/main" id="{B068045E-224C-4602-8157-82160E529967}"/>
              </a:ext>
            </a:extLst>
          </p:cNvPr>
          <p:cNvSpPr>
            <a:spLocks noGrp="1"/>
          </p:cNvSpPr>
          <p:nvPr>
            <p:ph type="subTitle" idx="1"/>
          </p:nvPr>
        </p:nvSpPr>
        <p:spPr>
          <a:xfrm>
            <a:off x="1371600" y="1066800"/>
            <a:ext cx="6400800" cy="762000"/>
          </a:xfrm>
        </p:spPr>
        <p:txBody>
          <a:bodyPr>
            <a:normAutofit/>
          </a:bodyPr>
          <a:lstStyle/>
          <a:p>
            <a:r>
              <a:rPr lang="en-US" sz="3600" dirty="0">
                <a:solidFill>
                  <a:srgbClr val="0070C0"/>
                </a:solidFill>
              </a:rPr>
              <a:t>Offense Code</a:t>
            </a:r>
          </a:p>
          <a:p>
            <a:endParaRPr lang="en-US" dirty="0">
              <a:solidFill>
                <a:srgbClr val="0070C0"/>
              </a:solidFill>
            </a:endParaRPr>
          </a:p>
        </p:txBody>
      </p:sp>
      <p:graphicFrame>
        <p:nvGraphicFramePr>
          <p:cNvPr id="7" name="Table 6">
            <a:extLst>
              <a:ext uri="{FF2B5EF4-FFF2-40B4-BE49-F238E27FC236}">
                <a16:creationId xmlns:a16="http://schemas.microsoft.com/office/drawing/2014/main" id="{8AB06490-1CA4-4595-978B-8600907F415F}"/>
              </a:ext>
            </a:extLst>
          </p:cNvPr>
          <p:cNvGraphicFramePr>
            <a:graphicFrameLocks noGrp="1"/>
          </p:cNvGraphicFramePr>
          <p:nvPr>
            <p:extLst>
              <p:ext uri="{D42A27DB-BD31-4B8C-83A1-F6EECF244321}">
                <p14:modId xmlns:p14="http://schemas.microsoft.com/office/powerpoint/2010/main" val="889558592"/>
              </p:ext>
            </p:extLst>
          </p:nvPr>
        </p:nvGraphicFramePr>
        <p:xfrm>
          <a:off x="203462" y="1752598"/>
          <a:ext cx="4372293" cy="4835984"/>
        </p:xfrm>
        <a:graphic>
          <a:graphicData uri="http://schemas.openxmlformats.org/drawingml/2006/table">
            <a:tbl>
              <a:tblPr firstRow="1" bandRow="1">
                <a:tableStyleId>{5C22544A-7EE6-4342-B048-85BDC9FD1C3A}</a:tableStyleId>
              </a:tblPr>
              <a:tblGrid>
                <a:gridCol w="714693">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10678">
                <a:tc>
                  <a:txBody>
                    <a:bodyPr/>
                    <a:lstStyle/>
                    <a:p>
                      <a:pPr algn="l"/>
                      <a:r>
                        <a:rPr lang="en-US" dirty="0"/>
                        <a:t>Code</a:t>
                      </a:r>
                    </a:p>
                  </a:txBody>
                  <a:tcPr/>
                </a:tc>
                <a:tc>
                  <a:txBody>
                    <a:bodyPr/>
                    <a:lstStyle/>
                    <a:p>
                      <a:pPr algn="l"/>
                      <a:r>
                        <a:rPr lang="en-US" dirty="0"/>
                        <a:t>Description</a:t>
                      </a:r>
                    </a:p>
                  </a:txBody>
                  <a:tcPr/>
                </a:tc>
                <a:extLst>
                  <a:ext uri="{0D108BD9-81ED-4DB2-BD59-A6C34878D82A}">
                    <a16:rowId xmlns:a16="http://schemas.microsoft.com/office/drawing/2014/main" val="10000"/>
                  </a:ext>
                </a:extLst>
              </a:tr>
              <a:tr h="416382">
                <a:tc>
                  <a:txBody>
                    <a:bodyPr/>
                    <a:lstStyle/>
                    <a:p>
                      <a:pPr algn="l"/>
                      <a:r>
                        <a:rPr lang="en-US" dirty="0"/>
                        <a:t>236</a:t>
                      </a:r>
                    </a:p>
                  </a:txBody>
                  <a:tcPr/>
                </a:tc>
                <a:tc>
                  <a:txBody>
                    <a:bodyPr/>
                    <a:lstStyle/>
                    <a:p>
                      <a:pPr algn="l"/>
                      <a:r>
                        <a:rPr lang="en-US" sz="1800" b="0" i="0" u="none" strike="noStrike" kern="1200" baseline="0" dirty="0">
                          <a:solidFill>
                            <a:schemeClr val="dk1"/>
                          </a:solidFill>
                          <a:latin typeface="+mn-lt"/>
                          <a:ea typeface="+mn-ea"/>
                          <a:cs typeface="+mn-cs"/>
                        </a:rPr>
                        <a:t>Theft From Motor Vehicle</a:t>
                      </a:r>
                      <a:endParaRPr lang="en-US" dirty="0"/>
                    </a:p>
                  </a:txBody>
                  <a:tcPr/>
                </a:tc>
                <a:extLst>
                  <a:ext uri="{0D108BD9-81ED-4DB2-BD59-A6C34878D82A}">
                    <a16:rowId xmlns:a16="http://schemas.microsoft.com/office/drawing/2014/main" val="10001"/>
                  </a:ext>
                </a:extLst>
              </a:tr>
              <a:tr h="625644">
                <a:tc>
                  <a:txBody>
                    <a:bodyPr/>
                    <a:lstStyle/>
                    <a:p>
                      <a:pPr algn="l"/>
                      <a:r>
                        <a:rPr lang="en-US" dirty="0"/>
                        <a:t>237</a:t>
                      </a:r>
                    </a:p>
                  </a:txBody>
                  <a:tcPr/>
                </a:tc>
                <a:tc>
                  <a:txBody>
                    <a:bodyPr/>
                    <a:lstStyle/>
                    <a:p>
                      <a:pPr algn="l"/>
                      <a:r>
                        <a:rPr lang="en-US" sz="1800" b="0" i="0" u="none" strike="noStrike" kern="1200" baseline="0" dirty="0">
                          <a:solidFill>
                            <a:schemeClr val="dk1"/>
                          </a:solidFill>
                          <a:latin typeface="+mn-lt"/>
                          <a:ea typeface="+mn-ea"/>
                          <a:cs typeface="+mn-cs"/>
                        </a:rPr>
                        <a:t>Theft of Motor Vehicle Parts/Accessories</a:t>
                      </a:r>
                      <a:endParaRPr lang="en-US" dirty="0"/>
                    </a:p>
                  </a:txBody>
                  <a:tcPr/>
                </a:tc>
                <a:extLst>
                  <a:ext uri="{0D108BD9-81ED-4DB2-BD59-A6C34878D82A}">
                    <a16:rowId xmlns:a16="http://schemas.microsoft.com/office/drawing/2014/main" val="10002"/>
                  </a:ext>
                </a:extLst>
              </a:tr>
              <a:tr h="416382">
                <a:tc>
                  <a:txBody>
                    <a:bodyPr/>
                    <a:lstStyle/>
                    <a:p>
                      <a:pPr algn="l"/>
                      <a:r>
                        <a:rPr lang="en-US" dirty="0"/>
                        <a:t>238</a:t>
                      </a:r>
                    </a:p>
                  </a:txBody>
                  <a:tcPr/>
                </a:tc>
                <a:tc>
                  <a:txBody>
                    <a:bodyPr/>
                    <a:lstStyle/>
                    <a:p>
                      <a:pPr algn="l"/>
                      <a:r>
                        <a:rPr lang="en-US" sz="1800" b="0" i="0" u="none" strike="noStrike" kern="1200" baseline="0" dirty="0">
                          <a:solidFill>
                            <a:schemeClr val="dk1"/>
                          </a:solidFill>
                          <a:latin typeface="+mn-lt"/>
                          <a:ea typeface="+mn-ea"/>
                          <a:cs typeface="+mn-cs"/>
                        </a:rPr>
                        <a:t>All Other Larceny</a:t>
                      </a:r>
                      <a:endParaRPr lang="en-US" dirty="0"/>
                    </a:p>
                  </a:txBody>
                  <a:tcPr/>
                </a:tc>
                <a:extLst>
                  <a:ext uri="{0D108BD9-81ED-4DB2-BD59-A6C34878D82A}">
                    <a16:rowId xmlns:a16="http://schemas.microsoft.com/office/drawing/2014/main" val="10003"/>
                  </a:ext>
                </a:extLst>
              </a:tr>
              <a:tr h="416382">
                <a:tc>
                  <a:txBody>
                    <a:bodyPr/>
                    <a:lstStyle/>
                    <a:p>
                      <a:pPr algn="l"/>
                      <a:r>
                        <a:rPr lang="en-US" dirty="0"/>
                        <a:t>240</a:t>
                      </a:r>
                    </a:p>
                  </a:txBody>
                  <a:tcPr/>
                </a:tc>
                <a:tc>
                  <a:txBody>
                    <a:bodyPr/>
                    <a:lstStyle/>
                    <a:p>
                      <a:pPr algn="l"/>
                      <a:r>
                        <a:rPr lang="en-US" sz="1800" b="0" i="0" u="none" strike="noStrike" kern="1200" baseline="0" dirty="0">
                          <a:solidFill>
                            <a:schemeClr val="dk1"/>
                          </a:solidFill>
                          <a:latin typeface="+mn-lt"/>
                          <a:ea typeface="+mn-ea"/>
                          <a:cs typeface="+mn-cs"/>
                        </a:rPr>
                        <a:t>Motor Vehicle Theft</a:t>
                      </a:r>
                      <a:endParaRPr lang="en-US" dirty="0"/>
                    </a:p>
                  </a:txBody>
                  <a:tcPr/>
                </a:tc>
                <a:extLst>
                  <a:ext uri="{0D108BD9-81ED-4DB2-BD59-A6C34878D82A}">
                    <a16:rowId xmlns:a16="http://schemas.microsoft.com/office/drawing/2014/main" val="10004"/>
                  </a:ext>
                </a:extLst>
              </a:tr>
              <a:tr h="416382">
                <a:tc>
                  <a:txBody>
                    <a:bodyPr/>
                    <a:lstStyle/>
                    <a:p>
                      <a:pPr algn="l"/>
                      <a:r>
                        <a:rPr lang="en-US" dirty="0"/>
                        <a:t>250</a:t>
                      </a:r>
                    </a:p>
                  </a:txBody>
                  <a:tcPr/>
                </a:tc>
                <a:tc>
                  <a:txBody>
                    <a:bodyPr/>
                    <a:lstStyle/>
                    <a:p>
                      <a:pPr algn="l"/>
                      <a:r>
                        <a:rPr lang="en-US" sz="1800" b="0" i="0" u="none" strike="noStrike" kern="1200" baseline="0" dirty="0">
                          <a:solidFill>
                            <a:schemeClr val="dk1"/>
                          </a:solidFill>
                          <a:latin typeface="+mn-lt"/>
                          <a:ea typeface="+mn-ea"/>
                          <a:cs typeface="+mn-cs"/>
                        </a:rPr>
                        <a:t>Counterfeiting/Forgery</a:t>
                      </a:r>
                      <a:endParaRPr lang="en-US" dirty="0"/>
                    </a:p>
                  </a:txBody>
                  <a:tcPr/>
                </a:tc>
                <a:extLst>
                  <a:ext uri="{0D108BD9-81ED-4DB2-BD59-A6C34878D82A}">
                    <a16:rowId xmlns:a16="http://schemas.microsoft.com/office/drawing/2014/main" val="10005"/>
                  </a:ext>
                </a:extLst>
              </a:tr>
              <a:tr h="416382">
                <a:tc>
                  <a:txBody>
                    <a:bodyPr/>
                    <a:lstStyle/>
                    <a:p>
                      <a:pPr algn="l"/>
                      <a:r>
                        <a:rPr lang="en-US" dirty="0"/>
                        <a:t>261</a:t>
                      </a:r>
                    </a:p>
                  </a:txBody>
                  <a:tcPr/>
                </a:tc>
                <a:tc>
                  <a:txBody>
                    <a:bodyPr/>
                    <a:lstStyle/>
                    <a:p>
                      <a:pPr algn="l"/>
                      <a:r>
                        <a:rPr lang="en-US" sz="1800" b="0" i="0" u="none" strike="noStrike" kern="1200" baseline="0" dirty="0">
                          <a:solidFill>
                            <a:schemeClr val="dk1"/>
                          </a:solidFill>
                          <a:latin typeface="+mn-lt"/>
                          <a:ea typeface="+mn-ea"/>
                          <a:cs typeface="+mn-cs"/>
                        </a:rPr>
                        <a:t>False Pretenses/Swindle/Confidence Game</a:t>
                      </a:r>
                      <a:endParaRPr lang="en-US" dirty="0"/>
                    </a:p>
                  </a:txBody>
                  <a:tcPr/>
                </a:tc>
                <a:extLst>
                  <a:ext uri="{0D108BD9-81ED-4DB2-BD59-A6C34878D82A}">
                    <a16:rowId xmlns:a16="http://schemas.microsoft.com/office/drawing/2014/main" val="10006"/>
                  </a:ext>
                </a:extLst>
              </a:tr>
              <a:tr h="416382">
                <a:tc>
                  <a:txBody>
                    <a:bodyPr/>
                    <a:lstStyle/>
                    <a:p>
                      <a:pPr algn="l"/>
                      <a:r>
                        <a:rPr lang="en-US" dirty="0"/>
                        <a:t>262</a:t>
                      </a:r>
                    </a:p>
                  </a:txBody>
                  <a:tcPr/>
                </a:tc>
                <a:tc>
                  <a:txBody>
                    <a:bodyPr/>
                    <a:lstStyle/>
                    <a:p>
                      <a:pPr algn="l"/>
                      <a:r>
                        <a:rPr lang="en-US" sz="1800" b="0" i="0" u="none" strike="noStrike" kern="1200" baseline="0" dirty="0">
                          <a:solidFill>
                            <a:schemeClr val="dk1"/>
                          </a:solidFill>
                          <a:latin typeface="+mn-lt"/>
                          <a:ea typeface="+mn-ea"/>
                          <a:cs typeface="+mn-cs"/>
                        </a:rPr>
                        <a:t>Credit Card/Automatic Teller Machine Fraud</a:t>
                      </a:r>
                      <a:endParaRPr lang="en-US" dirty="0"/>
                    </a:p>
                  </a:txBody>
                  <a:tcPr/>
                </a:tc>
                <a:extLst>
                  <a:ext uri="{0D108BD9-81ED-4DB2-BD59-A6C34878D82A}">
                    <a16:rowId xmlns:a16="http://schemas.microsoft.com/office/drawing/2014/main" val="10007"/>
                  </a:ext>
                </a:extLst>
              </a:tr>
              <a:tr h="423156">
                <a:tc>
                  <a:txBody>
                    <a:bodyPr/>
                    <a:lstStyle/>
                    <a:p>
                      <a:pPr algn="l"/>
                      <a:r>
                        <a:rPr lang="en-US" dirty="0"/>
                        <a:t>263</a:t>
                      </a:r>
                    </a:p>
                  </a:txBody>
                  <a:tcPr/>
                </a:tc>
                <a:tc>
                  <a:txBody>
                    <a:bodyPr/>
                    <a:lstStyle/>
                    <a:p>
                      <a:pPr algn="l"/>
                      <a:r>
                        <a:rPr lang="en-US" sz="1800" b="0" i="0" u="none" strike="noStrike" kern="1200" baseline="0" dirty="0">
                          <a:solidFill>
                            <a:schemeClr val="dk1"/>
                          </a:solidFill>
                          <a:latin typeface="+mn-lt"/>
                          <a:ea typeface="+mn-ea"/>
                          <a:cs typeface="+mn-cs"/>
                        </a:rPr>
                        <a:t>Impersonation</a:t>
                      </a:r>
                      <a:endParaRPr lang="en-US" dirty="0"/>
                    </a:p>
                  </a:txBody>
                  <a:tcPr/>
                </a:tc>
                <a:extLst>
                  <a:ext uri="{0D108BD9-81ED-4DB2-BD59-A6C34878D82A}">
                    <a16:rowId xmlns:a16="http://schemas.microsoft.com/office/drawing/2014/main" val="10008"/>
                  </a:ext>
                </a:extLst>
              </a:tr>
              <a:tr h="416382">
                <a:tc>
                  <a:txBody>
                    <a:bodyPr/>
                    <a:lstStyle/>
                    <a:p>
                      <a:pPr algn="l"/>
                      <a:r>
                        <a:rPr lang="en-US" dirty="0"/>
                        <a:t>264</a:t>
                      </a:r>
                    </a:p>
                  </a:txBody>
                  <a:tcPr/>
                </a:tc>
                <a:tc>
                  <a:txBody>
                    <a:bodyPr/>
                    <a:lstStyle/>
                    <a:p>
                      <a:pPr algn="l"/>
                      <a:r>
                        <a:rPr lang="en-US" sz="1800" b="0" i="0" u="none" strike="noStrike" kern="1200" baseline="0" dirty="0">
                          <a:solidFill>
                            <a:schemeClr val="dk1"/>
                          </a:solidFill>
                          <a:latin typeface="+mn-lt"/>
                          <a:ea typeface="+mn-ea"/>
                          <a:cs typeface="+mn-cs"/>
                        </a:rPr>
                        <a:t>Welfare Fraud</a:t>
                      </a:r>
                      <a:endParaRPr lang="en-US" dirty="0"/>
                    </a:p>
                  </a:txBody>
                  <a:tcPr/>
                </a:tc>
                <a:extLst>
                  <a:ext uri="{0D108BD9-81ED-4DB2-BD59-A6C34878D82A}">
                    <a16:rowId xmlns:a16="http://schemas.microsoft.com/office/drawing/2014/main" val="10009"/>
                  </a:ext>
                </a:extLst>
              </a:tr>
            </a:tbl>
          </a:graphicData>
        </a:graphic>
      </p:graphicFrame>
      <p:graphicFrame>
        <p:nvGraphicFramePr>
          <p:cNvPr id="8" name="Table 7">
            <a:extLst>
              <a:ext uri="{FF2B5EF4-FFF2-40B4-BE49-F238E27FC236}">
                <a16:creationId xmlns:a16="http://schemas.microsoft.com/office/drawing/2014/main" id="{5D3466A9-3956-4D01-9ED0-442EB6A0BD33}"/>
              </a:ext>
            </a:extLst>
          </p:cNvPr>
          <p:cNvGraphicFramePr>
            <a:graphicFrameLocks noGrp="1"/>
          </p:cNvGraphicFramePr>
          <p:nvPr>
            <p:extLst>
              <p:ext uri="{D42A27DB-BD31-4B8C-83A1-F6EECF244321}">
                <p14:modId xmlns:p14="http://schemas.microsoft.com/office/powerpoint/2010/main" val="382006034"/>
              </p:ext>
            </p:extLst>
          </p:nvPr>
        </p:nvGraphicFramePr>
        <p:xfrm>
          <a:off x="4648200" y="1752598"/>
          <a:ext cx="4372293" cy="4860745"/>
        </p:xfrm>
        <a:graphic>
          <a:graphicData uri="http://schemas.openxmlformats.org/drawingml/2006/table">
            <a:tbl>
              <a:tblPr firstRow="1" bandRow="1">
                <a:tableStyleId>{5C22544A-7EE6-4342-B048-85BDC9FD1C3A}</a:tableStyleId>
              </a:tblPr>
              <a:tblGrid>
                <a:gridCol w="714693">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21713">
                <a:tc>
                  <a:txBody>
                    <a:bodyPr/>
                    <a:lstStyle/>
                    <a:p>
                      <a:pPr algn="l"/>
                      <a:r>
                        <a:rPr lang="en-US" dirty="0"/>
                        <a:t>Code</a:t>
                      </a:r>
                    </a:p>
                  </a:txBody>
                  <a:tcPr/>
                </a:tc>
                <a:tc>
                  <a:txBody>
                    <a:bodyPr/>
                    <a:lstStyle/>
                    <a:p>
                      <a:pPr algn="l"/>
                      <a:r>
                        <a:rPr lang="en-US" dirty="0"/>
                        <a:t>Description</a:t>
                      </a:r>
                    </a:p>
                  </a:txBody>
                  <a:tcPr/>
                </a:tc>
                <a:extLst>
                  <a:ext uri="{0D108BD9-81ED-4DB2-BD59-A6C34878D82A}">
                    <a16:rowId xmlns:a16="http://schemas.microsoft.com/office/drawing/2014/main" val="10000"/>
                  </a:ext>
                </a:extLst>
              </a:tr>
              <a:tr h="427570">
                <a:tc>
                  <a:txBody>
                    <a:bodyPr/>
                    <a:lstStyle/>
                    <a:p>
                      <a:pPr algn="l"/>
                      <a:r>
                        <a:rPr lang="en-US" dirty="0"/>
                        <a:t>265</a:t>
                      </a:r>
                    </a:p>
                  </a:txBody>
                  <a:tcPr/>
                </a:tc>
                <a:tc>
                  <a:txBody>
                    <a:bodyPr/>
                    <a:lstStyle/>
                    <a:p>
                      <a:pPr algn="l"/>
                      <a:r>
                        <a:rPr lang="en-US" sz="1800" b="0" i="0" u="none" strike="noStrike" kern="1200" baseline="0" dirty="0">
                          <a:solidFill>
                            <a:schemeClr val="dk1"/>
                          </a:solidFill>
                          <a:latin typeface="+mn-lt"/>
                          <a:ea typeface="+mn-ea"/>
                          <a:cs typeface="+mn-cs"/>
                        </a:rPr>
                        <a:t>Wire Fraud</a:t>
                      </a:r>
                      <a:endParaRPr lang="en-US" dirty="0"/>
                    </a:p>
                  </a:txBody>
                  <a:tcPr/>
                </a:tc>
                <a:extLst>
                  <a:ext uri="{0D108BD9-81ED-4DB2-BD59-A6C34878D82A}">
                    <a16:rowId xmlns:a16="http://schemas.microsoft.com/office/drawing/2014/main" val="10001"/>
                  </a:ext>
                </a:extLst>
              </a:tr>
              <a:tr h="427570">
                <a:tc>
                  <a:txBody>
                    <a:bodyPr/>
                    <a:lstStyle/>
                    <a:p>
                      <a:pPr algn="l"/>
                      <a:r>
                        <a:rPr lang="en-US" dirty="0"/>
                        <a:t>270</a:t>
                      </a:r>
                    </a:p>
                  </a:txBody>
                  <a:tcPr/>
                </a:tc>
                <a:tc>
                  <a:txBody>
                    <a:bodyPr/>
                    <a:lstStyle/>
                    <a:p>
                      <a:pPr algn="l"/>
                      <a:r>
                        <a:rPr lang="en-US" sz="1800" b="0" i="0" u="none" strike="noStrike" kern="1200" baseline="0" dirty="0">
                          <a:solidFill>
                            <a:schemeClr val="dk1"/>
                          </a:solidFill>
                          <a:latin typeface="+mn-lt"/>
                          <a:ea typeface="+mn-ea"/>
                          <a:cs typeface="+mn-cs"/>
                        </a:rPr>
                        <a:t>Embezzlement</a:t>
                      </a:r>
                      <a:endParaRPr lang="en-US" dirty="0"/>
                    </a:p>
                  </a:txBody>
                  <a:tcPr/>
                </a:tc>
                <a:extLst>
                  <a:ext uri="{0D108BD9-81ED-4DB2-BD59-A6C34878D82A}">
                    <a16:rowId xmlns:a16="http://schemas.microsoft.com/office/drawing/2014/main" val="10002"/>
                  </a:ext>
                </a:extLst>
              </a:tr>
              <a:tr h="427570">
                <a:tc>
                  <a:txBody>
                    <a:bodyPr/>
                    <a:lstStyle/>
                    <a:p>
                      <a:pPr algn="l"/>
                      <a:r>
                        <a:rPr lang="en-US" dirty="0"/>
                        <a:t>280</a:t>
                      </a:r>
                    </a:p>
                  </a:txBody>
                  <a:tcPr/>
                </a:tc>
                <a:tc>
                  <a:txBody>
                    <a:bodyPr/>
                    <a:lstStyle/>
                    <a:p>
                      <a:pPr algn="l"/>
                      <a:r>
                        <a:rPr lang="en-US" sz="1800" b="0" i="0" u="none" strike="noStrike" kern="1200" baseline="0" dirty="0">
                          <a:solidFill>
                            <a:schemeClr val="dk1"/>
                          </a:solidFill>
                          <a:latin typeface="+mn-lt"/>
                          <a:ea typeface="+mn-ea"/>
                          <a:cs typeface="+mn-cs"/>
                        </a:rPr>
                        <a:t>Stolen Property Offenses</a:t>
                      </a:r>
                      <a:endParaRPr lang="en-US" dirty="0"/>
                    </a:p>
                  </a:txBody>
                  <a:tcPr/>
                </a:tc>
                <a:extLst>
                  <a:ext uri="{0D108BD9-81ED-4DB2-BD59-A6C34878D82A}">
                    <a16:rowId xmlns:a16="http://schemas.microsoft.com/office/drawing/2014/main" val="10003"/>
                  </a:ext>
                </a:extLst>
              </a:tr>
              <a:tr h="427570">
                <a:tc>
                  <a:txBody>
                    <a:bodyPr/>
                    <a:lstStyle/>
                    <a:p>
                      <a:pPr algn="l"/>
                      <a:r>
                        <a:rPr lang="en-US" dirty="0"/>
                        <a:t>290</a:t>
                      </a:r>
                    </a:p>
                  </a:txBody>
                  <a:tcPr/>
                </a:tc>
                <a:tc>
                  <a:txBody>
                    <a:bodyPr/>
                    <a:lstStyle/>
                    <a:p>
                      <a:pPr algn="l"/>
                      <a:r>
                        <a:rPr lang="en-US" sz="1800" b="0" i="0" u="none" strike="noStrike" kern="1200" baseline="0" dirty="0">
                          <a:solidFill>
                            <a:schemeClr val="dk1"/>
                          </a:solidFill>
                          <a:latin typeface="+mn-lt"/>
                          <a:ea typeface="+mn-ea"/>
                          <a:cs typeface="+mn-cs"/>
                        </a:rPr>
                        <a:t>Destruction/Damage/Vandalism of Property</a:t>
                      </a:r>
                      <a:endParaRPr lang="en-US" dirty="0"/>
                    </a:p>
                  </a:txBody>
                  <a:tcPr/>
                </a:tc>
                <a:extLst>
                  <a:ext uri="{0D108BD9-81ED-4DB2-BD59-A6C34878D82A}">
                    <a16:rowId xmlns:a16="http://schemas.microsoft.com/office/drawing/2014/main" val="10004"/>
                  </a:ext>
                </a:extLst>
              </a:tr>
              <a:tr h="427570">
                <a:tc>
                  <a:txBody>
                    <a:bodyPr/>
                    <a:lstStyle/>
                    <a:p>
                      <a:pPr algn="l"/>
                      <a:r>
                        <a:rPr lang="en-US" dirty="0"/>
                        <a:t>351</a:t>
                      </a:r>
                    </a:p>
                  </a:txBody>
                  <a:tcPr/>
                </a:tc>
                <a:tc>
                  <a:txBody>
                    <a:bodyPr/>
                    <a:lstStyle/>
                    <a:p>
                      <a:pPr algn="l"/>
                      <a:r>
                        <a:rPr lang="en-US" sz="1800" b="0" i="0" u="none" strike="noStrike" kern="1200" baseline="0" dirty="0">
                          <a:solidFill>
                            <a:schemeClr val="dk1"/>
                          </a:solidFill>
                          <a:latin typeface="+mn-lt"/>
                          <a:ea typeface="+mn-ea"/>
                          <a:cs typeface="+mn-cs"/>
                        </a:rPr>
                        <a:t>Drug/Narcotic Violations</a:t>
                      </a:r>
                      <a:endParaRPr lang="en-US" dirty="0"/>
                    </a:p>
                  </a:txBody>
                  <a:tcPr/>
                </a:tc>
                <a:extLst>
                  <a:ext uri="{0D108BD9-81ED-4DB2-BD59-A6C34878D82A}">
                    <a16:rowId xmlns:a16="http://schemas.microsoft.com/office/drawing/2014/main" val="10005"/>
                  </a:ext>
                </a:extLst>
              </a:tr>
              <a:tr h="427570">
                <a:tc>
                  <a:txBody>
                    <a:bodyPr/>
                    <a:lstStyle/>
                    <a:p>
                      <a:pPr algn="l"/>
                      <a:r>
                        <a:rPr lang="en-US" dirty="0"/>
                        <a:t>352</a:t>
                      </a:r>
                    </a:p>
                  </a:txBody>
                  <a:tcPr/>
                </a:tc>
                <a:tc>
                  <a:txBody>
                    <a:bodyPr/>
                    <a:lstStyle/>
                    <a:p>
                      <a:pPr algn="l"/>
                      <a:r>
                        <a:rPr lang="en-US" sz="1800" b="0" i="0" u="none" strike="noStrike" kern="1200" baseline="0" dirty="0">
                          <a:solidFill>
                            <a:schemeClr val="dk1"/>
                          </a:solidFill>
                          <a:latin typeface="+mn-lt"/>
                          <a:ea typeface="+mn-ea"/>
                          <a:cs typeface="+mn-cs"/>
                        </a:rPr>
                        <a:t>Drug Equipment Violations</a:t>
                      </a:r>
                      <a:endParaRPr lang="en-US" dirty="0"/>
                    </a:p>
                  </a:txBody>
                  <a:tcPr/>
                </a:tc>
                <a:extLst>
                  <a:ext uri="{0D108BD9-81ED-4DB2-BD59-A6C34878D82A}">
                    <a16:rowId xmlns:a16="http://schemas.microsoft.com/office/drawing/2014/main" val="10006"/>
                  </a:ext>
                </a:extLst>
              </a:tr>
              <a:tr h="427570">
                <a:tc>
                  <a:txBody>
                    <a:bodyPr/>
                    <a:lstStyle/>
                    <a:p>
                      <a:pPr algn="l"/>
                      <a:r>
                        <a:rPr lang="en-US" dirty="0"/>
                        <a:t>361</a:t>
                      </a:r>
                    </a:p>
                  </a:txBody>
                  <a:tcPr/>
                </a:tc>
                <a:tc>
                  <a:txBody>
                    <a:bodyPr/>
                    <a:lstStyle/>
                    <a:p>
                      <a:pPr algn="l"/>
                      <a:r>
                        <a:rPr lang="en-US" sz="1800" b="0" i="0" u="none" strike="noStrike" kern="1200" baseline="0" dirty="0">
                          <a:solidFill>
                            <a:schemeClr val="dk1"/>
                          </a:solidFill>
                          <a:latin typeface="+mn-lt"/>
                          <a:ea typeface="+mn-ea"/>
                          <a:cs typeface="+mn-cs"/>
                        </a:rPr>
                        <a:t>Incest</a:t>
                      </a:r>
                      <a:endParaRPr lang="en-US" dirty="0"/>
                    </a:p>
                  </a:txBody>
                  <a:tcPr/>
                </a:tc>
                <a:extLst>
                  <a:ext uri="{0D108BD9-81ED-4DB2-BD59-A6C34878D82A}">
                    <a16:rowId xmlns:a16="http://schemas.microsoft.com/office/drawing/2014/main" val="10007"/>
                  </a:ext>
                </a:extLst>
              </a:tr>
              <a:tr h="376194">
                <a:tc>
                  <a:txBody>
                    <a:bodyPr/>
                    <a:lstStyle/>
                    <a:p>
                      <a:pPr algn="l"/>
                      <a:r>
                        <a:rPr lang="en-US" dirty="0"/>
                        <a:t>362</a:t>
                      </a:r>
                    </a:p>
                  </a:txBody>
                  <a:tcPr/>
                </a:tc>
                <a:tc>
                  <a:txBody>
                    <a:bodyPr/>
                    <a:lstStyle/>
                    <a:p>
                      <a:pPr algn="l"/>
                      <a:r>
                        <a:rPr lang="en-US" sz="1800" b="0" i="0" u="none" strike="noStrike" kern="1200" baseline="0" dirty="0">
                          <a:solidFill>
                            <a:schemeClr val="dk1"/>
                          </a:solidFill>
                          <a:latin typeface="+mn-lt"/>
                          <a:ea typeface="+mn-ea"/>
                          <a:cs typeface="+mn-cs"/>
                        </a:rPr>
                        <a:t>Statutory Rape</a:t>
                      </a:r>
                      <a:endParaRPr lang="en-US" dirty="0"/>
                    </a:p>
                  </a:txBody>
                  <a:tcPr/>
                </a:tc>
                <a:extLst>
                  <a:ext uri="{0D108BD9-81ED-4DB2-BD59-A6C34878D82A}">
                    <a16:rowId xmlns:a16="http://schemas.microsoft.com/office/drawing/2014/main" val="10008"/>
                  </a:ext>
                </a:extLst>
              </a:tr>
              <a:tr h="427570">
                <a:tc>
                  <a:txBody>
                    <a:bodyPr/>
                    <a:lstStyle/>
                    <a:p>
                      <a:pPr algn="l"/>
                      <a:r>
                        <a:rPr lang="en-US" dirty="0"/>
                        <a:t>370</a:t>
                      </a:r>
                    </a:p>
                  </a:txBody>
                  <a:tcPr/>
                </a:tc>
                <a:tc>
                  <a:txBody>
                    <a:bodyPr/>
                    <a:lstStyle/>
                    <a:p>
                      <a:pPr algn="l"/>
                      <a:r>
                        <a:rPr lang="en-US" sz="1800" b="0" i="0" u="none" strike="noStrike" kern="1200" baseline="0" dirty="0">
                          <a:solidFill>
                            <a:schemeClr val="dk1"/>
                          </a:solidFill>
                          <a:latin typeface="+mn-lt"/>
                          <a:ea typeface="+mn-ea"/>
                          <a:cs typeface="+mn-cs"/>
                        </a:rPr>
                        <a:t>Pornography/Obscene Material</a:t>
                      </a:r>
                      <a:endParaRPr lang="en-US" dirty="0"/>
                    </a:p>
                  </a:txBody>
                  <a:tcPr/>
                </a:tc>
                <a:extLst>
                  <a:ext uri="{0D108BD9-81ED-4DB2-BD59-A6C34878D82A}">
                    <a16:rowId xmlns:a16="http://schemas.microsoft.com/office/drawing/2014/main" val="10009"/>
                  </a:ext>
                </a:extLst>
              </a:tr>
              <a:tr h="429768">
                <a:tc>
                  <a:txBody>
                    <a:bodyPr/>
                    <a:lstStyle/>
                    <a:p>
                      <a:pPr algn="l"/>
                      <a:r>
                        <a:rPr lang="en-US" dirty="0"/>
                        <a:t>391</a:t>
                      </a:r>
                    </a:p>
                  </a:txBody>
                  <a:tcPr/>
                </a:tc>
                <a:tc>
                  <a:txBody>
                    <a:bodyPr/>
                    <a:lstStyle/>
                    <a:p>
                      <a:pPr algn="l"/>
                      <a:r>
                        <a:rPr lang="en-US" sz="1800" b="0" i="0" u="none" strike="noStrike" kern="1200" baseline="0" dirty="0">
                          <a:solidFill>
                            <a:schemeClr val="dk1"/>
                          </a:solidFill>
                          <a:latin typeface="+mn-lt"/>
                          <a:ea typeface="+mn-ea"/>
                          <a:cs typeface="+mn-cs"/>
                        </a:rPr>
                        <a:t>Betting/Wagering</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81049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Target Variable (cont.)</a:t>
            </a:r>
          </a:p>
        </p:txBody>
      </p:sp>
      <p:sp>
        <p:nvSpPr>
          <p:cNvPr id="4" name="Subtitle 2">
            <a:extLst>
              <a:ext uri="{FF2B5EF4-FFF2-40B4-BE49-F238E27FC236}">
                <a16:creationId xmlns:a16="http://schemas.microsoft.com/office/drawing/2014/main" id="{B068045E-224C-4602-8157-82160E529967}"/>
              </a:ext>
            </a:extLst>
          </p:cNvPr>
          <p:cNvSpPr>
            <a:spLocks noGrp="1"/>
          </p:cNvSpPr>
          <p:nvPr>
            <p:ph type="subTitle" idx="1"/>
          </p:nvPr>
        </p:nvSpPr>
        <p:spPr>
          <a:xfrm>
            <a:off x="1371600" y="1066800"/>
            <a:ext cx="6400800" cy="762000"/>
          </a:xfrm>
        </p:spPr>
        <p:txBody>
          <a:bodyPr>
            <a:normAutofit/>
          </a:bodyPr>
          <a:lstStyle/>
          <a:p>
            <a:r>
              <a:rPr lang="en-US" sz="3600" dirty="0">
                <a:solidFill>
                  <a:srgbClr val="0070C0"/>
                </a:solidFill>
              </a:rPr>
              <a:t>Offense Code</a:t>
            </a:r>
          </a:p>
          <a:p>
            <a:endParaRPr lang="en-US" dirty="0">
              <a:solidFill>
                <a:srgbClr val="0070C0"/>
              </a:solidFill>
            </a:endParaRPr>
          </a:p>
        </p:txBody>
      </p:sp>
      <p:graphicFrame>
        <p:nvGraphicFramePr>
          <p:cNvPr id="7" name="Table 6">
            <a:extLst>
              <a:ext uri="{FF2B5EF4-FFF2-40B4-BE49-F238E27FC236}">
                <a16:creationId xmlns:a16="http://schemas.microsoft.com/office/drawing/2014/main" id="{8AB06490-1CA4-4595-978B-8600907F415F}"/>
              </a:ext>
            </a:extLst>
          </p:cNvPr>
          <p:cNvGraphicFramePr>
            <a:graphicFrameLocks noGrp="1"/>
          </p:cNvGraphicFramePr>
          <p:nvPr>
            <p:extLst>
              <p:ext uri="{D42A27DB-BD31-4B8C-83A1-F6EECF244321}">
                <p14:modId xmlns:p14="http://schemas.microsoft.com/office/powerpoint/2010/main" val="2733213635"/>
              </p:ext>
            </p:extLst>
          </p:nvPr>
        </p:nvGraphicFramePr>
        <p:xfrm>
          <a:off x="203462" y="1752598"/>
          <a:ext cx="4372293" cy="4616528"/>
        </p:xfrm>
        <a:graphic>
          <a:graphicData uri="http://schemas.openxmlformats.org/drawingml/2006/table">
            <a:tbl>
              <a:tblPr firstRow="1" bandRow="1">
                <a:tableStyleId>{5C22544A-7EE6-4342-B048-85BDC9FD1C3A}</a:tableStyleId>
              </a:tblPr>
              <a:tblGrid>
                <a:gridCol w="714693">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10678">
                <a:tc>
                  <a:txBody>
                    <a:bodyPr/>
                    <a:lstStyle/>
                    <a:p>
                      <a:pPr algn="l"/>
                      <a:r>
                        <a:rPr lang="en-US" dirty="0"/>
                        <a:t>Code</a:t>
                      </a:r>
                    </a:p>
                  </a:txBody>
                  <a:tcPr/>
                </a:tc>
                <a:tc>
                  <a:txBody>
                    <a:bodyPr/>
                    <a:lstStyle/>
                    <a:p>
                      <a:pPr algn="l"/>
                      <a:r>
                        <a:rPr lang="en-US" dirty="0"/>
                        <a:t>Description</a:t>
                      </a:r>
                    </a:p>
                  </a:txBody>
                  <a:tcPr/>
                </a:tc>
                <a:extLst>
                  <a:ext uri="{0D108BD9-81ED-4DB2-BD59-A6C34878D82A}">
                    <a16:rowId xmlns:a16="http://schemas.microsoft.com/office/drawing/2014/main" val="10000"/>
                  </a:ext>
                </a:extLst>
              </a:tr>
              <a:tr h="416382">
                <a:tc>
                  <a:txBody>
                    <a:bodyPr/>
                    <a:lstStyle/>
                    <a:p>
                      <a:pPr algn="l"/>
                      <a:r>
                        <a:rPr lang="en-US" dirty="0"/>
                        <a:t>392</a:t>
                      </a:r>
                    </a:p>
                  </a:txBody>
                  <a:tcPr/>
                </a:tc>
                <a:tc>
                  <a:txBody>
                    <a:bodyPr/>
                    <a:lstStyle/>
                    <a:p>
                      <a:pPr algn="l"/>
                      <a:r>
                        <a:rPr lang="en-US" sz="1800" b="0" i="0" u="none" strike="noStrike" kern="1200" baseline="0" dirty="0">
                          <a:solidFill>
                            <a:schemeClr val="dk1"/>
                          </a:solidFill>
                          <a:latin typeface="+mn-lt"/>
                          <a:ea typeface="+mn-ea"/>
                          <a:cs typeface="+mn-cs"/>
                        </a:rPr>
                        <a:t>Operating/Promoting/Assisting Gambling</a:t>
                      </a:r>
                      <a:endParaRPr lang="en-US" dirty="0"/>
                    </a:p>
                  </a:txBody>
                  <a:tcPr/>
                </a:tc>
                <a:extLst>
                  <a:ext uri="{0D108BD9-81ED-4DB2-BD59-A6C34878D82A}">
                    <a16:rowId xmlns:a16="http://schemas.microsoft.com/office/drawing/2014/main" val="10001"/>
                  </a:ext>
                </a:extLst>
              </a:tr>
              <a:tr h="420624">
                <a:tc>
                  <a:txBody>
                    <a:bodyPr/>
                    <a:lstStyle/>
                    <a:p>
                      <a:pPr algn="l"/>
                      <a:r>
                        <a:rPr lang="en-US" dirty="0"/>
                        <a:t>393</a:t>
                      </a:r>
                    </a:p>
                  </a:txBody>
                  <a:tcPr/>
                </a:tc>
                <a:tc>
                  <a:txBody>
                    <a:bodyPr/>
                    <a:lstStyle/>
                    <a:p>
                      <a:pPr algn="l"/>
                      <a:r>
                        <a:rPr lang="en-US" sz="1800" b="0" i="0" u="none" strike="noStrike" kern="1200" baseline="0" dirty="0">
                          <a:solidFill>
                            <a:schemeClr val="dk1"/>
                          </a:solidFill>
                          <a:latin typeface="+mn-lt"/>
                          <a:ea typeface="+mn-ea"/>
                          <a:cs typeface="+mn-cs"/>
                        </a:rPr>
                        <a:t>Gambling Equipment Violations</a:t>
                      </a:r>
                      <a:endParaRPr lang="en-US" dirty="0"/>
                    </a:p>
                  </a:txBody>
                  <a:tcPr/>
                </a:tc>
                <a:extLst>
                  <a:ext uri="{0D108BD9-81ED-4DB2-BD59-A6C34878D82A}">
                    <a16:rowId xmlns:a16="http://schemas.microsoft.com/office/drawing/2014/main" val="10002"/>
                  </a:ext>
                </a:extLst>
              </a:tr>
              <a:tr h="416382">
                <a:tc>
                  <a:txBody>
                    <a:bodyPr/>
                    <a:lstStyle/>
                    <a:p>
                      <a:pPr algn="l"/>
                      <a:r>
                        <a:rPr lang="en-US" dirty="0"/>
                        <a:t>394</a:t>
                      </a:r>
                    </a:p>
                  </a:txBody>
                  <a:tcPr/>
                </a:tc>
                <a:tc>
                  <a:txBody>
                    <a:bodyPr/>
                    <a:lstStyle/>
                    <a:p>
                      <a:pPr algn="l"/>
                      <a:r>
                        <a:rPr lang="en-US" sz="1800" b="0" i="0" u="none" strike="noStrike" kern="1200" baseline="0" dirty="0">
                          <a:solidFill>
                            <a:schemeClr val="dk1"/>
                          </a:solidFill>
                          <a:latin typeface="+mn-lt"/>
                          <a:ea typeface="+mn-ea"/>
                          <a:cs typeface="+mn-cs"/>
                        </a:rPr>
                        <a:t>Sports Tampering</a:t>
                      </a:r>
                      <a:endParaRPr lang="en-US" dirty="0"/>
                    </a:p>
                  </a:txBody>
                  <a:tcPr/>
                </a:tc>
                <a:extLst>
                  <a:ext uri="{0D108BD9-81ED-4DB2-BD59-A6C34878D82A}">
                    <a16:rowId xmlns:a16="http://schemas.microsoft.com/office/drawing/2014/main" val="10003"/>
                  </a:ext>
                </a:extLst>
              </a:tr>
              <a:tr h="416382">
                <a:tc>
                  <a:txBody>
                    <a:bodyPr/>
                    <a:lstStyle/>
                    <a:p>
                      <a:pPr algn="l"/>
                      <a:r>
                        <a:rPr lang="en-US" dirty="0"/>
                        <a:t>401</a:t>
                      </a:r>
                    </a:p>
                  </a:txBody>
                  <a:tcPr/>
                </a:tc>
                <a:tc>
                  <a:txBody>
                    <a:bodyPr/>
                    <a:lstStyle/>
                    <a:p>
                      <a:pPr algn="l"/>
                      <a:r>
                        <a:rPr lang="en-US" sz="1800" b="0" i="0" u="none" strike="noStrike" kern="1200" baseline="0" dirty="0">
                          <a:solidFill>
                            <a:schemeClr val="dk1"/>
                          </a:solidFill>
                          <a:latin typeface="+mn-lt"/>
                          <a:ea typeface="+mn-ea"/>
                          <a:cs typeface="+mn-cs"/>
                        </a:rPr>
                        <a:t>Prostitution</a:t>
                      </a:r>
                      <a:endParaRPr lang="en-US" dirty="0"/>
                    </a:p>
                  </a:txBody>
                  <a:tcPr/>
                </a:tc>
                <a:extLst>
                  <a:ext uri="{0D108BD9-81ED-4DB2-BD59-A6C34878D82A}">
                    <a16:rowId xmlns:a16="http://schemas.microsoft.com/office/drawing/2014/main" val="10004"/>
                  </a:ext>
                </a:extLst>
              </a:tr>
              <a:tr h="416382">
                <a:tc>
                  <a:txBody>
                    <a:bodyPr/>
                    <a:lstStyle/>
                    <a:p>
                      <a:pPr algn="l"/>
                      <a:r>
                        <a:rPr lang="en-US" dirty="0"/>
                        <a:t>402</a:t>
                      </a:r>
                    </a:p>
                  </a:txBody>
                  <a:tcPr/>
                </a:tc>
                <a:tc>
                  <a:txBody>
                    <a:bodyPr/>
                    <a:lstStyle/>
                    <a:p>
                      <a:pPr algn="l"/>
                      <a:r>
                        <a:rPr lang="en-US" sz="1800" b="0" i="0" u="none" strike="noStrike" kern="1200" baseline="0" dirty="0">
                          <a:solidFill>
                            <a:schemeClr val="dk1"/>
                          </a:solidFill>
                          <a:latin typeface="+mn-lt"/>
                          <a:ea typeface="+mn-ea"/>
                          <a:cs typeface="+mn-cs"/>
                        </a:rPr>
                        <a:t>Assisting or Promoting Prostitution</a:t>
                      </a:r>
                      <a:endParaRPr lang="en-US" dirty="0"/>
                    </a:p>
                  </a:txBody>
                  <a:tcPr/>
                </a:tc>
                <a:extLst>
                  <a:ext uri="{0D108BD9-81ED-4DB2-BD59-A6C34878D82A}">
                    <a16:rowId xmlns:a16="http://schemas.microsoft.com/office/drawing/2014/main" val="10005"/>
                  </a:ext>
                </a:extLst>
              </a:tr>
              <a:tr h="416382">
                <a:tc>
                  <a:txBody>
                    <a:bodyPr/>
                    <a:lstStyle/>
                    <a:p>
                      <a:pPr algn="l"/>
                      <a:r>
                        <a:rPr lang="en-US" dirty="0"/>
                        <a:t>403</a:t>
                      </a:r>
                    </a:p>
                  </a:txBody>
                  <a:tcPr/>
                </a:tc>
                <a:tc>
                  <a:txBody>
                    <a:bodyPr/>
                    <a:lstStyle/>
                    <a:p>
                      <a:pPr algn="l"/>
                      <a:r>
                        <a:rPr lang="en-US" sz="1800" b="0" i="0" u="none" strike="noStrike" kern="1200" baseline="0" dirty="0">
                          <a:solidFill>
                            <a:schemeClr val="dk1"/>
                          </a:solidFill>
                          <a:latin typeface="+mn-lt"/>
                          <a:ea typeface="+mn-ea"/>
                          <a:cs typeface="+mn-cs"/>
                        </a:rPr>
                        <a:t>Purchasing Prostitution</a:t>
                      </a:r>
                      <a:endParaRPr lang="en-US" dirty="0"/>
                    </a:p>
                  </a:txBody>
                  <a:tcPr/>
                </a:tc>
                <a:extLst>
                  <a:ext uri="{0D108BD9-81ED-4DB2-BD59-A6C34878D82A}">
                    <a16:rowId xmlns:a16="http://schemas.microsoft.com/office/drawing/2014/main" val="10006"/>
                  </a:ext>
                </a:extLst>
              </a:tr>
              <a:tr h="416382">
                <a:tc>
                  <a:txBody>
                    <a:bodyPr/>
                    <a:lstStyle/>
                    <a:p>
                      <a:pPr algn="l"/>
                      <a:r>
                        <a:rPr lang="en-US" dirty="0"/>
                        <a:t>510</a:t>
                      </a:r>
                    </a:p>
                  </a:txBody>
                  <a:tcPr/>
                </a:tc>
                <a:tc>
                  <a:txBody>
                    <a:bodyPr/>
                    <a:lstStyle/>
                    <a:p>
                      <a:pPr algn="l"/>
                      <a:r>
                        <a:rPr lang="en-US" sz="1800" b="0" i="0" u="none" strike="noStrike" kern="1200" baseline="0" dirty="0">
                          <a:solidFill>
                            <a:schemeClr val="dk1"/>
                          </a:solidFill>
                          <a:latin typeface="+mn-lt"/>
                          <a:ea typeface="+mn-ea"/>
                          <a:cs typeface="+mn-cs"/>
                        </a:rPr>
                        <a:t>Bribery</a:t>
                      </a:r>
                      <a:endParaRPr lang="en-US" dirty="0"/>
                    </a:p>
                  </a:txBody>
                  <a:tcPr/>
                </a:tc>
                <a:extLst>
                  <a:ext uri="{0D108BD9-81ED-4DB2-BD59-A6C34878D82A}">
                    <a16:rowId xmlns:a16="http://schemas.microsoft.com/office/drawing/2014/main" val="10007"/>
                  </a:ext>
                </a:extLst>
              </a:tr>
              <a:tr h="423156">
                <a:tc>
                  <a:txBody>
                    <a:bodyPr/>
                    <a:lstStyle/>
                    <a:p>
                      <a:pPr algn="l"/>
                      <a:r>
                        <a:rPr lang="en-US" dirty="0"/>
                        <a:t>520</a:t>
                      </a:r>
                    </a:p>
                  </a:txBody>
                  <a:tcPr/>
                </a:tc>
                <a:tc>
                  <a:txBody>
                    <a:bodyPr/>
                    <a:lstStyle/>
                    <a:p>
                      <a:pPr algn="l"/>
                      <a:r>
                        <a:rPr lang="en-US" sz="1800" b="0" i="0" u="none" strike="noStrike" kern="1200" baseline="0" dirty="0">
                          <a:solidFill>
                            <a:schemeClr val="dk1"/>
                          </a:solidFill>
                          <a:latin typeface="+mn-lt"/>
                          <a:ea typeface="+mn-ea"/>
                          <a:cs typeface="+mn-cs"/>
                        </a:rPr>
                        <a:t>Weapon Law Violations</a:t>
                      </a:r>
                      <a:endParaRPr lang="en-US" dirty="0"/>
                    </a:p>
                  </a:txBody>
                  <a:tcPr/>
                </a:tc>
                <a:extLst>
                  <a:ext uri="{0D108BD9-81ED-4DB2-BD59-A6C34878D82A}">
                    <a16:rowId xmlns:a16="http://schemas.microsoft.com/office/drawing/2014/main" val="10008"/>
                  </a:ext>
                </a:extLst>
              </a:tr>
              <a:tr h="416382">
                <a:tc>
                  <a:txBody>
                    <a:bodyPr/>
                    <a:lstStyle/>
                    <a:p>
                      <a:pPr algn="l"/>
                      <a:r>
                        <a:rPr lang="en-US" dirty="0"/>
                        <a:t>641</a:t>
                      </a:r>
                    </a:p>
                  </a:txBody>
                  <a:tcPr/>
                </a:tc>
                <a:tc>
                  <a:txBody>
                    <a:bodyPr/>
                    <a:lstStyle/>
                    <a:p>
                      <a:pPr algn="l"/>
                      <a:r>
                        <a:rPr lang="en-US" sz="1800" b="0" i="0" u="none" strike="noStrike" kern="1200" baseline="0" dirty="0">
                          <a:solidFill>
                            <a:schemeClr val="dk1"/>
                          </a:solidFill>
                          <a:latin typeface="+mn-lt"/>
                          <a:ea typeface="+mn-ea"/>
                          <a:cs typeface="+mn-cs"/>
                        </a:rPr>
                        <a:t>Human Trafficking - Commercial Sex Acts</a:t>
                      </a:r>
                      <a:endParaRPr lang="en-US" dirty="0"/>
                    </a:p>
                  </a:txBody>
                  <a:tcPr/>
                </a:tc>
                <a:extLst>
                  <a:ext uri="{0D108BD9-81ED-4DB2-BD59-A6C34878D82A}">
                    <a16:rowId xmlns:a16="http://schemas.microsoft.com/office/drawing/2014/main" val="10009"/>
                  </a:ext>
                </a:extLst>
              </a:tr>
            </a:tbl>
          </a:graphicData>
        </a:graphic>
      </p:graphicFrame>
      <p:graphicFrame>
        <p:nvGraphicFramePr>
          <p:cNvPr id="8" name="Table 7">
            <a:extLst>
              <a:ext uri="{FF2B5EF4-FFF2-40B4-BE49-F238E27FC236}">
                <a16:creationId xmlns:a16="http://schemas.microsoft.com/office/drawing/2014/main" id="{5D3466A9-3956-4D01-9ED0-442EB6A0BD33}"/>
              </a:ext>
            </a:extLst>
          </p:cNvPr>
          <p:cNvGraphicFramePr>
            <a:graphicFrameLocks noGrp="1"/>
          </p:cNvGraphicFramePr>
          <p:nvPr>
            <p:extLst>
              <p:ext uri="{D42A27DB-BD31-4B8C-83A1-F6EECF244321}">
                <p14:modId xmlns:p14="http://schemas.microsoft.com/office/powerpoint/2010/main" val="1700474090"/>
              </p:ext>
            </p:extLst>
          </p:nvPr>
        </p:nvGraphicFramePr>
        <p:xfrm>
          <a:off x="4648200" y="1752598"/>
          <a:ext cx="4372293" cy="1061793"/>
        </p:xfrm>
        <a:graphic>
          <a:graphicData uri="http://schemas.openxmlformats.org/drawingml/2006/table">
            <a:tbl>
              <a:tblPr firstRow="1" bandRow="1">
                <a:tableStyleId>{5C22544A-7EE6-4342-B048-85BDC9FD1C3A}</a:tableStyleId>
              </a:tblPr>
              <a:tblGrid>
                <a:gridCol w="714693">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21713">
                <a:tc>
                  <a:txBody>
                    <a:bodyPr/>
                    <a:lstStyle/>
                    <a:p>
                      <a:pPr algn="l"/>
                      <a:r>
                        <a:rPr lang="en-US" dirty="0"/>
                        <a:t>Code</a:t>
                      </a:r>
                    </a:p>
                  </a:txBody>
                  <a:tcPr/>
                </a:tc>
                <a:tc>
                  <a:txBody>
                    <a:bodyPr/>
                    <a:lstStyle/>
                    <a:p>
                      <a:pPr algn="l"/>
                      <a:r>
                        <a:rPr lang="en-US" dirty="0"/>
                        <a:t>Description</a:t>
                      </a:r>
                    </a:p>
                  </a:txBody>
                  <a:tcPr/>
                </a:tc>
                <a:extLst>
                  <a:ext uri="{0D108BD9-81ED-4DB2-BD59-A6C34878D82A}">
                    <a16:rowId xmlns:a16="http://schemas.microsoft.com/office/drawing/2014/main" val="10000"/>
                  </a:ext>
                </a:extLst>
              </a:tr>
              <a:tr h="427570">
                <a:tc>
                  <a:txBody>
                    <a:bodyPr/>
                    <a:lstStyle/>
                    <a:p>
                      <a:pPr algn="l"/>
                      <a:r>
                        <a:rPr lang="en-US" dirty="0"/>
                        <a:t>642</a:t>
                      </a:r>
                    </a:p>
                  </a:txBody>
                  <a:tcPr/>
                </a:tc>
                <a:tc>
                  <a:txBody>
                    <a:bodyPr/>
                    <a:lstStyle/>
                    <a:p>
                      <a:pPr algn="l"/>
                      <a:r>
                        <a:rPr lang="en-US" sz="1800" b="0" i="0" u="none" strike="noStrike" kern="1200" baseline="0" dirty="0">
                          <a:solidFill>
                            <a:schemeClr val="dk1"/>
                          </a:solidFill>
                          <a:latin typeface="+mn-lt"/>
                          <a:ea typeface="+mn-ea"/>
                          <a:cs typeface="+mn-cs"/>
                        </a:rPr>
                        <a:t>Human Trafficking - Involuntary Servitude</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06999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2514600"/>
            <a:ext cx="7162800" cy="3810000"/>
          </a:xfrm>
          <a:prstGeom prst="rect">
            <a:avLst/>
          </a:prstGeom>
        </p:spPr>
        <p:txBody>
          <a:bodyPr vert="horz" lIns="91440" tIns="45720" rIns="91440" bIns="45720" rtlCol="0">
            <a:normAutofit/>
          </a:bodyPr>
          <a:lstStyle/>
          <a:p>
            <a:pPr>
              <a:buFont typeface="Wingdings" pitchFamily="2" charset="2"/>
              <a:buChar char="Ø"/>
            </a:pPr>
            <a:r>
              <a:rPr lang="en-US" sz="3200" dirty="0"/>
              <a:t>Decision Tree</a:t>
            </a:r>
          </a:p>
          <a:p>
            <a:pPr>
              <a:buFont typeface="Wingdings" pitchFamily="2" charset="2"/>
              <a:buChar char="Ø"/>
            </a:pPr>
            <a:r>
              <a:rPr lang="en-US" sz="3200" dirty="0"/>
              <a:t>k-NN</a:t>
            </a:r>
          </a:p>
          <a:p>
            <a:pPr>
              <a:buFont typeface="Wingdings" pitchFamily="2" charset="2"/>
              <a:buChar char="Ø"/>
            </a:pPr>
            <a:r>
              <a:rPr lang="en-US" sz="3200" dirty="0"/>
              <a:t>Multi-Class Logistic Regression</a:t>
            </a:r>
          </a:p>
          <a:p>
            <a:pPr>
              <a:buFont typeface="Wingdings" pitchFamily="2" charset="2"/>
              <a:buChar char="Ø"/>
            </a:pPr>
            <a:r>
              <a:rPr lang="en-US" sz="3200" dirty="0"/>
              <a:t>Artificial Neural Networks</a:t>
            </a:r>
          </a:p>
          <a:p>
            <a:pPr>
              <a:buFont typeface="Wingdings" pitchFamily="2" charset="2"/>
              <a:buChar char="Ø"/>
            </a:pPr>
            <a:r>
              <a:rPr lang="en-US" sz="3200" dirty="0"/>
              <a:t>Random Forest Classifier</a:t>
            </a:r>
          </a:p>
          <a:p>
            <a:pPr>
              <a:buFont typeface="Wingdings" pitchFamily="2" charset="2"/>
              <a:buChar char="Ø"/>
            </a:pPr>
            <a:r>
              <a:rPr lang="en-US" sz="3200" dirty="0"/>
              <a:t>Bagging Classifier</a:t>
            </a:r>
          </a:p>
          <a:p>
            <a:pPr>
              <a:buFont typeface="Wingdings" pitchFamily="2" charset="2"/>
              <a:buChar char="Ø"/>
            </a:pPr>
            <a:r>
              <a:rPr lang="en-US" sz="3200" dirty="0"/>
              <a:t>Booster Regressor</a:t>
            </a:r>
          </a:p>
          <a:p>
            <a:pPr lvl="1"/>
            <a:endParaRPr lang="en-US" sz="3200" dirty="0"/>
          </a:p>
          <a:p>
            <a:pPr>
              <a:buFont typeface="Wingdings" pitchFamily="2" charset="2"/>
              <a:buChar char="Ø"/>
            </a:pPr>
            <a:endParaRPr lang="en-US" sz="3200" dirty="0"/>
          </a:p>
        </p:txBody>
      </p:sp>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Model Selection</a:t>
            </a:r>
          </a:p>
        </p:txBody>
      </p:sp>
      <p:sp>
        <p:nvSpPr>
          <p:cNvPr id="4" name="Subtitle 2">
            <a:extLst>
              <a:ext uri="{FF2B5EF4-FFF2-40B4-BE49-F238E27FC236}">
                <a16:creationId xmlns:a16="http://schemas.microsoft.com/office/drawing/2014/main" id="{DA94E6F2-185B-4C7F-AAE3-62E5BF522BF1}"/>
              </a:ext>
            </a:extLst>
          </p:cNvPr>
          <p:cNvSpPr>
            <a:spLocks noGrp="1"/>
          </p:cNvSpPr>
          <p:nvPr>
            <p:ph type="subTitle" idx="1"/>
          </p:nvPr>
        </p:nvSpPr>
        <p:spPr>
          <a:xfrm>
            <a:off x="1371600" y="1222375"/>
            <a:ext cx="6400800" cy="762000"/>
          </a:xfrm>
        </p:spPr>
        <p:txBody>
          <a:bodyPr>
            <a:normAutofit/>
          </a:bodyPr>
          <a:lstStyle/>
          <a:p>
            <a:r>
              <a:rPr lang="en-US" sz="3600" dirty="0">
                <a:solidFill>
                  <a:srgbClr val="0070C0"/>
                </a:solidFill>
              </a:rPr>
              <a:t>Multi-Class Classification Models</a:t>
            </a:r>
          </a:p>
          <a:p>
            <a:endParaRPr lang="en-US" dirty="0">
              <a:solidFill>
                <a:srgbClr val="0070C0"/>
              </a:solidFill>
            </a:endParaRPr>
          </a:p>
        </p:txBody>
      </p:sp>
    </p:spTree>
    <p:extLst>
      <p:ext uri="{BB962C8B-B14F-4D97-AF65-F5344CB8AC3E}">
        <p14:creationId xmlns:p14="http://schemas.microsoft.com/office/powerpoint/2010/main" val="333441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2216693"/>
            <a:ext cx="558591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3677324" y="2571909"/>
            <a:ext cx="4406374" cy="2826912"/>
          </a:xfrm>
        </p:spPr>
        <p:txBody>
          <a:bodyPr anchor="ctr">
            <a:normAutofit/>
          </a:bodyPr>
          <a:lstStyle/>
          <a:p>
            <a:pPr algn="l"/>
            <a:r>
              <a:rPr lang="en-US" b="1" i="1">
                <a:ln w="10541" cmpd="sng">
                  <a:solidFill>
                    <a:schemeClr val="accent1">
                      <a:shade val="88000"/>
                      <a:satMod val="110000"/>
                    </a:schemeClr>
                  </a:solidFill>
                  <a:prstDash val="solid"/>
                </a:ln>
                <a:solidFill>
                  <a:srgbClr val="FFFFFF"/>
                </a:solidFill>
                <a:latin typeface="Arial Nova Cond"/>
                <a:ea typeface="+mn-ea"/>
                <a:cs typeface="Calibri"/>
              </a:rPr>
              <a:t>Business Objective</a:t>
            </a:r>
          </a:p>
        </p:txBody>
      </p:sp>
      <p:sp>
        <p:nvSpPr>
          <p:cNvPr id="36"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1515074"/>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1172042"/>
            <a:ext cx="515815"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987643"/>
            <a:ext cx="2604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621" y="965200"/>
            <a:ext cx="2478116"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946921" y="1286933"/>
            <a:ext cx="1989964" cy="2843319"/>
          </a:xfrm>
        </p:spPr>
        <p:txBody>
          <a:bodyPr anchor="ctr">
            <a:normAutofit/>
          </a:bodyPr>
          <a:lstStyle/>
          <a:p>
            <a:r>
              <a:rPr lang="en-US" sz="2400">
                <a:solidFill>
                  <a:srgbClr val="FFFFFF"/>
                </a:solidFill>
              </a:rPr>
              <a:t>Lower the number of Justifiable Homicides</a:t>
            </a:r>
          </a:p>
          <a:p>
            <a:endParaRPr lang="en-US" sz="2400">
              <a:solidFill>
                <a:srgbClr val="FFFFFF"/>
              </a:solidFill>
            </a:endParaRPr>
          </a:p>
        </p:txBody>
      </p:sp>
    </p:spTree>
    <p:extLst>
      <p:ext uri="{BB962C8B-B14F-4D97-AF65-F5344CB8AC3E}">
        <p14:creationId xmlns:p14="http://schemas.microsoft.com/office/powerpoint/2010/main" val="186919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Feature Selection</a:t>
            </a:r>
          </a:p>
        </p:txBody>
      </p:sp>
      <p:graphicFrame>
        <p:nvGraphicFramePr>
          <p:cNvPr id="7" name="Table 7">
            <a:extLst>
              <a:ext uri="{FF2B5EF4-FFF2-40B4-BE49-F238E27FC236}">
                <a16:creationId xmlns:a16="http://schemas.microsoft.com/office/drawing/2014/main" id="{8A50BBDD-C718-4239-B62A-4E9A2E44CABB}"/>
              </a:ext>
            </a:extLst>
          </p:cNvPr>
          <p:cNvGraphicFramePr>
            <a:graphicFrameLocks noGrp="1"/>
          </p:cNvGraphicFramePr>
          <p:nvPr>
            <p:extLst>
              <p:ext uri="{D42A27DB-BD31-4B8C-83A1-F6EECF244321}">
                <p14:modId xmlns:p14="http://schemas.microsoft.com/office/powerpoint/2010/main" val="3992451808"/>
              </p:ext>
            </p:extLst>
          </p:nvPr>
        </p:nvGraphicFramePr>
        <p:xfrm>
          <a:off x="228600" y="1292580"/>
          <a:ext cx="4191000" cy="545315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193973763"/>
                    </a:ext>
                  </a:extLst>
                </a:gridCol>
                <a:gridCol w="2514600">
                  <a:extLst>
                    <a:ext uri="{9D8B030D-6E8A-4147-A177-3AD203B41FA5}">
                      <a16:colId xmlns:a16="http://schemas.microsoft.com/office/drawing/2014/main" val="1936171892"/>
                    </a:ext>
                  </a:extLst>
                </a:gridCol>
              </a:tblGrid>
              <a:tr h="492690">
                <a:tc>
                  <a:txBody>
                    <a:bodyPr/>
                    <a:lstStyle/>
                    <a:p>
                      <a:pPr algn="l" fontAlgn="b"/>
                      <a:r>
                        <a:rPr lang="en-US" sz="1200" b="0" i="0" u="none" strike="noStrike" dirty="0">
                          <a:solidFill>
                            <a:srgbClr val="000000"/>
                          </a:solidFill>
                          <a:effectLst/>
                          <a:latin typeface="Calibri" panose="020F0502020204030204" pitchFamily="34" charset="0"/>
                        </a:rPr>
                        <a:t>Feature</a:t>
                      </a:r>
                    </a:p>
                  </a:txBody>
                  <a:tcPr marL="7620" marR="7620" marT="7620" marB="0" anchor="ctr"/>
                </a:tc>
                <a:tc>
                  <a:txBody>
                    <a:bodyPr/>
                    <a:lstStyle/>
                    <a:p>
                      <a:pPr algn="l" fontAlgn="b"/>
                      <a:r>
                        <a:rPr lang="en-US" sz="1200" b="0" i="0" u="none" strike="noStrike" dirty="0">
                          <a:solidFill>
                            <a:srgbClr val="000000"/>
                          </a:solidFill>
                          <a:effectLst/>
                          <a:latin typeface="Calibri" panose="020F0502020204030204" pitchFamily="34" charset="0"/>
                        </a:rPr>
                        <a:t>Description</a:t>
                      </a:r>
                    </a:p>
                  </a:txBody>
                  <a:tcPr marL="7620" marR="7620" marT="7620" marB="0" anchor="ctr"/>
                </a:tc>
                <a:extLst>
                  <a:ext uri="{0D108BD9-81ED-4DB2-BD59-A6C34878D82A}">
                    <a16:rowId xmlns:a16="http://schemas.microsoft.com/office/drawing/2014/main" val="3784191983"/>
                  </a:ext>
                </a:extLst>
              </a:tr>
              <a:tr h="492690">
                <a:tc>
                  <a:txBody>
                    <a:bodyPr/>
                    <a:lstStyle/>
                    <a:p>
                      <a:pPr algn="l" fontAlgn="b"/>
                      <a:r>
                        <a:rPr lang="en-US" sz="1100" b="0" i="0" u="none" strike="noStrike">
                          <a:solidFill>
                            <a:srgbClr val="000000"/>
                          </a:solidFill>
                          <a:effectLst/>
                          <a:latin typeface="Calibri" panose="020F0502020204030204" pitchFamily="34" charset="0"/>
                        </a:rPr>
                        <a:t>Victim Type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Type of victim (Ex: Individual, Business)</a:t>
                      </a:r>
                    </a:p>
                  </a:txBody>
                  <a:tcPr marL="7620" marR="7620" marT="7620" marB="0" anchor="ctr"/>
                </a:tc>
                <a:extLst>
                  <a:ext uri="{0D108BD9-81ED-4DB2-BD59-A6C34878D82A}">
                    <a16:rowId xmlns:a16="http://schemas.microsoft.com/office/drawing/2014/main" val="795137235"/>
                  </a:ext>
                </a:extLst>
              </a:tr>
              <a:tr h="492690">
                <a:tc>
                  <a:txBody>
                    <a:bodyPr/>
                    <a:lstStyle/>
                    <a:p>
                      <a:pPr algn="l" fontAlgn="b"/>
                      <a:r>
                        <a:rPr lang="en-US" sz="1100" b="0" i="0" u="none" strike="noStrike">
                          <a:solidFill>
                            <a:srgbClr val="000000"/>
                          </a:solidFill>
                          <a:effectLst/>
                          <a:latin typeface="Calibri" panose="020F0502020204030204" pitchFamily="34" charset="0"/>
                        </a:rPr>
                        <a:t>Victim Age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Age of victim</a:t>
                      </a:r>
                    </a:p>
                  </a:txBody>
                  <a:tcPr marL="7620" marR="7620" marT="7620" marB="0" anchor="ctr"/>
                </a:tc>
                <a:extLst>
                  <a:ext uri="{0D108BD9-81ED-4DB2-BD59-A6C34878D82A}">
                    <a16:rowId xmlns:a16="http://schemas.microsoft.com/office/drawing/2014/main" val="470183641"/>
                  </a:ext>
                </a:extLst>
              </a:tr>
              <a:tr h="492690">
                <a:tc>
                  <a:txBody>
                    <a:bodyPr/>
                    <a:lstStyle/>
                    <a:p>
                      <a:pPr algn="l" fontAlgn="b"/>
                      <a:r>
                        <a:rPr lang="en-US" sz="1100" b="0" i="0" u="none" strike="noStrike" dirty="0">
                          <a:solidFill>
                            <a:srgbClr val="000000"/>
                          </a:solidFill>
                          <a:effectLst/>
                          <a:latin typeface="Calibri" panose="020F0502020204030204" pitchFamily="34" charset="0"/>
                        </a:rPr>
                        <a:t>Victim Sex</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Sex of victim</a:t>
                      </a:r>
                    </a:p>
                  </a:txBody>
                  <a:tcPr marL="7620" marR="7620" marT="7620" marB="0" anchor="ctr"/>
                </a:tc>
                <a:extLst>
                  <a:ext uri="{0D108BD9-81ED-4DB2-BD59-A6C34878D82A}">
                    <a16:rowId xmlns:a16="http://schemas.microsoft.com/office/drawing/2014/main" val="562943539"/>
                  </a:ext>
                </a:extLst>
              </a:tr>
              <a:tr h="492690">
                <a:tc>
                  <a:txBody>
                    <a:bodyPr/>
                    <a:lstStyle/>
                    <a:p>
                      <a:pPr algn="l" fontAlgn="b"/>
                      <a:r>
                        <a:rPr lang="en-US" sz="1100" b="0" i="0" u="none" strike="noStrike">
                          <a:solidFill>
                            <a:srgbClr val="000000"/>
                          </a:solidFill>
                          <a:effectLst/>
                          <a:latin typeface="Calibri" panose="020F0502020204030204" pitchFamily="34" charset="0"/>
                        </a:rPr>
                        <a:t>Victim Race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Race of victim</a:t>
                      </a:r>
                    </a:p>
                  </a:txBody>
                  <a:tcPr marL="7620" marR="7620" marT="7620" marB="0" anchor="ctr"/>
                </a:tc>
                <a:extLst>
                  <a:ext uri="{0D108BD9-81ED-4DB2-BD59-A6C34878D82A}">
                    <a16:rowId xmlns:a16="http://schemas.microsoft.com/office/drawing/2014/main" val="2933912791"/>
                  </a:ext>
                </a:extLst>
              </a:tr>
              <a:tr h="492690">
                <a:tc>
                  <a:txBody>
                    <a:bodyPr/>
                    <a:lstStyle/>
                    <a:p>
                      <a:pPr algn="l" fontAlgn="b"/>
                      <a:r>
                        <a:rPr lang="en-US" sz="1100" b="0" i="0" u="none" strike="noStrike">
                          <a:solidFill>
                            <a:srgbClr val="000000"/>
                          </a:solidFill>
                          <a:effectLst/>
                          <a:latin typeface="Calibri" panose="020F0502020204030204" pitchFamily="34" charset="0"/>
                        </a:rPr>
                        <a:t>Victim Ethinicity</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Ethnicity of victim</a:t>
                      </a:r>
                    </a:p>
                  </a:txBody>
                  <a:tcPr marL="7620" marR="7620" marT="7620" marB="0" anchor="ctr"/>
                </a:tc>
                <a:extLst>
                  <a:ext uri="{0D108BD9-81ED-4DB2-BD59-A6C34878D82A}">
                    <a16:rowId xmlns:a16="http://schemas.microsoft.com/office/drawing/2014/main" val="164460348"/>
                  </a:ext>
                </a:extLst>
              </a:tr>
              <a:tr h="492690">
                <a:tc>
                  <a:txBody>
                    <a:bodyPr/>
                    <a:lstStyle/>
                    <a:p>
                      <a:pPr algn="l" fontAlgn="b"/>
                      <a:r>
                        <a:rPr lang="en-US" sz="1100" b="0" i="0" u="none" strike="noStrike">
                          <a:solidFill>
                            <a:srgbClr val="000000"/>
                          </a:solidFill>
                          <a:effectLst/>
                          <a:latin typeface="Calibri" panose="020F0502020204030204" pitchFamily="34" charset="0"/>
                        </a:rPr>
                        <a:t>Victim Residency</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Flag indicating if victim is </a:t>
                      </a:r>
                      <a:r>
                        <a:rPr lang="en-US" sz="1100" b="0" i="0" u="none" strike="noStrike" dirty="0" err="1">
                          <a:solidFill>
                            <a:srgbClr val="000000"/>
                          </a:solidFill>
                          <a:effectLst/>
                          <a:latin typeface="Calibri" panose="020F0502020204030204" pitchFamily="34" charset="0"/>
                        </a:rPr>
                        <a:t>redident</a:t>
                      </a:r>
                      <a:r>
                        <a:rPr lang="en-US" sz="1100" b="0" i="0" u="none" strike="noStrike" dirty="0">
                          <a:solidFill>
                            <a:srgbClr val="000000"/>
                          </a:solidFill>
                          <a:effectLst/>
                          <a:latin typeface="Calibri" panose="020F0502020204030204" pitchFamily="34" charset="0"/>
                        </a:rPr>
                        <a:t> of reporting area.</a:t>
                      </a:r>
                    </a:p>
                  </a:txBody>
                  <a:tcPr marL="7620" marR="7620" marT="7620" marB="0" anchor="ctr"/>
                </a:tc>
                <a:extLst>
                  <a:ext uri="{0D108BD9-81ED-4DB2-BD59-A6C34878D82A}">
                    <a16:rowId xmlns:a16="http://schemas.microsoft.com/office/drawing/2014/main" val="3356748833"/>
                  </a:ext>
                </a:extLst>
              </a:tr>
              <a:tr h="492690">
                <a:tc>
                  <a:txBody>
                    <a:bodyPr/>
                    <a:lstStyle/>
                    <a:p>
                      <a:pPr algn="l" fontAlgn="b"/>
                      <a:r>
                        <a:rPr lang="en-US" sz="1100" b="0" i="0" u="none" strike="noStrike">
                          <a:solidFill>
                            <a:srgbClr val="000000"/>
                          </a:solidFill>
                          <a:effectLst/>
                          <a:latin typeface="Calibri" panose="020F0502020204030204" pitchFamily="34" charset="0"/>
                        </a:rPr>
                        <a:t>Month</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Month offense committed</a:t>
                      </a:r>
                    </a:p>
                  </a:txBody>
                  <a:tcPr marL="7620" marR="7620" marT="7620" marB="0" anchor="ctr"/>
                </a:tc>
                <a:extLst>
                  <a:ext uri="{0D108BD9-81ED-4DB2-BD59-A6C34878D82A}">
                    <a16:rowId xmlns:a16="http://schemas.microsoft.com/office/drawing/2014/main" val="834870268"/>
                  </a:ext>
                </a:extLst>
              </a:tr>
              <a:tr h="492690">
                <a:tc>
                  <a:txBody>
                    <a:bodyPr/>
                    <a:lstStyle/>
                    <a:p>
                      <a:pPr algn="l" fontAlgn="b"/>
                      <a:r>
                        <a:rPr lang="en-US" sz="1100" b="0" i="0" u="none" strike="noStrike">
                          <a:solidFill>
                            <a:srgbClr val="000000"/>
                          </a:solidFill>
                          <a:effectLst/>
                          <a:latin typeface="Calibri" panose="020F0502020204030204" pitchFamily="34" charset="0"/>
                        </a:rPr>
                        <a:t>Day of the Week</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Day of the week offense committed</a:t>
                      </a:r>
                    </a:p>
                  </a:txBody>
                  <a:tcPr marL="7620" marR="7620" marT="7620" marB="0" anchor="ctr"/>
                </a:tc>
                <a:extLst>
                  <a:ext uri="{0D108BD9-81ED-4DB2-BD59-A6C34878D82A}">
                    <a16:rowId xmlns:a16="http://schemas.microsoft.com/office/drawing/2014/main" val="3896164787"/>
                  </a:ext>
                </a:extLst>
              </a:tr>
              <a:tr h="492690">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US state in which the offense occurred</a:t>
                      </a:r>
                    </a:p>
                  </a:txBody>
                  <a:tcPr marL="7620" marR="7620" marT="7620" marB="0" anchor="ctr"/>
                </a:tc>
                <a:extLst>
                  <a:ext uri="{0D108BD9-81ED-4DB2-BD59-A6C34878D82A}">
                    <a16:rowId xmlns:a16="http://schemas.microsoft.com/office/drawing/2014/main" val="3540638560"/>
                  </a:ext>
                </a:extLst>
              </a:tr>
              <a:tr h="526250">
                <a:tc>
                  <a:txBody>
                    <a:bodyPr/>
                    <a:lstStyle/>
                    <a:p>
                      <a:pPr algn="l" fontAlgn="b"/>
                      <a:r>
                        <a:rPr lang="en-US" sz="1100" b="0" i="0" u="none" strike="noStrike" dirty="0">
                          <a:solidFill>
                            <a:srgbClr val="000000"/>
                          </a:solidFill>
                          <a:effectLst/>
                          <a:latin typeface="Calibri" panose="020F0502020204030204" pitchFamily="34" charset="0"/>
                        </a:rPr>
                        <a:t>Population Group</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Population group of the area associated with the law enforcement agency reporting the offense</a:t>
                      </a:r>
                    </a:p>
                  </a:txBody>
                  <a:tcPr marL="7620" marR="7620" marT="7620" marB="0" anchor="ctr"/>
                </a:tc>
                <a:extLst>
                  <a:ext uri="{0D108BD9-81ED-4DB2-BD59-A6C34878D82A}">
                    <a16:rowId xmlns:a16="http://schemas.microsoft.com/office/drawing/2014/main" val="2850206804"/>
                  </a:ext>
                </a:extLst>
              </a:tr>
            </a:tbl>
          </a:graphicData>
        </a:graphic>
      </p:graphicFrame>
      <p:graphicFrame>
        <p:nvGraphicFramePr>
          <p:cNvPr id="10" name="Table 7">
            <a:extLst>
              <a:ext uri="{FF2B5EF4-FFF2-40B4-BE49-F238E27FC236}">
                <a16:creationId xmlns:a16="http://schemas.microsoft.com/office/drawing/2014/main" id="{D7F8B1CD-FD7F-4C8E-B7CB-0ACBB76356FA}"/>
              </a:ext>
            </a:extLst>
          </p:cNvPr>
          <p:cNvGraphicFramePr>
            <a:graphicFrameLocks noGrp="1"/>
          </p:cNvGraphicFramePr>
          <p:nvPr>
            <p:extLst>
              <p:ext uri="{D42A27DB-BD31-4B8C-83A1-F6EECF244321}">
                <p14:modId xmlns:p14="http://schemas.microsoft.com/office/powerpoint/2010/main" val="3641463591"/>
              </p:ext>
            </p:extLst>
          </p:nvPr>
        </p:nvGraphicFramePr>
        <p:xfrm>
          <a:off x="4665216" y="1292581"/>
          <a:ext cx="4191000" cy="545315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193973763"/>
                    </a:ext>
                  </a:extLst>
                </a:gridCol>
                <a:gridCol w="2514600">
                  <a:extLst>
                    <a:ext uri="{9D8B030D-6E8A-4147-A177-3AD203B41FA5}">
                      <a16:colId xmlns:a16="http://schemas.microsoft.com/office/drawing/2014/main" val="1936171892"/>
                    </a:ext>
                  </a:extLst>
                </a:gridCol>
              </a:tblGrid>
              <a:tr h="477982">
                <a:tc>
                  <a:txBody>
                    <a:bodyPr/>
                    <a:lstStyle/>
                    <a:p>
                      <a:pPr algn="l" fontAlgn="b"/>
                      <a:r>
                        <a:rPr lang="en-US" sz="1200" b="0" i="0" u="none" strike="noStrike">
                          <a:solidFill>
                            <a:srgbClr val="000000"/>
                          </a:solidFill>
                          <a:effectLst/>
                          <a:latin typeface="Calibri" panose="020F0502020204030204" pitchFamily="34" charset="0"/>
                        </a:rPr>
                        <a:t>Feature</a:t>
                      </a:r>
                    </a:p>
                  </a:txBody>
                  <a:tcPr marL="7620" marR="7620" marT="7620" marB="0" anchor="ctr"/>
                </a:tc>
                <a:tc>
                  <a:txBody>
                    <a:bodyPr/>
                    <a:lstStyle/>
                    <a:p>
                      <a:pPr algn="l" fontAlgn="b"/>
                      <a:r>
                        <a:rPr lang="en-US" sz="1200" b="0" i="0" u="none" strike="noStrike" dirty="0">
                          <a:solidFill>
                            <a:srgbClr val="000000"/>
                          </a:solidFill>
                          <a:effectLst/>
                          <a:latin typeface="Calibri" panose="020F0502020204030204" pitchFamily="34" charset="0"/>
                        </a:rPr>
                        <a:t>Description</a:t>
                      </a:r>
                    </a:p>
                  </a:txBody>
                  <a:tcPr marL="7620" marR="7620" marT="7620" marB="0" anchor="ctr"/>
                </a:tc>
                <a:extLst>
                  <a:ext uri="{0D108BD9-81ED-4DB2-BD59-A6C34878D82A}">
                    <a16:rowId xmlns:a16="http://schemas.microsoft.com/office/drawing/2014/main" val="3784191983"/>
                  </a:ext>
                </a:extLst>
              </a:tr>
              <a:tr h="477982">
                <a:tc>
                  <a:txBody>
                    <a:bodyPr/>
                    <a:lstStyle/>
                    <a:p>
                      <a:pPr algn="l" fontAlgn="b"/>
                      <a:r>
                        <a:rPr lang="en-US" sz="1100" b="0" i="0" u="none" strike="noStrike">
                          <a:solidFill>
                            <a:srgbClr val="000000"/>
                          </a:solidFill>
                          <a:effectLst/>
                          <a:latin typeface="Calibri" panose="020F0502020204030204" pitchFamily="34" charset="0"/>
                        </a:rPr>
                        <a:t>Country Division</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Geographic division in which the state of the offense occurred is located. (Ex: New England, Middle Atlantic)</a:t>
                      </a:r>
                    </a:p>
                  </a:txBody>
                  <a:tcPr marL="7620" marR="7620" marT="7620" marB="0" anchor="ctr"/>
                </a:tc>
                <a:extLst>
                  <a:ext uri="{0D108BD9-81ED-4DB2-BD59-A6C34878D82A}">
                    <a16:rowId xmlns:a16="http://schemas.microsoft.com/office/drawing/2014/main" val="795137235"/>
                  </a:ext>
                </a:extLst>
              </a:tr>
              <a:tr h="477982">
                <a:tc>
                  <a:txBody>
                    <a:bodyPr/>
                    <a:lstStyle/>
                    <a:p>
                      <a:pPr algn="l" fontAlgn="b"/>
                      <a:r>
                        <a:rPr lang="en-US" sz="1100" b="0" i="0" u="none" strike="noStrike">
                          <a:solidFill>
                            <a:srgbClr val="000000"/>
                          </a:solidFill>
                          <a:effectLst/>
                          <a:latin typeface="Calibri" panose="020F0502020204030204" pitchFamily="34" charset="0"/>
                        </a:rPr>
                        <a:t>Country Region</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Geographic Region in which the Country Division of the offense occurred is located. (Ex: North East, South)</a:t>
                      </a:r>
                    </a:p>
                  </a:txBody>
                  <a:tcPr marL="7620" marR="7620" marT="7620" marB="0" anchor="ctr"/>
                </a:tc>
                <a:extLst>
                  <a:ext uri="{0D108BD9-81ED-4DB2-BD59-A6C34878D82A}">
                    <a16:rowId xmlns:a16="http://schemas.microsoft.com/office/drawing/2014/main" val="470183641"/>
                  </a:ext>
                </a:extLst>
              </a:tr>
              <a:tr h="477982">
                <a:tc>
                  <a:txBody>
                    <a:bodyPr/>
                    <a:lstStyle/>
                    <a:p>
                      <a:pPr algn="l" fontAlgn="b"/>
                      <a:r>
                        <a:rPr lang="en-US" sz="1100" b="0" i="0" u="none" strike="noStrike">
                          <a:solidFill>
                            <a:srgbClr val="000000"/>
                          </a:solidFill>
                          <a:effectLst/>
                          <a:latin typeface="Calibri" panose="020F0502020204030204" pitchFamily="34" charset="0"/>
                        </a:rPr>
                        <a:t>Agency Indicator</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Distinguishes counties and colleges and universities from cities.</a:t>
                      </a:r>
                    </a:p>
                  </a:txBody>
                  <a:tcPr marL="7620" marR="7620" marT="7620" marB="0" anchor="ctr"/>
                </a:tc>
                <a:extLst>
                  <a:ext uri="{0D108BD9-81ED-4DB2-BD59-A6C34878D82A}">
                    <a16:rowId xmlns:a16="http://schemas.microsoft.com/office/drawing/2014/main" val="562943539"/>
                  </a:ext>
                </a:extLst>
              </a:tr>
              <a:tr h="477982">
                <a:tc>
                  <a:txBody>
                    <a:bodyPr/>
                    <a:lstStyle/>
                    <a:p>
                      <a:pPr algn="l" fontAlgn="b"/>
                      <a:r>
                        <a:rPr lang="en-US" sz="1100" b="0" i="0" u="none" strike="noStrike">
                          <a:solidFill>
                            <a:srgbClr val="000000"/>
                          </a:solidFill>
                          <a:effectLst/>
                          <a:latin typeface="Calibri" panose="020F0502020204030204" pitchFamily="34" charset="0"/>
                        </a:rPr>
                        <a:t>Latitude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Geodetic latitude of the city in which the offense occurred</a:t>
                      </a:r>
                    </a:p>
                  </a:txBody>
                  <a:tcPr marL="7620" marR="7620" marT="7620" marB="0" anchor="ctr"/>
                </a:tc>
                <a:extLst>
                  <a:ext uri="{0D108BD9-81ED-4DB2-BD59-A6C34878D82A}">
                    <a16:rowId xmlns:a16="http://schemas.microsoft.com/office/drawing/2014/main" val="2933912791"/>
                  </a:ext>
                </a:extLst>
              </a:tr>
              <a:tr h="477982">
                <a:tc>
                  <a:txBody>
                    <a:bodyPr/>
                    <a:lstStyle/>
                    <a:p>
                      <a:pPr algn="l" fontAlgn="b"/>
                      <a:r>
                        <a:rPr lang="en-US" sz="1100" b="0" i="0" u="none" strike="noStrike">
                          <a:solidFill>
                            <a:srgbClr val="000000"/>
                          </a:solidFill>
                          <a:effectLst/>
                          <a:latin typeface="Calibri" panose="020F0502020204030204" pitchFamily="34" charset="0"/>
                        </a:rPr>
                        <a:t>Longitude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Geodetic longitude of the city in which the offense occurred</a:t>
                      </a:r>
                    </a:p>
                  </a:txBody>
                  <a:tcPr marL="7620" marR="7620" marT="7620" marB="0" anchor="ctr"/>
                </a:tc>
                <a:extLst>
                  <a:ext uri="{0D108BD9-81ED-4DB2-BD59-A6C34878D82A}">
                    <a16:rowId xmlns:a16="http://schemas.microsoft.com/office/drawing/2014/main" val="164460348"/>
                  </a:ext>
                </a:extLst>
              </a:tr>
              <a:tr h="477982">
                <a:tc>
                  <a:txBody>
                    <a:bodyPr/>
                    <a:lstStyle/>
                    <a:p>
                      <a:pPr algn="l" fontAlgn="b"/>
                      <a:r>
                        <a:rPr lang="en-US" sz="1100" b="0" i="0" u="none" strike="noStrike">
                          <a:solidFill>
                            <a:srgbClr val="000000"/>
                          </a:solidFill>
                          <a:effectLst/>
                          <a:latin typeface="Calibri" panose="020F0502020204030204" pitchFamily="34" charset="0"/>
                        </a:rPr>
                        <a:t>Population</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Population of the area associated with the law enforcement agency reporting the offense</a:t>
                      </a:r>
                    </a:p>
                  </a:txBody>
                  <a:tcPr marL="7620" marR="7620" marT="7620" marB="0" anchor="ctr"/>
                </a:tc>
                <a:extLst>
                  <a:ext uri="{0D108BD9-81ED-4DB2-BD59-A6C34878D82A}">
                    <a16:rowId xmlns:a16="http://schemas.microsoft.com/office/drawing/2014/main" val="3356748833"/>
                  </a:ext>
                </a:extLst>
              </a:tr>
              <a:tr h="477982">
                <a:tc>
                  <a:txBody>
                    <a:bodyPr/>
                    <a:lstStyle/>
                    <a:p>
                      <a:pPr algn="l" fontAlgn="b"/>
                      <a:r>
                        <a:rPr lang="en-US" sz="1100" b="0" i="0" u="none" strike="noStrike">
                          <a:solidFill>
                            <a:srgbClr val="000000"/>
                          </a:solidFill>
                          <a:effectLst/>
                          <a:latin typeface="Calibri" panose="020F0502020204030204" pitchFamily="34" charset="0"/>
                        </a:rPr>
                        <a:t>Density</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The estimated population per square kilometer of the city in which the offense occurred</a:t>
                      </a:r>
                    </a:p>
                  </a:txBody>
                  <a:tcPr marL="7620" marR="7620" marT="7620" marB="0" anchor="ctr"/>
                </a:tc>
                <a:extLst>
                  <a:ext uri="{0D108BD9-81ED-4DB2-BD59-A6C34878D82A}">
                    <a16:rowId xmlns:a16="http://schemas.microsoft.com/office/drawing/2014/main" val="834870268"/>
                  </a:ext>
                </a:extLst>
              </a:tr>
              <a:tr h="477982">
                <a:tc>
                  <a:txBody>
                    <a:bodyPr/>
                    <a:lstStyle/>
                    <a:p>
                      <a:pPr algn="l" fontAlgn="b"/>
                      <a:r>
                        <a:rPr lang="en-US" sz="1100" b="0" i="0" u="none" strike="noStrike">
                          <a:solidFill>
                            <a:srgbClr val="000000"/>
                          </a:solidFill>
                          <a:effectLst/>
                          <a:latin typeface="Calibri" panose="020F0502020204030204" pitchFamily="34" charset="0"/>
                        </a:rPr>
                        <a:t>Incorporated</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Indicates if the place where the offense occurred is a city/town or just a commonly known name for a populated area.</a:t>
                      </a:r>
                    </a:p>
                  </a:txBody>
                  <a:tcPr marL="7620" marR="7620" marT="7620" marB="0" anchor="ctr"/>
                </a:tc>
                <a:extLst>
                  <a:ext uri="{0D108BD9-81ED-4DB2-BD59-A6C34878D82A}">
                    <a16:rowId xmlns:a16="http://schemas.microsoft.com/office/drawing/2014/main" val="3896164787"/>
                  </a:ext>
                </a:extLst>
              </a:tr>
              <a:tr h="477982">
                <a:tc>
                  <a:txBody>
                    <a:bodyPr/>
                    <a:lstStyle/>
                    <a:p>
                      <a:pPr algn="l" fontAlgn="b"/>
                      <a:r>
                        <a:rPr lang="en-US" sz="1100" b="0" i="0" u="none" strike="noStrike">
                          <a:solidFill>
                            <a:srgbClr val="000000"/>
                          </a:solidFill>
                          <a:effectLst/>
                          <a:latin typeface="Calibri" panose="020F0502020204030204" pitchFamily="34" charset="0"/>
                        </a:rPr>
                        <a:t>Time Zone</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Time zone in which the offense occurred</a:t>
                      </a:r>
                    </a:p>
                  </a:txBody>
                  <a:tcPr marL="7620" marR="7620" marT="7620" marB="0" anchor="ctr"/>
                </a:tc>
                <a:extLst>
                  <a:ext uri="{0D108BD9-81ED-4DB2-BD59-A6C34878D82A}">
                    <a16:rowId xmlns:a16="http://schemas.microsoft.com/office/drawing/2014/main" val="3540638560"/>
                  </a:ext>
                </a:extLst>
              </a:tr>
              <a:tr h="477982">
                <a:tc>
                  <a:txBody>
                    <a:bodyPr/>
                    <a:lstStyle/>
                    <a:p>
                      <a:pPr algn="l" fontAlgn="b"/>
                      <a:r>
                        <a:rPr lang="en-US" sz="1100" b="0" i="0" u="none" strike="noStrike">
                          <a:solidFill>
                            <a:srgbClr val="000000"/>
                          </a:solidFill>
                          <a:effectLst/>
                          <a:latin typeface="Calibri" panose="020F0502020204030204" pitchFamily="34" charset="0"/>
                        </a:rPr>
                        <a:t>Ranking </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Integer indicating the importance of the city in which the offense occurred (1 is most important, 5 least important)</a:t>
                      </a:r>
                    </a:p>
                  </a:txBody>
                  <a:tcPr marL="7620" marR="7620" marT="7620" marB="0" anchor="ctr"/>
                </a:tc>
                <a:extLst>
                  <a:ext uri="{0D108BD9-81ED-4DB2-BD59-A6C34878D82A}">
                    <a16:rowId xmlns:a16="http://schemas.microsoft.com/office/drawing/2014/main" val="2850206804"/>
                  </a:ext>
                </a:extLst>
              </a:tr>
            </a:tbl>
          </a:graphicData>
        </a:graphic>
      </p:graphicFrame>
    </p:spTree>
    <p:extLst>
      <p:ext uri="{BB962C8B-B14F-4D97-AF65-F5344CB8AC3E}">
        <p14:creationId xmlns:p14="http://schemas.microsoft.com/office/powerpoint/2010/main" val="3621435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Multi-class Model Evaluation</a:t>
            </a:r>
          </a:p>
        </p:txBody>
      </p:sp>
      <p:graphicFrame>
        <p:nvGraphicFramePr>
          <p:cNvPr id="4" name="Table 3"/>
          <p:cNvGraphicFramePr>
            <a:graphicFrameLocks noGrp="1"/>
          </p:cNvGraphicFramePr>
          <p:nvPr>
            <p:extLst>
              <p:ext uri="{D42A27DB-BD31-4B8C-83A1-F6EECF244321}">
                <p14:modId xmlns:p14="http://schemas.microsoft.com/office/powerpoint/2010/main" val="3243074897"/>
              </p:ext>
            </p:extLst>
          </p:nvPr>
        </p:nvGraphicFramePr>
        <p:xfrm>
          <a:off x="381000" y="1905000"/>
          <a:ext cx="3962400" cy="25958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pPr algn="l"/>
                      <a:r>
                        <a:rPr lang="en-US" dirty="0"/>
                        <a:t>Model</a:t>
                      </a:r>
                    </a:p>
                  </a:txBody>
                  <a:tcPr/>
                </a:tc>
                <a:tc>
                  <a:txBody>
                    <a:bodyPr/>
                    <a:lstStyle/>
                    <a:p>
                      <a:r>
                        <a:rPr lang="en-US" dirty="0"/>
                        <a:t>Accuracy</a:t>
                      </a:r>
                    </a:p>
                  </a:txBody>
                  <a:tcPr/>
                </a:tc>
                <a:extLst>
                  <a:ext uri="{0D108BD9-81ED-4DB2-BD59-A6C34878D82A}">
                    <a16:rowId xmlns:a16="http://schemas.microsoft.com/office/drawing/2014/main" val="10000"/>
                  </a:ext>
                </a:extLst>
              </a:tr>
              <a:tr h="370840">
                <a:tc>
                  <a:txBody>
                    <a:bodyPr/>
                    <a:lstStyle/>
                    <a:p>
                      <a:pPr algn="l"/>
                      <a:r>
                        <a:rPr lang="en-US" dirty="0"/>
                        <a:t>k-NN (R)</a:t>
                      </a:r>
                    </a:p>
                  </a:txBody>
                  <a:tcPr/>
                </a:tc>
                <a:tc>
                  <a:txBody>
                    <a:bodyPr/>
                    <a:lstStyle/>
                    <a:p>
                      <a:pPr algn="r"/>
                      <a:r>
                        <a:rPr lang="en-US" dirty="0"/>
                        <a:t>84%</a:t>
                      </a:r>
                    </a:p>
                  </a:txBody>
                  <a:tcPr/>
                </a:tc>
                <a:extLst>
                  <a:ext uri="{0D108BD9-81ED-4DB2-BD59-A6C34878D82A}">
                    <a16:rowId xmlns:a16="http://schemas.microsoft.com/office/drawing/2014/main" val="10001"/>
                  </a:ext>
                </a:extLst>
              </a:tr>
              <a:tr h="370840">
                <a:tc>
                  <a:txBody>
                    <a:bodyPr/>
                    <a:lstStyle/>
                    <a:p>
                      <a:pPr algn="l"/>
                      <a:r>
                        <a:rPr lang="en-US" dirty="0"/>
                        <a:t>Boosting Regressor</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50% (MAE)</a:t>
                      </a:r>
                    </a:p>
                  </a:txBody>
                  <a:tcPr/>
                </a:tc>
                <a:extLst>
                  <a:ext uri="{0D108BD9-81ED-4DB2-BD59-A6C34878D82A}">
                    <a16:rowId xmlns:a16="http://schemas.microsoft.com/office/drawing/2014/main" val="4208048475"/>
                  </a:ext>
                </a:extLst>
              </a:tr>
              <a:tr h="370840">
                <a:tc>
                  <a:txBody>
                    <a:bodyPr/>
                    <a:lstStyle/>
                    <a:p>
                      <a:pPr algn="l"/>
                      <a:r>
                        <a:rPr lang="en-US" dirty="0"/>
                        <a:t>Bagging Classifier </a:t>
                      </a:r>
                    </a:p>
                  </a:txBody>
                  <a:tcPr/>
                </a:tc>
                <a:tc>
                  <a:txBody>
                    <a:bodyPr/>
                    <a:lstStyle/>
                    <a:p>
                      <a:pPr algn="r"/>
                      <a:r>
                        <a:rPr lang="en-US" dirty="0"/>
                        <a:t>40%</a:t>
                      </a:r>
                    </a:p>
                  </a:txBody>
                  <a:tcPr/>
                </a:tc>
                <a:extLst>
                  <a:ext uri="{0D108BD9-81ED-4DB2-BD59-A6C34878D82A}">
                    <a16:rowId xmlns:a16="http://schemas.microsoft.com/office/drawing/2014/main" val="1347649096"/>
                  </a:ext>
                </a:extLst>
              </a:tr>
              <a:tr h="370840">
                <a:tc>
                  <a:txBody>
                    <a:bodyPr/>
                    <a:lstStyle/>
                    <a:p>
                      <a:pPr algn="l"/>
                      <a:r>
                        <a:rPr lang="en-US" dirty="0"/>
                        <a:t>Random Forest</a:t>
                      </a:r>
                    </a:p>
                  </a:txBody>
                  <a:tcPr/>
                </a:tc>
                <a:tc>
                  <a:txBody>
                    <a:bodyPr/>
                    <a:lstStyle/>
                    <a:p>
                      <a:pPr algn="r"/>
                      <a:r>
                        <a:rPr lang="en-US" dirty="0"/>
                        <a:t>40%</a:t>
                      </a:r>
                    </a:p>
                  </a:txBody>
                  <a:tcPr/>
                </a:tc>
                <a:extLst>
                  <a:ext uri="{0D108BD9-81ED-4DB2-BD59-A6C34878D82A}">
                    <a16:rowId xmlns:a16="http://schemas.microsoft.com/office/drawing/2014/main" val="339660152"/>
                  </a:ext>
                </a:extLst>
              </a:tr>
              <a:tr h="370840">
                <a:tc>
                  <a:txBody>
                    <a:bodyPr/>
                    <a:lstStyle/>
                    <a:p>
                      <a:pPr algn="l"/>
                      <a:r>
                        <a:rPr lang="en-US" dirty="0"/>
                        <a:t>Decision Tree</a:t>
                      </a:r>
                    </a:p>
                  </a:txBody>
                  <a:tcPr/>
                </a:tc>
                <a:tc>
                  <a:txBody>
                    <a:bodyPr/>
                    <a:lstStyle/>
                    <a:p>
                      <a:pPr algn="r"/>
                      <a:r>
                        <a:rPr lang="en-US" dirty="0"/>
                        <a:t>38%</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Keras</a:t>
                      </a:r>
                      <a:r>
                        <a:rPr lang="en-US" dirty="0"/>
                        <a:t> Neural Network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31%</a:t>
                      </a:r>
                    </a:p>
                  </a:txBody>
                  <a:tcPr/>
                </a:tc>
                <a:extLst>
                  <a:ext uri="{0D108BD9-81ED-4DB2-BD59-A6C34878D82A}">
                    <a16:rowId xmlns:a16="http://schemas.microsoft.com/office/drawing/2014/main" val="2809947231"/>
                  </a:ext>
                </a:extLst>
              </a:tr>
            </a:tbl>
          </a:graphicData>
        </a:graphic>
      </p:graphicFrame>
      <p:sp>
        <p:nvSpPr>
          <p:cNvPr id="7" name="TextBox 6"/>
          <p:cNvSpPr txBox="1"/>
          <p:nvPr/>
        </p:nvSpPr>
        <p:spPr>
          <a:xfrm>
            <a:off x="5257800" y="1371600"/>
            <a:ext cx="2895600" cy="5355312"/>
          </a:xfrm>
          <a:prstGeom prst="rect">
            <a:avLst/>
          </a:prstGeom>
          <a:noFill/>
        </p:spPr>
        <p:txBody>
          <a:bodyPr wrap="square" rtlCol="0">
            <a:spAutoFit/>
          </a:bodyPr>
          <a:lstStyle/>
          <a:p>
            <a:pPr marL="285750" indent="-285750" algn="l">
              <a:buFont typeface="Wingdings" panose="05000000000000000000" pitchFamily="2" charset="2"/>
              <a:buChar char="Ø"/>
            </a:pPr>
            <a:r>
              <a:rPr lang="en-US" dirty="0">
                <a:latin typeface="LMRoman10-Regular-Identity-H"/>
              </a:rPr>
              <a:t>k</a:t>
            </a:r>
            <a:r>
              <a:rPr lang="en-US" sz="1800" b="0" i="0" u="none" strike="noStrike" baseline="0" dirty="0">
                <a:latin typeface="LMRoman10-Regular-Identity-H"/>
              </a:rPr>
              <a:t>-NN far out-performed the remaining models.</a:t>
            </a:r>
          </a:p>
          <a:p>
            <a:pPr marL="285750" indent="-285750" algn="l">
              <a:buFont typeface="Wingdings" panose="05000000000000000000" pitchFamily="2" charset="2"/>
              <a:buChar char="Ø"/>
            </a:pPr>
            <a:r>
              <a:rPr lang="en-US" dirty="0">
                <a:latin typeface="LMRoman10-Regular-Identity-H"/>
              </a:rPr>
              <a:t>The performance of k-NN was poor in Python, so I opted to use R.</a:t>
            </a:r>
            <a:endParaRPr lang="en-US" sz="1800" b="0" i="0" u="none" strike="noStrike" baseline="0" dirty="0">
              <a:latin typeface="LMRoman10-Regular-Identity-H"/>
            </a:endParaRPr>
          </a:p>
          <a:p>
            <a:pPr marL="285750" indent="-285750" algn="l">
              <a:buFont typeface="Wingdings" panose="05000000000000000000" pitchFamily="2" charset="2"/>
              <a:buChar char="Ø"/>
            </a:pPr>
            <a:r>
              <a:rPr lang="en-US" sz="1800" b="0" i="0" u="none" strike="noStrike" baseline="0" dirty="0">
                <a:latin typeface="LMRoman10-Regular-Identity-H"/>
              </a:rPr>
              <a:t>I was able to increase the neural network to 31% by adjusting hyperparameters and adding hidden layers. </a:t>
            </a:r>
          </a:p>
          <a:p>
            <a:pPr marL="285750" indent="-285750">
              <a:buFont typeface="Wingdings" panose="05000000000000000000" pitchFamily="2" charset="2"/>
              <a:buChar char="Ø"/>
            </a:pPr>
            <a:r>
              <a:rPr lang="en-US" sz="1800" b="0" i="0" u="none" strike="noStrike" baseline="0" dirty="0">
                <a:latin typeface="LMRoman10-Regular-Identity-H"/>
              </a:rPr>
              <a:t>Accuracy of random forest was initially lower </a:t>
            </a:r>
            <a:r>
              <a:rPr lang="en-US" sz="1800" b="0" i="0" u="none" strike="noStrike" baseline="0">
                <a:latin typeface="LMRoman10-Regular-Identity-H"/>
              </a:rPr>
              <a:t>at </a:t>
            </a:r>
            <a:r>
              <a:rPr lang="en-US">
                <a:latin typeface="LMRoman10-Regular-Identity-H"/>
              </a:rPr>
              <a:t>38</a:t>
            </a:r>
            <a:r>
              <a:rPr lang="en-US" sz="1800" b="0" i="0" u="none" strike="noStrike" baseline="0">
                <a:latin typeface="LMRoman10-Regular-Identity-H"/>
              </a:rPr>
              <a:t>%, </a:t>
            </a:r>
            <a:r>
              <a:rPr lang="en-US" sz="1800" b="0" i="0" u="none" strike="noStrike" baseline="0" dirty="0">
                <a:latin typeface="LMRoman10-Regular-Identity-H"/>
              </a:rPr>
              <a:t>but I was able to improve </a:t>
            </a:r>
            <a:r>
              <a:rPr lang="en-US" sz="1800" b="0" i="0" u="none" strike="noStrike" baseline="0">
                <a:latin typeface="LMRoman10-Regular-Identity-H"/>
              </a:rPr>
              <a:t>to </a:t>
            </a:r>
            <a:r>
              <a:rPr lang="en-US">
                <a:latin typeface="LMRoman10-Regular-Identity-H"/>
              </a:rPr>
              <a:t>40</a:t>
            </a:r>
            <a:r>
              <a:rPr lang="en-US" sz="1800" b="0" i="0" u="none" strike="noStrike" baseline="0">
                <a:latin typeface="LMRoman10-Regular-Identity-H"/>
              </a:rPr>
              <a:t>% </a:t>
            </a:r>
            <a:r>
              <a:rPr lang="en-US" sz="1800" b="0" i="0" u="none" strike="noStrike" baseline="0" dirty="0">
                <a:latin typeface="LMRoman10-Regular-Identity-H"/>
              </a:rPr>
              <a:t>by optimizing hyperparameters.</a:t>
            </a:r>
          </a:p>
          <a:p>
            <a:pPr marL="285750" indent="-285750" algn="l">
              <a:buFont typeface="Wingdings" panose="05000000000000000000" pitchFamily="2" charset="2"/>
              <a:buChar char="Ø"/>
            </a:pPr>
            <a:r>
              <a:rPr lang="en-US" sz="1800" b="1" i="0" u="none" strike="noStrike" baseline="0" dirty="0">
                <a:latin typeface="LMRoman10-Regular-Identity-H"/>
              </a:rPr>
              <a:t>Final Model Selection:   k-NN</a:t>
            </a:r>
          </a:p>
          <a:p>
            <a:pPr algn="l"/>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04614" y="2355786"/>
            <a:ext cx="3739311"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p:cNvSpPr>
            <a:spLocks noGrp="1"/>
          </p:cNvSpPr>
          <p:nvPr>
            <p:ph type="ctrTitle"/>
          </p:nvPr>
        </p:nvSpPr>
        <p:spPr>
          <a:xfrm>
            <a:off x="5669859" y="2723322"/>
            <a:ext cx="2632766" cy="2236738"/>
          </a:xfrm>
        </p:spPr>
        <p:txBody>
          <a:bodyPr vert="horz" lIns="91440" tIns="45720" rIns="91440" bIns="45720" rtlCol="0">
            <a:normAutofit/>
          </a:bodyPr>
          <a:lstStyle/>
          <a:p>
            <a:pPr algn="l"/>
            <a:r>
              <a:rPr lang="en-US" sz="3500" b="1" i="1" dirty="0">
                <a:ln w="10541" cmpd="sng">
                  <a:solidFill>
                    <a:schemeClr val="accent1">
                      <a:shade val="88000"/>
                      <a:satMod val="110000"/>
                    </a:schemeClr>
                  </a:solidFill>
                  <a:prstDash val="solid"/>
                </a:ln>
                <a:solidFill>
                  <a:srgbClr val="FFFFFF"/>
                </a:solidFill>
                <a:latin typeface="Arial Nova Cond"/>
                <a:ea typeface="+mn-ea"/>
                <a:cs typeface="Calibri"/>
              </a:rPr>
              <a:t>k-NN Optimization</a:t>
            </a:r>
          </a:p>
        </p:txBody>
      </p:sp>
      <p:sp>
        <p:nvSpPr>
          <p:cNvPr id="20"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07336" y="1654168"/>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8390" y="1311136"/>
            <a:ext cx="515815"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8390" y="1126737"/>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031E7AC9-1372-4E62-B143-1207B1EC150B}"/>
              </a:ext>
            </a:extLst>
          </p:cNvPr>
          <p:cNvSpPr txBox="1"/>
          <p:nvPr/>
        </p:nvSpPr>
        <p:spPr>
          <a:xfrm>
            <a:off x="1541442" y="5098305"/>
            <a:ext cx="2039958" cy="762000"/>
          </a:xfrm>
          <a:prstGeom prst="rect">
            <a:avLst/>
          </a:prstGeom>
          <a:ln>
            <a:solidFill>
              <a:schemeClr val="tx1"/>
            </a:solidFill>
          </a:ln>
        </p:spPr>
        <p:txBody>
          <a:bodyPr vert="horz" lIns="91440" tIns="45720" rIns="91440" bIns="45720" rtlCol="0">
            <a:normAutofit/>
          </a:bodyPr>
          <a:lstStyle/>
          <a:p>
            <a:pPr>
              <a:lnSpc>
                <a:spcPct val="90000"/>
              </a:lnSpc>
              <a:spcAft>
                <a:spcPts val="600"/>
              </a:spcAft>
            </a:pPr>
            <a:r>
              <a:rPr lang="en-US" sz="1700" dirty="0"/>
              <a:t>The accuracy peaks when k=3</a:t>
            </a:r>
          </a:p>
        </p:txBody>
      </p:sp>
      <p:pic>
        <p:nvPicPr>
          <p:cNvPr id="10" name="Picture">
            <a:extLst>
              <a:ext uri="{FF2B5EF4-FFF2-40B4-BE49-F238E27FC236}">
                <a16:creationId xmlns:a16="http://schemas.microsoft.com/office/drawing/2014/main" id="{1FC2B98A-59F8-4954-BF86-29D5B0C93E5E}"/>
              </a:ext>
            </a:extLst>
          </p:cNvPr>
          <p:cNvPicPr/>
          <p:nvPr/>
        </p:nvPicPr>
        <p:blipFill>
          <a:blip r:embed="rId2"/>
          <a:stretch>
            <a:fillRect/>
          </a:stretch>
        </p:blipFill>
        <p:spPr bwMode="auto">
          <a:xfrm>
            <a:off x="600075" y="1139770"/>
            <a:ext cx="4471995" cy="3531074"/>
          </a:xfrm>
          <a:prstGeom prst="rect">
            <a:avLst/>
          </a:prstGeom>
          <a:noFill/>
          <a:ln w="9525">
            <a:noFill/>
            <a:headEnd/>
            <a:tailEnd/>
          </a:ln>
        </p:spPr>
      </p:pic>
    </p:spTree>
    <p:extLst>
      <p:ext uri="{BB962C8B-B14F-4D97-AF65-F5344CB8AC3E}">
        <p14:creationId xmlns:p14="http://schemas.microsoft.com/office/powerpoint/2010/main" val="2372099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Justifiable Homicide Model Evaluation</a:t>
            </a:r>
          </a:p>
        </p:txBody>
      </p:sp>
      <p:graphicFrame>
        <p:nvGraphicFramePr>
          <p:cNvPr id="4" name="Table 3"/>
          <p:cNvGraphicFramePr>
            <a:graphicFrameLocks noGrp="1"/>
          </p:cNvGraphicFramePr>
          <p:nvPr>
            <p:extLst>
              <p:ext uri="{D42A27DB-BD31-4B8C-83A1-F6EECF244321}">
                <p14:modId xmlns:p14="http://schemas.microsoft.com/office/powerpoint/2010/main" val="1129912594"/>
              </p:ext>
            </p:extLst>
          </p:nvPr>
        </p:nvGraphicFramePr>
        <p:xfrm>
          <a:off x="4953000" y="3276600"/>
          <a:ext cx="2957730" cy="1483360"/>
        </p:xfrm>
        <a:graphic>
          <a:graphicData uri="http://schemas.openxmlformats.org/drawingml/2006/table">
            <a:tbl>
              <a:tblPr firstRow="1" bandRow="1">
                <a:tableStyleId>{5C22544A-7EE6-4342-B048-85BDC9FD1C3A}</a:tableStyleId>
              </a:tblPr>
              <a:tblGrid>
                <a:gridCol w="1572060">
                  <a:extLst>
                    <a:ext uri="{9D8B030D-6E8A-4147-A177-3AD203B41FA5}">
                      <a16:colId xmlns:a16="http://schemas.microsoft.com/office/drawing/2014/main" val="20000"/>
                    </a:ext>
                  </a:extLst>
                </a:gridCol>
                <a:gridCol w="1385670">
                  <a:extLst>
                    <a:ext uri="{9D8B030D-6E8A-4147-A177-3AD203B41FA5}">
                      <a16:colId xmlns:a16="http://schemas.microsoft.com/office/drawing/2014/main" val="20001"/>
                    </a:ext>
                  </a:extLst>
                </a:gridCol>
              </a:tblGrid>
              <a:tr h="370840">
                <a:tc>
                  <a:txBody>
                    <a:bodyPr/>
                    <a:lstStyle/>
                    <a:p>
                      <a:pPr algn="l"/>
                      <a:r>
                        <a:rPr lang="en-US" dirty="0"/>
                        <a:t>Measurement</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pPr algn="l"/>
                      <a:r>
                        <a:rPr lang="en-US" dirty="0"/>
                        <a:t>Accuracy</a:t>
                      </a:r>
                    </a:p>
                  </a:txBody>
                  <a:tcPr/>
                </a:tc>
                <a:tc>
                  <a:txBody>
                    <a:bodyPr/>
                    <a:lstStyle/>
                    <a:p>
                      <a:pPr algn="r"/>
                      <a:r>
                        <a:rPr lang="en-US" dirty="0"/>
                        <a:t>99.8%</a:t>
                      </a:r>
                    </a:p>
                  </a:txBody>
                  <a:tcPr/>
                </a:tc>
                <a:extLst>
                  <a:ext uri="{0D108BD9-81ED-4DB2-BD59-A6C34878D82A}">
                    <a16:rowId xmlns:a16="http://schemas.microsoft.com/office/drawing/2014/main" val="10001"/>
                  </a:ext>
                </a:extLst>
              </a:tr>
              <a:tr h="370840">
                <a:tc>
                  <a:txBody>
                    <a:bodyPr/>
                    <a:lstStyle/>
                    <a:p>
                      <a:pPr algn="l"/>
                      <a:r>
                        <a:rPr lang="en-US" dirty="0"/>
                        <a:t>Sensitivity</a:t>
                      </a:r>
                    </a:p>
                  </a:txBody>
                  <a:tcPr/>
                </a:tc>
                <a:tc>
                  <a:txBody>
                    <a:bodyPr/>
                    <a:lstStyle/>
                    <a:p>
                      <a:pPr algn="r"/>
                      <a:r>
                        <a:rPr lang="en-US" dirty="0"/>
                        <a:t>25%</a:t>
                      </a:r>
                    </a:p>
                  </a:txBody>
                  <a:tcPr/>
                </a:tc>
                <a:extLst>
                  <a:ext uri="{0D108BD9-81ED-4DB2-BD59-A6C34878D82A}">
                    <a16:rowId xmlns:a16="http://schemas.microsoft.com/office/drawing/2014/main" val="10002"/>
                  </a:ext>
                </a:extLst>
              </a:tr>
              <a:tr h="370840">
                <a:tc>
                  <a:txBody>
                    <a:bodyPr/>
                    <a:lstStyle/>
                    <a:p>
                      <a:pPr algn="l"/>
                      <a:r>
                        <a:rPr lang="en-US" dirty="0"/>
                        <a:t>Specificity</a:t>
                      </a:r>
                    </a:p>
                  </a:txBody>
                  <a:tcPr/>
                </a:tc>
                <a:tc>
                  <a:txBody>
                    <a:bodyPr/>
                    <a:lstStyle/>
                    <a:p>
                      <a:pPr algn="r"/>
                      <a:r>
                        <a:rPr lang="en-US" dirty="0"/>
                        <a:t>99.8%</a:t>
                      </a:r>
                    </a:p>
                  </a:txBody>
                  <a:tcPr/>
                </a:tc>
                <a:extLst>
                  <a:ext uri="{0D108BD9-81ED-4DB2-BD59-A6C34878D82A}">
                    <a16:rowId xmlns:a16="http://schemas.microsoft.com/office/drawing/2014/main" val="3505347618"/>
                  </a:ext>
                </a:extLst>
              </a:tr>
            </a:tbl>
          </a:graphicData>
        </a:graphic>
      </p:graphicFrame>
      <p:sp>
        <p:nvSpPr>
          <p:cNvPr id="7" name="TextBox 6"/>
          <p:cNvSpPr txBox="1"/>
          <p:nvPr/>
        </p:nvSpPr>
        <p:spPr>
          <a:xfrm>
            <a:off x="2628900" y="1674674"/>
            <a:ext cx="4038600" cy="923330"/>
          </a:xfrm>
          <a:prstGeom prst="rect">
            <a:avLst/>
          </a:prstGeom>
          <a:noFill/>
        </p:spPr>
        <p:txBody>
          <a:bodyPr wrap="square" rtlCol="0">
            <a:spAutoFit/>
          </a:bodyPr>
          <a:lstStyle/>
          <a:p>
            <a:pPr algn="l"/>
            <a:r>
              <a:rPr lang="en-US" dirty="0">
                <a:latin typeface="LMRoman10-Regular-Identity-H"/>
              </a:rPr>
              <a:t>S</a:t>
            </a:r>
            <a:r>
              <a:rPr lang="en-US" sz="1800" b="0" i="0" u="none" strike="noStrike" baseline="0" dirty="0">
                <a:latin typeface="LMRoman10-Regular-Identity-H"/>
              </a:rPr>
              <a:t>ingle decision tree model </a:t>
            </a:r>
            <a:r>
              <a:rPr lang="en-US" dirty="0">
                <a:latin typeface="LMRoman10-Regular-Identity-H"/>
              </a:rPr>
              <a:t>predicts the likelihood of a justifiable homicide being committed.</a:t>
            </a:r>
            <a:endParaRPr lang="en-US" sz="1800" b="0" i="0" u="none" strike="noStrike" baseline="0" dirty="0">
              <a:latin typeface="LMRoman10-Regular-Identity-H"/>
            </a:endParaRPr>
          </a:p>
        </p:txBody>
      </p:sp>
      <p:pic>
        <p:nvPicPr>
          <p:cNvPr id="3" name="Picture 2">
            <a:extLst>
              <a:ext uri="{FF2B5EF4-FFF2-40B4-BE49-F238E27FC236}">
                <a16:creationId xmlns:a16="http://schemas.microsoft.com/office/drawing/2014/main" id="{9E1E667A-FEE0-4301-80E4-F82ACFE44B88}"/>
              </a:ext>
            </a:extLst>
          </p:cNvPr>
          <p:cNvPicPr>
            <a:picLocks noChangeAspect="1"/>
          </p:cNvPicPr>
          <p:nvPr/>
        </p:nvPicPr>
        <p:blipFill>
          <a:blip r:embed="rId2"/>
          <a:stretch>
            <a:fillRect/>
          </a:stretch>
        </p:blipFill>
        <p:spPr>
          <a:xfrm>
            <a:off x="1066800" y="2895600"/>
            <a:ext cx="3311061" cy="3128672"/>
          </a:xfrm>
          <a:prstGeom prst="rect">
            <a:avLst/>
          </a:prstGeom>
        </p:spPr>
      </p:pic>
      <p:sp>
        <p:nvSpPr>
          <p:cNvPr id="6" name="TextBox 5">
            <a:extLst>
              <a:ext uri="{FF2B5EF4-FFF2-40B4-BE49-F238E27FC236}">
                <a16:creationId xmlns:a16="http://schemas.microsoft.com/office/drawing/2014/main" id="{2AF9FA9F-46DF-4D51-9F25-435980CE483C}"/>
              </a:ext>
            </a:extLst>
          </p:cNvPr>
          <p:cNvSpPr txBox="1"/>
          <p:nvPr/>
        </p:nvSpPr>
        <p:spPr>
          <a:xfrm>
            <a:off x="4953000" y="5029200"/>
            <a:ext cx="2957730" cy="1200329"/>
          </a:xfrm>
          <a:prstGeom prst="rect">
            <a:avLst/>
          </a:prstGeom>
          <a:noFill/>
        </p:spPr>
        <p:txBody>
          <a:bodyPr wrap="square" rtlCol="0">
            <a:spAutoFit/>
          </a:bodyPr>
          <a:lstStyle/>
          <a:p>
            <a:r>
              <a:rPr lang="en-US" dirty="0"/>
              <a:t>This model only has a 25% chance of correctly identifying justifiable homicides.</a:t>
            </a:r>
          </a:p>
        </p:txBody>
      </p:sp>
    </p:spTree>
    <p:extLst>
      <p:ext uri="{BB962C8B-B14F-4D97-AF65-F5344CB8AC3E}">
        <p14:creationId xmlns:p14="http://schemas.microsoft.com/office/powerpoint/2010/main" val="2604520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Aggravated Assault Model Evaluation</a:t>
            </a:r>
          </a:p>
        </p:txBody>
      </p:sp>
      <p:graphicFrame>
        <p:nvGraphicFramePr>
          <p:cNvPr id="4" name="Table 3"/>
          <p:cNvGraphicFramePr>
            <a:graphicFrameLocks noGrp="1"/>
          </p:cNvGraphicFramePr>
          <p:nvPr>
            <p:extLst>
              <p:ext uri="{D42A27DB-BD31-4B8C-83A1-F6EECF244321}">
                <p14:modId xmlns:p14="http://schemas.microsoft.com/office/powerpoint/2010/main" val="2362138098"/>
              </p:ext>
            </p:extLst>
          </p:nvPr>
        </p:nvGraphicFramePr>
        <p:xfrm>
          <a:off x="4953000" y="3276600"/>
          <a:ext cx="2920343" cy="1483360"/>
        </p:xfrm>
        <a:graphic>
          <a:graphicData uri="http://schemas.openxmlformats.org/drawingml/2006/table">
            <a:tbl>
              <a:tblPr firstRow="1" bandRow="1">
                <a:tableStyleId>{5C22544A-7EE6-4342-B048-85BDC9FD1C3A}</a:tableStyleId>
              </a:tblPr>
              <a:tblGrid>
                <a:gridCol w="1562099">
                  <a:extLst>
                    <a:ext uri="{9D8B030D-6E8A-4147-A177-3AD203B41FA5}">
                      <a16:colId xmlns:a16="http://schemas.microsoft.com/office/drawing/2014/main" val="20000"/>
                    </a:ext>
                  </a:extLst>
                </a:gridCol>
                <a:gridCol w="1358244">
                  <a:extLst>
                    <a:ext uri="{9D8B030D-6E8A-4147-A177-3AD203B41FA5}">
                      <a16:colId xmlns:a16="http://schemas.microsoft.com/office/drawing/2014/main" val="20001"/>
                    </a:ext>
                  </a:extLst>
                </a:gridCol>
              </a:tblGrid>
              <a:tr h="370840">
                <a:tc>
                  <a:txBody>
                    <a:bodyPr/>
                    <a:lstStyle/>
                    <a:p>
                      <a:pPr algn="l"/>
                      <a:r>
                        <a:rPr lang="en-US" dirty="0"/>
                        <a:t>Measurement</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pPr algn="l"/>
                      <a:r>
                        <a:rPr lang="en-US" dirty="0"/>
                        <a:t>Accuracy</a:t>
                      </a:r>
                    </a:p>
                  </a:txBody>
                  <a:tcPr/>
                </a:tc>
                <a:tc>
                  <a:txBody>
                    <a:bodyPr/>
                    <a:lstStyle/>
                    <a:p>
                      <a:pPr algn="r"/>
                      <a:r>
                        <a:rPr lang="en-US" dirty="0"/>
                        <a:t>72.4%</a:t>
                      </a:r>
                    </a:p>
                  </a:txBody>
                  <a:tcPr/>
                </a:tc>
                <a:extLst>
                  <a:ext uri="{0D108BD9-81ED-4DB2-BD59-A6C34878D82A}">
                    <a16:rowId xmlns:a16="http://schemas.microsoft.com/office/drawing/2014/main" val="10001"/>
                  </a:ext>
                </a:extLst>
              </a:tr>
              <a:tr h="370840">
                <a:tc>
                  <a:txBody>
                    <a:bodyPr/>
                    <a:lstStyle/>
                    <a:p>
                      <a:pPr algn="l"/>
                      <a:r>
                        <a:rPr lang="en-US" dirty="0"/>
                        <a:t>Sensitivity</a:t>
                      </a:r>
                    </a:p>
                  </a:txBody>
                  <a:tcPr/>
                </a:tc>
                <a:tc>
                  <a:txBody>
                    <a:bodyPr/>
                    <a:lstStyle/>
                    <a:p>
                      <a:pPr algn="r"/>
                      <a:r>
                        <a:rPr lang="en-US" dirty="0"/>
                        <a:t>9%</a:t>
                      </a:r>
                    </a:p>
                  </a:txBody>
                  <a:tcPr/>
                </a:tc>
                <a:extLst>
                  <a:ext uri="{0D108BD9-81ED-4DB2-BD59-A6C34878D82A}">
                    <a16:rowId xmlns:a16="http://schemas.microsoft.com/office/drawing/2014/main" val="10002"/>
                  </a:ext>
                </a:extLst>
              </a:tr>
              <a:tr h="370840">
                <a:tc>
                  <a:txBody>
                    <a:bodyPr/>
                    <a:lstStyle/>
                    <a:p>
                      <a:pPr algn="l"/>
                      <a:r>
                        <a:rPr lang="en-US" dirty="0"/>
                        <a:t>Specificity</a:t>
                      </a:r>
                    </a:p>
                  </a:txBody>
                  <a:tcPr/>
                </a:tc>
                <a:tc>
                  <a:txBody>
                    <a:bodyPr/>
                    <a:lstStyle/>
                    <a:p>
                      <a:pPr algn="r"/>
                      <a:r>
                        <a:rPr lang="en-US" dirty="0"/>
                        <a:t>99.6%</a:t>
                      </a:r>
                    </a:p>
                  </a:txBody>
                  <a:tcPr/>
                </a:tc>
                <a:extLst>
                  <a:ext uri="{0D108BD9-81ED-4DB2-BD59-A6C34878D82A}">
                    <a16:rowId xmlns:a16="http://schemas.microsoft.com/office/drawing/2014/main" val="3905970300"/>
                  </a:ext>
                </a:extLst>
              </a:tr>
            </a:tbl>
          </a:graphicData>
        </a:graphic>
      </p:graphicFrame>
      <p:sp>
        <p:nvSpPr>
          <p:cNvPr id="7" name="TextBox 6"/>
          <p:cNvSpPr txBox="1"/>
          <p:nvPr/>
        </p:nvSpPr>
        <p:spPr>
          <a:xfrm>
            <a:off x="2628900" y="1674674"/>
            <a:ext cx="4038600" cy="923330"/>
          </a:xfrm>
          <a:prstGeom prst="rect">
            <a:avLst/>
          </a:prstGeom>
          <a:noFill/>
        </p:spPr>
        <p:txBody>
          <a:bodyPr wrap="square" rtlCol="0">
            <a:spAutoFit/>
          </a:bodyPr>
          <a:lstStyle/>
          <a:p>
            <a:pPr algn="l"/>
            <a:r>
              <a:rPr lang="en-US" dirty="0">
                <a:latin typeface="LMRoman10-Regular-Identity-H"/>
              </a:rPr>
              <a:t>S</a:t>
            </a:r>
            <a:r>
              <a:rPr lang="en-US" sz="1800" b="0" i="0" u="none" strike="noStrike" baseline="0" dirty="0">
                <a:latin typeface="LMRoman10-Regular-Identity-H"/>
              </a:rPr>
              <a:t>ingle decision tree model </a:t>
            </a:r>
            <a:r>
              <a:rPr lang="en-US" dirty="0">
                <a:latin typeface="LMRoman10-Regular-Identity-H"/>
              </a:rPr>
              <a:t>predicts the likelihood of an aggravated assault being committed.</a:t>
            </a:r>
            <a:endParaRPr lang="en-US" sz="1800" b="0" i="0" u="none" strike="noStrike" baseline="0" dirty="0">
              <a:latin typeface="LMRoman10-Regular-Identity-H"/>
            </a:endParaRPr>
          </a:p>
        </p:txBody>
      </p:sp>
      <p:pic>
        <p:nvPicPr>
          <p:cNvPr id="6" name="Picture 5">
            <a:extLst>
              <a:ext uri="{FF2B5EF4-FFF2-40B4-BE49-F238E27FC236}">
                <a16:creationId xmlns:a16="http://schemas.microsoft.com/office/drawing/2014/main" id="{77062DB1-A674-4300-BA19-3899C73AF3D3}"/>
              </a:ext>
            </a:extLst>
          </p:cNvPr>
          <p:cNvPicPr>
            <a:picLocks noChangeAspect="1"/>
          </p:cNvPicPr>
          <p:nvPr/>
        </p:nvPicPr>
        <p:blipFill>
          <a:blip r:embed="rId2"/>
          <a:stretch>
            <a:fillRect/>
          </a:stretch>
        </p:blipFill>
        <p:spPr>
          <a:xfrm>
            <a:off x="1111187" y="2872056"/>
            <a:ext cx="3322182" cy="3139179"/>
          </a:xfrm>
          <a:prstGeom prst="rect">
            <a:avLst/>
          </a:prstGeom>
        </p:spPr>
      </p:pic>
      <p:sp>
        <p:nvSpPr>
          <p:cNvPr id="8" name="TextBox 7">
            <a:extLst>
              <a:ext uri="{FF2B5EF4-FFF2-40B4-BE49-F238E27FC236}">
                <a16:creationId xmlns:a16="http://schemas.microsoft.com/office/drawing/2014/main" id="{E917FF91-A25D-4D4F-B60D-2AF809AF87DF}"/>
              </a:ext>
            </a:extLst>
          </p:cNvPr>
          <p:cNvSpPr txBox="1"/>
          <p:nvPr/>
        </p:nvSpPr>
        <p:spPr>
          <a:xfrm>
            <a:off x="4953000" y="5029200"/>
            <a:ext cx="2957730" cy="1200329"/>
          </a:xfrm>
          <a:prstGeom prst="rect">
            <a:avLst/>
          </a:prstGeom>
          <a:noFill/>
        </p:spPr>
        <p:txBody>
          <a:bodyPr wrap="square" rtlCol="0">
            <a:spAutoFit/>
          </a:bodyPr>
          <a:lstStyle/>
          <a:p>
            <a:r>
              <a:rPr lang="en-US" dirty="0"/>
              <a:t>This model only has a 9% chance of correctly identifying justifiable homicides.</a:t>
            </a:r>
          </a:p>
        </p:txBody>
      </p:sp>
    </p:spTree>
    <p:extLst>
      <p:ext uri="{BB962C8B-B14F-4D97-AF65-F5344CB8AC3E}">
        <p14:creationId xmlns:p14="http://schemas.microsoft.com/office/powerpoint/2010/main" val="2684967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215152" y="634181"/>
            <a:ext cx="3039618" cy="1622321"/>
          </a:xfrm>
        </p:spPr>
        <p:txBody>
          <a:bodyPr vert="horz" lIns="91440" tIns="45720" rIns="91440" bIns="45720" rtlCol="0" anchor="ctr">
            <a:no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Feature Importance</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698" y="2438400"/>
            <a:ext cx="2629120" cy="3785419"/>
          </a:xfrm>
          <a:prstGeom prst="rect">
            <a:avLst/>
          </a:prstGeom>
        </p:spPr>
        <p:txBody>
          <a:bodyPr vert="horz" lIns="91440" tIns="45720" rIns="91440" bIns="45720" rtlCol="0">
            <a:normAutofit/>
          </a:bodyPr>
          <a:lstStyle/>
          <a:p>
            <a:pPr>
              <a:lnSpc>
                <a:spcPct val="90000"/>
              </a:lnSpc>
              <a:spcAft>
                <a:spcPts val="600"/>
              </a:spcAft>
            </a:pPr>
            <a:r>
              <a:rPr lang="en-US" sz="1700" dirty="0"/>
              <a:t>Note the top three features that have the most influence on the determination of the type of offense, per the Random Forest model.  Each have over 10% influence on the model.</a:t>
            </a:r>
          </a:p>
          <a:p>
            <a:pPr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Victim’s Age (25%)</a:t>
            </a:r>
          </a:p>
          <a:p>
            <a:pPr marL="285750" indent="-228600">
              <a:lnSpc>
                <a:spcPct val="90000"/>
              </a:lnSpc>
              <a:spcAft>
                <a:spcPts val="600"/>
              </a:spcAft>
              <a:buFont typeface="Arial" panose="020B0604020202020204" pitchFamily="34" charset="0"/>
              <a:buChar char="•"/>
            </a:pPr>
            <a:r>
              <a:rPr lang="en-US" sz="1700" dirty="0"/>
              <a:t>Month of Incident (17%)</a:t>
            </a:r>
          </a:p>
          <a:p>
            <a:pPr marL="285750" indent="-228600">
              <a:lnSpc>
                <a:spcPct val="90000"/>
              </a:lnSpc>
              <a:spcAft>
                <a:spcPts val="600"/>
              </a:spcAft>
              <a:buFont typeface="Arial" panose="020B0604020202020204" pitchFamily="34" charset="0"/>
              <a:buChar char="•"/>
            </a:pPr>
            <a:r>
              <a:rPr lang="en-US" sz="1700" dirty="0"/>
              <a:t>Day of the Week of Incident (13%)</a:t>
            </a: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454E37-862C-492E-9EFE-5C99B25848F3}"/>
              </a:ext>
            </a:extLst>
          </p:cNvPr>
          <p:cNvPicPr>
            <a:picLocks noChangeAspect="1"/>
          </p:cNvPicPr>
          <p:nvPr/>
        </p:nvPicPr>
        <p:blipFill>
          <a:blip r:embed="rId2"/>
          <a:stretch>
            <a:fillRect/>
          </a:stretch>
        </p:blipFill>
        <p:spPr>
          <a:xfrm>
            <a:off x="4054396" y="1361994"/>
            <a:ext cx="4514498" cy="4130765"/>
          </a:xfrm>
          <a:prstGeom prst="rect">
            <a:avLst/>
          </a:prstGeom>
          <a:effectLst/>
        </p:spPr>
      </p:pic>
    </p:spTree>
    <p:extLst>
      <p:ext uri="{BB962C8B-B14F-4D97-AF65-F5344CB8AC3E}">
        <p14:creationId xmlns:p14="http://schemas.microsoft.com/office/powerpoint/2010/main" val="2148401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00200"/>
            <a:ext cx="7620000" cy="4419600"/>
          </a:xfrm>
          <a:prstGeom prst="rect">
            <a:avLst/>
          </a:prstGeom>
        </p:spPr>
        <p:txBody>
          <a:bodyPr vert="horz" lIns="91440" tIns="45720" rIns="91440" bIns="45720" rtlCol="0">
            <a:normAutofit fontScale="85000" lnSpcReduction="20000"/>
          </a:bodyPr>
          <a:lstStyle/>
          <a:p>
            <a:pPr>
              <a:buFont typeface="Wingdings" pitchFamily="2" charset="2"/>
              <a:buChar char="Ø"/>
            </a:pPr>
            <a:r>
              <a:rPr lang="en-US" sz="3200" dirty="0"/>
              <a:t>Deployment method will be in the Predictive Modeling software</a:t>
            </a:r>
          </a:p>
          <a:p>
            <a:pPr lvl="1">
              <a:buFont typeface="Wingdings" pitchFamily="2" charset="2"/>
              <a:buChar char="Ø"/>
            </a:pPr>
            <a:r>
              <a:rPr lang="en-US" sz="3200" dirty="0"/>
              <a:t>No additional resources required</a:t>
            </a:r>
          </a:p>
          <a:p>
            <a:pPr lvl="1">
              <a:buFont typeface="Wingdings" pitchFamily="2" charset="2"/>
              <a:buChar char="Ø"/>
            </a:pPr>
            <a:r>
              <a:rPr lang="en-US" sz="3200" dirty="0"/>
              <a:t>Data prep already complete</a:t>
            </a:r>
          </a:p>
          <a:p>
            <a:pPr lvl="1">
              <a:buFont typeface="Wingdings" pitchFamily="2" charset="2"/>
              <a:buChar char="Ø"/>
            </a:pPr>
            <a:r>
              <a:rPr lang="en-US" sz="3200" dirty="0"/>
              <a:t>No model translation required</a:t>
            </a:r>
          </a:p>
          <a:p>
            <a:pPr lvl="1">
              <a:buFont typeface="Wingdings" pitchFamily="2" charset="2"/>
              <a:buChar char="Ø"/>
            </a:pPr>
            <a:endParaRPr lang="en-US" sz="3200" dirty="0"/>
          </a:p>
          <a:p>
            <a:pPr>
              <a:buFont typeface="Wingdings" pitchFamily="2" charset="2"/>
              <a:buChar char="Ø"/>
            </a:pPr>
            <a:r>
              <a:rPr lang="en-US" sz="3200" dirty="0"/>
              <a:t>Recommend reassessment annually</a:t>
            </a:r>
          </a:p>
          <a:p>
            <a:pPr>
              <a:buFont typeface="Wingdings" pitchFamily="2" charset="2"/>
              <a:buChar char="Ø"/>
            </a:pPr>
            <a:endParaRPr lang="en-US" sz="3200" dirty="0"/>
          </a:p>
          <a:p>
            <a:pPr>
              <a:buFont typeface="Wingdings" pitchFamily="2" charset="2"/>
              <a:buChar char="Ø"/>
            </a:pPr>
            <a:r>
              <a:rPr lang="en-US" sz="3200" dirty="0"/>
              <a:t>Data from precincts reporting can be applied to other precincts for predictions</a:t>
            </a:r>
          </a:p>
          <a:p>
            <a:pPr>
              <a:buFont typeface="Wingdings" pitchFamily="2" charset="2"/>
              <a:buChar char="Ø"/>
            </a:pPr>
            <a:endParaRPr lang="en-US" sz="3200" dirty="0"/>
          </a:p>
          <a:p>
            <a:pPr>
              <a:buFont typeface="Wingdings" pitchFamily="2" charset="2"/>
              <a:buChar char="Ø"/>
            </a:pPr>
            <a:r>
              <a:rPr lang="en-US" sz="3200" dirty="0"/>
              <a:t>Data from previous years can be applied to current year for predictions</a:t>
            </a:r>
          </a:p>
          <a:p>
            <a:pPr lvl="1"/>
            <a:endParaRPr lang="en-US" sz="3200" dirty="0"/>
          </a:p>
          <a:p>
            <a:pPr>
              <a:buFont typeface="Wingdings" pitchFamily="2" charset="2"/>
              <a:buChar char="Ø"/>
            </a:pPr>
            <a:endParaRPr lang="en-US" sz="3200" dirty="0"/>
          </a:p>
          <a:p>
            <a:pPr lvl="1"/>
            <a:endParaRPr lang="en-US" sz="3200" dirty="0"/>
          </a:p>
          <a:p>
            <a:pPr>
              <a:buFont typeface="Wingdings" pitchFamily="2" charset="2"/>
              <a:buChar char="Ø"/>
            </a:pPr>
            <a:endParaRPr lang="en-US" sz="3200" dirty="0"/>
          </a:p>
        </p:txBody>
      </p:sp>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Deployment</a:t>
            </a:r>
          </a:p>
        </p:txBody>
      </p:sp>
    </p:spTree>
    <p:extLst>
      <p:ext uri="{BB962C8B-B14F-4D97-AF65-F5344CB8AC3E}">
        <p14:creationId xmlns:p14="http://schemas.microsoft.com/office/powerpoint/2010/main" val="4156628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143000" y="1222375"/>
            <a:ext cx="7162800" cy="2514600"/>
          </a:xfrm>
          <a:prstGeom prst="rect">
            <a:avLst/>
          </a:prstGeom>
        </p:spPr>
        <p:txBody>
          <a:bodyPr vert="horz" lIns="91440" tIns="45720" rIns="91440" bIns="45720" rtlCol="0">
            <a:normAutofit lnSpcReduction="10000"/>
          </a:bodyPr>
          <a:lstStyle/>
          <a:p>
            <a:r>
              <a:rPr lang="en-US" sz="3200" dirty="0"/>
              <a:t>Threshold: </a:t>
            </a:r>
            <a:r>
              <a:rPr lang="fr-FR" sz="3200" dirty="0"/>
              <a:t>2 Justifiable Homicides per</a:t>
            </a:r>
          </a:p>
          <a:p>
            <a:r>
              <a:rPr lang="fr-FR" sz="3200" dirty="0"/>
              <a:t>		10,000</a:t>
            </a:r>
          </a:p>
          <a:p>
            <a:endParaRPr lang="en-US" dirty="0">
              <a:solidFill>
                <a:srgbClr val="FF0000"/>
              </a:solidFill>
            </a:endParaRPr>
          </a:p>
          <a:p>
            <a:r>
              <a:rPr lang="en-US" sz="2600" dirty="0">
                <a:solidFill>
                  <a:srgbClr val="0070C0"/>
                </a:solidFill>
              </a:rPr>
              <a:t>If a city is predicted to have over 2 Justifiable Homicides per 10,000 people, take action for change.</a:t>
            </a:r>
          </a:p>
          <a:p>
            <a:pPr lvl="1"/>
            <a:endParaRPr lang="en-US" sz="3200" dirty="0"/>
          </a:p>
        </p:txBody>
      </p:sp>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Decisions</a:t>
            </a:r>
          </a:p>
        </p:txBody>
      </p:sp>
      <p:graphicFrame>
        <p:nvGraphicFramePr>
          <p:cNvPr id="7" name="Table 6">
            <a:extLst>
              <a:ext uri="{FF2B5EF4-FFF2-40B4-BE49-F238E27FC236}">
                <a16:creationId xmlns:a16="http://schemas.microsoft.com/office/drawing/2014/main" id="{1D8193D9-B92E-4A09-A04F-877A0501FCB6}"/>
              </a:ext>
            </a:extLst>
          </p:cNvPr>
          <p:cNvGraphicFramePr>
            <a:graphicFrameLocks noGrp="1"/>
          </p:cNvGraphicFramePr>
          <p:nvPr>
            <p:extLst>
              <p:ext uri="{D42A27DB-BD31-4B8C-83A1-F6EECF244321}">
                <p14:modId xmlns:p14="http://schemas.microsoft.com/office/powerpoint/2010/main" val="1362414700"/>
              </p:ext>
            </p:extLst>
          </p:nvPr>
        </p:nvGraphicFramePr>
        <p:xfrm>
          <a:off x="685800" y="3657600"/>
          <a:ext cx="7543801" cy="2720340"/>
        </p:xfrm>
        <a:graphic>
          <a:graphicData uri="http://schemas.openxmlformats.org/drawingml/2006/table">
            <a:tbl>
              <a:tblPr firstRow="1" bandRow="1">
                <a:tableStyleId>{5C22544A-7EE6-4342-B048-85BDC9FD1C3A}</a:tableStyleId>
              </a:tblPr>
              <a:tblGrid>
                <a:gridCol w="2070022">
                  <a:extLst>
                    <a:ext uri="{9D8B030D-6E8A-4147-A177-3AD203B41FA5}">
                      <a16:colId xmlns:a16="http://schemas.microsoft.com/office/drawing/2014/main" val="20000"/>
                    </a:ext>
                  </a:extLst>
                </a:gridCol>
                <a:gridCol w="1824593">
                  <a:extLst>
                    <a:ext uri="{9D8B030D-6E8A-4147-A177-3AD203B41FA5}">
                      <a16:colId xmlns:a16="http://schemas.microsoft.com/office/drawing/2014/main" val="20001"/>
                    </a:ext>
                  </a:extLst>
                </a:gridCol>
                <a:gridCol w="1824593">
                  <a:extLst>
                    <a:ext uri="{9D8B030D-6E8A-4147-A177-3AD203B41FA5}">
                      <a16:colId xmlns:a16="http://schemas.microsoft.com/office/drawing/2014/main" val="1072272975"/>
                    </a:ext>
                  </a:extLst>
                </a:gridCol>
                <a:gridCol w="1824593">
                  <a:extLst>
                    <a:ext uri="{9D8B030D-6E8A-4147-A177-3AD203B41FA5}">
                      <a16:colId xmlns:a16="http://schemas.microsoft.com/office/drawing/2014/main" val="4140820347"/>
                    </a:ext>
                  </a:extLst>
                </a:gridCol>
              </a:tblGrid>
              <a:tr h="370840">
                <a:tc>
                  <a:txBody>
                    <a:bodyPr/>
                    <a:lstStyle/>
                    <a:p>
                      <a:pPr algn="l" fontAlgn="b"/>
                      <a:r>
                        <a:rPr lang="en-US" sz="1600" b="0" i="0" u="none" strike="noStrike">
                          <a:solidFill>
                            <a:srgbClr val="000000"/>
                          </a:solidFill>
                          <a:effectLst/>
                          <a:latin typeface="Calibri" panose="020F0502020204030204" pitchFamily="34" charset="0"/>
                        </a:rPr>
                        <a:t>Population Group</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Avg City Population (thousands)</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Justifiable Homicides</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Over Threshold?</a:t>
                      </a:r>
                    </a:p>
                  </a:txBody>
                  <a:tcPr marL="7620" marR="7620" marT="7620" marB="0" anchor="b"/>
                </a:tc>
                <a:extLst>
                  <a:ext uri="{0D108BD9-81ED-4DB2-BD59-A6C34878D82A}">
                    <a16:rowId xmlns:a16="http://schemas.microsoft.com/office/drawing/2014/main" val="10000"/>
                  </a:ext>
                </a:extLst>
              </a:tr>
              <a:tr h="370840">
                <a:tc>
                  <a:txBody>
                    <a:bodyPr/>
                    <a:lstStyle/>
                    <a:p>
                      <a:pPr algn="l" fontAlgn="b"/>
                      <a:r>
                        <a:rPr lang="en-US" sz="1600" b="0" i="0" u="none" strike="noStrike">
                          <a:solidFill>
                            <a:srgbClr val="000000"/>
                          </a:solidFill>
                          <a:effectLst/>
                          <a:latin typeface="Calibri" panose="020F0502020204030204" pitchFamily="34" charset="0"/>
                        </a:rPr>
                        <a:t>100,000 thru 249,999</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175000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9</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N</a:t>
                      </a:r>
                    </a:p>
                  </a:txBody>
                  <a:tcPr marL="7620" marR="7620" marT="7620" marB="0" anchor="b"/>
                </a:tc>
                <a:extLst>
                  <a:ext uri="{0D108BD9-81ED-4DB2-BD59-A6C34878D82A}">
                    <a16:rowId xmlns:a16="http://schemas.microsoft.com/office/drawing/2014/main" val="10001"/>
                  </a:ext>
                </a:extLst>
              </a:tr>
              <a:tr h="370840">
                <a:tc>
                  <a:txBody>
                    <a:bodyPr/>
                    <a:lstStyle/>
                    <a:p>
                      <a:pPr algn="l" fontAlgn="b"/>
                      <a:r>
                        <a:rPr lang="en-US" sz="1600" b="0" i="0" u="none" strike="noStrike">
                          <a:solidFill>
                            <a:srgbClr val="000000"/>
                          </a:solidFill>
                          <a:effectLst/>
                          <a:latin typeface="Calibri" panose="020F0502020204030204" pitchFamily="34" charset="0"/>
                        </a:rPr>
                        <a:t>50,000 thru 99,999</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75000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11</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N</a:t>
                      </a:r>
                    </a:p>
                  </a:txBody>
                  <a:tcPr marL="7620" marR="7620" marT="7620" marB="0" anchor="b"/>
                </a:tc>
                <a:extLst>
                  <a:ext uri="{0D108BD9-81ED-4DB2-BD59-A6C34878D82A}">
                    <a16:rowId xmlns:a16="http://schemas.microsoft.com/office/drawing/2014/main" val="10002"/>
                  </a:ext>
                </a:extLst>
              </a:tr>
              <a:tr h="370840">
                <a:tc>
                  <a:txBody>
                    <a:bodyPr/>
                    <a:lstStyle/>
                    <a:p>
                      <a:pPr algn="l" fontAlgn="b"/>
                      <a:r>
                        <a:rPr lang="en-US" sz="1600" b="0" i="0" u="none" strike="noStrike">
                          <a:solidFill>
                            <a:srgbClr val="000000"/>
                          </a:solidFill>
                          <a:effectLst/>
                          <a:latin typeface="Calibri" panose="020F0502020204030204" pitchFamily="34" charset="0"/>
                        </a:rPr>
                        <a:t>25,000 thru 49,999</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37500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8</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Y</a:t>
                      </a:r>
                    </a:p>
                  </a:txBody>
                  <a:tcPr marL="7620" marR="7620" marT="7620" marB="0" anchor="b"/>
                </a:tc>
                <a:extLst>
                  <a:ext uri="{0D108BD9-81ED-4DB2-BD59-A6C34878D82A}">
                    <a16:rowId xmlns:a16="http://schemas.microsoft.com/office/drawing/2014/main" val="3505347618"/>
                  </a:ext>
                </a:extLst>
              </a:tr>
              <a:tr h="370840">
                <a:tc>
                  <a:txBody>
                    <a:bodyPr/>
                    <a:lstStyle/>
                    <a:p>
                      <a:pPr algn="l" fontAlgn="b"/>
                      <a:r>
                        <a:rPr lang="en-US" sz="1600" b="0" i="0" u="none" strike="noStrike">
                          <a:solidFill>
                            <a:srgbClr val="000000"/>
                          </a:solidFill>
                          <a:effectLst/>
                          <a:latin typeface="Calibri" panose="020F0502020204030204" pitchFamily="34" charset="0"/>
                        </a:rPr>
                        <a:t>10,000 thru 24,999</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17500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N</a:t>
                      </a:r>
                    </a:p>
                  </a:txBody>
                  <a:tcPr marL="7620" marR="7620" marT="7620" marB="0" anchor="b"/>
                </a:tc>
                <a:extLst>
                  <a:ext uri="{0D108BD9-81ED-4DB2-BD59-A6C34878D82A}">
                    <a16:rowId xmlns:a16="http://schemas.microsoft.com/office/drawing/2014/main" val="3260072356"/>
                  </a:ext>
                </a:extLst>
              </a:tr>
              <a:tr h="370840">
                <a:tc>
                  <a:txBody>
                    <a:bodyPr/>
                    <a:lstStyle/>
                    <a:p>
                      <a:pPr algn="l" fontAlgn="b"/>
                      <a:r>
                        <a:rPr lang="en-US" sz="1600" b="0" i="0" u="none" strike="noStrike">
                          <a:solidFill>
                            <a:srgbClr val="000000"/>
                          </a:solidFill>
                          <a:effectLst/>
                          <a:latin typeface="Calibri" panose="020F0502020204030204" pitchFamily="34" charset="0"/>
                        </a:rPr>
                        <a:t>2,500 thru 9,999</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6250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6</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Y</a:t>
                      </a:r>
                    </a:p>
                  </a:txBody>
                  <a:tcPr marL="7620" marR="7620" marT="7620" marB="0" anchor="b"/>
                </a:tc>
                <a:extLst>
                  <a:ext uri="{0D108BD9-81ED-4DB2-BD59-A6C34878D82A}">
                    <a16:rowId xmlns:a16="http://schemas.microsoft.com/office/drawing/2014/main" val="1028203534"/>
                  </a:ext>
                </a:extLst>
              </a:tr>
              <a:tr h="370840">
                <a:tc>
                  <a:txBody>
                    <a:bodyPr/>
                    <a:lstStyle/>
                    <a:p>
                      <a:pPr algn="l" fontAlgn="b"/>
                      <a:r>
                        <a:rPr lang="en-US" sz="1600" b="0" i="0" u="none" strike="noStrike">
                          <a:solidFill>
                            <a:srgbClr val="000000"/>
                          </a:solidFill>
                          <a:effectLst/>
                          <a:latin typeface="Calibri" panose="020F0502020204030204" pitchFamily="34" charset="0"/>
                        </a:rPr>
                        <a:t>Under 2,500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1250</a:t>
                      </a:r>
                    </a:p>
                  </a:txBody>
                  <a:tcPr marL="7620" marR="7620" marT="7620" marB="0" anchor="b"/>
                </a:tc>
                <a:tc>
                  <a:txBody>
                    <a:bodyPr/>
                    <a:lstStyle/>
                    <a:p>
                      <a:pPr algn="r" fontAlgn="b"/>
                      <a:r>
                        <a:rPr lang="en-US" sz="1600" b="0" i="0" u="none" strike="noStrike">
                          <a:solidFill>
                            <a:srgbClr val="000000"/>
                          </a:solidFill>
                          <a:effectLst/>
                          <a:latin typeface="Calibri" panose="020F0502020204030204" pitchFamily="34" charset="0"/>
                        </a:rPr>
                        <a:t>0</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N</a:t>
                      </a:r>
                    </a:p>
                  </a:txBody>
                  <a:tcPr marL="7620" marR="7620" marT="7620" marB="0" anchor="b"/>
                </a:tc>
                <a:extLst>
                  <a:ext uri="{0D108BD9-81ED-4DB2-BD59-A6C34878D82A}">
                    <a16:rowId xmlns:a16="http://schemas.microsoft.com/office/drawing/2014/main" val="1412947871"/>
                  </a:ext>
                </a:extLst>
              </a:tr>
            </a:tbl>
          </a:graphicData>
        </a:graphic>
      </p:graphicFrame>
    </p:spTree>
    <p:extLst>
      <p:ext uri="{BB962C8B-B14F-4D97-AF65-F5344CB8AC3E}">
        <p14:creationId xmlns:p14="http://schemas.microsoft.com/office/powerpoint/2010/main" val="4144866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00200"/>
            <a:ext cx="7620000" cy="4419600"/>
          </a:xfrm>
          <a:prstGeom prst="rect">
            <a:avLst/>
          </a:prstGeom>
        </p:spPr>
        <p:txBody>
          <a:bodyPr vert="horz" lIns="91440" tIns="45720" rIns="91440" bIns="45720" rtlCol="0">
            <a:normAutofit/>
          </a:bodyPr>
          <a:lstStyle/>
          <a:p>
            <a:pPr>
              <a:buFont typeface="Wingdings" pitchFamily="2" charset="2"/>
              <a:buChar char="Ø"/>
            </a:pPr>
            <a:r>
              <a:rPr lang="en-US" sz="3200" dirty="0"/>
              <a:t>As change is made, we the number of justifiable homicides to go down in those areas</a:t>
            </a:r>
          </a:p>
          <a:p>
            <a:pPr>
              <a:buFont typeface="Wingdings" pitchFamily="2" charset="2"/>
              <a:buChar char="Ø"/>
            </a:pPr>
            <a:r>
              <a:rPr lang="en-US" sz="3200" dirty="0"/>
              <a:t>Re-assess annually</a:t>
            </a:r>
          </a:p>
          <a:p>
            <a:pPr>
              <a:buFont typeface="Wingdings" pitchFamily="2" charset="2"/>
              <a:buChar char="Ø"/>
            </a:pPr>
            <a:r>
              <a:rPr lang="en-US" sz="3200" dirty="0"/>
              <a:t>Decrease threshold to identify new “hot spots” requiring focus</a:t>
            </a:r>
          </a:p>
          <a:p>
            <a:pPr lvl="1"/>
            <a:endParaRPr lang="en-US" sz="3200" dirty="0"/>
          </a:p>
          <a:p>
            <a:pPr>
              <a:buFont typeface="Wingdings" pitchFamily="2" charset="2"/>
              <a:buChar char="Ø"/>
            </a:pPr>
            <a:endParaRPr lang="en-US" sz="3200" dirty="0"/>
          </a:p>
          <a:p>
            <a:pPr lvl="1"/>
            <a:endParaRPr lang="en-US" sz="3200" dirty="0"/>
          </a:p>
          <a:p>
            <a:pPr>
              <a:buFont typeface="Wingdings" pitchFamily="2" charset="2"/>
              <a:buChar char="Ø"/>
            </a:pPr>
            <a:endParaRPr lang="en-US" sz="3200" dirty="0"/>
          </a:p>
        </p:txBody>
      </p:sp>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Continual Assessment</a:t>
            </a:r>
          </a:p>
        </p:txBody>
      </p:sp>
    </p:spTree>
    <p:extLst>
      <p:ext uri="{BB962C8B-B14F-4D97-AF65-F5344CB8AC3E}">
        <p14:creationId xmlns:p14="http://schemas.microsoft.com/office/powerpoint/2010/main" val="1166790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9700" y="1553520"/>
            <a:ext cx="6477000" cy="1219200"/>
          </a:xfrm>
        </p:spPr>
        <p:txBody>
          <a:bodyPr>
            <a:normAutofit fontScale="47500" lnSpcReduction="20000"/>
          </a:bodyPr>
          <a:lstStyle/>
          <a:p>
            <a:pPr marR="0" algn="l">
              <a:spcAft>
                <a:spcPts val="800"/>
              </a:spcAft>
            </a:pPr>
            <a:r>
              <a:rPr lang="en-US" sz="5100" i="1" dirty="0">
                <a:solidFill>
                  <a:srgbClr val="0070C0"/>
                </a:solidFill>
                <a:latin typeface="Amiri" panose="00000500000000000000" pitchFamily="2" charset="-78"/>
                <a:ea typeface="Amiri" panose="00000500000000000000" pitchFamily="2" charset="-78"/>
                <a:cs typeface="Amiri" panose="00000500000000000000" pitchFamily="2" charset="-78"/>
              </a:rPr>
              <a:t>The Prediction Effect: A little prediction goes a long way.</a:t>
            </a:r>
          </a:p>
          <a:p>
            <a:pPr marR="0" algn="r">
              <a:spcAft>
                <a:spcPts val="800"/>
              </a:spcAft>
            </a:pPr>
            <a:r>
              <a:rPr lang="en-US" sz="4500" dirty="0">
                <a:solidFill>
                  <a:srgbClr val="0070C0"/>
                </a:solidFill>
              </a:rPr>
              <a:t>	- Eric Siegel</a:t>
            </a:r>
          </a:p>
          <a:p>
            <a:endParaRPr lang="en-US" dirty="0">
              <a:solidFill>
                <a:srgbClr val="0070C0"/>
              </a:solidFill>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The Prediction Effect</a:t>
            </a:r>
          </a:p>
        </p:txBody>
      </p:sp>
      <p:sp>
        <p:nvSpPr>
          <p:cNvPr id="2" name="TextBox 1">
            <a:extLst>
              <a:ext uri="{FF2B5EF4-FFF2-40B4-BE49-F238E27FC236}">
                <a16:creationId xmlns:a16="http://schemas.microsoft.com/office/drawing/2014/main" id="{F59A2066-56FC-473F-8D10-91BE25B75714}"/>
              </a:ext>
            </a:extLst>
          </p:cNvPr>
          <p:cNvSpPr txBox="1"/>
          <p:nvPr/>
        </p:nvSpPr>
        <p:spPr>
          <a:xfrm>
            <a:off x="1160016" y="3154509"/>
            <a:ext cx="3411984" cy="1477328"/>
          </a:xfrm>
          <a:prstGeom prst="rect">
            <a:avLst/>
          </a:prstGeom>
          <a:noFill/>
          <a:ln>
            <a:solidFill>
              <a:schemeClr val="accent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Although the accuracy of most of my models were low, value was obtained by determining the importance of features towards the types of offenses committed.</a:t>
            </a:r>
            <a:endParaRPr lang="en-US" dirty="0"/>
          </a:p>
        </p:txBody>
      </p:sp>
      <p:sp>
        <p:nvSpPr>
          <p:cNvPr id="5" name="Subtitle 2">
            <a:extLst>
              <a:ext uri="{FF2B5EF4-FFF2-40B4-BE49-F238E27FC236}">
                <a16:creationId xmlns:a16="http://schemas.microsoft.com/office/drawing/2014/main" id="{12AB5C60-D5FC-4CF4-A5D9-E5F3A279C269}"/>
              </a:ext>
            </a:extLst>
          </p:cNvPr>
          <p:cNvSpPr txBox="1">
            <a:spLocks/>
          </p:cNvSpPr>
          <p:nvPr/>
        </p:nvSpPr>
        <p:spPr>
          <a:xfrm>
            <a:off x="5448300" y="4631837"/>
            <a:ext cx="2438400" cy="1746344"/>
          </a:xfrm>
          <a:prstGeom prst="rect">
            <a:avLst/>
          </a:prstGeom>
          <a:ln>
            <a:solidFill>
              <a:schemeClr val="accent1"/>
            </a:solidFill>
          </a:ln>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Aft>
                <a:spcPts val="800"/>
              </a:spcAft>
            </a:pPr>
            <a:r>
              <a:rPr lang="en-US" sz="2600" i="1" dirty="0">
                <a:solidFill>
                  <a:srgbClr val="0070C0"/>
                </a:solidFill>
                <a:latin typeface="Amiri" panose="00000500000000000000" pitchFamily="2" charset="-78"/>
                <a:ea typeface="Amiri" panose="00000500000000000000" pitchFamily="2" charset="-78"/>
                <a:cs typeface="Amiri" panose="00000500000000000000" pitchFamily="2" charset="-78"/>
              </a:rPr>
              <a:t>Predicting better than pure guesswork, even if not accurately, delivers real value.</a:t>
            </a:r>
          </a:p>
          <a:p>
            <a:pPr algn="r">
              <a:spcAft>
                <a:spcPts val="800"/>
              </a:spcAft>
            </a:pPr>
            <a:r>
              <a:rPr lang="en-US" sz="2600" dirty="0">
                <a:solidFill>
                  <a:srgbClr val="0070C0"/>
                </a:solidFill>
              </a:rPr>
              <a:t>	- Eric Siegel</a:t>
            </a:r>
          </a:p>
          <a:p>
            <a:endParaRPr lang="en-US" dirty="0">
              <a:solidFill>
                <a:srgbClr val="0070C0"/>
              </a:solidFill>
            </a:endParaRPr>
          </a:p>
        </p:txBody>
      </p:sp>
    </p:spTree>
    <p:extLst>
      <p:ext uri="{BB962C8B-B14F-4D97-AF65-F5344CB8AC3E}">
        <p14:creationId xmlns:p14="http://schemas.microsoft.com/office/powerpoint/2010/main" val="268867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00200"/>
            <a:ext cx="6400800" cy="762000"/>
          </a:xfrm>
        </p:spPr>
        <p:txBody>
          <a:bodyPr>
            <a:normAutofit fontScale="62500" lnSpcReduction="20000"/>
          </a:bodyPr>
          <a:lstStyle/>
          <a:p>
            <a:pPr algn="l"/>
            <a:r>
              <a:rPr lang="en-US" sz="3600" dirty="0">
                <a:solidFill>
                  <a:srgbClr val="0070C0"/>
                </a:solidFill>
              </a:rPr>
              <a:t>Research questions considered using visualizations, such as histograms, boxplots, and scatterplots</a:t>
            </a:r>
          </a:p>
          <a:p>
            <a:pPr algn="l"/>
            <a:endParaRPr lang="en-US" sz="3600" dirty="0">
              <a:solidFill>
                <a:srgbClr val="0070C0"/>
              </a:solidFill>
            </a:endParaRPr>
          </a:p>
          <a:p>
            <a:endParaRPr lang="en-US" dirty="0">
              <a:solidFill>
                <a:srgbClr val="0070C0"/>
              </a:solidFill>
            </a:endParaRPr>
          </a:p>
        </p:txBody>
      </p:sp>
      <p:sp>
        <p:nvSpPr>
          <p:cNvPr id="6" name="Subtitle 2"/>
          <p:cNvSpPr txBox="1">
            <a:spLocks/>
          </p:cNvSpPr>
          <p:nvPr/>
        </p:nvSpPr>
        <p:spPr>
          <a:xfrm>
            <a:off x="533400" y="2704674"/>
            <a:ext cx="8686800" cy="3276600"/>
          </a:xfrm>
          <a:prstGeom prst="rect">
            <a:avLst/>
          </a:prstGeom>
        </p:spPr>
        <p:txBody>
          <a:bodyPr vert="horz" lIns="91440" tIns="45720" rIns="91440" bIns="45720" rtlCol="0">
            <a:normAutofit/>
          </a:bodyPr>
          <a:lstStyle/>
          <a:p>
            <a:pPr marL="514350" indent="-514350">
              <a:buAutoNum type="arabicParenR"/>
            </a:pPr>
            <a:r>
              <a:rPr lang="en-US" sz="2400" dirty="0"/>
              <a:t>What area in the US has the highest crime rate?</a:t>
            </a:r>
          </a:p>
          <a:p>
            <a:pPr marL="514350" indent="-514350">
              <a:buFontTx/>
              <a:buAutoNum type="arabicParenR"/>
            </a:pPr>
            <a:r>
              <a:rPr lang="en-US" sz="2400" dirty="0"/>
              <a:t>Are crimes reported only against certain demographics?</a:t>
            </a:r>
          </a:p>
          <a:p>
            <a:pPr marL="514350" indent="-514350">
              <a:buFontTx/>
              <a:buAutoNum type="arabicParenR"/>
            </a:pPr>
            <a:r>
              <a:rPr lang="en-US" sz="2400" dirty="0"/>
              <a:t>What is the most common crime reported?</a:t>
            </a:r>
          </a:p>
          <a:p>
            <a:pPr marL="514350" indent="-514350">
              <a:buFontTx/>
              <a:buAutoNum type="arabicParenR"/>
            </a:pPr>
            <a:r>
              <a:rPr lang="en-US" sz="2400" dirty="0"/>
              <a:t>What reasons are given for justifiable homicides?</a:t>
            </a:r>
          </a:p>
          <a:p>
            <a:pPr marL="514350" indent="-514350">
              <a:buFontTx/>
              <a:buAutoNum type="arabicParenR"/>
            </a:pPr>
            <a:r>
              <a:rPr lang="en-US" sz="2400" dirty="0"/>
              <a:t>In what areas are justified homicides committed most frequently? reports of suspicious activity?</a:t>
            </a:r>
          </a:p>
          <a:p>
            <a:pPr>
              <a:buFont typeface="Wingdings" pitchFamily="2" charset="2"/>
              <a:buChar char="Ø"/>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Critical Questions</a:t>
            </a:r>
          </a:p>
        </p:txBody>
      </p:sp>
    </p:spTree>
    <p:extLst>
      <p:ext uri="{BB962C8B-B14F-4D97-AF65-F5344CB8AC3E}">
        <p14:creationId xmlns:p14="http://schemas.microsoft.com/office/powerpoint/2010/main" val="3325790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76400"/>
            <a:ext cx="7696200" cy="4648200"/>
          </a:xfrm>
          <a:prstGeom prst="rect">
            <a:avLst/>
          </a:prstGeom>
        </p:spPr>
        <p:txBody>
          <a:bodyPr vert="horz" lIns="91440" tIns="45720" rIns="91440" bIns="45720" rtlCol="0">
            <a:normAutofit/>
          </a:bodyPr>
          <a:lstStyle/>
          <a:p>
            <a:endParaRPr lang="en-US" sz="2200" dirty="0"/>
          </a:p>
          <a:p>
            <a:r>
              <a:rPr lang="en-US" sz="1800" b="0" i="0" u="none" strike="noStrike" dirty="0">
                <a:solidFill>
                  <a:srgbClr val="000000"/>
                </a:solidFill>
                <a:effectLst/>
                <a:latin typeface="Times New Roman" panose="02020603050405020304" pitchFamily="18" charset="0"/>
              </a:rPr>
              <a:t>Abbott, D. (2014). </a:t>
            </a:r>
            <a:r>
              <a:rPr lang="en-US" sz="1800" b="0" i="1" u="none" strike="noStrike" dirty="0">
                <a:solidFill>
                  <a:srgbClr val="000000"/>
                </a:solidFill>
                <a:effectLst/>
                <a:latin typeface="Times New Roman" panose="02020603050405020304" pitchFamily="18" charset="0"/>
              </a:rPr>
              <a:t>Applied predictive analytics: Principles and techniques for the professional data analyst.</a:t>
            </a:r>
            <a:r>
              <a:rPr lang="en-US" sz="1800" b="0" i="0" u="none" strike="noStrike" dirty="0">
                <a:solidFill>
                  <a:srgbClr val="000000"/>
                </a:solidFill>
                <a:effectLst/>
                <a:latin typeface="Times New Roman" panose="02020603050405020304" pitchFamily="18" charset="0"/>
              </a:rPr>
              <a:t> Indianapolis, IN: Wiley.</a:t>
            </a:r>
          </a:p>
          <a:p>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Albon</a:t>
            </a:r>
            <a:r>
              <a:rPr lang="en-US" dirty="0">
                <a:solidFill>
                  <a:srgbClr val="000000"/>
                </a:solidFill>
                <a:latin typeface="Times New Roman" panose="02020603050405020304" pitchFamily="18" charset="0"/>
              </a:rPr>
              <a:t>, C. (2018). </a:t>
            </a:r>
            <a:r>
              <a:rPr lang="en-US" i="1" dirty="0">
                <a:solidFill>
                  <a:srgbClr val="000000"/>
                </a:solidFill>
                <a:latin typeface="Times New Roman" panose="02020603050405020304" pitchFamily="18" charset="0"/>
              </a:rPr>
              <a:t>Machine learning with Python cookbook: practical solutions from preprocessing to deep learning. </a:t>
            </a:r>
            <a:r>
              <a:rPr lang="en-US" dirty="0">
                <a:solidFill>
                  <a:srgbClr val="000000"/>
                </a:solidFill>
                <a:latin typeface="Times New Roman" panose="02020603050405020304" pitchFamily="18" charset="0"/>
              </a:rPr>
              <a:t>O'Reilly.</a:t>
            </a:r>
          </a:p>
          <a:p>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Kahle</a:t>
            </a:r>
            <a:r>
              <a:rPr lang="en-US" dirty="0">
                <a:solidFill>
                  <a:srgbClr val="000000"/>
                </a:solidFill>
                <a:latin typeface="Times New Roman" panose="02020603050405020304" pitchFamily="18" charset="0"/>
              </a:rPr>
              <a:t>, D. and Wickham, H. (2013). </a:t>
            </a:r>
            <a:r>
              <a:rPr lang="en-US" dirty="0" err="1">
                <a:solidFill>
                  <a:srgbClr val="000000"/>
                </a:solidFill>
                <a:latin typeface="Times New Roman" panose="02020603050405020304" pitchFamily="18" charset="0"/>
              </a:rPr>
              <a:t>ggmap</a:t>
            </a:r>
            <a:r>
              <a:rPr lang="en-US" dirty="0">
                <a:solidFill>
                  <a:srgbClr val="000000"/>
                </a:solidFill>
                <a:latin typeface="Times New Roman" panose="02020603050405020304" pitchFamily="18" charset="0"/>
              </a:rPr>
              <a:t>: Spatial Visualization with ggplot2. The R Journal, 5(1), 144-161. Retrieved November 6, 2019, from </a:t>
            </a:r>
            <a:r>
              <a:rPr lang="en-US" dirty="0">
                <a:solidFill>
                  <a:srgbClr val="000000"/>
                </a:solidFill>
                <a:latin typeface="Times New Roman" panose="02020603050405020304" pitchFamily="18" charset="0"/>
                <a:hlinkClick r:id="rId2">
                  <a:extLst>
                    <a:ext uri="{A12FA001-AC4F-418D-AE19-62706E023703}">
                      <ahyp:hlinkClr xmlns:ahyp="http://schemas.microsoft.com/office/drawing/2018/hyperlinkcolor" val="tx"/>
                    </a:ext>
                  </a:extLst>
                </a:hlinkClick>
              </a:rPr>
              <a:t>http://journal.r-project.org/archive/2013-1/kahle-wickham.pdf</a:t>
            </a:r>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Resource Guide: National Incident-Based Reporting System. (n.d.). Retrieved June 7, 2020, from </a:t>
            </a:r>
            <a:r>
              <a:rPr lang="en-US" dirty="0">
                <a:solidFill>
                  <a:srgbClr val="000000"/>
                </a:solidFill>
                <a:latin typeface="Times New Roman" panose="02020603050405020304" pitchFamily="18" charset="0"/>
                <a:hlinkClick r:id="rId3">
                  <a:extLst>
                    <a:ext uri="{A12FA001-AC4F-418D-AE19-62706E023703}">
                      <ahyp:hlinkClr xmlns:ahyp="http://schemas.microsoft.com/office/drawing/2018/hyperlinkcolor" val="tx"/>
                    </a:ext>
                  </a:extLst>
                </a:hlinkClick>
              </a:rPr>
              <a:t>https://www.icpsr.umich.edu/icpsrweb/NACJD/NIBRS/</a:t>
            </a:r>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Siegel, E. (2016). Predictive analytics: The power to predict who will click, buy, lie, or die. Hoboken, NJ: Wiley</a:t>
            </a:r>
          </a:p>
          <a:p>
            <a:endParaRPr lang="en-US" sz="2200" dirty="0"/>
          </a:p>
          <a:p>
            <a:endParaRPr lang="en-US" sz="2200" dirty="0"/>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References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8194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Backup Slides</a:t>
            </a:r>
          </a:p>
        </p:txBody>
      </p:sp>
    </p:spTree>
    <p:extLst>
      <p:ext uri="{BB962C8B-B14F-4D97-AF65-F5344CB8AC3E}">
        <p14:creationId xmlns:p14="http://schemas.microsoft.com/office/powerpoint/2010/main" val="2829509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Random Forest Model Evaluation</a:t>
            </a:r>
            <a:b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b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By State</a:t>
            </a:r>
          </a:p>
        </p:txBody>
      </p:sp>
      <p:graphicFrame>
        <p:nvGraphicFramePr>
          <p:cNvPr id="4" name="Table 3"/>
          <p:cNvGraphicFramePr>
            <a:graphicFrameLocks noGrp="1"/>
          </p:cNvGraphicFramePr>
          <p:nvPr>
            <p:extLst>
              <p:ext uri="{D42A27DB-BD31-4B8C-83A1-F6EECF244321}">
                <p14:modId xmlns:p14="http://schemas.microsoft.com/office/powerpoint/2010/main" val="3798173924"/>
              </p:ext>
            </p:extLst>
          </p:nvPr>
        </p:nvGraphicFramePr>
        <p:xfrm>
          <a:off x="701336" y="2089467"/>
          <a:ext cx="3962400" cy="259588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70840">
                <a:tc>
                  <a:txBody>
                    <a:bodyPr/>
                    <a:lstStyle/>
                    <a:p>
                      <a:pPr algn="l"/>
                      <a:r>
                        <a:rPr lang="en-US"/>
                        <a:t>State</a:t>
                      </a:r>
                      <a:endParaRPr lang="en-US" dirty="0"/>
                    </a:p>
                  </a:txBody>
                  <a:tcPr/>
                </a:tc>
                <a:tc>
                  <a:txBody>
                    <a:bodyPr/>
                    <a:lstStyle/>
                    <a:p>
                      <a:r>
                        <a:rPr lang="en-US"/>
                        <a:t>Accuracy</a:t>
                      </a:r>
                      <a:endParaRPr lang="en-US" dirty="0"/>
                    </a:p>
                  </a:txBody>
                  <a:tcPr/>
                </a:tc>
                <a:extLst>
                  <a:ext uri="{0D108BD9-81ED-4DB2-BD59-A6C34878D82A}">
                    <a16:rowId xmlns:a16="http://schemas.microsoft.com/office/drawing/2014/main" val="10000"/>
                  </a:ext>
                </a:extLst>
              </a:tr>
              <a:tr h="370840">
                <a:tc>
                  <a:txBody>
                    <a:bodyPr/>
                    <a:lstStyle/>
                    <a:p>
                      <a:pPr algn="l"/>
                      <a:r>
                        <a:rPr lang="en-US"/>
                        <a:t>Tennessee</a:t>
                      </a:r>
                      <a:endParaRPr lang="en-US" dirty="0"/>
                    </a:p>
                  </a:txBody>
                  <a:tcPr/>
                </a:tc>
                <a:tc>
                  <a:txBody>
                    <a:bodyPr/>
                    <a:lstStyle/>
                    <a:p>
                      <a:pPr algn="r"/>
                      <a:r>
                        <a:rPr lang="en-US"/>
                        <a:t>23%</a:t>
                      </a:r>
                      <a:endParaRPr lang="en-US" dirty="0"/>
                    </a:p>
                  </a:txBody>
                  <a:tcPr/>
                </a:tc>
                <a:extLst>
                  <a:ext uri="{0D108BD9-81ED-4DB2-BD59-A6C34878D82A}">
                    <a16:rowId xmlns:a16="http://schemas.microsoft.com/office/drawing/2014/main" val="10001"/>
                  </a:ext>
                </a:extLst>
              </a:tr>
              <a:tr h="370840">
                <a:tc>
                  <a:txBody>
                    <a:bodyPr/>
                    <a:lstStyle/>
                    <a:p>
                      <a:pPr algn="l"/>
                      <a:r>
                        <a:rPr lang="en-US"/>
                        <a:t>Michigan</a:t>
                      </a:r>
                      <a:endParaRPr lang="en-US" dirty="0"/>
                    </a:p>
                  </a:txBody>
                  <a:tcPr/>
                </a:tc>
                <a:tc>
                  <a:txBody>
                    <a:bodyPr/>
                    <a:lstStyle/>
                    <a:p>
                      <a:pPr algn="r"/>
                      <a:r>
                        <a:rPr lang="en-US"/>
                        <a:t>25%</a:t>
                      </a:r>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South Carolina</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25%</a:t>
                      </a:r>
                      <a:endParaRPr lang="en-US" dirty="0"/>
                    </a:p>
                  </a:txBody>
                  <a:tcPr/>
                </a:tc>
                <a:extLst>
                  <a:ext uri="{0D108BD9-81ED-4DB2-BD59-A6C34878D82A}">
                    <a16:rowId xmlns:a16="http://schemas.microsoft.com/office/drawing/2014/main" val="2809947231"/>
                  </a:ext>
                </a:extLst>
              </a:tr>
              <a:tr h="370840">
                <a:tc>
                  <a:txBody>
                    <a:bodyPr/>
                    <a:lstStyle/>
                    <a:p>
                      <a:pPr algn="l"/>
                      <a:r>
                        <a:rPr lang="en-US"/>
                        <a:t>Massachusetts</a:t>
                      </a:r>
                      <a:endParaRPr lang="en-US" dirty="0"/>
                    </a:p>
                  </a:txBody>
                  <a:tcPr/>
                </a:tc>
                <a:tc>
                  <a:txBody>
                    <a:bodyPr/>
                    <a:lstStyle/>
                    <a:p>
                      <a:pPr algn="r"/>
                      <a:r>
                        <a:rPr lang="en-US"/>
                        <a:t>27%</a:t>
                      </a:r>
                      <a:endParaRPr lang="en-US" dirty="0"/>
                    </a:p>
                  </a:txBody>
                  <a:tcPr/>
                </a:tc>
                <a:extLst>
                  <a:ext uri="{0D108BD9-81ED-4DB2-BD59-A6C34878D82A}">
                    <a16:rowId xmlns:a16="http://schemas.microsoft.com/office/drawing/2014/main" val="10003"/>
                  </a:ext>
                </a:extLst>
              </a:tr>
              <a:tr h="370840">
                <a:tc>
                  <a:txBody>
                    <a:bodyPr/>
                    <a:lstStyle/>
                    <a:p>
                      <a:pPr algn="l"/>
                      <a:r>
                        <a:rPr lang="en-US"/>
                        <a:t>Ohio </a:t>
                      </a:r>
                      <a:endParaRPr lang="en-US" dirty="0"/>
                    </a:p>
                  </a:txBody>
                  <a:tcPr/>
                </a:tc>
                <a:tc>
                  <a:txBody>
                    <a:bodyPr/>
                    <a:lstStyle/>
                    <a:p>
                      <a:pPr algn="r"/>
                      <a:r>
                        <a:rPr lang="en-US"/>
                        <a:t>25%</a:t>
                      </a:r>
                      <a:endParaRPr lang="en-US" dirty="0"/>
                    </a:p>
                  </a:txBody>
                  <a:tcPr/>
                </a:tc>
                <a:extLst>
                  <a:ext uri="{0D108BD9-81ED-4DB2-BD59-A6C34878D82A}">
                    <a16:rowId xmlns:a16="http://schemas.microsoft.com/office/drawing/2014/main" val="10004"/>
                  </a:ext>
                </a:extLst>
              </a:tr>
              <a:tr h="370840">
                <a:tc>
                  <a:txBody>
                    <a:bodyPr/>
                    <a:lstStyle/>
                    <a:p>
                      <a:pPr algn="l"/>
                      <a:r>
                        <a:rPr lang="en-US"/>
                        <a:t>Washington</a:t>
                      </a:r>
                      <a:endParaRPr lang="en-US" dirty="0"/>
                    </a:p>
                  </a:txBody>
                  <a:tcPr/>
                </a:tc>
                <a:tc>
                  <a:txBody>
                    <a:bodyPr/>
                    <a:lstStyle/>
                    <a:p>
                      <a:pPr algn="r"/>
                      <a:r>
                        <a:rPr lang="en-US"/>
                        <a:t>36%</a:t>
                      </a:r>
                      <a:endParaRPr lang="en-US" dirty="0"/>
                    </a:p>
                  </a:txBody>
                  <a:tcPr/>
                </a:tc>
                <a:extLst>
                  <a:ext uri="{0D108BD9-81ED-4DB2-BD59-A6C34878D82A}">
                    <a16:rowId xmlns:a16="http://schemas.microsoft.com/office/drawing/2014/main" val="3869251318"/>
                  </a:ext>
                </a:extLst>
              </a:tr>
            </a:tbl>
          </a:graphicData>
        </a:graphic>
      </p:graphicFrame>
      <p:sp>
        <p:nvSpPr>
          <p:cNvPr id="7" name="TextBox 6"/>
          <p:cNvSpPr txBox="1"/>
          <p:nvPr/>
        </p:nvSpPr>
        <p:spPr>
          <a:xfrm>
            <a:off x="4663736" y="5029200"/>
            <a:ext cx="4038600" cy="1754326"/>
          </a:xfrm>
          <a:prstGeom prst="rect">
            <a:avLst/>
          </a:prstGeom>
          <a:noFill/>
        </p:spPr>
        <p:txBody>
          <a:bodyPr wrap="square" rtlCol="0">
            <a:spAutoFit/>
          </a:bodyPr>
          <a:lstStyle/>
          <a:p>
            <a:pPr marL="285750" indent="-285750" algn="l">
              <a:buFont typeface="Wingdings" panose="05000000000000000000" pitchFamily="2" charset="2"/>
              <a:buChar char="Ø"/>
            </a:pPr>
            <a:r>
              <a:rPr lang="en-US" dirty="0">
                <a:latin typeface="LMRoman10-Regular-Identity-H"/>
              </a:rPr>
              <a:t>Random forest prediction models by state</a:t>
            </a:r>
            <a:endParaRPr lang="en-US" sz="1800" b="0" i="0" u="none" strike="noStrike" baseline="0" dirty="0">
              <a:latin typeface="LMRoman10-Regular-Identity-H"/>
            </a:endParaRPr>
          </a:p>
          <a:p>
            <a:pPr marL="285750" indent="-285750" algn="l">
              <a:buFont typeface="Wingdings" panose="05000000000000000000" pitchFamily="2" charset="2"/>
              <a:buChar char="Ø"/>
            </a:pPr>
            <a:r>
              <a:rPr lang="en-US" sz="1800" b="0" i="0" u="none" strike="noStrike" baseline="0" dirty="0">
                <a:latin typeface="LMRoman10-Regular-Identity-H"/>
              </a:rPr>
              <a:t>Accuracy decreased from joint model, with the exception of Washington state</a:t>
            </a:r>
          </a:p>
          <a:p>
            <a:pPr algn="l"/>
            <a:endParaRPr lang="en-US" dirty="0"/>
          </a:p>
        </p:txBody>
      </p:sp>
    </p:spTree>
    <p:extLst>
      <p:ext uri="{BB962C8B-B14F-4D97-AF65-F5344CB8AC3E}">
        <p14:creationId xmlns:p14="http://schemas.microsoft.com/office/powerpoint/2010/main" val="94737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95300" y="3124200"/>
            <a:ext cx="8305800" cy="2895600"/>
          </a:xfrm>
          <a:prstGeom prst="rect">
            <a:avLst/>
          </a:prstGeom>
        </p:spPr>
        <p:txBody>
          <a:bodyPr vert="horz" lIns="91440" tIns="45720" rIns="91440" bIns="45720" rtlCol="0">
            <a:normAutofit fontScale="85000" lnSpcReduction="10000"/>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Uniform Crime Reporting Program Data: National Incident-Based Reporting System (NBIRS), 2016; United States Federal Bureau of Investigation; Inter-university Consortium for Political and Social Research (ICPSR), University of Michigan; https://www.icpsr.umich.edu/icpsrweb/NACJD/NIBRS/;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https://www.icpsr.umich.edu/icpsrweb/NACJD/NIBRS/</a:t>
            </a:r>
            <a:endParaRPr lang="en-US" dirty="0">
              <a:latin typeface="Times New Roman" panose="02020603050405020304" pitchFamily="18" charset="0"/>
              <a:cs typeface="Times New Roman" panose="02020603050405020304" pitchFamily="18" charset="0"/>
            </a:endParaRPr>
          </a:p>
          <a:p>
            <a:pPr algn="ctr"/>
            <a:endParaRPr lang="en-US" sz="3200" dirty="0"/>
          </a:p>
          <a:p>
            <a:pPr algn="ctr"/>
            <a:r>
              <a:rPr lang="en-US" dirty="0">
                <a:latin typeface="Times New Roman" panose="02020603050405020304" pitchFamily="18" charset="0"/>
                <a:cs typeface="Times New Roman" panose="02020603050405020304" pitchFamily="18" charset="0"/>
              </a:rPr>
              <a:t>US Cities Database: </a:t>
            </a: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https://simplemaps.com/data/us-cities</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State Geodetic Centers: https://www.latlong.net</a:t>
            </a:r>
          </a:p>
          <a:p>
            <a:pPr algn="ctr"/>
            <a:endParaRPr lang="en-US" sz="3200" u="sng" dirty="0">
              <a:solidFill>
                <a:srgbClr val="0070C0"/>
              </a:solidFill>
            </a:endParaRPr>
          </a:p>
          <a:p>
            <a:pPr algn="ct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Sources</a:t>
            </a:r>
          </a:p>
        </p:txBody>
      </p:sp>
      <p:pic>
        <p:nvPicPr>
          <p:cNvPr id="3" name="Graphic 2">
            <a:extLst>
              <a:ext uri="{FF2B5EF4-FFF2-40B4-BE49-F238E27FC236}">
                <a16:creationId xmlns:a16="http://schemas.microsoft.com/office/drawing/2014/main" id="{2FB1341F-932B-4AD1-B532-4518A6449CC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40280" y="1294538"/>
            <a:ext cx="1257617" cy="1295400"/>
          </a:xfrm>
          <a:prstGeom prst="rect">
            <a:avLst/>
          </a:prstGeom>
        </p:spPr>
      </p:pic>
      <p:pic>
        <p:nvPicPr>
          <p:cNvPr id="25" name="Picture 24" descr="A close up of a logo&#10;&#10;Description automatically generated">
            <a:extLst>
              <a:ext uri="{FF2B5EF4-FFF2-40B4-BE49-F238E27FC236}">
                <a16:creationId xmlns:a16="http://schemas.microsoft.com/office/drawing/2014/main" id="{3595AD2E-5E98-42C1-9CAE-AC25007175C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8786" b="63072"/>
          <a:stretch/>
        </p:blipFill>
        <p:spPr>
          <a:xfrm>
            <a:off x="3882548" y="1285111"/>
            <a:ext cx="1600200" cy="409292"/>
          </a:xfrm>
          <a:prstGeom prst="rect">
            <a:avLst/>
          </a:prstGeom>
        </p:spPr>
      </p:pic>
      <p:pic>
        <p:nvPicPr>
          <p:cNvPr id="27" name="Picture 26" descr="A close up of a logo&#10;&#10;Description automatically generated">
            <a:extLst>
              <a:ext uri="{FF2B5EF4-FFF2-40B4-BE49-F238E27FC236}">
                <a16:creationId xmlns:a16="http://schemas.microsoft.com/office/drawing/2014/main" id="{E2E457E9-E5BE-47AD-A218-FEE1CB4A4358}"/>
              </a:ext>
            </a:extLst>
          </p:cNvPr>
          <p:cNvPicPr>
            <a:picLocks noChangeAspect="1"/>
          </p:cNvPicPr>
          <p:nvPr/>
        </p:nvPicPr>
        <p:blipFill rotWithShape="1">
          <a:blip r:embed="rId7">
            <a:extLst>
              <a:ext uri="{28A0092B-C50C-407E-A947-70E740481C1C}">
                <a14:useLocalDpi xmlns:a14="http://schemas.microsoft.com/office/drawing/2010/main" val="0"/>
              </a:ext>
            </a:extLst>
          </a:blip>
          <a:srcRect r="88194" b="79874"/>
          <a:stretch/>
        </p:blipFill>
        <p:spPr>
          <a:xfrm>
            <a:off x="5867400" y="1489757"/>
            <a:ext cx="1036320" cy="993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82425" y="1600200"/>
            <a:ext cx="7620000" cy="4381500"/>
          </a:xfrm>
          <a:prstGeom prst="rect">
            <a:avLst/>
          </a:prstGeom>
        </p:spPr>
        <p:txBody>
          <a:bodyPr vert="horz" lIns="91440" tIns="45720" rIns="91440" bIns="45720" rtlCol="0">
            <a:normAutofit fontScale="77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indent="-285750">
              <a:buFont typeface="Wingdings" pitchFamily="2" charset="2"/>
              <a:buChar char="Ø"/>
            </a:pPr>
            <a:r>
              <a:rPr lang="en-US" sz="2400" dirty="0">
                <a:latin typeface="Times New Roman" panose="02020603050405020304" pitchFamily="18" charset="0"/>
              </a:rPr>
              <a:t>Original dataset included 6,034,725 victim records from 2016. </a:t>
            </a:r>
          </a:p>
          <a:p>
            <a:pPr indent="-285750">
              <a:buFont typeface="Wingdings" pitchFamily="2" charset="2"/>
              <a:buChar char="Ø"/>
            </a:pPr>
            <a:r>
              <a:rPr lang="en-US" sz="2400" dirty="0">
                <a:latin typeface="Times New Roman" panose="02020603050405020304" pitchFamily="18" charset="0"/>
              </a:rPr>
              <a:t>Reviewed correlation, relevancy, and significant features to limit to 15 features.</a:t>
            </a:r>
          </a:p>
          <a:p>
            <a:pPr indent="-285750">
              <a:buFont typeface="Wingdings" pitchFamily="2" charset="2"/>
              <a:buChar char="Ø"/>
            </a:pPr>
            <a:r>
              <a:rPr lang="en-US" sz="2400" dirty="0">
                <a:latin typeface="Times New Roman" panose="02020603050405020304" pitchFamily="18" charset="0"/>
              </a:rPr>
              <a:t>Final, cleaned dataset consisted of </a:t>
            </a:r>
            <a:r>
              <a:rPr lang="en-US" altLang="en-US" sz="2400" dirty="0">
                <a:latin typeface="Times New Roman" panose="02020603050405020304" pitchFamily="18" charset="0"/>
              </a:rPr>
              <a:t>1,983,864 records for the top 6 states reporting with 15 incident and location features.</a:t>
            </a:r>
            <a:endParaRPr lang="en-US" sz="2400" dirty="0">
              <a:latin typeface="Times New Roman" panose="02020603050405020304" pitchFamily="18" charset="0"/>
            </a:endParaRPr>
          </a:p>
          <a:p>
            <a:pPr indent="-285750">
              <a:buFont typeface="Wingdings" pitchFamily="2" charset="2"/>
              <a:buChar char="Ø"/>
            </a:pPr>
            <a:r>
              <a:rPr lang="en-US" sz="2400" dirty="0">
                <a:latin typeface="Times New Roman" panose="02020603050405020304" pitchFamily="18" charset="0"/>
              </a:rPr>
              <a:t>Most features are categorical.</a:t>
            </a:r>
          </a:p>
          <a:p>
            <a:pPr indent="-285750">
              <a:buFont typeface="Wingdings" pitchFamily="2" charset="2"/>
              <a:buChar char="Ø"/>
            </a:pPr>
            <a:r>
              <a:rPr lang="en-US" sz="2400" dirty="0">
                <a:latin typeface="Times New Roman" panose="02020603050405020304" pitchFamily="18" charset="0"/>
              </a:rPr>
              <a:t>The top officer activity reported was for “Suspicious Activity.”</a:t>
            </a:r>
          </a:p>
          <a:p>
            <a:pPr indent="-285750">
              <a:buFont typeface="Wingdings" pitchFamily="2" charset="2"/>
              <a:buChar char="Ø"/>
            </a:pPr>
            <a:r>
              <a:rPr lang="en-US" sz="2400" dirty="0">
                <a:latin typeface="Times New Roman" panose="02020603050405020304" pitchFamily="18" charset="0"/>
              </a:rPr>
              <a:t>Approximately 20% of victims were not residents of the area in which the crime occurred.</a:t>
            </a:r>
          </a:p>
          <a:p>
            <a:pPr indent="-285750">
              <a:buFont typeface="Wingdings" pitchFamily="2" charset="2"/>
              <a:buChar char="Ø"/>
            </a:pPr>
            <a:r>
              <a:rPr lang="en-US" sz="2400" dirty="0">
                <a:latin typeface="Times New Roman" panose="02020603050405020304" pitchFamily="18" charset="0"/>
              </a:rPr>
              <a:t>There was a large disproportion of incidents reported by states.</a:t>
            </a:r>
          </a:p>
          <a:p>
            <a:pPr indent="-285750">
              <a:buFont typeface="Wingdings" pitchFamily="2" charset="2"/>
              <a:buChar char="Ø"/>
            </a:pPr>
            <a:r>
              <a:rPr lang="en-US" sz="2400" dirty="0">
                <a:latin typeface="Times New Roman" panose="02020603050405020304" pitchFamily="18" charset="0"/>
              </a:rPr>
              <a:t>Counts for Top 6 offenses Incidents for 2016 reporting:</a:t>
            </a:r>
          </a:p>
          <a:p>
            <a:pPr marL="800100" lvl="1" indent="-342900">
              <a:lnSpc>
                <a:spcPct val="12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290 Destruction/Damage/Vandalism of Property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2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13B Simple Assault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2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23H All Other Larceny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2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35A Drug/Narcotic Violations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20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220 Burglary/Breaking and Entering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2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23F Theft From Motor Vehicle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indent="-285750">
              <a:buFont typeface="Wingdings" pitchFamily="2" charset="2"/>
              <a:buChar char="Ø"/>
            </a:pPr>
            <a:endParaRPr lang="en-US" sz="2400" dirty="0">
              <a:latin typeface="Times New Roman" panose="02020603050405020304" pitchFamily="18" charset="0"/>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Summary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r>
              <a:rPr lang="en-US" sz="2100" dirty="0"/>
              <a:t>1) </a:t>
            </a:r>
            <a:r>
              <a:rPr lang="en-US" sz="2400" dirty="0"/>
              <a:t>What area in the US has the highest crime rate reported?</a:t>
            </a:r>
          </a:p>
          <a:p>
            <a:pPr>
              <a:lnSpc>
                <a:spcPct val="90000"/>
              </a:lnSpc>
              <a:spcAft>
                <a:spcPts val="600"/>
              </a:spcAft>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254747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3708114"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Where?</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697" y="2438400"/>
            <a:ext cx="3708113"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100" dirty="0"/>
              <a:t>Note the top area reporting incidents in the UCR system were from the East North Central Region of the US.</a:t>
            </a:r>
          </a:p>
          <a:p>
            <a:pPr indent="-228600">
              <a:lnSpc>
                <a:spcPct val="90000"/>
              </a:lnSpc>
              <a:spcAft>
                <a:spcPts val="600"/>
              </a:spcAft>
              <a:buFont typeface="Arial" panose="020B0604020202020204" pitchFamily="34" charset="0"/>
              <a:buChar char="•"/>
            </a:pPr>
            <a:endParaRPr lang="en-US" sz="2100" dirty="0"/>
          </a:p>
        </p:txBody>
      </p:sp>
      <p:sp>
        <p:nvSpPr>
          <p:cNvPr id="16" name="Rectangle 15">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a:extLst>
              <a:ext uri="{FF2B5EF4-FFF2-40B4-BE49-F238E27FC236}">
                <a16:creationId xmlns:a16="http://schemas.microsoft.com/office/drawing/2014/main" id="{53B004A5-57F7-4314-9765-EF024DC1CE0D}"/>
              </a:ext>
            </a:extLst>
          </p:cNvPr>
          <p:cNvPicPr/>
          <p:nvPr/>
        </p:nvPicPr>
        <p:blipFill>
          <a:blip r:embed="rId2"/>
          <a:stretch>
            <a:fillRect/>
          </a:stretch>
        </p:blipFill>
        <p:spPr bwMode="auto">
          <a:xfrm>
            <a:off x="4938365" y="1274774"/>
            <a:ext cx="3448814" cy="3025263"/>
          </a:xfrm>
          <a:prstGeom prst="rect">
            <a:avLst/>
          </a:prstGeom>
          <a:noFill/>
          <a:ln w="9525">
            <a:noFill/>
            <a:headEnd/>
            <a:tailEnd/>
          </a:ln>
        </p:spPr>
      </p:pic>
      <p:sp>
        <p:nvSpPr>
          <p:cNvPr id="4" name="TextBox 3">
            <a:extLst>
              <a:ext uri="{FF2B5EF4-FFF2-40B4-BE49-F238E27FC236}">
                <a16:creationId xmlns:a16="http://schemas.microsoft.com/office/drawing/2014/main" id="{5DBB2E49-E03B-43F0-8D45-220E31FB9AD7}"/>
              </a:ext>
            </a:extLst>
          </p:cNvPr>
          <p:cNvSpPr txBox="1"/>
          <p:nvPr/>
        </p:nvSpPr>
        <p:spPr>
          <a:xfrm>
            <a:off x="6172201" y="4495800"/>
            <a:ext cx="1371600" cy="1477328"/>
          </a:xfrm>
          <a:prstGeom prst="rect">
            <a:avLst/>
          </a:prstGeom>
          <a:noFill/>
          <a:ln>
            <a:solidFill>
              <a:schemeClr val="tx1"/>
            </a:solidFill>
          </a:ln>
        </p:spPr>
        <p:txBody>
          <a:bodyPr wrap="square" rtlCol="0">
            <a:spAutoFit/>
          </a:bodyPr>
          <a:lstStyle/>
          <a:p>
            <a:r>
              <a:rPr lang="en-US" sz="1000" dirty="0">
                <a:effectLst/>
                <a:latin typeface="Cambria" panose="02040503050406030204" pitchFamily="18" charset="0"/>
                <a:ea typeface="Cambria" panose="02040503050406030204" pitchFamily="18" charset="0"/>
                <a:cs typeface="Times New Roman" panose="02020603050405020304" pitchFamily="18" charset="0"/>
              </a:rPr>
              <a:t>1=New England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2=Middle Atlantic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3=East North Central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4=West North Central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5=South Atlantic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6=East South Central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7=West South Central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8=Mountain </a:t>
            </a:r>
            <a:br>
              <a:rPr lang="en-US" sz="1000" dirty="0">
                <a:effectLst/>
                <a:latin typeface="Cambria" panose="02040503050406030204" pitchFamily="18" charset="0"/>
                <a:ea typeface="Cambria" panose="02040503050406030204" pitchFamily="18" charset="0"/>
                <a:cs typeface="Times New Roman" panose="02020603050405020304" pitchFamily="18" charset="0"/>
              </a:rPr>
            </a:br>
            <a:r>
              <a:rPr lang="en-US" sz="1000" dirty="0">
                <a:effectLst/>
                <a:latin typeface="Cambria" panose="02040503050406030204" pitchFamily="18" charset="0"/>
                <a:ea typeface="Cambria" panose="02040503050406030204" pitchFamily="18" charset="0"/>
                <a:cs typeface="Times New Roman" panose="02020603050405020304" pitchFamily="18" charset="0"/>
              </a:rPr>
              <a:t>9=Pacific </a:t>
            </a:r>
            <a:endParaRPr lang="en-US" sz="1000" dirty="0"/>
          </a:p>
        </p:txBody>
      </p:sp>
    </p:spTree>
    <p:extLst>
      <p:ext uri="{BB962C8B-B14F-4D97-AF65-F5344CB8AC3E}">
        <p14:creationId xmlns:p14="http://schemas.microsoft.com/office/powerpoint/2010/main" val="262646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100" dirty="0"/>
              <a:t>2) Are crimes reported only against certain demographics?</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2531669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2114</Words>
  <Application>Microsoft Office PowerPoint</Application>
  <PresentationFormat>On-screen Show (4:3)</PresentationFormat>
  <Paragraphs>396</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Amiri</vt:lpstr>
      <vt:lpstr>Arial</vt:lpstr>
      <vt:lpstr>Arial Nova Cond</vt:lpstr>
      <vt:lpstr>Calibri</vt:lpstr>
      <vt:lpstr>Cambria</vt:lpstr>
      <vt:lpstr>Consolas</vt:lpstr>
      <vt:lpstr>LMRoman10-Regular-Identity-H</vt:lpstr>
      <vt:lpstr>Symbol</vt:lpstr>
      <vt:lpstr>Times New Roman</vt:lpstr>
      <vt:lpstr>Wingdings</vt:lpstr>
      <vt:lpstr>Office Theme</vt:lpstr>
      <vt:lpstr>Crime Finder</vt:lpstr>
      <vt:lpstr>Business Problem</vt:lpstr>
      <vt:lpstr>Business Objective</vt:lpstr>
      <vt:lpstr>Critical Questions</vt:lpstr>
      <vt:lpstr>Data Sources</vt:lpstr>
      <vt:lpstr>Data Summary</vt:lpstr>
      <vt:lpstr>Data Analysis</vt:lpstr>
      <vt:lpstr>Where?</vt:lpstr>
      <vt:lpstr>Data Analysis</vt:lpstr>
      <vt:lpstr>Demographics</vt:lpstr>
      <vt:lpstr>Data Analysis</vt:lpstr>
      <vt:lpstr>Types of Offenses</vt:lpstr>
      <vt:lpstr>Data Analysis</vt:lpstr>
      <vt:lpstr>Justifiable?</vt:lpstr>
      <vt:lpstr>Limiting Scope</vt:lpstr>
      <vt:lpstr>Descriptive Statistics</vt:lpstr>
      <vt:lpstr>Data Analysis</vt:lpstr>
      <vt:lpstr>Tennesee (2016)</vt:lpstr>
      <vt:lpstr>Michigan (2016)</vt:lpstr>
      <vt:lpstr>South Carolina (2016)</vt:lpstr>
      <vt:lpstr>Massachusetts (2016)</vt:lpstr>
      <vt:lpstr>Ohio (2016)</vt:lpstr>
      <vt:lpstr>Washington (2016)</vt:lpstr>
      <vt:lpstr>Modeling Objective</vt:lpstr>
      <vt:lpstr>Data Preparation</vt:lpstr>
      <vt:lpstr>Target Variable</vt:lpstr>
      <vt:lpstr>Target Variable (cont.)</vt:lpstr>
      <vt:lpstr>Target Variable (cont.)</vt:lpstr>
      <vt:lpstr>Model Selection</vt:lpstr>
      <vt:lpstr>Feature Selection</vt:lpstr>
      <vt:lpstr>Multi-class Model Evaluation</vt:lpstr>
      <vt:lpstr>k-NN Optimization</vt:lpstr>
      <vt:lpstr>Justifiable Homicide Model Evaluation</vt:lpstr>
      <vt:lpstr>Aggravated Assault Model Evaluation</vt:lpstr>
      <vt:lpstr>Feature Importance</vt:lpstr>
      <vt:lpstr>Deployment</vt:lpstr>
      <vt:lpstr>Decisions</vt:lpstr>
      <vt:lpstr>Continual Assessment</vt:lpstr>
      <vt:lpstr>The Prediction Effect</vt:lpstr>
      <vt:lpstr>References</vt:lpstr>
      <vt:lpstr>Backup Slides</vt:lpstr>
      <vt:lpstr>Random Forest Model Evaluation By 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Finder</dc:title>
  <dc:creator>Amie Davis</dc:creator>
  <cp:lastModifiedBy>Amie Davis</cp:lastModifiedBy>
  <cp:revision>36</cp:revision>
  <dcterms:created xsi:type="dcterms:W3CDTF">2020-07-25T20:55:31Z</dcterms:created>
  <dcterms:modified xsi:type="dcterms:W3CDTF">2020-07-30T00:24:06Z</dcterms:modified>
</cp:coreProperties>
</file>