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7"/>
  </p:handout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9" r:id="rId14"/>
    <p:sldId id="270" r:id="rId15"/>
    <p:sldId id="272" r:id="rId16"/>
    <p:sldId id="273" r:id="rId17"/>
    <p:sldId id="274" r:id="rId18"/>
    <p:sldId id="275" r:id="rId19"/>
    <p:sldId id="276" r:id="rId20"/>
    <p:sldId id="277" r:id="rId21"/>
    <p:sldId id="278" r:id="rId22"/>
    <p:sldId id="281" r:id="rId23"/>
    <p:sldId id="282" r:id="rId24"/>
    <p:sldId id="283" r:id="rId25"/>
    <p:sldId id="279" r:id="rId26"/>
  </p:sldIdLst>
  <p:sldSz cx="9144000" cy="6858000" type="screen4x3"/>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83" autoAdjust="0"/>
    <p:restoredTop sz="94640" autoAdjust="0"/>
  </p:normalViewPr>
  <p:slideViewPr>
    <p:cSldViewPr>
      <p:cViewPr>
        <p:scale>
          <a:sx n="70" d="100"/>
          <a:sy n="70" d="100"/>
        </p:scale>
        <p:origin x="-129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1963"/>
          </a:xfrm>
          <a:prstGeom prst="rect">
            <a:avLst/>
          </a:prstGeom>
        </p:spPr>
        <p:txBody>
          <a:bodyPr vert="horz" lIns="91440" tIns="45720" rIns="91440" bIns="45720" rtlCol="0"/>
          <a:lstStyle>
            <a:lvl1pPr algn="r">
              <a:defRPr sz="1200"/>
            </a:lvl1pPr>
          </a:lstStyle>
          <a:p>
            <a:fld id="{BA115743-E56F-424E-B86F-4EF1EF6DC554}" type="datetimeFigureOut">
              <a:rPr lang="en-US" smtClean="0"/>
              <a:pPr/>
              <a:t>2/28/2020</a:t>
            </a:fld>
            <a:endParaRPr lang="en-US"/>
          </a:p>
        </p:txBody>
      </p:sp>
      <p:sp>
        <p:nvSpPr>
          <p:cNvPr id="4" name="Footer Placeholder 3"/>
          <p:cNvSpPr>
            <a:spLocks noGrp="1"/>
          </p:cNvSpPr>
          <p:nvPr>
            <p:ph type="ftr" sz="quarter" idx="2"/>
          </p:nvPr>
        </p:nvSpPr>
        <p:spPr>
          <a:xfrm>
            <a:off x="0" y="8775700"/>
            <a:ext cx="2971800"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775700"/>
            <a:ext cx="2971800" cy="461963"/>
          </a:xfrm>
          <a:prstGeom prst="rect">
            <a:avLst/>
          </a:prstGeom>
        </p:spPr>
        <p:txBody>
          <a:bodyPr vert="horz" lIns="91440" tIns="45720" rIns="91440" bIns="45720" rtlCol="0" anchor="b"/>
          <a:lstStyle>
            <a:lvl1pPr algn="r">
              <a:defRPr sz="1200"/>
            </a:lvl1pPr>
          </a:lstStyle>
          <a:p>
            <a:fld id="{F928337C-5CC0-473F-8330-6B835A8FF4C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B80893-E631-49C6-A796-262AECC5DD66}"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80893-E631-49C6-A796-262AECC5DD66}"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80893-E631-49C6-A796-262AECC5DD66}"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80893-E631-49C6-A796-262AECC5DD66}"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80893-E631-49C6-A796-262AECC5DD66}" type="datetimeFigureOut">
              <a:rPr lang="en-US" smtClean="0"/>
              <a:pPr/>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B80893-E631-49C6-A796-262AECC5DD66}" type="datetimeFigureOut">
              <a:rPr lang="en-US" smtClean="0"/>
              <a:pPr/>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B80893-E631-49C6-A796-262AECC5DD66}" type="datetimeFigureOut">
              <a:rPr lang="en-US" smtClean="0"/>
              <a:pPr/>
              <a:t>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B80893-E631-49C6-A796-262AECC5DD66}" type="datetimeFigureOut">
              <a:rPr lang="en-US" smtClean="0"/>
              <a:pPr/>
              <a:t>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80893-E631-49C6-A796-262AECC5DD66}" type="datetimeFigureOut">
              <a:rPr lang="en-US" smtClean="0"/>
              <a:pPr/>
              <a:t>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80893-E631-49C6-A796-262AECC5DD66}" type="datetimeFigureOut">
              <a:rPr lang="en-US" smtClean="0"/>
              <a:pPr/>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80893-E631-49C6-A796-262AECC5DD66}" type="datetimeFigureOut">
              <a:rPr lang="en-US" smtClean="0"/>
              <a:pPr/>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80893-E631-49C6-A796-262AECC5DD66}" type="datetimeFigureOut">
              <a:rPr lang="en-US" smtClean="0"/>
              <a:pPr/>
              <a:t>2/28/2020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70A3C-5AC6-4B76-9F0C-FF31B6CD14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ncdc.noaa.gov/stormevents/details.jsp" TargetMode="External"/><Relationship Id="rId2" Type="http://schemas.openxmlformats.org/officeDocument/2006/relationships/hyperlink" Target="https://towardsdatascience.com/apply-and-lambda-usage-in-pandas-b13a1ea037f7" TargetMode="External"/><Relationship Id="rId1" Type="http://schemas.openxmlformats.org/officeDocument/2006/relationships/slideLayout" Target="../slideLayouts/slideLayout1.xml"/><Relationship Id="rId5" Type="http://schemas.openxmlformats.org/officeDocument/2006/relationships/hyperlink" Target="https://en.wikipedia.org/wiki/Saffir&#8211;Simpson_scale" TargetMode="External"/><Relationship Id="rId4" Type="http://schemas.openxmlformats.org/officeDocument/2006/relationships/hyperlink" Target="https://pandas.pydata.org/pandas-docs/stable/reference/api/pandas.DataFrame.joi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cdc.noaa.gov/stormevents/ftp.jsp"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S</a:t>
            </a:r>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torm </a:t>
            </a: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Data</a:t>
            </a:r>
          </a:p>
        </p:txBody>
      </p:sp>
      <p:sp>
        <p:nvSpPr>
          <p:cNvPr id="3" name="Subtitle 2"/>
          <p:cNvSpPr>
            <a:spLocks noGrp="1"/>
          </p:cNvSpPr>
          <p:nvPr>
            <p:ph type="subTitle" idx="1"/>
          </p:nvPr>
        </p:nvSpPr>
        <p:spPr>
          <a:xfrm>
            <a:off x="1524000" y="3276600"/>
            <a:ext cx="6400800" cy="762000"/>
          </a:xfrm>
        </p:spPr>
        <p:txBody>
          <a:bodyPr/>
          <a:lstStyle/>
          <a:p>
            <a:r>
              <a:rPr lang="en-US" dirty="0" smtClean="0">
                <a:solidFill>
                  <a:srgbClr val="0070C0"/>
                </a:solidFill>
              </a:rPr>
              <a:t>An Exploratory Data Analysis Project</a:t>
            </a:r>
            <a:endParaRPr lang="en-US" dirty="0">
              <a:solidFill>
                <a:srgbClr val="0070C0"/>
              </a:solidFill>
            </a:endParaRPr>
          </a:p>
        </p:txBody>
      </p:sp>
      <p:sp>
        <p:nvSpPr>
          <p:cNvPr id="4" name="Subtitle 2"/>
          <p:cNvSpPr txBox="1">
            <a:spLocks/>
          </p:cNvSpPr>
          <p:nvPr/>
        </p:nvSpPr>
        <p:spPr>
          <a:xfrm>
            <a:off x="1828800" y="5486400"/>
            <a:ext cx="5943600" cy="1219200"/>
          </a:xfrm>
          <a:prstGeom prst="rect">
            <a:avLst/>
          </a:prstGeom>
        </p:spPr>
        <p:txBody>
          <a:bodyPr vert="horz" lIns="91440" tIns="45720" rIns="91440" bIns="45720" rtlCol="0">
            <a:normAutofit fontScale="70000" lnSpcReduction="20000"/>
          </a:bodyPr>
          <a:lstStyle/>
          <a:p>
            <a:pPr algn="ctr">
              <a:spcBef>
                <a:spcPct val="20000"/>
              </a:spcBef>
            </a:pPr>
            <a:r>
              <a:rPr lang="en-US" sz="3200" b="1" dirty="0" smtClean="0">
                <a:solidFill>
                  <a:schemeClr val="dk1"/>
                </a:solidFill>
              </a:rPr>
              <a:t>Amie Davis, amodavis@my365.bellevue.edu,</a:t>
            </a:r>
            <a:br>
              <a:rPr lang="en-US" sz="3200" b="1" dirty="0" smtClean="0">
                <a:solidFill>
                  <a:schemeClr val="dk1"/>
                </a:solidFill>
              </a:rPr>
            </a:br>
            <a:r>
              <a:rPr lang="en-US" sz="3200" b="1" dirty="0">
                <a:solidFill>
                  <a:schemeClr val="dk1"/>
                </a:solidFill>
              </a:rPr>
              <a:t>DSC530, Bellevue </a:t>
            </a:r>
            <a:r>
              <a:rPr lang="en-US" sz="3200" b="1" dirty="0" smtClean="0">
                <a:solidFill>
                  <a:schemeClr val="dk1"/>
                </a:solidFill>
              </a:rPr>
              <a:t>University,</a:t>
            </a:r>
            <a:br>
              <a:rPr lang="en-US" sz="3200" b="1" dirty="0" smtClean="0">
                <a:solidFill>
                  <a:schemeClr val="dk1"/>
                </a:solidFill>
              </a:rPr>
            </a:br>
            <a:r>
              <a:rPr lang="en-US" sz="3200" b="1" dirty="0" smtClean="0">
                <a:solidFill>
                  <a:schemeClr val="dk1"/>
                </a:solidFill>
              </a:rPr>
              <a:t>28 </a:t>
            </a:r>
            <a:r>
              <a:rPr lang="en-US" sz="3200" b="1" dirty="0" smtClean="0">
                <a:solidFill>
                  <a:schemeClr val="dk1"/>
                </a:solidFill>
              </a:rPr>
              <a:t>February 2020</a:t>
            </a:r>
            <a:endParaRPr lang="en-US" sz="3200" b="1" dirty="0">
              <a:solidFill>
                <a:schemeClr val="dk1"/>
              </a:solidFill>
            </a:endParaRPr>
          </a:p>
          <a:p>
            <a:pPr lvl="0" algn="ctr">
              <a:spcBef>
                <a:spcPct val="20000"/>
              </a:spcBef>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Property Damage (cont.)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4" name="TextBox 13"/>
          <p:cNvSpPr txBox="1"/>
          <p:nvPr/>
        </p:nvSpPr>
        <p:spPr>
          <a:xfrm>
            <a:off x="838200" y="4800600"/>
            <a:ext cx="7620000" cy="1754326"/>
          </a:xfrm>
          <a:prstGeom prst="rect">
            <a:avLst/>
          </a:prstGeom>
          <a:noFill/>
        </p:spPr>
        <p:txBody>
          <a:bodyPr wrap="square" rtlCol="0">
            <a:spAutoFit/>
          </a:bodyPr>
          <a:lstStyle/>
          <a:p>
            <a:pPr>
              <a:buFont typeface="Wingdings" pitchFamily="2" charset="2"/>
              <a:buChar char="Ø"/>
            </a:pPr>
            <a:r>
              <a:rPr lang="en-US" dirty="0" smtClean="0"/>
              <a:t> Due to the large range of dollar amounts, histograms are not the best way to view this data.  The Probability Mass Function (PMF) presents a better picture. </a:t>
            </a:r>
          </a:p>
          <a:p>
            <a:pPr>
              <a:buFont typeface="Wingdings" pitchFamily="2" charset="2"/>
              <a:buChar char="Ø"/>
            </a:pPr>
            <a:endParaRPr lang="en-US" dirty="0" smtClean="0"/>
          </a:p>
          <a:p>
            <a:pPr>
              <a:buFont typeface="Wingdings" pitchFamily="2" charset="2"/>
              <a:buChar char="Ø"/>
            </a:pPr>
            <a:r>
              <a:rPr lang="en-US" dirty="0" smtClean="0"/>
              <a:t> Above are histograms representing the distribution between $100,000 and $1,000,000.</a:t>
            </a:r>
          </a:p>
          <a:p>
            <a:r>
              <a:rPr lang="en-US" dirty="0" smtClean="0"/>
              <a:t>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4267200" y="1600200"/>
            <a:ext cx="4648200" cy="291465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52400" y="1600200"/>
            <a:ext cx="44196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Property Damage (cont.)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1676400" y="40386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5943600" y="40386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762000" y="5638800"/>
            <a:ext cx="7620000" cy="1477328"/>
          </a:xfrm>
          <a:prstGeom prst="rect">
            <a:avLst/>
          </a:prstGeom>
          <a:noFill/>
        </p:spPr>
        <p:txBody>
          <a:bodyPr wrap="square" rtlCol="0">
            <a:spAutoFit/>
          </a:bodyPr>
          <a:lstStyle/>
          <a:p>
            <a:pPr>
              <a:buFont typeface="Wingdings" pitchFamily="2" charset="2"/>
              <a:buChar char="Ø"/>
            </a:pPr>
            <a:r>
              <a:rPr lang="en-US" dirty="0" smtClean="0"/>
              <a:t> Outliers: There is an extreme outlier of $3 billion dollars from 1999 which was removed from further analysis.</a:t>
            </a:r>
          </a:p>
          <a:p>
            <a:pPr>
              <a:buFont typeface="Wingdings" pitchFamily="2" charset="2"/>
              <a:buChar char="Ø"/>
            </a:pPr>
            <a:r>
              <a:rPr lang="en-US" dirty="0" smtClean="0"/>
              <a:t> The large variance indicates the mode may be a better comparison than the mean.</a:t>
            </a:r>
          </a:p>
          <a:p>
            <a:r>
              <a:rPr lang="en-US" dirty="0" smtClean="0"/>
              <a:t> </a:t>
            </a:r>
            <a:endParaRPr lang="en-US" dirty="0"/>
          </a:p>
        </p:txBody>
      </p:sp>
      <p:sp>
        <p:nvSpPr>
          <p:cNvPr id="12" name="TextBox 11"/>
          <p:cNvSpPr txBox="1"/>
          <p:nvPr/>
        </p:nvSpPr>
        <p:spPr>
          <a:xfrm>
            <a:off x="1219200" y="4419600"/>
            <a:ext cx="2667000" cy="1107996"/>
          </a:xfrm>
          <a:prstGeom prst="rect">
            <a:avLst/>
          </a:prstGeom>
          <a:noFill/>
        </p:spPr>
        <p:txBody>
          <a:bodyPr wrap="square" rtlCol="0">
            <a:spAutoFit/>
          </a:bodyPr>
          <a:lstStyle/>
          <a:p>
            <a:r>
              <a:rPr lang="en-US" sz="1600" dirty="0" smtClean="0"/>
              <a:t>Mean:	$540.65K</a:t>
            </a:r>
          </a:p>
          <a:p>
            <a:r>
              <a:rPr lang="en-US" sz="1600" dirty="0" smtClean="0"/>
              <a:t>Mode:	$5K</a:t>
            </a:r>
          </a:p>
          <a:p>
            <a:r>
              <a:rPr lang="en-US" sz="1600" dirty="0" smtClean="0"/>
              <a:t>Variance:	74101354.0</a:t>
            </a:r>
          </a:p>
          <a:p>
            <a:r>
              <a:rPr lang="en-US" sz="1600" dirty="0" err="1" smtClean="0"/>
              <a:t>StdDev</a:t>
            </a:r>
            <a:r>
              <a:rPr lang="en-US" sz="1600" dirty="0" smtClean="0"/>
              <a:t>:	8608.21</a:t>
            </a:r>
            <a:endParaRPr lang="en-US" sz="1600" dirty="0"/>
          </a:p>
        </p:txBody>
      </p:sp>
      <p:sp>
        <p:nvSpPr>
          <p:cNvPr id="13" name="TextBox 12"/>
          <p:cNvSpPr txBox="1"/>
          <p:nvPr/>
        </p:nvSpPr>
        <p:spPr>
          <a:xfrm>
            <a:off x="5410200" y="4419600"/>
            <a:ext cx="2667000" cy="1107996"/>
          </a:xfrm>
          <a:prstGeom prst="rect">
            <a:avLst/>
          </a:prstGeom>
          <a:noFill/>
        </p:spPr>
        <p:txBody>
          <a:bodyPr wrap="square" rtlCol="0">
            <a:spAutoFit/>
          </a:bodyPr>
          <a:lstStyle/>
          <a:p>
            <a:r>
              <a:rPr lang="en-US" sz="1600" dirty="0" smtClean="0"/>
              <a:t>Mean:	$268.69K</a:t>
            </a:r>
          </a:p>
          <a:p>
            <a:r>
              <a:rPr lang="en-US" sz="1600" dirty="0" smtClean="0"/>
              <a:t>Mode:	$1K</a:t>
            </a:r>
          </a:p>
          <a:p>
            <a:r>
              <a:rPr lang="en-US" sz="1600" dirty="0" smtClean="0"/>
              <a:t>Variance:	44775204.36</a:t>
            </a:r>
          </a:p>
          <a:p>
            <a:r>
              <a:rPr lang="en-US" sz="1600" dirty="0" err="1" smtClean="0"/>
              <a:t>StdDev</a:t>
            </a:r>
            <a:r>
              <a:rPr lang="en-US" sz="1600" dirty="0" smtClean="0"/>
              <a:t>:	6691.43</a:t>
            </a:r>
            <a:endParaRPr lang="en-US" sz="1600" dirty="0"/>
          </a:p>
        </p:txBody>
      </p:sp>
      <p:pic>
        <p:nvPicPr>
          <p:cNvPr id="6148" name="Picture 4"/>
          <p:cNvPicPr>
            <a:picLocks noChangeAspect="1" noChangeArrowheads="1"/>
          </p:cNvPicPr>
          <p:nvPr/>
        </p:nvPicPr>
        <p:blipFill>
          <a:blip r:embed="rId2" cstate="print"/>
          <a:srcRect/>
          <a:stretch>
            <a:fillRect/>
          </a:stretch>
        </p:blipFill>
        <p:spPr bwMode="auto">
          <a:xfrm>
            <a:off x="1828800" y="1066800"/>
            <a:ext cx="4860652" cy="2971800"/>
          </a:xfrm>
          <a:prstGeom prst="rect">
            <a:avLst/>
          </a:prstGeom>
          <a:noFill/>
          <a:ln w="9525">
            <a:noFill/>
            <a:miter lim="800000"/>
            <a:headEnd/>
            <a:tailEnd/>
          </a:ln>
        </p:spPr>
      </p:pic>
      <p:sp>
        <p:nvSpPr>
          <p:cNvPr id="14" name="TextBox 13"/>
          <p:cNvSpPr txBox="1"/>
          <p:nvPr/>
        </p:nvSpPr>
        <p:spPr>
          <a:xfrm>
            <a:off x="4114800" y="1219200"/>
            <a:ext cx="762000" cy="369332"/>
          </a:xfrm>
          <a:prstGeom prst="rect">
            <a:avLst/>
          </a:prstGeom>
          <a:noFill/>
        </p:spPr>
        <p:txBody>
          <a:bodyPr wrap="square" rtlCol="0">
            <a:spAutoFit/>
          </a:bodyPr>
          <a:lstStyle/>
          <a:p>
            <a:r>
              <a:rPr lang="en-US" dirty="0" smtClean="0"/>
              <a:t>PMF</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Crop Damage</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838200" y="4800600"/>
            <a:ext cx="7620000" cy="1754326"/>
          </a:xfrm>
          <a:prstGeom prst="rect">
            <a:avLst/>
          </a:prstGeom>
          <a:noFill/>
        </p:spPr>
        <p:txBody>
          <a:bodyPr wrap="square" rtlCol="0">
            <a:spAutoFit/>
          </a:bodyPr>
          <a:lstStyle/>
          <a:p>
            <a:pPr>
              <a:buFont typeface="Wingdings" pitchFamily="2" charset="2"/>
              <a:buChar char="Ø"/>
            </a:pPr>
            <a:r>
              <a:rPr lang="en-US" dirty="0" smtClean="0"/>
              <a:t> Due to the large range of dollar amounts, histograms are not the best way to view this data.  The Probability Mass Function (PMF) presents a better picture. </a:t>
            </a:r>
          </a:p>
          <a:p>
            <a:pPr>
              <a:buFont typeface="Wingdings" pitchFamily="2" charset="2"/>
              <a:buChar char="Ø"/>
            </a:pPr>
            <a:endParaRPr lang="en-US" dirty="0" smtClean="0"/>
          </a:p>
          <a:p>
            <a:pPr>
              <a:buFont typeface="Wingdings" pitchFamily="2" charset="2"/>
              <a:buChar char="Ø"/>
            </a:pPr>
            <a:r>
              <a:rPr lang="en-US" dirty="0" smtClean="0"/>
              <a:t> Above are histograms representing the distribution between $0 and $100,000.</a:t>
            </a:r>
          </a:p>
          <a:p>
            <a:r>
              <a:rPr lang="en-US" dirty="0" smtClean="0"/>
              <a:t> </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4953000" y="1600200"/>
            <a:ext cx="3095625" cy="309562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838200" y="1600200"/>
            <a:ext cx="3124200" cy="311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Crop Damage (cont.)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4" name="TextBox 13"/>
          <p:cNvSpPr txBox="1"/>
          <p:nvPr/>
        </p:nvSpPr>
        <p:spPr>
          <a:xfrm>
            <a:off x="838200" y="4800600"/>
            <a:ext cx="7620000" cy="1754326"/>
          </a:xfrm>
          <a:prstGeom prst="rect">
            <a:avLst/>
          </a:prstGeom>
          <a:noFill/>
        </p:spPr>
        <p:txBody>
          <a:bodyPr wrap="square" rtlCol="0">
            <a:spAutoFit/>
          </a:bodyPr>
          <a:lstStyle/>
          <a:p>
            <a:pPr>
              <a:buFont typeface="Wingdings" pitchFamily="2" charset="2"/>
              <a:buChar char="Ø"/>
            </a:pPr>
            <a:r>
              <a:rPr lang="en-US" dirty="0" smtClean="0"/>
              <a:t> Due to the large range of dollar amounts, histograms are not the best way to view this data.  The Probability Mass Function (PMF) presents a better picture. </a:t>
            </a:r>
          </a:p>
          <a:p>
            <a:pPr>
              <a:buFont typeface="Wingdings" pitchFamily="2" charset="2"/>
              <a:buChar char="Ø"/>
            </a:pPr>
            <a:endParaRPr lang="en-US" dirty="0" smtClean="0"/>
          </a:p>
          <a:p>
            <a:pPr>
              <a:buFont typeface="Wingdings" pitchFamily="2" charset="2"/>
              <a:buChar char="Ø"/>
            </a:pPr>
            <a:r>
              <a:rPr lang="en-US" dirty="0" smtClean="0"/>
              <a:t> Above are histograms representing the distribution between $100,000 and $1,000,000.</a:t>
            </a:r>
          </a:p>
          <a:p>
            <a:r>
              <a:rPr lang="en-US" dirty="0" smtClean="0"/>
              <a:t> </a:t>
            </a:r>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228600" y="1676400"/>
            <a:ext cx="4572000" cy="3190875"/>
          </a:xfrm>
          <a:prstGeom prst="rect">
            <a:avLst/>
          </a:prstGeom>
          <a:noFill/>
          <a:ln w="9525">
            <a:noFill/>
            <a:miter lim="800000"/>
            <a:headEnd/>
            <a:tailEnd/>
          </a:ln>
        </p:spPr>
      </p:pic>
      <p:pic>
        <p:nvPicPr>
          <p:cNvPr id="8196" name="Picture 4"/>
          <p:cNvPicPr>
            <a:picLocks noChangeAspect="1" noChangeArrowheads="1"/>
          </p:cNvPicPr>
          <p:nvPr/>
        </p:nvPicPr>
        <p:blipFill>
          <a:blip r:embed="rId3" cstate="print"/>
          <a:srcRect/>
          <a:stretch>
            <a:fillRect/>
          </a:stretch>
        </p:blipFill>
        <p:spPr bwMode="auto">
          <a:xfrm>
            <a:off x="4724400" y="1676400"/>
            <a:ext cx="4191000"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905000" y="1066800"/>
            <a:ext cx="4769421" cy="2971800"/>
          </a:xfrm>
          <a:prstGeom prst="rect">
            <a:avLst/>
          </a:prstGeom>
          <a:noFill/>
          <a:ln w="9525">
            <a:noFill/>
            <a:miter lim="800000"/>
            <a:headEnd/>
            <a:tailEnd/>
          </a:ln>
        </p:spPr>
      </p:pic>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Crop Damage (cont.)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1676400" y="40386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5943600" y="40386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762000" y="5638800"/>
            <a:ext cx="7620000" cy="2031325"/>
          </a:xfrm>
          <a:prstGeom prst="rect">
            <a:avLst/>
          </a:prstGeom>
          <a:noFill/>
        </p:spPr>
        <p:txBody>
          <a:bodyPr wrap="square" rtlCol="0">
            <a:spAutoFit/>
          </a:bodyPr>
          <a:lstStyle/>
          <a:p>
            <a:pPr>
              <a:buFont typeface="Wingdings" pitchFamily="2" charset="2"/>
              <a:buChar char="Ø"/>
            </a:pPr>
            <a:r>
              <a:rPr lang="en-US" dirty="0" smtClean="0"/>
              <a:t> No extreme outliers.  All values in smallest and largest are feasible (10 to 500M).</a:t>
            </a:r>
          </a:p>
          <a:p>
            <a:pPr>
              <a:buFont typeface="Wingdings" pitchFamily="2" charset="2"/>
              <a:buChar char="Ø"/>
            </a:pPr>
            <a:r>
              <a:rPr lang="en-US" dirty="0" smtClean="0"/>
              <a:t> The large variance indicates the mode may be a better comparison than the mean.</a:t>
            </a:r>
          </a:p>
          <a:p>
            <a:pPr>
              <a:buFont typeface="Wingdings" pitchFamily="2" charset="2"/>
              <a:buChar char="Ø"/>
            </a:pPr>
            <a:endParaRPr lang="en-US" dirty="0" smtClean="0"/>
          </a:p>
          <a:p>
            <a:pPr>
              <a:buFont typeface="Wingdings" pitchFamily="2" charset="2"/>
              <a:buChar char="Ø"/>
            </a:pPr>
            <a:endParaRPr lang="en-US" dirty="0" smtClean="0"/>
          </a:p>
          <a:p>
            <a:r>
              <a:rPr lang="en-US" dirty="0" smtClean="0"/>
              <a:t> </a:t>
            </a:r>
            <a:endParaRPr lang="en-US" dirty="0"/>
          </a:p>
        </p:txBody>
      </p:sp>
      <p:sp>
        <p:nvSpPr>
          <p:cNvPr id="12" name="TextBox 11"/>
          <p:cNvSpPr txBox="1"/>
          <p:nvPr/>
        </p:nvSpPr>
        <p:spPr>
          <a:xfrm>
            <a:off x="1219200" y="4419600"/>
            <a:ext cx="2667000" cy="1077218"/>
          </a:xfrm>
          <a:prstGeom prst="rect">
            <a:avLst/>
          </a:prstGeom>
          <a:noFill/>
        </p:spPr>
        <p:txBody>
          <a:bodyPr wrap="square" rtlCol="0">
            <a:spAutoFit/>
          </a:bodyPr>
          <a:lstStyle/>
          <a:p>
            <a:r>
              <a:rPr lang="en-US" sz="1600" dirty="0" smtClean="0"/>
              <a:t>Mean:	$3193.15K</a:t>
            </a:r>
          </a:p>
          <a:p>
            <a:r>
              <a:rPr lang="en-US" sz="1600" dirty="0" smtClean="0"/>
              <a:t>Mode:	$50K</a:t>
            </a:r>
          </a:p>
          <a:p>
            <a:r>
              <a:rPr lang="en-US" sz="1600" dirty="0" smtClean="0"/>
              <a:t>Variance:	 600362573.09</a:t>
            </a:r>
          </a:p>
          <a:p>
            <a:r>
              <a:rPr lang="en-US" sz="1600" dirty="0" err="1" smtClean="0"/>
              <a:t>StdDev</a:t>
            </a:r>
            <a:r>
              <a:rPr lang="en-US" sz="1600" dirty="0" smtClean="0"/>
              <a:t>:	 24502.3</a:t>
            </a:r>
            <a:endParaRPr lang="en-US" sz="1600" dirty="0"/>
          </a:p>
        </p:txBody>
      </p:sp>
      <p:sp>
        <p:nvSpPr>
          <p:cNvPr id="13" name="TextBox 12"/>
          <p:cNvSpPr txBox="1"/>
          <p:nvPr/>
        </p:nvSpPr>
        <p:spPr>
          <a:xfrm>
            <a:off x="5410200" y="4419600"/>
            <a:ext cx="2667000" cy="1077218"/>
          </a:xfrm>
          <a:prstGeom prst="rect">
            <a:avLst/>
          </a:prstGeom>
          <a:noFill/>
        </p:spPr>
        <p:txBody>
          <a:bodyPr wrap="square" rtlCol="0">
            <a:spAutoFit/>
          </a:bodyPr>
          <a:lstStyle/>
          <a:p>
            <a:r>
              <a:rPr lang="en-US" sz="1600" dirty="0" smtClean="0"/>
              <a:t>Mean:	$ 516.7K</a:t>
            </a:r>
          </a:p>
          <a:p>
            <a:r>
              <a:rPr lang="en-US" sz="1600" dirty="0" smtClean="0"/>
              <a:t>Mode:	$50K</a:t>
            </a:r>
          </a:p>
          <a:p>
            <a:r>
              <a:rPr lang="en-US" sz="1600" dirty="0" smtClean="0"/>
              <a:t>Variance:	 26719670.17</a:t>
            </a:r>
          </a:p>
          <a:p>
            <a:r>
              <a:rPr lang="en-US" sz="1600" dirty="0" err="1" smtClean="0"/>
              <a:t>StdDev</a:t>
            </a:r>
            <a:r>
              <a:rPr lang="en-US" sz="1600" dirty="0" smtClean="0"/>
              <a:t>:	 5169.11</a:t>
            </a:r>
            <a:endParaRPr lang="en-US" sz="1600" dirty="0"/>
          </a:p>
        </p:txBody>
      </p:sp>
      <p:sp>
        <p:nvSpPr>
          <p:cNvPr id="14" name="TextBox 13"/>
          <p:cNvSpPr txBox="1"/>
          <p:nvPr/>
        </p:nvSpPr>
        <p:spPr>
          <a:xfrm>
            <a:off x="3810000" y="1219200"/>
            <a:ext cx="762000" cy="369332"/>
          </a:xfrm>
          <a:prstGeom prst="rect">
            <a:avLst/>
          </a:prstGeom>
          <a:noFill/>
        </p:spPr>
        <p:txBody>
          <a:bodyPr wrap="square" rtlCol="0">
            <a:spAutoFit/>
          </a:bodyPr>
          <a:lstStyle/>
          <a:p>
            <a:r>
              <a:rPr lang="en-US" dirty="0" smtClean="0"/>
              <a:t>PMF</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PMF Comparison</a:t>
            </a:r>
            <a:b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br>
            <a:r>
              <a:rPr lang="en-US" sz="24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Do High Winds Cause More Damage?</a:t>
            </a:r>
            <a:endParaRPr lang="en-US" sz="2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1524000" y="1371600"/>
            <a:ext cx="1828800" cy="369332"/>
          </a:xfrm>
          <a:prstGeom prst="rect">
            <a:avLst/>
          </a:prstGeom>
          <a:noFill/>
        </p:spPr>
        <p:txBody>
          <a:bodyPr wrap="square" rtlCol="0">
            <a:spAutoFit/>
          </a:bodyPr>
          <a:lstStyle/>
          <a:p>
            <a:r>
              <a:rPr lang="en-US" dirty="0" smtClean="0"/>
              <a:t>Property Damage</a:t>
            </a:r>
            <a:endParaRPr lang="en-US" dirty="0"/>
          </a:p>
        </p:txBody>
      </p:sp>
      <p:sp>
        <p:nvSpPr>
          <p:cNvPr id="14" name="TextBox 13"/>
          <p:cNvSpPr txBox="1"/>
          <p:nvPr/>
        </p:nvSpPr>
        <p:spPr>
          <a:xfrm>
            <a:off x="838200" y="4800600"/>
            <a:ext cx="7620000" cy="1477328"/>
          </a:xfrm>
          <a:prstGeom prst="rect">
            <a:avLst/>
          </a:prstGeom>
          <a:noFill/>
        </p:spPr>
        <p:txBody>
          <a:bodyPr wrap="square" rtlCol="0">
            <a:spAutoFit/>
          </a:bodyPr>
          <a:lstStyle/>
          <a:p>
            <a:pPr>
              <a:buFont typeface="Wingdings" pitchFamily="2" charset="2"/>
              <a:buChar char="Ø"/>
            </a:pPr>
            <a:r>
              <a:rPr lang="en-US" dirty="0" smtClean="0"/>
              <a:t> Compares damage from storms with high winds to those with low winds</a:t>
            </a:r>
          </a:p>
          <a:p>
            <a:pPr>
              <a:buFont typeface="Wingdings" pitchFamily="2" charset="2"/>
              <a:buChar char="Ø"/>
            </a:pPr>
            <a:r>
              <a:rPr lang="en-US" dirty="0" smtClean="0"/>
              <a:t> High winds defined as greater than 50mph (NWS)  </a:t>
            </a:r>
          </a:p>
          <a:p>
            <a:pPr>
              <a:buFont typeface="Wingdings" pitchFamily="2" charset="2"/>
              <a:buChar char="Ø"/>
            </a:pPr>
            <a:r>
              <a:rPr lang="en-US" dirty="0" smtClean="0"/>
              <a:t> Using 2019 dataset for comparison</a:t>
            </a:r>
          </a:p>
          <a:p>
            <a:pPr>
              <a:buFont typeface="Wingdings" pitchFamily="2" charset="2"/>
              <a:buChar char="Ø"/>
            </a:pPr>
            <a:r>
              <a:rPr lang="en-US" dirty="0" smtClean="0"/>
              <a:t> Exclude outliers &gt;= $100,000,000</a:t>
            </a:r>
          </a:p>
          <a:p>
            <a:r>
              <a:rPr lang="en-US" dirty="0" smtClean="0"/>
              <a:t> </a:t>
            </a:r>
            <a:endParaRPr lang="en-US" dirty="0"/>
          </a:p>
        </p:txBody>
      </p:sp>
      <p:sp>
        <p:nvSpPr>
          <p:cNvPr id="8" name="TextBox 7"/>
          <p:cNvSpPr txBox="1"/>
          <p:nvPr/>
        </p:nvSpPr>
        <p:spPr>
          <a:xfrm>
            <a:off x="5867400" y="1371600"/>
            <a:ext cx="1828800" cy="369332"/>
          </a:xfrm>
          <a:prstGeom prst="rect">
            <a:avLst/>
          </a:prstGeom>
          <a:noFill/>
        </p:spPr>
        <p:txBody>
          <a:bodyPr wrap="square" rtlCol="0">
            <a:spAutoFit/>
          </a:bodyPr>
          <a:lstStyle/>
          <a:p>
            <a:r>
              <a:rPr lang="en-US" dirty="0" smtClean="0"/>
              <a:t>Crop Damage</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533400" y="1676400"/>
            <a:ext cx="3924300" cy="2619375"/>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4572000" y="1676400"/>
            <a:ext cx="4038600"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CDF – Wind Speed</a:t>
            </a:r>
            <a:endParaRPr lang="en-US" sz="2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11" name="TextBox 10"/>
          <p:cNvSpPr txBox="1"/>
          <p:nvPr/>
        </p:nvSpPr>
        <p:spPr>
          <a:xfrm>
            <a:off x="914400" y="5257800"/>
            <a:ext cx="7620000" cy="2031325"/>
          </a:xfrm>
          <a:prstGeom prst="rect">
            <a:avLst/>
          </a:prstGeom>
          <a:noFill/>
        </p:spPr>
        <p:txBody>
          <a:bodyPr wrap="square" rtlCol="0">
            <a:spAutoFit/>
          </a:bodyPr>
          <a:lstStyle/>
          <a:p>
            <a:pPr>
              <a:buFont typeface="Wingdings" pitchFamily="2" charset="2"/>
              <a:buChar char="Ø"/>
            </a:pPr>
            <a:r>
              <a:rPr lang="en-US" dirty="0" smtClean="0"/>
              <a:t> The CDF plot for wind speed shows a sigmoid shape, representing a normal distribution.  This is supported by the histograms.</a:t>
            </a:r>
          </a:p>
          <a:p>
            <a:pPr>
              <a:buFont typeface="Wingdings" pitchFamily="2" charset="2"/>
              <a:buChar char="Ø"/>
            </a:pPr>
            <a:r>
              <a:rPr lang="en-US" dirty="0" smtClean="0"/>
              <a:t> This normal distribution identified wind speed as a good variable to focus on when measuring storms.  Refining questions: Are winds causing more damage? Are winds becoming more intense?</a:t>
            </a:r>
          </a:p>
          <a:p>
            <a:pPr>
              <a:buFont typeface="Wingdings" pitchFamily="2" charset="2"/>
              <a:buChar char="Ø"/>
            </a:pPr>
            <a:endParaRPr lang="en-US" dirty="0" smtClean="0"/>
          </a:p>
          <a:p>
            <a:r>
              <a:rPr lang="en-US" dirty="0" smtClean="0"/>
              <a:t> </a:t>
            </a:r>
            <a:endParaRPr lang="en-US" dirty="0"/>
          </a:p>
        </p:txBody>
      </p:sp>
      <p:pic>
        <p:nvPicPr>
          <p:cNvPr id="10243" name="Picture 3"/>
          <p:cNvPicPr>
            <a:picLocks noChangeAspect="1" noChangeArrowheads="1"/>
          </p:cNvPicPr>
          <p:nvPr/>
        </p:nvPicPr>
        <p:blipFill>
          <a:blip r:embed="rId2" cstate="print"/>
          <a:srcRect/>
          <a:stretch>
            <a:fillRect/>
          </a:stretch>
        </p:blipFill>
        <p:spPr bwMode="auto">
          <a:xfrm>
            <a:off x="1524000" y="1295400"/>
            <a:ext cx="5867400" cy="3730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Pareto Distribution Analysis </a:t>
            </a:r>
            <a:r>
              <a:rPr lang="en-US" sz="24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Range</a:t>
            </a:r>
            <a:endParaRPr lang="en-US" sz="2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11" name="TextBox 10"/>
          <p:cNvSpPr txBox="1"/>
          <p:nvPr/>
        </p:nvSpPr>
        <p:spPr>
          <a:xfrm>
            <a:off x="685800" y="3810000"/>
            <a:ext cx="7696200" cy="3416320"/>
          </a:xfrm>
          <a:prstGeom prst="rect">
            <a:avLst/>
          </a:prstGeom>
          <a:noFill/>
        </p:spPr>
        <p:txBody>
          <a:bodyPr wrap="square" rtlCol="0">
            <a:spAutoFit/>
          </a:bodyPr>
          <a:lstStyle/>
          <a:p>
            <a:endParaRPr lang="en-US" dirty="0" smtClean="0"/>
          </a:p>
          <a:p>
            <a:pPr>
              <a:buFont typeface="Wingdings" pitchFamily="2" charset="2"/>
              <a:buChar char="Ø"/>
            </a:pPr>
            <a:r>
              <a:rPr lang="en-US" dirty="0" smtClean="0"/>
              <a:t> The shape of the CDF plot appears to show an exponential or Pareto distribution.</a:t>
            </a:r>
          </a:p>
          <a:p>
            <a:pPr>
              <a:buFont typeface="Wingdings" pitchFamily="2" charset="2"/>
              <a:buChar char="Ø"/>
            </a:pPr>
            <a:endParaRPr lang="en-US" dirty="0" smtClean="0"/>
          </a:p>
          <a:p>
            <a:pPr>
              <a:buFont typeface="Wingdings" pitchFamily="2" charset="2"/>
              <a:buChar char="Ø"/>
            </a:pPr>
            <a:r>
              <a:rPr lang="en-US" dirty="0" smtClean="0"/>
              <a:t> The CCDF plot is not straight, so an exponential distribution is not represented. </a:t>
            </a:r>
          </a:p>
          <a:p>
            <a:pPr>
              <a:buFont typeface="Wingdings" pitchFamily="2" charset="2"/>
              <a:buChar char="Ø"/>
            </a:pPr>
            <a:endParaRPr lang="en-US" dirty="0" smtClean="0"/>
          </a:p>
          <a:p>
            <a:pPr>
              <a:buFont typeface="Wingdings" pitchFamily="2" charset="2"/>
              <a:buChar char="Ø"/>
            </a:pPr>
            <a:r>
              <a:rPr lang="en-US" dirty="0" smtClean="0"/>
              <a:t> The CCDF plot against the log(range) </a:t>
            </a:r>
            <a:r>
              <a:rPr lang="en-US" dirty="0" smtClean="0"/>
              <a:t>is </a:t>
            </a:r>
            <a:r>
              <a:rPr lang="en-US" dirty="0" smtClean="0"/>
              <a:t>fairly straight for the 1999 dataset and </a:t>
            </a:r>
            <a:r>
              <a:rPr lang="en-US" smtClean="0"/>
              <a:t>may </a:t>
            </a:r>
            <a:r>
              <a:rPr lang="en-US" smtClean="0"/>
              <a:t>be representative </a:t>
            </a:r>
            <a:r>
              <a:rPr lang="en-US" dirty="0" smtClean="0"/>
              <a:t>of a Pareto distribution.</a:t>
            </a:r>
          </a:p>
          <a:p>
            <a:pPr>
              <a:buFont typeface="Wingdings" pitchFamily="2" charset="2"/>
              <a:buChar char="Ø"/>
            </a:pPr>
            <a:endParaRPr lang="en-US" dirty="0" smtClean="0">
              <a:solidFill>
                <a:srgbClr val="FF0000"/>
              </a:solidFill>
            </a:endParaRPr>
          </a:p>
          <a:p>
            <a:pPr>
              <a:buFont typeface="Wingdings" pitchFamily="2" charset="2"/>
              <a:buChar char="Ø"/>
            </a:pPr>
            <a:endParaRPr lang="en-US" dirty="0" smtClean="0"/>
          </a:p>
          <a:p>
            <a:r>
              <a:rPr lang="en-US" dirty="0" smtClean="0"/>
              <a:t> </a:t>
            </a:r>
            <a:endParaRPr lang="en-US" dirty="0"/>
          </a:p>
        </p:txBody>
      </p:sp>
      <p:pic>
        <p:nvPicPr>
          <p:cNvPr id="2" name="Picture 2"/>
          <p:cNvPicPr>
            <a:picLocks noChangeAspect="1" noChangeArrowheads="1"/>
          </p:cNvPicPr>
          <p:nvPr/>
        </p:nvPicPr>
        <p:blipFill>
          <a:blip r:embed="rId2" cstate="print"/>
          <a:srcRect/>
          <a:stretch>
            <a:fillRect/>
          </a:stretch>
        </p:blipFill>
        <p:spPr bwMode="auto">
          <a:xfrm>
            <a:off x="228600" y="1295400"/>
            <a:ext cx="3048000" cy="2438400"/>
          </a:xfrm>
          <a:prstGeom prst="rect">
            <a:avLst/>
          </a:prstGeom>
          <a:noFill/>
          <a:ln w="9525">
            <a:noFill/>
            <a:miter lim="800000"/>
            <a:headEnd/>
            <a:tailEnd/>
          </a:ln>
        </p:spPr>
      </p:pic>
      <p:pic>
        <p:nvPicPr>
          <p:cNvPr id="3" name="Picture 3"/>
          <p:cNvPicPr>
            <a:picLocks noChangeAspect="1" noChangeArrowheads="1"/>
          </p:cNvPicPr>
          <p:nvPr/>
        </p:nvPicPr>
        <p:blipFill>
          <a:blip r:embed="rId3" cstate="print"/>
          <a:srcRect/>
          <a:stretch>
            <a:fillRect/>
          </a:stretch>
        </p:blipFill>
        <p:spPr bwMode="auto">
          <a:xfrm>
            <a:off x="3124200" y="1295400"/>
            <a:ext cx="2852738" cy="2590800"/>
          </a:xfrm>
          <a:prstGeom prst="rect">
            <a:avLst/>
          </a:prstGeom>
          <a:noFill/>
          <a:ln w="9525">
            <a:noFill/>
            <a:miter lim="800000"/>
            <a:headEnd/>
            <a:tailEnd/>
          </a:ln>
        </p:spPr>
      </p:pic>
      <p:pic>
        <p:nvPicPr>
          <p:cNvPr id="4" name="Picture 4"/>
          <p:cNvPicPr>
            <a:picLocks noChangeAspect="1" noChangeArrowheads="1"/>
          </p:cNvPicPr>
          <p:nvPr/>
        </p:nvPicPr>
        <p:blipFill>
          <a:blip r:embed="rId4" cstate="print"/>
          <a:srcRect/>
          <a:stretch>
            <a:fillRect/>
          </a:stretch>
        </p:blipFill>
        <p:spPr bwMode="auto">
          <a:xfrm>
            <a:off x="5943600" y="1295400"/>
            <a:ext cx="29718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Correlations</a:t>
            </a:r>
            <a:b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br>
            <a:r>
              <a:rPr lang="en-US" sz="24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Property Damage vs. Hail Size</a:t>
            </a:r>
            <a:endParaRPr lang="en-US" sz="2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11" name="TextBox 10"/>
          <p:cNvSpPr txBox="1"/>
          <p:nvPr/>
        </p:nvSpPr>
        <p:spPr>
          <a:xfrm>
            <a:off x="762000" y="4826675"/>
            <a:ext cx="7620000" cy="2031325"/>
          </a:xfrm>
          <a:prstGeom prst="rect">
            <a:avLst/>
          </a:prstGeom>
          <a:noFill/>
        </p:spPr>
        <p:txBody>
          <a:bodyPr wrap="square" rtlCol="0">
            <a:spAutoFit/>
          </a:bodyPr>
          <a:lstStyle/>
          <a:p>
            <a:pPr>
              <a:buFont typeface="Wingdings" pitchFamily="2" charset="2"/>
              <a:buChar char="Ø"/>
            </a:pPr>
            <a:r>
              <a:rPr lang="en-US" dirty="0" smtClean="0"/>
              <a:t> Covariance : 296.48</a:t>
            </a:r>
          </a:p>
          <a:p>
            <a:pPr>
              <a:buFont typeface="Wingdings" pitchFamily="2" charset="2"/>
              <a:buChar char="Ø"/>
            </a:pPr>
            <a:r>
              <a:rPr lang="en-US" dirty="0" smtClean="0"/>
              <a:t> Correlation Coefficient: 0.215</a:t>
            </a:r>
          </a:p>
          <a:p>
            <a:pPr>
              <a:buFont typeface="Wingdings" pitchFamily="2" charset="2"/>
              <a:buChar char="Ø"/>
            </a:pPr>
            <a:r>
              <a:rPr lang="en-US" dirty="0" smtClean="0"/>
              <a:t> A positive correlation </a:t>
            </a:r>
          </a:p>
          <a:p>
            <a:pPr>
              <a:buFont typeface="Wingdings" pitchFamily="2" charset="2"/>
              <a:buChar char="Ø"/>
            </a:pPr>
            <a:r>
              <a:rPr lang="en-US" dirty="0" smtClean="0"/>
              <a:t> The correlation coefficient shows a medium effect</a:t>
            </a:r>
          </a:p>
          <a:p>
            <a:pPr>
              <a:buFont typeface="Wingdings" pitchFamily="2" charset="2"/>
              <a:buChar char="Ø"/>
            </a:pPr>
            <a:r>
              <a:rPr lang="en-US" dirty="0" smtClean="0"/>
              <a:t> This is the largest relationship among variables in this dataset</a:t>
            </a:r>
            <a:endParaRPr lang="en-US" dirty="0" smtClean="0">
              <a:solidFill>
                <a:srgbClr val="FF0000"/>
              </a:solidFill>
            </a:endParaRPr>
          </a:p>
          <a:p>
            <a:pPr>
              <a:buFont typeface="Wingdings" pitchFamily="2" charset="2"/>
              <a:buChar char="Ø"/>
            </a:pPr>
            <a:endParaRPr lang="en-US" dirty="0" smtClean="0"/>
          </a:p>
          <a:p>
            <a:r>
              <a:rPr lang="en-US" dirty="0" smtClean="0"/>
              <a:t> </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2590800" y="1828800"/>
            <a:ext cx="3924300"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Correlations</a:t>
            </a:r>
            <a:b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br>
            <a:r>
              <a:rPr lang="en-US" sz="24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Property Damage vs. Wind Speed</a:t>
            </a:r>
            <a:endParaRPr lang="en-US" sz="2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11" name="TextBox 10"/>
          <p:cNvSpPr txBox="1"/>
          <p:nvPr/>
        </p:nvSpPr>
        <p:spPr>
          <a:xfrm>
            <a:off x="838200" y="4826675"/>
            <a:ext cx="7620000" cy="2031325"/>
          </a:xfrm>
          <a:prstGeom prst="rect">
            <a:avLst/>
          </a:prstGeom>
          <a:noFill/>
        </p:spPr>
        <p:txBody>
          <a:bodyPr wrap="square" rtlCol="0">
            <a:spAutoFit/>
          </a:bodyPr>
          <a:lstStyle/>
          <a:p>
            <a:pPr>
              <a:buFont typeface="Wingdings" pitchFamily="2" charset="2"/>
              <a:buChar char="Ø"/>
            </a:pPr>
            <a:r>
              <a:rPr lang="en-US" dirty="0" smtClean="0"/>
              <a:t> Covariance : 4580.29</a:t>
            </a:r>
          </a:p>
          <a:p>
            <a:pPr>
              <a:buFont typeface="Wingdings" pitchFamily="2" charset="2"/>
              <a:buChar char="Ø"/>
            </a:pPr>
            <a:r>
              <a:rPr lang="en-US" dirty="0" smtClean="0"/>
              <a:t> Correlation Coefficient: 0.117</a:t>
            </a:r>
          </a:p>
          <a:p>
            <a:pPr>
              <a:buFont typeface="Wingdings" pitchFamily="2" charset="2"/>
              <a:buChar char="Ø"/>
            </a:pPr>
            <a:r>
              <a:rPr lang="en-US" dirty="0" smtClean="0"/>
              <a:t> A positive correlation </a:t>
            </a:r>
          </a:p>
          <a:p>
            <a:pPr>
              <a:buFont typeface="Wingdings" pitchFamily="2" charset="2"/>
              <a:buChar char="Ø"/>
            </a:pPr>
            <a:r>
              <a:rPr lang="en-US" dirty="0" smtClean="0"/>
              <a:t> The correlation coefficient shows a small effect</a:t>
            </a:r>
            <a:endParaRPr lang="en-US" b="1" dirty="0" smtClean="0">
              <a:solidFill>
                <a:srgbClr val="FF0000"/>
              </a:solidFill>
            </a:endParaRPr>
          </a:p>
          <a:p>
            <a:pPr>
              <a:buFont typeface="Wingdings" pitchFamily="2" charset="2"/>
              <a:buChar char="Ø"/>
            </a:pPr>
            <a:endParaRPr lang="en-US" dirty="0" smtClean="0">
              <a:solidFill>
                <a:srgbClr val="FF0000"/>
              </a:solidFill>
            </a:endParaRPr>
          </a:p>
          <a:p>
            <a:pPr>
              <a:buFont typeface="Wingdings" pitchFamily="2" charset="2"/>
              <a:buChar char="Ø"/>
            </a:pPr>
            <a:endParaRPr lang="en-US" dirty="0" smtClean="0"/>
          </a:p>
          <a:p>
            <a:r>
              <a:rPr lang="en-US" dirty="0" smtClean="0"/>
              <a:t> </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2438400" y="1828800"/>
            <a:ext cx="4114800" cy="267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600200"/>
            <a:ext cx="6400800" cy="762000"/>
          </a:xfrm>
        </p:spPr>
        <p:txBody>
          <a:bodyPr>
            <a:normAutofit/>
          </a:bodyPr>
          <a:lstStyle/>
          <a:p>
            <a:pPr algn="l"/>
            <a:r>
              <a:rPr lang="en-US" sz="3600" dirty="0">
                <a:solidFill>
                  <a:srgbClr val="0070C0"/>
                </a:solidFill>
              </a:rPr>
              <a:t>Storms are getting more intense.</a:t>
            </a:r>
          </a:p>
          <a:p>
            <a:endParaRPr lang="en-US" dirty="0">
              <a:solidFill>
                <a:srgbClr val="0070C0"/>
              </a:solidFill>
            </a:endParaRPr>
          </a:p>
        </p:txBody>
      </p:sp>
      <p:sp>
        <p:nvSpPr>
          <p:cNvPr id="6" name="Subtitle 2"/>
          <p:cNvSpPr txBox="1">
            <a:spLocks/>
          </p:cNvSpPr>
          <p:nvPr/>
        </p:nvSpPr>
        <p:spPr>
          <a:xfrm>
            <a:off x="914400" y="3048000"/>
            <a:ext cx="6400800" cy="3276600"/>
          </a:xfrm>
          <a:prstGeom prst="rect">
            <a:avLst/>
          </a:prstGeom>
        </p:spPr>
        <p:txBody>
          <a:bodyPr vert="horz" lIns="91440" tIns="45720" rIns="91440" bIns="45720" rtlCol="0">
            <a:normAutofit fontScale="85000"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0070C0"/>
                </a:solidFill>
                <a:effectLst/>
                <a:uLnTx/>
                <a:uFillTx/>
                <a:latin typeface="+mn-lt"/>
                <a:ea typeface="+mn-ea"/>
                <a:cs typeface="+mn-cs"/>
              </a:rPr>
              <a:t>Follow-on Questions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0070C0"/>
              </a:solidFill>
              <a:effectLst/>
              <a:uLnTx/>
              <a:uFillTx/>
              <a:latin typeface="+mn-lt"/>
              <a:ea typeface="+mn-ea"/>
              <a:cs typeface="+mn-cs"/>
            </a:endParaRPr>
          </a:p>
          <a:p>
            <a:pPr>
              <a:buFont typeface="Wingdings" pitchFamily="2" charset="2"/>
              <a:buChar char="Ø"/>
            </a:pPr>
            <a:r>
              <a:rPr lang="en-US" sz="3200" dirty="0" smtClean="0"/>
              <a:t> Are </a:t>
            </a:r>
            <a:r>
              <a:rPr lang="en-US" sz="3200" dirty="0"/>
              <a:t>storms getting more </a:t>
            </a:r>
            <a:r>
              <a:rPr lang="en-US" sz="3200" dirty="0" smtClean="0"/>
              <a:t>intense?</a:t>
            </a:r>
          </a:p>
          <a:p>
            <a:pPr>
              <a:buFont typeface="Wingdings" pitchFamily="2" charset="2"/>
              <a:buChar char="Ø"/>
            </a:pPr>
            <a:r>
              <a:rPr lang="en-US" sz="3200" dirty="0" smtClean="0"/>
              <a:t> Are </a:t>
            </a:r>
            <a:r>
              <a:rPr lang="en-US" sz="3200" dirty="0"/>
              <a:t>storms occurring more </a:t>
            </a:r>
            <a:r>
              <a:rPr lang="en-US" sz="3200" dirty="0" smtClean="0"/>
              <a:t>frequently?</a:t>
            </a:r>
            <a:endParaRPr lang="en-US" sz="3200" dirty="0"/>
          </a:p>
          <a:p>
            <a:pPr>
              <a:buFont typeface="Wingdings" pitchFamily="2" charset="2"/>
              <a:buChar char="Ø"/>
            </a:pPr>
            <a:r>
              <a:rPr lang="en-US" sz="3200" dirty="0" smtClean="0"/>
              <a:t> Are </a:t>
            </a:r>
            <a:r>
              <a:rPr lang="en-US" sz="3200" dirty="0"/>
              <a:t>storms getting larger in </a:t>
            </a:r>
            <a:r>
              <a:rPr lang="en-US" sz="3200" dirty="0" smtClean="0"/>
              <a:t>magnitude?</a:t>
            </a:r>
            <a:endParaRPr lang="en-US" sz="3200" dirty="0"/>
          </a:p>
          <a:p>
            <a:pPr>
              <a:buFont typeface="Wingdings" pitchFamily="2" charset="2"/>
              <a:buChar char="Ø"/>
            </a:pPr>
            <a:r>
              <a:rPr lang="en-US" sz="3200" dirty="0" smtClean="0"/>
              <a:t> What is causing the storms?</a:t>
            </a:r>
            <a:endParaRPr lang="en-US" sz="3200" dirty="0"/>
          </a:p>
          <a:p>
            <a:pPr>
              <a:buFont typeface="Wingdings" pitchFamily="2" charset="2"/>
              <a:buChar char="Ø"/>
            </a:pPr>
            <a:r>
              <a:rPr lang="en-US" sz="3200" dirty="0" smtClean="0"/>
              <a:t> Are </a:t>
            </a:r>
            <a:r>
              <a:rPr lang="en-US" sz="3200" dirty="0"/>
              <a:t>storms </a:t>
            </a:r>
            <a:r>
              <a:rPr lang="en-US" sz="3200" dirty="0" smtClean="0"/>
              <a:t>causing more damage?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0070C0"/>
              </a:solidFill>
              <a:effectLst/>
              <a:uLnTx/>
              <a:uFillTx/>
              <a:latin typeface="+mn-lt"/>
              <a:ea typeface="+mn-ea"/>
              <a:cs typeface="+mn-cs"/>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Hypothesis</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914400" y="1752600"/>
            <a:ext cx="7162800" cy="3276600"/>
          </a:xfrm>
          <a:prstGeom prst="rect">
            <a:avLst/>
          </a:prstGeom>
        </p:spPr>
        <p:txBody>
          <a:bodyPr vert="horz" lIns="91440" tIns="45720" rIns="91440" bIns="45720" rtlCol="0">
            <a:normAutofit/>
          </a:bodyPr>
          <a:lstStyle/>
          <a:p>
            <a:pPr marL="457200" indent="-457200"/>
            <a:endParaRPr lang="en-US" sz="2000" dirty="0" smtClean="0"/>
          </a:p>
          <a:p>
            <a:r>
              <a:rPr lang="en-US" sz="24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j-ea"/>
                <a:cs typeface="Calibri"/>
              </a:rPr>
              <a:t>Null hypothesis: </a:t>
            </a:r>
          </a:p>
          <a:p>
            <a:r>
              <a:rPr lang="en-US" sz="2000" dirty="0" smtClean="0"/>
              <a:t>Storms with high winds cause the same damage as all other storms.</a:t>
            </a:r>
          </a:p>
          <a:p>
            <a:pPr>
              <a:buFont typeface="Wingdings" pitchFamily="2" charset="2"/>
              <a:buChar char="Ø"/>
            </a:pPr>
            <a:endParaRPr lang="en-US" sz="2000" dirty="0" smtClean="0"/>
          </a:p>
          <a:p>
            <a:r>
              <a:rPr lang="en-US" sz="24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j-ea"/>
                <a:cs typeface="Calibri"/>
              </a:rPr>
              <a:t>Test statistic: </a:t>
            </a:r>
          </a:p>
          <a:p>
            <a:r>
              <a:rPr lang="en-US" sz="2000" dirty="0" smtClean="0"/>
              <a:t>Difference in means of property damage storms with high winds and storms without high winds.</a:t>
            </a:r>
          </a:p>
          <a:p>
            <a:pPr>
              <a:buFont typeface="Wingdings" pitchFamily="2" charset="2"/>
              <a:buChar char="Ø"/>
            </a:pPr>
            <a:endParaRPr lang="en-US" sz="2000" dirty="0" smtClean="0"/>
          </a:p>
          <a:p>
            <a:pPr>
              <a:buFont typeface="Wingdings" pitchFamily="2" charset="2"/>
              <a:buChar char="Ø"/>
            </a:pPr>
            <a:r>
              <a:rPr lang="en-US" sz="2000" dirty="0" smtClean="0"/>
              <a:t> High winds defined as greater than 50mph (NWS)</a:t>
            </a:r>
          </a:p>
          <a:p>
            <a:pPr>
              <a:buFont typeface="Wingdings" pitchFamily="2" charset="2"/>
              <a:buChar char="Ø"/>
            </a:pPr>
            <a:r>
              <a:rPr lang="en-US" sz="2000" dirty="0" smtClean="0"/>
              <a:t> Run tests with random subsets</a:t>
            </a:r>
          </a:p>
          <a:p>
            <a:endParaRPr lang="en-US" sz="2000" dirty="0" smtClean="0">
              <a:solidFill>
                <a:srgbClr val="FF0000"/>
              </a:solidFill>
            </a:endParaRPr>
          </a:p>
          <a:p>
            <a:pPr marL="457200" indent="-457200">
              <a:buFont typeface="+mj-lt"/>
              <a:buAutoNum type="arabicParenR"/>
            </a:pPr>
            <a:endParaRPr lang="en-US" sz="2000" dirty="0" smtClean="0"/>
          </a:p>
        </p:txBody>
      </p:sp>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Hypothesis Test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Hypothesis Test (cont.)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graphicFrame>
        <p:nvGraphicFramePr>
          <p:cNvPr id="4" name="Table 3"/>
          <p:cNvGraphicFramePr>
            <a:graphicFrameLocks noGrp="1"/>
          </p:cNvGraphicFramePr>
          <p:nvPr/>
        </p:nvGraphicFramePr>
        <p:xfrm>
          <a:off x="609600" y="1676400"/>
          <a:ext cx="2362200" cy="4079240"/>
        </p:xfrm>
        <a:graphic>
          <a:graphicData uri="http://schemas.openxmlformats.org/drawingml/2006/table">
            <a:tbl>
              <a:tblPr firstRow="1" bandRow="1">
                <a:tableStyleId>{5C22544A-7EE6-4342-B048-85BDC9FD1C3A}</a:tableStyleId>
              </a:tblPr>
              <a:tblGrid>
                <a:gridCol w="1371600"/>
                <a:gridCol w="990600"/>
              </a:tblGrid>
              <a:tr h="370840">
                <a:tc>
                  <a:txBody>
                    <a:bodyPr/>
                    <a:lstStyle/>
                    <a:p>
                      <a:r>
                        <a:rPr lang="en-US" dirty="0" smtClean="0"/>
                        <a:t>Sample Size</a:t>
                      </a:r>
                      <a:endParaRPr lang="en-US" dirty="0"/>
                    </a:p>
                  </a:txBody>
                  <a:tcPr/>
                </a:tc>
                <a:tc>
                  <a:txBody>
                    <a:bodyPr/>
                    <a:lstStyle/>
                    <a:p>
                      <a:r>
                        <a:rPr lang="en-US" dirty="0" smtClean="0"/>
                        <a:t>P-value</a:t>
                      </a:r>
                      <a:endParaRPr lang="en-US" dirty="0"/>
                    </a:p>
                  </a:txBody>
                  <a:tcPr/>
                </a:tc>
              </a:tr>
              <a:tr h="370840">
                <a:tc>
                  <a:txBody>
                    <a:bodyPr/>
                    <a:lstStyle/>
                    <a:p>
                      <a:pPr algn="r"/>
                      <a:r>
                        <a:rPr lang="en-US" dirty="0" smtClean="0"/>
                        <a:t>22001 </a:t>
                      </a:r>
                      <a:endParaRPr lang="en-US" dirty="0"/>
                    </a:p>
                  </a:txBody>
                  <a:tcPr/>
                </a:tc>
                <a:tc>
                  <a:txBody>
                    <a:bodyPr/>
                    <a:lstStyle/>
                    <a:p>
                      <a:pPr algn="r"/>
                      <a:r>
                        <a:rPr lang="en-US" dirty="0" smtClean="0"/>
                        <a:t>0.0</a:t>
                      </a:r>
                      <a:endParaRPr lang="en-US" dirty="0"/>
                    </a:p>
                  </a:txBody>
                  <a:tcPr/>
                </a:tc>
              </a:tr>
              <a:tr h="370840">
                <a:tc>
                  <a:txBody>
                    <a:bodyPr/>
                    <a:lstStyle/>
                    <a:p>
                      <a:pPr algn="r"/>
                      <a:r>
                        <a:rPr lang="en-US" dirty="0" smtClean="0"/>
                        <a:t>11000 </a:t>
                      </a:r>
                      <a:endParaRPr lang="en-US" dirty="0"/>
                    </a:p>
                  </a:txBody>
                  <a:tcPr/>
                </a:tc>
                <a:tc>
                  <a:txBody>
                    <a:bodyPr/>
                    <a:lstStyle/>
                    <a:p>
                      <a:pPr algn="r"/>
                      <a:r>
                        <a:rPr lang="en-US" dirty="0" smtClean="0"/>
                        <a:t>0.0</a:t>
                      </a:r>
                      <a:endParaRPr lang="en-US" dirty="0"/>
                    </a:p>
                  </a:txBody>
                  <a:tcPr/>
                </a:tc>
              </a:tr>
              <a:tr h="370840">
                <a:tc>
                  <a:txBody>
                    <a:bodyPr/>
                    <a:lstStyle/>
                    <a:p>
                      <a:pPr algn="r"/>
                      <a:r>
                        <a:rPr lang="en-US" dirty="0" smtClean="0"/>
                        <a:t>5500 </a:t>
                      </a:r>
                      <a:endParaRPr lang="en-US" dirty="0"/>
                    </a:p>
                  </a:txBody>
                  <a:tcPr/>
                </a:tc>
                <a:tc>
                  <a:txBody>
                    <a:bodyPr/>
                    <a:lstStyle/>
                    <a:p>
                      <a:pPr algn="r"/>
                      <a:r>
                        <a:rPr lang="en-US" dirty="0" smtClean="0"/>
                        <a:t>0.0</a:t>
                      </a:r>
                      <a:endParaRPr lang="en-US" dirty="0"/>
                    </a:p>
                  </a:txBody>
                  <a:tcPr/>
                </a:tc>
              </a:tr>
              <a:tr h="370840">
                <a:tc>
                  <a:txBody>
                    <a:bodyPr/>
                    <a:lstStyle/>
                    <a:p>
                      <a:pPr algn="r"/>
                      <a:r>
                        <a:rPr lang="en-US" dirty="0" smtClean="0"/>
                        <a:t>2750 </a:t>
                      </a:r>
                      <a:endParaRPr lang="en-US" dirty="0"/>
                    </a:p>
                  </a:txBody>
                  <a:tcPr/>
                </a:tc>
                <a:tc>
                  <a:txBody>
                    <a:bodyPr/>
                    <a:lstStyle/>
                    <a:p>
                      <a:pPr algn="r"/>
                      <a:r>
                        <a:rPr lang="en-US" dirty="0" smtClean="0"/>
                        <a:t>0.0</a:t>
                      </a:r>
                      <a:endParaRPr lang="en-US" dirty="0"/>
                    </a:p>
                  </a:txBody>
                  <a:tcPr/>
                </a:tc>
              </a:tr>
              <a:tr h="370840">
                <a:tc>
                  <a:txBody>
                    <a:bodyPr/>
                    <a:lstStyle/>
                    <a:p>
                      <a:pPr algn="r"/>
                      <a:r>
                        <a:rPr lang="en-US" dirty="0" smtClean="0"/>
                        <a:t>1375 </a:t>
                      </a:r>
                      <a:endParaRPr lang="en-US" dirty="0"/>
                    </a:p>
                  </a:txBody>
                  <a:tcPr/>
                </a:tc>
                <a:tc>
                  <a:txBody>
                    <a:bodyPr/>
                    <a:lstStyle/>
                    <a:p>
                      <a:pPr algn="r"/>
                      <a:r>
                        <a:rPr lang="en-US" dirty="0" smtClean="0"/>
                        <a:t>0.49</a:t>
                      </a:r>
                      <a:endParaRPr lang="en-US" dirty="0"/>
                    </a:p>
                  </a:txBody>
                  <a:tcPr/>
                </a:tc>
              </a:tr>
              <a:tr h="370840">
                <a:tc>
                  <a:txBody>
                    <a:bodyPr/>
                    <a:lstStyle/>
                    <a:p>
                      <a:pPr algn="r"/>
                      <a:r>
                        <a:rPr lang="en-US" dirty="0" smtClean="0"/>
                        <a:t>687 </a:t>
                      </a:r>
                      <a:endParaRPr lang="en-US" dirty="0"/>
                    </a:p>
                  </a:txBody>
                  <a:tcPr/>
                </a:tc>
                <a:tc>
                  <a:txBody>
                    <a:bodyPr/>
                    <a:lstStyle/>
                    <a:p>
                      <a:pPr algn="r"/>
                      <a:r>
                        <a:rPr lang="en-US" dirty="0" smtClean="0"/>
                        <a:t>0.93</a:t>
                      </a:r>
                      <a:endParaRPr lang="en-US" dirty="0"/>
                    </a:p>
                  </a:txBody>
                  <a:tcPr/>
                </a:tc>
              </a:tr>
              <a:tr h="370840">
                <a:tc>
                  <a:txBody>
                    <a:bodyPr/>
                    <a:lstStyle/>
                    <a:p>
                      <a:pPr algn="r"/>
                      <a:r>
                        <a:rPr lang="en-US" dirty="0" smtClean="0"/>
                        <a:t>343 </a:t>
                      </a:r>
                      <a:endParaRPr lang="en-US" dirty="0"/>
                    </a:p>
                  </a:txBody>
                  <a:tcPr/>
                </a:tc>
                <a:tc>
                  <a:txBody>
                    <a:bodyPr/>
                    <a:lstStyle/>
                    <a:p>
                      <a:pPr algn="r"/>
                      <a:r>
                        <a:rPr lang="en-US" dirty="0" smtClean="0"/>
                        <a:t>0.22</a:t>
                      </a:r>
                      <a:endParaRPr lang="en-US" dirty="0"/>
                    </a:p>
                  </a:txBody>
                  <a:tcPr/>
                </a:tc>
              </a:tr>
              <a:tr h="370840">
                <a:tc>
                  <a:txBody>
                    <a:bodyPr/>
                    <a:lstStyle/>
                    <a:p>
                      <a:pPr algn="r"/>
                      <a:r>
                        <a:rPr lang="en-US" dirty="0" smtClean="0"/>
                        <a:t>171 </a:t>
                      </a:r>
                      <a:endParaRPr lang="en-US" dirty="0"/>
                    </a:p>
                  </a:txBody>
                  <a:tcPr/>
                </a:tc>
                <a:tc>
                  <a:txBody>
                    <a:bodyPr/>
                    <a:lstStyle/>
                    <a:p>
                      <a:pPr algn="r"/>
                      <a:r>
                        <a:rPr lang="en-US" dirty="0" smtClean="0"/>
                        <a:t>0.01</a:t>
                      </a:r>
                      <a:endParaRPr lang="en-US" dirty="0"/>
                    </a:p>
                  </a:txBody>
                  <a:tcPr/>
                </a:tc>
              </a:tr>
              <a:tr h="370840">
                <a:tc>
                  <a:txBody>
                    <a:bodyPr/>
                    <a:lstStyle/>
                    <a:p>
                      <a:pPr algn="r"/>
                      <a:r>
                        <a:rPr lang="en-US" dirty="0" smtClean="0"/>
                        <a:t>85 </a:t>
                      </a:r>
                      <a:endParaRPr lang="en-US" dirty="0"/>
                    </a:p>
                  </a:txBody>
                  <a:tcPr/>
                </a:tc>
                <a:tc>
                  <a:txBody>
                    <a:bodyPr/>
                    <a:lstStyle/>
                    <a:p>
                      <a:pPr algn="r"/>
                      <a:r>
                        <a:rPr lang="en-US" dirty="0" smtClean="0"/>
                        <a:t>0.01</a:t>
                      </a:r>
                      <a:endParaRPr lang="en-US" dirty="0"/>
                    </a:p>
                  </a:txBody>
                  <a:tcPr/>
                </a:tc>
              </a:tr>
              <a:tr h="370840">
                <a:tc>
                  <a:txBody>
                    <a:bodyPr/>
                    <a:lstStyle/>
                    <a:p>
                      <a:pPr algn="r"/>
                      <a:r>
                        <a:rPr lang="en-US" dirty="0" smtClean="0"/>
                        <a:t>42 </a:t>
                      </a:r>
                      <a:endParaRPr lang="en-US" dirty="0"/>
                    </a:p>
                  </a:txBody>
                  <a:tcPr/>
                </a:tc>
                <a:tc>
                  <a:txBody>
                    <a:bodyPr/>
                    <a:lstStyle/>
                    <a:p>
                      <a:pPr algn="r"/>
                      <a:r>
                        <a:rPr lang="en-US" dirty="0" smtClean="0"/>
                        <a:t>0.92</a:t>
                      </a:r>
                      <a:endParaRPr lang="en-US" dirty="0"/>
                    </a:p>
                  </a:txBody>
                  <a:tcPr/>
                </a:tc>
              </a:tr>
            </a:tbl>
          </a:graphicData>
        </a:graphic>
      </p:graphicFrame>
      <p:sp>
        <p:nvSpPr>
          <p:cNvPr id="7" name="TextBox 6"/>
          <p:cNvSpPr txBox="1"/>
          <p:nvPr/>
        </p:nvSpPr>
        <p:spPr>
          <a:xfrm>
            <a:off x="4191000" y="1676400"/>
            <a:ext cx="3733800" cy="2031325"/>
          </a:xfrm>
          <a:prstGeom prst="rect">
            <a:avLst/>
          </a:prstGeom>
          <a:noFill/>
        </p:spPr>
        <p:txBody>
          <a:bodyPr wrap="square" rtlCol="0">
            <a:spAutoFit/>
          </a:bodyPr>
          <a:lstStyle/>
          <a:p>
            <a:r>
              <a:rPr lang="en-US" dirty="0" smtClean="0"/>
              <a:t>The results show that if we sample 2750 or more events, the effect (high winds impacting property damage) is statistically significant and unlikely to have occurred by chance, indicating the effect is likely to appear in the larger population.</a:t>
            </a:r>
          </a:p>
        </p:txBody>
      </p:sp>
      <p:sp>
        <p:nvSpPr>
          <p:cNvPr id="8" name="TextBox 7"/>
          <p:cNvSpPr txBox="1"/>
          <p:nvPr/>
        </p:nvSpPr>
        <p:spPr>
          <a:xfrm>
            <a:off x="4343400" y="4267200"/>
            <a:ext cx="3733800" cy="954107"/>
          </a:xfrm>
          <a:prstGeom prst="rect">
            <a:avLst/>
          </a:prstGeom>
          <a:noFill/>
        </p:spPr>
        <p:txBody>
          <a:bodyPr wrap="square" rtlCol="0">
            <a:spAutoFit/>
          </a:bodyPr>
          <a:lstStyle/>
          <a:p>
            <a:r>
              <a:rPr lang="en-US" sz="20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Null hypothesis = False</a:t>
            </a:r>
          </a:p>
          <a:p>
            <a:r>
              <a:rPr lang="en-US" dirty="0" smtClean="0"/>
              <a:t>Storms with high winds </a:t>
            </a:r>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do not </a:t>
            </a:r>
            <a:r>
              <a:rPr lang="en-US" dirty="0" smtClean="0"/>
              <a:t>cause the same damage as all other storms.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Regression Analysis</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graphicFrame>
        <p:nvGraphicFramePr>
          <p:cNvPr id="4" name="Table 3"/>
          <p:cNvGraphicFramePr>
            <a:graphicFrameLocks noGrp="1"/>
          </p:cNvGraphicFramePr>
          <p:nvPr/>
        </p:nvGraphicFramePr>
        <p:xfrm>
          <a:off x="4267200" y="1676400"/>
          <a:ext cx="3646171" cy="1097280"/>
        </p:xfrm>
        <a:graphic>
          <a:graphicData uri="http://schemas.openxmlformats.org/drawingml/2006/table">
            <a:tbl>
              <a:tblPr firstRow="1" bandRow="1">
                <a:tableStyleId>{5C22544A-7EE6-4342-B048-85BDC9FD1C3A}</a:tableStyleId>
              </a:tblPr>
              <a:tblGrid>
                <a:gridCol w="1359218"/>
                <a:gridCol w="1350201"/>
                <a:gridCol w="936752"/>
              </a:tblGrid>
              <a:tr h="326571">
                <a:tc>
                  <a:txBody>
                    <a:bodyPr/>
                    <a:lstStyle/>
                    <a:p>
                      <a:r>
                        <a:rPr lang="en-US" dirty="0" smtClean="0"/>
                        <a:t>Variable</a:t>
                      </a:r>
                      <a:endParaRPr lang="en-US" dirty="0"/>
                    </a:p>
                  </a:txBody>
                  <a:tcPr/>
                </a:tc>
                <a:tc>
                  <a:txBody>
                    <a:bodyPr/>
                    <a:lstStyle/>
                    <a:p>
                      <a:r>
                        <a:rPr lang="en-US" dirty="0" smtClean="0"/>
                        <a:t>Coefficient</a:t>
                      </a:r>
                      <a:endParaRPr lang="en-US" dirty="0"/>
                    </a:p>
                  </a:txBody>
                  <a:tcPr/>
                </a:tc>
                <a:tc>
                  <a:txBody>
                    <a:bodyPr/>
                    <a:lstStyle/>
                    <a:p>
                      <a:r>
                        <a:rPr lang="en-US" dirty="0" smtClean="0"/>
                        <a:t>P-value</a:t>
                      </a:r>
                      <a:endParaRPr lang="en-US" dirty="0"/>
                    </a:p>
                  </a:txBody>
                  <a:tcPr/>
                </a:tc>
              </a:tr>
              <a:tr h="326571">
                <a:tc>
                  <a:txBody>
                    <a:bodyPr/>
                    <a:lstStyle/>
                    <a:p>
                      <a:pPr algn="l"/>
                      <a:r>
                        <a:rPr lang="en-US" dirty="0" smtClean="0"/>
                        <a:t>Range</a:t>
                      </a:r>
                      <a:endParaRPr lang="en-US" dirty="0"/>
                    </a:p>
                  </a:txBody>
                  <a:tcPr/>
                </a:tc>
                <a:tc>
                  <a:txBody>
                    <a:bodyPr/>
                    <a:lstStyle/>
                    <a:p>
                      <a:pPr algn="r"/>
                      <a:r>
                        <a:rPr lang="en-US" dirty="0" smtClean="0"/>
                        <a:t>-43.81 </a:t>
                      </a:r>
                      <a:endParaRPr lang="en-US" dirty="0"/>
                    </a:p>
                  </a:txBody>
                  <a:tcPr/>
                </a:tc>
                <a:tc>
                  <a:txBody>
                    <a:bodyPr/>
                    <a:lstStyle/>
                    <a:p>
                      <a:pPr algn="r"/>
                      <a:r>
                        <a:rPr lang="en-US" dirty="0" smtClean="0"/>
                        <a:t>0.0</a:t>
                      </a:r>
                      <a:endParaRPr lang="en-US" dirty="0"/>
                    </a:p>
                  </a:txBody>
                  <a:tcPr/>
                </a:tc>
              </a:tr>
              <a:tr h="326571">
                <a:tc>
                  <a:txBody>
                    <a:bodyPr/>
                    <a:lstStyle/>
                    <a:p>
                      <a:pPr algn="l"/>
                      <a:r>
                        <a:rPr lang="en-US" dirty="0" smtClean="0"/>
                        <a:t>Wind Speed</a:t>
                      </a:r>
                      <a:endParaRPr lang="en-US" dirty="0"/>
                    </a:p>
                  </a:txBody>
                  <a:tcPr/>
                </a:tc>
                <a:tc>
                  <a:txBody>
                    <a:bodyPr/>
                    <a:lstStyle/>
                    <a:p>
                      <a:pPr algn="r"/>
                      <a:r>
                        <a:rPr lang="en-US" dirty="0" smtClean="0"/>
                        <a:t>181.05</a:t>
                      </a:r>
                      <a:endParaRPr lang="en-US" dirty="0"/>
                    </a:p>
                  </a:txBody>
                  <a:tcPr/>
                </a:tc>
                <a:tc>
                  <a:txBody>
                    <a:bodyPr/>
                    <a:lstStyle/>
                    <a:p>
                      <a:pPr algn="r"/>
                      <a:r>
                        <a:rPr lang="en-US" dirty="0" smtClean="0"/>
                        <a:t>0.0</a:t>
                      </a:r>
                      <a:endParaRPr lang="en-US" dirty="0"/>
                    </a:p>
                  </a:txBody>
                  <a:tcPr/>
                </a:tc>
              </a:tr>
            </a:tbl>
          </a:graphicData>
        </a:graphic>
      </p:graphicFrame>
      <p:sp>
        <p:nvSpPr>
          <p:cNvPr id="7" name="TextBox 6"/>
          <p:cNvSpPr txBox="1"/>
          <p:nvPr/>
        </p:nvSpPr>
        <p:spPr>
          <a:xfrm>
            <a:off x="762000" y="1676400"/>
            <a:ext cx="2819400" cy="1384995"/>
          </a:xfrm>
          <a:prstGeom prst="rect">
            <a:avLst/>
          </a:prstGeom>
          <a:noFill/>
        </p:spPr>
        <p:txBody>
          <a:bodyPr wrap="square" rtlCol="0">
            <a:sp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Dependent Variable: </a:t>
            </a:r>
          </a:p>
          <a:p>
            <a:r>
              <a:rPr lang="en-US" sz="1600" dirty="0" smtClean="0"/>
              <a:t>Property Damage</a:t>
            </a:r>
          </a:p>
          <a:p>
            <a:pPr>
              <a:buFont typeface="Wingdings" pitchFamily="2" charset="2"/>
              <a:buChar char="Ø"/>
            </a:pPr>
            <a:endParaRPr lang="en-US" sz="1600" dirty="0" smtClean="0"/>
          </a:p>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Explanatory Variables: </a:t>
            </a:r>
          </a:p>
          <a:p>
            <a:r>
              <a:rPr lang="en-US" sz="1600" dirty="0" smtClean="0"/>
              <a:t>Range and Wind Speed</a:t>
            </a:r>
          </a:p>
        </p:txBody>
      </p:sp>
      <p:sp>
        <p:nvSpPr>
          <p:cNvPr id="8" name="TextBox 7"/>
          <p:cNvSpPr txBox="1"/>
          <p:nvPr/>
        </p:nvSpPr>
        <p:spPr>
          <a:xfrm>
            <a:off x="762000" y="3733800"/>
            <a:ext cx="7543800" cy="3447098"/>
          </a:xfrm>
          <a:prstGeom prst="rect">
            <a:avLst/>
          </a:prstGeom>
          <a:noFill/>
        </p:spPr>
        <p:txBody>
          <a:bodyPr wrap="square" rtlCol="0">
            <a:spAutoFit/>
          </a:bodyPr>
          <a:lstStyle/>
          <a:p>
            <a:pPr>
              <a:buFont typeface="Wingdings" pitchFamily="2" charset="2"/>
              <a:buChar char="Ø"/>
            </a:pPr>
            <a:r>
              <a:rPr lang="en-US" sz="2000" dirty="0" smtClean="0"/>
              <a:t> With the regression model built, we can predict property damage, given range and wind speed.</a:t>
            </a:r>
          </a:p>
          <a:p>
            <a:pPr>
              <a:buFont typeface="Wingdings" pitchFamily="2" charset="2"/>
              <a:buChar char="Ø"/>
            </a:pPr>
            <a:endParaRPr lang="en-US" sz="2000" dirty="0" smtClean="0"/>
          </a:p>
          <a:p>
            <a:pPr>
              <a:buFont typeface="Wingdings" pitchFamily="2" charset="2"/>
              <a:buChar char="Ø"/>
            </a:pPr>
            <a:r>
              <a:rPr lang="en-US" sz="2000" dirty="0" smtClean="0"/>
              <a:t> For example, we can predict the amount of property damage expected for a storm with 60 mph winds and a range of 1 mile.</a:t>
            </a:r>
          </a:p>
          <a:p>
            <a:pPr>
              <a:buFont typeface="Wingdings" pitchFamily="2" charset="2"/>
              <a:buChar char="Ø"/>
            </a:pPr>
            <a:endParaRPr lang="en-US" sz="2000" dirty="0" smtClean="0"/>
          </a:p>
          <a:p>
            <a:pPr>
              <a:buFont typeface="Wingdings" pitchFamily="2" charset="2"/>
              <a:buChar char="Ø"/>
            </a:pPr>
            <a:r>
              <a:rPr lang="en-US" sz="2000" dirty="0" smtClean="0"/>
              <a:t> Given these parameters, the model returns an expected property damage amount of $4,450.</a:t>
            </a:r>
          </a:p>
          <a:p>
            <a:endParaRPr lang="en-US" sz="2000" dirty="0" smtClean="0"/>
          </a:p>
          <a:p>
            <a:endParaRPr lang="en-US" sz="2000" dirty="0" smtClean="0"/>
          </a:p>
          <a:p>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62000" y="1295400"/>
            <a:ext cx="7696200" cy="5334000"/>
          </a:xfrm>
          <a:prstGeom prst="rect">
            <a:avLst/>
          </a:prstGeom>
        </p:spPr>
        <p:txBody>
          <a:bodyPr vert="horz" lIns="91440" tIns="45720" rIns="91440" bIns="45720" rtlCol="0">
            <a:normAutofit/>
          </a:bodyPr>
          <a:lstStyle/>
          <a:p>
            <a:pPr>
              <a:buFont typeface="Wingdings" pitchFamily="2" charset="2"/>
              <a:buChar char="Ø"/>
            </a:pPr>
            <a:r>
              <a:rPr lang="en-US" sz="2400" dirty="0" smtClean="0"/>
              <a:t> Are storms getting more intense?</a:t>
            </a:r>
          </a:p>
          <a:p>
            <a:pPr lvl="1">
              <a:buFont typeface="Wingdings" pitchFamily="2" charset="2"/>
              <a:buChar char="Ø"/>
            </a:pPr>
            <a:r>
              <a:rPr lang="en-US" sz="2400" dirty="0" smtClean="0"/>
              <a:t> Wind speed has slightly decreased</a:t>
            </a:r>
          </a:p>
          <a:p>
            <a:pPr lvl="1">
              <a:buFont typeface="Wingdings" pitchFamily="2" charset="2"/>
              <a:buChar char="Ø"/>
            </a:pPr>
            <a:r>
              <a:rPr lang="en-US" sz="2400" dirty="0" smtClean="0"/>
              <a:t> Hail size has slightly increased</a:t>
            </a:r>
          </a:p>
          <a:p>
            <a:pPr lvl="1">
              <a:buFont typeface="Wingdings" pitchFamily="2" charset="2"/>
              <a:buChar char="Ø"/>
            </a:pPr>
            <a:endParaRPr lang="en-US" sz="2400" dirty="0" smtClean="0"/>
          </a:p>
          <a:p>
            <a:pPr>
              <a:buFont typeface="Wingdings" pitchFamily="2" charset="2"/>
              <a:buChar char="Ø"/>
            </a:pPr>
            <a:r>
              <a:rPr lang="en-US" sz="2400" dirty="0" smtClean="0"/>
              <a:t> Are storms getting larger in magnitude?</a:t>
            </a:r>
          </a:p>
          <a:p>
            <a:pPr lvl="1">
              <a:buFont typeface="Wingdings" pitchFamily="2" charset="2"/>
              <a:buChar char="Ø"/>
            </a:pPr>
            <a:r>
              <a:rPr lang="en-US" sz="2400" dirty="0" smtClean="0"/>
              <a:t> Range has decreased ~ 50%</a:t>
            </a:r>
          </a:p>
          <a:p>
            <a:pPr lvl="1">
              <a:buFont typeface="Wingdings" pitchFamily="2" charset="2"/>
              <a:buChar char="Ø"/>
            </a:pPr>
            <a:endParaRPr lang="en-US" sz="2400" dirty="0" smtClean="0"/>
          </a:p>
          <a:p>
            <a:pPr>
              <a:buFont typeface="Wingdings" pitchFamily="2" charset="2"/>
              <a:buChar char="Ø"/>
            </a:pPr>
            <a:r>
              <a:rPr lang="en-US" sz="2400" dirty="0" smtClean="0"/>
              <a:t> Are storms causing more damage?</a:t>
            </a:r>
          </a:p>
          <a:p>
            <a:pPr lvl="1">
              <a:buFont typeface="Wingdings" pitchFamily="2" charset="2"/>
              <a:buChar char="Ø"/>
            </a:pPr>
            <a:r>
              <a:rPr lang="en-US" sz="2400" dirty="0" smtClean="0"/>
              <a:t> Property damage has lowered</a:t>
            </a:r>
          </a:p>
          <a:p>
            <a:pPr lvl="1">
              <a:buFont typeface="Wingdings" pitchFamily="2" charset="2"/>
              <a:buChar char="Ø"/>
            </a:pPr>
            <a:r>
              <a:rPr lang="en-US" sz="2400" dirty="0" smtClean="0"/>
              <a:t> Crop damage remains similar</a:t>
            </a:r>
          </a:p>
          <a:p>
            <a:pPr lvl="1">
              <a:buFont typeface="Wingdings" pitchFamily="2" charset="2"/>
              <a:buChar char="Ø"/>
            </a:pPr>
            <a:endParaRPr lang="en-US" sz="2400" dirty="0" smtClean="0"/>
          </a:p>
          <a:p>
            <a:pPr>
              <a:buFont typeface="Wingdings" pitchFamily="2" charset="2"/>
              <a:buChar char="Ø"/>
            </a:pPr>
            <a:r>
              <a:rPr lang="en-US" sz="2400" dirty="0" smtClean="0"/>
              <a:t> Do high winds cause more damage?</a:t>
            </a:r>
          </a:p>
          <a:p>
            <a:pPr lvl="1">
              <a:buFont typeface="Wingdings" pitchFamily="2" charset="2"/>
              <a:buChar char="Ø"/>
            </a:pPr>
            <a:r>
              <a:rPr lang="en-US" sz="2400" dirty="0" smtClean="0"/>
              <a:t> High winds caused more crop damage</a:t>
            </a:r>
          </a:p>
          <a:p>
            <a:pPr lvl="1">
              <a:buFont typeface="Wingdings" pitchFamily="2" charset="2"/>
              <a:buChar char="Ø"/>
            </a:pPr>
            <a:r>
              <a:rPr lang="en-US" sz="2400" dirty="0" smtClean="0"/>
              <a:t> High winds do not cause more property damage</a:t>
            </a:r>
          </a:p>
          <a:p>
            <a:endParaRPr lang="en-US" sz="2200" dirty="0" smtClean="0"/>
          </a:p>
          <a:p>
            <a:endParaRPr lang="en-US" sz="2200" dirty="0" smtClean="0"/>
          </a:p>
        </p:txBody>
      </p:sp>
      <p:sp>
        <p:nvSpPr>
          <p:cNvPr id="7"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Summary</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62000" y="1295400"/>
            <a:ext cx="7696200" cy="5181600"/>
          </a:xfrm>
          <a:prstGeom prst="rect">
            <a:avLst/>
          </a:prstGeom>
        </p:spPr>
        <p:txBody>
          <a:bodyPr vert="horz" lIns="91440" tIns="45720" rIns="91440" bIns="45720" rtlCol="0">
            <a:normAutofit lnSpcReduction="10000"/>
          </a:bodyPr>
          <a:lstStyle/>
          <a:p>
            <a:pPr>
              <a:buFont typeface="Wingdings" pitchFamily="2" charset="2"/>
              <a:buChar char="Ø"/>
            </a:pPr>
            <a:r>
              <a:rPr lang="en-US" sz="2400" dirty="0" smtClean="0"/>
              <a:t> Distributions</a:t>
            </a:r>
          </a:p>
          <a:p>
            <a:pPr lvl="1">
              <a:buFont typeface="Wingdings" pitchFamily="2" charset="2"/>
              <a:buChar char="Ø"/>
            </a:pPr>
            <a:r>
              <a:rPr lang="en-US" sz="2400" dirty="0" smtClean="0"/>
              <a:t> Normal Distribution – Wind speed</a:t>
            </a:r>
          </a:p>
          <a:p>
            <a:pPr lvl="1">
              <a:buFont typeface="Wingdings" pitchFamily="2" charset="2"/>
              <a:buChar char="Ø"/>
            </a:pPr>
            <a:r>
              <a:rPr lang="en-US" sz="2400" dirty="0" smtClean="0"/>
              <a:t> Pareto Distribution – 1999 Range</a:t>
            </a:r>
          </a:p>
          <a:p>
            <a:pPr lvl="1">
              <a:buFont typeface="Wingdings" pitchFamily="2" charset="2"/>
              <a:buChar char="Ø"/>
            </a:pPr>
            <a:endParaRPr lang="en-US" sz="2400" dirty="0" smtClean="0"/>
          </a:p>
          <a:p>
            <a:pPr>
              <a:buFont typeface="Wingdings" pitchFamily="2" charset="2"/>
              <a:buChar char="Ø"/>
            </a:pPr>
            <a:r>
              <a:rPr lang="en-US" sz="2400" dirty="0" smtClean="0"/>
              <a:t> Positive Correlations</a:t>
            </a:r>
          </a:p>
          <a:p>
            <a:pPr lvl="1">
              <a:buFont typeface="Wingdings" pitchFamily="2" charset="2"/>
              <a:buChar char="Ø"/>
            </a:pPr>
            <a:r>
              <a:rPr lang="en-US" sz="2400" dirty="0" smtClean="0"/>
              <a:t> Property Damage &amp; Hail Size (medium)</a:t>
            </a:r>
          </a:p>
          <a:p>
            <a:pPr lvl="1">
              <a:buFont typeface="Wingdings" pitchFamily="2" charset="2"/>
              <a:buChar char="Ø"/>
            </a:pPr>
            <a:r>
              <a:rPr lang="en-US" sz="2400" dirty="0" smtClean="0"/>
              <a:t> Property Damage &amp; Wind Speed (small)</a:t>
            </a:r>
          </a:p>
          <a:p>
            <a:pPr lvl="1">
              <a:buFont typeface="Wingdings" pitchFamily="2" charset="2"/>
              <a:buChar char="Ø"/>
            </a:pPr>
            <a:endParaRPr lang="en-US" sz="2400" dirty="0" smtClean="0"/>
          </a:p>
          <a:p>
            <a:pPr>
              <a:buFont typeface="Wingdings" pitchFamily="2" charset="2"/>
              <a:buChar char="Ø"/>
            </a:pPr>
            <a:r>
              <a:rPr lang="en-US" sz="2400" dirty="0" smtClean="0"/>
              <a:t> Hypothesis Test Conclusion</a:t>
            </a:r>
          </a:p>
          <a:p>
            <a:pPr lvl="1">
              <a:buFont typeface="Wingdings" pitchFamily="2" charset="2"/>
              <a:buChar char="Ø"/>
            </a:pPr>
            <a:r>
              <a:rPr lang="en-US" sz="2400" dirty="0" smtClean="0"/>
              <a:t> Storms with high winds do not cause the same damage as all other storms.</a:t>
            </a:r>
          </a:p>
          <a:p>
            <a:pPr lvl="1">
              <a:buFont typeface="Wingdings" pitchFamily="2" charset="2"/>
              <a:buChar char="Ø"/>
            </a:pPr>
            <a:endParaRPr lang="en-US" sz="2400" dirty="0" smtClean="0"/>
          </a:p>
          <a:p>
            <a:pPr>
              <a:buFont typeface="Wingdings" pitchFamily="2" charset="2"/>
              <a:buChar char="Ø"/>
            </a:pPr>
            <a:r>
              <a:rPr lang="en-US" sz="2400" dirty="0" smtClean="0"/>
              <a:t> Regression Model</a:t>
            </a:r>
          </a:p>
          <a:p>
            <a:pPr lvl="1">
              <a:buFont typeface="Wingdings" pitchFamily="2" charset="2"/>
              <a:buChar char="Ø"/>
            </a:pPr>
            <a:r>
              <a:rPr lang="en-US" sz="2400" dirty="0" smtClean="0"/>
              <a:t> Predict property damage, given range and wind speed.</a:t>
            </a:r>
          </a:p>
          <a:p>
            <a:pPr lvl="1">
              <a:buFont typeface="Wingdings" pitchFamily="2" charset="2"/>
              <a:buChar char="Ø"/>
            </a:pPr>
            <a:endParaRPr lang="en-US" sz="2400" dirty="0" smtClean="0"/>
          </a:p>
          <a:p>
            <a:pPr lvl="1">
              <a:buFont typeface="Wingdings" pitchFamily="2" charset="2"/>
              <a:buChar char="Ø"/>
            </a:pPr>
            <a:endParaRPr lang="en-US" sz="2400" dirty="0" smtClean="0"/>
          </a:p>
          <a:p>
            <a:pPr lvl="1">
              <a:buFont typeface="Wingdings" pitchFamily="2" charset="2"/>
              <a:buChar char="Ø"/>
            </a:pPr>
            <a:endParaRPr lang="en-US" sz="2400" dirty="0" smtClean="0"/>
          </a:p>
          <a:p>
            <a:pPr lvl="1">
              <a:buFont typeface="Wingdings" pitchFamily="2" charset="2"/>
              <a:buChar char="Ø"/>
            </a:pPr>
            <a:endParaRPr lang="en-US" sz="2400" dirty="0" smtClean="0"/>
          </a:p>
          <a:p>
            <a:pPr lvl="1">
              <a:buFont typeface="Wingdings" pitchFamily="2" charset="2"/>
              <a:buChar char="Ø"/>
            </a:pPr>
            <a:endParaRPr lang="en-US" sz="2400" dirty="0" smtClean="0"/>
          </a:p>
          <a:p>
            <a:endParaRPr lang="en-US" sz="2200" dirty="0" smtClean="0"/>
          </a:p>
          <a:p>
            <a:endParaRPr lang="en-US" sz="2200" dirty="0" smtClean="0"/>
          </a:p>
        </p:txBody>
      </p:sp>
      <p:sp>
        <p:nvSpPr>
          <p:cNvPr id="7"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Summary (cont.)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62000" y="1676400"/>
            <a:ext cx="7696200" cy="4648200"/>
          </a:xfrm>
          <a:prstGeom prst="rect">
            <a:avLst/>
          </a:prstGeom>
        </p:spPr>
        <p:txBody>
          <a:bodyPr vert="horz" lIns="91440" tIns="45720" rIns="91440" bIns="45720" rtlCol="0">
            <a:normAutofit fontScale="85000" lnSpcReduction="20000"/>
          </a:bodyPr>
          <a:lstStyle/>
          <a:p>
            <a:r>
              <a:rPr lang="en-US" sz="2200" dirty="0" err="1" smtClean="0"/>
              <a:t>Agarwal</a:t>
            </a:r>
            <a:r>
              <a:rPr lang="en-US" sz="2200" dirty="0" smtClean="0"/>
              <a:t>, R. (2019, July 21). Apply and Lambda usage in pandas. Retrieved from </a:t>
            </a:r>
            <a:r>
              <a:rPr lang="en-US" sz="2200" dirty="0" smtClean="0">
                <a:hlinkClick r:id="rId2"/>
              </a:rPr>
              <a:t>https://towardsdatascience.com/apply-and-lambda-usage-in-pandas-b13a1ea037f7</a:t>
            </a:r>
            <a:r>
              <a:rPr lang="en-US" sz="2200" dirty="0" smtClean="0"/>
              <a:t>.</a:t>
            </a:r>
          </a:p>
          <a:p>
            <a:endParaRPr lang="en-US" sz="2200" dirty="0" smtClean="0"/>
          </a:p>
          <a:p>
            <a:r>
              <a:rPr lang="en-US" sz="2200" dirty="0" smtClean="0"/>
              <a:t>Downey, A. (2014). Think Stats. Sebastopol, CA: </a:t>
            </a:r>
            <a:r>
              <a:rPr lang="en-US" sz="2200" dirty="0" err="1" smtClean="0"/>
              <a:t>OReilly</a:t>
            </a:r>
            <a:r>
              <a:rPr lang="en-US" sz="2200" dirty="0" smtClean="0"/>
              <a:t> Media.</a:t>
            </a:r>
          </a:p>
          <a:p>
            <a:endParaRPr lang="en-US" sz="2200" dirty="0" smtClean="0"/>
          </a:p>
          <a:p>
            <a:r>
              <a:rPr lang="en-US" sz="2200" dirty="0" smtClean="0"/>
              <a:t>National Centers for Environmental Information. (</a:t>
            </a:r>
            <a:r>
              <a:rPr lang="en-US" sz="2200" dirty="0" err="1" smtClean="0"/>
              <a:t>n.d</a:t>
            </a:r>
            <a:r>
              <a:rPr lang="en-US" sz="2200" dirty="0" smtClean="0"/>
              <a:t>.). Storm Events Database. Retrieved December 14, 2019, from </a:t>
            </a:r>
            <a:r>
              <a:rPr lang="en-US" sz="2200" u="sng" dirty="0" smtClean="0">
                <a:hlinkClick r:id="rId3"/>
              </a:rPr>
              <a:t>https://www.ncdc.noaa.gov/stormevents/details.jsp</a:t>
            </a:r>
            <a:r>
              <a:rPr lang="en-US" sz="2200" dirty="0" smtClean="0"/>
              <a:t>.</a:t>
            </a:r>
          </a:p>
          <a:p>
            <a:endParaRPr lang="en-US" sz="2200" dirty="0" smtClean="0"/>
          </a:p>
          <a:p>
            <a:r>
              <a:rPr lang="en-US" sz="2200" dirty="0" err="1" smtClean="0"/>
              <a:t>pandas.DataFrame.join</a:t>
            </a:r>
            <a:r>
              <a:rPr lang="en-US" sz="2200" dirty="0" smtClean="0"/>
              <a:t>. (</a:t>
            </a:r>
            <a:r>
              <a:rPr lang="en-US" sz="2200" dirty="0" err="1" smtClean="0"/>
              <a:t>n.d</a:t>
            </a:r>
            <a:r>
              <a:rPr lang="en-US" sz="2200" dirty="0" smtClean="0"/>
              <a:t>.). Retrieved January 25, 2020, from </a:t>
            </a:r>
            <a:r>
              <a:rPr lang="en-US" sz="2200" dirty="0" smtClean="0">
                <a:hlinkClick r:id="rId4"/>
              </a:rPr>
              <a:t>https://pandas.pydata.org/pandas-docs/stable/reference/api/pandas.DataFrame.join.html</a:t>
            </a:r>
            <a:endParaRPr lang="en-US" sz="2200" dirty="0" smtClean="0"/>
          </a:p>
          <a:p>
            <a:endParaRPr lang="en-US" sz="2200" dirty="0" smtClean="0"/>
          </a:p>
          <a:p>
            <a:r>
              <a:rPr lang="en-US" sz="2200" dirty="0" err="1" smtClean="0"/>
              <a:t>Saffir</a:t>
            </a:r>
            <a:r>
              <a:rPr lang="en-US" sz="2200" dirty="0" smtClean="0"/>
              <a:t>–Simpson scale. (2020, January 6). Retrieved from </a:t>
            </a:r>
            <a:r>
              <a:rPr lang="en-US" sz="2200" u="sng" dirty="0" smtClean="0">
                <a:hlinkClick r:id="rId5"/>
              </a:rPr>
              <a:t>https://en.wikipedia.org/wiki/Saffir–</a:t>
            </a:r>
            <a:r>
              <a:rPr lang="en-US" sz="2200" u="sng" dirty="0" err="1" smtClean="0">
                <a:hlinkClick r:id="rId5"/>
              </a:rPr>
              <a:t>Simpson_scale</a:t>
            </a:r>
            <a:r>
              <a:rPr lang="en-US" sz="2200" dirty="0" smtClean="0"/>
              <a:t>.</a:t>
            </a:r>
          </a:p>
          <a:p>
            <a:endParaRPr lang="en-US" sz="2200" dirty="0" smtClean="0"/>
          </a:p>
          <a:p>
            <a:r>
              <a:rPr lang="en-US" sz="2200" dirty="0" smtClean="0"/>
              <a:t>Wind. (2019, September 9). Retrieved February 1, 2020, from https://www.weather.gov/safety/wind</a:t>
            </a:r>
          </a:p>
        </p:txBody>
      </p:sp>
      <p:sp>
        <p:nvSpPr>
          <p:cNvPr id="7"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References</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457200" y="3200400"/>
            <a:ext cx="8305800" cy="2895600"/>
          </a:xfrm>
          <a:prstGeom prst="rect">
            <a:avLst/>
          </a:prstGeom>
        </p:spPr>
        <p:txBody>
          <a:bodyPr vert="horz" lIns="91440" tIns="45720" rIns="91440" bIns="45720" rtlCol="0">
            <a:normAutofit/>
          </a:bodyPr>
          <a:lstStyle/>
          <a:p>
            <a:pPr algn="ctr"/>
            <a:r>
              <a:rPr lang="en-US" sz="2800" dirty="0" smtClean="0"/>
              <a:t>National </a:t>
            </a:r>
            <a:r>
              <a:rPr lang="en-US" sz="2800" dirty="0"/>
              <a:t>Oceanic and Atmospheric Administration’s (</a:t>
            </a:r>
            <a:r>
              <a:rPr lang="en-US" sz="2800" dirty="0" smtClean="0"/>
              <a:t>NOAA’s)</a:t>
            </a:r>
            <a:br>
              <a:rPr lang="en-US" sz="2800" dirty="0" smtClean="0"/>
            </a:br>
            <a:r>
              <a:rPr lang="en-US" sz="2800" dirty="0" smtClean="0"/>
              <a:t>National </a:t>
            </a:r>
            <a:r>
              <a:rPr lang="en-US" sz="2800" dirty="0"/>
              <a:t>Weather Service (NWS</a:t>
            </a:r>
            <a:r>
              <a:rPr lang="en-US" sz="2800" dirty="0" smtClean="0"/>
              <a:t>)</a:t>
            </a:r>
          </a:p>
          <a:p>
            <a:endParaRPr kumimoji="0" lang="en-US" sz="3200" b="0" i="0" u="none" strike="noStrike" kern="1200" cap="none" spc="0" normalizeH="0" baseline="0" noProof="0" dirty="0">
              <a:ln>
                <a:noFill/>
              </a:ln>
              <a:solidFill>
                <a:srgbClr val="0070C0"/>
              </a:solidFill>
              <a:effectLst/>
              <a:uLnTx/>
              <a:uFillTx/>
              <a:latin typeface="+mn-lt"/>
              <a:ea typeface="+mn-ea"/>
              <a:cs typeface="+mn-cs"/>
            </a:endParaRPr>
          </a:p>
          <a:p>
            <a:pPr algn="ctr"/>
            <a:r>
              <a:rPr lang="en-US" sz="3200" u="sng" dirty="0">
                <a:hlinkClick r:id="rId2"/>
              </a:rPr>
              <a:t>https://www.ncdc.noaa.gov/stormevents/ftp.jsp</a:t>
            </a:r>
            <a:endParaRPr kumimoji="0" lang="en-US" sz="3200" b="0" i="0" u="none" strike="noStrike" kern="1200" cap="none" spc="0" normalizeH="0" baseline="0" noProof="0" dirty="0" smtClean="0">
              <a:ln>
                <a:noFill/>
              </a:ln>
              <a:solidFill>
                <a:srgbClr val="0070C0"/>
              </a:solidFill>
              <a:effectLst/>
              <a:uLnTx/>
              <a:uFillTx/>
              <a:latin typeface="+mn-lt"/>
              <a:ea typeface="+mn-ea"/>
              <a:cs typeface="+mn-cs"/>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Data Source</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pic>
        <p:nvPicPr>
          <p:cNvPr id="8" name="Picture 7" descr="NOAA Logo.png"/>
          <p:cNvPicPr>
            <a:picLocks noChangeAspect="1"/>
          </p:cNvPicPr>
          <p:nvPr/>
        </p:nvPicPr>
        <p:blipFill>
          <a:blip r:embed="rId3" cstate="print"/>
          <a:stretch>
            <a:fillRect/>
          </a:stretch>
        </p:blipFill>
        <p:spPr>
          <a:xfrm>
            <a:off x="990600" y="1447800"/>
            <a:ext cx="3440692" cy="1347787"/>
          </a:xfrm>
          <a:prstGeom prst="rect">
            <a:avLst/>
          </a:prstGeom>
        </p:spPr>
      </p:pic>
      <p:pic>
        <p:nvPicPr>
          <p:cNvPr id="9" name="Picture 8" descr="NWS Logo.png"/>
          <p:cNvPicPr>
            <a:picLocks noChangeAspect="1"/>
          </p:cNvPicPr>
          <p:nvPr/>
        </p:nvPicPr>
        <p:blipFill>
          <a:blip r:embed="rId4" cstate="print"/>
          <a:stretch>
            <a:fillRect/>
          </a:stretch>
        </p:blipFill>
        <p:spPr>
          <a:xfrm>
            <a:off x="6248400" y="1447800"/>
            <a:ext cx="1228725" cy="12287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914400" y="1371600"/>
            <a:ext cx="7162800" cy="5105400"/>
          </a:xfrm>
          <a:prstGeom prst="rect">
            <a:avLst/>
          </a:prstGeom>
        </p:spPr>
        <p:txBody>
          <a:bodyPr vert="horz" lIns="91440" tIns="45720" rIns="91440" bIns="45720" rtlCol="0">
            <a:normAutofit fontScale="62500" lnSpcReduction="20000"/>
          </a:bodyPr>
          <a:lstStyle/>
          <a:p>
            <a:pPr>
              <a:buFont typeface="Wingdings" pitchFamily="2" charset="2"/>
              <a:buChar char="Ø"/>
            </a:pPr>
            <a:r>
              <a:rPr lang="en-US" sz="3200" b="1" dirty="0" smtClean="0"/>
              <a:t> Wind Speed</a:t>
            </a:r>
          </a:p>
          <a:p>
            <a:pPr lvl="1"/>
            <a:r>
              <a:rPr lang="en-US" sz="3200" dirty="0" smtClean="0"/>
              <a:t>Measured extent of wind speeds in mph (e.g. 60 mph winds) of the weather event</a:t>
            </a:r>
          </a:p>
          <a:p>
            <a:pPr lvl="1">
              <a:buFont typeface="Wingdings" pitchFamily="2" charset="2"/>
              <a:buChar char="Ø"/>
            </a:pPr>
            <a:endParaRPr lang="en-US" sz="3200" b="1" dirty="0" smtClean="0"/>
          </a:p>
          <a:p>
            <a:pPr>
              <a:buFont typeface="Wingdings" pitchFamily="2" charset="2"/>
              <a:buChar char="Ø"/>
            </a:pPr>
            <a:r>
              <a:rPr lang="en-US" sz="3200" b="1" dirty="0" smtClean="0"/>
              <a:t> Hail Size</a:t>
            </a:r>
          </a:p>
          <a:p>
            <a:pPr lvl="1"/>
            <a:r>
              <a:rPr lang="en-US" sz="3100" dirty="0" smtClean="0"/>
              <a:t>Measured extent of hail size in inches (e.g. 0.75” of hail) </a:t>
            </a:r>
            <a:r>
              <a:rPr lang="en-US" sz="2800" dirty="0" smtClean="0"/>
              <a:t>of the weather event</a:t>
            </a:r>
            <a:endParaRPr lang="en-US" sz="3100" dirty="0" smtClean="0"/>
          </a:p>
          <a:p>
            <a:pPr lvl="1">
              <a:buFont typeface="Wingdings" pitchFamily="2" charset="2"/>
              <a:buChar char="Ø"/>
            </a:pPr>
            <a:endParaRPr lang="en-US" sz="3200" b="1" dirty="0" smtClean="0"/>
          </a:p>
          <a:p>
            <a:pPr>
              <a:buFont typeface="Wingdings" pitchFamily="2" charset="2"/>
              <a:buChar char="Ø"/>
            </a:pPr>
            <a:r>
              <a:rPr lang="en-US" sz="3200" b="1" dirty="0" smtClean="0"/>
              <a:t> Range</a:t>
            </a:r>
          </a:p>
          <a:p>
            <a:pPr lvl="1"/>
            <a:r>
              <a:rPr lang="en-US" sz="3200" dirty="0" smtClean="0"/>
              <a:t>Distance to the nearest tenth of a mile, to the geographical center of the weather event</a:t>
            </a:r>
          </a:p>
          <a:p>
            <a:r>
              <a:rPr lang="en-US" sz="3200" dirty="0" smtClean="0"/>
              <a:t>  </a:t>
            </a:r>
          </a:p>
          <a:p>
            <a:pPr>
              <a:buFont typeface="Wingdings" pitchFamily="2" charset="2"/>
              <a:buChar char="Ø"/>
            </a:pPr>
            <a:r>
              <a:rPr lang="en-US" sz="3200" b="1" dirty="0" smtClean="0"/>
              <a:t>Property Damage</a:t>
            </a:r>
          </a:p>
          <a:p>
            <a:pPr lvl="1"/>
            <a:r>
              <a:rPr lang="en-US" sz="3200" dirty="0" smtClean="0"/>
              <a:t>The estimated amount of damage to property incurred by the weather event. </a:t>
            </a:r>
          </a:p>
          <a:p>
            <a:pPr lvl="1">
              <a:buFont typeface="Wingdings" pitchFamily="2" charset="2"/>
              <a:buChar char="Ø"/>
            </a:pPr>
            <a:endParaRPr lang="en-US" sz="3200" b="1" dirty="0" smtClean="0"/>
          </a:p>
          <a:p>
            <a:pPr>
              <a:buFont typeface="Wingdings" pitchFamily="2" charset="2"/>
              <a:buChar char="Ø"/>
            </a:pPr>
            <a:r>
              <a:rPr lang="en-US" sz="3200" b="1" dirty="0" smtClean="0"/>
              <a:t> Crop Damage</a:t>
            </a:r>
          </a:p>
          <a:p>
            <a:pPr lvl="1"/>
            <a:r>
              <a:rPr lang="en-US" sz="3200" dirty="0"/>
              <a:t>T</a:t>
            </a:r>
            <a:r>
              <a:rPr lang="en-US" sz="3200" dirty="0" smtClean="0"/>
              <a:t>he estimated amount of damage to crops incurred by the weather event</a:t>
            </a:r>
          </a:p>
        </p:txBody>
      </p:sp>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Variables Considered</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Wind Speed</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914400" y="5934670"/>
            <a:ext cx="7620000" cy="923330"/>
          </a:xfrm>
          <a:prstGeom prst="rect">
            <a:avLst/>
          </a:prstGeom>
          <a:noFill/>
        </p:spPr>
        <p:txBody>
          <a:bodyPr wrap="square" rtlCol="0">
            <a:spAutoFit/>
          </a:bodyPr>
          <a:lstStyle/>
          <a:p>
            <a:pPr>
              <a:buFont typeface="Wingdings" pitchFamily="2" charset="2"/>
              <a:buChar char="Ø"/>
            </a:pPr>
            <a:r>
              <a:rPr lang="en-US" dirty="0" smtClean="0"/>
              <a:t> No outliers.  All values are feasible, up to 143 mph, which are Category Four hurricane-level winds.</a:t>
            </a:r>
          </a:p>
          <a:p>
            <a:r>
              <a:rPr lang="en-US" dirty="0" smtClean="0"/>
              <a:t> </a:t>
            </a:r>
            <a:endParaRPr lang="en-US" dirty="0"/>
          </a:p>
        </p:txBody>
      </p:sp>
      <p:sp>
        <p:nvSpPr>
          <p:cNvPr id="12" name="TextBox 11"/>
          <p:cNvSpPr txBox="1"/>
          <p:nvPr/>
        </p:nvSpPr>
        <p:spPr>
          <a:xfrm>
            <a:off x="1219200" y="4419600"/>
            <a:ext cx="2667000" cy="1077218"/>
          </a:xfrm>
          <a:prstGeom prst="rect">
            <a:avLst/>
          </a:prstGeom>
          <a:noFill/>
        </p:spPr>
        <p:txBody>
          <a:bodyPr wrap="square" rtlCol="0">
            <a:spAutoFit/>
          </a:bodyPr>
          <a:lstStyle/>
          <a:p>
            <a:r>
              <a:rPr lang="en-US" sz="1600" dirty="0" smtClean="0"/>
              <a:t>Mean:	55.11 mph</a:t>
            </a:r>
          </a:p>
          <a:p>
            <a:r>
              <a:rPr lang="en-US" sz="1600" dirty="0" smtClean="0"/>
              <a:t>Mode:	50 mph</a:t>
            </a:r>
          </a:p>
          <a:p>
            <a:r>
              <a:rPr lang="en-US" sz="1600" dirty="0" smtClean="0"/>
              <a:t>Variance:	70.62</a:t>
            </a:r>
          </a:p>
          <a:p>
            <a:r>
              <a:rPr lang="en-US" sz="1600" dirty="0" err="1" smtClean="0"/>
              <a:t>StdDev</a:t>
            </a:r>
            <a:r>
              <a:rPr lang="en-US" sz="1600" dirty="0" smtClean="0"/>
              <a:t>:	8.4</a:t>
            </a:r>
            <a:endParaRPr lang="en-US" sz="1600" dirty="0"/>
          </a:p>
        </p:txBody>
      </p:sp>
      <p:sp>
        <p:nvSpPr>
          <p:cNvPr id="13" name="TextBox 12"/>
          <p:cNvSpPr txBox="1"/>
          <p:nvPr/>
        </p:nvSpPr>
        <p:spPr>
          <a:xfrm>
            <a:off x="5410200" y="4419600"/>
            <a:ext cx="2667000" cy="1077218"/>
          </a:xfrm>
          <a:prstGeom prst="rect">
            <a:avLst/>
          </a:prstGeom>
          <a:noFill/>
        </p:spPr>
        <p:txBody>
          <a:bodyPr wrap="square" rtlCol="0">
            <a:spAutoFit/>
          </a:bodyPr>
          <a:lstStyle/>
          <a:p>
            <a:r>
              <a:rPr lang="en-US" sz="1600" dirty="0" smtClean="0"/>
              <a:t>Mean:	51.54 mph</a:t>
            </a:r>
          </a:p>
          <a:p>
            <a:r>
              <a:rPr lang="en-US" sz="1600" dirty="0" smtClean="0"/>
              <a:t>Mode:	50 mph</a:t>
            </a:r>
          </a:p>
          <a:p>
            <a:r>
              <a:rPr lang="en-US" sz="1600" dirty="0" smtClean="0"/>
              <a:t>Variance:	58.56</a:t>
            </a:r>
          </a:p>
          <a:p>
            <a:r>
              <a:rPr lang="en-US" sz="1600" dirty="0" err="1" smtClean="0"/>
              <a:t>StdDev</a:t>
            </a:r>
            <a:r>
              <a:rPr lang="en-US" sz="1600" dirty="0" smtClean="0"/>
              <a:t>:	 7.65</a:t>
            </a:r>
            <a:endParaRPr lang="en-US" sz="1600" dirty="0"/>
          </a:p>
        </p:txBody>
      </p:sp>
      <p:pic>
        <p:nvPicPr>
          <p:cNvPr id="2051" name="Picture 3"/>
          <p:cNvPicPr>
            <a:picLocks noChangeAspect="1" noChangeArrowheads="1"/>
          </p:cNvPicPr>
          <p:nvPr/>
        </p:nvPicPr>
        <p:blipFill>
          <a:blip r:embed="rId2" cstate="print"/>
          <a:srcRect/>
          <a:stretch>
            <a:fillRect/>
          </a:stretch>
        </p:blipFill>
        <p:spPr bwMode="auto">
          <a:xfrm>
            <a:off x="457200" y="1600200"/>
            <a:ext cx="4067175" cy="2695575"/>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419600" y="1628775"/>
            <a:ext cx="4086225" cy="263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Hail Size</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pic>
        <p:nvPicPr>
          <p:cNvPr id="1029" name="Picture 5"/>
          <p:cNvPicPr>
            <a:picLocks noChangeAspect="1" noChangeArrowheads="1"/>
          </p:cNvPicPr>
          <p:nvPr/>
        </p:nvPicPr>
        <p:blipFill>
          <a:blip r:embed="rId2" cstate="print"/>
          <a:srcRect/>
          <a:stretch>
            <a:fillRect/>
          </a:stretch>
        </p:blipFill>
        <p:spPr bwMode="auto">
          <a:xfrm>
            <a:off x="457200" y="1524000"/>
            <a:ext cx="4095750" cy="2638425"/>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4495800" y="1524000"/>
            <a:ext cx="4152900" cy="2638425"/>
          </a:xfrm>
          <a:prstGeom prst="rect">
            <a:avLst/>
          </a:prstGeom>
          <a:noFill/>
          <a:ln w="9525">
            <a:noFill/>
            <a:miter lim="800000"/>
            <a:headEnd/>
            <a:tailEnd/>
          </a:ln>
        </p:spPr>
      </p:pic>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914400" y="5934670"/>
            <a:ext cx="7620000" cy="923330"/>
          </a:xfrm>
          <a:prstGeom prst="rect">
            <a:avLst/>
          </a:prstGeom>
          <a:noFill/>
        </p:spPr>
        <p:txBody>
          <a:bodyPr wrap="square" rtlCol="0">
            <a:spAutoFit/>
          </a:bodyPr>
          <a:lstStyle/>
          <a:p>
            <a:pPr>
              <a:buFont typeface="Wingdings" pitchFamily="2" charset="2"/>
              <a:buChar char="Ø"/>
            </a:pPr>
            <a:r>
              <a:rPr lang="en-US" dirty="0" smtClean="0"/>
              <a:t> No outliers.  All values are feasible (up to 5.5 inches). I've seen hail up to 3 inches in </a:t>
            </a:r>
            <a:r>
              <a:rPr lang="en-US" dirty="0" err="1" smtClean="0"/>
              <a:t>St.Louis</a:t>
            </a:r>
            <a:r>
              <a:rPr lang="en-US" dirty="0" smtClean="0"/>
              <a:t>.</a:t>
            </a:r>
          </a:p>
          <a:p>
            <a:r>
              <a:rPr lang="en-US" dirty="0" smtClean="0"/>
              <a:t> </a:t>
            </a:r>
            <a:endParaRPr lang="en-US" dirty="0"/>
          </a:p>
        </p:txBody>
      </p:sp>
      <p:sp>
        <p:nvSpPr>
          <p:cNvPr id="12" name="TextBox 11"/>
          <p:cNvSpPr txBox="1"/>
          <p:nvPr/>
        </p:nvSpPr>
        <p:spPr>
          <a:xfrm>
            <a:off x="1219200" y="4419600"/>
            <a:ext cx="2667000" cy="1077218"/>
          </a:xfrm>
          <a:prstGeom prst="rect">
            <a:avLst/>
          </a:prstGeom>
          <a:noFill/>
        </p:spPr>
        <p:txBody>
          <a:bodyPr wrap="square" rtlCol="0">
            <a:spAutoFit/>
          </a:bodyPr>
          <a:lstStyle/>
          <a:p>
            <a:r>
              <a:rPr lang="en-US" sz="1600" dirty="0" smtClean="0"/>
              <a:t>Mean:	1.11”</a:t>
            </a:r>
          </a:p>
          <a:p>
            <a:r>
              <a:rPr lang="en-US" sz="1600" dirty="0" smtClean="0"/>
              <a:t>Mode:	0.75”</a:t>
            </a:r>
          </a:p>
          <a:p>
            <a:r>
              <a:rPr lang="en-US" sz="1600" dirty="0" smtClean="0"/>
              <a:t>Variance:	0.27</a:t>
            </a:r>
          </a:p>
          <a:p>
            <a:r>
              <a:rPr lang="en-US" sz="1600" dirty="0" err="1" smtClean="0"/>
              <a:t>StdDev</a:t>
            </a:r>
            <a:r>
              <a:rPr lang="en-US" sz="1600" dirty="0" smtClean="0"/>
              <a:t>:	0.52</a:t>
            </a:r>
            <a:endParaRPr lang="en-US" sz="1600" dirty="0"/>
          </a:p>
        </p:txBody>
      </p:sp>
      <p:sp>
        <p:nvSpPr>
          <p:cNvPr id="13" name="TextBox 12"/>
          <p:cNvSpPr txBox="1"/>
          <p:nvPr/>
        </p:nvSpPr>
        <p:spPr>
          <a:xfrm>
            <a:off x="5410200" y="4419600"/>
            <a:ext cx="2667000" cy="1077218"/>
          </a:xfrm>
          <a:prstGeom prst="rect">
            <a:avLst/>
          </a:prstGeom>
          <a:noFill/>
        </p:spPr>
        <p:txBody>
          <a:bodyPr wrap="square" rtlCol="0">
            <a:spAutoFit/>
          </a:bodyPr>
          <a:lstStyle/>
          <a:p>
            <a:r>
              <a:rPr lang="en-US" sz="1600" dirty="0" smtClean="0"/>
              <a:t>Mean:	1.23”</a:t>
            </a:r>
          </a:p>
          <a:p>
            <a:r>
              <a:rPr lang="en-US" sz="1600" dirty="0" smtClean="0"/>
              <a:t>Mode:	1”</a:t>
            </a:r>
          </a:p>
          <a:p>
            <a:r>
              <a:rPr lang="en-US" sz="1600" dirty="0" smtClean="0"/>
              <a:t>Variance:	0.24</a:t>
            </a:r>
          </a:p>
          <a:p>
            <a:r>
              <a:rPr lang="en-US" sz="1600" dirty="0" err="1" smtClean="0"/>
              <a:t>StdDev</a:t>
            </a:r>
            <a:r>
              <a:rPr lang="en-US" sz="1600" dirty="0" smtClean="0"/>
              <a:t>:	0.49</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Range</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838200" y="5657671"/>
            <a:ext cx="7620000" cy="1200329"/>
          </a:xfrm>
          <a:prstGeom prst="rect">
            <a:avLst/>
          </a:prstGeom>
          <a:noFill/>
        </p:spPr>
        <p:txBody>
          <a:bodyPr wrap="square" rtlCol="0">
            <a:spAutoFit/>
          </a:bodyPr>
          <a:lstStyle/>
          <a:p>
            <a:pPr>
              <a:buFont typeface="Wingdings" pitchFamily="2" charset="2"/>
              <a:buChar char="Ø"/>
            </a:pPr>
            <a:r>
              <a:rPr lang="en-US" dirty="0" smtClean="0"/>
              <a:t> No outliers.  All values greater than zero are feasible (0 to 150 miles).</a:t>
            </a:r>
          </a:p>
          <a:p>
            <a:pPr>
              <a:buFont typeface="Wingdings" pitchFamily="2" charset="2"/>
              <a:buChar char="Ø"/>
            </a:pPr>
            <a:r>
              <a:rPr lang="en-US" dirty="0" smtClean="0"/>
              <a:t> There are many range values missing in the 1999 dataset, which make it difficult to compare the two histograms.</a:t>
            </a:r>
          </a:p>
          <a:p>
            <a:r>
              <a:rPr lang="en-US" dirty="0" smtClean="0"/>
              <a:t> </a:t>
            </a:r>
            <a:endParaRPr lang="en-US" dirty="0"/>
          </a:p>
        </p:txBody>
      </p:sp>
      <p:sp>
        <p:nvSpPr>
          <p:cNvPr id="12" name="TextBox 11"/>
          <p:cNvSpPr txBox="1"/>
          <p:nvPr/>
        </p:nvSpPr>
        <p:spPr>
          <a:xfrm>
            <a:off x="1219200" y="4419600"/>
            <a:ext cx="2667000" cy="1077218"/>
          </a:xfrm>
          <a:prstGeom prst="rect">
            <a:avLst/>
          </a:prstGeom>
          <a:noFill/>
        </p:spPr>
        <p:txBody>
          <a:bodyPr wrap="square" rtlCol="0">
            <a:spAutoFit/>
          </a:bodyPr>
          <a:lstStyle/>
          <a:p>
            <a:r>
              <a:rPr lang="en-US" sz="1600" dirty="0" smtClean="0"/>
              <a:t>Mean:	5.95 miles</a:t>
            </a:r>
          </a:p>
          <a:p>
            <a:r>
              <a:rPr lang="en-US" sz="1600" dirty="0" smtClean="0"/>
              <a:t>Mode:	2 miles</a:t>
            </a:r>
          </a:p>
          <a:p>
            <a:r>
              <a:rPr lang="en-US" sz="1600" dirty="0" smtClean="0"/>
              <a:t>Variance:	30.35</a:t>
            </a:r>
          </a:p>
          <a:p>
            <a:r>
              <a:rPr lang="en-US" sz="1600" dirty="0" err="1" smtClean="0"/>
              <a:t>StdDev</a:t>
            </a:r>
            <a:r>
              <a:rPr lang="en-US" sz="1600" dirty="0" smtClean="0"/>
              <a:t>:	5.51</a:t>
            </a:r>
            <a:endParaRPr lang="en-US" sz="1600" dirty="0"/>
          </a:p>
        </p:txBody>
      </p:sp>
      <p:sp>
        <p:nvSpPr>
          <p:cNvPr id="13" name="TextBox 12"/>
          <p:cNvSpPr txBox="1"/>
          <p:nvPr/>
        </p:nvSpPr>
        <p:spPr>
          <a:xfrm>
            <a:off x="5410200" y="4419600"/>
            <a:ext cx="2667000" cy="1077218"/>
          </a:xfrm>
          <a:prstGeom prst="rect">
            <a:avLst/>
          </a:prstGeom>
          <a:noFill/>
        </p:spPr>
        <p:txBody>
          <a:bodyPr wrap="square" rtlCol="0">
            <a:spAutoFit/>
          </a:bodyPr>
          <a:lstStyle/>
          <a:p>
            <a:r>
              <a:rPr lang="en-US" sz="1600" dirty="0" smtClean="0"/>
              <a:t>Mean:	3.0 miles</a:t>
            </a:r>
          </a:p>
          <a:p>
            <a:r>
              <a:rPr lang="en-US" sz="1600" dirty="0" smtClean="0"/>
              <a:t>Mode:	1 mile</a:t>
            </a:r>
          </a:p>
          <a:p>
            <a:r>
              <a:rPr lang="en-US" sz="1600" dirty="0" smtClean="0"/>
              <a:t>Variance:	25.65</a:t>
            </a:r>
          </a:p>
          <a:p>
            <a:r>
              <a:rPr lang="en-US" sz="1600" dirty="0" err="1" smtClean="0"/>
              <a:t>StdDev</a:t>
            </a:r>
            <a:r>
              <a:rPr lang="en-US" sz="1600" dirty="0" smtClean="0"/>
              <a:t>:	5.06</a:t>
            </a:r>
            <a:endParaRPr lang="en-US" sz="1600" dirty="0"/>
          </a:p>
        </p:txBody>
      </p:sp>
      <p:pic>
        <p:nvPicPr>
          <p:cNvPr id="2050" name="Picture 2"/>
          <p:cNvPicPr>
            <a:picLocks noChangeAspect="1" noChangeArrowheads="1"/>
          </p:cNvPicPr>
          <p:nvPr/>
        </p:nvPicPr>
        <p:blipFill>
          <a:blip r:embed="rId2" cstate="print"/>
          <a:srcRect/>
          <a:stretch>
            <a:fillRect/>
          </a:stretch>
        </p:blipFill>
        <p:spPr bwMode="auto">
          <a:xfrm>
            <a:off x="4419600" y="1676400"/>
            <a:ext cx="4162425" cy="26479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57200" y="1676400"/>
            <a:ext cx="4181475" cy="2686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Property Damage</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838200" y="4800600"/>
            <a:ext cx="7620000" cy="1477328"/>
          </a:xfrm>
          <a:prstGeom prst="rect">
            <a:avLst/>
          </a:prstGeom>
          <a:noFill/>
        </p:spPr>
        <p:txBody>
          <a:bodyPr wrap="square" rtlCol="0">
            <a:spAutoFit/>
          </a:bodyPr>
          <a:lstStyle/>
          <a:p>
            <a:pPr>
              <a:buFont typeface="Wingdings" pitchFamily="2" charset="2"/>
              <a:buChar char="Ø"/>
            </a:pPr>
            <a:r>
              <a:rPr lang="en-US" dirty="0" smtClean="0"/>
              <a:t> Due to the large range of dollar amounts, histograms are not the best way to view this data.  The Probability Mass Function (PMF) presents a better picture. </a:t>
            </a:r>
          </a:p>
          <a:p>
            <a:pPr>
              <a:buFont typeface="Wingdings" pitchFamily="2" charset="2"/>
              <a:buChar char="Ø"/>
            </a:pPr>
            <a:endParaRPr lang="en-US" dirty="0" smtClean="0"/>
          </a:p>
          <a:p>
            <a:pPr>
              <a:buFont typeface="Wingdings" pitchFamily="2" charset="2"/>
              <a:buChar char="Ø"/>
            </a:pPr>
            <a:r>
              <a:rPr lang="en-US" dirty="0" smtClean="0"/>
              <a:t> Above are histograms representing the distribution between $0 and $10,000.</a:t>
            </a:r>
          </a:p>
          <a:p>
            <a:r>
              <a:rPr lang="en-US" dirty="0" smtClean="0"/>
              <a:t>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419600" y="1600200"/>
            <a:ext cx="4267200" cy="28575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28600" y="1600200"/>
            <a:ext cx="4267200" cy="2914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Property Damage (cont.)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4" name="TextBox 13"/>
          <p:cNvSpPr txBox="1"/>
          <p:nvPr/>
        </p:nvSpPr>
        <p:spPr>
          <a:xfrm>
            <a:off x="838200" y="4800600"/>
            <a:ext cx="7620000" cy="1754326"/>
          </a:xfrm>
          <a:prstGeom prst="rect">
            <a:avLst/>
          </a:prstGeom>
          <a:noFill/>
        </p:spPr>
        <p:txBody>
          <a:bodyPr wrap="square" rtlCol="0">
            <a:spAutoFit/>
          </a:bodyPr>
          <a:lstStyle/>
          <a:p>
            <a:pPr>
              <a:buFont typeface="Wingdings" pitchFamily="2" charset="2"/>
              <a:buChar char="Ø"/>
            </a:pPr>
            <a:r>
              <a:rPr lang="en-US" dirty="0" smtClean="0"/>
              <a:t> Due to the large range of dollar amounts, histograms are not the best way to view this data.  The Probability Mass Function (PMF) presents a better picture. </a:t>
            </a:r>
          </a:p>
          <a:p>
            <a:pPr>
              <a:buFont typeface="Wingdings" pitchFamily="2" charset="2"/>
              <a:buChar char="Ø"/>
            </a:pPr>
            <a:endParaRPr lang="en-US" dirty="0" smtClean="0"/>
          </a:p>
          <a:p>
            <a:pPr>
              <a:buFont typeface="Wingdings" pitchFamily="2" charset="2"/>
              <a:buChar char="Ø"/>
            </a:pPr>
            <a:r>
              <a:rPr lang="en-US" dirty="0" smtClean="0"/>
              <a:t> Above are histograms representing the distribution between $10,000 and $100,000.</a:t>
            </a:r>
          </a:p>
          <a:p>
            <a:r>
              <a:rPr lang="en-US" dirty="0" smtClean="0"/>
              <a:t> </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495800" y="1600200"/>
            <a:ext cx="4648200" cy="29622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28600" y="1600200"/>
            <a:ext cx="4495800"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857</TotalTime>
  <Words>1343</Words>
  <Application>Microsoft Office PowerPoint</Application>
  <PresentationFormat>On-screen Show (4:3)</PresentationFormat>
  <Paragraphs>280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Storm Data</vt:lpstr>
      <vt:lpstr>Hypothesis</vt:lpstr>
      <vt:lpstr>Data Source</vt:lpstr>
      <vt:lpstr>Variables Considered</vt:lpstr>
      <vt:lpstr>Wind Speed</vt:lpstr>
      <vt:lpstr>Hail Size</vt:lpstr>
      <vt:lpstr>Range</vt:lpstr>
      <vt:lpstr>Property Damage</vt:lpstr>
      <vt:lpstr>Property Damage (cont.)</vt:lpstr>
      <vt:lpstr>Property Damage (cont.)</vt:lpstr>
      <vt:lpstr>Property Damage (cont.)</vt:lpstr>
      <vt:lpstr>Crop Damage</vt:lpstr>
      <vt:lpstr>Crop Damage (cont.)</vt:lpstr>
      <vt:lpstr>Crop Damage (cont.)</vt:lpstr>
      <vt:lpstr>PMF Comparison Do High Winds Cause More Damage?</vt:lpstr>
      <vt:lpstr>CDF – Wind Speed</vt:lpstr>
      <vt:lpstr>Pareto Distribution Analysis Range</vt:lpstr>
      <vt:lpstr>Correlations Property Damage vs. Hail Size</vt:lpstr>
      <vt:lpstr>Correlations Property Damage vs. Wind Speed</vt:lpstr>
      <vt:lpstr>Hypothesis Test</vt:lpstr>
      <vt:lpstr>Hypothesis Test (cont.)</vt:lpstr>
      <vt:lpstr>Regression Analysis</vt:lpstr>
      <vt:lpstr>Summary</vt:lpstr>
      <vt:lpstr>Summary (cont.)</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Storm Data</dc:title>
  <dc:creator>Amie Davis</dc:creator>
  <cp:lastModifiedBy>Amie Davis</cp:lastModifiedBy>
  <cp:revision>133</cp:revision>
  <dcterms:created xsi:type="dcterms:W3CDTF">2020-02-22T19:37:00Z</dcterms:created>
  <dcterms:modified xsi:type="dcterms:W3CDTF">2020-02-28T23:13:07Z</dcterms:modified>
</cp:coreProperties>
</file>