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9" r:id="rId14"/>
    <p:sldId id="270" r:id="rId15"/>
    <p:sldId id="272" r:id="rId16"/>
    <p:sldId id="273" r:id="rId17"/>
    <p:sldId id="274" r:id="rId18"/>
    <p:sldId id="275" r:id="rId19"/>
    <p:sldId id="276" r:id="rId20"/>
    <p:sldId id="277" r:id="rId21"/>
    <p:sldId id="278" r:id="rId22"/>
    <p:sldId id="281" r:id="rId23"/>
    <p:sldId id="279" r:id="rId24"/>
  </p:sldIdLst>
  <p:sldSz cx="9144000" cy="6858000" type="screen4x3"/>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0" autoAdjust="0"/>
    <p:restoredTop sz="94660"/>
  </p:normalViewPr>
  <p:slideViewPr>
    <p:cSldViewPr>
      <p:cViewPr>
        <p:scale>
          <a:sx n="70" d="100"/>
          <a:sy n="70" d="100"/>
        </p:scale>
        <p:origin x="-564"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1963"/>
          </a:xfrm>
          <a:prstGeom prst="rect">
            <a:avLst/>
          </a:prstGeom>
        </p:spPr>
        <p:txBody>
          <a:bodyPr vert="horz" lIns="91440" tIns="45720" rIns="91440" bIns="45720" rtlCol="0"/>
          <a:lstStyle>
            <a:lvl1pPr algn="r">
              <a:defRPr sz="1200"/>
            </a:lvl1pPr>
          </a:lstStyle>
          <a:p>
            <a:fld id="{BA115743-E56F-424E-B86F-4EF1EF6DC554}" type="datetimeFigureOut">
              <a:rPr lang="en-US" smtClean="0"/>
              <a:t>2/23/2020</a:t>
            </a:fld>
            <a:endParaRPr lang="en-US"/>
          </a:p>
        </p:txBody>
      </p:sp>
      <p:sp>
        <p:nvSpPr>
          <p:cNvPr id="4" name="Footer Placeholder 3"/>
          <p:cNvSpPr>
            <a:spLocks noGrp="1"/>
          </p:cNvSpPr>
          <p:nvPr>
            <p:ph type="ftr" sz="quarter" idx="2"/>
          </p:nvPr>
        </p:nvSpPr>
        <p:spPr>
          <a:xfrm>
            <a:off x="0" y="8775700"/>
            <a:ext cx="2971800"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75700"/>
            <a:ext cx="2971800" cy="461963"/>
          </a:xfrm>
          <a:prstGeom prst="rect">
            <a:avLst/>
          </a:prstGeom>
        </p:spPr>
        <p:txBody>
          <a:bodyPr vert="horz" lIns="91440" tIns="45720" rIns="91440" bIns="45720" rtlCol="0" anchor="b"/>
          <a:lstStyle>
            <a:lvl1pPr algn="r">
              <a:defRPr sz="1200"/>
            </a:lvl1pPr>
          </a:lstStyle>
          <a:p>
            <a:fld id="{F928337C-5CC0-473F-8330-6B835A8FF4C6}"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B80893-E631-49C6-A796-262AECC5DD66}" type="datetimeFigureOut">
              <a:rPr lang="en-US" smtClean="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80893-E631-49C6-A796-262AECC5DD66}" type="datetimeFigureOut">
              <a:rPr lang="en-US" smtClean="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80893-E631-49C6-A796-262AECC5DD66}" type="datetimeFigureOut">
              <a:rPr lang="en-US" smtClean="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B80893-E631-49C6-A796-262AECC5DD66}" type="datetimeFigureOut">
              <a:rPr lang="en-US" smtClean="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80893-E631-49C6-A796-262AECC5DD66}" type="datetimeFigureOut">
              <a:rPr lang="en-US" smtClean="0"/>
              <a:pPr/>
              <a:t>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B80893-E631-49C6-A796-262AECC5DD66}" type="datetimeFigureOut">
              <a:rPr lang="en-US" smtClean="0"/>
              <a:pPr/>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B80893-E631-49C6-A796-262AECC5DD66}" type="datetimeFigureOut">
              <a:rPr lang="en-US" smtClean="0"/>
              <a:pPr/>
              <a:t>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B80893-E631-49C6-A796-262AECC5DD66}" type="datetimeFigureOut">
              <a:rPr lang="en-US" smtClean="0"/>
              <a:pPr/>
              <a:t>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80893-E631-49C6-A796-262AECC5DD66}" type="datetimeFigureOut">
              <a:rPr lang="en-US" smtClean="0"/>
              <a:pPr/>
              <a:t>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80893-E631-49C6-A796-262AECC5DD66}" type="datetimeFigureOut">
              <a:rPr lang="en-US" smtClean="0"/>
              <a:pPr/>
              <a:t>2/23/2020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70A3C-5AC6-4B76-9F0C-FF31B6CD14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ncdc.noaa.gov/stormevents/details.jsp" TargetMode="External"/><Relationship Id="rId2" Type="http://schemas.openxmlformats.org/officeDocument/2006/relationships/hyperlink" Target="https://towardsdatascience.com/apply-and-lambda-usage-in-pandas-b13a1ea037f7" TargetMode="External"/><Relationship Id="rId1" Type="http://schemas.openxmlformats.org/officeDocument/2006/relationships/slideLayout" Target="../slideLayouts/slideLayout1.xml"/><Relationship Id="rId5" Type="http://schemas.openxmlformats.org/officeDocument/2006/relationships/hyperlink" Target="https://en.wikipedia.org/wiki/Saffir&#8211;Simpson_scale" TargetMode="External"/><Relationship Id="rId4" Type="http://schemas.openxmlformats.org/officeDocument/2006/relationships/hyperlink" Target="https://pandas.pydata.org/pandas-docs/stable/reference/api/pandas.DataFrame.joi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cdc.noaa.gov/stormevents/ftp.jsp"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S</a:t>
            </a:r>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torm </a:t>
            </a:r>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a:t>
            </a:r>
          </a:p>
        </p:txBody>
      </p:sp>
      <p:sp>
        <p:nvSpPr>
          <p:cNvPr id="3" name="Subtitle 2"/>
          <p:cNvSpPr>
            <a:spLocks noGrp="1"/>
          </p:cNvSpPr>
          <p:nvPr>
            <p:ph type="subTitle" idx="1"/>
          </p:nvPr>
        </p:nvSpPr>
        <p:spPr>
          <a:xfrm>
            <a:off x="1524000" y="3276600"/>
            <a:ext cx="6400800" cy="762000"/>
          </a:xfrm>
        </p:spPr>
        <p:txBody>
          <a:bodyPr/>
          <a:lstStyle/>
          <a:p>
            <a:r>
              <a:rPr lang="en-US" dirty="0" smtClean="0">
                <a:solidFill>
                  <a:srgbClr val="0070C0"/>
                </a:solidFill>
              </a:rPr>
              <a:t>An Exploratory Data Analysis Project</a:t>
            </a:r>
            <a:endParaRPr lang="en-US" dirty="0">
              <a:solidFill>
                <a:srgbClr val="0070C0"/>
              </a:solidFill>
            </a:endParaRPr>
          </a:p>
        </p:txBody>
      </p:sp>
      <p:sp>
        <p:nvSpPr>
          <p:cNvPr id="4" name="Subtitle 2"/>
          <p:cNvSpPr txBox="1">
            <a:spLocks/>
          </p:cNvSpPr>
          <p:nvPr/>
        </p:nvSpPr>
        <p:spPr>
          <a:xfrm>
            <a:off x="1828800" y="5486400"/>
            <a:ext cx="5943600" cy="1219200"/>
          </a:xfrm>
          <a:prstGeom prst="rect">
            <a:avLst/>
          </a:prstGeom>
        </p:spPr>
        <p:txBody>
          <a:bodyPr vert="horz" lIns="91440" tIns="45720" rIns="91440" bIns="45720" rtlCol="0">
            <a:normAutofit fontScale="70000" lnSpcReduction="20000"/>
          </a:bodyPr>
          <a:lstStyle/>
          <a:p>
            <a:pPr algn="ctr">
              <a:spcBef>
                <a:spcPct val="20000"/>
              </a:spcBef>
            </a:pPr>
            <a:r>
              <a:rPr lang="en-US" sz="3200" b="1" dirty="0" smtClean="0">
                <a:solidFill>
                  <a:schemeClr val="dk1"/>
                </a:solidFill>
              </a:rPr>
              <a:t>Amie Davis, amodavis@my365.bellevue.edu,</a:t>
            </a:r>
            <a:br>
              <a:rPr lang="en-US" sz="3200" b="1" dirty="0" smtClean="0">
                <a:solidFill>
                  <a:schemeClr val="dk1"/>
                </a:solidFill>
              </a:rPr>
            </a:br>
            <a:r>
              <a:rPr lang="en-US" sz="3200" b="1" dirty="0">
                <a:solidFill>
                  <a:schemeClr val="dk1"/>
                </a:solidFill>
              </a:rPr>
              <a:t>DSC530, Bellevue </a:t>
            </a:r>
            <a:r>
              <a:rPr lang="en-US" sz="3200" b="1" dirty="0" smtClean="0">
                <a:solidFill>
                  <a:schemeClr val="dk1"/>
                </a:solidFill>
              </a:rPr>
              <a:t>University,</a:t>
            </a:r>
            <a:br>
              <a:rPr lang="en-US" sz="3200" b="1" dirty="0" smtClean="0">
                <a:solidFill>
                  <a:schemeClr val="dk1"/>
                </a:solidFill>
              </a:rPr>
            </a:br>
            <a:r>
              <a:rPr lang="en-US" sz="3200" b="1" dirty="0" smtClean="0">
                <a:solidFill>
                  <a:schemeClr val="dk1"/>
                </a:solidFill>
              </a:rPr>
              <a:t>27 February 2020</a:t>
            </a:r>
            <a:endParaRPr lang="en-US" sz="3200" b="1" dirty="0">
              <a:solidFill>
                <a:schemeClr val="dk1"/>
              </a:solidFill>
            </a:endParaRPr>
          </a:p>
          <a:p>
            <a:pPr lvl="0" algn="ctr">
              <a:spcBef>
                <a:spcPct val="20000"/>
              </a:spcBef>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Property Damage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495800" y="1676400"/>
            <a:ext cx="4086225" cy="26955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57200" y="1676400"/>
            <a:ext cx="4105275" cy="2628900"/>
          </a:xfrm>
          <a:prstGeom prst="rect">
            <a:avLst/>
          </a:prstGeom>
          <a:noFill/>
          <a:ln w="9525">
            <a:noFill/>
            <a:miter lim="800000"/>
            <a:headEnd/>
            <a:tailEnd/>
          </a:ln>
        </p:spPr>
      </p:pic>
      <p:sp>
        <p:nvSpPr>
          <p:cNvPr id="14" name="TextBox 13"/>
          <p:cNvSpPr txBox="1"/>
          <p:nvPr/>
        </p:nvSpPr>
        <p:spPr>
          <a:xfrm>
            <a:off x="838200" y="4800600"/>
            <a:ext cx="7620000" cy="1754326"/>
          </a:xfrm>
          <a:prstGeom prst="rect">
            <a:avLst/>
          </a:prstGeom>
          <a:noFill/>
        </p:spPr>
        <p:txBody>
          <a:bodyPr wrap="square" rtlCol="0">
            <a:spAutoFit/>
          </a:bodyPr>
          <a:lstStyle/>
          <a:p>
            <a:pPr>
              <a:buFont typeface="Wingdings" pitchFamily="2" charset="2"/>
              <a:buChar char="Ø"/>
            </a:pPr>
            <a:r>
              <a:rPr lang="en-US" dirty="0" smtClean="0"/>
              <a:t> </a:t>
            </a:r>
            <a:r>
              <a:rPr lang="en-US" dirty="0" smtClean="0"/>
              <a:t>Due to the large range of dollar amounts, histograms are not the best way to view this data.  The Probability Mass Function (PMF) presents a better picture. </a:t>
            </a:r>
          </a:p>
          <a:p>
            <a:pPr>
              <a:buFont typeface="Wingdings" pitchFamily="2" charset="2"/>
              <a:buChar char="Ø"/>
            </a:pPr>
            <a:endParaRPr lang="en-US" dirty="0" smtClean="0"/>
          </a:p>
          <a:p>
            <a:pPr>
              <a:buFont typeface="Wingdings" pitchFamily="2" charset="2"/>
              <a:buChar char="Ø"/>
            </a:pPr>
            <a:r>
              <a:rPr lang="en-US" dirty="0" smtClean="0"/>
              <a:t>Above are histograms representing the distribution between $100,000 and $1,000,000.</a:t>
            </a:r>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Property Damage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1676400" y="40386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5943600" y="40386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838200" y="5715000"/>
            <a:ext cx="7620000" cy="923330"/>
          </a:xfrm>
          <a:prstGeom prst="rect">
            <a:avLst/>
          </a:prstGeom>
          <a:noFill/>
        </p:spPr>
        <p:txBody>
          <a:bodyPr wrap="square" rtlCol="0">
            <a:spAutoFit/>
          </a:bodyPr>
          <a:lstStyle/>
          <a:p>
            <a:pPr>
              <a:buFont typeface="Wingdings" pitchFamily="2" charset="2"/>
              <a:buChar char="Ø"/>
            </a:pPr>
            <a:r>
              <a:rPr lang="en-US" dirty="0" smtClean="0"/>
              <a:t> </a:t>
            </a:r>
            <a:r>
              <a:rPr lang="en-US" dirty="0" smtClean="0"/>
              <a:t>Outliers</a:t>
            </a:r>
            <a:r>
              <a:rPr lang="en-US" dirty="0" smtClean="0"/>
              <a:t>:  </a:t>
            </a:r>
            <a:r>
              <a:rPr lang="en-US" dirty="0" smtClean="0"/>
              <a:t>There is an extreme outlier of </a:t>
            </a:r>
            <a:r>
              <a:rPr lang="en-US" dirty="0" smtClean="0"/>
              <a:t>$3 billion </a:t>
            </a:r>
            <a:r>
              <a:rPr lang="en-US" dirty="0" smtClean="0"/>
              <a:t>dollars </a:t>
            </a:r>
            <a:r>
              <a:rPr lang="en-US" dirty="0" smtClean="0"/>
              <a:t>from 1999 </a:t>
            </a:r>
            <a:r>
              <a:rPr lang="en-US" dirty="0" smtClean="0"/>
              <a:t>which is </a:t>
            </a:r>
            <a:r>
              <a:rPr lang="en-US" dirty="0" smtClean="0"/>
              <a:t>skewing results.  I am removing this value from further analysis</a:t>
            </a:r>
            <a:r>
              <a:rPr lang="en-US" dirty="0" smtClean="0"/>
              <a:t>.</a:t>
            </a:r>
            <a:endParaRPr lang="en-US" dirty="0" smtClean="0"/>
          </a:p>
          <a:p>
            <a:r>
              <a:rPr lang="en-US" dirty="0" smtClean="0"/>
              <a:t> </a:t>
            </a:r>
            <a:endParaRPr lang="en-US" dirty="0"/>
          </a:p>
        </p:txBody>
      </p:sp>
      <p:sp>
        <p:nvSpPr>
          <p:cNvPr id="12" name="TextBox 11"/>
          <p:cNvSpPr txBox="1"/>
          <p:nvPr/>
        </p:nvSpPr>
        <p:spPr>
          <a:xfrm>
            <a:off x="1219200" y="4419600"/>
            <a:ext cx="2667000" cy="1077218"/>
          </a:xfrm>
          <a:prstGeom prst="rect">
            <a:avLst/>
          </a:prstGeom>
          <a:noFill/>
        </p:spPr>
        <p:txBody>
          <a:bodyPr wrap="square" rtlCol="0">
            <a:spAutoFit/>
          </a:bodyPr>
          <a:lstStyle/>
          <a:p>
            <a:r>
              <a:rPr lang="en-US" sz="1600" dirty="0" smtClean="0"/>
              <a:t>Mean:	</a:t>
            </a:r>
            <a:r>
              <a:rPr lang="en-US" sz="1600" dirty="0" smtClean="0"/>
              <a:t>$503.49K</a:t>
            </a:r>
            <a:endParaRPr lang="en-US" sz="1600" dirty="0" smtClean="0"/>
          </a:p>
          <a:p>
            <a:r>
              <a:rPr lang="en-US" sz="1600" dirty="0" smtClean="0"/>
              <a:t>Mode:	</a:t>
            </a:r>
            <a:r>
              <a:rPr lang="en-US" sz="1600" dirty="0" smtClean="0"/>
              <a:t>$5K</a:t>
            </a:r>
            <a:endParaRPr lang="en-US" sz="1600" dirty="0" smtClean="0"/>
          </a:p>
          <a:p>
            <a:r>
              <a:rPr lang="en-US" sz="1600" dirty="0" smtClean="0"/>
              <a:t>Variance:	</a:t>
            </a:r>
            <a:r>
              <a:rPr lang="en-US" sz="1600" dirty="0" smtClean="0"/>
              <a:t>69026047.21</a:t>
            </a:r>
            <a:endParaRPr lang="en-US" sz="1600" dirty="0" smtClean="0"/>
          </a:p>
          <a:p>
            <a:r>
              <a:rPr lang="en-US" sz="1600" dirty="0" err="1" smtClean="0"/>
              <a:t>StdDev</a:t>
            </a:r>
            <a:r>
              <a:rPr lang="en-US" sz="1600" dirty="0" smtClean="0"/>
              <a:t>:	</a:t>
            </a:r>
            <a:r>
              <a:rPr lang="en-US" sz="1600" dirty="0" smtClean="0"/>
              <a:t>8308.19</a:t>
            </a:r>
            <a:endParaRPr lang="en-US" sz="1600" dirty="0"/>
          </a:p>
        </p:txBody>
      </p:sp>
      <p:sp>
        <p:nvSpPr>
          <p:cNvPr id="13" name="TextBox 12"/>
          <p:cNvSpPr txBox="1"/>
          <p:nvPr/>
        </p:nvSpPr>
        <p:spPr>
          <a:xfrm>
            <a:off x="5410200" y="4419600"/>
            <a:ext cx="2667000" cy="1077218"/>
          </a:xfrm>
          <a:prstGeom prst="rect">
            <a:avLst/>
          </a:prstGeom>
          <a:noFill/>
        </p:spPr>
        <p:txBody>
          <a:bodyPr wrap="square" rtlCol="0">
            <a:spAutoFit/>
          </a:bodyPr>
          <a:lstStyle/>
          <a:p>
            <a:r>
              <a:rPr lang="en-US" sz="1600" dirty="0" smtClean="0"/>
              <a:t>Mean:	$251.194K</a:t>
            </a:r>
          </a:p>
          <a:p>
            <a:r>
              <a:rPr lang="en-US" sz="1600" dirty="0" smtClean="0"/>
              <a:t>Mode:	$1K</a:t>
            </a:r>
          </a:p>
          <a:p>
            <a:r>
              <a:rPr lang="en-US" sz="1600" dirty="0" smtClean="0"/>
              <a:t>Variance:	41862649.85</a:t>
            </a:r>
          </a:p>
          <a:p>
            <a:r>
              <a:rPr lang="en-US" sz="1600" dirty="0" err="1" smtClean="0"/>
              <a:t>StdDev</a:t>
            </a:r>
            <a:r>
              <a:rPr lang="en-US" sz="1600" dirty="0" smtClean="0"/>
              <a:t>:	6470.14</a:t>
            </a:r>
            <a:endParaRPr lang="en-US" sz="1600" dirty="0"/>
          </a:p>
        </p:txBody>
      </p:sp>
      <p:sp>
        <p:nvSpPr>
          <p:cNvPr id="14" name="TextBox 13"/>
          <p:cNvSpPr txBox="1"/>
          <p:nvPr/>
        </p:nvSpPr>
        <p:spPr>
          <a:xfrm>
            <a:off x="3810000" y="1219200"/>
            <a:ext cx="762000" cy="369332"/>
          </a:xfrm>
          <a:prstGeom prst="rect">
            <a:avLst/>
          </a:prstGeom>
          <a:noFill/>
        </p:spPr>
        <p:txBody>
          <a:bodyPr wrap="square" rtlCol="0">
            <a:spAutoFit/>
          </a:bodyPr>
          <a:lstStyle/>
          <a:p>
            <a:r>
              <a:rPr lang="en-US" dirty="0" smtClean="0"/>
              <a:t>PMF</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2209800" y="1524000"/>
            <a:ext cx="3895725" cy="261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Crop Damage</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838200" y="4800600"/>
            <a:ext cx="7620000" cy="1754326"/>
          </a:xfrm>
          <a:prstGeom prst="rect">
            <a:avLst/>
          </a:prstGeom>
          <a:noFill/>
        </p:spPr>
        <p:txBody>
          <a:bodyPr wrap="square" rtlCol="0">
            <a:spAutoFit/>
          </a:bodyPr>
          <a:lstStyle/>
          <a:p>
            <a:pPr>
              <a:buFont typeface="Wingdings" pitchFamily="2" charset="2"/>
              <a:buChar char="Ø"/>
            </a:pPr>
            <a:r>
              <a:rPr lang="en-US" dirty="0" smtClean="0"/>
              <a:t> </a:t>
            </a:r>
            <a:r>
              <a:rPr lang="en-US" dirty="0" smtClean="0"/>
              <a:t>Due to the large range of dollar amounts, histograms are not the best way to view this data.  The Probability Mass Function (PMF) presents a better picture. </a:t>
            </a:r>
          </a:p>
          <a:p>
            <a:pPr>
              <a:buFont typeface="Wingdings" pitchFamily="2" charset="2"/>
              <a:buChar char="Ø"/>
            </a:pPr>
            <a:endParaRPr lang="en-US" dirty="0" smtClean="0"/>
          </a:p>
          <a:p>
            <a:pPr>
              <a:buFont typeface="Wingdings" pitchFamily="2" charset="2"/>
              <a:buChar char="Ø"/>
            </a:pPr>
            <a:r>
              <a:rPr lang="en-US" dirty="0" smtClean="0"/>
              <a:t>Above are histograms representing the distribution between $0 and $100,000.</a:t>
            </a:r>
            <a:endParaRPr lang="en-US" dirty="0" smtClean="0"/>
          </a:p>
          <a:p>
            <a:r>
              <a:rPr lang="en-US" dirty="0" smtClean="0"/>
              <a:t> </a:t>
            </a:r>
            <a:endParaRPr lang="en-US" dirty="0"/>
          </a:p>
        </p:txBody>
      </p:sp>
      <p:pic>
        <p:nvPicPr>
          <p:cNvPr id="6148" name="Picture 4"/>
          <p:cNvPicPr>
            <a:picLocks noChangeAspect="1" noChangeArrowheads="1"/>
          </p:cNvPicPr>
          <p:nvPr/>
        </p:nvPicPr>
        <p:blipFill>
          <a:blip r:embed="rId2" cstate="print"/>
          <a:srcRect/>
          <a:stretch>
            <a:fillRect/>
          </a:stretch>
        </p:blipFill>
        <p:spPr bwMode="auto">
          <a:xfrm>
            <a:off x="4495800" y="1600200"/>
            <a:ext cx="4048125" cy="2524125"/>
          </a:xfrm>
          <a:prstGeom prst="rect">
            <a:avLst/>
          </a:prstGeom>
          <a:noFill/>
          <a:ln w="9525">
            <a:noFill/>
            <a:miter lim="800000"/>
            <a:headEnd/>
            <a:tailEnd/>
          </a:ln>
        </p:spPr>
      </p:pic>
      <p:pic>
        <p:nvPicPr>
          <p:cNvPr id="6149" name="Picture 5"/>
          <p:cNvPicPr>
            <a:picLocks noChangeAspect="1" noChangeArrowheads="1"/>
          </p:cNvPicPr>
          <p:nvPr/>
        </p:nvPicPr>
        <p:blipFill>
          <a:blip r:embed="rId3" cstate="print"/>
          <a:srcRect/>
          <a:stretch>
            <a:fillRect/>
          </a:stretch>
        </p:blipFill>
        <p:spPr bwMode="auto">
          <a:xfrm>
            <a:off x="457200" y="1600200"/>
            <a:ext cx="4019550"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Crop Damage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4" name="TextBox 13"/>
          <p:cNvSpPr txBox="1"/>
          <p:nvPr/>
        </p:nvSpPr>
        <p:spPr>
          <a:xfrm>
            <a:off x="838200" y="4800600"/>
            <a:ext cx="7620000" cy="1754326"/>
          </a:xfrm>
          <a:prstGeom prst="rect">
            <a:avLst/>
          </a:prstGeom>
          <a:noFill/>
        </p:spPr>
        <p:txBody>
          <a:bodyPr wrap="square" rtlCol="0">
            <a:spAutoFit/>
          </a:bodyPr>
          <a:lstStyle/>
          <a:p>
            <a:pPr>
              <a:buFont typeface="Wingdings" pitchFamily="2" charset="2"/>
              <a:buChar char="Ø"/>
            </a:pPr>
            <a:r>
              <a:rPr lang="en-US" dirty="0" smtClean="0"/>
              <a:t> </a:t>
            </a:r>
            <a:r>
              <a:rPr lang="en-US" dirty="0" smtClean="0"/>
              <a:t>Due to the large range of dollar amounts, histograms are not the best way to view this data.  The Probability Mass Function (PMF) presents a better picture. </a:t>
            </a:r>
          </a:p>
          <a:p>
            <a:pPr>
              <a:buFont typeface="Wingdings" pitchFamily="2" charset="2"/>
              <a:buChar char="Ø"/>
            </a:pPr>
            <a:endParaRPr lang="en-US" dirty="0" smtClean="0"/>
          </a:p>
          <a:p>
            <a:pPr>
              <a:buFont typeface="Wingdings" pitchFamily="2" charset="2"/>
              <a:buChar char="Ø"/>
            </a:pPr>
            <a:r>
              <a:rPr lang="en-US" dirty="0" smtClean="0"/>
              <a:t>Above are histograms representing the distribution between $100,000 and $1,000,000.</a:t>
            </a:r>
            <a:endParaRPr lang="en-US" dirty="0" smtClean="0"/>
          </a:p>
          <a:p>
            <a:r>
              <a:rPr lang="en-US" dirty="0" smtClean="0"/>
              <a:t>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4648200" y="1676400"/>
            <a:ext cx="3914775" cy="25146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533400" y="1676400"/>
            <a:ext cx="3924300" cy="2562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Crop Damage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1676400" y="40386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5943600" y="40386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838200" y="5715000"/>
            <a:ext cx="7620000" cy="1200329"/>
          </a:xfrm>
          <a:prstGeom prst="rect">
            <a:avLst/>
          </a:prstGeom>
          <a:noFill/>
        </p:spPr>
        <p:txBody>
          <a:bodyPr wrap="square" rtlCol="0">
            <a:spAutoFit/>
          </a:bodyPr>
          <a:lstStyle/>
          <a:p>
            <a:pPr>
              <a:buFont typeface="Wingdings" pitchFamily="2" charset="2"/>
              <a:buChar char="Ø"/>
            </a:pPr>
            <a:r>
              <a:rPr lang="en-US" dirty="0" smtClean="0"/>
              <a:t> No extreme outliers.  All </a:t>
            </a:r>
            <a:r>
              <a:rPr lang="en-US" dirty="0" smtClean="0"/>
              <a:t>values in smallest and largest are feasible (10 to 500M).</a:t>
            </a:r>
          </a:p>
          <a:p>
            <a:pPr>
              <a:buFont typeface="Wingdings" pitchFamily="2" charset="2"/>
              <a:buChar char="Ø"/>
            </a:pPr>
            <a:endParaRPr lang="en-US" dirty="0" smtClean="0"/>
          </a:p>
          <a:p>
            <a:r>
              <a:rPr lang="en-US" dirty="0" smtClean="0"/>
              <a:t> </a:t>
            </a:r>
            <a:endParaRPr lang="en-US" dirty="0"/>
          </a:p>
        </p:txBody>
      </p:sp>
      <p:sp>
        <p:nvSpPr>
          <p:cNvPr id="12" name="TextBox 11"/>
          <p:cNvSpPr txBox="1"/>
          <p:nvPr/>
        </p:nvSpPr>
        <p:spPr>
          <a:xfrm>
            <a:off x="1219200" y="4419600"/>
            <a:ext cx="2667000" cy="1077218"/>
          </a:xfrm>
          <a:prstGeom prst="rect">
            <a:avLst/>
          </a:prstGeom>
          <a:noFill/>
        </p:spPr>
        <p:txBody>
          <a:bodyPr wrap="square" rtlCol="0">
            <a:spAutoFit/>
          </a:bodyPr>
          <a:lstStyle/>
          <a:p>
            <a:r>
              <a:rPr lang="en-US" sz="1600" dirty="0" smtClean="0"/>
              <a:t>Mean:	</a:t>
            </a:r>
            <a:r>
              <a:rPr lang="en-US" sz="1600" dirty="0" smtClean="0"/>
              <a:t>$3193.15K</a:t>
            </a:r>
            <a:endParaRPr lang="en-US" sz="1600" dirty="0" smtClean="0"/>
          </a:p>
          <a:p>
            <a:r>
              <a:rPr lang="en-US" sz="1600" dirty="0" smtClean="0"/>
              <a:t>Mode:	</a:t>
            </a:r>
            <a:r>
              <a:rPr lang="en-US" sz="1600" dirty="0" smtClean="0"/>
              <a:t>$50K</a:t>
            </a:r>
            <a:endParaRPr lang="en-US" sz="1600" dirty="0" smtClean="0"/>
          </a:p>
          <a:p>
            <a:r>
              <a:rPr lang="en-US" sz="1600" dirty="0" smtClean="0"/>
              <a:t>Variance:	</a:t>
            </a:r>
            <a:r>
              <a:rPr lang="en-US" sz="1600" dirty="0" smtClean="0"/>
              <a:t> </a:t>
            </a:r>
            <a:r>
              <a:rPr lang="en-US" sz="1600" dirty="0" smtClean="0"/>
              <a:t>600362573.09</a:t>
            </a:r>
            <a:endParaRPr lang="en-US" sz="1600" dirty="0" smtClean="0"/>
          </a:p>
          <a:p>
            <a:r>
              <a:rPr lang="en-US" sz="1600" dirty="0" err="1" smtClean="0"/>
              <a:t>StdDev</a:t>
            </a:r>
            <a:r>
              <a:rPr lang="en-US" sz="1600" dirty="0" smtClean="0"/>
              <a:t>:	</a:t>
            </a:r>
            <a:r>
              <a:rPr lang="en-US" sz="1600" dirty="0" smtClean="0"/>
              <a:t> 24502.3</a:t>
            </a:r>
            <a:endParaRPr lang="en-US" sz="1600" dirty="0"/>
          </a:p>
        </p:txBody>
      </p:sp>
      <p:sp>
        <p:nvSpPr>
          <p:cNvPr id="13" name="TextBox 12"/>
          <p:cNvSpPr txBox="1"/>
          <p:nvPr/>
        </p:nvSpPr>
        <p:spPr>
          <a:xfrm>
            <a:off x="5410200" y="4419600"/>
            <a:ext cx="2667000" cy="1077218"/>
          </a:xfrm>
          <a:prstGeom prst="rect">
            <a:avLst/>
          </a:prstGeom>
          <a:noFill/>
        </p:spPr>
        <p:txBody>
          <a:bodyPr wrap="square" rtlCol="0">
            <a:spAutoFit/>
          </a:bodyPr>
          <a:lstStyle/>
          <a:p>
            <a:r>
              <a:rPr lang="en-US" sz="1600" dirty="0" smtClean="0"/>
              <a:t>Mean:	</a:t>
            </a:r>
            <a:r>
              <a:rPr lang="en-US" sz="1600" dirty="0" smtClean="0"/>
              <a:t>$ 516.7K</a:t>
            </a:r>
            <a:endParaRPr lang="en-US" sz="1600" dirty="0" smtClean="0"/>
          </a:p>
          <a:p>
            <a:r>
              <a:rPr lang="en-US" sz="1600" dirty="0" smtClean="0"/>
              <a:t>Mode:	</a:t>
            </a:r>
            <a:r>
              <a:rPr lang="en-US" sz="1600" dirty="0" smtClean="0"/>
              <a:t>$50K</a:t>
            </a:r>
            <a:endParaRPr lang="en-US" sz="1600" dirty="0" smtClean="0"/>
          </a:p>
          <a:p>
            <a:r>
              <a:rPr lang="en-US" sz="1600" dirty="0" smtClean="0"/>
              <a:t>Variance:	 </a:t>
            </a:r>
            <a:r>
              <a:rPr lang="en-US" sz="1600" dirty="0" smtClean="0"/>
              <a:t>26719670.17</a:t>
            </a:r>
            <a:endParaRPr lang="en-US" sz="1600" dirty="0" smtClean="0"/>
          </a:p>
          <a:p>
            <a:r>
              <a:rPr lang="en-US" sz="1600" dirty="0" err="1" smtClean="0"/>
              <a:t>StdDev</a:t>
            </a:r>
            <a:r>
              <a:rPr lang="en-US" sz="1600" dirty="0" smtClean="0"/>
              <a:t>:	 5169.11</a:t>
            </a:r>
            <a:endParaRPr lang="en-US" sz="1600" dirty="0"/>
          </a:p>
        </p:txBody>
      </p:sp>
      <p:sp>
        <p:nvSpPr>
          <p:cNvPr id="14" name="TextBox 13"/>
          <p:cNvSpPr txBox="1"/>
          <p:nvPr/>
        </p:nvSpPr>
        <p:spPr>
          <a:xfrm>
            <a:off x="3810000" y="1219200"/>
            <a:ext cx="762000" cy="369332"/>
          </a:xfrm>
          <a:prstGeom prst="rect">
            <a:avLst/>
          </a:prstGeom>
          <a:noFill/>
        </p:spPr>
        <p:txBody>
          <a:bodyPr wrap="square" rtlCol="0">
            <a:spAutoFit/>
          </a:bodyPr>
          <a:lstStyle/>
          <a:p>
            <a:r>
              <a:rPr lang="en-US" dirty="0" smtClean="0"/>
              <a:t>PMF</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2209801" y="1600200"/>
            <a:ext cx="3886200" cy="2550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PMF Comparison</a:t>
            </a:r>
            <a:b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br>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Do </a:t>
            </a:r>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High Winds Cause More Damage?</a:t>
            </a:r>
            <a:endParaRPr lang="en-US" sz="2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1524000" y="1371600"/>
            <a:ext cx="1828800" cy="369332"/>
          </a:xfrm>
          <a:prstGeom prst="rect">
            <a:avLst/>
          </a:prstGeom>
          <a:noFill/>
        </p:spPr>
        <p:txBody>
          <a:bodyPr wrap="square" rtlCol="0">
            <a:spAutoFit/>
          </a:bodyPr>
          <a:lstStyle/>
          <a:p>
            <a:r>
              <a:rPr lang="en-US" dirty="0" smtClean="0"/>
              <a:t>Property Damage</a:t>
            </a:r>
            <a:endParaRPr lang="en-US" dirty="0"/>
          </a:p>
        </p:txBody>
      </p:sp>
      <p:sp>
        <p:nvSpPr>
          <p:cNvPr id="14" name="TextBox 13"/>
          <p:cNvSpPr txBox="1"/>
          <p:nvPr/>
        </p:nvSpPr>
        <p:spPr>
          <a:xfrm>
            <a:off x="838200" y="4800600"/>
            <a:ext cx="7620000" cy="1477328"/>
          </a:xfrm>
          <a:prstGeom prst="rect">
            <a:avLst/>
          </a:prstGeom>
          <a:noFill/>
        </p:spPr>
        <p:txBody>
          <a:bodyPr wrap="square" rtlCol="0">
            <a:spAutoFit/>
          </a:bodyPr>
          <a:lstStyle/>
          <a:p>
            <a:pPr>
              <a:buFont typeface="Wingdings" pitchFamily="2" charset="2"/>
              <a:buChar char="Ø"/>
            </a:pPr>
            <a:r>
              <a:rPr lang="en-US" dirty="0" smtClean="0"/>
              <a:t> Compares damage from storms with high </a:t>
            </a:r>
            <a:r>
              <a:rPr lang="en-US" dirty="0" smtClean="0"/>
              <a:t>winds to those without</a:t>
            </a:r>
            <a:endParaRPr lang="en-US" dirty="0" smtClean="0"/>
          </a:p>
          <a:p>
            <a:pPr>
              <a:buFont typeface="Wingdings" pitchFamily="2" charset="2"/>
              <a:buChar char="Ø"/>
            </a:pPr>
            <a:r>
              <a:rPr lang="en-US" dirty="0" smtClean="0"/>
              <a:t> High winds defined as greater than 50mph (NWS)  </a:t>
            </a:r>
          </a:p>
          <a:p>
            <a:pPr>
              <a:buFont typeface="Wingdings" pitchFamily="2" charset="2"/>
              <a:buChar char="Ø"/>
            </a:pPr>
            <a:r>
              <a:rPr lang="en-US" dirty="0" smtClean="0"/>
              <a:t>Using 2019 dataset for comparison</a:t>
            </a:r>
          </a:p>
          <a:p>
            <a:pPr>
              <a:buFont typeface="Wingdings" pitchFamily="2" charset="2"/>
              <a:buChar char="Ø"/>
            </a:pPr>
            <a:r>
              <a:rPr lang="en-US" dirty="0" smtClean="0"/>
              <a:t> Exclude outliers &gt;= $100,000,000</a:t>
            </a:r>
          </a:p>
          <a:p>
            <a:r>
              <a:rPr lang="en-US" dirty="0" smtClean="0"/>
              <a:t> </a:t>
            </a:r>
            <a:endParaRPr lang="en-US" dirty="0"/>
          </a:p>
        </p:txBody>
      </p:sp>
      <p:sp>
        <p:nvSpPr>
          <p:cNvPr id="8" name="TextBox 7"/>
          <p:cNvSpPr txBox="1"/>
          <p:nvPr/>
        </p:nvSpPr>
        <p:spPr>
          <a:xfrm>
            <a:off x="5867400" y="1371600"/>
            <a:ext cx="1828800" cy="369332"/>
          </a:xfrm>
          <a:prstGeom prst="rect">
            <a:avLst/>
          </a:prstGeom>
          <a:noFill/>
        </p:spPr>
        <p:txBody>
          <a:bodyPr wrap="square" rtlCol="0">
            <a:spAutoFit/>
          </a:bodyPr>
          <a:lstStyle/>
          <a:p>
            <a:r>
              <a:rPr lang="en-US" dirty="0" smtClean="0"/>
              <a:t>Crop Damage</a:t>
            </a:r>
            <a:endParaRPr lang="en-US" dirty="0"/>
          </a:p>
        </p:txBody>
      </p:sp>
      <p:pic>
        <p:nvPicPr>
          <p:cNvPr id="9220" name="Picture 4"/>
          <p:cNvPicPr>
            <a:picLocks noChangeAspect="1" noChangeArrowheads="1"/>
          </p:cNvPicPr>
          <p:nvPr/>
        </p:nvPicPr>
        <p:blipFill>
          <a:blip r:embed="rId2" cstate="print"/>
          <a:srcRect/>
          <a:stretch>
            <a:fillRect/>
          </a:stretch>
        </p:blipFill>
        <p:spPr bwMode="auto">
          <a:xfrm>
            <a:off x="685800" y="1752600"/>
            <a:ext cx="3867150" cy="2619375"/>
          </a:xfrm>
          <a:prstGeom prst="rect">
            <a:avLst/>
          </a:prstGeom>
          <a:noFill/>
          <a:ln w="9525">
            <a:noFill/>
            <a:miter lim="800000"/>
            <a:headEnd/>
            <a:tailEnd/>
          </a:ln>
        </p:spPr>
      </p:pic>
      <p:pic>
        <p:nvPicPr>
          <p:cNvPr id="9221" name="Picture 5"/>
          <p:cNvPicPr>
            <a:picLocks noChangeAspect="1" noChangeArrowheads="1"/>
          </p:cNvPicPr>
          <p:nvPr/>
        </p:nvPicPr>
        <p:blipFill>
          <a:blip r:embed="rId3" cstate="print"/>
          <a:srcRect/>
          <a:stretch>
            <a:fillRect/>
          </a:stretch>
        </p:blipFill>
        <p:spPr bwMode="auto">
          <a:xfrm>
            <a:off x="4724400" y="1752600"/>
            <a:ext cx="3886200" cy="263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CDF – Wind Speed</a:t>
            </a:r>
            <a:endParaRPr lang="en-US" sz="2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11" name="TextBox 10"/>
          <p:cNvSpPr txBox="1"/>
          <p:nvPr/>
        </p:nvSpPr>
        <p:spPr>
          <a:xfrm>
            <a:off x="914400" y="5257800"/>
            <a:ext cx="7620000" cy="2031325"/>
          </a:xfrm>
          <a:prstGeom prst="rect">
            <a:avLst/>
          </a:prstGeom>
          <a:noFill/>
        </p:spPr>
        <p:txBody>
          <a:bodyPr wrap="square" rtlCol="0">
            <a:spAutoFit/>
          </a:bodyPr>
          <a:lstStyle/>
          <a:p>
            <a:pPr>
              <a:buFont typeface="Wingdings" pitchFamily="2" charset="2"/>
              <a:buChar char="Ø"/>
            </a:pPr>
            <a:r>
              <a:rPr lang="en-US" dirty="0" smtClean="0"/>
              <a:t> The CDF plot for wind speed shows a </a:t>
            </a:r>
            <a:r>
              <a:rPr lang="en-US" dirty="0" smtClean="0"/>
              <a:t>sigmoid </a:t>
            </a:r>
            <a:r>
              <a:rPr lang="en-US" dirty="0" smtClean="0"/>
              <a:t>shape, </a:t>
            </a:r>
            <a:r>
              <a:rPr lang="en-US" dirty="0" smtClean="0"/>
              <a:t>representing </a:t>
            </a:r>
            <a:r>
              <a:rPr lang="en-US" dirty="0" smtClean="0"/>
              <a:t>a normal distribution</a:t>
            </a:r>
            <a:r>
              <a:rPr lang="en-US" dirty="0" smtClean="0"/>
              <a:t>.  This is supported by the histograms.</a:t>
            </a:r>
          </a:p>
          <a:p>
            <a:pPr>
              <a:buFont typeface="Wingdings" pitchFamily="2" charset="2"/>
              <a:buChar char="Ø"/>
            </a:pPr>
            <a:r>
              <a:rPr lang="en-US" dirty="0" smtClean="0"/>
              <a:t> This normal distribution identified wind speed as a good variable to focus on when measuring storms.  Refining questions: Are winds causing </a:t>
            </a:r>
            <a:r>
              <a:rPr lang="en-US" dirty="0" smtClean="0"/>
              <a:t>more damage</a:t>
            </a:r>
            <a:r>
              <a:rPr lang="en-US" dirty="0" smtClean="0"/>
              <a:t>? </a:t>
            </a:r>
            <a:r>
              <a:rPr lang="en-US" dirty="0" smtClean="0"/>
              <a:t>Are </a:t>
            </a:r>
            <a:r>
              <a:rPr lang="en-US" dirty="0" smtClean="0"/>
              <a:t>winds becoming more intense?</a:t>
            </a:r>
            <a:endParaRPr lang="en-US" dirty="0" smtClean="0"/>
          </a:p>
          <a:p>
            <a:pPr>
              <a:buFont typeface="Wingdings" pitchFamily="2" charset="2"/>
              <a:buChar char="Ø"/>
            </a:pPr>
            <a:endParaRPr lang="en-US" dirty="0" smtClean="0"/>
          </a:p>
          <a:p>
            <a:r>
              <a:rPr lang="en-US" dirty="0" smtClean="0"/>
              <a:t> </a:t>
            </a:r>
            <a:endParaRPr lang="en-US" dirty="0"/>
          </a:p>
        </p:txBody>
      </p:sp>
      <p:pic>
        <p:nvPicPr>
          <p:cNvPr id="10243" name="Picture 3"/>
          <p:cNvPicPr>
            <a:picLocks noChangeAspect="1" noChangeArrowheads="1"/>
          </p:cNvPicPr>
          <p:nvPr/>
        </p:nvPicPr>
        <p:blipFill>
          <a:blip r:embed="rId2" cstate="print"/>
          <a:srcRect/>
          <a:stretch>
            <a:fillRect/>
          </a:stretch>
        </p:blipFill>
        <p:spPr bwMode="auto">
          <a:xfrm>
            <a:off x="1524000" y="1295400"/>
            <a:ext cx="5867400" cy="3730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Pareto Distribution Analysis </a:t>
            </a:r>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Range</a:t>
            </a:r>
            <a:endParaRPr lang="en-US" sz="2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11" name="TextBox 10"/>
          <p:cNvSpPr txBox="1"/>
          <p:nvPr/>
        </p:nvSpPr>
        <p:spPr>
          <a:xfrm>
            <a:off x="838200" y="3810000"/>
            <a:ext cx="7620000" cy="3693319"/>
          </a:xfrm>
          <a:prstGeom prst="rect">
            <a:avLst/>
          </a:prstGeom>
          <a:noFill/>
        </p:spPr>
        <p:txBody>
          <a:bodyPr wrap="square" rtlCol="0">
            <a:spAutoFit/>
          </a:bodyPr>
          <a:lstStyle/>
          <a:p>
            <a:pPr>
              <a:buFont typeface="Wingdings" pitchFamily="2" charset="2"/>
              <a:buChar char="Ø"/>
            </a:pPr>
            <a:r>
              <a:rPr lang="en-US" dirty="0" smtClean="0"/>
              <a:t> The CDF for both years is similar, so focusing on 2019 dataset.</a:t>
            </a:r>
          </a:p>
          <a:p>
            <a:pPr>
              <a:buFont typeface="Wingdings" pitchFamily="2" charset="2"/>
              <a:buChar char="Ø"/>
            </a:pPr>
            <a:endParaRPr lang="en-US" dirty="0" smtClean="0"/>
          </a:p>
          <a:p>
            <a:pPr>
              <a:buFont typeface="Wingdings" pitchFamily="2" charset="2"/>
              <a:buChar char="Ø"/>
            </a:pPr>
            <a:r>
              <a:rPr lang="en-US" dirty="0" smtClean="0"/>
              <a:t> The shape of the CDF </a:t>
            </a:r>
            <a:r>
              <a:rPr lang="en-US" dirty="0" smtClean="0"/>
              <a:t>plot </a:t>
            </a:r>
            <a:r>
              <a:rPr lang="en-US" dirty="0" smtClean="0"/>
              <a:t>appears </a:t>
            </a:r>
            <a:r>
              <a:rPr lang="en-US" dirty="0" smtClean="0"/>
              <a:t>to show an exponential or Pareto distribution</a:t>
            </a:r>
            <a:r>
              <a:rPr lang="en-US" dirty="0" smtClean="0"/>
              <a:t>.</a:t>
            </a:r>
          </a:p>
          <a:p>
            <a:pPr>
              <a:buFont typeface="Wingdings" pitchFamily="2" charset="2"/>
              <a:buChar char="Ø"/>
            </a:pPr>
            <a:endParaRPr lang="en-US" dirty="0" smtClean="0"/>
          </a:p>
          <a:p>
            <a:pPr>
              <a:buFont typeface="Wingdings" pitchFamily="2" charset="2"/>
              <a:buChar char="Ø"/>
            </a:pPr>
            <a:r>
              <a:rPr lang="en-US" dirty="0" smtClean="0"/>
              <a:t> </a:t>
            </a:r>
            <a:r>
              <a:rPr lang="en-US" dirty="0" smtClean="0"/>
              <a:t>The CCDF plot is not straight, </a:t>
            </a:r>
            <a:r>
              <a:rPr lang="en-US" dirty="0" smtClean="0"/>
              <a:t>so an exponential distribution is not represented. </a:t>
            </a:r>
            <a:endParaRPr lang="en-US" dirty="0" smtClean="0"/>
          </a:p>
          <a:p>
            <a:pPr>
              <a:buFont typeface="Wingdings" pitchFamily="2" charset="2"/>
              <a:buChar char="Ø"/>
            </a:pPr>
            <a:endParaRPr lang="en-US" dirty="0" smtClean="0"/>
          </a:p>
          <a:p>
            <a:pPr>
              <a:buFont typeface="Wingdings" pitchFamily="2" charset="2"/>
              <a:buChar char="Ø"/>
            </a:pPr>
            <a:r>
              <a:rPr lang="en-US" dirty="0" smtClean="0"/>
              <a:t> Plotting </a:t>
            </a:r>
            <a:r>
              <a:rPr lang="en-US" dirty="0" smtClean="0"/>
              <a:t>the CCDF </a:t>
            </a:r>
            <a:r>
              <a:rPr lang="en-US" dirty="0" smtClean="0"/>
              <a:t>against </a:t>
            </a:r>
            <a:r>
              <a:rPr lang="en-US" dirty="0" smtClean="0"/>
              <a:t>the log(range) does not result in a straight line, so a Pareto </a:t>
            </a:r>
            <a:r>
              <a:rPr lang="en-US" dirty="0" smtClean="0"/>
              <a:t>distribution </a:t>
            </a:r>
            <a:r>
              <a:rPr lang="en-US" dirty="0" smtClean="0"/>
              <a:t>is not represented</a:t>
            </a:r>
          </a:p>
          <a:p>
            <a:pPr>
              <a:buFont typeface="Wingdings" pitchFamily="2" charset="2"/>
              <a:buChar char="Ø"/>
            </a:pPr>
            <a:endParaRPr lang="en-US" dirty="0" smtClean="0">
              <a:solidFill>
                <a:srgbClr val="FF0000"/>
              </a:solidFill>
            </a:endParaRPr>
          </a:p>
          <a:p>
            <a:pPr>
              <a:buFont typeface="Wingdings" pitchFamily="2" charset="2"/>
              <a:buChar char="Ø"/>
            </a:pPr>
            <a:endParaRPr lang="en-US" dirty="0" smtClean="0"/>
          </a:p>
          <a:p>
            <a:r>
              <a:rPr lang="en-US" dirty="0" smtClean="0"/>
              <a:t> </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152401" y="1447800"/>
            <a:ext cx="3124199" cy="1990122"/>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3048000" y="1447800"/>
            <a:ext cx="3133725" cy="2057198"/>
          </a:xfrm>
          <a:prstGeom prst="rect">
            <a:avLst/>
          </a:prstGeom>
          <a:no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5943600" y="1447800"/>
            <a:ext cx="3047079" cy="20145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Correlations</a:t>
            </a:r>
            <a:b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br>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Property Damage vs. Hail Size</a:t>
            </a:r>
            <a:endParaRPr lang="en-US" sz="2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11" name="TextBox 10"/>
          <p:cNvSpPr txBox="1"/>
          <p:nvPr/>
        </p:nvSpPr>
        <p:spPr>
          <a:xfrm>
            <a:off x="838200" y="5257800"/>
            <a:ext cx="7620000" cy="2031325"/>
          </a:xfrm>
          <a:prstGeom prst="rect">
            <a:avLst/>
          </a:prstGeom>
          <a:noFill/>
        </p:spPr>
        <p:txBody>
          <a:bodyPr wrap="square" rtlCol="0">
            <a:spAutoFit/>
          </a:bodyPr>
          <a:lstStyle/>
          <a:p>
            <a:pPr>
              <a:buFont typeface="Wingdings" pitchFamily="2" charset="2"/>
              <a:buChar char="Ø"/>
            </a:pPr>
            <a:r>
              <a:rPr lang="en-US" dirty="0" smtClean="0"/>
              <a:t> Covariance </a:t>
            </a:r>
            <a:r>
              <a:rPr lang="en-US" dirty="0" smtClean="0"/>
              <a:t>: 296.48</a:t>
            </a:r>
          </a:p>
          <a:p>
            <a:pPr>
              <a:buFont typeface="Wingdings" pitchFamily="2" charset="2"/>
              <a:buChar char="Ø"/>
            </a:pPr>
            <a:r>
              <a:rPr lang="en-US" dirty="0" smtClean="0"/>
              <a:t> </a:t>
            </a:r>
            <a:r>
              <a:rPr lang="en-US" dirty="0" smtClean="0"/>
              <a:t>Correlation Coefficient: 0.215</a:t>
            </a:r>
          </a:p>
          <a:p>
            <a:pPr>
              <a:buFont typeface="Wingdings" pitchFamily="2" charset="2"/>
              <a:buChar char="Ø"/>
            </a:pPr>
            <a:r>
              <a:rPr lang="en-US" dirty="0" smtClean="0"/>
              <a:t> A positive correlation </a:t>
            </a:r>
          </a:p>
          <a:p>
            <a:pPr>
              <a:buFont typeface="Wingdings" pitchFamily="2" charset="2"/>
              <a:buChar char="Ø"/>
            </a:pPr>
            <a:r>
              <a:rPr lang="en-US" dirty="0" smtClean="0"/>
              <a:t> </a:t>
            </a:r>
            <a:r>
              <a:rPr lang="en-US" dirty="0" smtClean="0"/>
              <a:t>The </a:t>
            </a:r>
            <a:r>
              <a:rPr lang="en-US" dirty="0" smtClean="0"/>
              <a:t>correlation </a:t>
            </a:r>
            <a:r>
              <a:rPr lang="en-US" dirty="0" smtClean="0"/>
              <a:t>coefficient shows a </a:t>
            </a:r>
            <a:r>
              <a:rPr lang="en-US" dirty="0" smtClean="0"/>
              <a:t>medium </a:t>
            </a:r>
            <a:r>
              <a:rPr lang="en-US" dirty="0" smtClean="0"/>
              <a:t>effect</a:t>
            </a:r>
          </a:p>
          <a:p>
            <a:pPr>
              <a:buFont typeface="Wingdings" pitchFamily="2" charset="2"/>
              <a:buChar char="Ø"/>
            </a:pPr>
            <a:r>
              <a:rPr lang="en-US" dirty="0" smtClean="0"/>
              <a:t> This is the </a:t>
            </a:r>
            <a:r>
              <a:rPr lang="en-US" dirty="0" smtClean="0"/>
              <a:t>largest relationship among variables in this </a:t>
            </a:r>
            <a:r>
              <a:rPr lang="en-US" dirty="0" smtClean="0"/>
              <a:t>dataset</a:t>
            </a:r>
            <a:endParaRPr lang="en-US" dirty="0" smtClean="0">
              <a:solidFill>
                <a:srgbClr val="FF0000"/>
              </a:solidFill>
            </a:endParaRPr>
          </a:p>
          <a:p>
            <a:pPr>
              <a:buFont typeface="Wingdings" pitchFamily="2" charset="2"/>
              <a:buChar char="Ø"/>
            </a:pPr>
            <a:endParaRPr lang="en-US" dirty="0" smtClean="0"/>
          </a:p>
          <a:p>
            <a:r>
              <a:rPr lang="en-US" dirty="0" smtClean="0"/>
              <a:t> </a:t>
            </a:r>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2590800" y="1828800"/>
            <a:ext cx="3924300"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Correlations</a:t>
            </a:r>
            <a:b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br>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Property Damage vs. Wind Speed</a:t>
            </a:r>
            <a:endParaRPr lang="en-US" sz="2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11" name="TextBox 10"/>
          <p:cNvSpPr txBox="1"/>
          <p:nvPr/>
        </p:nvSpPr>
        <p:spPr>
          <a:xfrm>
            <a:off x="838200" y="5257800"/>
            <a:ext cx="7620000" cy="2031325"/>
          </a:xfrm>
          <a:prstGeom prst="rect">
            <a:avLst/>
          </a:prstGeom>
          <a:noFill/>
        </p:spPr>
        <p:txBody>
          <a:bodyPr wrap="square" rtlCol="0">
            <a:spAutoFit/>
          </a:bodyPr>
          <a:lstStyle/>
          <a:p>
            <a:pPr>
              <a:buFont typeface="Wingdings" pitchFamily="2" charset="2"/>
              <a:buChar char="Ø"/>
            </a:pPr>
            <a:r>
              <a:rPr lang="en-US" dirty="0" smtClean="0"/>
              <a:t> Covariance : </a:t>
            </a:r>
            <a:r>
              <a:rPr lang="en-US" dirty="0" smtClean="0"/>
              <a:t>4580.29</a:t>
            </a:r>
            <a:endParaRPr lang="en-US" dirty="0" smtClean="0"/>
          </a:p>
          <a:p>
            <a:pPr>
              <a:buFont typeface="Wingdings" pitchFamily="2" charset="2"/>
              <a:buChar char="Ø"/>
            </a:pPr>
            <a:r>
              <a:rPr lang="en-US" dirty="0" smtClean="0"/>
              <a:t> Correlation Coefficient: </a:t>
            </a:r>
            <a:r>
              <a:rPr lang="en-US" dirty="0" smtClean="0"/>
              <a:t>0.117</a:t>
            </a:r>
          </a:p>
          <a:p>
            <a:pPr>
              <a:buFont typeface="Wingdings" pitchFamily="2" charset="2"/>
              <a:buChar char="Ø"/>
            </a:pPr>
            <a:r>
              <a:rPr lang="en-US" dirty="0" smtClean="0"/>
              <a:t> A positive correlation </a:t>
            </a:r>
          </a:p>
          <a:p>
            <a:pPr>
              <a:buFont typeface="Wingdings" pitchFamily="2" charset="2"/>
              <a:buChar char="Ø"/>
            </a:pPr>
            <a:r>
              <a:rPr lang="en-US" dirty="0" smtClean="0"/>
              <a:t> The correlation </a:t>
            </a:r>
            <a:r>
              <a:rPr lang="en-US" dirty="0" smtClean="0"/>
              <a:t>coefficient shows </a:t>
            </a:r>
            <a:r>
              <a:rPr lang="en-US" dirty="0" smtClean="0"/>
              <a:t>a </a:t>
            </a:r>
            <a:r>
              <a:rPr lang="en-US" dirty="0" smtClean="0"/>
              <a:t>small effect</a:t>
            </a:r>
            <a:endParaRPr lang="en-US" b="1" dirty="0" smtClean="0">
              <a:solidFill>
                <a:srgbClr val="FF0000"/>
              </a:solidFill>
            </a:endParaRPr>
          </a:p>
          <a:p>
            <a:pPr>
              <a:buFont typeface="Wingdings" pitchFamily="2" charset="2"/>
              <a:buChar char="Ø"/>
            </a:pPr>
            <a:endParaRPr lang="en-US" dirty="0" smtClean="0">
              <a:solidFill>
                <a:srgbClr val="FF0000"/>
              </a:solidFill>
            </a:endParaRPr>
          </a:p>
          <a:p>
            <a:pPr>
              <a:buFont typeface="Wingdings" pitchFamily="2" charset="2"/>
              <a:buChar char="Ø"/>
            </a:pPr>
            <a:endParaRPr lang="en-US" dirty="0" smtClean="0"/>
          </a:p>
          <a:p>
            <a:r>
              <a:rPr lang="en-US" dirty="0" smtClean="0"/>
              <a:t> </a:t>
            </a:r>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2438400" y="1828800"/>
            <a:ext cx="4114800" cy="267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600200"/>
            <a:ext cx="6400800" cy="762000"/>
          </a:xfrm>
        </p:spPr>
        <p:txBody>
          <a:bodyPr>
            <a:normAutofit/>
          </a:bodyPr>
          <a:lstStyle/>
          <a:p>
            <a:pPr algn="l"/>
            <a:r>
              <a:rPr lang="en-US" sz="3600" dirty="0">
                <a:solidFill>
                  <a:srgbClr val="0070C0"/>
                </a:solidFill>
              </a:rPr>
              <a:t>Storms are getting more intense.</a:t>
            </a:r>
          </a:p>
          <a:p>
            <a:endParaRPr lang="en-US" dirty="0">
              <a:solidFill>
                <a:srgbClr val="0070C0"/>
              </a:solidFill>
            </a:endParaRPr>
          </a:p>
        </p:txBody>
      </p:sp>
      <p:sp>
        <p:nvSpPr>
          <p:cNvPr id="6" name="Subtitle 2"/>
          <p:cNvSpPr txBox="1">
            <a:spLocks/>
          </p:cNvSpPr>
          <p:nvPr/>
        </p:nvSpPr>
        <p:spPr>
          <a:xfrm>
            <a:off x="914400" y="3048000"/>
            <a:ext cx="6400800" cy="3276600"/>
          </a:xfrm>
          <a:prstGeom prst="rect">
            <a:avLst/>
          </a:prstGeom>
        </p:spPr>
        <p:txBody>
          <a:bodyPr vert="horz" lIns="91440" tIns="45720" rIns="91440" bIns="45720" rtlCol="0">
            <a:normAutofit fontScale="850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0070C0"/>
                </a:solidFill>
                <a:effectLst/>
                <a:uLnTx/>
                <a:uFillTx/>
                <a:latin typeface="+mn-lt"/>
                <a:ea typeface="+mn-ea"/>
                <a:cs typeface="+mn-cs"/>
              </a:rPr>
              <a:t>Follow-on Questions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0070C0"/>
              </a:solidFill>
              <a:effectLst/>
              <a:uLnTx/>
              <a:uFillTx/>
              <a:latin typeface="+mn-lt"/>
              <a:ea typeface="+mn-ea"/>
              <a:cs typeface="+mn-cs"/>
            </a:endParaRPr>
          </a:p>
          <a:p>
            <a:pPr>
              <a:buFont typeface="Wingdings" pitchFamily="2" charset="2"/>
              <a:buChar char="Ø"/>
            </a:pPr>
            <a:r>
              <a:rPr lang="en-US" sz="3200" dirty="0" smtClean="0"/>
              <a:t> Are </a:t>
            </a:r>
            <a:r>
              <a:rPr lang="en-US" sz="3200" dirty="0"/>
              <a:t>storms getting more </a:t>
            </a:r>
            <a:r>
              <a:rPr lang="en-US" sz="3200" dirty="0" smtClean="0"/>
              <a:t>intense?</a:t>
            </a:r>
          </a:p>
          <a:p>
            <a:pPr>
              <a:buFont typeface="Wingdings" pitchFamily="2" charset="2"/>
              <a:buChar char="Ø"/>
            </a:pPr>
            <a:r>
              <a:rPr lang="en-US" sz="3200" dirty="0" smtClean="0"/>
              <a:t> Are </a:t>
            </a:r>
            <a:r>
              <a:rPr lang="en-US" sz="3200" dirty="0"/>
              <a:t>storms occurring more </a:t>
            </a:r>
            <a:r>
              <a:rPr lang="en-US" sz="3200" dirty="0" smtClean="0"/>
              <a:t>frequently?</a:t>
            </a:r>
            <a:endParaRPr lang="en-US" sz="3200" dirty="0"/>
          </a:p>
          <a:p>
            <a:pPr>
              <a:buFont typeface="Wingdings" pitchFamily="2" charset="2"/>
              <a:buChar char="Ø"/>
            </a:pPr>
            <a:r>
              <a:rPr lang="en-US" sz="3200" dirty="0" smtClean="0"/>
              <a:t> Are </a:t>
            </a:r>
            <a:r>
              <a:rPr lang="en-US" sz="3200" dirty="0"/>
              <a:t>storms getting larger in </a:t>
            </a:r>
            <a:r>
              <a:rPr lang="en-US" sz="3200" dirty="0" smtClean="0"/>
              <a:t>magnitude?</a:t>
            </a:r>
            <a:endParaRPr lang="en-US" sz="3200" dirty="0"/>
          </a:p>
          <a:p>
            <a:pPr>
              <a:buFont typeface="Wingdings" pitchFamily="2" charset="2"/>
              <a:buChar char="Ø"/>
            </a:pPr>
            <a:r>
              <a:rPr lang="en-US" sz="3200" dirty="0" smtClean="0"/>
              <a:t> What is causing the storms?</a:t>
            </a:r>
            <a:endParaRPr lang="en-US" sz="3200" dirty="0"/>
          </a:p>
          <a:p>
            <a:pPr>
              <a:buFont typeface="Wingdings" pitchFamily="2" charset="2"/>
              <a:buChar char="Ø"/>
            </a:pPr>
            <a:r>
              <a:rPr lang="en-US" sz="3200" dirty="0" smtClean="0"/>
              <a:t> Are </a:t>
            </a:r>
            <a:r>
              <a:rPr lang="en-US" sz="3200" dirty="0"/>
              <a:t>storms </a:t>
            </a:r>
            <a:r>
              <a:rPr lang="en-US" sz="3200" dirty="0" smtClean="0"/>
              <a:t>causing more damage?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rgbClr val="0070C0"/>
              </a:solidFill>
              <a:effectLst/>
              <a:uLnTx/>
              <a:uFillTx/>
              <a:latin typeface="+mn-lt"/>
              <a:ea typeface="+mn-ea"/>
              <a:cs typeface="+mn-cs"/>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Hypothesis</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914400" y="1752600"/>
            <a:ext cx="7162800" cy="3276600"/>
          </a:xfrm>
          <a:prstGeom prst="rect">
            <a:avLst/>
          </a:prstGeom>
        </p:spPr>
        <p:txBody>
          <a:bodyPr vert="horz" lIns="91440" tIns="45720" rIns="91440" bIns="45720" rtlCol="0">
            <a:normAutofit/>
          </a:bodyPr>
          <a:lstStyle/>
          <a:p>
            <a:pPr marL="457200" indent="-457200"/>
            <a:endParaRPr lang="en-US" sz="2000" dirty="0" smtClean="0"/>
          </a:p>
          <a:p>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j-ea"/>
                <a:cs typeface="Calibri"/>
              </a:rPr>
              <a:t>Null hypothesis: </a:t>
            </a:r>
          </a:p>
          <a:p>
            <a:r>
              <a:rPr lang="en-US" sz="2000" dirty="0" smtClean="0"/>
              <a:t>Storms </a:t>
            </a:r>
            <a:r>
              <a:rPr lang="en-US" sz="2000" dirty="0" smtClean="0"/>
              <a:t>with high winds cause the same damage as all other </a:t>
            </a:r>
            <a:r>
              <a:rPr lang="en-US" sz="2000" dirty="0" smtClean="0"/>
              <a:t>storms.</a:t>
            </a:r>
            <a:endParaRPr lang="en-US" sz="2000" dirty="0" smtClean="0"/>
          </a:p>
          <a:p>
            <a:pPr>
              <a:buFont typeface="Wingdings" pitchFamily="2" charset="2"/>
              <a:buChar char="Ø"/>
            </a:pPr>
            <a:endParaRPr lang="en-US" sz="2000" dirty="0" smtClean="0"/>
          </a:p>
          <a:p>
            <a:r>
              <a:rPr lang="en-US" sz="24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j-ea"/>
                <a:cs typeface="Calibri"/>
              </a:rPr>
              <a:t>Test statistic: </a:t>
            </a:r>
          </a:p>
          <a:p>
            <a:r>
              <a:rPr lang="en-US" sz="2000" dirty="0" smtClean="0"/>
              <a:t>Difference </a:t>
            </a:r>
            <a:r>
              <a:rPr lang="en-US" sz="2000" dirty="0" smtClean="0"/>
              <a:t>in means of property </a:t>
            </a:r>
            <a:r>
              <a:rPr lang="en-US" sz="2000" dirty="0" smtClean="0"/>
              <a:t>damage </a:t>
            </a:r>
            <a:r>
              <a:rPr lang="en-US" sz="2000" dirty="0" smtClean="0"/>
              <a:t>storms with high winds and storms without high winds.</a:t>
            </a:r>
          </a:p>
          <a:p>
            <a:pPr>
              <a:buFont typeface="Wingdings" pitchFamily="2" charset="2"/>
              <a:buChar char="Ø"/>
            </a:pPr>
            <a:endParaRPr lang="en-US" sz="2000" dirty="0" smtClean="0"/>
          </a:p>
          <a:p>
            <a:pPr>
              <a:buFont typeface="Wingdings" pitchFamily="2" charset="2"/>
              <a:buChar char="Ø"/>
            </a:pPr>
            <a:r>
              <a:rPr lang="en-US" sz="2000" dirty="0" smtClean="0"/>
              <a:t> High </a:t>
            </a:r>
            <a:r>
              <a:rPr lang="en-US" sz="2000" dirty="0" smtClean="0"/>
              <a:t>winds </a:t>
            </a:r>
            <a:r>
              <a:rPr lang="en-US" sz="2000" dirty="0" smtClean="0"/>
              <a:t>defined as </a:t>
            </a:r>
            <a:r>
              <a:rPr lang="en-US" sz="2000" dirty="0" smtClean="0"/>
              <a:t>greater than 50mph (NWS</a:t>
            </a:r>
            <a:r>
              <a:rPr lang="en-US" sz="2000" dirty="0" smtClean="0"/>
              <a:t>)</a:t>
            </a:r>
          </a:p>
          <a:p>
            <a:pPr>
              <a:buFont typeface="Wingdings" pitchFamily="2" charset="2"/>
              <a:buChar char="Ø"/>
            </a:pPr>
            <a:r>
              <a:rPr lang="en-US" sz="2000" dirty="0" smtClean="0"/>
              <a:t> Run </a:t>
            </a:r>
            <a:r>
              <a:rPr lang="en-US" sz="2000" dirty="0" smtClean="0"/>
              <a:t>tests with random subsets</a:t>
            </a:r>
            <a:endParaRPr lang="en-US" sz="2000" dirty="0" smtClean="0"/>
          </a:p>
          <a:p>
            <a:endParaRPr lang="en-US" sz="2000" dirty="0" smtClean="0">
              <a:solidFill>
                <a:srgbClr val="FF0000"/>
              </a:solidFill>
            </a:endParaRPr>
          </a:p>
          <a:p>
            <a:pPr marL="457200" indent="-457200">
              <a:buFont typeface="+mj-lt"/>
              <a:buAutoNum type="arabicParenR"/>
            </a:pPr>
            <a:endParaRPr lang="en-US" sz="2000" dirty="0" smtClean="0"/>
          </a:p>
        </p:txBody>
      </p:sp>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Hypothesis Test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Hypothesis Test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graphicFrame>
        <p:nvGraphicFramePr>
          <p:cNvPr id="4" name="Table 3"/>
          <p:cNvGraphicFramePr>
            <a:graphicFrameLocks noGrp="1"/>
          </p:cNvGraphicFramePr>
          <p:nvPr/>
        </p:nvGraphicFramePr>
        <p:xfrm>
          <a:off x="609600" y="1676400"/>
          <a:ext cx="2362200" cy="4079240"/>
        </p:xfrm>
        <a:graphic>
          <a:graphicData uri="http://schemas.openxmlformats.org/drawingml/2006/table">
            <a:tbl>
              <a:tblPr firstRow="1" bandRow="1">
                <a:tableStyleId>{5C22544A-7EE6-4342-B048-85BDC9FD1C3A}</a:tableStyleId>
              </a:tblPr>
              <a:tblGrid>
                <a:gridCol w="1371600"/>
                <a:gridCol w="990600"/>
              </a:tblGrid>
              <a:tr h="370840">
                <a:tc>
                  <a:txBody>
                    <a:bodyPr/>
                    <a:lstStyle/>
                    <a:p>
                      <a:r>
                        <a:rPr lang="en-US" dirty="0" smtClean="0"/>
                        <a:t>Sample Size</a:t>
                      </a:r>
                      <a:endParaRPr lang="en-US" dirty="0"/>
                    </a:p>
                  </a:txBody>
                  <a:tcPr/>
                </a:tc>
                <a:tc>
                  <a:txBody>
                    <a:bodyPr/>
                    <a:lstStyle/>
                    <a:p>
                      <a:r>
                        <a:rPr lang="en-US" dirty="0" smtClean="0"/>
                        <a:t>P-value</a:t>
                      </a:r>
                      <a:endParaRPr lang="en-US" dirty="0"/>
                    </a:p>
                  </a:txBody>
                  <a:tcPr/>
                </a:tc>
              </a:tr>
              <a:tr h="370840">
                <a:tc>
                  <a:txBody>
                    <a:bodyPr/>
                    <a:lstStyle/>
                    <a:p>
                      <a:pPr algn="r"/>
                      <a:r>
                        <a:rPr lang="en-US" dirty="0" smtClean="0"/>
                        <a:t>22001 </a:t>
                      </a:r>
                      <a:endParaRPr lang="en-US" dirty="0"/>
                    </a:p>
                  </a:txBody>
                  <a:tcPr/>
                </a:tc>
                <a:tc>
                  <a:txBody>
                    <a:bodyPr/>
                    <a:lstStyle/>
                    <a:p>
                      <a:pPr algn="r"/>
                      <a:r>
                        <a:rPr lang="en-US" dirty="0" smtClean="0"/>
                        <a:t>0.0</a:t>
                      </a:r>
                      <a:endParaRPr lang="en-US" dirty="0"/>
                    </a:p>
                  </a:txBody>
                  <a:tcPr/>
                </a:tc>
              </a:tr>
              <a:tr h="370840">
                <a:tc>
                  <a:txBody>
                    <a:bodyPr/>
                    <a:lstStyle/>
                    <a:p>
                      <a:pPr algn="r"/>
                      <a:r>
                        <a:rPr lang="en-US" dirty="0" smtClean="0"/>
                        <a:t>11000 </a:t>
                      </a:r>
                      <a:endParaRPr lang="en-US" dirty="0"/>
                    </a:p>
                  </a:txBody>
                  <a:tcPr/>
                </a:tc>
                <a:tc>
                  <a:txBody>
                    <a:bodyPr/>
                    <a:lstStyle/>
                    <a:p>
                      <a:pPr algn="r"/>
                      <a:r>
                        <a:rPr lang="en-US" dirty="0" smtClean="0"/>
                        <a:t>0.0</a:t>
                      </a:r>
                      <a:endParaRPr lang="en-US" dirty="0"/>
                    </a:p>
                  </a:txBody>
                  <a:tcPr/>
                </a:tc>
              </a:tr>
              <a:tr h="370840">
                <a:tc>
                  <a:txBody>
                    <a:bodyPr/>
                    <a:lstStyle/>
                    <a:p>
                      <a:pPr algn="r"/>
                      <a:r>
                        <a:rPr lang="en-US" dirty="0" smtClean="0"/>
                        <a:t>5500 </a:t>
                      </a:r>
                      <a:endParaRPr lang="en-US" dirty="0"/>
                    </a:p>
                  </a:txBody>
                  <a:tcPr/>
                </a:tc>
                <a:tc>
                  <a:txBody>
                    <a:bodyPr/>
                    <a:lstStyle/>
                    <a:p>
                      <a:pPr algn="r"/>
                      <a:r>
                        <a:rPr lang="en-US" dirty="0" smtClean="0"/>
                        <a:t>0.0</a:t>
                      </a:r>
                      <a:endParaRPr lang="en-US" dirty="0"/>
                    </a:p>
                  </a:txBody>
                  <a:tcPr/>
                </a:tc>
              </a:tr>
              <a:tr h="370840">
                <a:tc>
                  <a:txBody>
                    <a:bodyPr/>
                    <a:lstStyle/>
                    <a:p>
                      <a:pPr algn="r"/>
                      <a:r>
                        <a:rPr lang="en-US" dirty="0" smtClean="0"/>
                        <a:t>2750 </a:t>
                      </a:r>
                      <a:endParaRPr lang="en-US" dirty="0"/>
                    </a:p>
                  </a:txBody>
                  <a:tcPr/>
                </a:tc>
                <a:tc>
                  <a:txBody>
                    <a:bodyPr/>
                    <a:lstStyle/>
                    <a:p>
                      <a:pPr algn="r"/>
                      <a:r>
                        <a:rPr lang="en-US" dirty="0" smtClean="0"/>
                        <a:t>0.0</a:t>
                      </a:r>
                      <a:endParaRPr lang="en-US" dirty="0"/>
                    </a:p>
                  </a:txBody>
                  <a:tcPr/>
                </a:tc>
              </a:tr>
              <a:tr h="370840">
                <a:tc>
                  <a:txBody>
                    <a:bodyPr/>
                    <a:lstStyle/>
                    <a:p>
                      <a:pPr algn="r"/>
                      <a:r>
                        <a:rPr lang="en-US" dirty="0" smtClean="0"/>
                        <a:t>1375 </a:t>
                      </a:r>
                      <a:endParaRPr lang="en-US" dirty="0"/>
                    </a:p>
                  </a:txBody>
                  <a:tcPr/>
                </a:tc>
                <a:tc>
                  <a:txBody>
                    <a:bodyPr/>
                    <a:lstStyle/>
                    <a:p>
                      <a:pPr algn="r"/>
                      <a:r>
                        <a:rPr lang="en-US" dirty="0" smtClean="0"/>
                        <a:t>0.5</a:t>
                      </a:r>
                      <a:endParaRPr lang="en-US" dirty="0"/>
                    </a:p>
                  </a:txBody>
                  <a:tcPr/>
                </a:tc>
              </a:tr>
              <a:tr h="370840">
                <a:tc>
                  <a:txBody>
                    <a:bodyPr/>
                    <a:lstStyle/>
                    <a:p>
                      <a:pPr algn="r"/>
                      <a:r>
                        <a:rPr lang="en-US" dirty="0" smtClean="0"/>
                        <a:t>687 </a:t>
                      </a:r>
                      <a:endParaRPr lang="en-US" dirty="0"/>
                    </a:p>
                  </a:txBody>
                  <a:tcPr/>
                </a:tc>
                <a:tc>
                  <a:txBody>
                    <a:bodyPr/>
                    <a:lstStyle/>
                    <a:p>
                      <a:pPr algn="r"/>
                      <a:r>
                        <a:rPr lang="en-US" dirty="0" smtClean="0"/>
                        <a:t>0.0</a:t>
                      </a:r>
                      <a:endParaRPr lang="en-US" dirty="0"/>
                    </a:p>
                  </a:txBody>
                  <a:tcPr/>
                </a:tc>
              </a:tr>
              <a:tr h="370840">
                <a:tc>
                  <a:txBody>
                    <a:bodyPr/>
                    <a:lstStyle/>
                    <a:p>
                      <a:pPr algn="r"/>
                      <a:r>
                        <a:rPr lang="en-US" dirty="0" smtClean="0"/>
                        <a:t>343 </a:t>
                      </a:r>
                      <a:endParaRPr lang="en-US" dirty="0"/>
                    </a:p>
                  </a:txBody>
                  <a:tcPr/>
                </a:tc>
                <a:tc>
                  <a:txBody>
                    <a:bodyPr/>
                    <a:lstStyle/>
                    <a:p>
                      <a:pPr algn="r"/>
                      <a:r>
                        <a:rPr lang="en-US" dirty="0" smtClean="0"/>
                        <a:t>0.21</a:t>
                      </a:r>
                      <a:endParaRPr lang="en-US" dirty="0"/>
                    </a:p>
                  </a:txBody>
                  <a:tcPr/>
                </a:tc>
              </a:tr>
              <a:tr h="370840">
                <a:tc>
                  <a:txBody>
                    <a:bodyPr/>
                    <a:lstStyle/>
                    <a:p>
                      <a:pPr algn="r"/>
                      <a:r>
                        <a:rPr lang="en-US" dirty="0" smtClean="0"/>
                        <a:t>171 </a:t>
                      </a:r>
                      <a:endParaRPr lang="en-US" dirty="0"/>
                    </a:p>
                  </a:txBody>
                  <a:tcPr/>
                </a:tc>
                <a:tc>
                  <a:txBody>
                    <a:bodyPr/>
                    <a:lstStyle/>
                    <a:p>
                      <a:pPr algn="r"/>
                      <a:r>
                        <a:rPr lang="en-US" dirty="0" smtClean="0"/>
                        <a:t>0.01</a:t>
                      </a:r>
                      <a:endParaRPr lang="en-US" dirty="0"/>
                    </a:p>
                  </a:txBody>
                  <a:tcPr/>
                </a:tc>
              </a:tr>
              <a:tr h="370840">
                <a:tc>
                  <a:txBody>
                    <a:bodyPr/>
                    <a:lstStyle/>
                    <a:p>
                      <a:pPr algn="r"/>
                      <a:r>
                        <a:rPr lang="en-US" dirty="0" smtClean="0"/>
                        <a:t>85 </a:t>
                      </a:r>
                      <a:endParaRPr lang="en-US" dirty="0"/>
                    </a:p>
                  </a:txBody>
                  <a:tcPr/>
                </a:tc>
                <a:tc>
                  <a:txBody>
                    <a:bodyPr/>
                    <a:lstStyle/>
                    <a:p>
                      <a:pPr algn="r"/>
                      <a:r>
                        <a:rPr lang="en-US" dirty="0" smtClean="0"/>
                        <a:t>0.81</a:t>
                      </a:r>
                      <a:endParaRPr lang="en-US" dirty="0"/>
                    </a:p>
                  </a:txBody>
                  <a:tcPr/>
                </a:tc>
              </a:tr>
              <a:tr h="370840">
                <a:tc>
                  <a:txBody>
                    <a:bodyPr/>
                    <a:lstStyle/>
                    <a:p>
                      <a:pPr algn="r"/>
                      <a:r>
                        <a:rPr lang="en-US" dirty="0" smtClean="0"/>
                        <a:t>42 </a:t>
                      </a:r>
                      <a:endParaRPr lang="en-US" dirty="0"/>
                    </a:p>
                  </a:txBody>
                  <a:tcPr/>
                </a:tc>
                <a:tc>
                  <a:txBody>
                    <a:bodyPr/>
                    <a:lstStyle/>
                    <a:p>
                      <a:pPr algn="r"/>
                      <a:r>
                        <a:rPr lang="en-US" dirty="0" smtClean="0"/>
                        <a:t>0.24</a:t>
                      </a:r>
                      <a:endParaRPr lang="en-US" dirty="0"/>
                    </a:p>
                  </a:txBody>
                  <a:tcPr/>
                </a:tc>
              </a:tr>
            </a:tbl>
          </a:graphicData>
        </a:graphic>
      </p:graphicFrame>
      <p:sp>
        <p:nvSpPr>
          <p:cNvPr id="7" name="TextBox 6"/>
          <p:cNvSpPr txBox="1"/>
          <p:nvPr/>
        </p:nvSpPr>
        <p:spPr>
          <a:xfrm>
            <a:off x="4191000" y="1676400"/>
            <a:ext cx="3733800" cy="2031325"/>
          </a:xfrm>
          <a:prstGeom prst="rect">
            <a:avLst/>
          </a:prstGeom>
          <a:noFill/>
        </p:spPr>
        <p:txBody>
          <a:bodyPr wrap="square" rtlCol="0">
            <a:spAutoFit/>
          </a:bodyPr>
          <a:lstStyle/>
          <a:p>
            <a:r>
              <a:rPr lang="en-US" dirty="0" smtClean="0"/>
              <a:t>The results show that if we sample 2750 or more events, the effect (high winds impacting property damage) is statistically significant and unlikely to have occurred by chance, indicating the effect is likely to appear in the larger population</a:t>
            </a:r>
            <a:r>
              <a:rPr lang="en-US" dirty="0" smtClean="0"/>
              <a:t>.</a:t>
            </a:r>
            <a:endParaRPr lang="en-US" dirty="0" smtClean="0"/>
          </a:p>
        </p:txBody>
      </p:sp>
      <p:sp>
        <p:nvSpPr>
          <p:cNvPr id="8" name="TextBox 7"/>
          <p:cNvSpPr txBox="1"/>
          <p:nvPr/>
        </p:nvSpPr>
        <p:spPr>
          <a:xfrm>
            <a:off x="4343400" y="4267200"/>
            <a:ext cx="3733800" cy="954107"/>
          </a:xfrm>
          <a:prstGeom prst="rect">
            <a:avLst/>
          </a:prstGeom>
          <a:noFill/>
        </p:spPr>
        <p:txBody>
          <a:bodyPr wrap="square" rtlCol="0">
            <a:spAutoFit/>
          </a:bodyPr>
          <a:lstStyle/>
          <a:p>
            <a:r>
              <a:rPr lang="en-US" sz="20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Null </a:t>
            </a:r>
            <a:r>
              <a:rPr lang="en-US" sz="20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hypothesis</a:t>
            </a:r>
            <a:r>
              <a:rPr lang="en-US" sz="20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 </a:t>
            </a:r>
            <a:r>
              <a:rPr lang="en-US" sz="20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 False</a:t>
            </a:r>
            <a:endParaRPr lang="en-US" sz="20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endParaRPr>
          </a:p>
          <a:p>
            <a:r>
              <a:rPr lang="en-US" dirty="0" smtClean="0"/>
              <a:t>Storms with high winds </a:t>
            </a:r>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do not </a:t>
            </a:r>
            <a:r>
              <a:rPr lang="en-US" dirty="0" smtClean="0"/>
              <a:t>cause </a:t>
            </a:r>
            <a:r>
              <a:rPr lang="en-US" dirty="0" smtClean="0"/>
              <a:t>the same damage as all other </a:t>
            </a:r>
            <a:r>
              <a:rPr lang="en-US" dirty="0" smtClean="0"/>
              <a:t>storms.</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Regression Analysis</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graphicFrame>
        <p:nvGraphicFramePr>
          <p:cNvPr id="4" name="Table 3"/>
          <p:cNvGraphicFramePr>
            <a:graphicFrameLocks noGrp="1"/>
          </p:cNvGraphicFramePr>
          <p:nvPr/>
        </p:nvGraphicFramePr>
        <p:xfrm>
          <a:off x="4267200" y="1676400"/>
          <a:ext cx="3646171" cy="1097280"/>
        </p:xfrm>
        <a:graphic>
          <a:graphicData uri="http://schemas.openxmlformats.org/drawingml/2006/table">
            <a:tbl>
              <a:tblPr firstRow="1" bandRow="1">
                <a:tableStyleId>{5C22544A-7EE6-4342-B048-85BDC9FD1C3A}</a:tableStyleId>
              </a:tblPr>
              <a:tblGrid>
                <a:gridCol w="1359218"/>
                <a:gridCol w="1350201"/>
                <a:gridCol w="936752"/>
              </a:tblGrid>
              <a:tr h="326571">
                <a:tc>
                  <a:txBody>
                    <a:bodyPr/>
                    <a:lstStyle/>
                    <a:p>
                      <a:r>
                        <a:rPr lang="en-US" dirty="0" smtClean="0"/>
                        <a:t>Variable</a:t>
                      </a:r>
                      <a:endParaRPr lang="en-US" dirty="0"/>
                    </a:p>
                  </a:txBody>
                  <a:tcPr/>
                </a:tc>
                <a:tc>
                  <a:txBody>
                    <a:bodyPr/>
                    <a:lstStyle/>
                    <a:p>
                      <a:r>
                        <a:rPr lang="en-US" dirty="0" smtClean="0"/>
                        <a:t>Coefficient</a:t>
                      </a:r>
                      <a:endParaRPr lang="en-US" dirty="0"/>
                    </a:p>
                  </a:txBody>
                  <a:tcPr/>
                </a:tc>
                <a:tc>
                  <a:txBody>
                    <a:bodyPr/>
                    <a:lstStyle/>
                    <a:p>
                      <a:r>
                        <a:rPr lang="en-US" dirty="0" smtClean="0"/>
                        <a:t>P-value</a:t>
                      </a:r>
                      <a:endParaRPr lang="en-US" dirty="0"/>
                    </a:p>
                  </a:txBody>
                  <a:tcPr/>
                </a:tc>
              </a:tr>
              <a:tr h="326571">
                <a:tc>
                  <a:txBody>
                    <a:bodyPr/>
                    <a:lstStyle/>
                    <a:p>
                      <a:pPr algn="l"/>
                      <a:r>
                        <a:rPr lang="en-US" dirty="0" smtClean="0"/>
                        <a:t>Range</a:t>
                      </a:r>
                      <a:endParaRPr lang="en-US" dirty="0"/>
                    </a:p>
                  </a:txBody>
                  <a:tcPr/>
                </a:tc>
                <a:tc>
                  <a:txBody>
                    <a:bodyPr/>
                    <a:lstStyle/>
                    <a:p>
                      <a:pPr algn="r"/>
                      <a:r>
                        <a:rPr lang="en-US" dirty="0" smtClean="0"/>
                        <a:t>-43.8089 </a:t>
                      </a:r>
                      <a:endParaRPr lang="en-US" dirty="0"/>
                    </a:p>
                  </a:txBody>
                  <a:tcPr/>
                </a:tc>
                <a:tc>
                  <a:txBody>
                    <a:bodyPr/>
                    <a:lstStyle/>
                    <a:p>
                      <a:pPr algn="r"/>
                      <a:r>
                        <a:rPr lang="en-US" dirty="0" smtClean="0"/>
                        <a:t>0.0</a:t>
                      </a:r>
                      <a:endParaRPr lang="en-US" dirty="0"/>
                    </a:p>
                  </a:txBody>
                  <a:tcPr/>
                </a:tc>
              </a:tr>
              <a:tr h="326571">
                <a:tc>
                  <a:txBody>
                    <a:bodyPr/>
                    <a:lstStyle/>
                    <a:p>
                      <a:pPr algn="l"/>
                      <a:r>
                        <a:rPr lang="en-US" dirty="0" smtClean="0"/>
                        <a:t>Wind Speed</a:t>
                      </a:r>
                      <a:endParaRPr lang="en-US" dirty="0"/>
                    </a:p>
                  </a:txBody>
                  <a:tcPr/>
                </a:tc>
                <a:tc>
                  <a:txBody>
                    <a:bodyPr/>
                    <a:lstStyle/>
                    <a:p>
                      <a:pPr algn="r"/>
                      <a:r>
                        <a:rPr lang="en-US" dirty="0" smtClean="0"/>
                        <a:t>181.0482</a:t>
                      </a:r>
                      <a:endParaRPr lang="en-US" dirty="0"/>
                    </a:p>
                  </a:txBody>
                  <a:tcPr/>
                </a:tc>
                <a:tc>
                  <a:txBody>
                    <a:bodyPr/>
                    <a:lstStyle/>
                    <a:p>
                      <a:pPr algn="r"/>
                      <a:r>
                        <a:rPr lang="en-US" dirty="0" smtClean="0"/>
                        <a:t>0.0</a:t>
                      </a:r>
                      <a:endParaRPr lang="en-US" dirty="0"/>
                    </a:p>
                  </a:txBody>
                  <a:tcPr/>
                </a:tc>
              </a:tr>
            </a:tbl>
          </a:graphicData>
        </a:graphic>
      </p:graphicFrame>
      <p:sp>
        <p:nvSpPr>
          <p:cNvPr id="7" name="TextBox 6"/>
          <p:cNvSpPr txBox="1"/>
          <p:nvPr/>
        </p:nvSpPr>
        <p:spPr>
          <a:xfrm>
            <a:off x="762000" y="1676400"/>
            <a:ext cx="2819400" cy="1384995"/>
          </a:xfrm>
          <a:prstGeom prst="rect">
            <a:avLst/>
          </a:prstGeom>
          <a:noFill/>
        </p:spPr>
        <p:txBody>
          <a:bodyPr wrap="square" rtlCol="0">
            <a:sp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Dependent Variable: </a:t>
            </a:r>
          </a:p>
          <a:p>
            <a:r>
              <a:rPr lang="en-US" sz="1600" dirty="0" smtClean="0"/>
              <a:t>Property Damage</a:t>
            </a:r>
          </a:p>
          <a:p>
            <a:pPr>
              <a:buFont typeface="Wingdings" pitchFamily="2" charset="2"/>
              <a:buChar char="Ø"/>
            </a:pPr>
            <a:endParaRPr lang="en-US" sz="1600" dirty="0" smtClean="0"/>
          </a:p>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Explanatory Variables: </a:t>
            </a:r>
          </a:p>
          <a:p>
            <a:r>
              <a:rPr lang="en-US" sz="1600" dirty="0" smtClean="0"/>
              <a:t>Range and Wind Speed</a:t>
            </a:r>
          </a:p>
        </p:txBody>
      </p:sp>
      <p:sp>
        <p:nvSpPr>
          <p:cNvPr id="8" name="TextBox 7"/>
          <p:cNvSpPr txBox="1"/>
          <p:nvPr/>
        </p:nvSpPr>
        <p:spPr>
          <a:xfrm>
            <a:off x="762000" y="3733800"/>
            <a:ext cx="7543800" cy="3447098"/>
          </a:xfrm>
          <a:prstGeom prst="rect">
            <a:avLst/>
          </a:prstGeom>
          <a:noFill/>
        </p:spPr>
        <p:txBody>
          <a:bodyPr wrap="square" rtlCol="0">
            <a:spAutoFit/>
          </a:bodyPr>
          <a:lstStyle/>
          <a:p>
            <a:pPr>
              <a:buFont typeface="Wingdings" pitchFamily="2" charset="2"/>
              <a:buChar char="Ø"/>
            </a:pPr>
            <a:r>
              <a:rPr lang="en-US" sz="2000" dirty="0" smtClean="0"/>
              <a:t> With the regression model built, we </a:t>
            </a:r>
            <a:r>
              <a:rPr lang="en-US" sz="2000" dirty="0" smtClean="0"/>
              <a:t>can predict property damage, given range and wind speed</a:t>
            </a:r>
            <a:r>
              <a:rPr lang="en-US" sz="2000" dirty="0" smtClean="0"/>
              <a:t>.</a:t>
            </a:r>
          </a:p>
          <a:p>
            <a:pPr>
              <a:buFont typeface="Wingdings" pitchFamily="2" charset="2"/>
              <a:buChar char="Ø"/>
            </a:pPr>
            <a:endParaRPr lang="en-US" sz="2000" dirty="0" smtClean="0"/>
          </a:p>
          <a:p>
            <a:pPr>
              <a:buFont typeface="Wingdings" pitchFamily="2" charset="2"/>
              <a:buChar char="Ø"/>
            </a:pPr>
            <a:r>
              <a:rPr lang="en-US" sz="2000" dirty="0" smtClean="0"/>
              <a:t> For example, we </a:t>
            </a:r>
            <a:r>
              <a:rPr lang="en-US" sz="2000" dirty="0" smtClean="0"/>
              <a:t>can predict the amount of property damage expected for a storm with 60 mph winds and a range of 1 mile</a:t>
            </a:r>
            <a:r>
              <a:rPr lang="en-US" sz="2000" dirty="0" smtClean="0"/>
              <a:t>.</a:t>
            </a:r>
          </a:p>
          <a:p>
            <a:pPr>
              <a:buFont typeface="Wingdings" pitchFamily="2" charset="2"/>
              <a:buChar char="Ø"/>
            </a:pPr>
            <a:endParaRPr lang="en-US" sz="2000" dirty="0" smtClean="0"/>
          </a:p>
          <a:p>
            <a:pPr>
              <a:buFont typeface="Wingdings" pitchFamily="2" charset="2"/>
              <a:buChar char="Ø"/>
            </a:pPr>
            <a:r>
              <a:rPr lang="en-US" sz="2000" dirty="0" smtClean="0"/>
              <a:t> Given these parameters, the model returns an expected property </a:t>
            </a:r>
            <a:r>
              <a:rPr lang="en-US" sz="2000" dirty="0" smtClean="0"/>
              <a:t>damage amount of </a:t>
            </a:r>
            <a:r>
              <a:rPr lang="en-US" sz="2000" dirty="0" smtClean="0"/>
              <a:t>$4,450.</a:t>
            </a:r>
            <a:endParaRPr lang="en-US" sz="2000" dirty="0" smtClean="0"/>
          </a:p>
          <a:p>
            <a:endParaRPr lang="en-US" sz="2000" dirty="0" smtClean="0"/>
          </a:p>
          <a:p>
            <a:endParaRPr lang="en-US" sz="2000" dirty="0" smtClean="0"/>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62000" y="1676400"/>
            <a:ext cx="7696200" cy="4648200"/>
          </a:xfrm>
          <a:prstGeom prst="rect">
            <a:avLst/>
          </a:prstGeom>
        </p:spPr>
        <p:txBody>
          <a:bodyPr vert="horz" lIns="91440" tIns="45720" rIns="91440" bIns="45720" rtlCol="0">
            <a:normAutofit fontScale="85000" lnSpcReduction="20000"/>
          </a:bodyPr>
          <a:lstStyle/>
          <a:p>
            <a:r>
              <a:rPr lang="en-US" sz="2200" dirty="0" err="1" smtClean="0"/>
              <a:t>Agarwal</a:t>
            </a:r>
            <a:r>
              <a:rPr lang="en-US" sz="2200" dirty="0" smtClean="0"/>
              <a:t>, R. (2019, July 21). Apply and Lambda usage in pandas. Retrieved from </a:t>
            </a:r>
            <a:r>
              <a:rPr lang="en-US" sz="2200" dirty="0" smtClean="0">
                <a:hlinkClick r:id="rId2"/>
              </a:rPr>
              <a:t>https://towardsdatascience.com/apply-and-lambda-usage-in-pandas-b13a1ea037f7</a:t>
            </a:r>
            <a:r>
              <a:rPr lang="en-US" sz="2200" dirty="0" smtClean="0"/>
              <a:t>.</a:t>
            </a:r>
          </a:p>
          <a:p>
            <a:endParaRPr lang="en-US" sz="2200" dirty="0" smtClean="0"/>
          </a:p>
          <a:p>
            <a:r>
              <a:rPr lang="en-US" sz="2200" dirty="0" smtClean="0"/>
              <a:t>Downey, A. (2014). Think Stats. Sebastopol, CA: </a:t>
            </a:r>
            <a:r>
              <a:rPr lang="en-US" sz="2200" dirty="0" err="1" smtClean="0"/>
              <a:t>OReilly</a:t>
            </a:r>
            <a:r>
              <a:rPr lang="en-US" sz="2200" dirty="0" smtClean="0"/>
              <a:t> Media</a:t>
            </a:r>
            <a:r>
              <a:rPr lang="en-US" sz="2200" dirty="0" smtClean="0"/>
              <a:t>.</a:t>
            </a:r>
          </a:p>
          <a:p>
            <a:endParaRPr lang="en-US" sz="2200" dirty="0" smtClean="0"/>
          </a:p>
          <a:p>
            <a:r>
              <a:rPr lang="en-US" sz="2200" dirty="0" smtClean="0"/>
              <a:t>National Centers for Environmental Information. (</a:t>
            </a:r>
            <a:r>
              <a:rPr lang="en-US" sz="2200" dirty="0" err="1" smtClean="0"/>
              <a:t>n.d</a:t>
            </a:r>
            <a:r>
              <a:rPr lang="en-US" sz="2200" dirty="0" smtClean="0"/>
              <a:t>.). Storm Events Database. Retrieved December 14, 2019, from </a:t>
            </a:r>
            <a:r>
              <a:rPr lang="en-US" sz="2200" u="sng" dirty="0" smtClean="0">
                <a:hlinkClick r:id="rId3"/>
              </a:rPr>
              <a:t>https://www.ncdc.noaa.gov/stormevents/details.jsp</a:t>
            </a:r>
            <a:r>
              <a:rPr lang="en-US" sz="2200" dirty="0" smtClean="0"/>
              <a:t>.</a:t>
            </a:r>
          </a:p>
          <a:p>
            <a:endParaRPr lang="en-US" sz="2200" dirty="0" smtClean="0"/>
          </a:p>
          <a:p>
            <a:r>
              <a:rPr lang="en-US" sz="2200" dirty="0" err="1" smtClean="0"/>
              <a:t>pandas.DataFrame.join</a:t>
            </a:r>
            <a:r>
              <a:rPr lang="en-US" sz="2200" dirty="0" smtClean="0"/>
              <a:t>. (</a:t>
            </a:r>
            <a:r>
              <a:rPr lang="en-US" sz="2200" dirty="0" err="1" smtClean="0"/>
              <a:t>n.d</a:t>
            </a:r>
            <a:r>
              <a:rPr lang="en-US" sz="2200" dirty="0" smtClean="0"/>
              <a:t>.). Retrieved January 25, 2020, from </a:t>
            </a:r>
            <a:r>
              <a:rPr lang="en-US" sz="2200" dirty="0" smtClean="0">
                <a:hlinkClick r:id="rId4"/>
              </a:rPr>
              <a:t>https://</a:t>
            </a:r>
            <a:r>
              <a:rPr lang="en-US" sz="2200" dirty="0" smtClean="0">
                <a:hlinkClick r:id="rId4"/>
              </a:rPr>
              <a:t>pandas.pydata.org/pandas-docs/stable/reference/api/pandas.DataFrame.join.html</a:t>
            </a:r>
            <a:endParaRPr lang="en-US" sz="2200" dirty="0" smtClean="0"/>
          </a:p>
          <a:p>
            <a:endParaRPr lang="en-US" sz="2200" dirty="0" smtClean="0"/>
          </a:p>
          <a:p>
            <a:r>
              <a:rPr lang="en-US" sz="2200" dirty="0" err="1" smtClean="0"/>
              <a:t>Saffir</a:t>
            </a:r>
            <a:r>
              <a:rPr lang="en-US" sz="2200" dirty="0" smtClean="0"/>
              <a:t>–Simpson scale. (2020, January 6). Retrieved from </a:t>
            </a:r>
            <a:r>
              <a:rPr lang="en-US" sz="2200" u="sng" dirty="0" smtClean="0">
                <a:hlinkClick r:id="rId5"/>
              </a:rPr>
              <a:t>https://en.wikipedia.org/wiki/Saffir–</a:t>
            </a:r>
            <a:r>
              <a:rPr lang="en-US" sz="2200" u="sng" dirty="0" err="1" smtClean="0">
                <a:hlinkClick r:id="rId5"/>
              </a:rPr>
              <a:t>Simpson_scale</a:t>
            </a:r>
            <a:r>
              <a:rPr lang="en-US" sz="2200" dirty="0" smtClean="0"/>
              <a:t>.</a:t>
            </a:r>
          </a:p>
          <a:p>
            <a:endParaRPr lang="en-US" sz="2200" dirty="0" smtClean="0"/>
          </a:p>
          <a:p>
            <a:r>
              <a:rPr lang="en-US" sz="2200" dirty="0" smtClean="0"/>
              <a:t>Wind. (2019, September 9). Retrieved February 1, 2020, from https://</a:t>
            </a:r>
            <a:r>
              <a:rPr lang="en-US" sz="2200" dirty="0" smtClean="0"/>
              <a:t>www.weather.gov/safety/wind</a:t>
            </a:r>
            <a:endParaRPr lang="en-US" sz="2200" dirty="0" smtClean="0"/>
          </a:p>
        </p:txBody>
      </p:sp>
      <p:sp>
        <p:nvSpPr>
          <p:cNvPr id="7"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References</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457200" y="3200400"/>
            <a:ext cx="8305800" cy="2895600"/>
          </a:xfrm>
          <a:prstGeom prst="rect">
            <a:avLst/>
          </a:prstGeom>
        </p:spPr>
        <p:txBody>
          <a:bodyPr vert="horz" lIns="91440" tIns="45720" rIns="91440" bIns="45720" rtlCol="0">
            <a:normAutofit/>
          </a:bodyPr>
          <a:lstStyle/>
          <a:p>
            <a:pPr algn="ctr"/>
            <a:r>
              <a:rPr lang="en-US" sz="2800" dirty="0" smtClean="0"/>
              <a:t>National </a:t>
            </a:r>
            <a:r>
              <a:rPr lang="en-US" sz="2800" dirty="0"/>
              <a:t>Oceanic and Atmospheric Administration’s (</a:t>
            </a:r>
            <a:r>
              <a:rPr lang="en-US" sz="2800" dirty="0" smtClean="0"/>
              <a:t>NOAA’s)</a:t>
            </a:r>
            <a:br>
              <a:rPr lang="en-US" sz="2800" dirty="0" smtClean="0"/>
            </a:br>
            <a:r>
              <a:rPr lang="en-US" sz="2800" dirty="0" smtClean="0"/>
              <a:t>National </a:t>
            </a:r>
            <a:r>
              <a:rPr lang="en-US" sz="2800" dirty="0"/>
              <a:t>Weather Service (NWS</a:t>
            </a:r>
            <a:r>
              <a:rPr lang="en-US" sz="2800" dirty="0" smtClean="0"/>
              <a:t>)</a:t>
            </a:r>
          </a:p>
          <a:p>
            <a:endParaRPr kumimoji="0" lang="en-US" sz="3200" b="0" i="0" u="none" strike="noStrike" kern="1200" cap="none" spc="0" normalizeH="0" baseline="0" noProof="0" dirty="0">
              <a:ln>
                <a:noFill/>
              </a:ln>
              <a:solidFill>
                <a:srgbClr val="0070C0"/>
              </a:solidFill>
              <a:effectLst/>
              <a:uLnTx/>
              <a:uFillTx/>
              <a:latin typeface="+mn-lt"/>
              <a:ea typeface="+mn-ea"/>
              <a:cs typeface="+mn-cs"/>
            </a:endParaRPr>
          </a:p>
          <a:p>
            <a:pPr algn="ctr"/>
            <a:r>
              <a:rPr lang="en-US" sz="3200" u="sng" dirty="0">
                <a:hlinkClick r:id="rId2"/>
              </a:rPr>
              <a:t>https://www.ncdc.noaa.gov/stormevents/ftp.jsp</a:t>
            </a:r>
            <a:endParaRPr kumimoji="0" lang="en-US" sz="3200" b="0" i="0" u="none" strike="noStrike" kern="1200" cap="none" spc="0" normalizeH="0" baseline="0" noProof="0" dirty="0" smtClean="0">
              <a:ln>
                <a:noFill/>
              </a:ln>
              <a:solidFill>
                <a:srgbClr val="0070C0"/>
              </a:solidFill>
              <a:effectLst/>
              <a:uLnTx/>
              <a:uFillTx/>
              <a:latin typeface="+mn-lt"/>
              <a:ea typeface="+mn-ea"/>
              <a:cs typeface="+mn-cs"/>
            </a:endParaRPr>
          </a:p>
        </p:txBody>
      </p:sp>
      <p:sp>
        <p:nvSpPr>
          <p:cNvPr id="7"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 Source</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pic>
        <p:nvPicPr>
          <p:cNvPr id="8" name="Picture 7" descr="NOAA Logo.png"/>
          <p:cNvPicPr>
            <a:picLocks noChangeAspect="1"/>
          </p:cNvPicPr>
          <p:nvPr/>
        </p:nvPicPr>
        <p:blipFill>
          <a:blip r:embed="rId3" cstate="print"/>
          <a:stretch>
            <a:fillRect/>
          </a:stretch>
        </p:blipFill>
        <p:spPr>
          <a:xfrm>
            <a:off x="990600" y="1447800"/>
            <a:ext cx="3440692" cy="1347787"/>
          </a:xfrm>
          <a:prstGeom prst="rect">
            <a:avLst/>
          </a:prstGeom>
        </p:spPr>
      </p:pic>
      <p:pic>
        <p:nvPicPr>
          <p:cNvPr id="9" name="Picture 8" descr="NWS Logo.png"/>
          <p:cNvPicPr>
            <a:picLocks noChangeAspect="1"/>
          </p:cNvPicPr>
          <p:nvPr/>
        </p:nvPicPr>
        <p:blipFill>
          <a:blip r:embed="rId4" cstate="print"/>
          <a:stretch>
            <a:fillRect/>
          </a:stretch>
        </p:blipFill>
        <p:spPr>
          <a:xfrm>
            <a:off x="6248400" y="1447800"/>
            <a:ext cx="1228725" cy="12287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914400" y="1371600"/>
            <a:ext cx="7162800" cy="5105400"/>
          </a:xfrm>
          <a:prstGeom prst="rect">
            <a:avLst/>
          </a:prstGeom>
        </p:spPr>
        <p:txBody>
          <a:bodyPr vert="horz" lIns="91440" tIns="45720" rIns="91440" bIns="45720" rtlCol="0">
            <a:normAutofit fontScale="62500" lnSpcReduction="20000"/>
          </a:bodyPr>
          <a:lstStyle/>
          <a:p>
            <a:pPr>
              <a:buFont typeface="Wingdings" pitchFamily="2" charset="2"/>
              <a:buChar char="Ø"/>
            </a:pPr>
            <a:r>
              <a:rPr lang="en-US" sz="3200" b="1" dirty="0" smtClean="0"/>
              <a:t> Wind Speed</a:t>
            </a:r>
          </a:p>
          <a:p>
            <a:pPr lvl="1"/>
            <a:r>
              <a:rPr lang="en-US" sz="3200" dirty="0" smtClean="0"/>
              <a:t>Measured extent of wind speeds in mph (e.g. 60 mph winds) of the weather event</a:t>
            </a:r>
          </a:p>
          <a:p>
            <a:pPr lvl="1">
              <a:buFont typeface="Wingdings" pitchFamily="2" charset="2"/>
              <a:buChar char="Ø"/>
            </a:pPr>
            <a:endParaRPr lang="en-US" sz="3200" b="1" dirty="0" smtClean="0"/>
          </a:p>
          <a:p>
            <a:pPr>
              <a:buFont typeface="Wingdings" pitchFamily="2" charset="2"/>
              <a:buChar char="Ø"/>
            </a:pPr>
            <a:r>
              <a:rPr lang="en-US" sz="3200" b="1" dirty="0" smtClean="0"/>
              <a:t> Hail Size</a:t>
            </a:r>
          </a:p>
          <a:p>
            <a:pPr lvl="1"/>
            <a:r>
              <a:rPr lang="en-US" sz="3100" dirty="0" smtClean="0"/>
              <a:t>Measured extent of hail size in inches (e.g. 0.75” of hail) </a:t>
            </a:r>
            <a:r>
              <a:rPr lang="en-US" sz="2800" dirty="0" smtClean="0"/>
              <a:t>of the weather event</a:t>
            </a:r>
            <a:endParaRPr lang="en-US" sz="3100" dirty="0" smtClean="0"/>
          </a:p>
          <a:p>
            <a:pPr lvl="1">
              <a:buFont typeface="Wingdings" pitchFamily="2" charset="2"/>
              <a:buChar char="Ø"/>
            </a:pPr>
            <a:endParaRPr lang="en-US" sz="3200" b="1" dirty="0" smtClean="0"/>
          </a:p>
          <a:p>
            <a:pPr>
              <a:buFont typeface="Wingdings" pitchFamily="2" charset="2"/>
              <a:buChar char="Ø"/>
            </a:pPr>
            <a:r>
              <a:rPr lang="en-US" sz="3200" b="1" dirty="0" smtClean="0"/>
              <a:t> Range</a:t>
            </a:r>
          </a:p>
          <a:p>
            <a:pPr lvl="1"/>
            <a:r>
              <a:rPr lang="en-US" sz="3200" dirty="0" smtClean="0"/>
              <a:t>Distance to the nearest tenth of a mile, to the geographical center of the weather event</a:t>
            </a:r>
          </a:p>
          <a:p>
            <a:r>
              <a:rPr lang="en-US" sz="3200" dirty="0" smtClean="0"/>
              <a:t>  </a:t>
            </a:r>
          </a:p>
          <a:p>
            <a:pPr>
              <a:buFont typeface="Wingdings" pitchFamily="2" charset="2"/>
              <a:buChar char="Ø"/>
            </a:pPr>
            <a:r>
              <a:rPr lang="en-US" sz="3200" b="1" dirty="0" smtClean="0"/>
              <a:t>Property Damage</a:t>
            </a:r>
          </a:p>
          <a:p>
            <a:pPr lvl="1"/>
            <a:r>
              <a:rPr lang="en-US" sz="3200" dirty="0" smtClean="0"/>
              <a:t>The estimated amount of damage to property incurred by the weather event. </a:t>
            </a:r>
          </a:p>
          <a:p>
            <a:pPr lvl="1">
              <a:buFont typeface="Wingdings" pitchFamily="2" charset="2"/>
              <a:buChar char="Ø"/>
            </a:pPr>
            <a:endParaRPr lang="en-US" sz="3200" b="1" dirty="0" smtClean="0"/>
          </a:p>
          <a:p>
            <a:pPr>
              <a:buFont typeface="Wingdings" pitchFamily="2" charset="2"/>
              <a:buChar char="Ø"/>
            </a:pPr>
            <a:r>
              <a:rPr lang="en-US" sz="3200" b="1" dirty="0" smtClean="0"/>
              <a:t> Crop Damage</a:t>
            </a:r>
          </a:p>
          <a:p>
            <a:pPr lvl="1"/>
            <a:r>
              <a:rPr lang="en-US" sz="3200" dirty="0"/>
              <a:t>T</a:t>
            </a:r>
            <a:r>
              <a:rPr lang="en-US" sz="3200" dirty="0" smtClean="0"/>
              <a:t>he estimated amount of damage to crops incurred by the weather event</a:t>
            </a:r>
          </a:p>
        </p:txBody>
      </p:sp>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Variables Considered</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Wind Speed</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914400" y="5934670"/>
            <a:ext cx="7620000" cy="923330"/>
          </a:xfrm>
          <a:prstGeom prst="rect">
            <a:avLst/>
          </a:prstGeom>
          <a:noFill/>
        </p:spPr>
        <p:txBody>
          <a:bodyPr wrap="square" rtlCol="0">
            <a:spAutoFit/>
          </a:bodyPr>
          <a:lstStyle/>
          <a:p>
            <a:pPr>
              <a:buFont typeface="Wingdings" pitchFamily="2" charset="2"/>
              <a:buChar char="Ø"/>
            </a:pPr>
            <a:r>
              <a:rPr lang="en-US" dirty="0" smtClean="0"/>
              <a:t> No outliers.  All values are feasible, up to 143 mph, which are Category Four hurricane-level winds.</a:t>
            </a:r>
          </a:p>
          <a:p>
            <a:r>
              <a:rPr lang="en-US" dirty="0" smtClean="0"/>
              <a:t> </a:t>
            </a:r>
            <a:endParaRPr lang="en-US" dirty="0"/>
          </a:p>
        </p:txBody>
      </p:sp>
      <p:sp>
        <p:nvSpPr>
          <p:cNvPr id="12" name="TextBox 11"/>
          <p:cNvSpPr txBox="1"/>
          <p:nvPr/>
        </p:nvSpPr>
        <p:spPr>
          <a:xfrm>
            <a:off x="1219200" y="4419600"/>
            <a:ext cx="2667000" cy="1077218"/>
          </a:xfrm>
          <a:prstGeom prst="rect">
            <a:avLst/>
          </a:prstGeom>
          <a:noFill/>
        </p:spPr>
        <p:txBody>
          <a:bodyPr wrap="square" rtlCol="0">
            <a:spAutoFit/>
          </a:bodyPr>
          <a:lstStyle/>
          <a:p>
            <a:r>
              <a:rPr lang="en-US" sz="1600" dirty="0" smtClean="0"/>
              <a:t>Mean:	55.11 mph</a:t>
            </a:r>
          </a:p>
          <a:p>
            <a:r>
              <a:rPr lang="en-US" sz="1600" dirty="0" smtClean="0"/>
              <a:t>Mode:	50 mph</a:t>
            </a:r>
          </a:p>
          <a:p>
            <a:r>
              <a:rPr lang="en-US" sz="1600" dirty="0" smtClean="0"/>
              <a:t>Variance:	70.62</a:t>
            </a:r>
          </a:p>
          <a:p>
            <a:r>
              <a:rPr lang="en-US" sz="1600" dirty="0" err="1" smtClean="0"/>
              <a:t>StdDev</a:t>
            </a:r>
            <a:r>
              <a:rPr lang="en-US" sz="1600" dirty="0" smtClean="0"/>
              <a:t>:	8.4</a:t>
            </a:r>
            <a:endParaRPr lang="en-US" sz="1600" dirty="0"/>
          </a:p>
        </p:txBody>
      </p:sp>
      <p:sp>
        <p:nvSpPr>
          <p:cNvPr id="13" name="TextBox 12"/>
          <p:cNvSpPr txBox="1"/>
          <p:nvPr/>
        </p:nvSpPr>
        <p:spPr>
          <a:xfrm>
            <a:off x="5410200" y="4419600"/>
            <a:ext cx="2667000" cy="1077218"/>
          </a:xfrm>
          <a:prstGeom prst="rect">
            <a:avLst/>
          </a:prstGeom>
          <a:noFill/>
        </p:spPr>
        <p:txBody>
          <a:bodyPr wrap="square" rtlCol="0">
            <a:spAutoFit/>
          </a:bodyPr>
          <a:lstStyle/>
          <a:p>
            <a:r>
              <a:rPr lang="en-US" sz="1600" dirty="0" smtClean="0"/>
              <a:t>Mean:	51.54 mph</a:t>
            </a:r>
          </a:p>
          <a:p>
            <a:r>
              <a:rPr lang="en-US" sz="1600" dirty="0" smtClean="0"/>
              <a:t>Mode:	50 mph</a:t>
            </a:r>
          </a:p>
          <a:p>
            <a:r>
              <a:rPr lang="en-US" sz="1600" dirty="0" smtClean="0"/>
              <a:t>Variance:	58.56</a:t>
            </a:r>
          </a:p>
          <a:p>
            <a:r>
              <a:rPr lang="en-US" sz="1600" dirty="0" err="1" smtClean="0"/>
              <a:t>StdDev</a:t>
            </a:r>
            <a:r>
              <a:rPr lang="en-US" sz="1600" dirty="0" smtClean="0"/>
              <a:t>:	 7.65</a:t>
            </a:r>
            <a:endParaRPr lang="en-US" sz="1600" dirty="0"/>
          </a:p>
        </p:txBody>
      </p:sp>
      <p:pic>
        <p:nvPicPr>
          <p:cNvPr id="2051" name="Picture 3"/>
          <p:cNvPicPr>
            <a:picLocks noChangeAspect="1" noChangeArrowheads="1"/>
          </p:cNvPicPr>
          <p:nvPr/>
        </p:nvPicPr>
        <p:blipFill>
          <a:blip r:embed="rId2" cstate="print"/>
          <a:srcRect/>
          <a:stretch>
            <a:fillRect/>
          </a:stretch>
        </p:blipFill>
        <p:spPr bwMode="auto">
          <a:xfrm>
            <a:off x="457200" y="1600200"/>
            <a:ext cx="4067175" cy="269557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419600" y="1600200"/>
            <a:ext cx="4086225" cy="263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Hail Size</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pic>
        <p:nvPicPr>
          <p:cNvPr id="1029" name="Picture 5"/>
          <p:cNvPicPr>
            <a:picLocks noChangeAspect="1" noChangeArrowheads="1"/>
          </p:cNvPicPr>
          <p:nvPr/>
        </p:nvPicPr>
        <p:blipFill>
          <a:blip r:embed="rId2" cstate="print"/>
          <a:srcRect/>
          <a:stretch>
            <a:fillRect/>
          </a:stretch>
        </p:blipFill>
        <p:spPr bwMode="auto">
          <a:xfrm>
            <a:off x="457200" y="1524000"/>
            <a:ext cx="4095750" cy="2638425"/>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4495800" y="1524000"/>
            <a:ext cx="4152900" cy="2638425"/>
          </a:xfrm>
          <a:prstGeom prst="rect">
            <a:avLst/>
          </a:prstGeom>
          <a:noFill/>
          <a:ln w="9525">
            <a:noFill/>
            <a:miter lim="800000"/>
            <a:headEnd/>
            <a:tailEnd/>
          </a:ln>
        </p:spPr>
      </p:pic>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914400" y="5934670"/>
            <a:ext cx="7620000" cy="923330"/>
          </a:xfrm>
          <a:prstGeom prst="rect">
            <a:avLst/>
          </a:prstGeom>
          <a:noFill/>
        </p:spPr>
        <p:txBody>
          <a:bodyPr wrap="square" rtlCol="0">
            <a:spAutoFit/>
          </a:bodyPr>
          <a:lstStyle/>
          <a:p>
            <a:pPr>
              <a:buFont typeface="Wingdings" pitchFamily="2" charset="2"/>
              <a:buChar char="Ø"/>
            </a:pPr>
            <a:r>
              <a:rPr lang="en-US" dirty="0" smtClean="0"/>
              <a:t> No outliers.  All values are feasible (up to 5.5 inches). I've had hail up to 3 inches on my deck here near </a:t>
            </a:r>
            <a:r>
              <a:rPr lang="en-US" dirty="0" err="1" smtClean="0"/>
              <a:t>St.Louis</a:t>
            </a:r>
            <a:r>
              <a:rPr lang="en-US" dirty="0" smtClean="0"/>
              <a:t>.</a:t>
            </a:r>
          </a:p>
          <a:p>
            <a:r>
              <a:rPr lang="en-US" dirty="0" smtClean="0"/>
              <a:t> </a:t>
            </a:r>
            <a:endParaRPr lang="en-US" dirty="0"/>
          </a:p>
        </p:txBody>
      </p:sp>
      <p:sp>
        <p:nvSpPr>
          <p:cNvPr id="12" name="TextBox 11"/>
          <p:cNvSpPr txBox="1"/>
          <p:nvPr/>
        </p:nvSpPr>
        <p:spPr>
          <a:xfrm>
            <a:off x="1219200" y="4419600"/>
            <a:ext cx="2667000" cy="1077218"/>
          </a:xfrm>
          <a:prstGeom prst="rect">
            <a:avLst/>
          </a:prstGeom>
          <a:noFill/>
        </p:spPr>
        <p:txBody>
          <a:bodyPr wrap="square" rtlCol="0">
            <a:spAutoFit/>
          </a:bodyPr>
          <a:lstStyle/>
          <a:p>
            <a:r>
              <a:rPr lang="en-US" sz="1600" dirty="0" smtClean="0"/>
              <a:t>Mean:	1.11”</a:t>
            </a:r>
          </a:p>
          <a:p>
            <a:r>
              <a:rPr lang="en-US" sz="1600" dirty="0" smtClean="0"/>
              <a:t>Mode:	0.75”</a:t>
            </a:r>
          </a:p>
          <a:p>
            <a:r>
              <a:rPr lang="en-US" sz="1600" dirty="0" smtClean="0"/>
              <a:t>Variance:	0.27</a:t>
            </a:r>
          </a:p>
          <a:p>
            <a:r>
              <a:rPr lang="en-US" sz="1600" dirty="0" err="1" smtClean="0"/>
              <a:t>StdDev</a:t>
            </a:r>
            <a:r>
              <a:rPr lang="en-US" sz="1600" dirty="0" smtClean="0"/>
              <a:t>:	0.52</a:t>
            </a:r>
            <a:endParaRPr lang="en-US" sz="1600" dirty="0"/>
          </a:p>
        </p:txBody>
      </p:sp>
      <p:sp>
        <p:nvSpPr>
          <p:cNvPr id="13" name="TextBox 12"/>
          <p:cNvSpPr txBox="1"/>
          <p:nvPr/>
        </p:nvSpPr>
        <p:spPr>
          <a:xfrm>
            <a:off x="5410200" y="4419600"/>
            <a:ext cx="2667000" cy="1077218"/>
          </a:xfrm>
          <a:prstGeom prst="rect">
            <a:avLst/>
          </a:prstGeom>
          <a:noFill/>
        </p:spPr>
        <p:txBody>
          <a:bodyPr wrap="square" rtlCol="0">
            <a:spAutoFit/>
          </a:bodyPr>
          <a:lstStyle/>
          <a:p>
            <a:r>
              <a:rPr lang="en-US" sz="1600" dirty="0" smtClean="0"/>
              <a:t>Mean:	1.23”</a:t>
            </a:r>
          </a:p>
          <a:p>
            <a:r>
              <a:rPr lang="en-US" sz="1600" dirty="0" smtClean="0"/>
              <a:t>Mode:	1”</a:t>
            </a:r>
          </a:p>
          <a:p>
            <a:r>
              <a:rPr lang="en-US" sz="1600" dirty="0" smtClean="0"/>
              <a:t>Variance:	0.24</a:t>
            </a:r>
          </a:p>
          <a:p>
            <a:r>
              <a:rPr lang="en-US" sz="1600" dirty="0" err="1" smtClean="0"/>
              <a:t>StdDev</a:t>
            </a:r>
            <a:r>
              <a:rPr lang="en-US" sz="1600" dirty="0" smtClean="0"/>
              <a:t>:	0.49</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Range</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838200" y="5657671"/>
            <a:ext cx="7620000" cy="1200329"/>
          </a:xfrm>
          <a:prstGeom prst="rect">
            <a:avLst/>
          </a:prstGeom>
          <a:noFill/>
        </p:spPr>
        <p:txBody>
          <a:bodyPr wrap="square" rtlCol="0">
            <a:spAutoFit/>
          </a:bodyPr>
          <a:lstStyle/>
          <a:p>
            <a:pPr>
              <a:buFont typeface="Wingdings" pitchFamily="2" charset="2"/>
              <a:buChar char="Ø"/>
            </a:pPr>
            <a:r>
              <a:rPr lang="en-US" dirty="0" smtClean="0"/>
              <a:t> </a:t>
            </a:r>
            <a:r>
              <a:rPr lang="en-US" dirty="0" smtClean="0"/>
              <a:t>No </a:t>
            </a:r>
            <a:r>
              <a:rPr lang="en-US" dirty="0" smtClean="0"/>
              <a:t>outliers.  All </a:t>
            </a:r>
            <a:r>
              <a:rPr lang="en-US" dirty="0" smtClean="0"/>
              <a:t>values greater than zero are feasible (0 to 150 miles).</a:t>
            </a:r>
            <a:endParaRPr lang="en-US" dirty="0" smtClean="0"/>
          </a:p>
          <a:p>
            <a:pPr>
              <a:buFont typeface="Wingdings" pitchFamily="2" charset="2"/>
              <a:buChar char="Ø"/>
            </a:pPr>
            <a:r>
              <a:rPr lang="en-US" dirty="0" smtClean="0"/>
              <a:t> There are many range values missing in the 1999 dataset, which make it difficult to compare the two histograms.</a:t>
            </a:r>
            <a:endParaRPr lang="en-US" dirty="0" smtClean="0"/>
          </a:p>
          <a:p>
            <a:r>
              <a:rPr lang="en-US" dirty="0" smtClean="0"/>
              <a:t> </a:t>
            </a:r>
            <a:endParaRPr lang="en-US" dirty="0"/>
          </a:p>
        </p:txBody>
      </p:sp>
      <p:sp>
        <p:nvSpPr>
          <p:cNvPr id="12" name="TextBox 11"/>
          <p:cNvSpPr txBox="1"/>
          <p:nvPr/>
        </p:nvSpPr>
        <p:spPr>
          <a:xfrm>
            <a:off x="1219200" y="4419600"/>
            <a:ext cx="2667000" cy="1077218"/>
          </a:xfrm>
          <a:prstGeom prst="rect">
            <a:avLst/>
          </a:prstGeom>
          <a:noFill/>
        </p:spPr>
        <p:txBody>
          <a:bodyPr wrap="square" rtlCol="0">
            <a:spAutoFit/>
          </a:bodyPr>
          <a:lstStyle/>
          <a:p>
            <a:r>
              <a:rPr lang="en-US" sz="1600" dirty="0" smtClean="0"/>
              <a:t>Mean:	</a:t>
            </a:r>
            <a:r>
              <a:rPr lang="en-US" sz="1600" dirty="0" smtClean="0"/>
              <a:t>5.94 </a:t>
            </a:r>
            <a:r>
              <a:rPr lang="en-US" sz="1600" dirty="0" smtClean="0"/>
              <a:t>miles</a:t>
            </a:r>
          </a:p>
          <a:p>
            <a:r>
              <a:rPr lang="en-US" sz="1600" dirty="0" smtClean="0"/>
              <a:t>Mode:	</a:t>
            </a:r>
            <a:r>
              <a:rPr lang="en-US" sz="1600" dirty="0" smtClean="0"/>
              <a:t>2</a:t>
            </a:r>
            <a:r>
              <a:rPr lang="en-US" sz="1600" dirty="0" smtClean="0"/>
              <a:t> </a:t>
            </a:r>
            <a:r>
              <a:rPr lang="en-US" sz="1600" dirty="0" smtClean="0"/>
              <a:t>miles</a:t>
            </a:r>
          </a:p>
          <a:p>
            <a:r>
              <a:rPr lang="en-US" sz="1600" dirty="0" smtClean="0"/>
              <a:t>Variance:	</a:t>
            </a:r>
            <a:r>
              <a:rPr lang="en-US" sz="1600" dirty="0" smtClean="0"/>
              <a:t>30.36</a:t>
            </a:r>
            <a:endParaRPr lang="en-US" sz="1600" dirty="0" smtClean="0"/>
          </a:p>
          <a:p>
            <a:r>
              <a:rPr lang="en-US" sz="1600" dirty="0" err="1" smtClean="0"/>
              <a:t>StdDev</a:t>
            </a:r>
            <a:r>
              <a:rPr lang="en-US" sz="1600" dirty="0" smtClean="0"/>
              <a:t>:	</a:t>
            </a:r>
            <a:r>
              <a:rPr lang="en-US" sz="1600" dirty="0" smtClean="0"/>
              <a:t>5.51</a:t>
            </a:r>
            <a:endParaRPr lang="en-US" sz="1600" dirty="0"/>
          </a:p>
        </p:txBody>
      </p:sp>
      <p:sp>
        <p:nvSpPr>
          <p:cNvPr id="13" name="TextBox 12"/>
          <p:cNvSpPr txBox="1"/>
          <p:nvPr/>
        </p:nvSpPr>
        <p:spPr>
          <a:xfrm>
            <a:off x="5410200" y="4419600"/>
            <a:ext cx="2667000" cy="1077218"/>
          </a:xfrm>
          <a:prstGeom prst="rect">
            <a:avLst/>
          </a:prstGeom>
          <a:noFill/>
        </p:spPr>
        <p:txBody>
          <a:bodyPr wrap="square" rtlCol="0">
            <a:spAutoFit/>
          </a:bodyPr>
          <a:lstStyle/>
          <a:p>
            <a:r>
              <a:rPr lang="en-US" sz="1600" dirty="0" smtClean="0"/>
              <a:t>Mean:	</a:t>
            </a:r>
            <a:r>
              <a:rPr lang="en-US" sz="1600" dirty="0" smtClean="0"/>
              <a:t>2.56 </a:t>
            </a:r>
            <a:r>
              <a:rPr lang="en-US" sz="1600" dirty="0" smtClean="0"/>
              <a:t>miles</a:t>
            </a:r>
          </a:p>
          <a:p>
            <a:r>
              <a:rPr lang="en-US" sz="1600" dirty="0" smtClean="0"/>
              <a:t>Mode:	</a:t>
            </a:r>
            <a:r>
              <a:rPr lang="en-US" sz="1600" dirty="0" smtClean="0"/>
              <a:t>1 mile</a:t>
            </a:r>
            <a:endParaRPr lang="en-US" sz="1600" dirty="0" smtClean="0"/>
          </a:p>
          <a:p>
            <a:r>
              <a:rPr lang="en-US" sz="1600" dirty="0" smtClean="0"/>
              <a:t>Variance:	</a:t>
            </a:r>
            <a:r>
              <a:rPr lang="en-US" sz="1600" dirty="0" smtClean="0"/>
              <a:t>22.99</a:t>
            </a:r>
            <a:endParaRPr lang="en-US" sz="1600" dirty="0" smtClean="0"/>
          </a:p>
          <a:p>
            <a:r>
              <a:rPr lang="en-US" sz="1600" dirty="0" err="1" smtClean="0"/>
              <a:t>StdDev</a:t>
            </a:r>
            <a:r>
              <a:rPr lang="en-US" sz="1600" dirty="0" smtClean="0"/>
              <a:t>:	</a:t>
            </a:r>
            <a:r>
              <a:rPr lang="en-US" sz="1600" dirty="0" smtClean="0"/>
              <a:t>4.79</a:t>
            </a:r>
            <a:endParaRPr lang="en-US" sz="1600" dirty="0"/>
          </a:p>
        </p:txBody>
      </p:sp>
      <p:pic>
        <p:nvPicPr>
          <p:cNvPr id="1026" name="Picture 2"/>
          <p:cNvPicPr>
            <a:picLocks noChangeAspect="1" noChangeArrowheads="1"/>
          </p:cNvPicPr>
          <p:nvPr/>
        </p:nvPicPr>
        <p:blipFill>
          <a:blip r:embed="rId2" cstate="print"/>
          <a:srcRect/>
          <a:stretch>
            <a:fillRect/>
          </a:stretch>
        </p:blipFill>
        <p:spPr bwMode="auto">
          <a:xfrm>
            <a:off x="4343400" y="1676400"/>
            <a:ext cx="4181475" cy="25622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04800" y="1676400"/>
            <a:ext cx="4076700" cy="2600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Property Damage</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sp>
        <p:nvSpPr>
          <p:cNvPr id="11" name="TextBox 10"/>
          <p:cNvSpPr txBox="1"/>
          <p:nvPr/>
        </p:nvSpPr>
        <p:spPr>
          <a:xfrm>
            <a:off x="838200" y="4800600"/>
            <a:ext cx="7620000" cy="1477328"/>
          </a:xfrm>
          <a:prstGeom prst="rect">
            <a:avLst/>
          </a:prstGeom>
          <a:noFill/>
        </p:spPr>
        <p:txBody>
          <a:bodyPr wrap="square" rtlCol="0">
            <a:spAutoFit/>
          </a:bodyPr>
          <a:lstStyle/>
          <a:p>
            <a:pPr>
              <a:buFont typeface="Wingdings" pitchFamily="2" charset="2"/>
              <a:buChar char="Ø"/>
            </a:pPr>
            <a:r>
              <a:rPr lang="en-US" dirty="0" smtClean="0"/>
              <a:t> </a:t>
            </a:r>
            <a:r>
              <a:rPr lang="en-US" dirty="0" smtClean="0"/>
              <a:t>Due to the large range of dollar amounts, histograms are not the best way to view this data.  The Probability Mass Function (PMF) presents a better picture. </a:t>
            </a:r>
          </a:p>
          <a:p>
            <a:pPr>
              <a:buFont typeface="Wingdings" pitchFamily="2" charset="2"/>
              <a:buChar char="Ø"/>
            </a:pPr>
            <a:endParaRPr lang="en-US" dirty="0" smtClean="0"/>
          </a:p>
          <a:p>
            <a:pPr>
              <a:buFont typeface="Wingdings" pitchFamily="2" charset="2"/>
              <a:buChar char="Ø"/>
            </a:pPr>
            <a:r>
              <a:rPr lang="en-US" dirty="0" smtClean="0"/>
              <a:t>Above are histograms representing the distribution between $0 and $10,000.</a:t>
            </a:r>
            <a:endParaRPr lang="en-US" dirty="0" smtClean="0"/>
          </a:p>
          <a:p>
            <a:r>
              <a:rPr lang="en-US" dirty="0" smtClean="0"/>
              <a:t> </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495800" y="1676400"/>
            <a:ext cx="4076700" cy="25908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81000" y="1676400"/>
            <a:ext cx="4152900" cy="2657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762000" y="228600"/>
            <a:ext cx="7772400" cy="993775"/>
          </a:xfrm>
        </p:spPr>
        <p:txBody>
          <a:bodyPr>
            <a:noAutofit/>
          </a:bodyPr>
          <a:lstStyle/>
          <a:p>
            <a:r>
              <a:rPr lang="en-US"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Property Damage (cont.)</a:t>
            </a:r>
            <a:endPar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endParaRPr>
          </a:p>
        </p:txBody>
      </p:sp>
      <p:sp>
        <p:nvSpPr>
          <p:cNvPr id="9" name="TextBox 8"/>
          <p:cNvSpPr txBox="1"/>
          <p:nvPr/>
        </p:nvSpPr>
        <p:spPr>
          <a:xfrm>
            <a:off x="2133600" y="1295400"/>
            <a:ext cx="762000" cy="369332"/>
          </a:xfrm>
          <a:prstGeom prst="rect">
            <a:avLst/>
          </a:prstGeom>
          <a:noFill/>
        </p:spPr>
        <p:txBody>
          <a:bodyPr wrap="square" rtlCol="0">
            <a:spAutoFit/>
          </a:bodyPr>
          <a:lstStyle/>
          <a:p>
            <a:r>
              <a:rPr lang="en-US" dirty="0" smtClean="0"/>
              <a:t>1999</a:t>
            </a:r>
            <a:endParaRPr lang="en-US" dirty="0"/>
          </a:p>
        </p:txBody>
      </p:sp>
      <p:sp>
        <p:nvSpPr>
          <p:cNvPr id="10" name="TextBox 9"/>
          <p:cNvSpPr txBox="1"/>
          <p:nvPr/>
        </p:nvSpPr>
        <p:spPr>
          <a:xfrm>
            <a:off x="6172200" y="1295400"/>
            <a:ext cx="762000" cy="369332"/>
          </a:xfrm>
          <a:prstGeom prst="rect">
            <a:avLst/>
          </a:prstGeom>
          <a:noFill/>
        </p:spPr>
        <p:txBody>
          <a:bodyPr wrap="square" rtlCol="0">
            <a:spAutoFit/>
          </a:bodyPr>
          <a:lstStyle/>
          <a:p>
            <a:r>
              <a:rPr lang="en-US" dirty="0" smtClean="0"/>
              <a:t>2019</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495800" y="1676400"/>
            <a:ext cx="4000500" cy="25908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33400" y="1676400"/>
            <a:ext cx="4057650" cy="2628900"/>
          </a:xfrm>
          <a:prstGeom prst="rect">
            <a:avLst/>
          </a:prstGeom>
          <a:noFill/>
          <a:ln w="9525">
            <a:noFill/>
            <a:miter lim="800000"/>
            <a:headEnd/>
            <a:tailEnd/>
          </a:ln>
        </p:spPr>
      </p:pic>
      <p:sp>
        <p:nvSpPr>
          <p:cNvPr id="14" name="TextBox 13"/>
          <p:cNvSpPr txBox="1"/>
          <p:nvPr/>
        </p:nvSpPr>
        <p:spPr>
          <a:xfrm>
            <a:off x="838200" y="4800600"/>
            <a:ext cx="7620000" cy="1754326"/>
          </a:xfrm>
          <a:prstGeom prst="rect">
            <a:avLst/>
          </a:prstGeom>
          <a:noFill/>
        </p:spPr>
        <p:txBody>
          <a:bodyPr wrap="square" rtlCol="0">
            <a:spAutoFit/>
          </a:bodyPr>
          <a:lstStyle/>
          <a:p>
            <a:pPr>
              <a:buFont typeface="Wingdings" pitchFamily="2" charset="2"/>
              <a:buChar char="Ø"/>
            </a:pPr>
            <a:r>
              <a:rPr lang="en-US" dirty="0" smtClean="0"/>
              <a:t> </a:t>
            </a:r>
            <a:r>
              <a:rPr lang="en-US" dirty="0" smtClean="0"/>
              <a:t>Due to the large range of dollar amounts, histograms are not the best way to view this data.  The Probability Mass Function (PMF) presents a better picture. </a:t>
            </a:r>
          </a:p>
          <a:p>
            <a:pPr>
              <a:buFont typeface="Wingdings" pitchFamily="2" charset="2"/>
              <a:buChar char="Ø"/>
            </a:pPr>
            <a:endParaRPr lang="en-US" dirty="0" smtClean="0"/>
          </a:p>
          <a:p>
            <a:pPr>
              <a:buFont typeface="Wingdings" pitchFamily="2" charset="2"/>
              <a:buChar char="Ø"/>
            </a:pPr>
            <a:r>
              <a:rPr lang="en-US" dirty="0" smtClean="0"/>
              <a:t>Above are histograms representing the distribution between $10,000 and $100,000.</a:t>
            </a:r>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TotalTime>
  <Words>1176</Words>
  <Application>Microsoft Office PowerPoint</Application>
  <PresentationFormat>On-screen Show (4:3)</PresentationFormat>
  <Paragraphs>244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Storm Data</vt:lpstr>
      <vt:lpstr>Hypothesis</vt:lpstr>
      <vt:lpstr>Data Source</vt:lpstr>
      <vt:lpstr>Variables Considered</vt:lpstr>
      <vt:lpstr>Wind Speed</vt:lpstr>
      <vt:lpstr>Hail Size</vt:lpstr>
      <vt:lpstr>Range</vt:lpstr>
      <vt:lpstr>Property Damage</vt:lpstr>
      <vt:lpstr>Property Damage (cont.)</vt:lpstr>
      <vt:lpstr>Property Damage (cont.)</vt:lpstr>
      <vt:lpstr>Property Damage (cont.)</vt:lpstr>
      <vt:lpstr>Crop Damage</vt:lpstr>
      <vt:lpstr>Crop Damage (cont.)</vt:lpstr>
      <vt:lpstr>Crop Damage (cont.)</vt:lpstr>
      <vt:lpstr>PMF Comparison Do High Winds Cause More Damage?</vt:lpstr>
      <vt:lpstr>CDF – Wind Speed</vt:lpstr>
      <vt:lpstr>Pareto Distribution Analysis Range</vt:lpstr>
      <vt:lpstr>Correlations Property Damage vs. Hail Size</vt:lpstr>
      <vt:lpstr>Correlations Property Damage vs. Wind Speed</vt:lpstr>
      <vt:lpstr>Hypothesis Test</vt:lpstr>
      <vt:lpstr>Hypothesis Test</vt:lpstr>
      <vt:lpstr>Regression Analysis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Storm Data</dc:title>
  <dc:creator>Amie Davis</dc:creator>
  <cp:lastModifiedBy>Amie Davis</cp:lastModifiedBy>
  <cp:revision>98</cp:revision>
  <dcterms:created xsi:type="dcterms:W3CDTF">2020-02-22T19:37:00Z</dcterms:created>
  <dcterms:modified xsi:type="dcterms:W3CDTF">2020-02-24T03:28:07Z</dcterms:modified>
</cp:coreProperties>
</file>