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338" r:id="rId3"/>
    <p:sldId id="334" r:id="rId4"/>
    <p:sldId id="332" r:id="rId5"/>
    <p:sldId id="336" r:id="rId6"/>
    <p:sldId id="330" r:id="rId7"/>
    <p:sldId id="337" r:id="rId8"/>
    <p:sldId id="340" r:id="rId9"/>
    <p:sldId id="259" r:id="rId10"/>
    <p:sldId id="341" r:id="rId11"/>
  </p:sldIdLst>
  <p:sldSz cx="9144000" cy="6858000" type="screen4x3"/>
  <p:notesSz cx="6858000" cy="9239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8CFF"/>
    <a:srgbClr val="118DFF"/>
    <a:srgbClr val="1223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347" autoAdjust="0"/>
  </p:normalViewPr>
  <p:slideViewPr>
    <p:cSldViewPr>
      <p:cViewPr varScale="1">
        <p:scale>
          <a:sx n="81" d="100"/>
          <a:sy n="81" d="100"/>
        </p:scale>
        <p:origin x="1277"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1963"/>
          </a:xfrm>
          <a:prstGeom prst="rect">
            <a:avLst/>
          </a:prstGeom>
        </p:spPr>
        <p:txBody>
          <a:bodyPr vert="horz" lIns="91440" tIns="45720" rIns="91440" bIns="45720" rtlCol="0"/>
          <a:lstStyle>
            <a:lvl1pPr algn="r">
              <a:defRPr sz="1200"/>
            </a:lvl1pPr>
          </a:lstStyle>
          <a:p>
            <a:fld id="{BA115743-E56F-424E-B86F-4EF1EF6DC554}" type="datetimeFigureOut">
              <a:rPr lang="en-US" smtClean="0"/>
              <a:pPr/>
              <a:t>11/15/2020</a:t>
            </a:fld>
            <a:endParaRPr lang="en-US"/>
          </a:p>
        </p:txBody>
      </p:sp>
      <p:sp>
        <p:nvSpPr>
          <p:cNvPr id="4" name="Footer Placeholder 3"/>
          <p:cNvSpPr>
            <a:spLocks noGrp="1"/>
          </p:cNvSpPr>
          <p:nvPr>
            <p:ph type="ftr" sz="quarter" idx="2"/>
          </p:nvPr>
        </p:nvSpPr>
        <p:spPr>
          <a:xfrm>
            <a:off x="0" y="8775700"/>
            <a:ext cx="2971800"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775700"/>
            <a:ext cx="2971800" cy="461963"/>
          </a:xfrm>
          <a:prstGeom prst="rect">
            <a:avLst/>
          </a:prstGeom>
        </p:spPr>
        <p:txBody>
          <a:bodyPr vert="horz" lIns="91440" tIns="45720" rIns="91440" bIns="45720" rtlCol="0" anchor="b"/>
          <a:lstStyle>
            <a:lvl1pPr algn="r">
              <a:defRPr sz="1200"/>
            </a:lvl1pPr>
          </a:lstStyle>
          <a:p>
            <a:fld id="{F928337C-5CC0-473F-8330-6B835A8FF4C6}"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3550"/>
          </a:xfrm>
          <a:prstGeom prst="rect">
            <a:avLst/>
          </a:prstGeom>
        </p:spPr>
        <p:txBody>
          <a:bodyPr vert="horz" lIns="91440" tIns="45720" rIns="91440" bIns="45720" rtlCol="0"/>
          <a:lstStyle>
            <a:lvl1pPr algn="r">
              <a:defRPr sz="1200"/>
            </a:lvl1pPr>
          </a:lstStyle>
          <a:p>
            <a:fld id="{9D335A26-1F9C-4F9F-B8AC-4DEB0EE638E2}" type="datetimeFigureOut">
              <a:rPr lang="en-US" smtClean="0"/>
              <a:t>11/15/2020</a:t>
            </a:fld>
            <a:endParaRPr lang="en-US"/>
          </a:p>
        </p:txBody>
      </p:sp>
      <p:sp>
        <p:nvSpPr>
          <p:cNvPr id="4" name="Slide Image Placeholder 3"/>
          <p:cNvSpPr>
            <a:spLocks noGrp="1" noRot="1" noChangeAspect="1"/>
          </p:cNvSpPr>
          <p:nvPr>
            <p:ph type="sldImg" idx="2"/>
          </p:nvPr>
        </p:nvSpPr>
        <p:spPr>
          <a:xfrm>
            <a:off x="1350963" y="1155700"/>
            <a:ext cx="4156075" cy="31178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46588"/>
            <a:ext cx="5486400" cy="36385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5700"/>
            <a:ext cx="2971800" cy="4635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775700"/>
            <a:ext cx="2971800" cy="463550"/>
          </a:xfrm>
          <a:prstGeom prst="rect">
            <a:avLst/>
          </a:prstGeom>
        </p:spPr>
        <p:txBody>
          <a:bodyPr vert="horz" lIns="91440" tIns="45720" rIns="91440" bIns="45720" rtlCol="0" anchor="b"/>
          <a:lstStyle>
            <a:lvl1pPr algn="r">
              <a:defRPr sz="1200"/>
            </a:lvl1pPr>
          </a:lstStyle>
          <a:p>
            <a:fld id="{3F9E69F4-3167-4538-8FFA-278E4B943F47}" type="slidenum">
              <a:rPr lang="en-US" smtClean="0"/>
              <a:t>‹#›</a:t>
            </a:fld>
            <a:endParaRPr lang="en-US"/>
          </a:p>
        </p:txBody>
      </p:sp>
    </p:spTree>
    <p:extLst>
      <p:ext uri="{BB962C8B-B14F-4D97-AF65-F5344CB8AC3E}">
        <p14:creationId xmlns:p14="http://schemas.microsoft.com/office/powerpoint/2010/main" val="3859544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airline industry continues to be defined by world events.  Misinformation was spread in 2014 following the downing of Malaysian Flight 17 and the disappearance of Malaysian Flight 370.  Although 2014 was a bad year for the airline industry, so was 2001, 2008, and now 2020.  The impact of the events of September 11, 2001 were devastating to the airlines.  The 2008 Recession caused fuel prices to soar, affecting the airline industry.  The mass media coverage of the Malaysian Airlines flights in 2014 impacted air travel.  The current pandemic is certainly impacting air travel more than ever right now.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F9E69F4-3167-4538-8FFA-278E4B943F47}" type="slidenum">
              <a:rPr lang="en-US" smtClean="0"/>
              <a:t>2</a:t>
            </a:fld>
            <a:endParaRPr lang="en-US"/>
          </a:p>
        </p:txBody>
      </p:sp>
    </p:spTree>
    <p:extLst>
      <p:ext uri="{BB962C8B-B14F-4D97-AF65-F5344CB8AC3E}">
        <p14:creationId xmlns:p14="http://schemas.microsoft.com/office/powerpoint/2010/main" val="654042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Highway fatalities have far outnumbered airline fatalities for years.  It is clear, given the statistics, that flying is still safer than driving.  As you can see, highway travel resulted in over 1 million deaths in the 30-year period from 1985 to 2014.</a:t>
            </a:r>
            <a:endParaRPr lang="en-US" dirty="0"/>
          </a:p>
        </p:txBody>
      </p:sp>
      <p:sp>
        <p:nvSpPr>
          <p:cNvPr id="4" name="Slide Number Placeholder 3"/>
          <p:cNvSpPr>
            <a:spLocks noGrp="1"/>
          </p:cNvSpPr>
          <p:nvPr>
            <p:ph type="sldNum" sz="quarter" idx="5"/>
          </p:nvPr>
        </p:nvSpPr>
        <p:spPr/>
        <p:txBody>
          <a:bodyPr/>
          <a:lstStyle/>
          <a:p>
            <a:fld id="{3F9E69F4-3167-4538-8FFA-278E4B943F47}" type="slidenum">
              <a:rPr lang="en-US" smtClean="0"/>
              <a:t>3</a:t>
            </a:fld>
            <a:endParaRPr lang="en-US"/>
          </a:p>
        </p:txBody>
      </p:sp>
    </p:spTree>
    <p:extLst>
      <p:ext uri="{BB962C8B-B14F-4D97-AF65-F5344CB8AC3E}">
        <p14:creationId xmlns:p14="http://schemas.microsoft.com/office/powerpoint/2010/main" val="2089952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There has been a steady decline of fatalities from air travel since 1985. Highway fatalities, however, did not start to decline until 2006 with the impact of texting and driving campaigns.  Airlines have always sought continual improvement in safety, resulting in the overall decline in fatalities throughout the years.  In contrast, highway fatalities did not start to decline until 2006.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F9E69F4-3167-4538-8FFA-278E4B943F47}" type="slidenum">
              <a:rPr lang="en-US" smtClean="0"/>
              <a:t>4</a:t>
            </a:fld>
            <a:endParaRPr lang="en-US"/>
          </a:p>
        </p:txBody>
      </p:sp>
    </p:spTree>
    <p:extLst>
      <p:ext uri="{BB962C8B-B14F-4D97-AF65-F5344CB8AC3E}">
        <p14:creationId xmlns:p14="http://schemas.microsoft.com/office/powerpoint/2010/main" val="1317388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Contrary to popular belief, airline crashes do not always result in death.  Aeroflot has had over 80 crashes with around 200 fatalities.  Whereas, China Airlines has had far less crashes with almost 3 times the number of deaths.  As you can see, many airlines have had very few incidents and no deaths.  What car company can say that?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F9E69F4-3167-4538-8FFA-278E4B943F47}" type="slidenum">
              <a:rPr lang="en-US" smtClean="0"/>
              <a:t>7</a:t>
            </a:fld>
            <a:endParaRPr lang="en-US"/>
          </a:p>
        </p:txBody>
      </p:sp>
    </p:spTree>
    <p:extLst>
      <p:ext uri="{BB962C8B-B14F-4D97-AF65-F5344CB8AC3E}">
        <p14:creationId xmlns:p14="http://schemas.microsoft.com/office/powerpoint/2010/main" val="2057956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DB80893-E631-49C6-A796-262AECC5DD66}" type="datetimeFigureOut">
              <a:rPr lang="en-US" smtClean="0"/>
              <a:pPr/>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B80893-E631-49C6-A796-262AECC5DD66}" type="datetimeFigureOut">
              <a:rPr lang="en-US" smtClean="0"/>
              <a:pPr/>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B80893-E631-49C6-A796-262AECC5DD66}" type="datetimeFigureOut">
              <a:rPr lang="en-US" smtClean="0"/>
              <a:pPr/>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B80893-E631-49C6-A796-262AECC5DD66}" type="datetimeFigureOut">
              <a:rPr lang="en-US" smtClean="0"/>
              <a:pPr/>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B80893-E631-49C6-A796-262AECC5DD66}" type="datetimeFigureOut">
              <a:rPr lang="en-US" smtClean="0"/>
              <a:pPr/>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DB80893-E631-49C6-A796-262AECC5DD66}" type="datetimeFigureOut">
              <a:rPr lang="en-US" smtClean="0"/>
              <a:pPr/>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B80893-E631-49C6-A796-262AECC5DD66}" type="datetimeFigureOut">
              <a:rPr lang="en-US" smtClean="0"/>
              <a:pPr/>
              <a:t>11/15/2020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DB80893-E631-49C6-A796-262AECC5DD66}" type="datetimeFigureOut">
              <a:rPr lang="en-US" smtClean="0"/>
              <a:pPr/>
              <a:t>11/15/2020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80893-E631-49C6-A796-262AECC5DD66}" type="datetimeFigureOut">
              <a:rPr lang="en-US" smtClean="0"/>
              <a:pPr/>
              <a:t>11/15/2020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B80893-E631-49C6-A796-262AECC5DD66}" type="datetimeFigureOut">
              <a:rPr lang="en-US" smtClean="0"/>
              <a:pPr/>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B80893-E631-49C6-A796-262AECC5DD66}" type="datetimeFigureOut">
              <a:rPr lang="en-US" smtClean="0"/>
              <a:pPr/>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970A3C-5AC6-4B76-9F0C-FF31B6CD141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B80893-E631-49C6-A796-262AECC5DD66}" type="datetimeFigureOut">
              <a:rPr lang="en-US" smtClean="0"/>
              <a:pPr/>
              <a:t>11/15/2020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970A3C-5AC6-4B76-9F0C-FF31B6CD141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Flying Is Safe!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C2014686-C4DA-4D88-A813-343966C5DAE9}"/>
              </a:ext>
            </a:extLst>
          </p:cNvPr>
          <p:cNvSpPr txBox="1">
            <a:spLocks/>
          </p:cNvSpPr>
          <p:nvPr/>
        </p:nvSpPr>
        <p:spPr>
          <a:xfrm>
            <a:off x="1600200" y="1752600"/>
            <a:ext cx="5943600" cy="1219200"/>
          </a:xfrm>
          <a:prstGeom prst="rect">
            <a:avLst/>
          </a:prstGeom>
        </p:spPr>
        <p:txBody>
          <a:bodyPr vert="horz" lIns="91440" tIns="45720" rIns="91440" bIns="45720" rtlCol="0">
            <a:normAutofit fontScale="62500" lnSpcReduction="20000"/>
          </a:bodyPr>
          <a:lstStyle/>
          <a:p>
            <a:pPr algn="ctr">
              <a:spcBef>
                <a:spcPct val="20000"/>
              </a:spcBef>
            </a:pPr>
            <a:r>
              <a:rPr lang="en-US" sz="3200" b="1" dirty="0">
                <a:solidFill>
                  <a:schemeClr val="dk1"/>
                </a:solidFill>
              </a:rPr>
              <a:t>Amie Davis</a:t>
            </a:r>
          </a:p>
          <a:p>
            <a:pPr algn="ctr">
              <a:spcBef>
                <a:spcPct val="20000"/>
              </a:spcBef>
            </a:pPr>
            <a:r>
              <a:rPr lang="en-US" sz="3200" b="1" dirty="0">
                <a:solidFill>
                  <a:schemeClr val="dk1"/>
                </a:solidFill>
              </a:rPr>
              <a:t>amodavis@my365.bellevue.edu</a:t>
            </a:r>
            <a:br>
              <a:rPr lang="en-US" sz="3200" b="1" dirty="0">
                <a:solidFill>
                  <a:schemeClr val="dk1"/>
                </a:solidFill>
              </a:rPr>
            </a:br>
            <a:r>
              <a:rPr lang="en-US" sz="3200" b="1" dirty="0">
                <a:solidFill>
                  <a:schemeClr val="dk1"/>
                </a:solidFill>
              </a:rPr>
              <a:t>Bellevue University</a:t>
            </a:r>
            <a:br>
              <a:rPr lang="en-US" sz="3200" b="1" dirty="0">
                <a:solidFill>
                  <a:schemeClr val="dk1"/>
                </a:solidFill>
              </a:rPr>
            </a:br>
            <a:r>
              <a:rPr lang="en-US" sz="3200" b="1" dirty="0">
                <a:solidFill>
                  <a:schemeClr val="dk1"/>
                </a:solidFill>
              </a:rPr>
              <a:t>16 November 2020</a:t>
            </a:r>
          </a:p>
          <a:p>
            <a:pPr lvl="0" algn="ctr">
              <a:spcBef>
                <a:spcPct val="20000"/>
              </a:spcBef>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1049966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679C3-C158-4A25-A0EB-541EAB7780BE}"/>
              </a:ext>
            </a:extLst>
          </p:cNvPr>
          <p:cNvSpPr>
            <a:spLocks noGrp="1"/>
          </p:cNvSpPr>
          <p:nvPr>
            <p:ph type="title"/>
          </p:nvPr>
        </p:nvSpPr>
        <p:spPr>
          <a:xfrm>
            <a:off x="457200" y="274638"/>
            <a:ext cx="8229600" cy="487362"/>
          </a:xfrm>
        </p:spPr>
        <p:txBody>
          <a:bodyPr/>
          <a:lstStyle/>
          <a:p>
            <a:pPr algn="l"/>
            <a:r>
              <a:rPr lang="en-US" sz="2000" b="1" dirty="0">
                <a:solidFill>
                  <a:srgbClr val="252423"/>
                </a:solidFill>
                <a:latin typeface="Segoe UI" panose="020B0502040204020203" pitchFamily="34" charset="0"/>
                <a:ea typeface="+mn-ea"/>
                <a:cs typeface="+mn-cs"/>
              </a:rPr>
              <a:t>Worldly Impacts</a:t>
            </a:r>
          </a:p>
        </p:txBody>
      </p:sp>
      <p:sp>
        <p:nvSpPr>
          <p:cNvPr id="3" name="Content Placeholder 2">
            <a:extLst>
              <a:ext uri="{FF2B5EF4-FFF2-40B4-BE49-F238E27FC236}">
                <a16:creationId xmlns:a16="http://schemas.microsoft.com/office/drawing/2014/main" id="{8CE6D63C-C4E8-449B-AA61-743EA724E331}"/>
              </a:ext>
            </a:extLst>
          </p:cNvPr>
          <p:cNvSpPr>
            <a:spLocks noGrp="1"/>
          </p:cNvSpPr>
          <p:nvPr>
            <p:ph idx="1"/>
          </p:nvPr>
        </p:nvSpPr>
        <p:spPr>
          <a:xfrm>
            <a:off x="457200" y="838200"/>
            <a:ext cx="8229600" cy="381000"/>
          </a:xfrm>
        </p:spPr>
        <p:txBody>
          <a:bodyPr>
            <a:noAutofit/>
          </a:bodyPr>
          <a:lstStyle/>
          <a:p>
            <a:pPr marL="0" indent="0">
              <a:buNone/>
            </a:pPr>
            <a:r>
              <a:rPr lang="en-US" sz="1400" dirty="0">
                <a:solidFill>
                  <a:srgbClr val="252423"/>
                </a:solidFill>
                <a:latin typeface="Segoe UI" panose="020B0502040204020203" pitchFamily="34" charset="0"/>
              </a:rPr>
              <a:t>The airline industry continues to be defined by world events. </a:t>
            </a:r>
          </a:p>
        </p:txBody>
      </p:sp>
      <p:sp>
        <p:nvSpPr>
          <p:cNvPr id="7" name="TextBox 6">
            <a:extLst>
              <a:ext uri="{FF2B5EF4-FFF2-40B4-BE49-F238E27FC236}">
                <a16:creationId xmlns:a16="http://schemas.microsoft.com/office/drawing/2014/main" id="{C89DE677-8EC0-4DD1-8DCE-85898B4D3698}"/>
              </a:ext>
            </a:extLst>
          </p:cNvPr>
          <p:cNvSpPr txBox="1"/>
          <p:nvPr/>
        </p:nvSpPr>
        <p:spPr>
          <a:xfrm>
            <a:off x="1371600" y="5757179"/>
            <a:ext cx="5835267" cy="525241"/>
          </a:xfrm>
          <a:prstGeom prst="rect">
            <a:avLst/>
          </a:prstGeom>
          <a:noFill/>
        </p:spPr>
        <p:txBody>
          <a:bodyPr wrap="square" rtlCol="0">
            <a:noAutofit/>
          </a:bodyPr>
          <a:lstStyle/>
          <a:p>
            <a:pPr marL="0" marR="0">
              <a:lnSpc>
                <a:spcPct val="107000"/>
              </a:lnSpc>
              <a:spcBef>
                <a:spcPts val="0"/>
              </a:spcBef>
              <a:spcAft>
                <a:spcPts val="800"/>
              </a:spcAft>
            </a:pPr>
            <a:r>
              <a:rPr lang="en-US" sz="900" kern="1200" dirty="0">
                <a:solidFill>
                  <a:srgbClr val="808080"/>
                </a:solidFill>
                <a:effectLst/>
                <a:latin typeface="Calibri" panose="020F0502020204030204" pitchFamily="34" charset="0"/>
                <a:ea typeface="Calibri" panose="020F0502020204030204" pitchFamily="34" charset="0"/>
                <a:cs typeface="Times New Roman" panose="02020603050405020304" pitchFamily="18" charset="0"/>
              </a:rPr>
              <a:t>Data Source: Economic Impact of Commercial Aviation By State (U.S. Airline Traffic and Capacity), Airlines for America.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4">
            <a:extLst>
              <a:ext uri="{FF2B5EF4-FFF2-40B4-BE49-F238E27FC236}">
                <a16:creationId xmlns:a16="http://schemas.microsoft.com/office/drawing/2014/main" id="{DF6906D6-8EA0-4888-A922-2AA1839388DB}"/>
              </a:ext>
            </a:extLst>
          </p:cNvPr>
          <p:cNvSpPr txBox="1"/>
          <p:nvPr/>
        </p:nvSpPr>
        <p:spPr>
          <a:xfrm>
            <a:off x="1609307" y="2093701"/>
            <a:ext cx="1357535" cy="424511"/>
          </a:xfrm>
          <a:prstGeom prst="rect">
            <a:avLst/>
          </a:prstGeom>
          <a:noFill/>
        </p:spPr>
        <p:txBody>
          <a:bodyPr wrap="square">
            <a:noAutofit/>
          </a:bodyPr>
          <a:lstStyle/>
          <a:p>
            <a:pPr marL="0" marR="0">
              <a:lnSpc>
                <a:spcPct val="90000"/>
              </a:lnSpc>
              <a:spcBef>
                <a:spcPts val="0"/>
              </a:spcBef>
              <a:spcAft>
                <a:spcPts val="600"/>
              </a:spcAft>
            </a:pPr>
            <a:r>
              <a:rPr lang="en-US" sz="1200" b="1" kern="1200" dirty="0">
                <a:solidFill>
                  <a:srgbClr val="808080"/>
                </a:solidFill>
                <a:effectLst/>
                <a:latin typeface="Segoe UI" panose="020B0502040204020203" pitchFamily="34" charset="0"/>
                <a:ea typeface="Calibri" panose="020F0502020204030204" pitchFamily="34" charset="0"/>
                <a:cs typeface="Times New Roman" panose="02020603050405020304" pitchFamily="18" charset="0"/>
              </a:rPr>
              <a:t>Airline Sales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08F69C0-5AA7-4470-99B6-ABC276B26444}"/>
              </a:ext>
            </a:extLst>
          </p:cNvPr>
          <p:cNvPicPr>
            <a:picLocks noChangeAspect="1"/>
          </p:cNvPicPr>
          <p:nvPr/>
        </p:nvPicPr>
        <p:blipFill>
          <a:blip r:embed="rId3"/>
          <a:stretch>
            <a:fillRect/>
          </a:stretch>
        </p:blipFill>
        <p:spPr>
          <a:xfrm>
            <a:off x="1447800" y="2448294"/>
            <a:ext cx="1783168" cy="3146692"/>
          </a:xfrm>
          <a:prstGeom prst="rect">
            <a:avLst/>
          </a:prstGeom>
        </p:spPr>
      </p:pic>
      <p:pic>
        <p:nvPicPr>
          <p:cNvPr id="13" name="Picture 12">
            <a:extLst>
              <a:ext uri="{FF2B5EF4-FFF2-40B4-BE49-F238E27FC236}">
                <a16:creationId xmlns:a16="http://schemas.microsoft.com/office/drawing/2014/main" id="{247184F0-0233-49B0-9C9E-C915E5E3E9D7}"/>
              </a:ext>
            </a:extLst>
          </p:cNvPr>
          <p:cNvPicPr>
            <a:picLocks noChangeAspect="1"/>
          </p:cNvPicPr>
          <p:nvPr/>
        </p:nvPicPr>
        <p:blipFill>
          <a:blip r:embed="rId4"/>
          <a:stretch>
            <a:fillRect/>
          </a:stretch>
        </p:blipFill>
        <p:spPr>
          <a:xfrm>
            <a:off x="3216750" y="2405277"/>
            <a:ext cx="1290580" cy="3157323"/>
          </a:xfrm>
          <a:prstGeom prst="rect">
            <a:avLst/>
          </a:prstGeom>
        </p:spPr>
      </p:pic>
      <p:pic>
        <p:nvPicPr>
          <p:cNvPr id="15" name="Picture 14">
            <a:extLst>
              <a:ext uri="{FF2B5EF4-FFF2-40B4-BE49-F238E27FC236}">
                <a16:creationId xmlns:a16="http://schemas.microsoft.com/office/drawing/2014/main" id="{A6D9D4A0-89DB-4541-A53D-986981DDE9FD}"/>
              </a:ext>
            </a:extLst>
          </p:cNvPr>
          <p:cNvPicPr>
            <a:picLocks noChangeAspect="1"/>
          </p:cNvPicPr>
          <p:nvPr/>
        </p:nvPicPr>
        <p:blipFill>
          <a:blip r:embed="rId5"/>
          <a:stretch>
            <a:fillRect/>
          </a:stretch>
        </p:blipFill>
        <p:spPr>
          <a:xfrm>
            <a:off x="4515455" y="2458430"/>
            <a:ext cx="2522049" cy="3104170"/>
          </a:xfrm>
          <a:prstGeom prst="rect">
            <a:avLst/>
          </a:prstGeom>
        </p:spPr>
      </p:pic>
    </p:spTree>
    <p:extLst>
      <p:ext uri="{BB962C8B-B14F-4D97-AF65-F5344CB8AC3E}">
        <p14:creationId xmlns:p14="http://schemas.microsoft.com/office/powerpoint/2010/main" val="175870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69512-417B-4EB9-BE46-42E308244242}"/>
              </a:ext>
            </a:extLst>
          </p:cNvPr>
          <p:cNvSpPr>
            <a:spLocks noGrp="1"/>
          </p:cNvSpPr>
          <p:nvPr>
            <p:ph type="title"/>
          </p:nvPr>
        </p:nvSpPr>
        <p:spPr>
          <a:xfrm>
            <a:off x="457200" y="228600"/>
            <a:ext cx="8153400" cy="490341"/>
          </a:xfrm>
        </p:spPr>
        <p:txBody>
          <a:bodyPr>
            <a:normAutofit/>
          </a:bodyPr>
          <a:lstStyle/>
          <a:p>
            <a:pPr algn="l">
              <a:spcBef>
                <a:spcPct val="20000"/>
              </a:spcBef>
            </a:pPr>
            <a:r>
              <a:rPr lang="en-US" sz="2000" b="1" dirty="0">
                <a:solidFill>
                  <a:srgbClr val="252423"/>
                </a:solidFill>
                <a:latin typeface="Segoe UI" panose="020B0502040204020203" pitchFamily="34" charset="0"/>
                <a:ea typeface="+mn-ea"/>
                <a:cs typeface="+mn-cs"/>
              </a:rPr>
              <a:t>Saving Lives Historically</a:t>
            </a:r>
          </a:p>
        </p:txBody>
      </p:sp>
      <p:sp>
        <p:nvSpPr>
          <p:cNvPr id="3" name="Content Placeholder 2">
            <a:extLst>
              <a:ext uri="{FF2B5EF4-FFF2-40B4-BE49-F238E27FC236}">
                <a16:creationId xmlns:a16="http://schemas.microsoft.com/office/drawing/2014/main" id="{5C7E1C06-76B0-4688-81B2-1E29E2C1CC2C}"/>
              </a:ext>
            </a:extLst>
          </p:cNvPr>
          <p:cNvSpPr>
            <a:spLocks noGrp="1"/>
          </p:cNvSpPr>
          <p:nvPr>
            <p:ph idx="1"/>
          </p:nvPr>
        </p:nvSpPr>
        <p:spPr>
          <a:xfrm>
            <a:off x="457200" y="785737"/>
            <a:ext cx="8153400" cy="1023596"/>
          </a:xfrm>
        </p:spPr>
        <p:txBody>
          <a:bodyPr>
            <a:noAutofit/>
          </a:bodyPr>
          <a:lstStyle/>
          <a:p>
            <a:pPr marL="0" marR="0" lvl="0" indent="0">
              <a:lnSpc>
                <a:spcPct val="107000"/>
              </a:lnSpc>
              <a:spcAft>
                <a:spcPts val="800"/>
              </a:spcAft>
              <a:buSzPts val="1400"/>
              <a:buNone/>
            </a:pPr>
            <a:r>
              <a:rPr lang="en-US" sz="1400" dirty="0">
                <a:solidFill>
                  <a:srgbClr val="252423"/>
                </a:solidFill>
                <a:latin typeface="Segoe UI" panose="020B0502040204020203" pitchFamily="34" charset="0"/>
              </a:rPr>
              <a:t>Highway fatalities have far outnumbered airline fatalities for years. </a:t>
            </a:r>
          </a:p>
        </p:txBody>
      </p:sp>
      <p:sp>
        <p:nvSpPr>
          <p:cNvPr id="238" name="TextBox 3">
            <a:extLst>
              <a:ext uri="{FF2B5EF4-FFF2-40B4-BE49-F238E27FC236}">
                <a16:creationId xmlns:a16="http://schemas.microsoft.com/office/drawing/2014/main" id="{C389A106-FEB1-4F87-854C-F46603BD35C5}"/>
              </a:ext>
            </a:extLst>
          </p:cNvPr>
          <p:cNvSpPr txBox="1"/>
          <p:nvPr/>
        </p:nvSpPr>
        <p:spPr>
          <a:xfrm>
            <a:off x="1477290" y="4812212"/>
            <a:ext cx="5181600" cy="228600"/>
          </a:xfrm>
          <a:prstGeom prst="rect">
            <a:avLst/>
          </a:prstGeom>
          <a:noFill/>
        </p:spPr>
        <p:txBody>
          <a:bodyPr wrap="square" rtlCol="0">
            <a:noAutofit/>
          </a:bodyPr>
          <a:lstStyle/>
          <a:p>
            <a:pPr marL="0" marR="0">
              <a:lnSpc>
                <a:spcPct val="107000"/>
              </a:lnSpc>
              <a:spcBef>
                <a:spcPts val="0"/>
              </a:spcBef>
              <a:spcAft>
                <a:spcPts val="800"/>
              </a:spcAft>
            </a:pPr>
            <a:r>
              <a:rPr lang="en-US" sz="900" kern="1200" dirty="0">
                <a:solidFill>
                  <a:srgbClr val="808080"/>
                </a:solidFill>
                <a:effectLst/>
                <a:latin typeface="Calibri" panose="020F0502020204030204" pitchFamily="34" charset="0"/>
                <a:ea typeface="Calibri" panose="020F0502020204030204" pitchFamily="34" charset="0"/>
                <a:cs typeface="Times New Roman" panose="02020603050405020304" pitchFamily="18" charset="0"/>
              </a:rPr>
              <a:t>Data Source: Airline Safety, Aviation Safety Network. Fatality Analysis Reporting System (FARS), NHTSA.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2" name="TextBox 7">
            <a:extLst>
              <a:ext uri="{FF2B5EF4-FFF2-40B4-BE49-F238E27FC236}">
                <a16:creationId xmlns:a16="http://schemas.microsoft.com/office/drawing/2014/main" id="{6CED9295-48ED-44F1-80EB-5980FF815F32}"/>
              </a:ext>
            </a:extLst>
          </p:cNvPr>
          <p:cNvSpPr txBox="1"/>
          <p:nvPr/>
        </p:nvSpPr>
        <p:spPr>
          <a:xfrm>
            <a:off x="1477290" y="1761829"/>
            <a:ext cx="1756130" cy="228600"/>
          </a:xfrm>
          <a:prstGeom prst="rect">
            <a:avLst/>
          </a:prstGeom>
          <a:noFill/>
        </p:spPr>
        <p:txBody>
          <a:bodyPr wrap="square">
            <a:noAutofit/>
          </a:bodyPr>
          <a:lstStyle/>
          <a:p>
            <a:pPr marL="0" marR="0">
              <a:lnSpc>
                <a:spcPct val="90000"/>
              </a:lnSpc>
              <a:spcBef>
                <a:spcPts val="0"/>
              </a:spcBef>
              <a:spcAft>
                <a:spcPts val="600"/>
              </a:spcAft>
            </a:pPr>
            <a:r>
              <a:rPr lang="en-US" sz="1200" b="1" kern="1200" dirty="0">
                <a:solidFill>
                  <a:srgbClr val="808080"/>
                </a:solidFill>
                <a:effectLst/>
                <a:latin typeface="Segoe UI" panose="020B0502040204020203" pitchFamily="34" charset="0"/>
                <a:ea typeface="Calibri" panose="020F0502020204030204" pitchFamily="34" charset="0"/>
                <a:cs typeface="Times New Roman" panose="02020603050405020304" pitchFamily="18" charset="0"/>
              </a:rPr>
              <a:t>Fatalities 1985-2014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39D2E8AF-4E2F-4D58-B389-00B042781CCF}"/>
              </a:ext>
            </a:extLst>
          </p:cNvPr>
          <p:cNvPicPr>
            <a:picLocks noChangeAspect="1"/>
          </p:cNvPicPr>
          <p:nvPr/>
        </p:nvPicPr>
        <p:blipFill>
          <a:blip r:embed="rId3"/>
          <a:stretch>
            <a:fillRect/>
          </a:stretch>
        </p:blipFill>
        <p:spPr>
          <a:xfrm>
            <a:off x="1477290" y="2514600"/>
            <a:ext cx="2811250" cy="2153943"/>
          </a:xfrm>
          <a:prstGeom prst="rect">
            <a:avLst/>
          </a:prstGeom>
        </p:spPr>
      </p:pic>
      <p:pic>
        <p:nvPicPr>
          <p:cNvPr id="7" name="Picture 6">
            <a:extLst>
              <a:ext uri="{FF2B5EF4-FFF2-40B4-BE49-F238E27FC236}">
                <a16:creationId xmlns:a16="http://schemas.microsoft.com/office/drawing/2014/main" id="{BE01AAE9-0D09-4175-B5A6-1F88898BE8E9}"/>
              </a:ext>
            </a:extLst>
          </p:cNvPr>
          <p:cNvPicPr>
            <a:picLocks noChangeAspect="1"/>
          </p:cNvPicPr>
          <p:nvPr/>
        </p:nvPicPr>
        <p:blipFill>
          <a:blip r:embed="rId4"/>
          <a:stretch>
            <a:fillRect/>
          </a:stretch>
        </p:blipFill>
        <p:spPr>
          <a:xfrm>
            <a:off x="4800600" y="2514600"/>
            <a:ext cx="2720344" cy="2153943"/>
          </a:xfrm>
          <a:prstGeom prst="rect">
            <a:avLst/>
          </a:prstGeom>
        </p:spPr>
      </p:pic>
    </p:spTree>
    <p:extLst>
      <p:ext uri="{BB962C8B-B14F-4D97-AF65-F5344CB8AC3E}">
        <p14:creationId xmlns:p14="http://schemas.microsoft.com/office/powerpoint/2010/main" val="118848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679C3-C158-4A25-A0EB-541EAB7780BE}"/>
              </a:ext>
            </a:extLst>
          </p:cNvPr>
          <p:cNvSpPr>
            <a:spLocks noGrp="1"/>
          </p:cNvSpPr>
          <p:nvPr>
            <p:ph type="title"/>
          </p:nvPr>
        </p:nvSpPr>
        <p:spPr>
          <a:xfrm>
            <a:off x="457200" y="274638"/>
            <a:ext cx="8229600" cy="487362"/>
          </a:xfrm>
        </p:spPr>
        <p:txBody>
          <a:bodyPr/>
          <a:lstStyle/>
          <a:p>
            <a:pPr algn="l"/>
            <a:r>
              <a:rPr lang="en-US" sz="2000" b="1" dirty="0">
                <a:solidFill>
                  <a:srgbClr val="252423"/>
                </a:solidFill>
                <a:latin typeface="Segoe UI" panose="020B0502040204020203" pitchFamily="34" charset="0"/>
                <a:ea typeface="+mn-ea"/>
                <a:cs typeface="+mn-cs"/>
              </a:rPr>
              <a:t>Air Fatalities Steadily Decline</a:t>
            </a:r>
          </a:p>
        </p:txBody>
      </p:sp>
      <p:sp>
        <p:nvSpPr>
          <p:cNvPr id="3" name="Content Placeholder 2">
            <a:extLst>
              <a:ext uri="{FF2B5EF4-FFF2-40B4-BE49-F238E27FC236}">
                <a16:creationId xmlns:a16="http://schemas.microsoft.com/office/drawing/2014/main" id="{8CE6D63C-C4E8-449B-AA61-743EA724E331}"/>
              </a:ext>
            </a:extLst>
          </p:cNvPr>
          <p:cNvSpPr>
            <a:spLocks noGrp="1"/>
          </p:cNvSpPr>
          <p:nvPr>
            <p:ph idx="1"/>
          </p:nvPr>
        </p:nvSpPr>
        <p:spPr>
          <a:xfrm>
            <a:off x="457200" y="838200"/>
            <a:ext cx="8229600" cy="990600"/>
          </a:xfrm>
        </p:spPr>
        <p:txBody>
          <a:bodyPr>
            <a:noAutofit/>
          </a:bodyPr>
          <a:lstStyle/>
          <a:p>
            <a:pPr marL="0" indent="0">
              <a:buNone/>
            </a:pPr>
            <a:r>
              <a:rPr lang="en-US" sz="1400" dirty="0">
                <a:solidFill>
                  <a:srgbClr val="252423"/>
                </a:solidFill>
                <a:latin typeface="Segoe UI" panose="020B0502040204020203" pitchFamily="34" charset="0"/>
              </a:rPr>
              <a:t>There has been a steady decline of fatalities from air travel since 1985.</a:t>
            </a:r>
          </a:p>
        </p:txBody>
      </p:sp>
      <p:sp>
        <p:nvSpPr>
          <p:cNvPr id="4" name="TextBox 3">
            <a:extLst>
              <a:ext uri="{FF2B5EF4-FFF2-40B4-BE49-F238E27FC236}">
                <a16:creationId xmlns:a16="http://schemas.microsoft.com/office/drawing/2014/main" id="{A7C81626-10BC-4C67-98B7-77AD8CBEC576}"/>
              </a:ext>
            </a:extLst>
          </p:cNvPr>
          <p:cNvSpPr txBox="1"/>
          <p:nvPr/>
        </p:nvSpPr>
        <p:spPr>
          <a:xfrm>
            <a:off x="1811518" y="5832359"/>
            <a:ext cx="5410200" cy="231577"/>
          </a:xfrm>
          <a:prstGeom prst="rect">
            <a:avLst/>
          </a:prstGeom>
          <a:noFill/>
        </p:spPr>
        <p:txBody>
          <a:bodyPr wrap="square" rtlCol="0">
            <a:spAutoFit/>
          </a:bodyPr>
          <a:lstStyle/>
          <a:p>
            <a:r>
              <a:rPr lang="en-US" sz="900" dirty="0">
                <a:solidFill>
                  <a:srgbClr val="808080"/>
                </a:solidFill>
                <a:latin typeface="Calibri" panose="020F0502020204030204" pitchFamily="34" charset="0"/>
                <a:cs typeface="Times New Roman" panose="02020603050405020304" pitchFamily="18" charset="0"/>
              </a:rPr>
              <a:t>Data Source: Statistics, Bureau of Aircraft Accident Archives.. </a:t>
            </a:r>
          </a:p>
        </p:txBody>
      </p:sp>
      <p:pic>
        <p:nvPicPr>
          <p:cNvPr id="6" name="Picture 5">
            <a:extLst>
              <a:ext uri="{FF2B5EF4-FFF2-40B4-BE49-F238E27FC236}">
                <a16:creationId xmlns:a16="http://schemas.microsoft.com/office/drawing/2014/main" id="{CB5D64EE-0232-45D2-8E7B-9A384B19368F}"/>
              </a:ext>
            </a:extLst>
          </p:cNvPr>
          <p:cNvPicPr>
            <a:picLocks noChangeAspect="1"/>
          </p:cNvPicPr>
          <p:nvPr/>
        </p:nvPicPr>
        <p:blipFill>
          <a:blip r:embed="rId3"/>
          <a:stretch>
            <a:fillRect/>
          </a:stretch>
        </p:blipFill>
        <p:spPr>
          <a:xfrm>
            <a:off x="1752600" y="2295245"/>
            <a:ext cx="5000625" cy="3552825"/>
          </a:xfrm>
          <a:prstGeom prst="rect">
            <a:avLst/>
          </a:prstGeom>
        </p:spPr>
      </p:pic>
      <p:sp>
        <p:nvSpPr>
          <p:cNvPr id="5" name="TextBox 4">
            <a:extLst>
              <a:ext uri="{FF2B5EF4-FFF2-40B4-BE49-F238E27FC236}">
                <a16:creationId xmlns:a16="http://schemas.microsoft.com/office/drawing/2014/main" id="{CA849F0C-61AA-4297-ACD1-7912762F1EFA}"/>
              </a:ext>
            </a:extLst>
          </p:cNvPr>
          <p:cNvSpPr txBox="1"/>
          <p:nvPr/>
        </p:nvSpPr>
        <p:spPr>
          <a:xfrm>
            <a:off x="2743200" y="3929782"/>
            <a:ext cx="2209800" cy="369332"/>
          </a:xfrm>
          <a:prstGeom prst="rect">
            <a:avLst/>
          </a:prstGeom>
          <a:noFill/>
        </p:spPr>
        <p:txBody>
          <a:bodyPr wrap="square" rtlCol="0">
            <a:spAutoFit/>
          </a:bodyPr>
          <a:lstStyle/>
          <a:p>
            <a:r>
              <a:rPr lang="en-US" dirty="0">
                <a:solidFill>
                  <a:srgbClr val="0E8CFF"/>
                </a:solidFill>
              </a:rPr>
              <a:t>Declining Fatalities</a:t>
            </a:r>
          </a:p>
        </p:txBody>
      </p:sp>
    </p:spTree>
    <p:extLst>
      <p:ext uri="{BB962C8B-B14F-4D97-AF65-F5344CB8AC3E}">
        <p14:creationId xmlns:p14="http://schemas.microsoft.com/office/powerpoint/2010/main" val="100603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679C3-C158-4A25-A0EB-541EAB7780BE}"/>
              </a:ext>
            </a:extLst>
          </p:cNvPr>
          <p:cNvSpPr>
            <a:spLocks noGrp="1"/>
          </p:cNvSpPr>
          <p:nvPr>
            <p:ph type="title"/>
          </p:nvPr>
        </p:nvSpPr>
        <p:spPr>
          <a:xfrm>
            <a:off x="457200" y="274638"/>
            <a:ext cx="8229600" cy="487362"/>
          </a:xfrm>
        </p:spPr>
        <p:txBody>
          <a:bodyPr/>
          <a:lstStyle/>
          <a:p>
            <a:pPr algn="l"/>
            <a:r>
              <a:rPr lang="en-US" sz="2000" b="1" dirty="0">
                <a:latin typeface="Segoe UI" panose="020B0502040204020203" pitchFamily="34" charset="0"/>
                <a:ea typeface="+mn-ea"/>
                <a:cs typeface="+mn-cs"/>
              </a:rPr>
              <a:t>Differences in the Last Decade</a:t>
            </a:r>
          </a:p>
        </p:txBody>
      </p:sp>
      <p:sp>
        <p:nvSpPr>
          <p:cNvPr id="3" name="Content Placeholder 2">
            <a:extLst>
              <a:ext uri="{FF2B5EF4-FFF2-40B4-BE49-F238E27FC236}">
                <a16:creationId xmlns:a16="http://schemas.microsoft.com/office/drawing/2014/main" id="{8CE6D63C-C4E8-449B-AA61-743EA724E331}"/>
              </a:ext>
            </a:extLst>
          </p:cNvPr>
          <p:cNvSpPr>
            <a:spLocks noGrp="1"/>
          </p:cNvSpPr>
          <p:nvPr>
            <p:ph idx="1"/>
          </p:nvPr>
        </p:nvSpPr>
        <p:spPr>
          <a:xfrm>
            <a:off x="457200" y="838200"/>
            <a:ext cx="8229600" cy="657399"/>
          </a:xfrm>
        </p:spPr>
        <p:txBody>
          <a:bodyPr>
            <a:noAutofit/>
          </a:bodyPr>
          <a:lstStyle/>
          <a:p>
            <a:pPr marL="0" indent="0">
              <a:buNone/>
            </a:pPr>
            <a:r>
              <a:rPr lang="en-US" sz="1400" dirty="0">
                <a:solidFill>
                  <a:srgbClr val="252423"/>
                </a:solidFill>
                <a:latin typeface="Segoe UI" panose="020B0502040204020203" pitchFamily="34" charset="0"/>
              </a:rPr>
              <a:t>Fatalities on the highway have increased over 2000% this decade compared to the last.</a:t>
            </a:r>
            <a:endParaRPr lang="en-US" sz="1400" i="0" dirty="0">
              <a:solidFill>
                <a:srgbClr val="252423"/>
              </a:solidFill>
              <a:effectLst/>
              <a:latin typeface="Segoe UI" panose="020B0502040204020203" pitchFamily="34" charset="0"/>
            </a:endParaRPr>
          </a:p>
          <a:p>
            <a:pPr marL="0" indent="0">
              <a:buNone/>
            </a:pPr>
            <a:endParaRPr lang="en-US" sz="1400" dirty="0"/>
          </a:p>
        </p:txBody>
      </p:sp>
      <p:grpSp>
        <p:nvGrpSpPr>
          <p:cNvPr id="36" name="Group 35">
            <a:extLst>
              <a:ext uri="{FF2B5EF4-FFF2-40B4-BE49-F238E27FC236}">
                <a16:creationId xmlns:a16="http://schemas.microsoft.com/office/drawing/2014/main" id="{5E9F5B1A-013C-4EA2-8B92-429751A8460C}"/>
              </a:ext>
            </a:extLst>
          </p:cNvPr>
          <p:cNvGrpSpPr/>
          <p:nvPr/>
        </p:nvGrpSpPr>
        <p:grpSpPr>
          <a:xfrm>
            <a:off x="1295400" y="2003656"/>
            <a:ext cx="3962401" cy="3244414"/>
            <a:chOff x="762000" y="1633438"/>
            <a:chExt cx="3962401" cy="3244414"/>
          </a:xfrm>
        </p:grpSpPr>
        <p:sp>
          <p:nvSpPr>
            <p:cNvPr id="26" name="Rectangle 25">
              <a:extLst>
                <a:ext uri="{FF2B5EF4-FFF2-40B4-BE49-F238E27FC236}">
                  <a16:creationId xmlns:a16="http://schemas.microsoft.com/office/drawing/2014/main" id="{206E2C8E-94F8-4D46-A33D-614DCC0433BE}"/>
                </a:ext>
              </a:extLst>
            </p:cNvPr>
            <p:cNvSpPr/>
            <p:nvPr/>
          </p:nvSpPr>
          <p:spPr>
            <a:xfrm>
              <a:off x="762000" y="2057400"/>
              <a:ext cx="3276600" cy="282045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7881C448-0E18-4DB4-9D73-310F5BA37BE3}"/>
                </a:ext>
              </a:extLst>
            </p:cNvPr>
            <p:cNvGrpSpPr/>
            <p:nvPr/>
          </p:nvGrpSpPr>
          <p:grpSpPr>
            <a:xfrm>
              <a:off x="914400" y="1633438"/>
              <a:ext cx="3810001" cy="3138996"/>
              <a:chOff x="914400" y="1633438"/>
              <a:chExt cx="3810001" cy="3138996"/>
            </a:xfrm>
          </p:grpSpPr>
          <p:sp>
            <p:nvSpPr>
              <p:cNvPr id="5" name="Isosceles Triangle 4">
                <a:extLst>
                  <a:ext uri="{FF2B5EF4-FFF2-40B4-BE49-F238E27FC236}">
                    <a16:creationId xmlns:a16="http://schemas.microsoft.com/office/drawing/2014/main" id="{2EC9BBC1-8CE3-4A2B-9D73-A11D5E1DFDBB}"/>
                  </a:ext>
                </a:extLst>
              </p:cNvPr>
              <p:cNvSpPr/>
              <p:nvPr/>
            </p:nvSpPr>
            <p:spPr>
              <a:xfrm>
                <a:off x="914400" y="2187712"/>
                <a:ext cx="2971800" cy="2548726"/>
              </a:xfrm>
              <a:prstGeom prst="triangle">
                <a:avLst/>
              </a:prstGeom>
              <a:solidFill>
                <a:srgbClr val="122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3" name="TextBox 12">
                <a:extLst>
                  <a:ext uri="{FF2B5EF4-FFF2-40B4-BE49-F238E27FC236}">
                    <a16:creationId xmlns:a16="http://schemas.microsoft.com/office/drawing/2014/main" id="{D1B5712B-E634-4C8F-B8AF-8557A658C6E2}"/>
                  </a:ext>
                </a:extLst>
              </p:cNvPr>
              <p:cNvSpPr txBox="1"/>
              <p:nvPr/>
            </p:nvSpPr>
            <p:spPr>
              <a:xfrm>
                <a:off x="1790700" y="3069504"/>
                <a:ext cx="1219201" cy="400110"/>
              </a:xfrm>
              <a:prstGeom prst="rect">
                <a:avLst/>
              </a:prstGeom>
              <a:noFill/>
            </p:spPr>
            <p:txBody>
              <a:bodyPr wrap="square" rtlCol="0">
                <a:spAutoFit/>
              </a:bodyPr>
              <a:lstStyle/>
              <a:p>
                <a:pPr algn="ctr"/>
                <a:r>
                  <a:rPr lang="en-US" sz="2000" dirty="0">
                    <a:solidFill>
                      <a:schemeClr val="bg2">
                        <a:lumMod val="90000"/>
                      </a:schemeClr>
                    </a:solidFill>
                  </a:rPr>
                  <a:t>Highway</a:t>
                </a:r>
              </a:p>
            </p:txBody>
          </p:sp>
          <p:sp>
            <p:nvSpPr>
              <p:cNvPr id="23" name="TextBox 22">
                <a:extLst>
                  <a:ext uri="{FF2B5EF4-FFF2-40B4-BE49-F238E27FC236}">
                    <a16:creationId xmlns:a16="http://schemas.microsoft.com/office/drawing/2014/main" id="{8E7AF57E-3027-499B-9C50-B3AFDB27D7ED}"/>
                  </a:ext>
                </a:extLst>
              </p:cNvPr>
              <p:cNvSpPr txBox="1"/>
              <p:nvPr/>
            </p:nvSpPr>
            <p:spPr>
              <a:xfrm>
                <a:off x="1407736" y="3941437"/>
                <a:ext cx="2173664" cy="830997"/>
              </a:xfrm>
              <a:prstGeom prst="rect">
                <a:avLst/>
              </a:prstGeom>
              <a:noFill/>
            </p:spPr>
            <p:txBody>
              <a:bodyPr wrap="square" rtlCol="0">
                <a:spAutoFit/>
              </a:bodyPr>
              <a:lstStyle/>
              <a:p>
                <a:pPr algn="ctr"/>
                <a:r>
                  <a:rPr lang="en-US" sz="4800" dirty="0">
                    <a:solidFill>
                      <a:schemeClr val="bg1"/>
                    </a:solidFill>
                  </a:rPr>
                  <a:t>+2116%</a:t>
                </a:r>
              </a:p>
            </p:txBody>
          </p:sp>
          <p:sp>
            <p:nvSpPr>
              <p:cNvPr id="30" name="TextBox 29">
                <a:extLst>
                  <a:ext uri="{FF2B5EF4-FFF2-40B4-BE49-F238E27FC236}">
                    <a16:creationId xmlns:a16="http://schemas.microsoft.com/office/drawing/2014/main" id="{C8E5BF95-04CE-470C-ADA4-550A9839541E}"/>
                  </a:ext>
                </a:extLst>
              </p:cNvPr>
              <p:cNvSpPr txBox="1"/>
              <p:nvPr/>
            </p:nvSpPr>
            <p:spPr>
              <a:xfrm>
                <a:off x="3124201" y="1633438"/>
                <a:ext cx="1600200" cy="307777"/>
              </a:xfrm>
              <a:prstGeom prst="rect">
                <a:avLst/>
              </a:prstGeom>
              <a:noFill/>
            </p:spPr>
            <p:txBody>
              <a:bodyPr wrap="square" rtlCol="0">
                <a:spAutoFit/>
              </a:bodyPr>
              <a:lstStyle/>
              <a:p>
                <a:pPr algn="ctr"/>
                <a:r>
                  <a:rPr lang="en-US" sz="1400" dirty="0">
                    <a:solidFill>
                      <a:schemeClr val="tx1">
                        <a:lumMod val="50000"/>
                        <a:lumOff val="50000"/>
                      </a:schemeClr>
                    </a:solidFill>
                  </a:rPr>
                  <a:t>’85-’89 vs. ’00-’14</a:t>
                </a:r>
              </a:p>
            </p:txBody>
          </p:sp>
        </p:grpSp>
      </p:grpSp>
      <p:grpSp>
        <p:nvGrpSpPr>
          <p:cNvPr id="37" name="Group 36">
            <a:extLst>
              <a:ext uri="{FF2B5EF4-FFF2-40B4-BE49-F238E27FC236}">
                <a16:creationId xmlns:a16="http://schemas.microsoft.com/office/drawing/2014/main" id="{9EF9310D-3972-4BCF-BD4C-821E37E8B2C1}"/>
              </a:ext>
            </a:extLst>
          </p:cNvPr>
          <p:cNvGrpSpPr/>
          <p:nvPr/>
        </p:nvGrpSpPr>
        <p:grpSpPr>
          <a:xfrm>
            <a:off x="4572000" y="2429606"/>
            <a:ext cx="3276600" cy="2820452"/>
            <a:chOff x="4038600" y="2051849"/>
            <a:chExt cx="3276600" cy="2820452"/>
          </a:xfrm>
        </p:grpSpPr>
        <p:sp>
          <p:nvSpPr>
            <p:cNvPr id="19" name="Isosceles Triangle 18">
              <a:extLst>
                <a:ext uri="{FF2B5EF4-FFF2-40B4-BE49-F238E27FC236}">
                  <a16:creationId xmlns:a16="http://schemas.microsoft.com/office/drawing/2014/main" id="{843C8490-52D9-4B6E-A85D-D7A5F642E683}"/>
                </a:ext>
              </a:extLst>
            </p:cNvPr>
            <p:cNvSpPr/>
            <p:nvPr/>
          </p:nvSpPr>
          <p:spPr>
            <a:xfrm rot="10800000">
              <a:off x="4191000" y="2232003"/>
              <a:ext cx="2971800" cy="2548726"/>
            </a:xfrm>
            <a:prstGeom prst="triangle">
              <a:avLst/>
            </a:prstGeom>
            <a:solidFill>
              <a:srgbClr val="118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2" name="TextBox 21">
              <a:extLst>
                <a:ext uri="{FF2B5EF4-FFF2-40B4-BE49-F238E27FC236}">
                  <a16:creationId xmlns:a16="http://schemas.microsoft.com/office/drawing/2014/main" id="{649A11EB-FB8F-4034-84F9-35C8CF3E05FC}"/>
                </a:ext>
              </a:extLst>
            </p:cNvPr>
            <p:cNvSpPr txBox="1"/>
            <p:nvPr/>
          </p:nvSpPr>
          <p:spPr>
            <a:xfrm>
              <a:off x="5082272" y="3002360"/>
              <a:ext cx="1189249" cy="400110"/>
            </a:xfrm>
            <a:prstGeom prst="rect">
              <a:avLst/>
            </a:prstGeom>
            <a:noFill/>
          </p:spPr>
          <p:txBody>
            <a:bodyPr wrap="square" rtlCol="0">
              <a:spAutoFit/>
            </a:bodyPr>
            <a:lstStyle/>
            <a:p>
              <a:pPr algn="ctr"/>
              <a:r>
                <a:rPr lang="en-US" sz="2000" dirty="0">
                  <a:solidFill>
                    <a:schemeClr val="bg2">
                      <a:lumMod val="90000"/>
                    </a:schemeClr>
                  </a:solidFill>
                </a:rPr>
                <a:t>Air</a:t>
              </a:r>
            </a:p>
          </p:txBody>
        </p:sp>
        <p:sp>
          <p:nvSpPr>
            <p:cNvPr id="25" name="TextBox 24">
              <a:extLst>
                <a:ext uri="{FF2B5EF4-FFF2-40B4-BE49-F238E27FC236}">
                  <a16:creationId xmlns:a16="http://schemas.microsoft.com/office/drawing/2014/main" id="{A4C59EBB-7272-4870-A50C-23E9E66777D5}"/>
                </a:ext>
              </a:extLst>
            </p:cNvPr>
            <p:cNvSpPr txBox="1"/>
            <p:nvPr/>
          </p:nvSpPr>
          <p:spPr>
            <a:xfrm>
              <a:off x="4914013" y="3939945"/>
              <a:ext cx="1525770" cy="830997"/>
            </a:xfrm>
            <a:prstGeom prst="rect">
              <a:avLst/>
            </a:prstGeom>
            <a:noFill/>
          </p:spPr>
          <p:txBody>
            <a:bodyPr wrap="square" rtlCol="0">
              <a:spAutoFit/>
            </a:bodyPr>
            <a:lstStyle/>
            <a:p>
              <a:pPr algn="ctr"/>
              <a:r>
                <a:rPr lang="en-US" sz="4800" dirty="0">
                  <a:solidFill>
                    <a:schemeClr val="tx1">
                      <a:lumMod val="95000"/>
                      <a:lumOff val="5000"/>
                    </a:schemeClr>
                  </a:solidFill>
                </a:rPr>
                <a:t>-51%</a:t>
              </a:r>
            </a:p>
          </p:txBody>
        </p:sp>
        <p:sp>
          <p:nvSpPr>
            <p:cNvPr id="28" name="Rectangle 27">
              <a:extLst>
                <a:ext uri="{FF2B5EF4-FFF2-40B4-BE49-F238E27FC236}">
                  <a16:creationId xmlns:a16="http://schemas.microsoft.com/office/drawing/2014/main" id="{D2C51CFD-E1A7-462A-9DA7-E699387142F9}"/>
                </a:ext>
              </a:extLst>
            </p:cNvPr>
            <p:cNvSpPr/>
            <p:nvPr/>
          </p:nvSpPr>
          <p:spPr>
            <a:xfrm>
              <a:off x="4038600" y="2051849"/>
              <a:ext cx="3276600" cy="282045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
            <a:extLst>
              <a:ext uri="{FF2B5EF4-FFF2-40B4-BE49-F238E27FC236}">
                <a16:creationId xmlns:a16="http://schemas.microsoft.com/office/drawing/2014/main" id="{AF8B3FEF-091F-4416-9C68-46CB0F0B0FD4}"/>
              </a:ext>
            </a:extLst>
          </p:cNvPr>
          <p:cNvSpPr txBox="1"/>
          <p:nvPr/>
        </p:nvSpPr>
        <p:spPr>
          <a:xfrm>
            <a:off x="1199595" y="5334281"/>
            <a:ext cx="5670528" cy="307776"/>
          </a:xfrm>
          <a:prstGeom prst="rect">
            <a:avLst/>
          </a:prstGeom>
          <a:noFill/>
        </p:spPr>
        <p:txBody>
          <a:bodyPr wrap="square" rtlCol="0">
            <a:noAutofit/>
          </a:bodyPr>
          <a:lstStyle/>
          <a:p>
            <a:pPr marL="0" marR="0">
              <a:lnSpc>
                <a:spcPct val="107000"/>
              </a:lnSpc>
              <a:spcBef>
                <a:spcPts val="0"/>
              </a:spcBef>
              <a:spcAft>
                <a:spcPts val="800"/>
              </a:spcAft>
            </a:pPr>
            <a:r>
              <a:rPr lang="en-US" sz="900" kern="1200" dirty="0">
                <a:solidFill>
                  <a:srgbClr val="808080"/>
                </a:solidFill>
                <a:effectLst/>
                <a:latin typeface="Calibri" panose="020F0502020204030204" pitchFamily="34" charset="0"/>
                <a:ea typeface="Calibri" panose="020F0502020204030204" pitchFamily="34" charset="0"/>
                <a:cs typeface="Times New Roman" panose="02020603050405020304" pitchFamily="18" charset="0"/>
              </a:rPr>
              <a:t>Data Source: Airline Safety, Aviation Safety Network. Fatality Analysis Reporting System (FARS), NHTSA.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531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4E259-61CF-4B32-8472-845C8EEC7246}"/>
              </a:ext>
            </a:extLst>
          </p:cNvPr>
          <p:cNvSpPr>
            <a:spLocks noGrp="1"/>
          </p:cNvSpPr>
          <p:nvPr>
            <p:ph type="title"/>
          </p:nvPr>
        </p:nvSpPr>
        <p:spPr>
          <a:xfrm>
            <a:off x="457200" y="274638"/>
            <a:ext cx="8229600" cy="487362"/>
          </a:xfrm>
        </p:spPr>
        <p:txBody>
          <a:bodyPr/>
          <a:lstStyle/>
          <a:p>
            <a:pPr algn="l"/>
            <a:r>
              <a:rPr lang="en-US" sz="2000" b="1" dirty="0">
                <a:latin typeface="Segoe UI" panose="020B0502040204020203" pitchFamily="34" charset="0"/>
                <a:ea typeface="+mn-ea"/>
                <a:cs typeface="+mn-cs"/>
              </a:rPr>
              <a:t>Safest Airlines</a:t>
            </a:r>
          </a:p>
        </p:txBody>
      </p:sp>
      <p:sp>
        <p:nvSpPr>
          <p:cNvPr id="3" name="Content Placeholder 2">
            <a:extLst>
              <a:ext uri="{FF2B5EF4-FFF2-40B4-BE49-F238E27FC236}">
                <a16:creationId xmlns:a16="http://schemas.microsoft.com/office/drawing/2014/main" id="{C9604FB4-4D0E-4CAB-A3B0-46C37041FB2B}"/>
              </a:ext>
            </a:extLst>
          </p:cNvPr>
          <p:cNvSpPr>
            <a:spLocks noGrp="1"/>
          </p:cNvSpPr>
          <p:nvPr>
            <p:ph idx="1"/>
          </p:nvPr>
        </p:nvSpPr>
        <p:spPr>
          <a:xfrm>
            <a:off x="457200" y="839080"/>
            <a:ext cx="8229600" cy="487274"/>
          </a:xfrm>
        </p:spPr>
        <p:txBody>
          <a:bodyPr>
            <a:normAutofit fontScale="92500" lnSpcReduction="10000"/>
          </a:bodyPr>
          <a:lstStyle/>
          <a:p>
            <a:pPr marL="0" indent="0">
              <a:buNone/>
            </a:pPr>
            <a:r>
              <a:rPr lang="en-US" sz="1500" dirty="0">
                <a:solidFill>
                  <a:srgbClr val="252423"/>
                </a:solidFill>
                <a:latin typeface="Segoe UI" panose="020B0502040204020203" pitchFamily="34" charset="0"/>
              </a:rPr>
              <a:t>These airlines have been ranked on a safety score, based on the incidents per passenger capacity in the last 30 years.</a:t>
            </a:r>
          </a:p>
          <a:p>
            <a:endParaRPr lang="en-US" dirty="0"/>
          </a:p>
        </p:txBody>
      </p:sp>
      <p:pic>
        <p:nvPicPr>
          <p:cNvPr id="7" name="Picture 6">
            <a:extLst>
              <a:ext uri="{FF2B5EF4-FFF2-40B4-BE49-F238E27FC236}">
                <a16:creationId xmlns:a16="http://schemas.microsoft.com/office/drawing/2014/main" id="{299F2352-86BA-456C-A5B5-E2A87C8A3B20}"/>
              </a:ext>
            </a:extLst>
          </p:cNvPr>
          <p:cNvPicPr>
            <a:picLocks noChangeAspect="1"/>
          </p:cNvPicPr>
          <p:nvPr/>
        </p:nvPicPr>
        <p:blipFill>
          <a:blip r:embed="rId2"/>
          <a:stretch>
            <a:fillRect/>
          </a:stretch>
        </p:blipFill>
        <p:spPr>
          <a:xfrm>
            <a:off x="1447800" y="1678556"/>
            <a:ext cx="6248400" cy="3853090"/>
          </a:xfrm>
          <a:prstGeom prst="rect">
            <a:avLst/>
          </a:prstGeom>
        </p:spPr>
      </p:pic>
      <p:sp>
        <p:nvSpPr>
          <p:cNvPr id="13" name="TextBox 3">
            <a:extLst>
              <a:ext uri="{FF2B5EF4-FFF2-40B4-BE49-F238E27FC236}">
                <a16:creationId xmlns:a16="http://schemas.microsoft.com/office/drawing/2014/main" id="{AE965E76-A818-403A-A12D-563E1BFDD6A6}"/>
              </a:ext>
            </a:extLst>
          </p:cNvPr>
          <p:cNvSpPr txBox="1"/>
          <p:nvPr/>
        </p:nvSpPr>
        <p:spPr>
          <a:xfrm>
            <a:off x="1428946" y="5531646"/>
            <a:ext cx="2685854" cy="307776"/>
          </a:xfrm>
          <a:prstGeom prst="rect">
            <a:avLst/>
          </a:prstGeom>
          <a:noFill/>
        </p:spPr>
        <p:txBody>
          <a:bodyPr wrap="square" rtlCol="0">
            <a:noAutofit/>
          </a:bodyPr>
          <a:lstStyle/>
          <a:p>
            <a:pPr marL="0" marR="0">
              <a:lnSpc>
                <a:spcPct val="107000"/>
              </a:lnSpc>
              <a:spcBef>
                <a:spcPts val="0"/>
              </a:spcBef>
              <a:spcAft>
                <a:spcPts val="800"/>
              </a:spcAft>
            </a:pPr>
            <a:r>
              <a:rPr lang="en-US" sz="900" kern="1200" dirty="0">
                <a:solidFill>
                  <a:srgbClr val="808080"/>
                </a:solidFill>
                <a:effectLst/>
                <a:latin typeface="Calibri" panose="020F0502020204030204" pitchFamily="34" charset="0"/>
                <a:ea typeface="Calibri" panose="020F0502020204030204" pitchFamily="34" charset="0"/>
                <a:cs typeface="Times New Roman" panose="02020603050405020304" pitchFamily="18" charset="0"/>
              </a:rPr>
              <a:t>Data Source: Airline Safety, Aviation Safety Network.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811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679C3-C158-4A25-A0EB-541EAB7780BE}"/>
              </a:ext>
            </a:extLst>
          </p:cNvPr>
          <p:cNvSpPr>
            <a:spLocks noGrp="1"/>
          </p:cNvSpPr>
          <p:nvPr>
            <p:ph type="title"/>
          </p:nvPr>
        </p:nvSpPr>
        <p:spPr>
          <a:xfrm>
            <a:off x="457200" y="274638"/>
            <a:ext cx="8229600" cy="487362"/>
          </a:xfrm>
        </p:spPr>
        <p:txBody>
          <a:bodyPr/>
          <a:lstStyle/>
          <a:p>
            <a:pPr algn="l"/>
            <a:r>
              <a:rPr lang="en-US" sz="2000" b="1" dirty="0">
                <a:latin typeface="Segoe UI" panose="020B0502040204020203" pitchFamily="34" charset="0"/>
                <a:ea typeface="+mn-ea"/>
                <a:cs typeface="+mn-cs"/>
              </a:rPr>
              <a:t>Safe Crashes</a:t>
            </a:r>
          </a:p>
        </p:txBody>
      </p:sp>
      <p:sp>
        <p:nvSpPr>
          <p:cNvPr id="3" name="Content Placeholder 2">
            <a:extLst>
              <a:ext uri="{FF2B5EF4-FFF2-40B4-BE49-F238E27FC236}">
                <a16:creationId xmlns:a16="http://schemas.microsoft.com/office/drawing/2014/main" id="{8CE6D63C-C4E8-449B-AA61-743EA724E331}"/>
              </a:ext>
            </a:extLst>
          </p:cNvPr>
          <p:cNvSpPr>
            <a:spLocks noGrp="1"/>
          </p:cNvSpPr>
          <p:nvPr>
            <p:ph idx="1"/>
          </p:nvPr>
        </p:nvSpPr>
        <p:spPr>
          <a:xfrm>
            <a:off x="457200" y="838200"/>
            <a:ext cx="8229600" cy="657399"/>
          </a:xfrm>
        </p:spPr>
        <p:txBody>
          <a:bodyPr>
            <a:noAutofit/>
          </a:bodyPr>
          <a:lstStyle/>
          <a:p>
            <a:pPr marL="0" indent="0">
              <a:buNone/>
            </a:pPr>
            <a:r>
              <a:rPr lang="en-US" sz="1400" dirty="0">
                <a:solidFill>
                  <a:srgbClr val="252423"/>
                </a:solidFill>
                <a:latin typeface="Segoe UI" panose="020B0502040204020203" pitchFamily="34" charset="0"/>
              </a:rPr>
              <a:t>Many airlines have had very few incidents and no deaths.</a:t>
            </a:r>
          </a:p>
        </p:txBody>
      </p:sp>
      <p:sp>
        <p:nvSpPr>
          <p:cNvPr id="4" name="TextBox 3">
            <a:extLst>
              <a:ext uri="{FF2B5EF4-FFF2-40B4-BE49-F238E27FC236}">
                <a16:creationId xmlns:a16="http://schemas.microsoft.com/office/drawing/2014/main" id="{A7C81626-10BC-4C67-98B7-77AD8CBEC576}"/>
              </a:ext>
            </a:extLst>
          </p:cNvPr>
          <p:cNvSpPr txBox="1"/>
          <p:nvPr/>
        </p:nvSpPr>
        <p:spPr>
          <a:xfrm>
            <a:off x="457200" y="6302744"/>
            <a:ext cx="4267200" cy="369332"/>
          </a:xfrm>
          <a:prstGeom prst="rect">
            <a:avLst/>
          </a:prstGeom>
          <a:noFill/>
        </p:spPr>
        <p:txBody>
          <a:bodyPr wrap="square" rtlCol="0">
            <a:spAutoFit/>
          </a:bodyPr>
          <a:lstStyle/>
          <a:p>
            <a:r>
              <a:rPr lang="en-US" sz="900" dirty="0">
                <a:solidFill>
                  <a:srgbClr val="808080"/>
                </a:solidFill>
                <a:latin typeface="Calibri" panose="020F0502020204030204" pitchFamily="34" charset="0"/>
                <a:cs typeface="Times New Roman" panose="02020603050405020304" pitchFamily="18" charset="0"/>
              </a:rPr>
              <a:t>Data Source: Statistics, Bureau of Aircraft Accident Archives. Fatality Analysis Reporting System (FARS), NHTSA. </a:t>
            </a:r>
          </a:p>
        </p:txBody>
      </p:sp>
      <p:pic>
        <p:nvPicPr>
          <p:cNvPr id="6" name="Picture 5">
            <a:extLst>
              <a:ext uri="{FF2B5EF4-FFF2-40B4-BE49-F238E27FC236}">
                <a16:creationId xmlns:a16="http://schemas.microsoft.com/office/drawing/2014/main" id="{54BC846E-610A-4D39-B68A-904A5D26BE70}"/>
              </a:ext>
            </a:extLst>
          </p:cNvPr>
          <p:cNvPicPr>
            <a:picLocks noChangeAspect="1"/>
          </p:cNvPicPr>
          <p:nvPr/>
        </p:nvPicPr>
        <p:blipFill>
          <a:blip r:embed="rId3"/>
          <a:stretch>
            <a:fillRect/>
          </a:stretch>
        </p:blipFill>
        <p:spPr>
          <a:xfrm>
            <a:off x="381000" y="2895600"/>
            <a:ext cx="5394885" cy="3335518"/>
          </a:xfrm>
          <a:prstGeom prst="rect">
            <a:avLst/>
          </a:prstGeom>
        </p:spPr>
      </p:pic>
      <p:sp>
        <p:nvSpPr>
          <p:cNvPr id="5" name="TextBox 4">
            <a:extLst>
              <a:ext uri="{FF2B5EF4-FFF2-40B4-BE49-F238E27FC236}">
                <a16:creationId xmlns:a16="http://schemas.microsoft.com/office/drawing/2014/main" id="{F8DCDF2A-E67F-47BF-A4FE-34D5F8E6BCC4}"/>
              </a:ext>
            </a:extLst>
          </p:cNvPr>
          <p:cNvSpPr txBox="1"/>
          <p:nvPr/>
        </p:nvSpPr>
        <p:spPr>
          <a:xfrm>
            <a:off x="4227184" y="3793267"/>
            <a:ext cx="2707016" cy="230832"/>
          </a:xfrm>
          <a:prstGeom prst="rect">
            <a:avLst/>
          </a:prstGeom>
          <a:noFill/>
        </p:spPr>
        <p:txBody>
          <a:bodyPr wrap="square" rtlCol="0">
            <a:spAutoFit/>
          </a:bodyPr>
          <a:lstStyle/>
          <a:p>
            <a:r>
              <a:rPr lang="en-US" sz="900" dirty="0">
                <a:solidFill>
                  <a:srgbClr val="808080"/>
                </a:solidFill>
                <a:latin typeface="Calibri" panose="020F0502020204030204" pitchFamily="34" charset="0"/>
                <a:cs typeface="Times New Roman" panose="02020603050405020304" pitchFamily="18" charset="0"/>
              </a:rPr>
              <a:t>Data Source: </a:t>
            </a:r>
            <a:r>
              <a:rPr lang="en-US" sz="900" dirty="0" err="1">
                <a:solidFill>
                  <a:srgbClr val="808080"/>
                </a:solidFill>
                <a:latin typeface="Calibri" panose="020F0502020204030204" pitchFamily="34" charset="0"/>
                <a:cs typeface="Times New Roman" panose="02020603050405020304" pitchFamily="18" charset="0"/>
              </a:rPr>
              <a:t>data.world</a:t>
            </a:r>
            <a:r>
              <a:rPr lang="en-US" sz="900" dirty="0">
                <a:solidFill>
                  <a:srgbClr val="808080"/>
                </a:solidFill>
                <a:latin typeface="Calibri" panose="020F0502020204030204" pitchFamily="34" charset="0"/>
                <a:cs typeface="Times New Roman" panose="02020603050405020304" pitchFamily="18" charset="0"/>
              </a:rPr>
              <a:t>, Airplane Crashes 1908-2009.</a:t>
            </a:r>
          </a:p>
        </p:txBody>
      </p:sp>
      <p:pic>
        <p:nvPicPr>
          <p:cNvPr id="9" name="Picture 8">
            <a:extLst>
              <a:ext uri="{FF2B5EF4-FFF2-40B4-BE49-F238E27FC236}">
                <a16:creationId xmlns:a16="http://schemas.microsoft.com/office/drawing/2014/main" id="{CEC41371-5957-45CA-A493-D3E587EC3F4A}"/>
              </a:ext>
            </a:extLst>
          </p:cNvPr>
          <p:cNvPicPr>
            <a:picLocks noChangeAspect="1"/>
          </p:cNvPicPr>
          <p:nvPr/>
        </p:nvPicPr>
        <p:blipFill>
          <a:blip r:embed="rId4"/>
          <a:stretch>
            <a:fillRect/>
          </a:stretch>
        </p:blipFill>
        <p:spPr>
          <a:xfrm>
            <a:off x="4290368" y="1593934"/>
            <a:ext cx="4143462" cy="2181399"/>
          </a:xfrm>
          <a:prstGeom prst="rect">
            <a:avLst/>
          </a:prstGeom>
        </p:spPr>
      </p:pic>
    </p:spTree>
    <p:extLst>
      <p:ext uri="{BB962C8B-B14F-4D97-AF65-F5344CB8AC3E}">
        <p14:creationId xmlns:p14="http://schemas.microsoft.com/office/powerpoint/2010/main" val="363671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Don’t Be Afraid to Fly</a:t>
            </a:r>
          </a:p>
        </p:txBody>
      </p:sp>
    </p:spTree>
    <p:extLst>
      <p:ext uri="{BB962C8B-B14F-4D97-AF65-F5344CB8AC3E}">
        <p14:creationId xmlns:p14="http://schemas.microsoft.com/office/powerpoint/2010/main" val="2531040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457200" y="1524000"/>
            <a:ext cx="8305800" cy="4797425"/>
          </a:xfrm>
          <a:prstGeom prst="rect">
            <a:avLst/>
          </a:prstGeom>
        </p:spPr>
        <p:txBody>
          <a:bodyPr vert="horz" lIns="91440" tIns="45720" rIns="91440" bIns="45720" rtlCol="0">
            <a:normAutofit fontScale="85000" lnSpcReduction="10000"/>
          </a:bodyPr>
          <a:lstStyle/>
          <a:p>
            <a:pPr marL="454025" marR="0" indent="-463550">
              <a:lnSpc>
                <a:spcPct val="205000"/>
              </a:lnSpc>
              <a:spcBef>
                <a:spcPts val="0"/>
              </a:spcBef>
              <a:spcAft>
                <a:spcPts val="1200"/>
              </a:spcAft>
            </a:pPr>
            <a:r>
              <a:rPr lang="en-US" sz="1400" dirty="0">
                <a:solidFill>
                  <a:srgbClr val="252423"/>
                </a:solidFill>
                <a:latin typeface="Segoe UI" panose="020B0502040204020203" pitchFamily="34" charset="0"/>
              </a:rPr>
              <a:t>Airline Safety, Aviation Safety Network. Retrieved September 21, 2020, from https://github.com/fivethirtyeight/data/tree/master/airline-safety </a:t>
            </a:r>
          </a:p>
          <a:p>
            <a:pPr marL="454025" marR="0" indent="-463550">
              <a:lnSpc>
                <a:spcPct val="205000"/>
              </a:lnSpc>
              <a:spcBef>
                <a:spcPts val="0"/>
              </a:spcBef>
              <a:spcAft>
                <a:spcPts val="1200"/>
              </a:spcAft>
            </a:pPr>
            <a:r>
              <a:rPr lang="en-US" sz="1400" dirty="0">
                <a:solidFill>
                  <a:srgbClr val="252423"/>
                </a:solidFill>
                <a:latin typeface="Segoe UI" panose="020B0502040204020203" pitchFamily="34" charset="0"/>
              </a:rPr>
              <a:t>Fatality Analysis Reporting System (FARS), NHTSA. Retrieved September 21, 2020, from https://www.nhtsa.gov/research-data/fatality-analysis-reporting-system-fars </a:t>
            </a:r>
          </a:p>
          <a:p>
            <a:pPr marL="454025" marR="0" indent="-463550">
              <a:lnSpc>
                <a:spcPct val="205000"/>
              </a:lnSpc>
              <a:spcBef>
                <a:spcPts val="0"/>
              </a:spcBef>
              <a:spcAft>
                <a:spcPts val="1200"/>
              </a:spcAft>
            </a:pPr>
            <a:r>
              <a:rPr lang="en-US" sz="1400" dirty="0">
                <a:solidFill>
                  <a:srgbClr val="252423"/>
                </a:solidFill>
                <a:latin typeface="Segoe UI" panose="020B0502040204020203" pitchFamily="34" charset="0"/>
              </a:rPr>
              <a:t>Economic Impact of Commercial Aviation By State (U.S. Airline Traffic and Capacity), Airlines for America. Retrieved September 23, 2020, from https://www.airlines.org/data/ </a:t>
            </a:r>
          </a:p>
          <a:p>
            <a:pPr marL="454025" indent="-463550">
              <a:lnSpc>
                <a:spcPct val="205000"/>
              </a:lnSpc>
              <a:spcAft>
                <a:spcPts val="1200"/>
              </a:spcAft>
            </a:pPr>
            <a:r>
              <a:rPr lang="en-US" sz="1400" dirty="0" err="1">
                <a:solidFill>
                  <a:srgbClr val="252423"/>
                </a:solidFill>
                <a:latin typeface="Segoe UI" panose="020B0502040204020203" pitchFamily="34" charset="0"/>
              </a:rPr>
              <a:t>Haveliwala</a:t>
            </a:r>
            <a:r>
              <a:rPr lang="en-US" sz="1400" dirty="0">
                <a:solidFill>
                  <a:srgbClr val="252423"/>
                </a:solidFill>
                <a:latin typeface="Segoe UI" panose="020B0502040204020203" pitchFamily="34" charset="0"/>
              </a:rPr>
              <a:t>, H. (2018, July 12). Airplane Crashes 1908-2009 - dataset by </a:t>
            </a:r>
            <a:r>
              <a:rPr lang="en-US" sz="1400" dirty="0" err="1">
                <a:solidFill>
                  <a:srgbClr val="252423"/>
                </a:solidFill>
                <a:latin typeface="Segoe UI" panose="020B0502040204020203" pitchFamily="34" charset="0"/>
              </a:rPr>
              <a:t>hhaveliw</a:t>
            </a:r>
            <a:r>
              <a:rPr lang="en-US" sz="1400" dirty="0">
                <a:solidFill>
                  <a:srgbClr val="252423"/>
                </a:solidFill>
                <a:latin typeface="Segoe UI" panose="020B0502040204020203" pitchFamily="34" charset="0"/>
              </a:rPr>
              <a:t>. Retrieved November 02, 2020, from https://data.world/hhaveliw/airplane-crashes-1908-2009</a:t>
            </a:r>
          </a:p>
          <a:p>
            <a:pPr marL="454025" marR="0" indent="-463550">
              <a:lnSpc>
                <a:spcPct val="205000"/>
              </a:lnSpc>
              <a:spcBef>
                <a:spcPts val="0"/>
              </a:spcBef>
              <a:spcAft>
                <a:spcPts val="1200"/>
              </a:spcAft>
            </a:pPr>
            <a:r>
              <a:rPr lang="en-US" sz="1400" dirty="0">
                <a:solidFill>
                  <a:srgbClr val="252423"/>
                </a:solidFill>
                <a:latin typeface="Segoe UI" panose="020B0502040204020203" pitchFamily="34" charset="0"/>
              </a:rPr>
              <a:t>Traffic and Capacity by Operating Region (Total System Passenger Revenue), Airline Data Project. Retrieved September 22, 2020, from http://web.mit.edu/airlinedata/www/Traffic&amp;Capacity.html </a:t>
            </a:r>
          </a:p>
          <a:p>
            <a:pPr marL="454025" marR="0" indent="-463550">
              <a:lnSpc>
                <a:spcPct val="205000"/>
              </a:lnSpc>
              <a:spcBef>
                <a:spcPts val="0"/>
              </a:spcBef>
              <a:spcAft>
                <a:spcPts val="1200"/>
              </a:spcAft>
            </a:pPr>
            <a:r>
              <a:rPr lang="en-US" sz="1400" dirty="0">
                <a:solidFill>
                  <a:srgbClr val="252423"/>
                </a:solidFill>
                <a:latin typeface="Segoe UI" panose="020B0502040204020203" pitchFamily="34" charset="0"/>
              </a:rPr>
              <a:t>Statistics, Bureau of Aircraft Accident Archives. Retrieved September 24, 2020, from http://www.baaa-acro.com/statistics </a:t>
            </a:r>
          </a:p>
        </p:txBody>
      </p:sp>
      <p:sp>
        <p:nvSpPr>
          <p:cNvPr id="7" name="Title 1"/>
          <p:cNvSpPr>
            <a:spLocks noGrp="1"/>
          </p:cNvSpPr>
          <p:nvPr>
            <p:ph type="ctrTitle"/>
          </p:nvPr>
        </p:nvSpPr>
        <p:spPr>
          <a:xfrm>
            <a:off x="762000" y="228600"/>
            <a:ext cx="7772400" cy="993775"/>
          </a:xfrm>
        </p:spPr>
        <p:txBody>
          <a:bodyPr>
            <a:noAutofit/>
          </a:bodyPr>
          <a:lstStyle/>
          <a:p>
            <a:r>
              <a:rPr lang="en-US"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ea typeface="+mn-ea"/>
                <a:cs typeface="Calibri"/>
              </a:rPr>
              <a:t>Data Sources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1799</TotalTime>
  <Words>751</Words>
  <Application>Microsoft Office PowerPoint</Application>
  <PresentationFormat>On-screen Show (4:3)</PresentationFormat>
  <Paragraphs>46</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Nova Cond</vt:lpstr>
      <vt:lpstr>Calibri</vt:lpstr>
      <vt:lpstr>Segoe UI</vt:lpstr>
      <vt:lpstr>Times New Roman</vt:lpstr>
      <vt:lpstr>Office Theme</vt:lpstr>
      <vt:lpstr>Flying Is Safe!</vt:lpstr>
      <vt:lpstr>Worldly Impacts</vt:lpstr>
      <vt:lpstr>Saving Lives Historically</vt:lpstr>
      <vt:lpstr>Air Fatalities Steadily Decline</vt:lpstr>
      <vt:lpstr>Differences in the Last Decade</vt:lpstr>
      <vt:lpstr>Safest Airlines</vt:lpstr>
      <vt:lpstr>Safe Crashes</vt:lpstr>
      <vt:lpstr>Don’t Be Afraid to Fly</vt:lpstr>
      <vt:lpstr>Data 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Finder</dc:title>
  <dc:creator>Amie Davis</dc:creator>
  <cp:lastModifiedBy>Amie Davis</cp:lastModifiedBy>
  <cp:revision>159</cp:revision>
  <dcterms:created xsi:type="dcterms:W3CDTF">2020-07-25T20:55:31Z</dcterms:created>
  <dcterms:modified xsi:type="dcterms:W3CDTF">2020-11-16T03:05:18Z</dcterms:modified>
</cp:coreProperties>
</file>