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84" r:id="rId3"/>
    <p:sldId id="334" r:id="rId4"/>
    <p:sldId id="332" r:id="rId5"/>
    <p:sldId id="331" r:id="rId6"/>
    <p:sldId id="330" r:id="rId7"/>
    <p:sldId id="329" r:id="rId8"/>
    <p:sldId id="328" r:id="rId9"/>
    <p:sldId id="259" r:id="rId10"/>
  </p:sldIdLst>
  <p:sldSz cx="9144000" cy="6858000" type="screen4x3"/>
  <p:notesSz cx="6858000"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94347" autoAdjust="0"/>
  </p:normalViewPr>
  <p:slideViewPr>
    <p:cSldViewPr>
      <p:cViewPr varScale="1">
        <p:scale>
          <a:sx n="81" d="100"/>
          <a:sy n="81" d="100"/>
        </p:scale>
        <p:origin x="139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1963"/>
          </a:xfrm>
          <a:prstGeom prst="rect">
            <a:avLst/>
          </a:prstGeom>
        </p:spPr>
        <p:txBody>
          <a:bodyPr vert="horz" lIns="91440" tIns="45720" rIns="91440" bIns="45720" rtlCol="0"/>
          <a:lstStyle>
            <a:lvl1pPr algn="r">
              <a:defRPr sz="1200"/>
            </a:lvl1pPr>
          </a:lstStyle>
          <a:p>
            <a:fld id="{BA115743-E56F-424E-B86F-4EF1EF6DC554}" type="datetimeFigureOut">
              <a:rPr lang="en-US" smtClean="0"/>
              <a:pPr/>
              <a:t>10/9/2020</a:t>
            </a:fld>
            <a:endParaRPr lang="en-US"/>
          </a:p>
        </p:txBody>
      </p:sp>
      <p:sp>
        <p:nvSpPr>
          <p:cNvPr id="4" name="Footer Placeholder 3"/>
          <p:cNvSpPr>
            <a:spLocks noGrp="1"/>
          </p:cNvSpPr>
          <p:nvPr>
            <p:ph type="ftr" sz="quarter" idx="2"/>
          </p:nvPr>
        </p:nvSpPr>
        <p:spPr>
          <a:xfrm>
            <a:off x="0" y="8775700"/>
            <a:ext cx="2971800"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775700"/>
            <a:ext cx="2971800" cy="461963"/>
          </a:xfrm>
          <a:prstGeom prst="rect">
            <a:avLst/>
          </a:prstGeom>
        </p:spPr>
        <p:txBody>
          <a:bodyPr vert="horz" lIns="91440" tIns="45720" rIns="91440" bIns="45720" rtlCol="0" anchor="b"/>
          <a:lstStyle>
            <a:lvl1pPr algn="r">
              <a:defRPr sz="1200"/>
            </a:lvl1pPr>
          </a:lstStyle>
          <a:p>
            <a:fld id="{F928337C-5CC0-473F-8330-6B835A8FF4C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3550"/>
          </a:xfrm>
          <a:prstGeom prst="rect">
            <a:avLst/>
          </a:prstGeom>
        </p:spPr>
        <p:txBody>
          <a:bodyPr vert="horz" lIns="91440" tIns="45720" rIns="91440" bIns="45720" rtlCol="0"/>
          <a:lstStyle>
            <a:lvl1pPr algn="r">
              <a:defRPr sz="1200"/>
            </a:lvl1pPr>
          </a:lstStyle>
          <a:p>
            <a:fld id="{9D335A26-1F9C-4F9F-B8AC-4DEB0EE638E2}" type="datetimeFigureOut">
              <a:rPr lang="en-US" smtClean="0"/>
              <a:t>10/9/2020</a:t>
            </a:fld>
            <a:endParaRPr lang="en-US"/>
          </a:p>
        </p:txBody>
      </p:sp>
      <p:sp>
        <p:nvSpPr>
          <p:cNvPr id="4" name="Slide Image Placeholder 3"/>
          <p:cNvSpPr>
            <a:spLocks noGrp="1" noRot="1" noChangeAspect="1"/>
          </p:cNvSpPr>
          <p:nvPr>
            <p:ph type="sldImg" idx="2"/>
          </p:nvPr>
        </p:nvSpPr>
        <p:spPr>
          <a:xfrm>
            <a:off x="1350963" y="1155700"/>
            <a:ext cx="4156075" cy="3117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46588"/>
            <a:ext cx="5486400" cy="36385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5700"/>
            <a:ext cx="2971800"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75700"/>
            <a:ext cx="2971800" cy="463550"/>
          </a:xfrm>
          <a:prstGeom prst="rect">
            <a:avLst/>
          </a:prstGeom>
        </p:spPr>
        <p:txBody>
          <a:bodyPr vert="horz" lIns="91440" tIns="45720" rIns="91440" bIns="45720" rtlCol="0" anchor="b"/>
          <a:lstStyle>
            <a:lvl1pPr algn="r">
              <a:defRPr sz="1200"/>
            </a:lvl1pPr>
          </a:lstStyle>
          <a:p>
            <a:fld id="{3F9E69F4-3167-4538-8FFA-278E4B943F47}" type="slidenum">
              <a:rPr lang="en-US" smtClean="0"/>
              <a:t>‹#›</a:t>
            </a:fld>
            <a:endParaRPr lang="en-US"/>
          </a:p>
        </p:txBody>
      </p:sp>
    </p:spTree>
    <p:extLst>
      <p:ext uri="{BB962C8B-B14F-4D97-AF65-F5344CB8AC3E}">
        <p14:creationId xmlns:p14="http://schemas.microsoft.com/office/powerpoint/2010/main" val="3859544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9E69F4-3167-4538-8FFA-278E4B943F47}" type="slidenum">
              <a:rPr lang="en-US" smtClean="0"/>
              <a:t>8</a:t>
            </a:fld>
            <a:endParaRPr lang="en-US"/>
          </a:p>
        </p:txBody>
      </p:sp>
    </p:spTree>
    <p:extLst>
      <p:ext uri="{BB962C8B-B14F-4D97-AF65-F5344CB8AC3E}">
        <p14:creationId xmlns:p14="http://schemas.microsoft.com/office/powerpoint/2010/main" val="275227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B80893-E631-49C6-A796-262AECC5DD66}"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80893-E631-49C6-A796-262AECC5DD66}"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80893-E631-49C6-A796-262AECC5DD66}"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80893-E631-49C6-A796-262AECC5DD66}"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80893-E631-49C6-A796-262AECC5DD66}"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B80893-E631-49C6-A796-262AECC5DD66}"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B80893-E631-49C6-A796-262AECC5DD66}" type="datetimeFigureOut">
              <a:rPr lang="en-US" smtClean="0"/>
              <a:pPr/>
              <a:t>10/9/2020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B80893-E631-49C6-A796-262AECC5DD66}" type="datetimeFigureOut">
              <a:rPr lang="en-US" smtClean="0"/>
              <a:pPr/>
              <a:t>10/9/2020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80893-E631-49C6-A796-262AECC5DD66}" type="datetimeFigureOut">
              <a:rPr lang="en-US" smtClean="0"/>
              <a:pPr/>
              <a:t>10/9/2020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80893-E631-49C6-A796-262AECC5DD66}"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80893-E631-49C6-A796-262AECC5DD66}"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80893-E631-49C6-A796-262AECC5DD66}" type="datetimeFigureOut">
              <a:rPr lang="en-US" smtClean="0"/>
              <a:pPr/>
              <a:t>10/9/2020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70A3C-5AC6-4B76-9F0C-FF31B6CD14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Flying Is Safer</a:t>
            </a:r>
          </a:p>
        </p:txBody>
      </p:sp>
      <p:sp>
        <p:nvSpPr>
          <p:cNvPr id="3" name="Subtitle 2"/>
          <p:cNvSpPr>
            <a:spLocks noGrp="1"/>
          </p:cNvSpPr>
          <p:nvPr>
            <p:ph type="subTitle" idx="1"/>
          </p:nvPr>
        </p:nvSpPr>
        <p:spPr>
          <a:xfrm>
            <a:off x="1524000" y="3276600"/>
            <a:ext cx="6400800" cy="762000"/>
          </a:xfrm>
        </p:spPr>
        <p:txBody>
          <a:bodyPr/>
          <a:lstStyle/>
          <a:p>
            <a:r>
              <a:rPr lang="en-US" dirty="0">
                <a:solidFill>
                  <a:srgbClr val="0070C0"/>
                </a:solidFill>
              </a:rPr>
              <a:t>Impact and Recovery of our Airline</a:t>
            </a:r>
          </a:p>
        </p:txBody>
      </p:sp>
      <p:sp>
        <p:nvSpPr>
          <p:cNvPr id="4" name="Subtitle 2"/>
          <p:cNvSpPr txBox="1">
            <a:spLocks/>
          </p:cNvSpPr>
          <p:nvPr/>
        </p:nvSpPr>
        <p:spPr>
          <a:xfrm>
            <a:off x="1828800" y="5486400"/>
            <a:ext cx="5943600" cy="1219200"/>
          </a:xfrm>
          <a:prstGeom prst="rect">
            <a:avLst/>
          </a:prstGeom>
        </p:spPr>
        <p:txBody>
          <a:bodyPr vert="horz" lIns="91440" tIns="45720" rIns="91440" bIns="45720" rtlCol="0">
            <a:normAutofit fontScale="70000" lnSpcReduction="20000"/>
          </a:bodyPr>
          <a:lstStyle/>
          <a:p>
            <a:pPr algn="ctr">
              <a:spcBef>
                <a:spcPct val="20000"/>
              </a:spcBef>
            </a:pPr>
            <a:r>
              <a:rPr lang="en-US" sz="3200" b="1" dirty="0">
                <a:solidFill>
                  <a:schemeClr val="dk1"/>
                </a:solidFill>
              </a:rPr>
              <a:t>Amie Davis, amodavis@my365.bellevue.edu,</a:t>
            </a:r>
            <a:br>
              <a:rPr lang="en-US" sz="3200" b="1" dirty="0">
                <a:solidFill>
                  <a:schemeClr val="dk1"/>
                </a:solidFill>
              </a:rPr>
            </a:br>
            <a:r>
              <a:rPr lang="en-US" sz="3200" b="1" dirty="0">
                <a:solidFill>
                  <a:schemeClr val="dk1"/>
                </a:solidFill>
              </a:rPr>
              <a:t>DSC640, Bellevue University,</a:t>
            </a:r>
            <a:br>
              <a:rPr lang="en-US" sz="3200" b="1" dirty="0">
                <a:solidFill>
                  <a:schemeClr val="dk1"/>
                </a:solidFill>
              </a:rPr>
            </a:br>
            <a:r>
              <a:rPr lang="en-US" sz="3200" b="1" dirty="0">
                <a:solidFill>
                  <a:schemeClr val="dk1"/>
                </a:solidFill>
              </a:rPr>
              <a:t>9 October 2020</a:t>
            </a:r>
          </a:p>
          <a:p>
            <a:pPr lvl="0" algn="ctr">
              <a:spcBef>
                <a:spcPct val="20000"/>
              </a:spcBef>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600200"/>
            <a:ext cx="8001000" cy="1143000"/>
          </a:xfrm>
        </p:spPr>
        <p:txBody>
          <a:bodyPr>
            <a:normAutofit lnSpcReduction="10000"/>
          </a:bodyPr>
          <a:lstStyle/>
          <a:p>
            <a:r>
              <a:rPr lang="en-US" sz="3600" dirty="0">
                <a:solidFill>
                  <a:srgbClr val="0070C0"/>
                </a:solidFill>
              </a:rPr>
              <a:t>Media Reporting Flying No Longer Safer Than Driving</a:t>
            </a:r>
          </a:p>
          <a:p>
            <a:endParaRPr lang="en-US" dirty="0">
              <a:solidFill>
                <a:srgbClr val="0070C0"/>
              </a:solidFill>
            </a:endParaRPr>
          </a:p>
        </p:txBody>
      </p:sp>
      <p:sp>
        <p:nvSpPr>
          <p:cNvPr id="6" name="Subtitle 2"/>
          <p:cNvSpPr txBox="1">
            <a:spLocks/>
          </p:cNvSpPr>
          <p:nvPr/>
        </p:nvSpPr>
        <p:spPr>
          <a:xfrm>
            <a:off x="381000" y="3276600"/>
            <a:ext cx="8001000" cy="2933699"/>
          </a:xfrm>
          <a:prstGeom prst="rect">
            <a:avLst/>
          </a:prstGeom>
        </p:spPr>
        <p:txBody>
          <a:bodyPr vert="horz" lIns="91440" tIns="45720" rIns="91440" bIns="45720" rtlCol="0">
            <a:normAutofit fontScale="92500" lnSpcReduction="20000"/>
          </a:bodyPr>
          <a:lstStyle/>
          <a:p>
            <a:pPr marR="0" lvl="1" algn="just">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Due to recent unfortunate airline crashes, the media has been promoting statistics stating air is no longer a safe way to travel.  The news and media outlets have been bombarding the public with reports and figures about the trends of airline safety and that things are not looking good.  What was previously thought as the safest way to travel, especially when compared to automobiles, is now being presented as one of the most dangerous to the public.  But are any of these claims based on facts?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Business Problem</a:t>
            </a:r>
          </a:p>
        </p:txBody>
      </p:sp>
    </p:spTree>
    <p:extLst>
      <p:ext uri="{BB962C8B-B14F-4D97-AF65-F5344CB8AC3E}">
        <p14:creationId xmlns:p14="http://schemas.microsoft.com/office/powerpoint/2010/main" val="716180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9512-417B-4EB9-BE46-42E308244242}"/>
              </a:ext>
            </a:extLst>
          </p:cNvPr>
          <p:cNvSpPr>
            <a:spLocks noGrp="1"/>
          </p:cNvSpPr>
          <p:nvPr>
            <p:ph type="title"/>
          </p:nvPr>
        </p:nvSpPr>
        <p:spPr>
          <a:xfrm>
            <a:off x="457200" y="228600"/>
            <a:ext cx="8153400" cy="490341"/>
          </a:xfrm>
        </p:spPr>
        <p:txBody>
          <a:bodyPr>
            <a:normAutofit/>
          </a:bodyPr>
          <a:lstStyle/>
          <a:p>
            <a:pPr algn="l">
              <a:spcBef>
                <a:spcPct val="20000"/>
              </a:spcBef>
            </a:pPr>
            <a:r>
              <a:rPr lang="en-US" sz="2000" b="1" dirty="0">
                <a:solidFill>
                  <a:srgbClr val="252423"/>
                </a:solidFill>
                <a:latin typeface="Segoe UI" panose="020B0502040204020203" pitchFamily="34" charset="0"/>
                <a:ea typeface="+mn-ea"/>
                <a:cs typeface="+mn-cs"/>
              </a:rPr>
              <a:t>Saving Lives Historically</a:t>
            </a:r>
          </a:p>
        </p:txBody>
      </p:sp>
      <p:sp>
        <p:nvSpPr>
          <p:cNvPr id="3" name="Content Placeholder 2">
            <a:extLst>
              <a:ext uri="{FF2B5EF4-FFF2-40B4-BE49-F238E27FC236}">
                <a16:creationId xmlns:a16="http://schemas.microsoft.com/office/drawing/2014/main" id="{5C7E1C06-76B0-4688-81B2-1E29E2C1CC2C}"/>
              </a:ext>
            </a:extLst>
          </p:cNvPr>
          <p:cNvSpPr>
            <a:spLocks noGrp="1"/>
          </p:cNvSpPr>
          <p:nvPr>
            <p:ph idx="1"/>
          </p:nvPr>
        </p:nvSpPr>
        <p:spPr>
          <a:xfrm>
            <a:off x="457200" y="785737"/>
            <a:ext cx="8153400" cy="307778"/>
          </a:xfrm>
        </p:spPr>
        <p:txBody>
          <a:bodyPr/>
          <a:lstStyle/>
          <a:p>
            <a:pPr marL="0" indent="0">
              <a:buNone/>
            </a:pPr>
            <a:r>
              <a:rPr lang="en-US" sz="1400" i="0" dirty="0">
                <a:solidFill>
                  <a:srgbClr val="252423"/>
                </a:solidFill>
                <a:effectLst/>
                <a:latin typeface="Segoe UI" panose="020B0502040204020203" pitchFamily="34" charset="0"/>
              </a:rPr>
              <a:t>Automobile Fatalities have far outnumbered Airline Fatalities for Years.</a:t>
            </a:r>
            <a:endParaRPr lang="en-US" sz="1400" dirty="0"/>
          </a:p>
          <a:p>
            <a:pPr marL="0" indent="0">
              <a:buNone/>
            </a:pPr>
            <a:endParaRPr lang="en-US" dirty="0"/>
          </a:p>
        </p:txBody>
      </p:sp>
      <p:sp>
        <p:nvSpPr>
          <p:cNvPr id="4" name="TextBox 3">
            <a:extLst>
              <a:ext uri="{FF2B5EF4-FFF2-40B4-BE49-F238E27FC236}">
                <a16:creationId xmlns:a16="http://schemas.microsoft.com/office/drawing/2014/main" id="{7AEE68BB-2FF7-4B9B-8BB8-1BE31CD51039}"/>
              </a:ext>
            </a:extLst>
          </p:cNvPr>
          <p:cNvSpPr txBox="1"/>
          <p:nvPr/>
        </p:nvSpPr>
        <p:spPr>
          <a:xfrm>
            <a:off x="0" y="6550223"/>
            <a:ext cx="7924800" cy="307777"/>
          </a:xfrm>
          <a:prstGeom prst="rect">
            <a:avLst/>
          </a:prstGeom>
          <a:noFill/>
        </p:spPr>
        <p:txBody>
          <a:bodyPr wrap="square" rtlCol="0">
            <a:spAutoFit/>
          </a:bodyPr>
          <a:lstStyle/>
          <a:p>
            <a:r>
              <a:rPr lang="en-US" sz="1400" dirty="0">
                <a:solidFill>
                  <a:schemeClr val="bg1">
                    <a:lumMod val="50000"/>
                  </a:schemeClr>
                </a:solidFill>
              </a:rPr>
              <a:t>Data Source: Airline Safety, Aviation Safety Network. Fatality Analysis Reporting System (FARS), NHTSA. </a:t>
            </a:r>
          </a:p>
        </p:txBody>
      </p:sp>
      <p:pic>
        <p:nvPicPr>
          <p:cNvPr id="6" name="Picture 5">
            <a:extLst>
              <a:ext uri="{FF2B5EF4-FFF2-40B4-BE49-F238E27FC236}">
                <a16:creationId xmlns:a16="http://schemas.microsoft.com/office/drawing/2014/main" id="{F3324CD5-D12A-4DA3-B70E-14C5AD0E7FB4}"/>
              </a:ext>
            </a:extLst>
          </p:cNvPr>
          <p:cNvPicPr>
            <a:picLocks noChangeAspect="1"/>
          </p:cNvPicPr>
          <p:nvPr/>
        </p:nvPicPr>
        <p:blipFill>
          <a:blip r:embed="rId2"/>
          <a:stretch>
            <a:fillRect/>
          </a:stretch>
        </p:blipFill>
        <p:spPr>
          <a:xfrm>
            <a:off x="2209800" y="1676400"/>
            <a:ext cx="4129087" cy="4214048"/>
          </a:xfrm>
          <a:prstGeom prst="rect">
            <a:avLst/>
          </a:prstGeom>
        </p:spPr>
      </p:pic>
      <p:sp>
        <p:nvSpPr>
          <p:cNvPr id="8" name="TextBox 7">
            <a:extLst>
              <a:ext uri="{FF2B5EF4-FFF2-40B4-BE49-F238E27FC236}">
                <a16:creationId xmlns:a16="http://schemas.microsoft.com/office/drawing/2014/main" id="{A912A86E-0672-4120-B88E-1018B69B1323}"/>
              </a:ext>
            </a:extLst>
          </p:cNvPr>
          <p:cNvSpPr txBox="1"/>
          <p:nvPr/>
        </p:nvSpPr>
        <p:spPr>
          <a:xfrm>
            <a:off x="457200" y="1676400"/>
            <a:ext cx="2584515" cy="341632"/>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a:ln>
                  <a:noFill/>
                </a:ln>
                <a:solidFill>
                  <a:schemeClr val="bg1">
                    <a:lumMod val="50000"/>
                  </a:schemeClr>
                </a:solidFill>
                <a:effectLst/>
                <a:uLnTx/>
                <a:uFillTx/>
                <a:latin typeface="Segoe UI" panose="020B0502040204020203" pitchFamily="34" charset="0"/>
                <a:ea typeface="+mn-ea"/>
                <a:cs typeface="+mn-cs"/>
              </a:rPr>
              <a:t>Fatalities </a:t>
            </a:r>
            <a:r>
              <a:rPr lang="en-US" b="1" dirty="0">
                <a:solidFill>
                  <a:schemeClr val="bg1">
                    <a:lumMod val="50000"/>
                  </a:schemeClr>
                </a:solidFill>
                <a:latin typeface="Segoe UI" panose="020B0502040204020203" pitchFamily="34" charset="0"/>
              </a:rPr>
              <a:t>1985</a:t>
            </a:r>
            <a:r>
              <a:rPr kumimoji="0" lang="en-US" sz="1800" b="1" i="0" u="none" strike="noStrike" kern="1200" cap="none" spc="0" normalizeH="0" baseline="0" noProof="0" dirty="0">
                <a:ln>
                  <a:noFill/>
                </a:ln>
                <a:solidFill>
                  <a:schemeClr val="bg1">
                    <a:lumMod val="50000"/>
                  </a:schemeClr>
                </a:solidFill>
                <a:effectLst/>
                <a:uLnTx/>
                <a:uFillTx/>
                <a:latin typeface="Segoe UI" panose="020B0502040204020203" pitchFamily="34" charset="0"/>
                <a:ea typeface="+mn-ea"/>
                <a:cs typeface="+mn-cs"/>
              </a:rPr>
              <a:t>-2014</a:t>
            </a:r>
            <a:endParaRPr kumimoji="0" lang="en-US" sz="1700" b="0" i="0" u="none" strike="noStrike" kern="1200" cap="none" spc="0" normalizeH="0" baseline="0" noProof="0" dirty="0">
              <a:ln>
                <a:noFill/>
              </a:ln>
              <a:solidFill>
                <a:schemeClr val="bg1">
                  <a:lumMod val="50000"/>
                </a:schemeClr>
              </a:solidFill>
              <a:effectLst/>
              <a:uLnTx/>
              <a:uFillTx/>
              <a:latin typeface="Calibri"/>
              <a:ea typeface="+mn-ea"/>
              <a:cs typeface="+mn-cs"/>
            </a:endParaRPr>
          </a:p>
        </p:txBody>
      </p:sp>
    </p:spTree>
    <p:extLst>
      <p:ext uri="{BB962C8B-B14F-4D97-AF65-F5344CB8AC3E}">
        <p14:creationId xmlns:p14="http://schemas.microsoft.com/office/powerpoint/2010/main" val="118848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79C3-C158-4A25-A0EB-541EAB7780BE}"/>
              </a:ext>
            </a:extLst>
          </p:cNvPr>
          <p:cNvSpPr>
            <a:spLocks noGrp="1"/>
          </p:cNvSpPr>
          <p:nvPr>
            <p:ph type="title"/>
          </p:nvPr>
        </p:nvSpPr>
        <p:spPr>
          <a:xfrm>
            <a:off x="457200" y="274638"/>
            <a:ext cx="8229600" cy="487362"/>
          </a:xfrm>
        </p:spPr>
        <p:txBody>
          <a:bodyPr/>
          <a:lstStyle/>
          <a:p>
            <a:pPr algn="l"/>
            <a:r>
              <a:rPr lang="en-US" sz="2000" b="1" dirty="0">
                <a:solidFill>
                  <a:srgbClr val="252423"/>
                </a:solidFill>
                <a:latin typeface="Segoe UI" panose="020B0502040204020203" pitchFamily="34" charset="0"/>
                <a:ea typeface="+mn-ea"/>
                <a:cs typeface="+mn-cs"/>
              </a:rPr>
              <a:t>Air Fatalities Steadily Decline</a:t>
            </a:r>
          </a:p>
        </p:txBody>
      </p:sp>
      <p:sp>
        <p:nvSpPr>
          <p:cNvPr id="3" name="Content Placeholder 2">
            <a:extLst>
              <a:ext uri="{FF2B5EF4-FFF2-40B4-BE49-F238E27FC236}">
                <a16:creationId xmlns:a16="http://schemas.microsoft.com/office/drawing/2014/main" id="{8CE6D63C-C4E8-449B-AA61-743EA724E331}"/>
              </a:ext>
            </a:extLst>
          </p:cNvPr>
          <p:cNvSpPr>
            <a:spLocks noGrp="1"/>
          </p:cNvSpPr>
          <p:nvPr>
            <p:ph idx="1"/>
          </p:nvPr>
        </p:nvSpPr>
        <p:spPr>
          <a:xfrm>
            <a:off x="457200" y="838200"/>
            <a:ext cx="8229600" cy="657399"/>
          </a:xfrm>
        </p:spPr>
        <p:txBody>
          <a:bodyPr>
            <a:noAutofit/>
          </a:bodyPr>
          <a:lstStyle/>
          <a:p>
            <a:pPr marL="0" indent="0">
              <a:buNone/>
            </a:pPr>
            <a:r>
              <a:rPr lang="en-US" sz="1400" dirty="0">
                <a:solidFill>
                  <a:srgbClr val="252423"/>
                </a:solidFill>
                <a:latin typeface="Segoe UI" panose="020B0502040204020203" pitchFamily="34" charset="0"/>
              </a:rPr>
              <a:t>T</a:t>
            </a:r>
            <a:r>
              <a:rPr lang="en-US" sz="1400" i="0" dirty="0">
                <a:solidFill>
                  <a:srgbClr val="252423"/>
                </a:solidFill>
                <a:effectLst/>
                <a:latin typeface="Segoe UI" panose="020B0502040204020203" pitchFamily="34" charset="0"/>
              </a:rPr>
              <a:t>here has been a steady decline of fatalities from air travel. Auto fatalities, however, did not start to decline until 2006 with the impact of texting and driving campaigns.</a:t>
            </a:r>
          </a:p>
          <a:p>
            <a:pPr marL="0" indent="0">
              <a:buNone/>
            </a:pPr>
            <a:endParaRPr lang="en-US" sz="1400" dirty="0"/>
          </a:p>
        </p:txBody>
      </p:sp>
      <p:sp>
        <p:nvSpPr>
          <p:cNvPr id="4" name="TextBox 3">
            <a:extLst>
              <a:ext uri="{FF2B5EF4-FFF2-40B4-BE49-F238E27FC236}">
                <a16:creationId xmlns:a16="http://schemas.microsoft.com/office/drawing/2014/main" id="{A7C81626-10BC-4C67-98B7-77AD8CBEC576}"/>
              </a:ext>
            </a:extLst>
          </p:cNvPr>
          <p:cNvSpPr txBox="1"/>
          <p:nvPr/>
        </p:nvSpPr>
        <p:spPr>
          <a:xfrm>
            <a:off x="0" y="6550223"/>
            <a:ext cx="8610600" cy="307777"/>
          </a:xfrm>
          <a:prstGeom prst="rect">
            <a:avLst/>
          </a:prstGeom>
          <a:noFill/>
        </p:spPr>
        <p:txBody>
          <a:bodyPr wrap="square" rtlCol="0">
            <a:spAutoFit/>
          </a:bodyPr>
          <a:lstStyle/>
          <a:p>
            <a:r>
              <a:rPr lang="en-US" sz="1400" dirty="0">
                <a:solidFill>
                  <a:schemeClr val="bg1">
                    <a:lumMod val="50000"/>
                  </a:schemeClr>
                </a:solidFill>
              </a:rPr>
              <a:t>Data Source: Statistics, Bureau of Aircraft Accident Archives. Fatality Analysis Reporting System (FARS), NHTSA. </a:t>
            </a:r>
          </a:p>
        </p:txBody>
      </p:sp>
      <p:pic>
        <p:nvPicPr>
          <p:cNvPr id="9" name="Picture 8">
            <a:extLst>
              <a:ext uri="{FF2B5EF4-FFF2-40B4-BE49-F238E27FC236}">
                <a16:creationId xmlns:a16="http://schemas.microsoft.com/office/drawing/2014/main" id="{E421ADBB-72C7-47B1-8178-05F10AFFCDC1}"/>
              </a:ext>
            </a:extLst>
          </p:cNvPr>
          <p:cNvPicPr>
            <a:picLocks noChangeAspect="1"/>
          </p:cNvPicPr>
          <p:nvPr/>
        </p:nvPicPr>
        <p:blipFill>
          <a:blip r:embed="rId2"/>
          <a:stretch>
            <a:fillRect/>
          </a:stretch>
        </p:blipFill>
        <p:spPr>
          <a:xfrm>
            <a:off x="457200" y="1828799"/>
            <a:ext cx="8229600" cy="4540623"/>
          </a:xfrm>
          <a:prstGeom prst="rect">
            <a:avLst/>
          </a:prstGeom>
        </p:spPr>
      </p:pic>
      <p:sp>
        <p:nvSpPr>
          <p:cNvPr id="15" name="TextBox 14">
            <a:extLst>
              <a:ext uri="{FF2B5EF4-FFF2-40B4-BE49-F238E27FC236}">
                <a16:creationId xmlns:a16="http://schemas.microsoft.com/office/drawing/2014/main" id="{75B4D3D4-5731-406E-B090-5A9933B9AB99}"/>
              </a:ext>
            </a:extLst>
          </p:cNvPr>
          <p:cNvSpPr txBox="1"/>
          <p:nvPr/>
        </p:nvSpPr>
        <p:spPr>
          <a:xfrm>
            <a:off x="457200" y="1676400"/>
            <a:ext cx="2584515" cy="341632"/>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a:ln>
                  <a:noFill/>
                </a:ln>
                <a:solidFill>
                  <a:schemeClr val="bg1">
                    <a:lumMod val="50000"/>
                  </a:schemeClr>
                </a:solidFill>
                <a:effectLst/>
                <a:uLnTx/>
                <a:uFillTx/>
                <a:latin typeface="Segoe UI" panose="020B0502040204020203" pitchFamily="34" charset="0"/>
                <a:ea typeface="+mn-ea"/>
                <a:cs typeface="+mn-cs"/>
              </a:rPr>
              <a:t>Fatalities </a:t>
            </a:r>
            <a:r>
              <a:rPr lang="en-US" b="1" dirty="0">
                <a:solidFill>
                  <a:schemeClr val="bg1">
                    <a:lumMod val="50000"/>
                  </a:schemeClr>
                </a:solidFill>
                <a:latin typeface="Segoe UI" panose="020B0502040204020203" pitchFamily="34" charset="0"/>
              </a:rPr>
              <a:t>1985</a:t>
            </a:r>
            <a:r>
              <a:rPr kumimoji="0" lang="en-US" sz="1800" b="1" i="0" u="none" strike="noStrike" kern="1200" cap="none" spc="0" normalizeH="0" baseline="0" noProof="0" dirty="0">
                <a:ln>
                  <a:noFill/>
                </a:ln>
                <a:solidFill>
                  <a:schemeClr val="bg1">
                    <a:lumMod val="50000"/>
                  </a:schemeClr>
                </a:solidFill>
                <a:effectLst/>
                <a:uLnTx/>
                <a:uFillTx/>
                <a:latin typeface="Segoe UI" panose="020B0502040204020203" pitchFamily="34" charset="0"/>
                <a:ea typeface="+mn-ea"/>
                <a:cs typeface="+mn-cs"/>
              </a:rPr>
              <a:t>-2014</a:t>
            </a:r>
            <a:endParaRPr kumimoji="0" lang="en-US" sz="1700" b="0" i="0" u="none" strike="noStrike" kern="1200" cap="none" spc="0" normalizeH="0" baseline="0" noProof="0" dirty="0">
              <a:ln>
                <a:noFill/>
              </a:ln>
              <a:solidFill>
                <a:schemeClr val="bg1">
                  <a:lumMod val="50000"/>
                </a:schemeClr>
              </a:solidFill>
              <a:effectLst/>
              <a:uLnTx/>
              <a:uFillTx/>
              <a:latin typeface="Calibri"/>
              <a:ea typeface="+mn-ea"/>
              <a:cs typeface="+mn-cs"/>
            </a:endParaRPr>
          </a:p>
        </p:txBody>
      </p:sp>
    </p:spTree>
    <p:extLst>
      <p:ext uri="{BB962C8B-B14F-4D97-AF65-F5344CB8AC3E}">
        <p14:creationId xmlns:p14="http://schemas.microsoft.com/office/powerpoint/2010/main" val="100603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49BF-BA9F-4196-85D3-C642103BD70E}"/>
              </a:ext>
            </a:extLst>
          </p:cNvPr>
          <p:cNvSpPr>
            <a:spLocks noGrp="1"/>
          </p:cNvSpPr>
          <p:nvPr>
            <p:ph type="title"/>
          </p:nvPr>
        </p:nvSpPr>
        <p:spPr>
          <a:xfrm>
            <a:off x="457200" y="274638"/>
            <a:ext cx="8229600" cy="487362"/>
          </a:xfrm>
        </p:spPr>
        <p:txBody>
          <a:bodyPr/>
          <a:lstStyle/>
          <a:p>
            <a:pPr algn="l"/>
            <a:r>
              <a:rPr lang="en-US" sz="2000" b="1" dirty="0">
                <a:solidFill>
                  <a:srgbClr val="252423"/>
                </a:solidFill>
                <a:latin typeface="Segoe UI" panose="020B0502040204020203" pitchFamily="34" charset="0"/>
                <a:ea typeface="+mn-ea"/>
                <a:cs typeface="+mn-cs"/>
              </a:rPr>
              <a:t>Not Our Airline</a:t>
            </a:r>
          </a:p>
        </p:txBody>
      </p:sp>
      <p:sp>
        <p:nvSpPr>
          <p:cNvPr id="3" name="Content Placeholder 2">
            <a:extLst>
              <a:ext uri="{FF2B5EF4-FFF2-40B4-BE49-F238E27FC236}">
                <a16:creationId xmlns:a16="http://schemas.microsoft.com/office/drawing/2014/main" id="{38F8FAD2-102C-4EDB-A0BB-F272257298D7}"/>
              </a:ext>
            </a:extLst>
          </p:cNvPr>
          <p:cNvSpPr>
            <a:spLocks noGrp="1"/>
          </p:cNvSpPr>
          <p:nvPr>
            <p:ph idx="1"/>
          </p:nvPr>
        </p:nvSpPr>
        <p:spPr>
          <a:xfrm>
            <a:off x="468198" y="827207"/>
            <a:ext cx="8229600" cy="307777"/>
          </a:xfrm>
        </p:spPr>
        <p:txBody>
          <a:bodyPr/>
          <a:lstStyle/>
          <a:p>
            <a:pPr marL="0" indent="0">
              <a:buNone/>
            </a:pPr>
            <a:r>
              <a:rPr lang="en-US" sz="1400" dirty="0">
                <a:solidFill>
                  <a:srgbClr val="252423"/>
                </a:solidFill>
                <a:latin typeface="Segoe UI" panose="020B0502040204020203" pitchFamily="34" charset="0"/>
              </a:rPr>
              <a:t>Aeroflot incidents far exceed other airlines with 82 fatal crashes since 1985.</a:t>
            </a:r>
          </a:p>
          <a:p>
            <a:endParaRPr lang="en-US" dirty="0"/>
          </a:p>
        </p:txBody>
      </p:sp>
      <p:sp>
        <p:nvSpPr>
          <p:cNvPr id="4" name="TextBox 3">
            <a:extLst>
              <a:ext uri="{FF2B5EF4-FFF2-40B4-BE49-F238E27FC236}">
                <a16:creationId xmlns:a16="http://schemas.microsoft.com/office/drawing/2014/main" id="{5A7CCB5F-567E-454A-9B05-56CF3AD2EF66}"/>
              </a:ext>
            </a:extLst>
          </p:cNvPr>
          <p:cNvSpPr txBox="1"/>
          <p:nvPr/>
        </p:nvSpPr>
        <p:spPr>
          <a:xfrm>
            <a:off x="0" y="6550223"/>
            <a:ext cx="7924800" cy="307777"/>
          </a:xfrm>
          <a:prstGeom prst="rect">
            <a:avLst/>
          </a:prstGeom>
          <a:noFill/>
        </p:spPr>
        <p:txBody>
          <a:bodyPr wrap="square" rtlCol="0">
            <a:spAutoFit/>
          </a:bodyPr>
          <a:lstStyle/>
          <a:p>
            <a:r>
              <a:rPr lang="en-US" sz="1400" dirty="0">
                <a:solidFill>
                  <a:schemeClr val="bg1">
                    <a:lumMod val="50000"/>
                  </a:schemeClr>
                </a:solidFill>
              </a:rPr>
              <a:t>Data Source: Airline Safety, Aviation Safety Network.</a:t>
            </a:r>
          </a:p>
        </p:txBody>
      </p:sp>
      <p:pic>
        <p:nvPicPr>
          <p:cNvPr id="14" name="Picture 13">
            <a:extLst>
              <a:ext uri="{FF2B5EF4-FFF2-40B4-BE49-F238E27FC236}">
                <a16:creationId xmlns:a16="http://schemas.microsoft.com/office/drawing/2014/main" id="{FD4CA334-93C0-4F9C-AEE1-571767F6ED56}"/>
              </a:ext>
            </a:extLst>
          </p:cNvPr>
          <p:cNvPicPr>
            <a:picLocks noChangeAspect="1"/>
          </p:cNvPicPr>
          <p:nvPr/>
        </p:nvPicPr>
        <p:blipFill>
          <a:blip r:embed="rId2"/>
          <a:stretch>
            <a:fillRect/>
          </a:stretch>
        </p:blipFill>
        <p:spPr>
          <a:xfrm>
            <a:off x="263353" y="1839794"/>
            <a:ext cx="8434445" cy="4637206"/>
          </a:xfrm>
          <a:prstGeom prst="rect">
            <a:avLst/>
          </a:prstGeom>
        </p:spPr>
      </p:pic>
      <p:sp>
        <p:nvSpPr>
          <p:cNvPr id="22" name="TextBox 21">
            <a:extLst>
              <a:ext uri="{FF2B5EF4-FFF2-40B4-BE49-F238E27FC236}">
                <a16:creationId xmlns:a16="http://schemas.microsoft.com/office/drawing/2014/main" id="{9E970DD7-1E01-4C91-90E9-1AA6F8873217}"/>
              </a:ext>
            </a:extLst>
          </p:cNvPr>
          <p:cNvSpPr txBox="1"/>
          <p:nvPr/>
        </p:nvSpPr>
        <p:spPr>
          <a:xfrm>
            <a:off x="463485" y="1542963"/>
            <a:ext cx="4572000" cy="341632"/>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a:ln>
                  <a:noFill/>
                </a:ln>
                <a:solidFill>
                  <a:schemeClr val="bg1">
                    <a:lumMod val="50000"/>
                  </a:schemeClr>
                </a:solidFill>
                <a:effectLst/>
                <a:uLnTx/>
                <a:uFillTx/>
                <a:latin typeface="Segoe UI" panose="020B0502040204020203" pitchFamily="34" charset="0"/>
                <a:ea typeface="+mn-ea"/>
                <a:cs typeface="+mn-cs"/>
              </a:rPr>
              <a:t>Fatal Crashes By Airline </a:t>
            </a:r>
            <a:r>
              <a:rPr lang="en-US" b="1" dirty="0">
                <a:solidFill>
                  <a:schemeClr val="bg1">
                    <a:lumMod val="50000"/>
                  </a:schemeClr>
                </a:solidFill>
                <a:latin typeface="Segoe UI" panose="020B0502040204020203" pitchFamily="34" charset="0"/>
              </a:rPr>
              <a:t>1985</a:t>
            </a:r>
            <a:r>
              <a:rPr kumimoji="0" lang="en-US" sz="1800" b="1" i="0" u="none" strike="noStrike" kern="1200" cap="none" spc="0" normalizeH="0" baseline="0" noProof="0" dirty="0">
                <a:ln>
                  <a:noFill/>
                </a:ln>
                <a:solidFill>
                  <a:schemeClr val="bg1">
                    <a:lumMod val="50000"/>
                  </a:schemeClr>
                </a:solidFill>
                <a:effectLst/>
                <a:uLnTx/>
                <a:uFillTx/>
                <a:latin typeface="Segoe UI" panose="020B0502040204020203" pitchFamily="34" charset="0"/>
                <a:ea typeface="+mn-ea"/>
                <a:cs typeface="+mn-cs"/>
              </a:rPr>
              <a:t>-2014</a:t>
            </a:r>
            <a:endParaRPr kumimoji="0" lang="en-US" sz="1700" b="0" i="0" u="none" strike="noStrike" kern="1200" cap="none" spc="0" normalizeH="0" baseline="0" noProof="0" dirty="0">
              <a:ln>
                <a:noFill/>
              </a:ln>
              <a:solidFill>
                <a:schemeClr val="bg1">
                  <a:lumMod val="50000"/>
                </a:schemeClr>
              </a:solidFill>
              <a:effectLst/>
              <a:uLnTx/>
              <a:uFillTx/>
              <a:latin typeface="Calibri"/>
              <a:ea typeface="+mn-ea"/>
              <a:cs typeface="+mn-cs"/>
            </a:endParaRPr>
          </a:p>
        </p:txBody>
      </p:sp>
    </p:spTree>
    <p:extLst>
      <p:ext uri="{BB962C8B-B14F-4D97-AF65-F5344CB8AC3E}">
        <p14:creationId xmlns:p14="http://schemas.microsoft.com/office/powerpoint/2010/main" val="1291439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E259-61CF-4B32-8472-845C8EEC7246}"/>
              </a:ext>
            </a:extLst>
          </p:cNvPr>
          <p:cNvSpPr>
            <a:spLocks noGrp="1"/>
          </p:cNvSpPr>
          <p:nvPr>
            <p:ph type="title"/>
          </p:nvPr>
        </p:nvSpPr>
        <p:spPr>
          <a:xfrm>
            <a:off x="457200" y="274638"/>
            <a:ext cx="8229600" cy="487362"/>
          </a:xfrm>
        </p:spPr>
        <p:txBody>
          <a:bodyPr/>
          <a:lstStyle/>
          <a:p>
            <a:pPr algn="l"/>
            <a:r>
              <a:rPr lang="en-US" sz="2000" b="1" dirty="0">
                <a:solidFill>
                  <a:srgbClr val="252423"/>
                </a:solidFill>
                <a:latin typeface="Segoe UI" panose="020B0502040204020203" pitchFamily="34" charset="0"/>
                <a:ea typeface="+mn-ea"/>
                <a:cs typeface="+mn-cs"/>
              </a:rPr>
              <a:t>Still Not Our Airline</a:t>
            </a:r>
          </a:p>
        </p:txBody>
      </p:sp>
      <p:sp>
        <p:nvSpPr>
          <p:cNvPr id="3" name="Content Placeholder 2">
            <a:extLst>
              <a:ext uri="{FF2B5EF4-FFF2-40B4-BE49-F238E27FC236}">
                <a16:creationId xmlns:a16="http://schemas.microsoft.com/office/drawing/2014/main" id="{C9604FB4-4D0E-4CAB-A3B0-46C37041FB2B}"/>
              </a:ext>
            </a:extLst>
          </p:cNvPr>
          <p:cNvSpPr>
            <a:spLocks noGrp="1"/>
          </p:cNvSpPr>
          <p:nvPr>
            <p:ph idx="1"/>
          </p:nvPr>
        </p:nvSpPr>
        <p:spPr>
          <a:xfrm>
            <a:off x="457200" y="839080"/>
            <a:ext cx="8229600" cy="341632"/>
          </a:xfrm>
        </p:spPr>
        <p:txBody>
          <a:bodyPr>
            <a:normAutofit/>
          </a:bodyPr>
          <a:lstStyle/>
          <a:p>
            <a:pPr marL="0" indent="0">
              <a:buNone/>
            </a:pPr>
            <a:r>
              <a:rPr lang="en-US" sz="1400" dirty="0">
                <a:solidFill>
                  <a:srgbClr val="252423"/>
                </a:solidFill>
                <a:latin typeface="Segoe UI" panose="020B0502040204020203" pitchFamily="34" charset="0"/>
              </a:rPr>
              <a:t>In more recent years, our company continues to be impacted by the failure of other airlines.</a:t>
            </a:r>
          </a:p>
          <a:p>
            <a:endParaRPr lang="en-US" dirty="0"/>
          </a:p>
        </p:txBody>
      </p:sp>
      <p:pic>
        <p:nvPicPr>
          <p:cNvPr id="5" name="Picture 4">
            <a:extLst>
              <a:ext uri="{FF2B5EF4-FFF2-40B4-BE49-F238E27FC236}">
                <a16:creationId xmlns:a16="http://schemas.microsoft.com/office/drawing/2014/main" id="{C4E60708-8350-4BA4-A854-EE53A3F4A62E}"/>
              </a:ext>
            </a:extLst>
          </p:cNvPr>
          <p:cNvPicPr>
            <a:picLocks noChangeAspect="1"/>
          </p:cNvPicPr>
          <p:nvPr/>
        </p:nvPicPr>
        <p:blipFill>
          <a:blip r:embed="rId2"/>
          <a:stretch>
            <a:fillRect/>
          </a:stretch>
        </p:blipFill>
        <p:spPr>
          <a:xfrm>
            <a:off x="533400" y="1884595"/>
            <a:ext cx="8077200" cy="4592405"/>
          </a:xfrm>
          <a:prstGeom prst="rect">
            <a:avLst/>
          </a:prstGeom>
        </p:spPr>
      </p:pic>
      <p:sp>
        <p:nvSpPr>
          <p:cNvPr id="7" name="TextBox 6">
            <a:extLst>
              <a:ext uri="{FF2B5EF4-FFF2-40B4-BE49-F238E27FC236}">
                <a16:creationId xmlns:a16="http://schemas.microsoft.com/office/drawing/2014/main" id="{17F134B1-2CCF-4224-925E-A6B6D4F0D11A}"/>
              </a:ext>
            </a:extLst>
          </p:cNvPr>
          <p:cNvSpPr txBox="1"/>
          <p:nvPr/>
        </p:nvSpPr>
        <p:spPr>
          <a:xfrm>
            <a:off x="463485" y="1542963"/>
            <a:ext cx="4572000" cy="341632"/>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a:ln>
                  <a:noFill/>
                </a:ln>
                <a:solidFill>
                  <a:schemeClr val="bg1">
                    <a:lumMod val="50000"/>
                  </a:schemeClr>
                </a:solidFill>
                <a:effectLst/>
                <a:uLnTx/>
                <a:uFillTx/>
                <a:latin typeface="Segoe UI" panose="020B0502040204020203" pitchFamily="34" charset="0"/>
                <a:ea typeface="+mn-ea"/>
                <a:cs typeface="+mn-cs"/>
              </a:rPr>
              <a:t>Fatalities By Airline 2000-2014</a:t>
            </a:r>
            <a:endParaRPr kumimoji="0" lang="en-US" sz="1700" b="0" i="0" u="none" strike="noStrike" kern="1200" cap="none" spc="0" normalizeH="0" baseline="0" noProof="0" dirty="0">
              <a:ln>
                <a:noFill/>
              </a:ln>
              <a:solidFill>
                <a:schemeClr val="bg1">
                  <a:lumMod val="50000"/>
                </a:schemeClr>
              </a:solidFill>
              <a:effectLst/>
              <a:uLnTx/>
              <a:uFillTx/>
              <a:latin typeface="Calibri"/>
              <a:ea typeface="+mn-ea"/>
              <a:cs typeface="+mn-cs"/>
            </a:endParaRPr>
          </a:p>
        </p:txBody>
      </p:sp>
      <p:sp>
        <p:nvSpPr>
          <p:cNvPr id="4" name="TextBox 3">
            <a:extLst>
              <a:ext uri="{FF2B5EF4-FFF2-40B4-BE49-F238E27FC236}">
                <a16:creationId xmlns:a16="http://schemas.microsoft.com/office/drawing/2014/main" id="{5C035607-9D5E-479B-B799-66F3E002E61A}"/>
              </a:ext>
            </a:extLst>
          </p:cNvPr>
          <p:cNvSpPr txBox="1"/>
          <p:nvPr/>
        </p:nvSpPr>
        <p:spPr>
          <a:xfrm>
            <a:off x="0" y="6550223"/>
            <a:ext cx="7924800" cy="307777"/>
          </a:xfrm>
          <a:prstGeom prst="rect">
            <a:avLst/>
          </a:prstGeom>
          <a:noFill/>
        </p:spPr>
        <p:txBody>
          <a:bodyPr wrap="square" rtlCol="0">
            <a:spAutoFit/>
          </a:bodyPr>
          <a:lstStyle/>
          <a:p>
            <a:r>
              <a:rPr lang="en-US" sz="1400" dirty="0">
                <a:solidFill>
                  <a:schemeClr val="bg1">
                    <a:lumMod val="50000"/>
                  </a:schemeClr>
                </a:solidFill>
              </a:rPr>
              <a:t>Data Source: Airline Safety, Aviation Safety Network.</a:t>
            </a:r>
          </a:p>
        </p:txBody>
      </p:sp>
    </p:spTree>
    <p:extLst>
      <p:ext uri="{BB962C8B-B14F-4D97-AF65-F5344CB8AC3E}">
        <p14:creationId xmlns:p14="http://schemas.microsoft.com/office/powerpoint/2010/main" val="395811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AA04-3F1F-49E8-83FC-016EAA309D04}"/>
              </a:ext>
            </a:extLst>
          </p:cNvPr>
          <p:cNvSpPr>
            <a:spLocks noGrp="1"/>
          </p:cNvSpPr>
          <p:nvPr>
            <p:ph type="title"/>
          </p:nvPr>
        </p:nvSpPr>
        <p:spPr>
          <a:xfrm>
            <a:off x="457200" y="274638"/>
            <a:ext cx="8229600" cy="487362"/>
          </a:xfrm>
        </p:spPr>
        <p:txBody>
          <a:bodyPr/>
          <a:lstStyle/>
          <a:p>
            <a:pPr algn="l"/>
            <a:r>
              <a:rPr lang="en-US" sz="2000" b="1" dirty="0">
                <a:solidFill>
                  <a:srgbClr val="252423"/>
                </a:solidFill>
                <a:latin typeface="Segoe UI" panose="020B0502040204020203" pitchFamily="34" charset="0"/>
                <a:ea typeface="+mn-ea"/>
                <a:cs typeface="+mn-cs"/>
              </a:rPr>
              <a:t>We Will Recover</a:t>
            </a:r>
          </a:p>
        </p:txBody>
      </p:sp>
      <p:sp>
        <p:nvSpPr>
          <p:cNvPr id="3" name="Content Placeholder 2">
            <a:extLst>
              <a:ext uri="{FF2B5EF4-FFF2-40B4-BE49-F238E27FC236}">
                <a16:creationId xmlns:a16="http://schemas.microsoft.com/office/drawing/2014/main" id="{492EBF30-F272-4937-ABFF-451FEDA9C3BF}"/>
              </a:ext>
            </a:extLst>
          </p:cNvPr>
          <p:cNvSpPr>
            <a:spLocks noGrp="1"/>
          </p:cNvSpPr>
          <p:nvPr>
            <p:ph idx="1"/>
          </p:nvPr>
        </p:nvSpPr>
        <p:spPr>
          <a:xfrm>
            <a:off x="486266" y="838200"/>
            <a:ext cx="8229600" cy="380999"/>
          </a:xfrm>
        </p:spPr>
        <p:txBody>
          <a:bodyPr>
            <a:normAutofit fontScale="92500"/>
          </a:bodyPr>
          <a:lstStyle/>
          <a:p>
            <a:pPr marL="0" indent="0">
              <a:buNone/>
            </a:pPr>
            <a:r>
              <a:rPr lang="en-US" sz="1400" dirty="0">
                <a:solidFill>
                  <a:srgbClr val="252423"/>
                </a:solidFill>
                <a:latin typeface="Segoe UI" panose="020B0502040204020203" pitchFamily="34" charset="0"/>
              </a:rPr>
              <a:t>The Airline Industry continues to be defined by World Events.  We will recover, as we have done in the past.</a:t>
            </a:r>
          </a:p>
          <a:p>
            <a:endParaRPr lang="en-US" dirty="0"/>
          </a:p>
        </p:txBody>
      </p:sp>
      <p:sp>
        <p:nvSpPr>
          <p:cNvPr id="7" name="TextBox 6">
            <a:extLst>
              <a:ext uri="{FF2B5EF4-FFF2-40B4-BE49-F238E27FC236}">
                <a16:creationId xmlns:a16="http://schemas.microsoft.com/office/drawing/2014/main" id="{C89DE677-8EC0-4DD1-8DCE-85898B4D3698}"/>
              </a:ext>
            </a:extLst>
          </p:cNvPr>
          <p:cNvSpPr txBox="1"/>
          <p:nvPr/>
        </p:nvSpPr>
        <p:spPr>
          <a:xfrm>
            <a:off x="19639" y="6321752"/>
            <a:ext cx="8686800" cy="523220"/>
          </a:xfrm>
          <a:prstGeom prst="rect">
            <a:avLst/>
          </a:prstGeom>
          <a:noFill/>
        </p:spPr>
        <p:txBody>
          <a:bodyPr wrap="square" rtlCol="0">
            <a:spAutoFit/>
          </a:bodyPr>
          <a:lstStyle/>
          <a:p>
            <a:r>
              <a:rPr lang="en-US" sz="1400" dirty="0">
                <a:solidFill>
                  <a:schemeClr val="bg1">
                    <a:lumMod val="50000"/>
                  </a:schemeClr>
                </a:solidFill>
              </a:rPr>
              <a:t>Data Source: Traffic and Capacity by Operating Region (Total System Passenger Revenue), Airline Data Project. Economic Impact of Commercial Aviation By State (U.S. Airline Traffic and Capacity), Airlines for America.  </a:t>
            </a:r>
          </a:p>
        </p:txBody>
      </p:sp>
      <p:pic>
        <p:nvPicPr>
          <p:cNvPr id="11" name="Picture 10">
            <a:extLst>
              <a:ext uri="{FF2B5EF4-FFF2-40B4-BE49-F238E27FC236}">
                <a16:creationId xmlns:a16="http://schemas.microsoft.com/office/drawing/2014/main" id="{07BBE2AC-9BE6-4019-883F-FA9201385617}"/>
              </a:ext>
            </a:extLst>
          </p:cNvPr>
          <p:cNvPicPr>
            <a:picLocks noChangeAspect="1"/>
          </p:cNvPicPr>
          <p:nvPr/>
        </p:nvPicPr>
        <p:blipFill>
          <a:blip r:embed="rId2"/>
          <a:stretch>
            <a:fillRect/>
          </a:stretch>
        </p:blipFill>
        <p:spPr>
          <a:xfrm>
            <a:off x="486266" y="2018032"/>
            <a:ext cx="8124334" cy="3846521"/>
          </a:xfrm>
          <a:prstGeom prst="rect">
            <a:avLst/>
          </a:prstGeom>
        </p:spPr>
      </p:pic>
      <p:sp>
        <p:nvSpPr>
          <p:cNvPr id="5" name="TextBox 4">
            <a:extLst>
              <a:ext uri="{FF2B5EF4-FFF2-40B4-BE49-F238E27FC236}">
                <a16:creationId xmlns:a16="http://schemas.microsoft.com/office/drawing/2014/main" id="{DF6906D6-8EA0-4888-A922-2AA1839388DB}"/>
              </a:ext>
            </a:extLst>
          </p:cNvPr>
          <p:cNvSpPr txBox="1"/>
          <p:nvPr/>
        </p:nvSpPr>
        <p:spPr>
          <a:xfrm>
            <a:off x="457200" y="1676400"/>
            <a:ext cx="3429000" cy="341632"/>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a:ln>
                  <a:noFill/>
                </a:ln>
                <a:solidFill>
                  <a:schemeClr val="bg1">
                    <a:lumMod val="50000"/>
                  </a:schemeClr>
                </a:solidFill>
                <a:effectLst/>
                <a:uLnTx/>
                <a:uFillTx/>
                <a:latin typeface="Segoe UI" panose="020B0502040204020203" pitchFamily="34" charset="0"/>
                <a:ea typeface="+mn-ea"/>
                <a:cs typeface="+mn-cs"/>
              </a:rPr>
              <a:t>Passenger Revenue</a:t>
            </a:r>
            <a:endParaRPr kumimoji="0" lang="en-US" sz="1700" b="0" i="0" u="none" strike="noStrike" kern="1200" cap="none" spc="0" normalizeH="0" baseline="0" noProof="0" dirty="0">
              <a:ln>
                <a:noFill/>
              </a:ln>
              <a:solidFill>
                <a:schemeClr val="bg1">
                  <a:lumMod val="50000"/>
                </a:schemeClr>
              </a:solidFill>
              <a:effectLst/>
              <a:uLnTx/>
              <a:uFillTx/>
              <a:latin typeface="Calibri"/>
              <a:ea typeface="+mn-ea"/>
              <a:cs typeface="+mn-cs"/>
            </a:endParaRPr>
          </a:p>
        </p:txBody>
      </p:sp>
    </p:spTree>
    <p:extLst>
      <p:ext uri="{BB962C8B-B14F-4D97-AF65-F5344CB8AC3E}">
        <p14:creationId xmlns:p14="http://schemas.microsoft.com/office/powerpoint/2010/main" val="288527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4B1E-E87D-438E-8DC9-24C048E13BF7}"/>
              </a:ext>
            </a:extLst>
          </p:cNvPr>
          <p:cNvSpPr>
            <a:spLocks noGrp="1"/>
          </p:cNvSpPr>
          <p:nvPr>
            <p:ph type="title"/>
          </p:nvPr>
        </p:nvSpPr>
        <p:spPr>
          <a:xfrm>
            <a:off x="457200" y="274638"/>
            <a:ext cx="8229600" cy="487362"/>
          </a:xfrm>
        </p:spPr>
        <p:txBody>
          <a:bodyPr/>
          <a:lstStyle/>
          <a:p>
            <a:pPr algn="l"/>
            <a:r>
              <a:rPr lang="en-US" sz="2000" b="1" dirty="0">
                <a:solidFill>
                  <a:srgbClr val="252423"/>
                </a:solidFill>
                <a:latin typeface="Segoe UI" panose="020B0502040204020203" pitchFamily="34" charset="0"/>
                <a:ea typeface="+mn-ea"/>
                <a:cs typeface="+mn-cs"/>
              </a:rPr>
              <a:t>Recovery Plan</a:t>
            </a:r>
          </a:p>
        </p:txBody>
      </p:sp>
      <p:sp>
        <p:nvSpPr>
          <p:cNvPr id="3" name="Content Placeholder 2">
            <a:extLst>
              <a:ext uri="{FF2B5EF4-FFF2-40B4-BE49-F238E27FC236}">
                <a16:creationId xmlns:a16="http://schemas.microsoft.com/office/drawing/2014/main" id="{CA834DCA-C422-485B-8389-7663C81403CA}"/>
              </a:ext>
            </a:extLst>
          </p:cNvPr>
          <p:cNvSpPr>
            <a:spLocks noGrp="1"/>
          </p:cNvSpPr>
          <p:nvPr>
            <p:ph idx="1"/>
          </p:nvPr>
        </p:nvSpPr>
        <p:spPr>
          <a:xfrm>
            <a:off x="457200" y="838200"/>
            <a:ext cx="8229600" cy="307777"/>
          </a:xfrm>
        </p:spPr>
        <p:txBody>
          <a:bodyPr/>
          <a:lstStyle/>
          <a:p>
            <a:pPr marL="0" indent="0">
              <a:buNone/>
            </a:pPr>
            <a:r>
              <a:rPr lang="en-US" sz="1400" dirty="0">
                <a:solidFill>
                  <a:srgbClr val="252423"/>
                </a:solidFill>
                <a:latin typeface="Segoe UI" panose="020B0502040204020203" pitchFamily="34" charset="0"/>
              </a:rPr>
              <a:t>Recommend modeling our Recovery Plan after United Airlines, due to their quick recovery historically.</a:t>
            </a:r>
          </a:p>
          <a:p>
            <a:endParaRPr lang="en-US" dirty="0"/>
          </a:p>
        </p:txBody>
      </p:sp>
      <p:sp>
        <p:nvSpPr>
          <p:cNvPr id="6" name="TextBox 5">
            <a:extLst>
              <a:ext uri="{FF2B5EF4-FFF2-40B4-BE49-F238E27FC236}">
                <a16:creationId xmlns:a16="http://schemas.microsoft.com/office/drawing/2014/main" id="{389D6737-DEB0-4020-AC0E-DCD1D1CFB6D8}"/>
              </a:ext>
            </a:extLst>
          </p:cNvPr>
          <p:cNvSpPr txBox="1"/>
          <p:nvPr/>
        </p:nvSpPr>
        <p:spPr>
          <a:xfrm>
            <a:off x="0" y="6550223"/>
            <a:ext cx="7924800" cy="307777"/>
          </a:xfrm>
          <a:prstGeom prst="rect">
            <a:avLst/>
          </a:prstGeom>
          <a:noFill/>
        </p:spPr>
        <p:txBody>
          <a:bodyPr wrap="square" rtlCol="0">
            <a:spAutoFit/>
          </a:bodyPr>
          <a:lstStyle/>
          <a:p>
            <a:r>
              <a:rPr lang="en-US" sz="1400" dirty="0">
                <a:solidFill>
                  <a:schemeClr val="bg1">
                    <a:lumMod val="50000"/>
                  </a:schemeClr>
                </a:solidFill>
              </a:rPr>
              <a:t>Data Source: Airline Safety, Aviation Safety Network.</a:t>
            </a:r>
          </a:p>
        </p:txBody>
      </p:sp>
      <p:sp>
        <p:nvSpPr>
          <p:cNvPr id="7" name="TextBox 6">
            <a:extLst>
              <a:ext uri="{FF2B5EF4-FFF2-40B4-BE49-F238E27FC236}">
                <a16:creationId xmlns:a16="http://schemas.microsoft.com/office/drawing/2014/main" id="{87242042-F463-43BE-AF28-93B271D26523}"/>
              </a:ext>
            </a:extLst>
          </p:cNvPr>
          <p:cNvSpPr txBox="1"/>
          <p:nvPr/>
        </p:nvSpPr>
        <p:spPr>
          <a:xfrm>
            <a:off x="457200" y="1676400"/>
            <a:ext cx="3429000" cy="341632"/>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1" i="0" u="none" strike="noStrike" kern="1200" cap="none" spc="0" normalizeH="0" baseline="0" noProof="0" dirty="0">
                <a:ln>
                  <a:noFill/>
                </a:ln>
                <a:solidFill>
                  <a:schemeClr val="bg1">
                    <a:lumMod val="50000"/>
                  </a:schemeClr>
                </a:solidFill>
                <a:effectLst/>
                <a:uLnTx/>
                <a:uFillTx/>
                <a:latin typeface="Segoe UI" panose="020B0502040204020203" pitchFamily="34" charset="0"/>
                <a:ea typeface="+mn-ea"/>
                <a:cs typeface="+mn-cs"/>
              </a:rPr>
              <a:t>Passenger Revenue By Airline</a:t>
            </a:r>
            <a:endParaRPr kumimoji="0" lang="en-US" sz="1700" b="0" i="0" u="none" strike="noStrike" kern="1200" cap="none" spc="0" normalizeH="0" baseline="0" noProof="0" dirty="0">
              <a:ln>
                <a:noFill/>
              </a:ln>
              <a:solidFill>
                <a:schemeClr val="bg1">
                  <a:lumMod val="50000"/>
                </a:schemeClr>
              </a:solidFill>
              <a:effectLst/>
              <a:uLnTx/>
              <a:uFillTx/>
              <a:latin typeface="Calibri"/>
              <a:ea typeface="+mn-ea"/>
              <a:cs typeface="+mn-cs"/>
            </a:endParaRPr>
          </a:p>
        </p:txBody>
      </p:sp>
      <p:pic>
        <p:nvPicPr>
          <p:cNvPr id="11" name="Picture 10">
            <a:extLst>
              <a:ext uri="{FF2B5EF4-FFF2-40B4-BE49-F238E27FC236}">
                <a16:creationId xmlns:a16="http://schemas.microsoft.com/office/drawing/2014/main" id="{9EEC4545-BA8B-4AAF-832A-D8C5B8E4A66C}"/>
              </a:ext>
            </a:extLst>
          </p:cNvPr>
          <p:cNvPicPr>
            <a:picLocks noChangeAspect="1"/>
          </p:cNvPicPr>
          <p:nvPr/>
        </p:nvPicPr>
        <p:blipFill>
          <a:blip r:embed="rId3"/>
          <a:stretch>
            <a:fillRect/>
          </a:stretch>
        </p:blipFill>
        <p:spPr>
          <a:xfrm>
            <a:off x="76200" y="2119380"/>
            <a:ext cx="8610600" cy="4320068"/>
          </a:xfrm>
          <a:prstGeom prst="rect">
            <a:avLst/>
          </a:prstGeom>
        </p:spPr>
      </p:pic>
    </p:spTree>
    <p:extLst>
      <p:ext uri="{BB962C8B-B14F-4D97-AF65-F5344CB8AC3E}">
        <p14:creationId xmlns:p14="http://schemas.microsoft.com/office/powerpoint/2010/main" val="3048020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457200" y="1524000"/>
            <a:ext cx="8305800" cy="4797425"/>
          </a:xfrm>
          <a:prstGeom prst="rect">
            <a:avLst/>
          </a:prstGeom>
        </p:spPr>
        <p:txBody>
          <a:bodyPr vert="horz" lIns="91440" tIns="45720" rIns="91440" bIns="45720" rtlCol="0">
            <a:normAutofit fontScale="92500"/>
          </a:bodyPr>
          <a:lstStyle/>
          <a:p>
            <a:pPr marL="454025" marR="0" indent="-463550">
              <a:lnSpc>
                <a:spcPct val="205000"/>
              </a:lnSpc>
              <a:spcBef>
                <a:spcPts val="0"/>
              </a:spcBef>
              <a:spcAft>
                <a:spcPts val="1200"/>
              </a:spcAft>
            </a:pPr>
            <a:r>
              <a:rPr lang="en-US" sz="1400" dirty="0">
                <a:solidFill>
                  <a:srgbClr val="252423"/>
                </a:solidFill>
                <a:latin typeface="Segoe UI" panose="020B0502040204020203" pitchFamily="34" charset="0"/>
              </a:rPr>
              <a:t>Airline Safety, Aviation Safety Network. Retrieved September 21, 2020, from https://github.com/fivethirtyeight/data/tree/master/airline-safety </a:t>
            </a:r>
          </a:p>
          <a:p>
            <a:pPr marL="454025" marR="0" indent="-463550">
              <a:lnSpc>
                <a:spcPct val="205000"/>
              </a:lnSpc>
              <a:spcBef>
                <a:spcPts val="0"/>
              </a:spcBef>
              <a:spcAft>
                <a:spcPts val="1200"/>
              </a:spcAft>
            </a:pPr>
            <a:r>
              <a:rPr lang="en-US" sz="1400" dirty="0">
                <a:solidFill>
                  <a:srgbClr val="252423"/>
                </a:solidFill>
                <a:latin typeface="Segoe UI" panose="020B0502040204020203" pitchFamily="34" charset="0"/>
              </a:rPr>
              <a:t>Fatality Analysis Reporting System (FARS), NHTSA. Retrieved September 21, 2020, from https://www.nhtsa.gov/research-data/fatality-analysis-reporting-system-fars </a:t>
            </a:r>
          </a:p>
          <a:p>
            <a:pPr marL="454025" marR="0" indent="-463550">
              <a:lnSpc>
                <a:spcPct val="205000"/>
              </a:lnSpc>
              <a:spcBef>
                <a:spcPts val="0"/>
              </a:spcBef>
              <a:spcAft>
                <a:spcPts val="1200"/>
              </a:spcAft>
            </a:pPr>
            <a:r>
              <a:rPr lang="en-US" sz="1400" dirty="0">
                <a:solidFill>
                  <a:srgbClr val="252423"/>
                </a:solidFill>
                <a:latin typeface="Segoe UI" panose="020B0502040204020203" pitchFamily="34" charset="0"/>
              </a:rPr>
              <a:t>Economic Impact of Commercial Aviation By State (U.S. Airline Traffic and Capacity), Airlines for America. Retrieved September 23, 2020, from https://www.airlines.org/data/ </a:t>
            </a:r>
          </a:p>
          <a:p>
            <a:pPr marL="454025" marR="0" indent="-463550">
              <a:lnSpc>
                <a:spcPct val="205000"/>
              </a:lnSpc>
              <a:spcBef>
                <a:spcPts val="0"/>
              </a:spcBef>
              <a:spcAft>
                <a:spcPts val="1200"/>
              </a:spcAft>
            </a:pPr>
            <a:r>
              <a:rPr lang="en-US" sz="1400" dirty="0">
                <a:solidFill>
                  <a:srgbClr val="252423"/>
                </a:solidFill>
                <a:latin typeface="Segoe UI" panose="020B0502040204020203" pitchFamily="34" charset="0"/>
              </a:rPr>
              <a:t>Traffic and Capacity by Operating Region (Total System Passenger Revenue), Airline Data Project. Retrieved September 22, 2020, from http://web.mit.edu/airlinedata/www/Traffic&amp;Capacity.html </a:t>
            </a:r>
          </a:p>
          <a:p>
            <a:pPr marL="454025" marR="0" indent="-463550">
              <a:lnSpc>
                <a:spcPct val="205000"/>
              </a:lnSpc>
              <a:spcBef>
                <a:spcPts val="0"/>
              </a:spcBef>
              <a:spcAft>
                <a:spcPts val="1200"/>
              </a:spcAft>
            </a:pPr>
            <a:r>
              <a:rPr lang="en-US" sz="1400" dirty="0">
                <a:solidFill>
                  <a:srgbClr val="252423"/>
                </a:solidFill>
                <a:latin typeface="Segoe UI" panose="020B0502040204020203" pitchFamily="34" charset="0"/>
              </a:rPr>
              <a:t>Statistics, Bureau of Aircraft Accident Archives. Retrieved September 24, 2020, from http://www.baaa-acro.com/statistics </a:t>
            </a:r>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Data Sources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1087</TotalTime>
  <Words>554</Words>
  <Application>Microsoft Office PowerPoint</Application>
  <PresentationFormat>On-screen Show (4:3)</PresentationFormat>
  <Paragraphs>37</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Nova Cond</vt:lpstr>
      <vt:lpstr>Calibri</vt:lpstr>
      <vt:lpstr>Segoe UI</vt:lpstr>
      <vt:lpstr>Times New Roman</vt:lpstr>
      <vt:lpstr>Office Theme</vt:lpstr>
      <vt:lpstr>Flying Is Safer</vt:lpstr>
      <vt:lpstr>Business Problem</vt:lpstr>
      <vt:lpstr>Saving Lives Historically</vt:lpstr>
      <vt:lpstr>Air Fatalities Steadily Decline</vt:lpstr>
      <vt:lpstr>Not Our Airline</vt:lpstr>
      <vt:lpstr>Still Not Our Airline</vt:lpstr>
      <vt:lpstr>We Will Recover</vt:lpstr>
      <vt:lpstr>Recovery Plan</vt:lpstr>
      <vt:lpstr>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Finder</dc:title>
  <dc:creator>Amie Davis</dc:creator>
  <cp:lastModifiedBy>Amie Davis</cp:lastModifiedBy>
  <cp:revision>109</cp:revision>
  <dcterms:created xsi:type="dcterms:W3CDTF">2020-07-25T20:55:31Z</dcterms:created>
  <dcterms:modified xsi:type="dcterms:W3CDTF">2020-10-09T22:51:03Z</dcterms:modified>
</cp:coreProperties>
</file>