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9" r:id="rId3"/>
    <p:sldId id="284" r:id="rId4"/>
    <p:sldId id="261" r:id="rId5"/>
    <p:sldId id="285" r:id="rId6"/>
    <p:sldId id="279" r:id="rId7"/>
  </p:sldIdLst>
  <p:sldSz cx="9144000" cy="5143500" type="screen16x9"/>
  <p:notesSz cx="6858000" cy="9144000"/>
  <p:embeddedFontLst>
    <p:embeddedFont>
      <p:font typeface="Encode Sans ExtraLight" panose="020B0604020202020204" charset="0"/>
      <p:regular r:id="rId9"/>
      <p:bold r:id="rId10"/>
    </p:embeddedFont>
    <p:embeddedFont>
      <p:font typeface="Encode Sans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61BBA3-8E94-4510-B4E3-A1AB9647B64E}">
  <a:tblStyle styleId="{7361BBA3-8E94-4510-B4E3-A1AB9647B6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21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0817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BA3B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BA3B2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8" name="Shape 2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29" name="Shape 2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" name="Shape 31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7272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218428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YORK CRIME ANALYSIS</a:t>
            </a:r>
            <a:br>
              <a:rPr lang="en-US" dirty="0"/>
            </a:br>
            <a:r>
              <a:rPr lang="en-US" sz="2400" dirty="0"/>
              <a:t>by</a:t>
            </a:r>
            <a:br>
              <a:rPr lang="en-US" dirty="0"/>
            </a:br>
            <a:r>
              <a:rPr lang="en-US" dirty="0"/>
              <a:t>Team </a:t>
            </a:r>
            <a:r>
              <a:rPr lang="en-US" dirty="0" err="1"/>
              <a:t>ANsRs</a:t>
            </a:r>
            <a:endParaRPr dirty="0"/>
          </a:p>
        </p:txBody>
      </p:sp>
      <p:grpSp>
        <p:nvGrpSpPr>
          <p:cNvPr id="92" name="Shape 92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93" name="Shape 9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489">
            <a:extLst>
              <a:ext uri="{FF2B5EF4-FFF2-40B4-BE49-F238E27FC236}">
                <a16:creationId xmlns:a16="http://schemas.microsoft.com/office/drawing/2014/main" id="{2160D67C-AA78-4ECB-A597-D6D7EC4D827B}"/>
              </a:ext>
            </a:extLst>
          </p:cNvPr>
          <p:cNvGrpSpPr/>
          <p:nvPr/>
        </p:nvGrpSpPr>
        <p:grpSpPr>
          <a:xfrm>
            <a:off x="4301569" y="4348716"/>
            <a:ext cx="540862" cy="518640"/>
            <a:chOff x="3955900" y="2984500"/>
            <a:chExt cx="414000" cy="422525"/>
          </a:xfrm>
        </p:grpSpPr>
        <p:sp>
          <p:nvSpPr>
            <p:cNvPr id="11" name="Shape 490">
              <a:extLst>
                <a:ext uri="{FF2B5EF4-FFF2-40B4-BE49-F238E27FC236}">
                  <a16:creationId xmlns:a16="http://schemas.microsoft.com/office/drawing/2014/main" id="{CE916697-A9B6-4A5C-90F7-B2CFBF8BB760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1">
              <a:extLst>
                <a:ext uri="{FF2B5EF4-FFF2-40B4-BE49-F238E27FC236}">
                  <a16:creationId xmlns:a16="http://schemas.microsoft.com/office/drawing/2014/main" id="{505BF618-D669-4B37-8CE8-30A8FFE25B6D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92">
              <a:extLst>
                <a:ext uri="{FF2B5EF4-FFF2-40B4-BE49-F238E27FC236}">
                  <a16:creationId xmlns:a16="http://schemas.microsoft.com/office/drawing/2014/main" id="{79CBDC8C-8588-4802-A446-D802C3A8AFCF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A8B6BD4-2D14-4633-84DA-7CF32A0E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14260" cy="5134007"/>
          </a:xfrm>
          <a:prstGeom prst="rect">
            <a:avLst/>
          </a:prstGeom>
        </p:spPr>
      </p:pic>
      <p:sp>
        <p:nvSpPr>
          <p:cNvPr id="19" name="Shape 112">
            <a:extLst>
              <a:ext uri="{FF2B5EF4-FFF2-40B4-BE49-F238E27FC236}">
                <a16:creationId xmlns:a16="http://schemas.microsoft.com/office/drawing/2014/main" id="{86D40B64-C219-4BEA-B980-60B186245FD5}"/>
              </a:ext>
            </a:extLst>
          </p:cNvPr>
          <p:cNvSpPr txBox="1">
            <a:spLocks/>
          </p:cNvSpPr>
          <p:nvPr/>
        </p:nvSpPr>
        <p:spPr>
          <a:xfrm>
            <a:off x="5536019" y="698386"/>
            <a:ext cx="3267740" cy="3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pPr marL="0" indent="0" algn="ctr">
              <a:buFont typeface="Encode Sans ExtraLight"/>
              <a:buNone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Crime Density Graph</a:t>
            </a:r>
          </a:p>
          <a:p>
            <a:pPr marL="0" indent="0" algn="ctr">
              <a:buFont typeface="Encode Sans ExtraLight"/>
              <a:buNone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</a:p>
          <a:p>
            <a:pPr marL="0" indent="0" algn="ctr">
              <a:buFont typeface="Encode Sans ExtraLight"/>
              <a:buNone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599" y="361375"/>
            <a:ext cx="8721991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CRIMES IN DIFFERENT AREAS (</a:t>
            </a:r>
            <a:r>
              <a:rPr lang="en-US" dirty="0">
                <a:solidFill>
                  <a:srgbClr val="92D050"/>
                </a:solidFill>
              </a:rPr>
              <a:t>Staten Islands</a:t>
            </a:r>
            <a:r>
              <a:rPr lang="en-US" dirty="0"/>
              <a:t> Safer, </a:t>
            </a:r>
            <a:r>
              <a:rPr lang="en-US" dirty="0">
                <a:solidFill>
                  <a:srgbClr val="FF0000"/>
                </a:solidFill>
              </a:rPr>
              <a:t>Brooklyn </a:t>
            </a:r>
            <a:r>
              <a:rPr lang="en-US" dirty="0"/>
              <a:t>dangerous) 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Picture 5" descr="A picture containing yellow&#10;&#10;Description generated with very high confidence">
            <a:extLst>
              <a:ext uri="{FF2B5EF4-FFF2-40B4-BE49-F238E27FC236}">
                <a16:creationId xmlns:a16="http://schemas.microsoft.com/office/drawing/2014/main" id="{E21D4FFD-CA48-4585-8D90-21E0C3C65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502" y="1070518"/>
            <a:ext cx="2490498" cy="3523333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4F10D89-1DA6-47E7-A9FC-1BF202C0BC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713"/>
          <a:stretch/>
        </p:blipFill>
        <p:spPr>
          <a:xfrm>
            <a:off x="709902" y="1070518"/>
            <a:ext cx="5943600" cy="3536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F0852A-96F5-4CDC-A946-A04C66F80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650" y="3664195"/>
            <a:ext cx="12763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5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CRIME DOES NOT VARY BY THE DAY OF THE MONTH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194731C-F820-462F-BA8D-2E1F34859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29" y="970891"/>
            <a:ext cx="7017488" cy="3563043"/>
          </a:xfrm>
          <a:prstGeom prst="rect">
            <a:avLst/>
          </a:prstGeom>
        </p:spPr>
      </p:pic>
      <p:sp>
        <p:nvSpPr>
          <p:cNvPr id="10" name="Shape 164">
            <a:extLst>
              <a:ext uri="{FF2B5EF4-FFF2-40B4-BE49-F238E27FC236}">
                <a16:creationId xmlns:a16="http://schemas.microsoft.com/office/drawing/2014/main" id="{08BC3669-5E8D-4775-85B5-B5D1136255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78994" y="1198262"/>
            <a:ext cx="1765005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dirty="0"/>
              <a:t>Stay safe on all days specially day 1</a:t>
            </a:r>
          </a:p>
          <a:p>
            <a:pPr marL="171450" lvl="0" indent="-1714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200" b="1" dirty="0"/>
          </a:p>
          <a:p>
            <a:pPr marL="228600" lvl="0" indent="-228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dirty="0"/>
              <a:t>Less for Day 31 as not all months have day 31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CRIME VARIATION BY HOUR OF THE DAY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Shape 164">
            <a:extLst>
              <a:ext uri="{FF2B5EF4-FFF2-40B4-BE49-F238E27FC236}">
                <a16:creationId xmlns:a16="http://schemas.microsoft.com/office/drawing/2014/main" id="{08BC3669-5E8D-4775-85B5-B5D1136255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19777" y="1017600"/>
            <a:ext cx="2209325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dirty="0"/>
              <a:t>Early mornings are generally safer</a:t>
            </a:r>
          </a:p>
          <a:p>
            <a:pPr marL="171450" lvl="0" indent="-1714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200" b="1" dirty="0"/>
          </a:p>
          <a:p>
            <a:pPr marL="228600" lvl="0" indent="-228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dirty="0"/>
              <a:t>All categories of crime increase over the day</a:t>
            </a:r>
          </a:p>
          <a:p>
            <a:pPr marL="228600" lvl="0" indent="-228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200" b="1" dirty="0"/>
          </a:p>
          <a:p>
            <a:pPr marL="228600" lvl="0" indent="-228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dirty="0"/>
              <a:t>Slight decrease late towards the night</a:t>
            </a:r>
          </a:p>
          <a:p>
            <a:pPr marL="228600" lvl="0" indent="-228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200" b="1" dirty="0"/>
          </a:p>
          <a:p>
            <a:pPr marL="228600" lvl="0" indent="-228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200" b="1" dirty="0"/>
          </a:p>
        </p:txBody>
      </p:sp>
      <p:pic>
        <p:nvPicPr>
          <p:cNvPr id="3" name="Picture 2" descr="A pencil and paper&#10;&#10;Description generated with high confidence">
            <a:extLst>
              <a:ext uri="{FF2B5EF4-FFF2-40B4-BE49-F238E27FC236}">
                <a16:creationId xmlns:a16="http://schemas.microsoft.com/office/drawing/2014/main" id="{B9F83566-0B77-43E0-9D4D-F9B413AED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86"/>
          <a:stretch/>
        </p:blipFill>
        <p:spPr>
          <a:xfrm>
            <a:off x="404037" y="942014"/>
            <a:ext cx="6156252" cy="359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5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ctrTitle" idx="4294967295"/>
          </p:nvPr>
        </p:nvSpPr>
        <p:spPr>
          <a:xfrm>
            <a:off x="381794" y="2658069"/>
            <a:ext cx="496894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55C21"/>
                </a:solidFill>
              </a:rPr>
              <a:t>THANK </a:t>
            </a:r>
            <a:br>
              <a:rPr lang="en" sz="6000" dirty="0">
                <a:solidFill>
                  <a:srgbClr val="F55C21"/>
                </a:solidFill>
              </a:rPr>
            </a:br>
            <a:r>
              <a:rPr lang="en-US" sz="6000" dirty="0">
                <a:solidFill>
                  <a:srgbClr val="F55C21"/>
                </a:solidFill>
              </a:rPr>
              <a:t>YOU!</a:t>
            </a:r>
            <a:endParaRPr sz="6000" dirty="0">
              <a:solidFill>
                <a:srgbClr val="F55C21"/>
              </a:solidFill>
            </a:endParaRPr>
          </a:p>
        </p:txBody>
      </p:sp>
      <p:grpSp>
        <p:nvGrpSpPr>
          <p:cNvPr id="310" name="Shape 310"/>
          <p:cNvGrpSpPr/>
          <p:nvPr/>
        </p:nvGrpSpPr>
        <p:grpSpPr>
          <a:xfrm>
            <a:off x="5397193" y="1023197"/>
            <a:ext cx="2668517" cy="2466838"/>
            <a:chOff x="5975075" y="2327500"/>
            <a:chExt cx="420100" cy="388350"/>
          </a:xfrm>
        </p:grpSpPr>
        <p:sp>
          <p:nvSpPr>
            <p:cNvPr id="311" name="Shape 3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F4F5C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F4F5C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81</Words>
  <Application>Microsoft Office PowerPoint</Application>
  <PresentationFormat>On-screen Show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Wingdings</vt:lpstr>
      <vt:lpstr>Arial</vt:lpstr>
      <vt:lpstr>Encode Sans ExtraLight</vt:lpstr>
      <vt:lpstr>Encode Sans</vt:lpstr>
      <vt:lpstr>Laertes template</vt:lpstr>
      <vt:lpstr>NEW YORK CRIME ANALYSIS by Team ANsRs</vt:lpstr>
      <vt:lpstr>PowerPoint Presentation</vt:lpstr>
      <vt:lpstr>CRIMES IN DIFFERENT AREAS (Staten Islands Safer, Brooklyn dangerous) </vt:lpstr>
      <vt:lpstr>CRIME DOES NOT VARY BY THE DAY OF THE MONTH</vt:lpstr>
      <vt:lpstr>CRIME VARIATION BY HOUR OF THE DAY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ANALYSIS by Team ANsRs</dc:title>
  <dc:creator>TANVI GUPTA</dc:creator>
  <cp:lastModifiedBy>Gupta, Tanvi</cp:lastModifiedBy>
  <cp:revision>8</cp:revision>
  <dcterms:modified xsi:type="dcterms:W3CDTF">2018-04-14T18:29:11Z</dcterms:modified>
</cp:coreProperties>
</file>