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7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249" y="22020"/>
            <a:ext cx="84615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59" y="1972564"/>
            <a:ext cx="5200015" cy="330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800" y="6626621"/>
            <a:ext cx="1524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432" y="3449298"/>
            <a:ext cx="4798568" cy="30694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lang="en-US" sz="2800" b="1" dirty="0">
                <a:latin typeface="Times New Roman"/>
                <a:cs typeface="Times New Roman"/>
              </a:rPr>
              <a:t>Airbnb Data Challenge</a:t>
            </a: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lang="en-US" sz="1600" b="1" dirty="0">
                <a:latin typeface="Times New Roman"/>
                <a:cs typeface="Times New Roman"/>
              </a:rPr>
              <a:t>November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16</a:t>
            </a:r>
            <a:r>
              <a:rPr sz="1600" b="1" dirty="0">
                <a:latin typeface="Times New Roman"/>
                <a:cs typeface="Times New Roman"/>
              </a:rPr>
              <a:t>,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2018</a:t>
            </a:r>
            <a:endParaRPr lang="en-US"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endParaRPr lang="en-US"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endParaRPr lang="en-US"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lang="en-US" sz="1600" b="1" dirty="0">
                <a:latin typeface="Times New Roman"/>
                <a:cs typeface="Times New Roman"/>
              </a:rPr>
              <a:t>Author: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lang="en-US" sz="1600" dirty="0">
                <a:latin typeface="Times New Roman"/>
                <a:cs typeface="Times New Roman"/>
              </a:rPr>
              <a:t>Amod Karambelkar</a:t>
            </a: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lang="en-US" sz="1600" dirty="0">
                <a:latin typeface="Times New Roman"/>
                <a:cs typeface="Times New Roman"/>
              </a:rPr>
              <a:t>The University of Texas at Dallas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165" y="1050703"/>
            <a:ext cx="5634524" cy="194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247261" y="458554"/>
            <a:ext cx="8039878" cy="102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Frequency of Tenants (Rating)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of Tenants (Rating) is the ratio of Avg Price by Avg Review Rating &amp; denotes the total number of people visiting the property &amp; giving ratings after their stay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of Tenants (Rating) are highest in Zip code 10036 &amp; lowest in 10028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E2F11-FF4F-4656-B463-2DC576BE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52599"/>
            <a:ext cx="4665693" cy="4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576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196224" y="431741"/>
            <a:ext cx="6566789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Return on Investment by Zip code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Investment is the ratio of Sum of Price (Calculated Yearly i.e. multiply by 365 days) to the Sum of Cost assuming 75% occupancy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ROI is highest in Zip code 10036 &amp; lowest in 10013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91938-AED9-4B91-B866-23B16DCB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00281"/>
            <a:ext cx="4640143" cy="42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987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304800" y="576086"/>
            <a:ext cx="6566789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8686800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 was to identify zip codes which would generate most profit in New York City.</a:t>
            </a:r>
          </a:p>
          <a:p>
            <a:endParaRPr lang="en-US" dirty="0"/>
          </a:p>
          <a:p>
            <a:r>
              <a:rPr lang="en-US" kern="0" dirty="0">
                <a:solidFill>
                  <a:sysClr val="windowText" lastClr="000000"/>
                </a:solidFill>
              </a:rPr>
              <a:t>The definition of profit was not given &amp; hence zip codes to can vary to the criteria of: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ysClr val="windowText" lastClr="000000"/>
                </a:solidFill>
              </a:rPr>
              <a:t>Return On Investment (ROI): </a:t>
            </a:r>
            <a:r>
              <a:rPr lang="en-US" kern="0" dirty="0">
                <a:solidFill>
                  <a:sysClr val="windowText" lastClr="000000"/>
                </a:solidFill>
              </a:rPr>
              <a:t>The top 3 zip codes to invest are 10036, 10025, 10022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ysClr val="windowText" lastClr="000000"/>
                </a:solidFill>
              </a:rPr>
              <a:t>Frequency of Tenants based on Ratings score (Brand Awareness): </a:t>
            </a:r>
            <a:r>
              <a:rPr lang="en-US" kern="0" dirty="0">
                <a:solidFill>
                  <a:sysClr val="windowText" lastClr="000000"/>
                </a:solidFill>
              </a:rPr>
              <a:t>The top 3 zip codes to invest are 10036, 10013, 10022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ysClr val="windowText" lastClr="000000"/>
                </a:solidFill>
              </a:rPr>
              <a:t>Frequency of Tenants (Popularity): </a:t>
            </a:r>
            <a:r>
              <a:rPr lang="en-US" kern="0" dirty="0">
                <a:solidFill>
                  <a:sysClr val="windowText" lastClr="000000"/>
                </a:solidFill>
              </a:rPr>
              <a:t>The top 3 zip codes to invest are 10028, 10128, 10013</a:t>
            </a:r>
          </a:p>
          <a:p>
            <a:pPr marL="342900" indent="-342900">
              <a:buFont typeface="+mj-lt"/>
              <a:buAutoNum type="arabicPeriod"/>
            </a:pPr>
            <a:endParaRPr lang="en-US" b="1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ysClr val="windowText" lastClr="000000"/>
                </a:solidFill>
              </a:rPr>
              <a:t>Total Listings (Market Analysis): </a:t>
            </a:r>
            <a:r>
              <a:rPr lang="en-US" kern="0" dirty="0">
                <a:solidFill>
                  <a:sysClr val="windowText" lastClr="000000"/>
                </a:solidFill>
              </a:rPr>
              <a:t>The top 3 zip codes to invest may depend on if we want to target market with less host listings </a:t>
            </a:r>
            <a:r>
              <a:rPr lang="en-US" kern="0">
                <a:solidFill>
                  <a:sysClr val="windowText" lastClr="000000"/>
                </a:solidFill>
              </a:rPr>
              <a:t>or more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1634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685800" y="1065203"/>
            <a:ext cx="5867400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About Airbnb Dataset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547003" y="2108804"/>
            <a:ext cx="8184895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Data has been acquired from listings.csv file &amp; Zip_Zhvi_2bedroom.csv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The listings dataset has 40754 rows &amp; 95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The Zillow dataset has 8947 rows &amp; 262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Common Data between two datasets based on Date, Zip code, State &amp; City is taken to make a meaningful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Some of the key attributes of this dataset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Cost data to determine the average property price for 2 bedrooms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kern="0" dirty="0">
                <a:solidFill>
                  <a:sysClr val="windowText" lastClr="000000"/>
                </a:solidFill>
              </a:rPr>
              <a:t>Information on the listing including location, number of bedrooms, room types (entire home/private home/shared home)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593642" y="906540"/>
            <a:ext cx="5867400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Problem Statement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593642" y="2133600"/>
            <a:ext cx="818489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To understand which zip codes would generate the most profit on short term rentals within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To automate the code &amp; make it scalable so that there is an option to expand to other Markets</a:t>
            </a:r>
          </a:p>
        </p:txBody>
      </p:sp>
    </p:spTree>
    <p:extLst>
      <p:ext uri="{BB962C8B-B14F-4D97-AF65-F5344CB8AC3E}">
        <p14:creationId xmlns:p14="http://schemas.microsoft.com/office/powerpoint/2010/main" val="87026513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443611" y="685800"/>
            <a:ext cx="5867400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Average Cost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443611" y="2133600"/>
            <a:ext cx="359735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help us understand which zip codes would have highest or lowest median purchase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of House is highest in Zip code 10013 &amp; lowest in 10025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A7D98-CA2E-4BA2-AB0C-EB02FCAE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99958"/>
            <a:ext cx="4709257" cy="42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708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425705" y="576086"/>
            <a:ext cx="5867400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Average Price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help us understand what hosts are charging to stay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of house is highest in Zip code 10036 &amp; lowest in 10128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E9AC5-276D-406B-8F4F-D6CC14B6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70911"/>
            <a:ext cx="455363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1036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304800" y="473401"/>
            <a:ext cx="6566789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Total Number of Listings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Listings help us understand how many properties host has ever listed on Airbnb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listings are highest in Zip code 10036 &amp; lowest in 10021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51074-35AC-4058-B552-BD9C60C5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23295"/>
            <a:ext cx="4496467" cy="3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2738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304800" y="376743"/>
            <a:ext cx="7315200" cy="93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Average Number of Reviews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reviews are received for the property for its entire existence within Airbnb by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Reviews are highest in Zip code 10003 &amp; lowest in 10028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90581-BED7-407B-9B73-165D65C4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47799"/>
            <a:ext cx="4596795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64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414819" y="306689"/>
            <a:ext cx="6566789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Average Review Rating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Review Rating is an average of overall score given based on accuracy, cleanliness, check-in, communication, location, and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Review Rating are highest in Zip code 10028 &amp; lowest in 10022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D0727-23C3-4F79-A756-02108CD6B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447800"/>
            <a:ext cx="472708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804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11" y="758489"/>
            <a:ext cx="82746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461" y="0"/>
            <a:ext cx="1383538" cy="4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5DCEF-8D24-4252-B469-2B9A72CAFECC}"/>
              </a:ext>
            </a:extLst>
          </p:cNvPr>
          <p:cNvSpPr>
            <a:spLocks noGrp="1"/>
          </p:cNvSpPr>
          <p:nvPr/>
        </p:nvSpPr>
        <p:spPr>
          <a:xfrm>
            <a:off x="425705" y="390045"/>
            <a:ext cx="6566789" cy="90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Frequency of Tenants vs Zip 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B549FA-E88A-470B-B7E3-3D89E4E93E3A}"/>
              </a:ext>
            </a:extLst>
          </p:cNvPr>
          <p:cNvSpPr txBox="1">
            <a:spLocks/>
          </p:cNvSpPr>
          <p:nvPr/>
        </p:nvSpPr>
        <p:spPr>
          <a:xfrm>
            <a:off x="304800" y="2034170"/>
            <a:ext cx="359735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of Tenants is the ratio of Avg Price by Avg Number of Reviews &amp; denotes the total number of people visiting the property &amp; writing reviews after their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of Tenants are highest in Zip code 10028 &amp; lowest in 10003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19A43-13DD-47BA-AFE6-55654146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61" y="1524000"/>
            <a:ext cx="4355530" cy="40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957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640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2018 Earnings Release Presentation</dc:title>
  <dc:subject>unspecified</dc:subject>
  <dc:creator>anonymous</dc:creator>
  <cp:lastModifiedBy>Karambelkar, Amod</cp:lastModifiedBy>
  <cp:revision>15</cp:revision>
  <dcterms:created xsi:type="dcterms:W3CDTF">2018-11-16T22:58:54Z</dcterms:created>
  <dcterms:modified xsi:type="dcterms:W3CDTF">2018-11-17T02:14:09Z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Workiva</vt:lpwstr>
  </property>
  <property fmtid="{D5CDD505-2E9C-101B-9397-08002B2CF9AE}" pid="4" name="LastSaved">
    <vt:filetime>2018-10-23T00:00:00Z</vt:filetime>
  </property>
</Properties>
</file>