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3" r:id="rId3"/>
    <p:sldId id="274" r:id="rId4"/>
    <p:sldId id="275" r:id="rId5"/>
    <p:sldId id="256" r:id="rId6"/>
    <p:sldId id="257" r:id="rId7"/>
    <p:sldId id="258" r:id="rId8"/>
    <p:sldId id="259" r:id="rId9"/>
    <p:sldId id="260" r:id="rId10"/>
    <p:sldId id="277" r:id="rId11"/>
    <p:sldId id="276" r:id="rId12"/>
    <p:sldId id="278" r:id="rId13"/>
    <p:sldId id="262" r:id="rId14"/>
    <p:sldId id="263" r:id="rId15"/>
    <p:sldId id="261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D4B4E-4481-43D3-88C1-AC57B53B3F5F}" v="4" dt="2017-11-16T01:43:28.516"/>
    <p1510:client id="{C2C6F934-8503-48F2-A249-BB18516ABF35}" v="1" dt="2017-11-16T01:44:12.931"/>
    <p1510:client id="{7E2D8AE7-D454-41DB-8D19-5371FEBE5511}" v="2" dt="2017-11-16T02:02:02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>
      <p:cViewPr>
        <p:scale>
          <a:sx n="90" d="100"/>
          <a:sy n="90" d="100"/>
        </p:scale>
        <p:origin x="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113735783027103E-2"/>
          <c:y val="0.23749988921339599"/>
          <c:w val="0.91905293088363904"/>
          <c:h val="0.50732614316614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Sheet1!$A$2:$A$4</c:f>
              <c:strCache>
                <c:ptCount val="3"/>
                <c:pt idx="0">
                  <c:v>24 Oct - 30 Oct</c:v>
                </c:pt>
                <c:pt idx="1">
                  <c:v>31 Oct - 2 Nov</c:v>
                </c:pt>
                <c:pt idx="2">
                  <c:v>3 Nov - 12 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8.57</c:v>
                </c:pt>
                <c:pt idx="1">
                  <c:v>17.86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D-4903-85BF-40885911D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8112080"/>
        <c:axId val="2128135104"/>
      </c:barChart>
      <c:catAx>
        <c:axId val="212811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135104"/>
        <c:crosses val="autoZero"/>
        <c:auto val="1"/>
        <c:lblAlgn val="ctr"/>
        <c:lblOffset val="100"/>
        <c:noMultiLvlLbl val="1"/>
      </c:catAx>
      <c:valAx>
        <c:axId val="212813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11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2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4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7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80F4-E1D4-4B0D-9C7C-EC0F6D27927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9D75-BDBD-47F4-AA18-6E315741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tsethom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99660-5AEA-4B81-8829-08D15EF1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081303"/>
            <a:ext cx="6553545" cy="2703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20AB07-44DB-4E4D-B8B1-B87978299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Aditya </a:t>
            </a:r>
            <a:r>
              <a:rPr lang="en-IN" sz="2800" b="1" dirty="0" err="1">
                <a:solidFill>
                  <a:schemeClr val="bg2"/>
                </a:solidFill>
              </a:rPr>
              <a:t>Garg</a:t>
            </a:r>
            <a:br>
              <a:rPr lang="en-US" sz="2800" b="1" dirty="0"/>
            </a:br>
            <a:r>
              <a:rPr lang="en-IN" sz="2800" b="1" dirty="0" err="1">
                <a:solidFill>
                  <a:schemeClr val="bg2"/>
                </a:solidFill>
              </a:rPr>
              <a:t>Amod</a:t>
            </a:r>
            <a:r>
              <a:rPr lang="en-IN" sz="2800" b="1" dirty="0">
                <a:solidFill>
                  <a:schemeClr val="bg2"/>
                </a:solidFill>
              </a:rPr>
              <a:t> </a:t>
            </a:r>
            <a:r>
              <a:rPr lang="en-IN" sz="2800" b="1" dirty="0" err="1">
                <a:solidFill>
                  <a:schemeClr val="bg2"/>
                </a:solidFill>
              </a:rPr>
              <a:t>Karambelkar</a:t>
            </a:r>
            <a:br>
              <a:rPr lang="en-US" sz="2800" b="1" dirty="0"/>
            </a:br>
            <a:r>
              <a:rPr lang="en-IN" sz="2800" b="1" dirty="0" err="1">
                <a:solidFill>
                  <a:schemeClr val="bg2"/>
                </a:solidFill>
              </a:rPr>
              <a:t>Joyli</a:t>
            </a:r>
            <a:r>
              <a:rPr lang="en-IN" sz="2800" b="1" dirty="0">
                <a:solidFill>
                  <a:schemeClr val="bg2"/>
                </a:solidFill>
              </a:rPr>
              <a:t> </a:t>
            </a:r>
            <a:r>
              <a:rPr lang="en-IN" sz="2800" b="1" dirty="0" err="1">
                <a:solidFill>
                  <a:schemeClr val="bg2"/>
                </a:solidFill>
              </a:rPr>
              <a:t>Dmello</a:t>
            </a:r>
            <a:br>
              <a:rPr lang="en-US" sz="2800" b="1" dirty="0"/>
            </a:br>
            <a:r>
              <a:rPr lang="en-IN" sz="2800" b="1" dirty="0" err="1">
                <a:solidFill>
                  <a:schemeClr val="bg2"/>
                </a:solidFill>
              </a:rPr>
              <a:t>Nisha</a:t>
            </a:r>
            <a:r>
              <a:rPr lang="en-IN" sz="2800" b="1" dirty="0">
                <a:solidFill>
                  <a:schemeClr val="bg2"/>
                </a:solidFill>
              </a:rPr>
              <a:t> Date</a:t>
            </a:r>
            <a:br>
              <a:rPr lang="en-US" sz="2800" b="1" dirty="0"/>
            </a:br>
            <a:r>
              <a:rPr lang="en-IN" sz="2800" b="1" dirty="0">
                <a:solidFill>
                  <a:srgbClr val="E7E6E6"/>
                </a:solidFill>
              </a:rPr>
              <a:t>Pratik </a:t>
            </a:r>
            <a:r>
              <a:rPr lang="en-IN" sz="2800" b="1" dirty="0" err="1">
                <a:solidFill>
                  <a:srgbClr val="E7E6E6"/>
                </a:solidFill>
              </a:rPr>
              <a:t>Bhanushali</a:t>
            </a:r>
            <a:br>
              <a:rPr lang="en-US" sz="2800" b="1" dirty="0"/>
            </a:br>
            <a:r>
              <a:rPr lang="en-IN" sz="2800" b="1" dirty="0" err="1">
                <a:solidFill>
                  <a:schemeClr val="bg2"/>
                </a:solidFill>
              </a:rPr>
              <a:t>Vinola</a:t>
            </a:r>
            <a:r>
              <a:rPr lang="en-IN" sz="2800" b="1" dirty="0">
                <a:solidFill>
                  <a:schemeClr val="bg2"/>
                </a:solidFill>
              </a:rPr>
              <a:t> </a:t>
            </a:r>
            <a:r>
              <a:rPr lang="en-IN" sz="2800" b="1" dirty="0" err="1">
                <a:solidFill>
                  <a:schemeClr val="bg2"/>
                </a:solidFill>
              </a:rPr>
              <a:t>Fernandes</a:t>
            </a:r>
            <a:br>
              <a:rPr lang="en-US" sz="2800" b="1" dirty="0"/>
            </a:br>
            <a:endParaRPr lang="en-IN" sz="2800" b="1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3E58A-9488-4B24-91B5-06CC26BEA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IN" sz="2000" dirty="0" err="1">
                <a:solidFill>
                  <a:srgbClr val="00D1A2"/>
                </a:solidFill>
              </a:rPr>
              <a:t>GetSetHome</a:t>
            </a:r>
            <a:r>
              <a:rPr lang="en-IN" sz="2000" dirty="0">
                <a:solidFill>
                  <a:srgbClr val="00D1A2"/>
                </a:solidFill>
              </a:rPr>
              <a:t>, India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914400"/>
            <a:ext cx="5514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3C0B8"/>
                </a:solidFill>
              </a:rPr>
              <a:t>WEB ANALYTICS</a:t>
            </a:r>
            <a:br>
              <a:rPr lang="en-US" sz="2800" dirty="0"/>
            </a:br>
            <a:r>
              <a:rPr lang="en-US" sz="2800" b="1" dirty="0"/>
              <a:t>Online Marketing Campaign</a:t>
            </a:r>
          </a:p>
        </p:txBody>
      </p:sp>
    </p:spTree>
    <p:extLst>
      <p:ext uri="{BB962C8B-B14F-4D97-AF65-F5344CB8AC3E}">
        <p14:creationId xmlns:p14="http://schemas.microsoft.com/office/powerpoint/2010/main" val="95114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EGO, wall, toy, indoor&#10;&#10;Description generated with very high confidence">
            <a:extLst>
              <a:ext uri="{FF2B5EF4-FFF2-40B4-BE49-F238E27FC236}">
                <a16:creationId xmlns:a16="http://schemas.microsoft.com/office/drawing/2014/main" id="{C35BE162-7AD5-4FC8-AE1B-172D8E07E2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r="22653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969618-9F18-4B46-BD4F-A5E644DD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46053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53C0B8"/>
                </a:solidFill>
              </a:rPr>
              <a:t>Advertising </a:t>
            </a:r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B634-1F07-4414-8A3F-4F5EE3AB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700" dirty="0"/>
              <a:t>To increase </a:t>
            </a:r>
            <a:r>
              <a:rPr lang="en-IN" sz="1700" b="1" dirty="0"/>
              <a:t>Brand Awareness</a:t>
            </a:r>
            <a:r>
              <a:rPr lang="en-IN" sz="1700" dirty="0"/>
              <a:t> among the millennials (</a:t>
            </a:r>
            <a:r>
              <a:rPr lang="en-IN" sz="1700" i="1" dirty="0"/>
              <a:t>18-35</a:t>
            </a:r>
            <a:r>
              <a:rPr lang="en-IN" sz="1700" dirty="0"/>
              <a:t> years).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dirty="0"/>
              <a:t>Specific characteristics of our </a:t>
            </a:r>
            <a:r>
              <a:rPr lang="en-IN" sz="1700" b="1" dirty="0"/>
              <a:t>Target Audience</a:t>
            </a:r>
            <a:r>
              <a:rPr lang="en-IN" sz="1700" dirty="0"/>
              <a:t> focuses on users who belong to one of these categories:</a:t>
            </a:r>
          </a:p>
          <a:p>
            <a:r>
              <a:rPr lang="en-IN" sz="1700" dirty="0"/>
              <a:t>University Students</a:t>
            </a:r>
          </a:p>
          <a:p>
            <a:r>
              <a:rPr lang="en-IN" sz="1700" dirty="0"/>
              <a:t>Housemate-based Households</a:t>
            </a:r>
          </a:p>
          <a:p>
            <a:r>
              <a:rPr lang="en-IN" sz="1700" dirty="0"/>
              <a:t>Newly moved to town</a:t>
            </a:r>
          </a:p>
          <a:p>
            <a:r>
              <a:rPr lang="en-IN" sz="1700" dirty="0"/>
              <a:t>Industries: IT, Health care, Management</a:t>
            </a:r>
          </a:p>
          <a:p>
            <a:r>
              <a:rPr lang="en-IN" sz="1700" dirty="0"/>
              <a:t>Engaged Shoppers</a:t>
            </a:r>
          </a:p>
          <a:p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endParaRPr lang="en-IN" sz="1700" dirty="0"/>
          </a:p>
          <a:p>
            <a:pPr marL="0" indent="0">
              <a:buNone/>
            </a:pPr>
            <a:endParaRPr lang="en-IN" sz="1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1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B90D-334F-4CC7-93B1-7AE1D22A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67945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53C0B8"/>
                </a:solidFill>
              </a:rPr>
              <a:t>Product Features</a:t>
            </a:r>
            <a:r>
              <a:rPr lang="en-IN" sz="3600" b="1" dirty="0"/>
              <a:t>: Facebook</a:t>
            </a:r>
            <a:br>
              <a:rPr lang="en-IN" sz="3600" b="1" dirty="0"/>
            </a:br>
            <a:endParaRPr lang="en-IN" sz="36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1A9E7-8439-4F04-9B1E-F1AB23CD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 placement: FEEDS, INSTANT ARTICLES, IN-STREAM VIDEOS, RIGHT COLUMN</a:t>
            </a:r>
          </a:p>
          <a:p>
            <a:pPr marL="0" indent="0">
              <a:buNone/>
            </a:pPr>
            <a:r>
              <a:rPr lang="en-IN" dirty="0"/>
              <a:t>Best Ad Relevance Score: 7</a:t>
            </a:r>
          </a:p>
          <a:p>
            <a:pPr marL="0" indent="0">
              <a:buNone/>
            </a:pPr>
            <a:r>
              <a:rPr lang="en-IN" dirty="0"/>
              <a:t>Ad CPM: 3.8$</a:t>
            </a:r>
          </a:p>
          <a:p>
            <a:pPr marL="0" indent="0">
              <a:buNone/>
            </a:pPr>
            <a:r>
              <a:rPr lang="en-IN" dirty="0"/>
              <a:t>Ad CTR: 20.22%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7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D2F7-651D-44ED-B22E-539DE34C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5591037"/>
          </a:xfrm>
        </p:spPr>
        <p:txBody>
          <a:bodyPr/>
          <a:lstStyle/>
          <a:p>
            <a:r>
              <a:rPr lang="en-IN" dirty="0"/>
              <a:t>Our Ad campaign lasted for 2 weeks with a budget of </a:t>
            </a:r>
            <a:r>
              <a:rPr lang="en-IN" i="1" dirty="0"/>
              <a:t>79$.</a:t>
            </a:r>
          </a:p>
          <a:p>
            <a:r>
              <a:rPr lang="en-IN" dirty="0"/>
              <a:t>We gained approximately </a:t>
            </a:r>
            <a:r>
              <a:rPr lang="en-IN" i="1" dirty="0"/>
              <a:t>4,000+</a:t>
            </a:r>
            <a:r>
              <a:rPr lang="en-IN" dirty="0"/>
              <a:t> new page </a:t>
            </a:r>
            <a:r>
              <a:rPr lang="en-IN" dirty="0">
                <a:solidFill>
                  <a:schemeClr val="accent1"/>
                </a:solidFill>
              </a:rPr>
              <a:t>likes</a:t>
            </a:r>
            <a:r>
              <a:rPr lang="en-IN" dirty="0"/>
              <a:t> and </a:t>
            </a:r>
            <a:r>
              <a:rPr lang="en-IN" i="1" dirty="0"/>
              <a:t>20,000+ </a:t>
            </a:r>
            <a:r>
              <a:rPr lang="en-IN" dirty="0"/>
              <a:t>impressions with a reach of </a:t>
            </a:r>
            <a:r>
              <a:rPr lang="en-IN" i="1" dirty="0"/>
              <a:t>16,000+ </a:t>
            </a:r>
            <a:r>
              <a:rPr lang="en-IN" dirty="0"/>
              <a:t>on a average cost of </a:t>
            </a:r>
            <a:r>
              <a:rPr lang="en-IN" i="1" dirty="0"/>
              <a:t>0.02$ </a:t>
            </a:r>
            <a:r>
              <a:rPr lang="en-IN" dirty="0"/>
              <a:t>per </a:t>
            </a:r>
            <a:r>
              <a:rPr lang="en-IN" dirty="0">
                <a:solidFill>
                  <a:schemeClr val="accent1"/>
                </a:solidFill>
              </a:rPr>
              <a:t>like</a:t>
            </a:r>
            <a:r>
              <a:rPr lang="en-IN" i="1" dirty="0"/>
              <a:t> </a:t>
            </a:r>
            <a:r>
              <a:rPr lang="en-IN" dirty="0"/>
              <a:t>during the campaign.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dirty="0">
                <a:solidFill>
                  <a:srgbClr val="53C0B8"/>
                </a:solidFill>
              </a:rPr>
              <a:t>Sample</a:t>
            </a:r>
            <a:r>
              <a:rPr lang="en-IN" sz="3600" dirty="0"/>
              <a:t> 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3B311-7E5C-4FCE-8B2D-416C2D1EFA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3624252"/>
            <a:ext cx="3671508" cy="3233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624F62-EB3B-45A2-A1F4-DA39E152A1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48" y="3628062"/>
            <a:ext cx="3498912" cy="322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7E4625-09E9-4AB2-937C-C5F016A90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60" y="2926080"/>
            <a:ext cx="4777740" cy="393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5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E9FD-D152-460B-AFD0-3197511D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/>
              <a:t>Facebook Ads:</a:t>
            </a:r>
          </a:p>
          <a:p>
            <a:pPr marL="0" indent="0">
              <a:buNone/>
            </a:pPr>
            <a:r>
              <a:rPr lang="en-US"/>
              <a:t>      - Change in the Shutter image induced user attention and led to</a:t>
            </a:r>
          </a:p>
          <a:p>
            <a:pPr marL="0" indent="0">
              <a:buNone/>
            </a:pPr>
            <a:r>
              <a:rPr lang="en-US"/>
              <a:t>         increased likes.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457200" indent="-457200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4D34E0-AACF-4347-9140-D4B0199A73FD}"/>
              </a:ext>
            </a:extLst>
          </p:cNvPr>
          <p:cNvCxnSpPr>
            <a:cxnSpLocks/>
          </p:cNvCxnSpPr>
          <p:nvPr/>
        </p:nvCxnSpPr>
        <p:spPr>
          <a:xfrm>
            <a:off x="5617432" y="4202679"/>
            <a:ext cx="61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48998CF-D245-47F0-AEE5-1862A72F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188" y="3638745"/>
            <a:ext cx="3305175" cy="1410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4BC0C-A504-46C0-9278-67EE3282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00" y="3629715"/>
            <a:ext cx="3638550" cy="1419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9D42212-CD13-4C0F-A486-F6907B58CD53}"/>
              </a:ext>
            </a:extLst>
          </p:cNvPr>
          <p:cNvSpPr txBox="1">
            <a:spLocks/>
          </p:cNvSpPr>
          <p:nvPr/>
        </p:nvSpPr>
        <p:spPr>
          <a:xfrm>
            <a:off x="381001" y="611190"/>
            <a:ext cx="9144000" cy="904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53C0B8"/>
                </a:solidFill>
              </a:rPr>
              <a:t>Interpretation</a:t>
            </a:r>
            <a:r>
              <a:rPr lang="en-US" sz="3600" b="1"/>
              <a:t> &amp; Reaction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2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27A1-2DF0-43DA-8CD7-A79C00E8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7"/>
            <a:ext cx="10515600" cy="4753516"/>
          </a:xfrm>
        </p:spPr>
        <p:txBody>
          <a:bodyPr/>
          <a:lstStyle/>
          <a:p>
            <a:r>
              <a:rPr lang="en-US"/>
              <a:t>Facebook Ads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BEBD1-B07D-4D05-98AB-142F3144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65" y="1843088"/>
            <a:ext cx="11019150" cy="227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48449-C6A9-4A2C-A759-14CBA739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6" y="4167801"/>
            <a:ext cx="11019150" cy="25545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9D42212-CD13-4C0F-A486-F6907B58CD53}"/>
              </a:ext>
            </a:extLst>
          </p:cNvPr>
          <p:cNvSpPr txBox="1">
            <a:spLocks/>
          </p:cNvSpPr>
          <p:nvPr/>
        </p:nvSpPr>
        <p:spPr>
          <a:xfrm>
            <a:off x="395288" y="499665"/>
            <a:ext cx="9144000" cy="904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53C0B8"/>
                </a:solidFill>
              </a:rPr>
              <a:t>Interpretation</a:t>
            </a:r>
            <a:r>
              <a:rPr lang="en-US" sz="3600" b="1"/>
              <a:t> &amp; Reaction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8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2212-CD13-4C0F-A486-F6907B58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499665"/>
            <a:ext cx="9144000" cy="90497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53C0B8"/>
                </a:solidFill>
              </a:rPr>
              <a:t>Interpretation</a:t>
            </a:r>
            <a:r>
              <a:rPr lang="en-US" sz="3600" b="1" dirty="0"/>
              <a:t> &amp; Reaction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E4463-D1A8-44A2-BDAB-CB02FC93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82" y="1621411"/>
            <a:ext cx="10067827" cy="469454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Google </a:t>
            </a:r>
            <a:r>
              <a:rPr lang="en-US" err="1"/>
              <a:t>Adwords</a:t>
            </a:r>
            <a:endParaRPr lang="en-US"/>
          </a:p>
          <a:p>
            <a:pPr algn="l"/>
            <a:r>
              <a:rPr lang="en-US"/>
              <a:t>      -Addition of Call out extension ‘Free </a:t>
            </a:r>
            <a:r>
              <a:rPr lang="en-US" err="1"/>
              <a:t>Wifi</a:t>
            </a:r>
            <a:r>
              <a:rPr lang="en-US"/>
              <a:t>’ , ‘Maid service increased clicks.</a:t>
            </a:r>
          </a:p>
          <a:p>
            <a:pPr algn="l"/>
            <a:r>
              <a:rPr lang="en-US"/>
              <a:t>      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     -Reaction : Gradually increased the budget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/>
          </a:p>
          <a:p>
            <a:pPr algn="l"/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2" name="AutoShape 2" descr="blob:https://web.whatsapp.com/cd41c5bf-1749-45ca-89d1-ddc34968fc0c">
            <a:extLst>
              <a:ext uri="{FF2B5EF4-FFF2-40B4-BE49-F238E27FC236}">
                <a16:creationId xmlns:a16="http://schemas.microsoft.com/office/drawing/2014/main" id="{91E4A255-44EA-4AA4-BA85-08EDC5AE76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1225EC-CAAF-471E-9337-3907090F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94804"/>
            <a:ext cx="8950325" cy="1696429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DB2D821-4AA0-4CFA-B174-25A33A9612BC}"/>
              </a:ext>
            </a:extLst>
          </p:cNvPr>
          <p:cNvGraphicFramePr/>
          <p:nvPr>
            <p:extLst/>
          </p:nvPr>
        </p:nvGraphicFramePr>
        <p:xfrm>
          <a:off x="1523999" y="4714239"/>
          <a:ext cx="8950325" cy="214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9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CB985-471A-44FE-AACE-C456F406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33612"/>
            <a:ext cx="4724400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EAB87-7F52-45A0-A365-DEC4B651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2" y="2233612"/>
            <a:ext cx="4714875" cy="3181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1A487-A857-49E2-B740-4CBD6B99067A}"/>
              </a:ext>
            </a:extLst>
          </p:cNvPr>
          <p:cNvSpPr txBox="1"/>
          <p:nvPr/>
        </p:nvSpPr>
        <p:spPr>
          <a:xfrm>
            <a:off x="407193" y="845107"/>
            <a:ext cx="665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3C0B8"/>
                </a:solidFill>
                <a:latin typeface="+mj-lt"/>
              </a:rPr>
              <a:t>Campaign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9062A-8E95-4791-B7C2-10620AA4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525713"/>
            <a:ext cx="11249025" cy="1791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60E3DD-5AD5-4F00-8136-635EE9ADB823}"/>
              </a:ext>
            </a:extLst>
          </p:cNvPr>
          <p:cNvSpPr txBox="1"/>
          <p:nvPr/>
        </p:nvSpPr>
        <p:spPr>
          <a:xfrm>
            <a:off x="471488" y="1716075"/>
            <a:ext cx="835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Keyword “flats on rent in </a:t>
            </a:r>
            <a:r>
              <a:rPr lang="en-US" sz="2400" dirty="0" err="1"/>
              <a:t>magarpatta</a:t>
            </a:r>
            <a:r>
              <a:rPr lang="en-US" sz="2400" dirty="0"/>
              <a:t>“ paused on 31</a:t>
            </a:r>
            <a:r>
              <a:rPr lang="en-US" sz="2400" baseline="30000" dirty="0"/>
              <a:t>st</a:t>
            </a:r>
            <a:r>
              <a:rPr lang="en-US" sz="2400" dirty="0"/>
              <a:t> Oct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086E3-47ED-4774-A315-DA534BED4101}"/>
              </a:ext>
            </a:extLst>
          </p:cNvPr>
          <p:cNvSpPr txBox="1"/>
          <p:nvPr/>
        </p:nvSpPr>
        <p:spPr>
          <a:xfrm>
            <a:off x="198221" y="645758"/>
            <a:ext cx="6676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53C0B8"/>
                </a:solidFill>
                <a:latin typeface="+mj-lt"/>
              </a:rPr>
              <a:t>Keyword </a:t>
            </a:r>
            <a:r>
              <a:rPr lang="en-US" sz="3600" b="1">
                <a:solidFill>
                  <a:srgbClr val="53C0B8"/>
                </a:solidFill>
                <a:latin typeface="+mj-lt"/>
              </a:rPr>
              <a:t>Changes </a:t>
            </a: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Interpretation 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5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8CF5-87C1-4CA5-80BC-F04690DF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53C0B8"/>
                </a:solidFill>
              </a:rPr>
              <a:t>Network</a:t>
            </a:r>
            <a:r>
              <a:rPr lang="en-US" sz="3600" b="1" dirty="0"/>
              <a:t> Changes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5829E-24F8-4012-8CBD-4BDED6A5E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267" y="1825625"/>
            <a:ext cx="7349466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7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C7064-5C2E-449B-B1DA-0E261B8A6D0D}"/>
              </a:ext>
            </a:extLst>
          </p:cNvPr>
          <p:cNvSpPr txBox="1"/>
          <p:nvPr/>
        </p:nvSpPr>
        <p:spPr>
          <a:xfrm>
            <a:off x="214557" y="721126"/>
            <a:ext cx="4733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3C0B8"/>
                </a:solidFill>
              </a:rPr>
              <a:t>Keyword</a:t>
            </a:r>
            <a:r>
              <a:rPr lang="en-US" sz="2400" b="1" dirty="0"/>
              <a:t> “flats for rent in </a:t>
            </a:r>
            <a:r>
              <a:rPr lang="en-US" sz="2400" b="1" dirty="0" err="1"/>
              <a:t>kharadi</a:t>
            </a:r>
            <a:r>
              <a:rPr lang="en-US" sz="2400" b="1" dirty="0"/>
              <a:t>”: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6AA16-9154-41C6-8BDC-446AB1EF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81252"/>
            <a:ext cx="11906250" cy="2109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435791-7E4C-4C34-AC37-2FE1FD5C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6" y="4052168"/>
            <a:ext cx="11830050" cy="2060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B3D88-1034-4ED4-8D2C-58CE17B8675B}"/>
              </a:ext>
            </a:extLst>
          </p:cNvPr>
          <p:cNvSpPr txBox="1"/>
          <p:nvPr/>
        </p:nvSpPr>
        <p:spPr>
          <a:xfrm>
            <a:off x="285750" y="131192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24 Oct – 31 Oct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1AACB-E83C-414B-81C7-0B1579F01831}"/>
              </a:ext>
            </a:extLst>
          </p:cNvPr>
          <p:cNvSpPr txBox="1"/>
          <p:nvPr/>
        </p:nvSpPr>
        <p:spPr>
          <a:xfrm>
            <a:off x="214557" y="3736893"/>
            <a:ext cx="16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 Nov – 12 Nov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7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38" y="452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53C0B8"/>
                </a:solidFill>
              </a:rPr>
              <a:t>Company </a:t>
            </a: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" y="1548580"/>
            <a:ext cx="10763865" cy="51324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GetSetHome</a:t>
            </a:r>
            <a:r>
              <a:rPr lang="en-US" dirty="0"/>
              <a:t> is a service, a platform and an access to good quality shared accommodations and guesthouses. </a:t>
            </a:r>
          </a:p>
          <a:p>
            <a:r>
              <a:rPr lang="en-US" dirty="0"/>
              <a:t>Through its platform, </a:t>
            </a:r>
            <a:r>
              <a:rPr lang="en-US" dirty="0" err="1"/>
              <a:t>GetSetHome</a:t>
            </a:r>
            <a:r>
              <a:rPr lang="en-US" dirty="0"/>
              <a:t> aims to revolutionize the process of gaining access to quality shared &amp; managed rental accommodations for long term stays.</a:t>
            </a:r>
          </a:p>
          <a:p>
            <a:r>
              <a:rPr lang="en-US" dirty="0" err="1"/>
              <a:t>GetSetHome</a:t>
            </a:r>
            <a:r>
              <a:rPr lang="en-US" dirty="0"/>
              <a:t> is a multi-sided platform that serves two independent customer segments: the seekers (education/business/family migrators) and the owners (residential asset owners).</a:t>
            </a:r>
          </a:p>
          <a:p>
            <a:r>
              <a:rPr lang="en-US" dirty="0"/>
              <a:t>The entire journey for booking your home is facilitated online</a:t>
            </a:r>
          </a:p>
          <a:p>
            <a:r>
              <a:rPr lang="en-US" dirty="0">
                <a:hlinkClick r:id="rId2"/>
              </a:rPr>
              <a:t>Click here</a:t>
            </a:r>
            <a:r>
              <a:rPr lang="en-US" dirty="0"/>
              <a:t> for a quick look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3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9671-2D31-4EDC-B19C-F6BFD6DF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35" y="3142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53C0B8"/>
                </a:solidFill>
              </a:rPr>
              <a:t>Key Differences:</a:t>
            </a:r>
            <a:r>
              <a:rPr lang="en-US" sz="3600" b="1" dirty="0"/>
              <a:t> AdWords &amp; Facebook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A963BF-A7D9-4DFF-84DC-A411AC2DF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514978"/>
              </p:ext>
            </p:extLst>
          </p:nvPr>
        </p:nvGraphicFramePr>
        <p:xfrm>
          <a:off x="785358" y="3246523"/>
          <a:ext cx="10515600" cy="2570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88569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778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Google AdWords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Facebook Campaign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Search Intent Targeting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Specific &amp; Powerful Targeting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5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Google Ads were shown to people who were searching for something specific related to Housing on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Facebook Ads were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shown to people based on their interests in Real Estate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who may or may not be aware of the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Google AdWords were targeted to users based on limited factors like age, gender,</a:t>
                      </a:r>
                      <a:r>
                        <a:rPr lang="en-US" baseline="0"/>
                        <a:t> location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Facebook enabled us to target users based on many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number of factors like interests, age, sex, location, travel preference,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82" y="1367874"/>
            <a:ext cx="2802408" cy="1772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5" y="1745954"/>
            <a:ext cx="4191888" cy="913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0F60-D9A3-405C-A58D-A87BFC2F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499665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rgbClr val="53C0B8"/>
                </a:solidFill>
              </a:rPr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FABA-3DF8-4B2B-9873-6F61AFB3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027" y="2521816"/>
            <a:ext cx="10515600" cy="21403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Google AdWords, the goal was to show an ad that matches exactly what people are searching and improving the Click Through Rate(CTR) &amp; increasing traffic.</a:t>
            </a:r>
          </a:p>
          <a:p>
            <a:r>
              <a:rPr lang="en-US"/>
              <a:t>For Facebook Ads, the primary goal was to create brand awareness of the product based on user’s interests related to the product.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1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/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031" y="726979"/>
            <a:ext cx="11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53C0B8"/>
                </a:solidFill>
                <a:latin typeface="Calibri" charset="0"/>
                <a:ea typeface="Calibri" charset="0"/>
                <a:cs typeface="Calibri" charset="0"/>
              </a:rPr>
              <a:t>Facts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702" y="1366513"/>
            <a:ext cx="143661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4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4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44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3381" y="1366513"/>
            <a:ext cx="25576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100+ </a:t>
            </a:r>
          </a:p>
          <a:p>
            <a:pPr algn="ctr"/>
            <a:r>
              <a:rPr lang="en-US" sz="44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sz="44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roperties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89442" y="1366513"/>
            <a:ext cx="196060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600+</a:t>
            </a:r>
            <a:r>
              <a:rPr lang="en-US" sz="4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4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Tenants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1980" y="5233263"/>
            <a:ext cx="11865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55%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19" y="4560354"/>
            <a:ext cx="692355" cy="1344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25" y="4560353"/>
            <a:ext cx="756485" cy="13448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73174" y="5233263"/>
            <a:ext cx="11865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031" y="3485972"/>
            <a:ext cx="2922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53C0B8"/>
                </a:solidFill>
                <a:latin typeface="Calibri" charset="0"/>
                <a:ea typeface="Calibri" charset="0"/>
                <a:cs typeface="Calibri" charset="0"/>
              </a:rPr>
              <a:t>Demographics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89442" y="4560353"/>
            <a:ext cx="3799950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18-34</a:t>
            </a:r>
            <a:r>
              <a:rPr lang="en-US" sz="4400" b="0" cap="none" spc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yrs</a:t>
            </a:r>
          </a:p>
          <a:p>
            <a:pPr algn="ctr"/>
            <a:r>
              <a:rPr lang="en-US" sz="36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Average tenant age</a:t>
            </a:r>
            <a:endParaRPr lang="en-US" sz="36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400" b="0" cap="none" spc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95927" y="1366513"/>
            <a:ext cx="269015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90%</a:t>
            </a:r>
            <a:r>
              <a:rPr lang="en-US" sz="4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4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Occupancy</a:t>
            </a:r>
            <a:endParaRPr lang="en-US" sz="44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06" y="1640115"/>
            <a:ext cx="4054252" cy="1825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32" y="4014020"/>
            <a:ext cx="3810000" cy="213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84258" y="1640115"/>
            <a:ext cx="6990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/>
              <a:t>Increasing the </a:t>
            </a:r>
            <a:r>
              <a:rPr lang="en-US" sz="2400" b="1" i="1"/>
              <a:t>Traffic on the website </a:t>
            </a:r>
            <a:r>
              <a:rPr lang="en-US" sz="2400"/>
              <a:t>and the CTR through paid keywords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400"/>
              <a:t>Increasing product awareness and measure which aspect of the business is highly searched for on Google</a:t>
            </a:r>
          </a:p>
          <a:p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884258" y="4480655"/>
            <a:ext cx="6990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b="1"/>
              <a:t>Brand Awareness </a:t>
            </a:r>
            <a:r>
              <a:rPr lang="en-US" sz="2400"/>
              <a:t>by promoting the Facebook page and getting more likes</a:t>
            </a:r>
          </a:p>
          <a:p>
            <a:endParaRPr lang="en-US" sz="240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7258" y="4291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53C0B8"/>
                </a:solidFill>
              </a:rPr>
              <a:t>Business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5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307" y="613121"/>
            <a:ext cx="9144000" cy="78832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53C0B8"/>
                </a:solidFill>
              </a:rPr>
              <a:t>Product Features</a:t>
            </a:r>
            <a:r>
              <a:rPr lang="en-US" sz="3600" b="1" dirty="0"/>
              <a:t> used in AdWords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751" y="1514901"/>
            <a:ext cx="9880979" cy="46129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AutoNum type="alphaUcParenBoth"/>
            </a:pPr>
            <a:r>
              <a:rPr lang="en-US" sz="3600" dirty="0"/>
              <a:t> Extensions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Call Extension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/>
              <a:t>Sitelink</a:t>
            </a:r>
            <a:r>
              <a:rPr lang="en-US" sz="2800" dirty="0"/>
              <a:t> Extension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Callout Extension</a:t>
            </a:r>
          </a:p>
          <a:p>
            <a:pPr algn="l"/>
            <a:r>
              <a:rPr lang="en-US" sz="3600" dirty="0"/>
              <a:t>2. Types of Match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Broad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Phrase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Exact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2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12" y="1351128"/>
            <a:ext cx="7178951" cy="4566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3" name="Right Arrow 2"/>
          <p:cNvSpPr/>
          <p:nvPr/>
        </p:nvSpPr>
        <p:spPr>
          <a:xfrm>
            <a:off x="2838734" y="4012441"/>
            <a:ext cx="1965278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838734" y="5344731"/>
            <a:ext cx="1965278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38734" y="3439235"/>
            <a:ext cx="1965278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092" y="3534769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CALLOUT EXTENSION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091" y="4121386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SITELINK EXTENSION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638" y="5446668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 EXTENSION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577" y="581687"/>
            <a:ext cx="8789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3C0B8"/>
                </a:solidFill>
              </a:rPr>
              <a:t>Extensions used</a:t>
            </a:r>
            <a:r>
              <a:rPr lang="en-US" sz="4400" dirty="0"/>
              <a:t> in our Campaign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53C0B8"/>
                </a:solidFill>
              </a:rPr>
              <a:t>CALL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Very crucial for this particular business as the first step towards a transaction is setting up a site visit through a phone call.</a:t>
            </a:r>
          </a:p>
          <a:p>
            <a:r>
              <a:rPr lang="en-US" dirty="0"/>
              <a:t>Impressions on mobile phones was significantly larger, which further justified our choice of using call extensions.</a:t>
            </a:r>
          </a:p>
          <a:p>
            <a:r>
              <a:rPr lang="en-US" dirty="0"/>
              <a:t>Ease of one click call information increases the probability of inquiry which can further be locked in as a conversion.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EE6791-3448-4B1E-9945-0F8C4673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4867275"/>
            <a:ext cx="2743200" cy="159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430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53C0B8"/>
                </a:solidFill>
              </a:rPr>
              <a:t>CALLOUT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851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Callout extensions for unique selling points.</a:t>
            </a:r>
          </a:p>
          <a:p>
            <a:r>
              <a:rPr lang="en-US" dirty="0"/>
              <a:t>Conceptually similar to </a:t>
            </a:r>
            <a:r>
              <a:rPr lang="en-US" dirty="0" err="1"/>
              <a:t>sitelink</a:t>
            </a:r>
            <a:r>
              <a:rPr lang="en-US" dirty="0"/>
              <a:t>, just without the link.</a:t>
            </a:r>
          </a:p>
          <a:p>
            <a:r>
              <a:rPr lang="en-US" dirty="0"/>
              <a:t>Specific to this business case, used to highlight the difference between </a:t>
            </a:r>
            <a:r>
              <a:rPr lang="en-US" dirty="0" err="1"/>
              <a:t>GetSetHome</a:t>
            </a:r>
            <a:r>
              <a:rPr lang="en-US" dirty="0"/>
              <a:t> and other competitors.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19" y="1965278"/>
            <a:ext cx="6046143" cy="3846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4657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53C0B8"/>
                </a:solidFill>
              </a:rPr>
              <a:t>SITELINK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Sitelinks</a:t>
            </a:r>
            <a:r>
              <a:rPr lang="en-US" dirty="0"/>
              <a:t> extension was used to ensure that the customers are directed to the exact location page they are looking for without having to waste time in manually applying filters.</a:t>
            </a:r>
          </a:p>
          <a:p>
            <a:r>
              <a:rPr lang="en-US" dirty="0"/>
              <a:t>This increases the chance of conversion (in our case, the metric we were using was a call to set up a site visit).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TYPES OF MATCH</a:t>
            </a:r>
          </a:p>
          <a:p>
            <a:r>
              <a:rPr lang="en-US" dirty="0"/>
              <a:t>Poorly performing keywords</a:t>
            </a:r>
          </a:p>
          <a:p>
            <a:r>
              <a:rPr lang="en-US" dirty="0"/>
              <a:t>Frequent changes to see whether impressions increased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27</TotalTime>
  <Words>671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Aditya Garg Amod Karambelkar Joyli Dmello Nisha Date Pratik Bhanushali Vinola Fernandes </vt:lpstr>
      <vt:lpstr>Company Overview</vt:lpstr>
      <vt:lpstr>PowerPoint Presentation</vt:lpstr>
      <vt:lpstr>Business Objectives</vt:lpstr>
      <vt:lpstr>Product Features used in AdWords Campaign</vt:lpstr>
      <vt:lpstr>PowerPoint Presentation</vt:lpstr>
      <vt:lpstr>CALL EXTENSION</vt:lpstr>
      <vt:lpstr>CALLOUT EXTENSIONS</vt:lpstr>
      <vt:lpstr>SITELINK EXTENSIONS</vt:lpstr>
      <vt:lpstr>Advertising Objective</vt:lpstr>
      <vt:lpstr>Product Features: Facebook </vt:lpstr>
      <vt:lpstr>PowerPoint Presentation</vt:lpstr>
      <vt:lpstr>PowerPoint Presentation</vt:lpstr>
      <vt:lpstr>PowerPoint Presentation</vt:lpstr>
      <vt:lpstr>Interpretation &amp; Reaction</vt:lpstr>
      <vt:lpstr>PowerPoint Presentation</vt:lpstr>
      <vt:lpstr>PowerPoint Presentation</vt:lpstr>
      <vt:lpstr>Network Changes</vt:lpstr>
      <vt:lpstr>PowerPoint Presentation</vt:lpstr>
      <vt:lpstr>Key Differences: AdWords &amp; Facebook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Aditya Garg Amod Karambelkar Joyli Dmello Nisha Date Pratik Bhanushali Vinola Fernandes </dc:title>
  <cp:lastModifiedBy>Pratik Bhanushali</cp:lastModifiedBy>
  <cp:revision>31</cp:revision>
  <dcterms:modified xsi:type="dcterms:W3CDTF">2017-11-16T04:46:05Z</dcterms:modified>
</cp:coreProperties>
</file>