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6" r:id="rId7"/>
    <p:sldId id="268" r:id="rId8"/>
    <p:sldId id="279" r:id="rId9"/>
    <p:sldId id="270" r:id="rId10"/>
    <p:sldId id="267" r:id="rId11"/>
    <p:sldId id="269" r:id="rId12"/>
    <p:sldId id="283" r:id="rId13"/>
    <p:sldId id="284" r:id="rId14"/>
    <p:sldId id="290" r:id="rId15"/>
    <p:sldId id="292" r:id="rId16"/>
    <p:sldId id="289" r:id="rId17"/>
    <p:sldId id="291" r:id="rId18"/>
    <p:sldId id="288" r:id="rId19"/>
    <p:sldId id="277" r:id="rId20"/>
    <p:sldId id="286" r:id="rId21"/>
    <p:sldId id="281" r:id="rId22"/>
    <p:sldId id="272" r:id="rId23"/>
    <p:sldId id="274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75"/>
    <p:restoredTop sz="76122"/>
  </p:normalViewPr>
  <p:slideViewPr>
    <p:cSldViewPr snapToGrid="0">
      <p:cViewPr varScale="1">
        <p:scale>
          <a:sx n="96" d="100"/>
          <a:sy n="96" d="100"/>
        </p:scale>
        <p:origin x="8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6E5BB-A246-0442-8AC7-1A72935BE0F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8C7B6-F20F-C44C-9AAB-489792E1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7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Caveats: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Is designed to be an easy intro to the space. Not a substitute for reading the papers</a:t>
            </a:r>
          </a:p>
          <a:p>
            <a:pPr marL="228600" indent="-228600">
              <a:buAutoNum type="arabicPeriod"/>
            </a:pPr>
            <a:r>
              <a:rPr lang="en-US" dirty="0"/>
              <a:t>First half is all basics &amp; intuition – primary goal. 2</a:t>
            </a:r>
            <a:r>
              <a:rPr lang="en-US" baseline="30000" dirty="0"/>
              <a:t>nd</a:t>
            </a:r>
            <a:r>
              <a:rPr lang="en-US" dirty="0"/>
              <a:t> half is stretch target</a:t>
            </a:r>
          </a:p>
          <a:p>
            <a:pPr marL="228600" indent="-228600">
              <a:buAutoNum type="arabicPeriod"/>
            </a:pPr>
            <a:r>
              <a:rPr lang="en-US" dirty="0"/>
              <a:t>Not a comprehensive review of the space. I’ll miss names.</a:t>
            </a:r>
          </a:p>
          <a:p>
            <a:pPr marL="228600" indent="-228600">
              <a:buAutoNum type="arabicPeriod"/>
            </a:pPr>
            <a:r>
              <a:rPr lang="en-US" dirty="0"/>
              <a:t>Any corrections to this talk can be found at the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8C7B6-F20F-C44C-9AAB-489792E13B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92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Fractional gives us precision, while exp gives us dynamic range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We’re already quantizing real numbers, but with high precision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demo, we simulate reduced precision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 time!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8C7B6-F20F-C44C-9AAB-489792E13B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09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say we need to map range a-b to INT8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say we have a point 2, it’ll map to a resolution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Range of a-b is called clipping range – process is called calibration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Scaling is happening S. This is the </a:t>
            </a:r>
            <a:r>
              <a:rPr lang="en-US" dirty="0" err="1"/>
              <a:t>absmax</a:t>
            </a:r>
            <a:r>
              <a:rPr lang="en-US" dirty="0"/>
              <a:t> variant. Another one is </a:t>
            </a:r>
            <a:r>
              <a:rPr lang="en-US" dirty="0" err="1"/>
              <a:t>zeropoint</a:t>
            </a:r>
            <a:r>
              <a:rPr lang="en-US" dirty="0"/>
              <a:t> (ignored here)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Quantization and </a:t>
            </a:r>
            <a:r>
              <a:rPr lang="en-US" dirty="0" err="1"/>
              <a:t>dequant</a:t>
            </a:r>
            <a:r>
              <a:rPr lang="en-US" dirty="0"/>
              <a:t> operators get defined naturally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questions here: 1) How to deal with outliers? 2) What happens for skewed distributions?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INT4 is the same logic (show in </a:t>
            </a:r>
            <a:r>
              <a:rPr lang="en-US" dirty="0" err="1"/>
              <a:t>llama.cpp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8C7B6-F20F-C44C-9AAB-489792E13B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24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Q4_0 is the </a:t>
            </a:r>
            <a:r>
              <a:rPr lang="en-US" dirty="0" err="1"/>
              <a:t>absmax</a:t>
            </a:r>
            <a:r>
              <a:rPr lang="en-US" dirty="0"/>
              <a:t> variant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Q4_1 is the </a:t>
            </a:r>
            <a:r>
              <a:rPr lang="en-US" dirty="0" err="1"/>
              <a:t>zeropoint</a:t>
            </a:r>
            <a:r>
              <a:rPr lang="en-US" dirty="0"/>
              <a:t> variant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8C7B6-F20F-C44C-9AAB-489792E13B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68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imagine quantization as drawing a grid on a distribution like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8C7B6-F20F-C44C-9AAB-489792E13B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87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Distributions are not always </a:t>
            </a:r>
            <a:r>
              <a:rPr lang="en-US" dirty="0" err="1"/>
              <a:t>favourable</a:t>
            </a:r>
            <a:r>
              <a:rPr lang="en-US" dirty="0"/>
              <a:t>. Here, we lose diversity.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Clip? Percentile, KL divergence, sensitivity analysis (works on small models)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Non-uniform – optimization based (min error), log distribution, binary code based, k-means clustering with hessian weighted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BASICS COVERED!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8C7B6-F20F-C44C-9AAB-489792E13B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62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Dettmers</a:t>
            </a:r>
            <a:r>
              <a:rPr lang="en-US" dirty="0"/>
              <a:t> – Nov 2022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quantize individual vectors (granularity)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Works up to 2.7B, vector quantization works (inner product), beyond that outlier features come up in hidden dimensions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outliers are important for accuracy ! Can’t clip!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Outlier features are probabilistic in smaller models, systematic in larger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8C7B6-F20F-C44C-9AAB-489792E13B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1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LLM.int8 decomposes the operations to mixed precision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SmoothQuant</a:t>
            </a:r>
            <a:r>
              <a:rPr lang="en-US" dirty="0"/>
              <a:t> has an even better approach to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8C7B6-F20F-C44C-9AAB-489792E13B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64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Moves spikiness out of activation into the weight in a smooth enough fashion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Offline convert (X,W) to (X^,W^) in such a way that smoothens out the outlier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8C7B6-F20F-C44C-9AAB-489792E13B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91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Small block size: going from block of size 1024 to 64 adds 0.25 bits per parameter, but accuracy is almost going from 4 -&gt; 5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8C7B6-F20F-C44C-9AAB-489792E13B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8C7B6-F20F-C44C-9AAB-489792E13B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7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7B parameters = ~13GB @f16</a:t>
            </a:r>
          </a:p>
          <a:p>
            <a:r>
              <a:rPr lang="en-US" dirty="0"/>
              <a:t>More practically – larger/richer models on your laptop, TV, mobiles, watches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8C7B6-F20F-C44C-9AAB-489792E13B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6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We’ve already seen a few PTQs earlier, some of which are zero-shot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PTQs need additional calibrating data, they’re 1/n-shot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Majority of the names below are optimization solvers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AdaRound</a:t>
            </a:r>
            <a:r>
              <a:rPr lang="en-US" dirty="0"/>
              <a:t> – computes a data dependent rounding by annealing a penalty term that encourages shift towards quantized levels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AdaQuant</a:t>
            </a:r>
            <a:r>
              <a:rPr lang="en-US" dirty="0"/>
              <a:t> – performs direct optimization minimizing error between quantized layer vs full precision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ZeroQuant</a:t>
            </a:r>
            <a:r>
              <a:rPr lang="en-US" dirty="0"/>
              <a:t> – layer-by-layer knowledge distillation (LKD) + group-wise weights + dynamic-per-token activation quant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SmoothQuant</a:t>
            </a:r>
            <a:r>
              <a:rPr lang="en-US" dirty="0"/>
              <a:t> we’ve already covered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8C7B6-F20F-C44C-9AAB-489792E13B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77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Forward quantization happens after weight update is done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Backward loss propagation is done in FP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Straight Through Estimator is needed to ensure differentiability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8C7B6-F20F-C44C-9AAB-489792E13B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36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References to papers in the link above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Please send corrections/enhancements to the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8C7B6-F20F-C44C-9AAB-489792E13B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5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8C7B6-F20F-C44C-9AAB-489792E13B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2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8C7B6-F20F-C44C-9AAB-489792E13B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11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8C7B6-F20F-C44C-9AAB-489792E13B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39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8C7B6-F20F-C44C-9AAB-489792E13B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94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Who here has built a model?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Individual layers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86M params translating to 18-20B FLOs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 sizes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8C7B6-F20F-C44C-9AAB-489792E13B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2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Super-simplified view – ignores DMA, cache hierarchies, registers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take up a talk of its 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that parallelization needs to be feedable by memory throughput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Model needs to fit in memory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Quantization vs dimensionality reduction, or memory compression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ways – pruning, distillation, better arch, sparsity,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8C7B6-F20F-C44C-9AAB-489792E13B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1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Lower bit-width directly translates to faster compute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Higher cache-hit ratio, so lesser stalls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8C7B6-F20F-C44C-9AAB-489792E13B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86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We’ll discuss quantization during inference for now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8C7B6-F20F-C44C-9AAB-489792E13B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1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85CA-A741-40AF-B915-255AE48BA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26B14-2FAA-E390-A25F-4480334D1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1982-0231-7EC9-0EAC-82FDF1C3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5F88-CA01-3B45-9816-AA6D706E0BE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2010-742C-1177-A422-FBA9C25F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F89A3-CDB5-734A-CB76-C1A57D30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F629-E172-6F45-B608-05CA6942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2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AF22-8E03-3E90-4BF5-5983A4E0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A06C3-CEC2-0C8D-F28F-3FD6F608A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56ADE-45F1-DB47-D6FB-09DAF1D5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5F88-CA01-3B45-9816-AA6D706E0BE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37573-8E8F-0900-422F-DBBA710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1DEA1-07C1-F0C3-DCCC-205F7E24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F629-E172-6F45-B608-05CA6942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FCE85-41D2-4D28-39EE-D7193B122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9659A-7A99-2AAE-DEBF-8684899F0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33E41-5713-7ABA-1665-4718939B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5F88-CA01-3B45-9816-AA6D706E0BE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48AD8-8424-3EAB-5DE1-3F7A0052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FFE60-A759-85D1-EBF5-A053AEE1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F629-E172-6F45-B608-05CA6942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5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B624-EB43-972F-D7B7-1D28F053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EF896-05D2-C747-A2D1-286626EED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9FD47-EEC2-9DA7-75B2-9E3D87B2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5F88-CA01-3B45-9816-AA6D706E0BE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14F43-5093-692C-E6EF-67851266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4EFAC-A4D8-9183-1A76-3B2ACD5B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F629-E172-6F45-B608-05CA6942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DDB1-58CF-5E4B-1143-DD1A91E4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2347D-0EC4-602A-3009-F11DE2522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43D21-D1D4-97E3-7AF4-9B540670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5F88-CA01-3B45-9816-AA6D706E0BE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36DCC-4E6D-5444-D9AA-2D6CF30A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10968-C670-3F1F-2A1B-FBB1495B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F629-E172-6F45-B608-05CA6942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4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6254-75E2-7048-1E81-96276B5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8C1E5-C8A7-9489-6416-6A2B06E1C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17B7C-63EA-0B1A-B7A0-C3079861D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E5A72-341D-8BEB-7CCB-2E292206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5F88-CA01-3B45-9816-AA6D706E0BE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D8CA0-E557-DAC1-50E1-CC1790D3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60A07-E1A3-BAF6-8777-B6F12CC5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F629-E172-6F45-B608-05CA6942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8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9358-D04F-7922-959C-996E4ACD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FF42E-9650-EC1D-72CE-4C4208206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BB104-DF56-A703-052D-3806511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831EF-FE39-63D2-47EA-D5E9940F8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AF6BA-2649-9A27-5D42-E9D6CBB13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D4BEA-B7C9-D2CA-D1C1-5F5D6800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5F88-CA01-3B45-9816-AA6D706E0BE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96F76-B476-31E2-66F0-6C6ECFB0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83BEE-501E-B257-8C0D-B2D8E3DB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F629-E172-6F45-B608-05CA6942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9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AB4F-625E-954C-7DCF-467892B7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3F2A4-759C-C4EB-67F2-D3915241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5F88-CA01-3B45-9816-AA6D706E0BE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CAFD2-67D0-239A-F27C-0DBE3954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E7A4D-F99C-741F-722B-DC57158A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F629-E172-6F45-B608-05CA6942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1B59A-3DC5-F3BB-F799-1E42E6C7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5F88-CA01-3B45-9816-AA6D706E0BE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D9FB9-3371-8FCF-CB91-F226C4BA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DF308-7055-B24E-BCCA-F278ADF8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F629-E172-6F45-B608-05CA6942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5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CA37-80E5-DC9E-D688-7AE33428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6CB02-1AF7-3040-B3DF-1B4E0CC99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F4C49-041B-726A-45CB-81C59B02F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F957F-B178-D66E-3B4E-B976471F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5F88-CA01-3B45-9816-AA6D706E0BE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30871-A9B2-7244-F935-509E9C36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A171A-158C-B999-4193-79557E82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F629-E172-6F45-B608-05CA6942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8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2073-39CB-90D0-CE09-7642018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95042-3348-6C0B-513B-D74E3AA87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FC565-6307-C51E-71BE-721D90A53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97657-2B4C-0E7C-005E-7E66A426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5F88-CA01-3B45-9816-AA6D706E0BE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C2B63-1911-D689-E028-AEFF6646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90288-C13B-DFB3-B10F-CF73CCA4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F629-E172-6F45-B608-05CA6942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84A46-A4A5-5E2F-0102-7A52D7E3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AAB81-E26C-59AD-6F3D-95858ABD0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199F6-7807-34C5-F532-DB440DC15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E5F88-CA01-3B45-9816-AA6D706E0BE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593C4-B050-B02F-ABA9-3BF743034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10A67-9149-665E-32E5-A34D8916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F629-E172-6F45-B608-05CA6942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1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BC4A-37B4-B1AD-13D2-41EFBD862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9017"/>
          </a:xfrm>
        </p:spPr>
        <p:txBody>
          <a:bodyPr/>
          <a:lstStyle/>
          <a:p>
            <a:r>
              <a:rPr lang="en-US" dirty="0"/>
              <a:t>Quantization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ABA80-2B12-6804-8A36-5B05C64DA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4828" y="2631594"/>
            <a:ext cx="3082344" cy="467686"/>
          </a:xfrm>
        </p:spPr>
        <p:txBody>
          <a:bodyPr/>
          <a:lstStyle/>
          <a:p>
            <a:r>
              <a:rPr lang="en-US" dirty="0" err="1"/>
              <a:t>Amod</a:t>
            </a:r>
            <a:r>
              <a:rPr lang="en-US" dirty="0"/>
              <a:t> Malviya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FF8CC7D-B34F-56CF-5726-A282463C8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9925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43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563F-CFAC-A2CC-F650-576F5BDE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sensitivity study by Truncation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BBD35D-1CFF-8425-90AA-F4A8B5FC23F2}"/>
              </a:ext>
            </a:extLst>
          </p:cNvPr>
          <p:cNvSpPr/>
          <p:nvPr/>
        </p:nvSpPr>
        <p:spPr>
          <a:xfrm>
            <a:off x="1869578" y="2029242"/>
            <a:ext cx="231820" cy="2318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5888C0-97CE-BBF3-1C40-0285BD10DD88}"/>
              </a:ext>
            </a:extLst>
          </p:cNvPr>
          <p:cNvSpPr/>
          <p:nvPr/>
        </p:nvSpPr>
        <p:spPr>
          <a:xfrm>
            <a:off x="2101398" y="2029242"/>
            <a:ext cx="231820" cy="2318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798FC-FC8D-9623-9704-3B2BE69D95B3}"/>
              </a:ext>
            </a:extLst>
          </p:cNvPr>
          <p:cNvSpPr/>
          <p:nvPr/>
        </p:nvSpPr>
        <p:spPr>
          <a:xfrm>
            <a:off x="2333218" y="2029242"/>
            <a:ext cx="231820" cy="2318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9A9744-520B-E759-202B-A8CA0FE9CF99}"/>
              </a:ext>
            </a:extLst>
          </p:cNvPr>
          <p:cNvSpPr/>
          <p:nvPr/>
        </p:nvSpPr>
        <p:spPr>
          <a:xfrm>
            <a:off x="2565038" y="2029242"/>
            <a:ext cx="231820" cy="2318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1B1391-A3B3-8F89-318D-4C2C753C7AF9}"/>
              </a:ext>
            </a:extLst>
          </p:cNvPr>
          <p:cNvSpPr/>
          <p:nvPr/>
        </p:nvSpPr>
        <p:spPr>
          <a:xfrm>
            <a:off x="2796858" y="2029242"/>
            <a:ext cx="231820" cy="2318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AF6A62-E9C2-FDB3-FA36-5F578E78F941}"/>
              </a:ext>
            </a:extLst>
          </p:cNvPr>
          <p:cNvSpPr/>
          <p:nvPr/>
        </p:nvSpPr>
        <p:spPr>
          <a:xfrm>
            <a:off x="3002921" y="2029242"/>
            <a:ext cx="231820" cy="2318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C02640-74B2-1E9F-A0BC-FA441572D025}"/>
              </a:ext>
            </a:extLst>
          </p:cNvPr>
          <p:cNvSpPr/>
          <p:nvPr/>
        </p:nvSpPr>
        <p:spPr>
          <a:xfrm>
            <a:off x="3234741" y="2029242"/>
            <a:ext cx="231820" cy="2318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25983-48F1-C24B-32FA-00BF304278E8}"/>
              </a:ext>
            </a:extLst>
          </p:cNvPr>
          <p:cNvSpPr/>
          <p:nvPr/>
        </p:nvSpPr>
        <p:spPr>
          <a:xfrm>
            <a:off x="3466561" y="2029242"/>
            <a:ext cx="231820" cy="2318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42A90A-1D96-703E-ED14-61923F8D0029}"/>
              </a:ext>
            </a:extLst>
          </p:cNvPr>
          <p:cNvSpPr/>
          <p:nvPr/>
        </p:nvSpPr>
        <p:spPr>
          <a:xfrm>
            <a:off x="3698381" y="2029242"/>
            <a:ext cx="231820" cy="2318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91C36A-F18E-36D4-15B3-C3DA94455D82}"/>
              </a:ext>
            </a:extLst>
          </p:cNvPr>
          <p:cNvSpPr/>
          <p:nvPr/>
        </p:nvSpPr>
        <p:spPr>
          <a:xfrm>
            <a:off x="3930201" y="2029242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C2280D-E6F2-8F09-29CE-AAF7827E1EFC}"/>
              </a:ext>
            </a:extLst>
          </p:cNvPr>
          <p:cNvSpPr/>
          <p:nvPr/>
        </p:nvSpPr>
        <p:spPr>
          <a:xfrm>
            <a:off x="4162021" y="2029242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CA471D-A285-B1D6-8FCE-F13D0D2A7864}"/>
              </a:ext>
            </a:extLst>
          </p:cNvPr>
          <p:cNvSpPr/>
          <p:nvPr/>
        </p:nvSpPr>
        <p:spPr>
          <a:xfrm>
            <a:off x="4393841" y="2029242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AEDD04-6234-388C-6697-4E64E02B40EC}"/>
              </a:ext>
            </a:extLst>
          </p:cNvPr>
          <p:cNvSpPr/>
          <p:nvPr/>
        </p:nvSpPr>
        <p:spPr>
          <a:xfrm>
            <a:off x="4625661" y="2029242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9D9856-071F-4B13-6F87-0A6B10281EFD}"/>
              </a:ext>
            </a:extLst>
          </p:cNvPr>
          <p:cNvSpPr/>
          <p:nvPr/>
        </p:nvSpPr>
        <p:spPr>
          <a:xfrm>
            <a:off x="4831724" y="2029242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7D08E5-01EE-CB9E-3E45-37A240B6DAA5}"/>
              </a:ext>
            </a:extLst>
          </p:cNvPr>
          <p:cNvSpPr/>
          <p:nvPr/>
        </p:nvSpPr>
        <p:spPr>
          <a:xfrm>
            <a:off x="5063544" y="2029242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E035F0-51AB-73DE-7B90-1E59FEDA5173}"/>
              </a:ext>
            </a:extLst>
          </p:cNvPr>
          <p:cNvSpPr/>
          <p:nvPr/>
        </p:nvSpPr>
        <p:spPr>
          <a:xfrm>
            <a:off x="5295364" y="2029242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2C895A-510C-9E64-339C-E98C640EEA28}"/>
              </a:ext>
            </a:extLst>
          </p:cNvPr>
          <p:cNvSpPr/>
          <p:nvPr/>
        </p:nvSpPr>
        <p:spPr>
          <a:xfrm>
            <a:off x="5527184" y="2029242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099571-78E7-839D-6430-FC183FDB8270}"/>
              </a:ext>
            </a:extLst>
          </p:cNvPr>
          <p:cNvSpPr/>
          <p:nvPr/>
        </p:nvSpPr>
        <p:spPr>
          <a:xfrm>
            <a:off x="5759004" y="2029242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A00591-011D-42B9-1DDF-420AE38F5A74}"/>
              </a:ext>
            </a:extLst>
          </p:cNvPr>
          <p:cNvSpPr/>
          <p:nvPr/>
        </p:nvSpPr>
        <p:spPr>
          <a:xfrm>
            <a:off x="5990824" y="2029242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ADBF16-F43E-A50A-1FC0-B88E406D23ED}"/>
              </a:ext>
            </a:extLst>
          </p:cNvPr>
          <p:cNvSpPr/>
          <p:nvPr/>
        </p:nvSpPr>
        <p:spPr>
          <a:xfrm>
            <a:off x="6222644" y="2029242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4A2E3B-E768-D547-5A04-DAEADEF27540}"/>
              </a:ext>
            </a:extLst>
          </p:cNvPr>
          <p:cNvSpPr/>
          <p:nvPr/>
        </p:nvSpPr>
        <p:spPr>
          <a:xfrm>
            <a:off x="6448776" y="2029242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24318A-EEED-A31C-1FB5-18FDAEE4BF59}"/>
              </a:ext>
            </a:extLst>
          </p:cNvPr>
          <p:cNvSpPr/>
          <p:nvPr/>
        </p:nvSpPr>
        <p:spPr>
          <a:xfrm>
            <a:off x="6680596" y="2029242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CBEA75-18E7-6585-6AD0-22A63A3455DA}"/>
              </a:ext>
            </a:extLst>
          </p:cNvPr>
          <p:cNvSpPr/>
          <p:nvPr/>
        </p:nvSpPr>
        <p:spPr>
          <a:xfrm>
            <a:off x="6912416" y="2029242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FE5660-50E3-94D8-16B1-A0F0DB79F9F1}"/>
              </a:ext>
            </a:extLst>
          </p:cNvPr>
          <p:cNvSpPr/>
          <p:nvPr/>
        </p:nvSpPr>
        <p:spPr>
          <a:xfrm>
            <a:off x="7144236" y="2029242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6C3EB0-6263-2974-90E3-D0C75A2F4B1A}"/>
              </a:ext>
            </a:extLst>
          </p:cNvPr>
          <p:cNvSpPr/>
          <p:nvPr/>
        </p:nvSpPr>
        <p:spPr>
          <a:xfrm>
            <a:off x="7376056" y="2029242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CC9A5D-F4B6-4848-841C-06093BD38707}"/>
              </a:ext>
            </a:extLst>
          </p:cNvPr>
          <p:cNvSpPr/>
          <p:nvPr/>
        </p:nvSpPr>
        <p:spPr>
          <a:xfrm>
            <a:off x="7607876" y="2029242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F893C-5A05-B490-6511-DCD73E6C69A2}"/>
              </a:ext>
            </a:extLst>
          </p:cNvPr>
          <p:cNvSpPr/>
          <p:nvPr/>
        </p:nvSpPr>
        <p:spPr>
          <a:xfrm>
            <a:off x="7839696" y="2029242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C6D332-92BC-03C7-8D53-56F9D2C36CB8}"/>
              </a:ext>
            </a:extLst>
          </p:cNvPr>
          <p:cNvSpPr/>
          <p:nvPr/>
        </p:nvSpPr>
        <p:spPr>
          <a:xfrm>
            <a:off x="8071516" y="2029242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62CA86-0CC0-A36C-D12F-57EFD36BB96D}"/>
              </a:ext>
            </a:extLst>
          </p:cNvPr>
          <p:cNvSpPr/>
          <p:nvPr/>
        </p:nvSpPr>
        <p:spPr>
          <a:xfrm>
            <a:off x="8303336" y="2029242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5B0CFD1-13B3-7265-EC68-7C4A3877DB2A}"/>
              </a:ext>
            </a:extLst>
          </p:cNvPr>
          <p:cNvSpPr/>
          <p:nvPr/>
        </p:nvSpPr>
        <p:spPr>
          <a:xfrm>
            <a:off x="8535156" y="2029242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E9B110-B82F-D7E7-2710-01632F992925}"/>
              </a:ext>
            </a:extLst>
          </p:cNvPr>
          <p:cNvSpPr/>
          <p:nvPr/>
        </p:nvSpPr>
        <p:spPr>
          <a:xfrm>
            <a:off x="8766976" y="2029242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342AA6-0A25-22A7-E18A-6B54585C3F35}"/>
              </a:ext>
            </a:extLst>
          </p:cNvPr>
          <p:cNvSpPr/>
          <p:nvPr/>
        </p:nvSpPr>
        <p:spPr>
          <a:xfrm>
            <a:off x="8998796" y="2029242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6D10F6-F6F6-6A72-475B-6004ECAB8CA5}"/>
              </a:ext>
            </a:extLst>
          </p:cNvPr>
          <p:cNvSpPr txBox="1"/>
          <p:nvPr/>
        </p:nvSpPr>
        <p:spPr>
          <a:xfrm>
            <a:off x="1529356" y="1690688"/>
            <a:ext cx="811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814EAA-46C5-CB25-4866-AA18AB657D2A}"/>
              </a:ext>
            </a:extLst>
          </p:cNvPr>
          <p:cNvSpPr txBox="1"/>
          <p:nvPr/>
        </p:nvSpPr>
        <p:spPr>
          <a:xfrm>
            <a:off x="2197744" y="1690688"/>
            <a:ext cx="1651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Exponent (8-bits)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3AFBA1-C9D8-E516-1CE2-6E77C1E7E67A}"/>
              </a:ext>
            </a:extLst>
          </p:cNvPr>
          <p:cNvSpPr txBox="1"/>
          <p:nvPr/>
        </p:nvSpPr>
        <p:spPr>
          <a:xfrm>
            <a:off x="5678512" y="1690688"/>
            <a:ext cx="1964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Fractional (23-bits)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D62183-E7EE-5C3B-EC33-0A7DAF42AD07}"/>
              </a:ext>
            </a:extLst>
          </p:cNvPr>
          <p:cNvSpPr txBox="1"/>
          <p:nvPr/>
        </p:nvSpPr>
        <p:spPr>
          <a:xfrm>
            <a:off x="838200" y="1914320"/>
            <a:ext cx="11075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FP32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DCFEE5-7B77-2248-3074-982E0233D7B8}"/>
                  </a:ext>
                </a:extLst>
              </p:cNvPr>
              <p:cNvSpPr txBox="1"/>
              <p:nvPr/>
            </p:nvSpPr>
            <p:spPr>
              <a:xfrm>
                <a:off x="5109695" y="2599616"/>
                <a:ext cx="1782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 = 0.5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DCFEE5-7B77-2248-3074-982E0233D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695" y="2599616"/>
                <a:ext cx="1782651" cy="338554"/>
              </a:xfrm>
              <a:prstGeom prst="rect">
                <a:avLst/>
              </a:prstGeom>
              <a:blipFill>
                <a:blip r:embed="rId3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533135-E50E-5E8D-ACCC-CEFC1CFE8292}"/>
                  </a:ext>
                </a:extLst>
              </p:cNvPr>
              <p:cNvSpPr txBox="1"/>
              <p:nvPr/>
            </p:nvSpPr>
            <p:spPr>
              <a:xfrm>
                <a:off x="5111844" y="3041134"/>
                <a:ext cx="1782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1600" dirty="0"/>
                  <a:t> = 0.25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533135-E50E-5E8D-ACCC-CEFC1CFE8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844" y="3041134"/>
                <a:ext cx="1782651" cy="338554"/>
              </a:xfrm>
              <a:prstGeom prst="rect">
                <a:avLst/>
              </a:prstGeom>
              <a:blipFill>
                <a:blip r:embed="rId4"/>
                <a:stretch>
                  <a:fillRect t="-370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AF7B135-E898-787D-B610-C4E57EBF04C4}"/>
                  </a:ext>
                </a:extLst>
              </p:cNvPr>
              <p:cNvSpPr txBox="1"/>
              <p:nvPr/>
            </p:nvSpPr>
            <p:spPr>
              <a:xfrm>
                <a:off x="5109695" y="3507642"/>
                <a:ext cx="1782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1600" dirty="0"/>
                  <a:t> = 0.125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AF7B135-E898-787D-B610-C4E57EBF0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695" y="3507642"/>
                <a:ext cx="1782651" cy="338554"/>
              </a:xfrm>
              <a:prstGeom prst="rect">
                <a:avLst/>
              </a:prstGeom>
              <a:blipFill>
                <a:blip r:embed="rId5"/>
                <a:stretch>
                  <a:fillRect t="-370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78A3A77-CC9B-B7F7-F6D2-C4718588A4C1}"/>
              </a:ext>
            </a:extLst>
          </p:cNvPr>
          <p:cNvCxnSpPr>
            <a:stCxn id="13" idx="2"/>
            <a:endCxn id="3" idx="1"/>
          </p:cNvCxnSpPr>
          <p:nvPr/>
        </p:nvCxnSpPr>
        <p:spPr>
          <a:xfrm rot="16200000" flipH="1">
            <a:off x="4323988" y="1983185"/>
            <a:ext cx="507831" cy="1063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230190FB-D650-47E3-78C7-9940AD2066DF}"/>
              </a:ext>
            </a:extLst>
          </p:cNvPr>
          <p:cNvCxnSpPr>
            <a:cxnSpLocks/>
            <a:stCxn id="14" idx="2"/>
            <a:endCxn id="20" idx="1"/>
          </p:cNvCxnSpPr>
          <p:nvPr/>
        </p:nvCxnSpPr>
        <p:spPr>
          <a:xfrm rot="16200000" flipH="1">
            <a:off x="4220213" y="2318779"/>
            <a:ext cx="949349" cy="833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58E67F5-AF01-46F1-ED01-5E2EA5872F0D}"/>
              </a:ext>
            </a:extLst>
          </p:cNvPr>
          <p:cNvCxnSpPr>
            <a:cxnSpLocks/>
            <a:stCxn id="15" idx="2"/>
            <a:endCxn id="41" idx="1"/>
          </p:cNvCxnSpPr>
          <p:nvPr/>
        </p:nvCxnSpPr>
        <p:spPr>
          <a:xfrm rot="16200000" flipH="1">
            <a:off x="4101795" y="2669018"/>
            <a:ext cx="1415857" cy="599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3" name="Rectangle 4122">
            <a:extLst>
              <a:ext uri="{FF2B5EF4-FFF2-40B4-BE49-F238E27FC236}">
                <a16:creationId xmlns:a16="http://schemas.microsoft.com/office/drawing/2014/main" id="{EB06EF65-2E33-6C4D-1960-B1E73496665F}"/>
              </a:ext>
            </a:extLst>
          </p:cNvPr>
          <p:cNvSpPr/>
          <p:nvPr/>
        </p:nvSpPr>
        <p:spPr>
          <a:xfrm>
            <a:off x="1880320" y="4121926"/>
            <a:ext cx="231820" cy="2318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4" name="Rectangle 4123">
            <a:extLst>
              <a:ext uri="{FF2B5EF4-FFF2-40B4-BE49-F238E27FC236}">
                <a16:creationId xmlns:a16="http://schemas.microsoft.com/office/drawing/2014/main" id="{915FF6C9-5F7D-B76F-5AD5-217C29141E17}"/>
              </a:ext>
            </a:extLst>
          </p:cNvPr>
          <p:cNvSpPr/>
          <p:nvPr/>
        </p:nvSpPr>
        <p:spPr>
          <a:xfrm>
            <a:off x="2112140" y="4121926"/>
            <a:ext cx="231820" cy="2318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5" name="Rectangle 4124">
            <a:extLst>
              <a:ext uri="{FF2B5EF4-FFF2-40B4-BE49-F238E27FC236}">
                <a16:creationId xmlns:a16="http://schemas.microsoft.com/office/drawing/2014/main" id="{D9EE0648-0CCB-E911-8EB2-F21B9A12DF04}"/>
              </a:ext>
            </a:extLst>
          </p:cNvPr>
          <p:cNvSpPr/>
          <p:nvPr/>
        </p:nvSpPr>
        <p:spPr>
          <a:xfrm>
            <a:off x="2343960" y="4121926"/>
            <a:ext cx="231820" cy="2318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6" name="Rectangle 4125">
            <a:extLst>
              <a:ext uri="{FF2B5EF4-FFF2-40B4-BE49-F238E27FC236}">
                <a16:creationId xmlns:a16="http://schemas.microsoft.com/office/drawing/2014/main" id="{9943D8A0-6E18-C7D8-392F-DA7463071959}"/>
              </a:ext>
            </a:extLst>
          </p:cNvPr>
          <p:cNvSpPr/>
          <p:nvPr/>
        </p:nvSpPr>
        <p:spPr>
          <a:xfrm>
            <a:off x="2575780" y="4121926"/>
            <a:ext cx="231820" cy="2318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7" name="Rectangle 4126">
            <a:extLst>
              <a:ext uri="{FF2B5EF4-FFF2-40B4-BE49-F238E27FC236}">
                <a16:creationId xmlns:a16="http://schemas.microsoft.com/office/drawing/2014/main" id="{AB81CA64-068A-7287-62B4-4E398E8CAD4D}"/>
              </a:ext>
            </a:extLst>
          </p:cNvPr>
          <p:cNvSpPr/>
          <p:nvPr/>
        </p:nvSpPr>
        <p:spPr>
          <a:xfrm>
            <a:off x="2807600" y="4121926"/>
            <a:ext cx="231820" cy="2318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8" name="Rectangle 4127">
            <a:extLst>
              <a:ext uri="{FF2B5EF4-FFF2-40B4-BE49-F238E27FC236}">
                <a16:creationId xmlns:a16="http://schemas.microsoft.com/office/drawing/2014/main" id="{EDCFB5B6-341A-E547-1476-141E60E061FD}"/>
              </a:ext>
            </a:extLst>
          </p:cNvPr>
          <p:cNvSpPr/>
          <p:nvPr/>
        </p:nvSpPr>
        <p:spPr>
          <a:xfrm>
            <a:off x="3013663" y="4121926"/>
            <a:ext cx="231820" cy="2318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2" name="Rectangle 4131">
            <a:extLst>
              <a:ext uri="{FF2B5EF4-FFF2-40B4-BE49-F238E27FC236}">
                <a16:creationId xmlns:a16="http://schemas.microsoft.com/office/drawing/2014/main" id="{FA9F4D2F-1475-2B2C-81B1-2BB7CD4F5826}"/>
              </a:ext>
            </a:extLst>
          </p:cNvPr>
          <p:cNvSpPr/>
          <p:nvPr/>
        </p:nvSpPr>
        <p:spPr>
          <a:xfrm>
            <a:off x="3245483" y="4121926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3" name="Rectangle 4132">
            <a:extLst>
              <a:ext uri="{FF2B5EF4-FFF2-40B4-BE49-F238E27FC236}">
                <a16:creationId xmlns:a16="http://schemas.microsoft.com/office/drawing/2014/main" id="{4A3CDDC0-9ED8-7240-2744-8C834322319C}"/>
              </a:ext>
            </a:extLst>
          </p:cNvPr>
          <p:cNvSpPr/>
          <p:nvPr/>
        </p:nvSpPr>
        <p:spPr>
          <a:xfrm>
            <a:off x="3477303" y="4121926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4" name="Rectangle 4133">
            <a:extLst>
              <a:ext uri="{FF2B5EF4-FFF2-40B4-BE49-F238E27FC236}">
                <a16:creationId xmlns:a16="http://schemas.microsoft.com/office/drawing/2014/main" id="{7724B96F-57EA-0BAF-04F4-7F0A38ADC963}"/>
              </a:ext>
            </a:extLst>
          </p:cNvPr>
          <p:cNvSpPr/>
          <p:nvPr/>
        </p:nvSpPr>
        <p:spPr>
          <a:xfrm>
            <a:off x="3709123" y="4121926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5" name="Rectangle 4134">
            <a:extLst>
              <a:ext uri="{FF2B5EF4-FFF2-40B4-BE49-F238E27FC236}">
                <a16:creationId xmlns:a16="http://schemas.microsoft.com/office/drawing/2014/main" id="{9AA3B62F-040E-0F58-6DBC-FFE202F94944}"/>
              </a:ext>
            </a:extLst>
          </p:cNvPr>
          <p:cNvSpPr/>
          <p:nvPr/>
        </p:nvSpPr>
        <p:spPr>
          <a:xfrm>
            <a:off x="3940943" y="4121926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6" name="Rectangle 4135">
            <a:extLst>
              <a:ext uri="{FF2B5EF4-FFF2-40B4-BE49-F238E27FC236}">
                <a16:creationId xmlns:a16="http://schemas.microsoft.com/office/drawing/2014/main" id="{D7BFF295-DC3C-1E11-34F6-AF91D46FD614}"/>
              </a:ext>
            </a:extLst>
          </p:cNvPr>
          <p:cNvSpPr/>
          <p:nvPr/>
        </p:nvSpPr>
        <p:spPr>
          <a:xfrm>
            <a:off x="4147006" y="4121926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7" name="Rectangle 4136">
            <a:extLst>
              <a:ext uri="{FF2B5EF4-FFF2-40B4-BE49-F238E27FC236}">
                <a16:creationId xmlns:a16="http://schemas.microsoft.com/office/drawing/2014/main" id="{097BC7BF-2ECE-3C85-61CC-9442E0CCD079}"/>
              </a:ext>
            </a:extLst>
          </p:cNvPr>
          <p:cNvSpPr/>
          <p:nvPr/>
        </p:nvSpPr>
        <p:spPr>
          <a:xfrm>
            <a:off x="4378826" y="4121926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8" name="Rectangle 4137">
            <a:extLst>
              <a:ext uri="{FF2B5EF4-FFF2-40B4-BE49-F238E27FC236}">
                <a16:creationId xmlns:a16="http://schemas.microsoft.com/office/drawing/2014/main" id="{738DC4F3-86B2-CF16-7591-DBD0EEE5F964}"/>
              </a:ext>
            </a:extLst>
          </p:cNvPr>
          <p:cNvSpPr/>
          <p:nvPr/>
        </p:nvSpPr>
        <p:spPr>
          <a:xfrm>
            <a:off x="4610646" y="4121926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9" name="Rectangle 4138">
            <a:extLst>
              <a:ext uri="{FF2B5EF4-FFF2-40B4-BE49-F238E27FC236}">
                <a16:creationId xmlns:a16="http://schemas.microsoft.com/office/drawing/2014/main" id="{15274C1C-DE9A-EC92-4F56-18EE3BFB2585}"/>
              </a:ext>
            </a:extLst>
          </p:cNvPr>
          <p:cNvSpPr/>
          <p:nvPr/>
        </p:nvSpPr>
        <p:spPr>
          <a:xfrm>
            <a:off x="4842466" y="4121926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0" name="Rectangle 4139">
            <a:extLst>
              <a:ext uri="{FF2B5EF4-FFF2-40B4-BE49-F238E27FC236}">
                <a16:creationId xmlns:a16="http://schemas.microsoft.com/office/drawing/2014/main" id="{912AAA72-D430-3600-431E-980F606018DE}"/>
              </a:ext>
            </a:extLst>
          </p:cNvPr>
          <p:cNvSpPr/>
          <p:nvPr/>
        </p:nvSpPr>
        <p:spPr>
          <a:xfrm>
            <a:off x="5074286" y="4121926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1" name="Rectangle 4140">
            <a:extLst>
              <a:ext uri="{FF2B5EF4-FFF2-40B4-BE49-F238E27FC236}">
                <a16:creationId xmlns:a16="http://schemas.microsoft.com/office/drawing/2014/main" id="{54977088-4D2F-7B99-E8DB-D44675575B5A}"/>
              </a:ext>
            </a:extLst>
          </p:cNvPr>
          <p:cNvSpPr/>
          <p:nvPr/>
        </p:nvSpPr>
        <p:spPr>
          <a:xfrm>
            <a:off x="5306106" y="4121926"/>
            <a:ext cx="231820" cy="231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5" name="TextBox 4154">
            <a:extLst>
              <a:ext uri="{FF2B5EF4-FFF2-40B4-BE49-F238E27FC236}">
                <a16:creationId xmlns:a16="http://schemas.microsoft.com/office/drawing/2014/main" id="{FFEE2798-0BC8-9876-1FB5-68A519CE92D8}"/>
              </a:ext>
            </a:extLst>
          </p:cNvPr>
          <p:cNvSpPr txBox="1"/>
          <p:nvPr/>
        </p:nvSpPr>
        <p:spPr>
          <a:xfrm>
            <a:off x="1540098" y="3783372"/>
            <a:ext cx="811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Sign</a:t>
            </a:r>
          </a:p>
        </p:txBody>
      </p:sp>
      <p:sp>
        <p:nvSpPr>
          <p:cNvPr id="4156" name="TextBox 4155">
            <a:extLst>
              <a:ext uri="{FF2B5EF4-FFF2-40B4-BE49-F238E27FC236}">
                <a16:creationId xmlns:a16="http://schemas.microsoft.com/office/drawing/2014/main" id="{2D460709-5F5A-0880-8C35-33158367ABE3}"/>
              </a:ext>
            </a:extLst>
          </p:cNvPr>
          <p:cNvSpPr txBox="1"/>
          <p:nvPr/>
        </p:nvSpPr>
        <p:spPr>
          <a:xfrm>
            <a:off x="1849733" y="3787466"/>
            <a:ext cx="1651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Exp (5-bits)</a:t>
            </a:r>
          </a:p>
        </p:txBody>
      </p:sp>
      <p:sp>
        <p:nvSpPr>
          <p:cNvPr id="4157" name="TextBox 4156">
            <a:extLst>
              <a:ext uri="{FF2B5EF4-FFF2-40B4-BE49-F238E27FC236}">
                <a16:creationId xmlns:a16="http://schemas.microsoft.com/office/drawing/2014/main" id="{EA62A6C9-3D08-6862-814F-72EA21BD83C6}"/>
              </a:ext>
            </a:extLst>
          </p:cNvPr>
          <p:cNvSpPr txBox="1"/>
          <p:nvPr/>
        </p:nvSpPr>
        <p:spPr>
          <a:xfrm>
            <a:off x="3295916" y="3786211"/>
            <a:ext cx="1964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Fractional (10-bits)</a:t>
            </a:r>
          </a:p>
        </p:txBody>
      </p:sp>
      <p:sp>
        <p:nvSpPr>
          <p:cNvPr id="4158" name="TextBox 4157">
            <a:extLst>
              <a:ext uri="{FF2B5EF4-FFF2-40B4-BE49-F238E27FC236}">
                <a16:creationId xmlns:a16="http://schemas.microsoft.com/office/drawing/2014/main" id="{403042FA-25B5-5C07-89BB-C4B174860F33}"/>
              </a:ext>
            </a:extLst>
          </p:cNvPr>
          <p:cNvSpPr txBox="1"/>
          <p:nvPr/>
        </p:nvSpPr>
        <p:spPr>
          <a:xfrm>
            <a:off x="848942" y="4007004"/>
            <a:ext cx="11075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FP16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07182E-9C0F-C3E8-25ED-9A78FF055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570" y="4934457"/>
            <a:ext cx="1273940" cy="127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E756F9-B601-A1EF-9FDA-4065EFE7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34457"/>
            <a:ext cx="1273940" cy="127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9" name="TextBox 4158">
            <a:extLst>
              <a:ext uri="{FF2B5EF4-FFF2-40B4-BE49-F238E27FC236}">
                <a16:creationId xmlns:a16="http://schemas.microsoft.com/office/drawing/2014/main" id="{E15D6519-ACAC-7FFA-28B2-328D84BF42DB}"/>
              </a:ext>
            </a:extLst>
          </p:cNvPr>
          <p:cNvSpPr txBox="1"/>
          <p:nvPr/>
        </p:nvSpPr>
        <p:spPr>
          <a:xfrm>
            <a:off x="685114" y="6208397"/>
            <a:ext cx="1862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IEEE 754 Playground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1BB2795-9BD9-7DA1-FDF7-1EB663480D18}"/>
              </a:ext>
            </a:extLst>
          </p:cNvPr>
          <p:cNvSpPr txBox="1"/>
          <p:nvPr/>
        </p:nvSpPr>
        <p:spPr>
          <a:xfrm>
            <a:off x="9680657" y="6185098"/>
            <a:ext cx="1477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FP formats in NNs</a:t>
            </a:r>
          </a:p>
        </p:txBody>
      </p:sp>
    </p:spTree>
    <p:extLst>
      <p:ext uri="{BB962C8B-B14F-4D97-AF65-F5344CB8AC3E}">
        <p14:creationId xmlns:p14="http://schemas.microsoft.com/office/powerpoint/2010/main" val="227672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4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7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8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8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8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89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92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95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98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01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0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07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10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13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16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19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22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41" grpId="0"/>
      <p:bldP spid="4123" grpId="0" animBg="1"/>
      <p:bldP spid="4124" grpId="0" animBg="1"/>
      <p:bldP spid="4125" grpId="0" animBg="1"/>
      <p:bldP spid="4126" grpId="0" animBg="1"/>
      <p:bldP spid="4127" grpId="0" animBg="1"/>
      <p:bldP spid="4128" grpId="0" animBg="1"/>
      <p:bldP spid="4132" grpId="0" animBg="1"/>
      <p:bldP spid="4133" grpId="0" animBg="1"/>
      <p:bldP spid="4134" grpId="0" animBg="1"/>
      <p:bldP spid="4135" grpId="0" animBg="1"/>
      <p:bldP spid="4136" grpId="0" animBg="1"/>
      <p:bldP spid="4137" grpId="0" animBg="1"/>
      <p:bldP spid="4138" grpId="0" animBg="1"/>
      <p:bldP spid="4139" grpId="0" animBg="1"/>
      <p:bldP spid="4140" grpId="0" animBg="1"/>
      <p:bldP spid="4141" grpId="0" animBg="1"/>
      <p:bldP spid="4155" grpId="0"/>
      <p:bldP spid="4156" grpId="0"/>
      <p:bldP spid="4157" grpId="0"/>
      <p:bldP spid="4158" grpId="0"/>
      <p:bldP spid="10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6E75-F6F1-E525-9F9A-448D7329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Quantization – INT8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BAA6CF-40E9-F874-75BC-A636DA285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615" y="4879215"/>
            <a:ext cx="1330185" cy="133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Chart, line chart&#10;&#10;Description automatically generated">
            <a:extLst>
              <a:ext uri="{FF2B5EF4-FFF2-40B4-BE49-F238E27FC236}">
                <a16:creationId xmlns:a16="http://schemas.microsoft.com/office/drawing/2014/main" id="{63D86F23-6B19-BDA6-4560-305B2E515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70310"/>
            <a:ext cx="7772400" cy="3676135"/>
          </a:xfrm>
          <a:prstGeom prst="rect">
            <a:avLst/>
          </a:prstGeom>
        </p:spPr>
      </p:pic>
      <p:sp>
        <p:nvSpPr>
          <p:cNvPr id="52" name="Triangle 46">
            <a:extLst>
              <a:ext uri="{FF2B5EF4-FFF2-40B4-BE49-F238E27FC236}">
                <a16:creationId xmlns:a16="http://schemas.microsoft.com/office/drawing/2014/main" id="{4490BDDB-7EED-E7D0-9BB6-B491E25FED64}"/>
              </a:ext>
            </a:extLst>
          </p:cNvPr>
          <p:cNvSpPr/>
          <p:nvPr/>
        </p:nvSpPr>
        <p:spPr>
          <a:xfrm>
            <a:off x="4939751" y="2739845"/>
            <a:ext cx="662608" cy="2618992"/>
          </a:xfrm>
          <a:custGeom>
            <a:avLst/>
            <a:gdLst>
              <a:gd name="connsiteX0" fmla="*/ 0 w 1616765"/>
              <a:gd name="connsiteY0" fmla="*/ 1775791 h 1775791"/>
              <a:gd name="connsiteX1" fmla="*/ 808383 w 1616765"/>
              <a:gd name="connsiteY1" fmla="*/ 0 h 1775791"/>
              <a:gd name="connsiteX2" fmla="*/ 1616765 w 1616765"/>
              <a:gd name="connsiteY2" fmla="*/ 1775791 h 1775791"/>
              <a:gd name="connsiteX3" fmla="*/ 0 w 1616765"/>
              <a:gd name="connsiteY3" fmla="*/ 1775791 h 1775791"/>
              <a:gd name="connsiteX0" fmla="*/ 0 w 980660"/>
              <a:gd name="connsiteY0" fmla="*/ 2160104 h 2160104"/>
              <a:gd name="connsiteX1" fmla="*/ 172278 w 980660"/>
              <a:gd name="connsiteY1" fmla="*/ 0 h 2160104"/>
              <a:gd name="connsiteX2" fmla="*/ 980660 w 980660"/>
              <a:gd name="connsiteY2" fmla="*/ 1775791 h 2160104"/>
              <a:gd name="connsiteX3" fmla="*/ 0 w 980660"/>
              <a:gd name="connsiteY3" fmla="*/ 2160104 h 2160104"/>
              <a:gd name="connsiteX0" fmla="*/ 596348 w 1577008"/>
              <a:gd name="connsiteY0" fmla="*/ 2491409 h 2491409"/>
              <a:gd name="connsiteX1" fmla="*/ 0 w 1577008"/>
              <a:gd name="connsiteY1" fmla="*/ 0 h 2491409"/>
              <a:gd name="connsiteX2" fmla="*/ 1577008 w 1577008"/>
              <a:gd name="connsiteY2" fmla="*/ 2107096 h 2491409"/>
              <a:gd name="connsiteX3" fmla="*/ 596348 w 1577008"/>
              <a:gd name="connsiteY3" fmla="*/ 2491409 h 2491409"/>
              <a:gd name="connsiteX0" fmla="*/ 596348 w 596348"/>
              <a:gd name="connsiteY0" fmla="*/ 2491409 h 2491409"/>
              <a:gd name="connsiteX1" fmla="*/ 0 w 596348"/>
              <a:gd name="connsiteY1" fmla="*/ 0 h 2491409"/>
              <a:gd name="connsiteX2" fmla="*/ 384312 w 596348"/>
              <a:gd name="connsiteY2" fmla="*/ 26505 h 2491409"/>
              <a:gd name="connsiteX3" fmla="*/ 596348 w 596348"/>
              <a:gd name="connsiteY3" fmla="*/ 2491409 h 2491409"/>
              <a:gd name="connsiteX0" fmla="*/ 596348 w 596348"/>
              <a:gd name="connsiteY0" fmla="*/ 2504660 h 2504660"/>
              <a:gd name="connsiteX1" fmla="*/ 0 w 596348"/>
              <a:gd name="connsiteY1" fmla="*/ 13251 h 2504660"/>
              <a:gd name="connsiteX2" fmla="*/ 384312 w 596348"/>
              <a:gd name="connsiteY2" fmla="*/ 0 h 2504660"/>
              <a:gd name="connsiteX3" fmla="*/ 596348 w 596348"/>
              <a:gd name="connsiteY3" fmla="*/ 2504660 h 2504660"/>
              <a:gd name="connsiteX0" fmla="*/ 596348 w 596348"/>
              <a:gd name="connsiteY0" fmla="*/ 2491409 h 2491409"/>
              <a:gd name="connsiteX1" fmla="*/ 0 w 596348"/>
              <a:gd name="connsiteY1" fmla="*/ 0 h 2491409"/>
              <a:gd name="connsiteX2" fmla="*/ 357808 w 596348"/>
              <a:gd name="connsiteY2" fmla="*/ 26505 h 2491409"/>
              <a:gd name="connsiteX3" fmla="*/ 596348 w 596348"/>
              <a:gd name="connsiteY3" fmla="*/ 2491409 h 2491409"/>
              <a:gd name="connsiteX0" fmla="*/ 609600 w 609600"/>
              <a:gd name="connsiteY0" fmla="*/ 2464904 h 2464904"/>
              <a:gd name="connsiteX1" fmla="*/ 0 w 609600"/>
              <a:gd name="connsiteY1" fmla="*/ 0 h 2464904"/>
              <a:gd name="connsiteX2" fmla="*/ 371060 w 609600"/>
              <a:gd name="connsiteY2" fmla="*/ 0 h 2464904"/>
              <a:gd name="connsiteX3" fmla="*/ 609600 w 609600"/>
              <a:gd name="connsiteY3" fmla="*/ 2464904 h 2464904"/>
              <a:gd name="connsiteX0" fmla="*/ 675861 w 675861"/>
              <a:gd name="connsiteY0" fmla="*/ 2464904 h 2464904"/>
              <a:gd name="connsiteX1" fmla="*/ 0 w 675861"/>
              <a:gd name="connsiteY1" fmla="*/ 0 h 2464904"/>
              <a:gd name="connsiteX2" fmla="*/ 371060 w 675861"/>
              <a:gd name="connsiteY2" fmla="*/ 0 h 2464904"/>
              <a:gd name="connsiteX3" fmla="*/ 675861 w 675861"/>
              <a:gd name="connsiteY3" fmla="*/ 2464904 h 2464904"/>
              <a:gd name="connsiteX0" fmla="*/ 636104 w 636104"/>
              <a:gd name="connsiteY0" fmla="*/ 2464904 h 2464904"/>
              <a:gd name="connsiteX1" fmla="*/ 0 w 636104"/>
              <a:gd name="connsiteY1" fmla="*/ 0 h 2464904"/>
              <a:gd name="connsiteX2" fmla="*/ 371060 w 636104"/>
              <a:gd name="connsiteY2" fmla="*/ 0 h 2464904"/>
              <a:gd name="connsiteX3" fmla="*/ 636104 w 636104"/>
              <a:gd name="connsiteY3" fmla="*/ 2464904 h 2464904"/>
              <a:gd name="connsiteX0" fmla="*/ 662608 w 662608"/>
              <a:gd name="connsiteY0" fmla="*/ 2464904 h 2464904"/>
              <a:gd name="connsiteX1" fmla="*/ 0 w 662608"/>
              <a:gd name="connsiteY1" fmla="*/ 0 h 2464904"/>
              <a:gd name="connsiteX2" fmla="*/ 371060 w 662608"/>
              <a:gd name="connsiteY2" fmla="*/ 0 h 2464904"/>
              <a:gd name="connsiteX3" fmla="*/ 662608 w 662608"/>
              <a:gd name="connsiteY3" fmla="*/ 2464904 h 246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608" h="2464904">
                <a:moveTo>
                  <a:pt x="662608" y="2464904"/>
                </a:moveTo>
                <a:lnTo>
                  <a:pt x="0" y="0"/>
                </a:lnTo>
                <a:lnTo>
                  <a:pt x="371060" y="0"/>
                </a:lnTo>
                <a:lnTo>
                  <a:pt x="662608" y="2464904"/>
                </a:lnTo>
                <a:close/>
              </a:path>
            </a:pathLst>
          </a:custGeom>
          <a:solidFill>
            <a:schemeClr val="accent6">
              <a:lumMod val="75000"/>
              <a:alpha val="6490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B4B3FB-477F-1F30-617C-59AA4158DFFF}"/>
              </a:ext>
            </a:extLst>
          </p:cNvPr>
          <p:cNvSpPr txBox="1"/>
          <p:nvPr/>
        </p:nvSpPr>
        <p:spPr>
          <a:xfrm>
            <a:off x="4686304" y="2058702"/>
            <a:ext cx="116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Resolution</a:t>
            </a: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F81BEF95-F0EA-F760-BDE8-1E9268286844}"/>
              </a:ext>
            </a:extLst>
          </p:cNvPr>
          <p:cNvSpPr/>
          <p:nvPr/>
        </p:nvSpPr>
        <p:spPr>
          <a:xfrm rot="5400000">
            <a:off x="5052291" y="2284716"/>
            <a:ext cx="205608" cy="430689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7CF0A8-863C-153A-CD76-BB488696BD4D}"/>
              </a:ext>
            </a:extLst>
          </p:cNvPr>
          <p:cNvSpPr txBox="1"/>
          <p:nvPr/>
        </p:nvSpPr>
        <p:spPr>
          <a:xfrm>
            <a:off x="5370440" y="5470445"/>
            <a:ext cx="455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2B07F4-3695-3072-7D1E-C8F656662A6D}"/>
              </a:ext>
            </a:extLst>
          </p:cNvPr>
          <p:cNvSpPr txBox="1"/>
          <p:nvPr/>
        </p:nvSpPr>
        <p:spPr>
          <a:xfrm>
            <a:off x="3774380" y="1608827"/>
            <a:ext cx="165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Clipping Range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2CDC07-5F06-4E8D-4F12-012272A56266}"/>
              </a:ext>
            </a:extLst>
          </p:cNvPr>
          <p:cNvCxnSpPr>
            <a:stCxn id="56" idx="1"/>
          </p:cNvCxnSpPr>
          <p:nvPr/>
        </p:nvCxnSpPr>
        <p:spPr>
          <a:xfrm flipH="1">
            <a:off x="2531165" y="1793493"/>
            <a:ext cx="1243215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Arrow Connector 3071">
            <a:extLst>
              <a:ext uri="{FF2B5EF4-FFF2-40B4-BE49-F238E27FC236}">
                <a16:creationId xmlns:a16="http://schemas.microsoft.com/office/drawing/2014/main" id="{49075CE0-B6ED-CCDB-189E-C0B63CC20370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5433390" y="1793493"/>
            <a:ext cx="1126436" cy="880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Straight Connector 3077">
            <a:extLst>
              <a:ext uri="{FF2B5EF4-FFF2-40B4-BE49-F238E27FC236}">
                <a16:creationId xmlns:a16="http://schemas.microsoft.com/office/drawing/2014/main" id="{359ADDC7-4DD3-94ED-DFDA-E9B386F2712A}"/>
              </a:ext>
            </a:extLst>
          </p:cNvPr>
          <p:cNvCxnSpPr/>
          <p:nvPr/>
        </p:nvCxnSpPr>
        <p:spPr>
          <a:xfrm>
            <a:off x="2531165" y="1608827"/>
            <a:ext cx="0" cy="36933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9" name="Straight Connector 3078">
            <a:extLst>
              <a:ext uri="{FF2B5EF4-FFF2-40B4-BE49-F238E27FC236}">
                <a16:creationId xmlns:a16="http://schemas.microsoft.com/office/drawing/2014/main" id="{9BD5C0E0-4E3F-A12B-7712-28A875C72ADE}"/>
              </a:ext>
            </a:extLst>
          </p:cNvPr>
          <p:cNvCxnSpPr/>
          <p:nvPr/>
        </p:nvCxnSpPr>
        <p:spPr>
          <a:xfrm>
            <a:off x="6559826" y="1608827"/>
            <a:ext cx="0" cy="36933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80" name="TextBox 3079">
                <a:extLst>
                  <a:ext uri="{FF2B5EF4-FFF2-40B4-BE49-F238E27FC236}">
                    <a16:creationId xmlns:a16="http://schemas.microsoft.com/office/drawing/2014/main" id="{BB0169D8-859B-6EC9-6B00-32ACD382071D}"/>
                  </a:ext>
                </a:extLst>
              </p:cNvPr>
              <p:cNvSpPr txBox="1"/>
              <p:nvPr/>
            </p:nvSpPr>
            <p:spPr>
              <a:xfrm>
                <a:off x="8256105" y="1260581"/>
                <a:ext cx="2809457" cy="62600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80" name="TextBox 3079">
                <a:extLst>
                  <a:ext uri="{FF2B5EF4-FFF2-40B4-BE49-F238E27FC236}">
                    <a16:creationId xmlns:a16="http://schemas.microsoft.com/office/drawing/2014/main" id="{BB0169D8-859B-6EC9-6B00-32ACD3820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105" y="1260581"/>
                <a:ext cx="2809457" cy="626005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1" name="TextBox 3080">
                <a:extLst>
                  <a:ext uri="{FF2B5EF4-FFF2-40B4-BE49-F238E27FC236}">
                    <a16:creationId xmlns:a16="http://schemas.microsoft.com/office/drawing/2014/main" id="{934CD013-5D28-FD75-8888-87FC32115A39}"/>
                  </a:ext>
                </a:extLst>
              </p:cNvPr>
              <p:cNvSpPr txBox="1"/>
              <p:nvPr/>
            </p:nvSpPr>
            <p:spPr>
              <a:xfrm>
                <a:off x="8256105" y="1998194"/>
                <a:ext cx="2809457" cy="5648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𝐼𝑛𝑡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81" name="TextBox 3080">
                <a:extLst>
                  <a:ext uri="{FF2B5EF4-FFF2-40B4-BE49-F238E27FC236}">
                    <a16:creationId xmlns:a16="http://schemas.microsoft.com/office/drawing/2014/main" id="{934CD013-5D28-FD75-8888-87FC32115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105" y="1998194"/>
                <a:ext cx="2809457" cy="564898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2" name="TextBox 3081">
                <a:extLst>
                  <a:ext uri="{FF2B5EF4-FFF2-40B4-BE49-F238E27FC236}">
                    <a16:creationId xmlns:a16="http://schemas.microsoft.com/office/drawing/2014/main" id="{1D30946B-BDD4-9AA0-207F-EB39C3236669}"/>
                  </a:ext>
                </a:extLst>
              </p:cNvPr>
              <p:cNvSpPr txBox="1"/>
              <p:nvPr/>
            </p:nvSpPr>
            <p:spPr>
              <a:xfrm>
                <a:off x="8256105" y="2711040"/>
                <a:ext cx="280945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82" name="TextBox 3081">
                <a:extLst>
                  <a:ext uri="{FF2B5EF4-FFF2-40B4-BE49-F238E27FC236}">
                    <a16:creationId xmlns:a16="http://schemas.microsoft.com/office/drawing/2014/main" id="{1D30946B-BDD4-9AA0-207F-EB39C323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105" y="2711040"/>
                <a:ext cx="280945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8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4" grpId="0" animBg="1"/>
      <p:bldP spid="55" grpId="0"/>
      <p:bldP spid="56" grpId="0"/>
      <p:bldP spid="3080" grpId="0"/>
      <p:bldP spid="3081" grpId="0"/>
      <p:bldP spid="30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4605-EF25-B3EC-9D49-6AFBA564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INT4 in </a:t>
            </a:r>
            <a:r>
              <a:rPr lang="en-US" dirty="0" err="1"/>
              <a:t>llama.cpp</a:t>
            </a:r>
            <a:r>
              <a:rPr lang="en-US" dirty="0"/>
              <a:t> (Q4_0)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C7DC45F-9F5F-3378-57DF-428B57B1E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54" y="1690688"/>
            <a:ext cx="4279900" cy="43434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FC18B2A9-DC5F-A95F-64F2-CF52D97D7A11}"/>
              </a:ext>
            </a:extLst>
          </p:cNvPr>
          <p:cNvSpPr/>
          <p:nvPr/>
        </p:nvSpPr>
        <p:spPr>
          <a:xfrm>
            <a:off x="934554" y="2902226"/>
            <a:ext cx="3584437" cy="52677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358303A3-EAEB-CC9C-3505-09B6555261A3}"/>
              </a:ext>
            </a:extLst>
          </p:cNvPr>
          <p:cNvSpPr/>
          <p:nvPr/>
        </p:nvSpPr>
        <p:spPr>
          <a:xfrm>
            <a:off x="1282285" y="4002502"/>
            <a:ext cx="3727037" cy="52677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E5ECC066-1CEC-0B23-CFFE-F2E2877A2115}"/>
              </a:ext>
            </a:extLst>
          </p:cNvPr>
          <p:cNvSpPr/>
          <p:nvPr/>
        </p:nvSpPr>
        <p:spPr>
          <a:xfrm>
            <a:off x="1282285" y="5540201"/>
            <a:ext cx="3084306" cy="40122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F9B21C-119F-1CF5-43DC-A60D5AC6C566}"/>
                  </a:ext>
                </a:extLst>
              </p:cNvPr>
              <p:cNvSpPr txBox="1"/>
              <p:nvPr/>
            </p:nvSpPr>
            <p:spPr>
              <a:xfrm>
                <a:off x="6096000" y="1907587"/>
                <a:ext cx="2809457" cy="62600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F9B21C-119F-1CF5-43DC-A60D5AC6C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07587"/>
                <a:ext cx="2809457" cy="62600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F4194B-AA42-11F4-C1AB-AAE582C51DB2}"/>
                  </a:ext>
                </a:extLst>
              </p:cNvPr>
              <p:cNvSpPr txBox="1"/>
              <p:nvPr/>
            </p:nvSpPr>
            <p:spPr>
              <a:xfrm>
                <a:off x="5935677" y="3862388"/>
                <a:ext cx="2809457" cy="5648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𝐼𝑛𝑡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F4194B-AA42-11F4-C1AB-AAE582C51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77" y="3862388"/>
                <a:ext cx="2809457" cy="564898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29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64E2-0A0A-185A-C30C-A64A7D2F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weights matters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AC2462-46A2-E567-FA3C-1B67F90FA0F4}"/>
                  </a:ext>
                </a:extLst>
              </p:cNvPr>
              <p:cNvSpPr txBox="1"/>
              <p:nvPr/>
            </p:nvSpPr>
            <p:spPr>
              <a:xfrm>
                <a:off x="1328531" y="4996069"/>
                <a:ext cx="3412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AC2462-46A2-E567-FA3C-1B67F90FA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531" y="4996069"/>
                <a:ext cx="3412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19C06F-6E5A-1268-DEBE-F54D443D8905}"/>
                  </a:ext>
                </a:extLst>
              </p:cNvPr>
              <p:cNvSpPr txBox="1"/>
              <p:nvPr/>
            </p:nvSpPr>
            <p:spPr>
              <a:xfrm>
                <a:off x="4398064" y="5001438"/>
                <a:ext cx="3412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19C06F-6E5A-1268-DEBE-F54D443D8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64" y="5001438"/>
                <a:ext cx="341243" cy="369332"/>
              </a:xfrm>
              <a:prstGeom prst="rect">
                <a:avLst/>
              </a:prstGeom>
              <a:blipFill>
                <a:blip r:embed="rId4"/>
                <a:stretch>
                  <a:fillRect l="-3704" r="-370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627476-3825-A982-336C-9BD1B5351713}"/>
                  </a:ext>
                </a:extLst>
              </p:cNvPr>
              <p:cNvSpPr txBox="1"/>
              <p:nvPr/>
            </p:nvSpPr>
            <p:spPr>
              <a:xfrm>
                <a:off x="4691271" y="2642910"/>
                <a:ext cx="2809457" cy="62600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627476-3825-A982-336C-9BD1B5351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271" y="2642910"/>
                <a:ext cx="2809457" cy="626005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6B409578-303E-B4D5-4BEB-4F661365DB26}"/>
              </a:ext>
            </a:extLst>
          </p:cNvPr>
          <p:cNvSpPr/>
          <p:nvPr/>
        </p:nvSpPr>
        <p:spPr>
          <a:xfrm>
            <a:off x="1669774" y="2226360"/>
            <a:ext cx="2544417" cy="3261026"/>
          </a:xfrm>
          <a:custGeom>
            <a:avLst/>
            <a:gdLst>
              <a:gd name="connsiteX0" fmla="*/ 0 w 2557669"/>
              <a:gd name="connsiteY0" fmla="*/ 3246789 h 3246789"/>
              <a:gd name="connsiteX1" fmla="*/ 702365 w 2557669"/>
              <a:gd name="connsiteY1" fmla="*/ 2703450 h 3246789"/>
              <a:gd name="connsiteX2" fmla="*/ 1338469 w 2557669"/>
              <a:gd name="connsiteY2" fmla="*/ 6 h 3246789"/>
              <a:gd name="connsiteX3" fmla="*/ 2067339 w 2557669"/>
              <a:gd name="connsiteY3" fmla="*/ 2676945 h 3246789"/>
              <a:gd name="connsiteX4" fmla="*/ 2557669 w 2557669"/>
              <a:gd name="connsiteY4" fmla="*/ 3220284 h 3246789"/>
              <a:gd name="connsiteX0" fmla="*/ 0 w 2544417"/>
              <a:gd name="connsiteY0" fmla="*/ 3246789 h 3260041"/>
              <a:gd name="connsiteX1" fmla="*/ 702365 w 2544417"/>
              <a:gd name="connsiteY1" fmla="*/ 2703450 h 3260041"/>
              <a:gd name="connsiteX2" fmla="*/ 1338469 w 2544417"/>
              <a:gd name="connsiteY2" fmla="*/ 6 h 3260041"/>
              <a:gd name="connsiteX3" fmla="*/ 2067339 w 2544417"/>
              <a:gd name="connsiteY3" fmla="*/ 2676945 h 3260041"/>
              <a:gd name="connsiteX4" fmla="*/ 2544417 w 2544417"/>
              <a:gd name="connsiteY4" fmla="*/ 3260041 h 3260041"/>
              <a:gd name="connsiteX0" fmla="*/ 0 w 2544417"/>
              <a:gd name="connsiteY0" fmla="*/ 3246789 h 3261026"/>
              <a:gd name="connsiteX1" fmla="*/ 702365 w 2544417"/>
              <a:gd name="connsiteY1" fmla="*/ 2703450 h 3261026"/>
              <a:gd name="connsiteX2" fmla="*/ 1338469 w 2544417"/>
              <a:gd name="connsiteY2" fmla="*/ 6 h 3261026"/>
              <a:gd name="connsiteX3" fmla="*/ 2067339 w 2544417"/>
              <a:gd name="connsiteY3" fmla="*/ 2676945 h 3261026"/>
              <a:gd name="connsiteX4" fmla="*/ 2544417 w 2544417"/>
              <a:gd name="connsiteY4" fmla="*/ 3260041 h 326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4417" h="3261026">
                <a:moveTo>
                  <a:pt x="0" y="3246789"/>
                </a:moveTo>
                <a:cubicBezTo>
                  <a:pt x="239643" y="3245684"/>
                  <a:pt x="479287" y="3244580"/>
                  <a:pt x="702365" y="2703450"/>
                </a:cubicBezTo>
                <a:cubicBezTo>
                  <a:pt x="925443" y="2162320"/>
                  <a:pt x="1110973" y="4423"/>
                  <a:pt x="1338469" y="6"/>
                </a:cubicBezTo>
                <a:cubicBezTo>
                  <a:pt x="1565965" y="-4411"/>
                  <a:pt x="1864139" y="2140232"/>
                  <a:pt x="2067339" y="2676945"/>
                </a:cubicBezTo>
                <a:cubicBezTo>
                  <a:pt x="2270539" y="3213658"/>
                  <a:pt x="2533374" y="3269980"/>
                  <a:pt x="2544417" y="32600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5442B6-277E-0328-99AB-7C577B1DE5B2}"/>
              </a:ext>
            </a:extLst>
          </p:cNvPr>
          <p:cNvCxnSpPr/>
          <p:nvPr/>
        </p:nvCxnSpPr>
        <p:spPr>
          <a:xfrm>
            <a:off x="1020417" y="5473148"/>
            <a:ext cx="400215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2E3DB3-A5BF-B45C-4DB6-57142370698C}"/>
              </a:ext>
            </a:extLst>
          </p:cNvPr>
          <p:cNvCxnSpPr/>
          <p:nvPr/>
        </p:nvCxnSpPr>
        <p:spPr>
          <a:xfrm>
            <a:off x="1815548" y="1955186"/>
            <a:ext cx="0" cy="3803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AAD201-C2FB-E178-17AC-E7449FDE87C5}"/>
              </a:ext>
            </a:extLst>
          </p:cNvPr>
          <p:cNvCxnSpPr/>
          <p:nvPr/>
        </p:nvCxnSpPr>
        <p:spPr>
          <a:xfrm>
            <a:off x="2140226" y="1955186"/>
            <a:ext cx="0" cy="3803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8FD4EC-C8E4-3E27-D1F4-904F81975179}"/>
              </a:ext>
            </a:extLst>
          </p:cNvPr>
          <p:cNvCxnSpPr/>
          <p:nvPr/>
        </p:nvCxnSpPr>
        <p:spPr>
          <a:xfrm>
            <a:off x="2464904" y="1955186"/>
            <a:ext cx="0" cy="3803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6C0BB5-1F02-1F36-952E-C59229C333C1}"/>
              </a:ext>
            </a:extLst>
          </p:cNvPr>
          <p:cNvCxnSpPr/>
          <p:nvPr/>
        </p:nvCxnSpPr>
        <p:spPr>
          <a:xfrm>
            <a:off x="2802837" y="1955186"/>
            <a:ext cx="0" cy="3803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6ED7AE-E3FA-3E81-92B6-C34930B1DBFF}"/>
              </a:ext>
            </a:extLst>
          </p:cNvPr>
          <p:cNvCxnSpPr/>
          <p:nvPr/>
        </p:nvCxnSpPr>
        <p:spPr>
          <a:xfrm>
            <a:off x="3127515" y="1955186"/>
            <a:ext cx="0" cy="3803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12EB10-635E-1989-A3D4-D056DD80DAC6}"/>
              </a:ext>
            </a:extLst>
          </p:cNvPr>
          <p:cNvCxnSpPr/>
          <p:nvPr/>
        </p:nvCxnSpPr>
        <p:spPr>
          <a:xfrm>
            <a:off x="3452193" y="1955186"/>
            <a:ext cx="0" cy="3803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F14570-9200-14B0-5836-5660745D1C56}"/>
              </a:ext>
            </a:extLst>
          </p:cNvPr>
          <p:cNvCxnSpPr/>
          <p:nvPr/>
        </p:nvCxnSpPr>
        <p:spPr>
          <a:xfrm>
            <a:off x="3783495" y="1955186"/>
            <a:ext cx="0" cy="3803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35624D-3ADF-167C-DFEF-76CFC871A013}"/>
              </a:ext>
            </a:extLst>
          </p:cNvPr>
          <p:cNvCxnSpPr/>
          <p:nvPr/>
        </p:nvCxnSpPr>
        <p:spPr>
          <a:xfrm>
            <a:off x="4108174" y="1955186"/>
            <a:ext cx="0" cy="3803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09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64E2-0A0A-185A-C30C-A64A7D2F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Outlier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AC2462-46A2-E567-FA3C-1B67F90FA0F4}"/>
                  </a:ext>
                </a:extLst>
              </p:cNvPr>
              <p:cNvSpPr txBox="1"/>
              <p:nvPr/>
            </p:nvSpPr>
            <p:spPr>
              <a:xfrm>
                <a:off x="838200" y="4651512"/>
                <a:ext cx="3412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AC2462-46A2-E567-FA3C-1B67F90FA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51512"/>
                <a:ext cx="3412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19C06F-6E5A-1268-DEBE-F54D443D8905}"/>
                  </a:ext>
                </a:extLst>
              </p:cNvPr>
              <p:cNvSpPr txBox="1"/>
              <p:nvPr/>
            </p:nvSpPr>
            <p:spPr>
              <a:xfrm>
                <a:off x="6244258" y="4676694"/>
                <a:ext cx="3412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19C06F-6E5A-1268-DEBE-F54D443D8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258" y="4676694"/>
                <a:ext cx="341243" cy="369332"/>
              </a:xfrm>
              <a:prstGeom prst="rect">
                <a:avLst/>
              </a:prstGeom>
              <a:blipFill>
                <a:blip r:embed="rId4"/>
                <a:stretch>
                  <a:fillRect l="-3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6B409578-303E-B4D5-4BEB-4F661365DB26}"/>
              </a:ext>
            </a:extLst>
          </p:cNvPr>
          <p:cNvSpPr/>
          <p:nvPr/>
        </p:nvSpPr>
        <p:spPr>
          <a:xfrm>
            <a:off x="1179443" y="1948025"/>
            <a:ext cx="5128591" cy="3181553"/>
          </a:xfrm>
          <a:custGeom>
            <a:avLst/>
            <a:gdLst>
              <a:gd name="connsiteX0" fmla="*/ 0 w 2557669"/>
              <a:gd name="connsiteY0" fmla="*/ 3246789 h 3246789"/>
              <a:gd name="connsiteX1" fmla="*/ 702365 w 2557669"/>
              <a:gd name="connsiteY1" fmla="*/ 2703450 h 3246789"/>
              <a:gd name="connsiteX2" fmla="*/ 1338469 w 2557669"/>
              <a:gd name="connsiteY2" fmla="*/ 6 h 3246789"/>
              <a:gd name="connsiteX3" fmla="*/ 2067339 w 2557669"/>
              <a:gd name="connsiteY3" fmla="*/ 2676945 h 3246789"/>
              <a:gd name="connsiteX4" fmla="*/ 2557669 w 2557669"/>
              <a:gd name="connsiteY4" fmla="*/ 3220284 h 3246789"/>
              <a:gd name="connsiteX0" fmla="*/ 0 w 2544417"/>
              <a:gd name="connsiteY0" fmla="*/ 3246789 h 3260041"/>
              <a:gd name="connsiteX1" fmla="*/ 702365 w 2544417"/>
              <a:gd name="connsiteY1" fmla="*/ 2703450 h 3260041"/>
              <a:gd name="connsiteX2" fmla="*/ 1338469 w 2544417"/>
              <a:gd name="connsiteY2" fmla="*/ 6 h 3260041"/>
              <a:gd name="connsiteX3" fmla="*/ 2067339 w 2544417"/>
              <a:gd name="connsiteY3" fmla="*/ 2676945 h 3260041"/>
              <a:gd name="connsiteX4" fmla="*/ 2544417 w 2544417"/>
              <a:gd name="connsiteY4" fmla="*/ 3260041 h 3260041"/>
              <a:gd name="connsiteX0" fmla="*/ 0 w 2544417"/>
              <a:gd name="connsiteY0" fmla="*/ 3246789 h 3261026"/>
              <a:gd name="connsiteX1" fmla="*/ 702365 w 2544417"/>
              <a:gd name="connsiteY1" fmla="*/ 2703450 h 3261026"/>
              <a:gd name="connsiteX2" fmla="*/ 1338469 w 2544417"/>
              <a:gd name="connsiteY2" fmla="*/ 6 h 3261026"/>
              <a:gd name="connsiteX3" fmla="*/ 2067339 w 2544417"/>
              <a:gd name="connsiteY3" fmla="*/ 2676945 h 3261026"/>
              <a:gd name="connsiteX4" fmla="*/ 2544417 w 2544417"/>
              <a:gd name="connsiteY4" fmla="*/ 3260041 h 3261026"/>
              <a:gd name="connsiteX0" fmla="*/ 0 w 2544417"/>
              <a:gd name="connsiteY0" fmla="*/ 3251474 h 3264838"/>
              <a:gd name="connsiteX1" fmla="*/ 702365 w 2544417"/>
              <a:gd name="connsiteY1" fmla="*/ 2708135 h 3264838"/>
              <a:gd name="connsiteX2" fmla="*/ 1338469 w 2544417"/>
              <a:gd name="connsiteY2" fmla="*/ 4691 h 3264838"/>
              <a:gd name="connsiteX3" fmla="*/ 2213113 w 2544417"/>
              <a:gd name="connsiteY3" fmla="*/ 2085282 h 3264838"/>
              <a:gd name="connsiteX4" fmla="*/ 2544417 w 2544417"/>
              <a:gd name="connsiteY4" fmla="*/ 3264726 h 3264838"/>
              <a:gd name="connsiteX0" fmla="*/ 0 w 5128591"/>
              <a:gd name="connsiteY0" fmla="*/ 3251474 h 3251588"/>
              <a:gd name="connsiteX1" fmla="*/ 702365 w 5128591"/>
              <a:gd name="connsiteY1" fmla="*/ 2708135 h 3251588"/>
              <a:gd name="connsiteX2" fmla="*/ 1338469 w 5128591"/>
              <a:gd name="connsiteY2" fmla="*/ 4691 h 3251588"/>
              <a:gd name="connsiteX3" fmla="*/ 2213113 w 5128591"/>
              <a:gd name="connsiteY3" fmla="*/ 2085282 h 3251588"/>
              <a:gd name="connsiteX4" fmla="*/ 5128591 w 5128591"/>
              <a:gd name="connsiteY4" fmla="*/ 3251474 h 3251588"/>
              <a:gd name="connsiteX0" fmla="*/ 0 w 5128591"/>
              <a:gd name="connsiteY0" fmla="*/ 3248793 h 3248957"/>
              <a:gd name="connsiteX1" fmla="*/ 702365 w 5128591"/>
              <a:gd name="connsiteY1" fmla="*/ 2705454 h 3248957"/>
              <a:gd name="connsiteX2" fmla="*/ 1338469 w 5128591"/>
              <a:gd name="connsiteY2" fmla="*/ 2010 h 3248957"/>
              <a:gd name="connsiteX3" fmla="*/ 2769704 w 5128591"/>
              <a:gd name="connsiteY3" fmla="*/ 2281384 h 3248957"/>
              <a:gd name="connsiteX4" fmla="*/ 5128591 w 5128591"/>
              <a:gd name="connsiteY4" fmla="*/ 3248793 h 3248957"/>
              <a:gd name="connsiteX0" fmla="*/ 0 w 5128591"/>
              <a:gd name="connsiteY0" fmla="*/ 3182606 h 3182770"/>
              <a:gd name="connsiteX1" fmla="*/ 702365 w 5128591"/>
              <a:gd name="connsiteY1" fmla="*/ 2639267 h 3182770"/>
              <a:gd name="connsiteX2" fmla="*/ 2054087 w 5128591"/>
              <a:gd name="connsiteY2" fmla="*/ 2084 h 3182770"/>
              <a:gd name="connsiteX3" fmla="*/ 2769704 w 5128591"/>
              <a:gd name="connsiteY3" fmla="*/ 2215197 h 3182770"/>
              <a:gd name="connsiteX4" fmla="*/ 5128591 w 5128591"/>
              <a:gd name="connsiteY4" fmla="*/ 3182606 h 3182770"/>
              <a:gd name="connsiteX0" fmla="*/ 0 w 5128591"/>
              <a:gd name="connsiteY0" fmla="*/ 3183724 h 3189487"/>
              <a:gd name="connsiteX1" fmla="*/ 1616765 w 5128591"/>
              <a:gd name="connsiteY1" fmla="*/ 2746402 h 3189487"/>
              <a:gd name="connsiteX2" fmla="*/ 2054087 w 5128591"/>
              <a:gd name="connsiteY2" fmla="*/ 3202 h 3189487"/>
              <a:gd name="connsiteX3" fmla="*/ 2769704 w 5128591"/>
              <a:gd name="connsiteY3" fmla="*/ 2216315 h 3189487"/>
              <a:gd name="connsiteX4" fmla="*/ 5128591 w 5128591"/>
              <a:gd name="connsiteY4" fmla="*/ 3183724 h 3189487"/>
              <a:gd name="connsiteX0" fmla="*/ 0 w 5128591"/>
              <a:gd name="connsiteY0" fmla="*/ 3193799 h 3199562"/>
              <a:gd name="connsiteX1" fmla="*/ 1616765 w 5128591"/>
              <a:gd name="connsiteY1" fmla="*/ 2756477 h 3199562"/>
              <a:gd name="connsiteX2" fmla="*/ 2054087 w 5128591"/>
              <a:gd name="connsiteY2" fmla="*/ 13277 h 3199562"/>
              <a:gd name="connsiteX3" fmla="*/ 2451652 w 5128591"/>
              <a:gd name="connsiteY3" fmla="*/ 1775816 h 3199562"/>
              <a:gd name="connsiteX4" fmla="*/ 5128591 w 5128591"/>
              <a:gd name="connsiteY4" fmla="*/ 3193799 h 3199562"/>
              <a:gd name="connsiteX0" fmla="*/ 0 w 5128591"/>
              <a:gd name="connsiteY0" fmla="*/ 3192116 h 3197879"/>
              <a:gd name="connsiteX1" fmla="*/ 1616765 w 5128591"/>
              <a:gd name="connsiteY1" fmla="*/ 2754794 h 3197879"/>
              <a:gd name="connsiteX2" fmla="*/ 2054087 w 5128591"/>
              <a:gd name="connsiteY2" fmla="*/ 11594 h 3197879"/>
              <a:gd name="connsiteX3" fmla="*/ 2663687 w 5128591"/>
              <a:gd name="connsiteY3" fmla="*/ 1827142 h 3197879"/>
              <a:gd name="connsiteX4" fmla="*/ 5128591 w 5128591"/>
              <a:gd name="connsiteY4" fmla="*/ 3192116 h 3197879"/>
              <a:gd name="connsiteX0" fmla="*/ 0 w 5128591"/>
              <a:gd name="connsiteY0" fmla="*/ 3192116 h 3197879"/>
              <a:gd name="connsiteX1" fmla="*/ 1616765 w 5128591"/>
              <a:gd name="connsiteY1" fmla="*/ 2754794 h 3197879"/>
              <a:gd name="connsiteX2" fmla="*/ 2239617 w 5128591"/>
              <a:gd name="connsiteY2" fmla="*/ 11594 h 3197879"/>
              <a:gd name="connsiteX3" fmla="*/ 2663687 w 5128591"/>
              <a:gd name="connsiteY3" fmla="*/ 1827142 h 3197879"/>
              <a:gd name="connsiteX4" fmla="*/ 5128591 w 5128591"/>
              <a:gd name="connsiteY4" fmla="*/ 3192116 h 3197879"/>
              <a:gd name="connsiteX0" fmla="*/ 0 w 5128591"/>
              <a:gd name="connsiteY0" fmla="*/ 3187705 h 3187792"/>
              <a:gd name="connsiteX1" fmla="*/ 1908313 w 5128591"/>
              <a:gd name="connsiteY1" fmla="*/ 2538348 h 3187792"/>
              <a:gd name="connsiteX2" fmla="*/ 2239617 w 5128591"/>
              <a:gd name="connsiteY2" fmla="*/ 7183 h 3187792"/>
              <a:gd name="connsiteX3" fmla="*/ 2663687 w 5128591"/>
              <a:gd name="connsiteY3" fmla="*/ 1822731 h 3187792"/>
              <a:gd name="connsiteX4" fmla="*/ 5128591 w 5128591"/>
              <a:gd name="connsiteY4" fmla="*/ 3187705 h 3187792"/>
              <a:gd name="connsiteX0" fmla="*/ 0 w 5128591"/>
              <a:gd name="connsiteY0" fmla="*/ 3180568 h 3181553"/>
              <a:gd name="connsiteX1" fmla="*/ 1908313 w 5128591"/>
              <a:gd name="connsiteY1" fmla="*/ 2531211 h 3181553"/>
              <a:gd name="connsiteX2" fmla="*/ 2239617 w 5128591"/>
              <a:gd name="connsiteY2" fmla="*/ 46 h 3181553"/>
              <a:gd name="connsiteX3" fmla="*/ 2504661 w 5128591"/>
              <a:gd name="connsiteY3" fmla="*/ 2597472 h 3181553"/>
              <a:gd name="connsiteX4" fmla="*/ 5128591 w 5128591"/>
              <a:gd name="connsiteY4" fmla="*/ 3180568 h 318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8591" h="3181553">
                <a:moveTo>
                  <a:pt x="0" y="3180568"/>
                </a:moveTo>
                <a:cubicBezTo>
                  <a:pt x="239643" y="3179463"/>
                  <a:pt x="1535044" y="3061298"/>
                  <a:pt x="1908313" y="2531211"/>
                </a:cubicBezTo>
                <a:cubicBezTo>
                  <a:pt x="2281582" y="2001124"/>
                  <a:pt x="2140226" y="-10997"/>
                  <a:pt x="2239617" y="46"/>
                </a:cubicBezTo>
                <a:cubicBezTo>
                  <a:pt x="2339008" y="11089"/>
                  <a:pt x="2301461" y="2060759"/>
                  <a:pt x="2504661" y="2597472"/>
                </a:cubicBezTo>
                <a:cubicBezTo>
                  <a:pt x="2707861" y="3134185"/>
                  <a:pt x="5117548" y="3190507"/>
                  <a:pt x="5128591" y="31805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5442B6-277E-0328-99AB-7C577B1DE5B2}"/>
              </a:ext>
            </a:extLst>
          </p:cNvPr>
          <p:cNvCxnSpPr>
            <a:cxnSpLocks/>
          </p:cNvCxnSpPr>
          <p:nvPr/>
        </p:nvCxnSpPr>
        <p:spPr>
          <a:xfrm>
            <a:off x="530086" y="5128591"/>
            <a:ext cx="6215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2E3DB3-A5BF-B45C-4DB6-57142370698C}"/>
              </a:ext>
            </a:extLst>
          </p:cNvPr>
          <p:cNvCxnSpPr>
            <a:cxnSpLocks/>
          </p:cNvCxnSpPr>
          <p:nvPr/>
        </p:nvCxnSpPr>
        <p:spPr>
          <a:xfrm>
            <a:off x="1325217" y="1610629"/>
            <a:ext cx="0" cy="3803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AAD201-C2FB-E178-17AC-E7449FDE87C5}"/>
              </a:ext>
            </a:extLst>
          </p:cNvPr>
          <p:cNvCxnSpPr>
            <a:cxnSpLocks/>
          </p:cNvCxnSpPr>
          <p:nvPr/>
        </p:nvCxnSpPr>
        <p:spPr>
          <a:xfrm>
            <a:off x="1649895" y="1610629"/>
            <a:ext cx="0" cy="3803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8FD4EC-C8E4-3E27-D1F4-904F81975179}"/>
              </a:ext>
            </a:extLst>
          </p:cNvPr>
          <p:cNvCxnSpPr>
            <a:cxnSpLocks/>
          </p:cNvCxnSpPr>
          <p:nvPr/>
        </p:nvCxnSpPr>
        <p:spPr>
          <a:xfrm>
            <a:off x="1974573" y="1610629"/>
            <a:ext cx="0" cy="3803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6C0BB5-1F02-1F36-952E-C59229C333C1}"/>
              </a:ext>
            </a:extLst>
          </p:cNvPr>
          <p:cNvCxnSpPr>
            <a:cxnSpLocks/>
          </p:cNvCxnSpPr>
          <p:nvPr/>
        </p:nvCxnSpPr>
        <p:spPr>
          <a:xfrm>
            <a:off x="2312506" y="1610629"/>
            <a:ext cx="0" cy="3803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6ED7AE-E3FA-3E81-92B6-C34930B1DBFF}"/>
              </a:ext>
            </a:extLst>
          </p:cNvPr>
          <p:cNvCxnSpPr>
            <a:cxnSpLocks/>
          </p:cNvCxnSpPr>
          <p:nvPr/>
        </p:nvCxnSpPr>
        <p:spPr>
          <a:xfrm>
            <a:off x="2637184" y="1610629"/>
            <a:ext cx="0" cy="3803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12EB10-635E-1989-A3D4-D056DD80DAC6}"/>
              </a:ext>
            </a:extLst>
          </p:cNvPr>
          <p:cNvCxnSpPr>
            <a:cxnSpLocks/>
          </p:cNvCxnSpPr>
          <p:nvPr/>
        </p:nvCxnSpPr>
        <p:spPr>
          <a:xfrm>
            <a:off x="2961862" y="1610629"/>
            <a:ext cx="0" cy="3803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F14570-9200-14B0-5836-5660745D1C56}"/>
              </a:ext>
            </a:extLst>
          </p:cNvPr>
          <p:cNvCxnSpPr>
            <a:cxnSpLocks/>
          </p:cNvCxnSpPr>
          <p:nvPr/>
        </p:nvCxnSpPr>
        <p:spPr>
          <a:xfrm>
            <a:off x="3293164" y="1610629"/>
            <a:ext cx="0" cy="3803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35624D-3ADF-167C-DFEF-76CFC871A013}"/>
              </a:ext>
            </a:extLst>
          </p:cNvPr>
          <p:cNvCxnSpPr>
            <a:cxnSpLocks/>
          </p:cNvCxnSpPr>
          <p:nvPr/>
        </p:nvCxnSpPr>
        <p:spPr>
          <a:xfrm>
            <a:off x="3617843" y="1610629"/>
            <a:ext cx="0" cy="3803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567186-FE7D-4CE5-B225-49BB750939AB}"/>
              </a:ext>
            </a:extLst>
          </p:cNvPr>
          <p:cNvCxnSpPr>
            <a:cxnSpLocks/>
          </p:cNvCxnSpPr>
          <p:nvPr/>
        </p:nvCxnSpPr>
        <p:spPr>
          <a:xfrm>
            <a:off x="3927611" y="1633097"/>
            <a:ext cx="0" cy="3803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20481D-7043-7E46-D10E-455B36D61E58}"/>
              </a:ext>
            </a:extLst>
          </p:cNvPr>
          <p:cNvCxnSpPr>
            <a:cxnSpLocks/>
          </p:cNvCxnSpPr>
          <p:nvPr/>
        </p:nvCxnSpPr>
        <p:spPr>
          <a:xfrm>
            <a:off x="4252289" y="1633097"/>
            <a:ext cx="0" cy="3803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891FEE-4F04-7E0A-54F0-299AF1131715}"/>
              </a:ext>
            </a:extLst>
          </p:cNvPr>
          <p:cNvCxnSpPr>
            <a:cxnSpLocks/>
          </p:cNvCxnSpPr>
          <p:nvPr/>
        </p:nvCxnSpPr>
        <p:spPr>
          <a:xfrm>
            <a:off x="4576967" y="1633097"/>
            <a:ext cx="0" cy="3803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9C6894-401D-20A4-F064-5D84D2483F4C}"/>
              </a:ext>
            </a:extLst>
          </p:cNvPr>
          <p:cNvCxnSpPr>
            <a:cxnSpLocks/>
          </p:cNvCxnSpPr>
          <p:nvPr/>
        </p:nvCxnSpPr>
        <p:spPr>
          <a:xfrm>
            <a:off x="4914900" y="1633097"/>
            <a:ext cx="0" cy="3803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502785-9B45-BD8B-34FA-DB651D74F073}"/>
              </a:ext>
            </a:extLst>
          </p:cNvPr>
          <p:cNvCxnSpPr>
            <a:cxnSpLocks/>
          </p:cNvCxnSpPr>
          <p:nvPr/>
        </p:nvCxnSpPr>
        <p:spPr>
          <a:xfrm>
            <a:off x="5239578" y="1633097"/>
            <a:ext cx="0" cy="3803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B97764-B4C6-525D-789C-69BFF9A4D74E}"/>
              </a:ext>
            </a:extLst>
          </p:cNvPr>
          <p:cNvCxnSpPr>
            <a:cxnSpLocks/>
          </p:cNvCxnSpPr>
          <p:nvPr/>
        </p:nvCxnSpPr>
        <p:spPr>
          <a:xfrm>
            <a:off x="5564256" y="1633097"/>
            <a:ext cx="0" cy="3803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3A5EC8-CADF-476E-69E9-58E92F558250}"/>
              </a:ext>
            </a:extLst>
          </p:cNvPr>
          <p:cNvCxnSpPr>
            <a:cxnSpLocks/>
          </p:cNvCxnSpPr>
          <p:nvPr/>
        </p:nvCxnSpPr>
        <p:spPr>
          <a:xfrm>
            <a:off x="5895558" y="1633097"/>
            <a:ext cx="0" cy="3803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F8CDD8-B072-C181-8232-33B2C4F9A6C8}"/>
              </a:ext>
            </a:extLst>
          </p:cNvPr>
          <p:cNvCxnSpPr>
            <a:cxnSpLocks/>
          </p:cNvCxnSpPr>
          <p:nvPr/>
        </p:nvCxnSpPr>
        <p:spPr>
          <a:xfrm>
            <a:off x="6220237" y="1633097"/>
            <a:ext cx="0" cy="38033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Scissors with solid fill">
            <a:extLst>
              <a:ext uri="{FF2B5EF4-FFF2-40B4-BE49-F238E27FC236}">
                <a16:creationId xmlns:a16="http://schemas.microsoft.com/office/drawing/2014/main" id="{DE7C87F2-267D-70FC-CE58-E37F2003BB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165571">
            <a:off x="2762767" y="4365880"/>
            <a:ext cx="606748" cy="606748"/>
          </a:xfrm>
          <a:prstGeom prst="rect">
            <a:avLst/>
          </a:prstGeom>
        </p:spPr>
      </p:pic>
      <p:pic>
        <p:nvPicPr>
          <p:cNvPr id="45" name="Graphic 44" descr="Scissors with solid fill">
            <a:extLst>
              <a:ext uri="{FF2B5EF4-FFF2-40B4-BE49-F238E27FC236}">
                <a16:creationId xmlns:a16="http://schemas.microsoft.com/office/drawing/2014/main" id="{B8FEBE74-0986-BED2-C034-6550ECAC67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165571">
            <a:off x="3391993" y="4354977"/>
            <a:ext cx="606748" cy="6067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A832E93-3750-65D8-27A9-68C50A1F493B}"/>
                  </a:ext>
                </a:extLst>
              </p:cNvPr>
              <p:cNvSpPr txBox="1"/>
              <p:nvPr/>
            </p:nvSpPr>
            <p:spPr>
              <a:xfrm>
                <a:off x="1828257" y="5455285"/>
                <a:ext cx="3309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1. Clip to create better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A832E93-3750-65D8-27A9-68C50A1F4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257" y="5455285"/>
                <a:ext cx="3309689" cy="369332"/>
              </a:xfrm>
              <a:prstGeom prst="rect">
                <a:avLst/>
              </a:prstGeom>
              <a:blipFill>
                <a:blip r:embed="rId7"/>
                <a:stretch>
                  <a:fillRect l="-1149" t="-6667" r="-11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FCAC5DCD-50C1-D15B-1062-49DEE622F15B}"/>
              </a:ext>
            </a:extLst>
          </p:cNvPr>
          <p:cNvSpPr txBox="1"/>
          <p:nvPr/>
        </p:nvSpPr>
        <p:spPr>
          <a:xfrm>
            <a:off x="6774076" y="1542900"/>
            <a:ext cx="351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2. Reduce granularity to per-tensor</a:t>
            </a:r>
          </a:p>
          <a:p>
            <a:r>
              <a:rPr lang="en-US" b="1" dirty="0">
                <a:solidFill>
                  <a:srgbClr val="C00000"/>
                </a:solidFill>
              </a:rPr>
              <a:t>than whole model 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6BCC2F-6863-77DD-B5A3-6D6AF217D000}"/>
              </a:ext>
            </a:extLst>
          </p:cNvPr>
          <p:cNvSpPr txBox="1"/>
          <p:nvPr/>
        </p:nvSpPr>
        <p:spPr>
          <a:xfrm>
            <a:off x="6774076" y="2451573"/>
            <a:ext cx="3711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3. Reduce granularity even further to</a:t>
            </a:r>
          </a:p>
          <a:p>
            <a:r>
              <a:rPr lang="en-US" b="1" dirty="0">
                <a:solidFill>
                  <a:srgbClr val="C00000"/>
                </a:solidFill>
              </a:rPr>
              <a:t>per-row/col of the tensor 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5979E5-4421-3270-F05C-E6CA6790366B}"/>
              </a:ext>
            </a:extLst>
          </p:cNvPr>
          <p:cNvSpPr txBox="1"/>
          <p:nvPr/>
        </p:nvSpPr>
        <p:spPr>
          <a:xfrm>
            <a:off x="6774076" y="3390765"/>
            <a:ext cx="32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4. Use non-uniform quantization</a:t>
            </a:r>
          </a:p>
        </p:txBody>
      </p:sp>
    </p:spTree>
    <p:extLst>
      <p:ext uri="{BB962C8B-B14F-4D97-AF65-F5344CB8AC3E}">
        <p14:creationId xmlns:p14="http://schemas.microsoft.com/office/powerpoint/2010/main" val="65734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3" grpId="0"/>
      <p:bldP spid="5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0EFA-56B0-B692-5736-EFE98CDC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LLM.int8 – vector quantization limits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0D090B-A483-6864-72A2-B4EDE600FB94}"/>
              </a:ext>
            </a:extLst>
          </p:cNvPr>
          <p:cNvSpPr/>
          <p:nvPr/>
        </p:nvSpPr>
        <p:spPr>
          <a:xfrm>
            <a:off x="1149531" y="2592976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68F89-62A0-C699-7A7A-FFF8F1A490EC}"/>
              </a:ext>
            </a:extLst>
          </p:cNvPr>
          <p:cNvSpPr/>
          <p:nvPr/>
        </p:nvSpPr>
        <p:spPr>
          <a:xfrm>
            <a:off x="1358537" y="2592976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AC90D5-BE2A-2C84-636A-1E651A15A7A1}"/>
              </a:ext>
            </a:extLst>
          </p:cNvPr>
          <p:cNvSpPr/>
          <p:nvPr/>
        </p:nvSpPr>
        <p:spPr>
          <a:xfrm>
            <a:off x="1567543" y="2592976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8990B-93D4-AEAA-F43C-C849A743B840}"/>
              </a:ext>
            </a:extLst>
          </p:cNvPr>
          <p:cNvSpPr/>
          <p:nvPr/>
        </p:nvSpPr>
        <p:spPr>
          <a:xfrm>
            <a:off x="1776549" y="2592976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9BBCB3-68BB-5C3C-B996-1C02772D689C}"/>
              </a:ext>
            </a:extLst>
          </p:cNvPr>
          <p:cNvSpPr/>
          <p:nvPr/>
        </p:nvSpPr>
        <p:spPr>
          <a:xfrm>
            <a:off x="1149531" y="2801982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99EC7-9C55-5075-B094-17CAC139B109}"/>
              </a:ext>
            </a:extLst>
          </p:cNvPr>
          <p:cNvSpPr/>
          <p:nvPr/>
        </p:nvSpPr>
        <p:spPr>
          <a:xfrm>
            <a:off x="1358537" y="2801982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13F58F-3F99-BCFC-A2C2-E17974F7A896}"/>
              </a:ext>
            </a:extLst>
          </p:cNvPr>
          <p:cNvSpPr/>
          <p:nvPr/>
        </p:nvSpPr>
        <p:spPr>
          <a:xfrm>
            <a:off x="1567543" y="2801982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C2ABF9-584A-C2B5-C129-43B15EAE96AA}"/>
              </a:ext>
            </a:extLst>
          </p:cNvPr>
          <p:cNvSpPr/>
          <p:nvPr/>
        </p:nvSpPr>
        <p:spPr>
          <a:xfrm>
            <a:off x="1776549" y="2801982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26A89-86BB-078B-63FB-E55C765B5A3C}"/>
              </a:ext>
            </a:extLst>
          </p:cNvPr>
          <p:cNvSpPr/>
          <p:nvPr/>
        </p:nvSpPr>
        <p:spPr>
          <a:xfrm>
            <a:off x="1985555" y="2592976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218E09-DBC7-9C17-C17C-2692E045BBCC}"/>
              </a:ext>
            </a:extLst>
          </p:cNvPr>
          <p:cNvSpPr/>
          <p:nvPr/>
        </p:nvSpPr>
        <p:spPr>
          <a:xfrm>
            <a:off x="2194561" y="2592976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F79C7-9E94-B878-F122-A60DC6358365}"/>
              </a:ext>
            </a:extLst>
          </p:cNvPr>
          <p:cNvSpPr/>
          <p:nvPr/>
        </p:nvSpPr>
        <p:spPr>
          <a:xfrm>
            <a:off x="2403567" y="2592976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5460E8-5D77-8DD8-0EC3-5AD67C528D38}"/>
              </a:ext>
            </a:extLst>
          </p:cNvPr>
          <p:cNvSpPr/>
          <p:nvPr/>
        </p:nvSpPr>
        <p:spPr>
          <a:xfrm>
            <a:off x="2612573" y="2592976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1F5251-B126-7036-7C80-4C8256772A7F}"/>
              </a:ext>
            </a:extLst>
          </p:cNvPr>
          <p:cNvSpPr/>
          <p:nvPr/>
        </p:nvSpPr>
        <p:spPr>
          <a:xfrm>
            <a:off x="1985555" y="2801982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D9671C-2536-28C2-6EB1-30EED5B82E4B}"/>
              </a:ext>
            </a:extLst>
          </p:cNvPr>
          <p:cNvSpPr/>
          <p:nvPr/>
        </p:nvSpPr>
        <p:spPr>
          <a:xfrm>
            <a:off x="2194561" y="2801982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0CC167-2B32-61D9-8D48-AF84ABE8913E}"/>
              </a:ext>
            </a:extLst>
          </p:cNvPr>
          <p:cNvSpPr/>
          <p:nvPr/>
        </p:nvSpPr>
        <p:spPr>
          <a:xfrm>
            <a:off x="2403567" y="2801982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F624A-AEFD-C6E7-AC27-313E36D4F8EB}"/>
              </a:ext>
            </a:extLst>
          </p:cNvPr>
          <p:cNvSpPr/>
          <p:nvPr/>
        </p:nvSpPr>
        <p:spPr>
          <a:xfrm>
            <a:off x="2612573" y="2801982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33F454-C239-ECD1-1B08-6B7DC86FA272}"/>
              </a:ext>
            </a:extLst>
          </p:cNvPr>
          <p:cNvSpPr/>
          <p:nvPr/>
        </p:nvSpPr>
        <p:spPr>
          <a:xfrm>
            <a:off x="1149531" y="3010988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199EB9-F303-1780-FC2B-B7FFC3099E6B}"/>
              </a:ext>
            </a:extLst>
          </p:cNvPr>
          <p:cNvSpPr/>
          <p:nvPr/>
        </p:nvSpPr>
        <p:spPr>
          <a:xfrm>
            <a:off x="1358537" y="3010988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9779A2-1F1C-28CE-66C3-558567A998B4}"/>
              </a:ext>
            </a:extLst>
          </p:cNvPr>
          <p:cNvSpPr/>
          <p:nvPr/>
        </p:nvSpPr>
        <p:spPr>
          <a:xfrm>
            <a:off x="1567543" y="3010988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8F6175-895F-C707-C026-021AA0BF7EBC}"/>
              </a:ext>
            </a:extLst>
          </p:cNvPr>
          <p:cNvSpPr/>
          <p:nvPr/>
        </p:nvSpPr>
        <p:spPr>
          <a:xfrm>
            <a:off x="1776549" y="3010988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F620F8-418D-CA8E-EC7A-18918B936B5C}"/>
              </a:ext>
            </a:extLst>
          </p:cNvPr>
          <p:cNvSpPr/>
          <p:nvPr/>
        </p:nvSpPr>
        <p:spPr>
          <a:xfrm>
            <a:off x="1149531" y="3219994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CC934-6BDC-89DC-6F3E-CB6E64951752}"/>
              </a:ext>
            </a:extLst>
          </p:cNvPr>
          <p:cNvSpPr/>
          <p:nvPr/>
        </p:nvSpPr>
        <p:spPr>
          <a:xfrm>
            <a:off x="1358537" y="3219994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37AB3E-E0DA-6C08-7515-8BCAC1E3DA86}"/>
              </a:ext>
            </a:extLst>
          </p:cNvPr>
          <p:cNvSpPr/>
          <p:nvPr/>
        </p:nvSpPr>
        <p:spPr>
          <a:xfrm>
            <a:off x="1567543" y="3219994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C03A53-D6DF-50E6-5CAE-8A8B30066980}"/>
              </a:ext>
            </a:extLst>
          </p:cNvPr>
          <p:cNvSpPr/>
          <p:nvPr/>
        </p:nvSpPr>
        <p:spPr>
          <a:xfrm>
            <a:off x="1776549" y="3219994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250C13-C001-F5E4-BCAB-751BD086A4A8}"/>
              </a:ext>
            </a:extLst>
          </p:cNvPr>
          <p:cNvSpPr/>
          <p:nvPr/>
        </p:nvSpPr>
        <p:spPr>
          <a:xfrm>
            <a:off x="1985555" y="3010988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820565-D743-37AE-A029-7670EB345365}"/>
              </a:ext>
            </a:extLst>
          </p:cNvPr>
          <p:cNvSpPr/>
          <p:nvPr/>
        </p:nvSpPr>
        <p:spPr>
          <a:xfrm>
            <a:off x="2194561" y="3010988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CE38E-D5A6-7FDC-D319-999238BE7DE9}"/>
              </a:ext>
            </a:extLst>
          </p:cNvPr>
          <p:cNvSpPr/>
          <p:nvPr/>
        </p:nvSpPr>
        <p:spPr>
          <a:xfrm>
            <a:off x="2403567" y="3010988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4568A1-F7DA-013E-E60D-5567346749F1}"/>
              </a:ext>
            </a:extLst>
          </p:cNvPr>
          <p:cNvSpPr/>
          <p:nvPr/>
        </p:nvSpPr>
        <p:spPr>
          <a:xfrm>
            <a:off x="2612573" y="3010988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E5DA47-ECC8-4F1D-15D3-23FF92E5E665}"/>
              </a:ext>
            </a:extLst>
          </p:cNvPr>
          <p:cNvSpPr/>
          <p:nvPr/>
        </p:nvSpPr>
        <p:spPr>
          <a:xfrm>
            <a:off x="1985555" y="3219994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966856-969E-AA8A-5644-E376B0BCC050}"/>
              </a:ext>
            </a:extLst>
          </p:cNvPr>
          <p:cNvSpPr/>
          <p:nvPr/>
        </p:nvSpPr>
        <p:spPr>
          <a:xfrm>
            <a:off x="2194561" y="3219994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A8506D-BFF7-2D4B-7807-2B8F912E47EF}"/>
              </a:ext>
            </a:extLst>
          </p:cNvPr>
          <p:cNvSpPr/>
          <p:nvPr/>
        </p:nvSpPr>
        <p:spPr>
          <a:xfrm>
            <a:off x="2403567" y="3219994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2692E0-9529-74FA-9A6D-3604497FA9B3}"/>
              </a:ext>
            </a:extLst>
          </p:cNvPr>
          <p:cNvSpPr/>
          <p:nvPr/>
        </p:nvSpPr>
        <p:spPr>
          <a:xfrm>
            <a:off x="2612573" y="3219994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6B26CA-858A-F9A1-E1DD-30399C09CD94}"/>
              </a:ext>
            </a:extLst>
          </p:cNvPr>
          <p:cNvSpPr txBox="1"/>
          <p:nvPr/>
        </p:nvSpPr>
        <p:spPr>
          <a:xfrm>
            <a:off x="1750424" y="363800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1881AE-F2EA-25C2-3C2A-56363707AC7A}"/>
              </a:ext>
            </a:extLst>
          </p:cNvPr>
          <p:cNvSpPr/>
          <p:nvPr/>
        </p:nvSpPr>
        <p:spPr>
          <a:xfrm>
            <a:off x="2995660" y="2592976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0BE638-6102-A09F-F80A-2C0D17BDDCD0}"/>
              </a:ext>
            </a:extLst>
          </p:cNvPr>
          <p:cNvSpPr/>
          <p:nvPr/>
        </p:nvSpPr>
        <p:spPr>
          <a:xfrm>
            <a:off x="3204666" y="2592976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2DE305-E534-EDDA-14E1-4EB71A50B774}"/>
              </a:ext>
            </a:extLst>
          </p:cNvPr>
          <p:cNvSpPr/>
          <p:nvPr/>
        </p:nvSpPr>
        <p:spPr>
          <a:xfrm>
            <a:off x="3413672" y="2592976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CADA57-CC5D-619D-C49F-FC6777813B14}"/>
              </a:ext>
            </a:extLst>
          </p:cNvPr>
          <p:cNvSpPr/>
          <p:nvPr/>
        </p:nvSpPr>
        <p:spPr>
          <a:xfrm>
            <a:off x="3622678" y="2592976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43546D-BBB1-7F7A-68A4-67724F18800F}"/>
              </a:ext>
            </a:extLst>
          </p:cNvPr>
          <p:cNvSpPr/>
          <p:nvPr/>
        </p:nvSpPr>
        <p:spPr>
          <a:xfrm>
            <a:off x="2995660" y="2801982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E43A09-082E-E07C-F158-A4E19EC676AF}"/>
              </a:ext>
            </a:extLst>
          </p:cNvPr>
          <p:cNvSpPr/>
          <p:nvPr/>
        </p:nvSpPr>
        <p:spPr>
          <a:xfrm>
            <a:off x="3204666" y="2801982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4CF3BB1-0AB8-DC2F-2C07-D8059F2173A7}"/>
              </a:ext>
            </a:extLst>
          </p:cNvPr>
          <p:cNvSpPr/>
          <p:nvPr/>
        </p:nvSpPr>
        <p:spPr>
          <a:xfrm>
            <a:off x="3413672" y="2801982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8FB7F5-442D-EC93-0942-A70EA2C6E1DD}"/>
              </a:ext>
            </a:extLst>
          </p:cNvPr>
          <p:cNvSpPr/>
          <p:nvPr/>
        </p:nvSpPr>
        <p:spPr>
          <a:xfrm>
            <a:off x="3622678" y="2801982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5A9025-00CA-531D-0186-D5A2C7DED649}"/>
              </a:ext>
            </a:extLst>
          </p:cNvPr>
          <p:cNvSpPr/>
          <p:nvPr/>
        </p:nvSpPr>
        <p:spPr>
          <a:xfrm>
            <a:off x="2995660" y="3411098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1247FA-825A-8B67-782D-08AA1823EECF}"/>
              </a:ext>
            </a:extLst>
          </p:cNvPr>
          <p:cNvSpPr/>
          <p:nvPr/>
        </p:nvSpPr>
        <p:spPr>
          <a:xfrm>
            <a:off x="3204666" y="3411098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E96E5B-838D-2A4F-EF76-1DA6E8992C2F}"/>
              </a:ext>
            </a:extLst>
          </p:cNvPr>
          <p:cNvSpPr/>
          <p:nvPr/>
        </p:nvSpPr>
        <p:spPr>
          <a:xfrm>
            <a:off x="3413672" y="3411098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6A48CF-EA6B-AED5-C30B-029BF9865A3E}"/>
              </a:ext>
            </a:extLst>
          </p:cNvPr>
          <p:cNvSpPr/>
          <p:nvPr/>
        </p:nvSpPr>
        <p:spPr>
          <a:xfrm>
            <a:off x="3622678" y="3411098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96B4A6-85C1-9B90-44BD-5BF39274F6E4}"/>
              </a:ext>
            </a:extLst>
          </p:cNvPr>
          <p:cNvSpPr/>
          <p:nvPr/>
        </p:nvSpPr>
        <p:spPr>
          <a:xfrm>
            <a:off x="2995660" y="3620104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05E6E8-D993-02B1-6342-D9BCDC2C8F75}"/>
              </a:ext>
            </a:extLst>
          </p:cNvPr>
          <p:cNvSpPr/>
          <p:nvPr/>
        </p:nvSpPr>
        <p:spPr>
          <a:xfrm>
            <a:off x="3204666" y="3620104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5DB388-084B-0096-08D4-95E5F97EBFC6}"/>
              </a:ext>
            </a:extLst>
          </p:cNvPr>
          <p:cNvSpPr/>
          <p:nvPr/>
        </p:nvSpPr>
        <p:spPr>
          <a:xfrm>
            <a:off x="3413672" y="3620104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26DDD2-6F74-F51B-93F0-A767E7C75804}"/>
              </a:ext>
            </a:extLst>
          </p:cNvPr>
          <p:cNvSpPr/>
          <p:nvPr/>
        </p:nvSpPr>
        <p:spPr>
          <a:xfrm>
            <a:off x="3622678" y="3620104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6BDF471-C775-592C-1ED9-FE6BB1751DDD}"/>
              </a:ext>
            </a:extLst>
          </p:cNvPr>
          <p:cNvSpPr/>
          <p:nvPr/>
        </p:nvSpPr>
        <p:spPr>
          <a:xfrm>
            <a:off x="2995660" y="3010988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F12793-660A-A332-13A8-3C408D9FDA92}"/>
              </a:ext>
            </a:extLst>
          </p:cNvPr>
          <p:cNvSpPr/>
          <p:nvPr/>
        </p:nvSpPr>
        <p:spPr>
          <a:xfrm>
            <a:off x="3204666" y="3010988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8A05D6-F471-8A13-571C-160C3A6D3967}"/>
              </a:ext>
            </a:extLst>
          </p:cNvPr>
          <p:cNvSpPr/>
          <p:nvPr/>
        </p:nvSpPr>
        <p:spPr>
          <a:xfrm>
            <a:off x="3413672" y="3010988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763024-C2C3-6A3A-31D9-A6AC400A164C}"/>
              </a:ext>
            </a:extLst>
          </p:cNvPr>
          <p:cNvSpPr/>
          <p:nvPr/>
        </p:nvSpPr>
        <p:spPr>
          <a:xfrm>
            <a:off x="3622678" y="3010988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C19733-30D5-67A0-83D0-8363643D873A}"/>
              </a:ext>
            </a:extLst>
          </p:cNvPr>
          <p:cNvSpPr/>
          <p:nvPr/>
        </p:nvSpPr>
        <p:spPr>
          <a:xfrm>
            <a:off x="2995660" y="3219994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40F742-68B3-C536-8234-DA3D76B9492D}"/>
              </a:ext>
            </a:extLst>
          </p:cNvPr>
          <p:cNvSpPr/>
          <p:nvPr/>
        </p:nvSpPr>
        <p:spPr>
          <a:xfrm>
            <a:off x="3204666" y="3219994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497AEDF-4C20-5316-6AFA-1E35840C5E34}"/>
              </a:ext>
            </a:extLst>
          </p:cNvPr>
          <p:cNvSpPr/>
          <p:nvPr/>
        </p:nvSpPr>
        <p:spPr>
          <a:xfrm>
            <a:off x="3413672" y="3219994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4842BAA-6B15-845F-8205-ACBD62076A29}"/>
              </a:ext>
            </a:extLst>
          </p:cNvPr>
          <p:cNvSpPr/>
          <p:nvPr/>
        </p:nvSpPr>
        <p:spPr>
          <a:xfrm>
            <a:off x="3622678" y="3219994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610C1-DB37-EE37-44C1-517A4B4D60A0}"/>
              </a:ext>
            </a:extLst>
          </p:cNvPr>
          <p:cNvSpPr/>
          <p:nvPr/>
        </p:nvSpPr>
        <p:spPr>
          <a:xfrm>
            <a:off x="2995660" y="3829110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AC9069-31F2-AD3D-44EC-C4708C4ADC06}"/>
              </a:ext>
            </a:extLst>
          </p:cNvPr>
          <p:cNvSpPr/>
          <p:nvPr/>
        </p:nvSpPr>
        <p:spPr>
          <a:xfrm>
            <a:off x="3204666" y="3829110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E21C8F3-1270-081A-6C24-A791576369E3}"/>
              </a:ext>
            </a:extLst>
          </p:cNvPr>
          <p:cNvSpPr/>
          <p:nvPr/>
        </p:nvSpPr>
        <p:spPr>
          <a:xfrm>
            <a:off x="3413672" y="3829110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903477-D211-E4A3-D4B0-64A22AD5EFC9}"/>
              </a:ext>
            </a:extLst>
          </p:cNvPr>
          <p:cNvSpPr/>
          <p:nvPr/>
        </p:nvSpPr>
        <p:spPr>
          <a:xfrm>
            <a:off x="3622678" y="3829110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992157-15A4-D32D-7D1A-4A9CD8F0809A}"/>
              </a:ext>
            </a:extLst>
          </p:cNvPr>
          <p:cNvSpPr/>
          <p:nvPr/>
        </p:nvSpPr>
        <p:spPr>
          <a:xfrm>
            <a:off x="2995660" y="4038116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A0767FB-9A67-F39D-C22B-6A4AB589C065}"/>
              </a:ext>
            </a:extLst>
          </p:cNvPr>
          <p:cNvSpPr/>
          <p:nvPr/>
        </p:nvSpPr>
        <p:spPr>
          <a:xfrm>
            <a:off x="3204666" y="4038116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BC6A5F-5D45-5A5A-D7AD-9E499363323F}"/>
              </a:ext>
            </a:extLst>
          </p:cNvPr>
          <p:cNvSpPr/>
          <p:nvPr/>
        </p:nvSpPr>
        <p:spPr>
          <a:xfrm>
            <a:off x="3413672" y="4038116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F0C28BF-D213-0431-FCEC-B863AA5A139E}"/>
              </a:ext>
            </a:extLst>
          </p:cNvPr>
          <p:cNvSpPr/>
          <p:nvPr/>
        </p:nvSpPr>
        <p:spPr>
          <a:xfrm>
            <a:off x="3622678" y="4038116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676A721-8C94-FF1B-FA89-C07431AF1064}"/>
              </a:ext>
            </a:extLst>
          </p:cNvPr>
          <p:cNvSpPr/>
          <p:nvPr/>
        </p:nvSpPr>
        <p:spPr>
          <a:xfrm>
            <a:off x="3831684" y="2592976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E4793F0-A5B2-C009-882C-90F27D84BA6D}"/>
              </a:ext>
            </a:extLst>
          </p:cNvPr>
          <p:cNvSpPr/>
          <p:nvPr/>
        </p:nvSpPr>
        <p:spPr>
          <a:xfrm>
            <a:off x="4040690" y="2592976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B04AD0-FCA8-1A8F-13D1-268EA319B231}"/>
              </a:ext>
            </a:extLst>
          </p:cNvPr>
          <p:cNvSpPr/>
          <p:nvPr/>
        </p:nvSpPr>
        <p:spPr>
          <a:xfrm>
            <a:off x="3831684" y="2801982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605D3F9-084C-E8E7-0440-D2E8A43A0AD2}"/>
              </a:ext>
            </a:extLst>
          </p:cNvPr>
          <p:cNvSpPr/>
          <p:nvPr/>
        </p:nvSpPr>
        <p:spPr>
          <a:xfrm>
            <a:off x="4040690" y="2801982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837FD8D-F6E2-0FCE-6921-655C3F50DA09}"/>
              </a:ext>
            </a:extLst>
          </p:cNvPr>
          <p:cNvSpPr/>
          <p:nvPr/>
        </p:nvSpPr>
        <p:spPr>
          <a:xfrm>
            <a:off x="3831684" y="3411098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4BF7EFB-8DE7-7504-2CAB-0868BE522EF9}"/>
              </a:ext>
            </a:extLst>
          </p:cNvPr>
          <p:cNvSpPr/>
          <p:nvPr/>
        </p:nvSpPr>
        <p:spPr>
          <a:xfrm>
            <a:off x="4040690" y="3411098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746056-908D-A94C-C434-2CEF6DFEA272}"/>
              </a:ext>
            </a:extLst>
          </p:cNvPr>
          <p:cNvSpPr/>
          <p:nvPr/>
        </p:nvSpPr>
        <p:spPr>
          <a:xfrm>
            <a:off x="3831684" y="3620104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B9ED6E3-F15D-3E39-05FB-0ED7247F99B4}"/>
              </a:ext>
            </a:extLst>
          </p:cNvPr>
          <p:cNvSpPr/>
          <p:nvPr/>
        </p:nvSpPr>
        <p:spPr>
          <a:xfrm>
            <a:off x="4040690" y="3620104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3355CC-1301-C333-227A-1FEDEE8E2217}"/>
              </a:ext>
            </a:extLst>
          </p:cNvPr>
          <p:cNvSpPr/>
          <p:nvPr/>
        </p:nvSpPr>
        <p:spPr>
          <a:xfrm>
            <a:off x="3831684" y="3010988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A374802-EC84-3533-0B35-C58E8C1044D3}"/>
              </a:ext>
            </a:extLst>
          </p:cNvPr>
          <p:cNvSpPr/>
          <p:nvPr/>
        </p:nvSpPr>
        <p:spPr>
          <a:xfrm>
            <a:off x="4040690" y="3010988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C40785-4A78-C357-47E3-F40F6A8B936E}"/>
              </a:ext>
            </a:extLst>
          </p:cNvPr>
          <p:cNvSpPr/>
          <p:nvPr/>
        </p:nvSpPr>
        <p:spPr>
          <a:xfrm>
            <a:off x="3831684" y="3219994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C9F843F-7F13-0527-2675-70221F7FA4F9}"/>
              </a:ext>
            </a:extLst>
          </p:cNvPr>
          <p:cNvSpPr/>
          <p:nvPr/>
        </p:nvSpPr>
        <p:spPr>
          <a:xfrm>
            <a:off x="4040690" y="3219994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F6764B7-2D1C-A229-4594-0236657B8DB4}"/>
              </a:ext>
            </a:extLst>
          </p:cNvPr>
          <p:cNvSpPr/>
          <p:nvPr/>
        </p:nvSpPr>
        <p:spPr>
          <a:xfrm>
            <a:off x="3831684" y="3829110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5F52D26-80BB-D12B-73A8-18DBCADEAEA9}"/>
              </a:ext>
            </a:extLst>
          </p:cNvPr>
          <p:cNvSpPr/>
          <p:nvPr/>
        </p:nvSpPr>
        <p:spPr>
          <a:xfrm>
            <a:off x="4040690" y="3829110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45BF0C6-C5D8-4224-124C-8EFDEC3A3C0A}"/>
              </a:ext>
            </a:extLst>
          </p:cNvPr>
          <p:cNvSpPr/>
          <p:nvPr/>
        </p:nvSpPr>
        <p:spPr>
          <a:xfrm>
            <a:off x="3831684" y="4038116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9BE9274-5D95-AE00-C35E-00E37689CE0B}"/>
              </a:ext>
            </a:extLst>
          </p:cNvPr>
          <p:cNvSpPr/>
          <p:nvPr/>
        </p:nvSpPr>
        <p:spPr>
          <a:xfrm>
            <a:off x="4040690" y="4038116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1263716-C2CC-520D-0461-03E9E812A306}"/>
              </a:ext>
            </a:extLst>
          </p:cNvPr>
          <p:cNvSpPr txBox="1"/>
          <p:nvPr/>
        </p:nvSpPr>
        <p:spPr>
          <a:xfrm>
            <a:off x="3355310" y="44561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pic>
        <p:nvPicPr>
          <p:cNvPr id="86" name="Picture 85" descr="Chart, line chart&#10;&#10;Description automatically generated">
            <a:extLst>
              <a:ext uri="{FF2B5EF4-FFF2-40B4-BE49-F238E27FC236}">
                <a16:creationId xmlns:a16="http://schemas.microsoft.com/office/drawing/2014/main" id="{E03690C2-B32C-7368-C806-27EC68F4C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970" y="1477705"/>
            <a:ext cx="3788316" cy="3107358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BE004754-6AB6-C747-CE19-C0C1FD480A2B}"/>
              </a:ext>
            </a:extLst>
          </p:cNvPr>
          <p:cNvSpPr txBox="1"/>
          <p:nvPr/>
        </p:nvSpPr>
        <p:spPr>
          <a:xfrm>
            <a:off x="5079273" y="4585063"/>
            <a:ext cx="427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“Outlier features are probabilistic in smaller models, and systematic in larger”</a:t>
            </a:r>
          </a:p>
        </p:txBody>
      </p:sp>
      <p:pic>
        <p:nvPicPr>
          <p:cNvPr id="88" name="Picture 2">
            <a:extLst>
              <a:ext uri="{FF2B5EF4-FFF2-40B4-BE49-F238E27FC236}">
                <a16:creationId xmlns:a16="http://schemas.microsoft.com/office/drawing/2014/main" id="{A450D894-C1A8-CFEE-123F-692FA2EE4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983" y="4340985"/>
            <a:ext cx="1780817" cy="178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EA26213-0B60-9EFA-1F0F-21105B613436}"/>
              </a:ext>
            </a:extLst>
          </p:cNvPr>
          <p:cNvSpPr txBox="1"/>
          <p:nvPr/>
        </p:nvSpPr>
        <p:spPr>
          <a:xfrm>
            <a:off x="1358537" y="1512460"/>
            <a:ext cx="305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quantize individual vectors</a:t>
            </a:r>
          </a:p>
        </p:txBody>
      </p: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040C131D-EDB2-0E59-757E-F0CE2CAB27AC}"/>
              </a:ext>
            </a:extLst>
          </p:cNvPr>
          <p:cNvCxnSpPr>
            <a:cxnSpLocks/>
            <a:stCxn id="90" idx="2"/>
            <a:endCxn id="8" idx="1"/>
          </p:cNvCxnSpPr>
          <p:nvPr/>
        </p:nvCxnSpPr>
        <p:spPr>
          <a:xfrm rot="5400000">
            <a:off x="1504750" y="1526574"/>
            <a:ext cx="1024693" cy="1735129"/>
          </a:xfrm>
          <a:prstGeom prst="curvedConnector4">
            <a:avLst>
              <a:gd name="adj1" fmla="val 44901"/>
              <a:gd name="adj2" fmla="val 113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7FAE18B0-0C4D-7448-DF5A-2C9315800496}"/>
              </a:ext>
            </a:extLst>
          </p:cNvPr>
          <p:cNvCxnSpPr>
            <a:cxnSpLocks/>
            <a:stCxn id="90" idx="2"/>
            <a:endCxn id="38" idx="0"/>
          </p:cNvCxnSpPr>
          <p:nvPr/>
        </p:nvCxnSpPr>
        <p:spPr>
          <a:xfrm rot="16200000" flipH="1">
            <a:off x="2741322" y="2025129"/>
            <a:ext cx="711184" cy="4245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67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F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F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F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F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F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F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F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F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5798-B135-9608-7F7E-5E4BB13A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LLM.int8 – decompose outliers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305295B-5556-C05A-6A0F-17FF8D4FB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69334"/>
            <a:ext cx="8911147" cy="3551306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1752EFAA-6A25-C253-5785-F20586155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46598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0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E04B-B575-FCF1-1E14-074A2BF6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SmoothQuant</a:t>
            </a:r>
            <a:r>
              <a:rPr lang="en-US" dirty="0"/>
              <a:t> – a different approach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4E79422-3C53-C013-BFCB-0AEF6395F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511" y="1507043"/>
            <a:ext cx="3688567" cy="2740079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D16FBFA6-D397-28B2-E06A-A8E592207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16449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9B6387-98D8-D5A5-3C35-E61EB9BC83CC}"/>
                  </a:ext>
                </a:extLst>
              </p:cNvPr>
              <p:cNvSpPr txBox="1"/>
              <p:nvPr/>
            </p:nvSpPr>
            <p:spPr>
              <a:xfrm>
                <a:off x="1135583" y="5048484"/>
                <a:ext cx="4765183" cy="40709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𝑿𝒀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≅(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𝒅𝒊𝒂𝒈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𝒅𝒊𝒂𝒈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9B6387-98D8-D5A5-3C35-E61EB9BC8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83" y="5048484"/>
                <a:ext cx="4765183" cy="407099"/>
              </a:xfrm>
              <a:prstGeom prst="rect">
                <a:avLst/>
              </a:prstGeom>
              <a:blipFill>
                <a:blip r:embed="rId5"/>
                <a:stretch>
                  <a:fillRect b="-11429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62929B0-45C0-0656-53D0-5ED62519BD7B}"/>
              </a:ext>
            </a:extLst>
          </p:cNvPr>
          <p:cNvSpPr/>
          <p:nvPr/>
        </p:nvSpPr>
        <p:spPr>
          <a:xfrm>
            <a:off x="1135583" y="1865032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85D9C-F3BB-B108-9768-988E7AB6E817}"/>
              </a:ext>
            </a:extLst>
          </p:cNvPr>
          <p:cNvSpPr/>
          <p:nvPr/>
        </p:nvSpPr>
        <p:spPr>
          <a:xfrm>
            <a:off x="1344589" y="1865032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4FF945-C1E8-5E71-580B-80D3D3BD06B1}"/>
              </a:ext>
            </a:extLst>
          </p:cNvPr>
          <p:cNvSpPr/>
          <p:nvPr/>
        </p:nvSpPr>
        <p:spPr>
          <a:xfrm>
            <a:off x="1553595" y="1865032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6FC9B2-0AB7-0A26-3B04-FE5689006EC4}"/>
              </a:ext>
            </a:extLst>
          </p:cNvPr>
          <p:cNvSpPr/>
          <p:nvPr/>
        </p:nvSpPr>
        <p:spPr>
          <a:xfrm>
            <a:off x="1762601" y="1865032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6737A1-0B67-4AF2-09F2-B9F0A69D5D21}"/>
              </a:ext>
            </a:extLst>
          </p:cNvPr>
          <p:cNvSpPr/>
          <p:nvPr/>
        </p:nvSpPr>
        <p:spPr>
          <a:xfrm>
            <a:off x="1135583" y="2074038"/>
            <a:ext cx="209006" cy="2090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31FF8-3E2F-E1BB-32B1-A235878ED1E4}"/>
              </a:ext>
            </a:extLst>
          </p:cNvPr>
          <p:cNvSpPr/>
          <p:nvPr/>
        </p:nvSpPr>
        <p:spPr>
          <a:xfrm>
            <a:off x="1344589" y="2074038"/>
            <a:ext cx="209006" cy="2090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667D88-5E94-BA74-62CD-79693CA488F9}"/>
              </a:ext>
            </a:extLst>
          </p:cNvPr>
          <p:cNvSpPr/>
          <p:nvPr/>
        </p:nvSpPr>
        <p:spPr>
          <a:xfrm>
            <a:off x="1553595" y="2074038"/>
            <a:ext cx="209006" cy="2090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4D4140-1333-EA69-DD0C-D15C23F35C8A}"/>
              </a:ext>
            </a:extLst>
          </p:cNvPr>
          <p:cNvSpPr/>
          <p:nvPr/>
        </p:nvSpPr>
        <p:spPr>
          <a:xfrm>
            <a:off x="1762601" y="2074038"/>
            <a:ext cx="209006" cy="2090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858BC-03D7-91F8-169F-98A7378D3A60}"/>
              </a:ext>
            </a:extLst>
          </p:cNvPr>
          <p:cNvSpPr/>
          <p:nvPr/>
        </p:nvSpPr>
        <p:spPr>
          <a:xfrm>
            <a:off x="1971607" y="1865032"/>
            <a:ext cx="209006" cy="2090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D09514-0804-3AFD-453A-9173F8031040}"/>
              </a:ext>
            </a:extLst>
          </p:cNvPr>
          <p:cNvSpPr/>
          <p:nvPr/>
        </p:nvSpPr>
        <p:spPr>
          <a:xfrm>
            <a:off x="2180613" y="1865032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7A1596-C0DF-EF1A-C2AC-BAD69E514B5F}"/>
              </a:ext>
            </a:extLst>
          </p:cNvPr>
          <p:cNvSpPr/>
          <p:nvPr/>
        </p:nvSpPr>
        <p:spPr>
          <a:xfrm>
            <a:off x="2389619" y="1865032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23EC00-CF1E-72D3-B41B-001F38DA0F17}"/>
              </a:ext>
            </a:extLst>
          </p:cNvPr>
          <p:cNvSpPr/>
          <p:nvPr/>
        </p:nvSpPr>
        <p:spPr>
          <a:xfrm>
            <a:off x="2598625" y="1865032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4F2ED-0CB6-7BB1-4927-EC05500DA74F}"/>
              </a:ext>
            </a:extLst>
          </p:cNvPr>
          <p:cNvSpPr/>
          <p:nvPr/>
        </p:nvSpPr>
        <p:spPr>
          <a:xfrm>
            <a:off x="1971607" y="2074038"/>
            <a:ext cx="209006" cy="2090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B92E06-3437-5BF4-D9EE-DFBAFD1ECC86}"/>
              </a:ext>
            </a:extLst>
          </p:cNvPr>
          <p:cNvSpPr/>
          <p:nvPr/>
        </p:nvSpPr>
        <p:spPr>
          <a:xfrm>
            <a:off x="2180613" y="2074038"/>
            <a:ext cx="209006" cy="2090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ECB4EC-EBB0-E50C-972C-2F19E2A3EF99}"/>
              </a:ext>
            </a:extLst>
          </p:cNvPr>
          <p:cNvSpPr/>
          <p:nvPr/>
        </p:nvSpPr>
        <p:spPr>
          <a:xfrm>
            <a:off x="2389619" y="2074038"/>
            <a:ext cx="209006" cy="2090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C3802A-CBD7-AFC9-E430-A44F17445A37}"/>
              </a:ext>
            </a:extLst>
          </p:cNvPr>
          <p:cNvSpPr/>
          <p:nvPr/>
        </p:nvSpPr>
        <p:spPr>
          <a:xfrm>
            <a:off x="2598625" y="2074038"/>
            <a:ext cx="209006" cy="2090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738576-E7F2-9D29-50ED-4C38AFC01A4F}"/>
              </a:ext>
            </a:extLst>
          </p:cNvPr>
          <p:cNvSpPr/>
          <p:nvPr/>
        </p:nvSpPr>
        <p:spPr>
          <a:xfrm>
            <a:off x="1135583" y="2283044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09C07C-905E-0FD7-C411-7DBCE99A2538}"/>
              </a:ext>
            </a:extLst>
          </p:cNvPr>
          <p:cNvSpPr/>
          <p:nvPr/>
        </p:nvSpPr>
        <p:spPr>
          <a:xfrm>
            <a:off x="1344589" y="2283044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CAC854-831D-C273-74B1-E8A51C71D916}"/>
              </a:ext>
            </a:extLst>
          </p:cNvPr>
          <p:cNvSpPr/>
          <p:nvPr/>
        </p:nvSpPr>
        <p:spPr>
          <a:xfrm>
            <a:off x="1553595" y="2283044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37FDFB-9759-C8F6-F3A8-D0D257A5E940}"/>
              </a:ext>
            </a:extLst>
          </p:cNvPr>
          <p:cNvSpPr/>
          <p:nvPr/>
        </p:nvSpPr>
        <p:spPr>
          <a:xfrm>
            <a:off x="1762601" y="2283044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DDE823-8317-A394-7CE0-838EB355615A}"/>
              </a:ext>
            </a:extLst>
          </p:cNvPr>
          <p:cNvSpPr/>
          <p:nvPr/>
        </p:nvSpPr>
        <p:spPr>
          <a:xfrm>
            <a:off x="1135583" y="2492050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7C6857-033B-73BD-FDB0-48FEF85710BF}"/>
              </a:ext>
            </a:extLst>
          </p:cNvPr>
          <p:cNvSpPr/>
          <p:nvPr/>
        </p:nvSpPr>
        <p:spPr>
          <a:xfrm>
            <a:off x="1344589" y="2492050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20E59A-3112-4AE7-6EB4-29F9DA65DC3C}"/>
              </a:ext>
            </a:extLst>
          </p:cNvPr>
          <p:cNvSpPr/>
          <p:nvPr/>
        </p:nvSpPr>
        <p:spPr>
          <a:xfrm>
            <a:off x="1553595" y="2492050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0E898D-CFBE-49EE-4B5E-896C7D4DF853}"/>
              </a:ext>
            </a:extLst>
          </p:cNvPr>
          <p:cNvSpPr/>
          <p:nvPr/>
        </p:nvSpPr>
        <p:spPr>
          <a:xfrm>
            <a:off x="1762601" y="2492050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F048B-1B4E-8CB5-7F4B-1FE72966C7D9}"/>
              </a:ext>
            </a:extLst>
          </p:cNvPr>
          <p:cNvSpPr/>
          <p:nvPr/>
        </p:nvSpPr>
        <p:spPr>
          <a:xfrm>
            <a:off x="1971607" y="2283044"/>
            <a:ext cx="209006" cy="2090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AFF05A-0935-01CA-04A4-0C5D3D47B831}"/>
              </a:ext>
            </a:extLst>
          </p:cNvPr>
          <p:cNvSpPr/>
          <p:nvPr/>
        </p:nvSpPr>
        <p:spPr>
          <a:xfrm>
            <a:off x="2180613" y="2283044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DD1770-F2B0-6FE4-8F33-4CA082474173}"/>
              </a:ext>
            </a:extLst>
          </p:cNvPr>
          <p:cNvSpPr/>
          <p:nvPr/>
        </p:nvSpPr>
        <p:spPr>
          <a:xfrm>
            <a:off x="2389619" y="2283044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92D9E6-43E2-B4C9-03AA-3ADBFB54EFB7}"/>
              </a:ext>
            </a:extLst>
          </p:cNvPr>
          <p:cNvSpPr/>
          <p:nvPr/>
        </p:nvSpPr>
        <p:spPr>
          <a:xfrm>
            <a:off x="2598625" y="2283044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6B657D-922B-DC49-789C-C4D3CAC2C559}"/>
              </a:ext>
            </a:extLst>
          </p:cNvPr>
          <p:cNvSpPr/>
          <p:nvPr/>
        </p:nvSpPr>
        <p:spPr>
          <a:xfrm>
            <a:off x="1971607" y="2492050"/>
            <a:ext cx="209006" cy="2090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3D4D8-DECE-ED77-A2DC-097C64EB8891}"/>
              </a:ext>
            </a:extLst>
          </p:cNvPr>
          <p:cNvSpPr/>
          <p:nvPr/>
        </p:nvSpPr>
        <p:spPr>
          <a:xfrm>
            <a:off x="2180613" y="2492050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FC406E-5C08-4847-B966-EA6D9D2DC420}"/>
              </a:ext>
            </a:extLst>
          </p:cNvPr>
          <p:cNvSpPr/>
          <p:nvPr/>
        </p:nvSpPr>
        <p:spPr>
          <a:xfrm>
            <a:off x="2389619" y="2492050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1BD9FE-2076-85D0-728A-7F99EFFA6C2F}"/>
              </a:ext>
            </a:extLst>
          </p:cNvPr>
          <p:cNvSpPr/>
          <p:nvPr/>
        </p:nvSpPr>
        <p:spPr>
          <a:xfrm>
            <a:off x="2598625" y="2492050"/>
            <a:ext cx="209006" cy="209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648DC-CECB-9C89-D72E-BAC9A7475EE7}"/>
              </a:ext>
            </a:extLst>
          </p:cNvPr>
          <p:cNvSpPr txBox="1"/>
          <p:nvPr/>
        </p:nvSpPr>
        <p:spPr>
          <a:xfrm>
            <a:off x="1736476" y="291006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CCAC12-AD73-B39A-7F16-184768FA06D9}"/>
              </a:ext>
            </a:extLst>
          </p:cNvPr>
          <p:cNvSpPr/>
          <p:nvPr/>
        </p:nvSpPr>
        <p:spPr>
          <a:xfrm>
            <a:off x="2981712" y="1865032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F6FE74-B265-3D29-9414-A79D3F9F5583}"/>
              </a:ext>
            </a:extLst>
          </p:cNvPr>
          <p:cNvSpPr/>
          <p:nvPr/>
        </p:nvSpPr>
        <p:spPr>
          <a:xfrm>
            <a:off x="3190718" y="1865032"/>
            <a:ext cx="209006" cy="2090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B15DAB-CEEF-0ABB-948C-3DAD622D39E0}"/>
              </a:ext>
            </a:extLst>
          </p:cNvPr>
          <p:cNvSpPr/>
          <p:nvPr/>
        </p:nvSpPr>
        <p:spPr>
          <a:xfrm>
            <a:off x="3399724" y="1865032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61536C-353B-3A10-85C1-95965B4586C1}"/>
              </a:ext>
            </a:extLst>
          </p:cNvPr>
          <p:cNvSpPr/>
          <p:nvPr/>
        </p:nvSpPr>
        <p:spPr>
          <a:xfrm>
            <a:off x="3608730" y="1865032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C1842-4141-07FD-10B7-C1AAEDF1AFC5}"/>
              </a:ext>
            </a:extLst>
          </p:cNvPr>
          <p:cNvSpPr/>
          <p:nvPr/>
        </p:nvSpPr>
        <p:spPr>
          <a:xfrm>
            <a:off x="2981712" y="2074038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45A2B5-35B7-B955-7AA0-7C6F8323D163}"/>
              </a:ext>
            </a:extLst>
          </p:cNvPr>
          <p:cNvSpPr/>
          <p:nvPr/>
        </p:nvSpPr>
        <p:spPr>
          <a:xfrm>
            <a:off x="3190718" y="2074038"/>
            <a:ext cx="209006" cy="2090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1A663B-835D-000C-7794-A920008BF159}"/>
              </a:ext>
            </a:extLst>
          </p:cNvPr>
          <p:cNvSpPr/>
          <p:nvPr/>
        </p:nvSpPr>
        <p:spPr>
          <a:xfrm>
            <a:off x="3399724" y="2074038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304AFC2-415C-7495-7D3B-92ADB668B5EA}"/>
              </a:ext>
            </a:extLst>
          </p:cNvPr>
          <p:cNvSpPr/>
          <p:nvPr/>
        </p:nvSpPr>
        <p:spPr>
          <a:xfrm>
            <a:off x="3608730" y="2074038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40714B-3A15-3F3B-76FE-F25AFFEAA885}"/>
              </a:ext>
            </a:extLst>
          </p:cNvPr>
          <p:cNvSpPr/>
          <p:nvPr/>
        </p:nvSpPr>
        <p:spPr>
          <a:xfrm>
            <a:off x="2981712" y="2683154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EE2CA82-42AF-99A0-47C6-C2DE7132FFDD}"/>
              </a:ext>
            </a:extLst>
          </p:cNvPr>
          <p:cNvSpPr/>
          <p:nvPr/>
        </p:nvSpPr>
        <p:spPr>
          <a:xfrm>
            <a:off x="3190718" y="2683154"/>
            <a:ext cx="209006" cy="2090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B2D187-59C0-90C6-B316-3F43989853E5}"/>
              </a:ext>
            </a:extLst>
          </p:cNvPr>
          <p:cNvSpPr/>
          <p:nvPr/>
        </p:nvSpPr>
        <p:spPr>
          <a:xfrm>
            <a:off x="3399724" y="2683154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7432D4-C60E-D3BC-1806-0A0C94FD5AFA}"/>
              </a:ext>
            </a:extLst>
          </p:cNvPr>
          <p:cNvSpPr/>
          <p:nvPr/>
        </p:nvSpPr>
        <p:spPr>
          <a:xfrm>
            <a:off x="3608730" y="2683154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CFE1AC-894A-6772-E070-141F49329B7E}"/>
              </a:ext>
            </a:extLst>
          </p:cNvPr>
          <p:cNvSpPr/>
          <p:nvPr/>
        </p:nvSpPr>
        <p:spPr>
          <a:xfrm>
            <a:off x="2981712" y="2892160"/>
            <a:ext cx="209006" cy="2090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6D89F4-5DF8-5CC4-C162-6081B208D00F}"/>
              </a:ext>
            </a:extLst>
          </p:cNvPr>
          <p:cNvSpPr/>
          <p:nvPr/>
        </p:nvSpPr>
        <p:spPr>
          <a:xfrm>
            <a:off x="3190718" y="2892160"/>
            <a:ext cx="209006" cy="2090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3E2E44-5402-8225-FB43-701592B7B2D2}"/>
              </a:ext>
            </a:extLst>
          </p:cNvPr>
          <p:cNvSpPr/>
          <p:nvPr/>
        </p:nvSpPr>
        <p:spPr>
          <a:xfrm>
            <a:off x="3399724" y="2892160"/>
            <a:ext cx="209006" cy="2090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D0B22F0-AC18-7190-01CC-FC22F1D8BDE0}"/>
              </a:ext>
            </a:extLst>
          </p:cNvPr>
          <p:cNvSpPr/>
          <p:nvPr/>
        </p:nvSpPr>
        <p:spPr>
          <a:xfrm>
            <a:off x="3608730" y="2892160"/>
            <a:ext cx="209006" cy="2090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1E8B7-4EA4-EF00-BC46-04B6F30161AD}"/>
              </a:ext>
            </a:extLst>
          </p:cNvPr>
          <p:cNvSpPr/>
          <p:nvPr/>
        </p:nvSpPr>
        <p:spPr>
          <a:xfrm>
            <a:off x="2981712" y="2283044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901830-A0CC-D5E1-CED9-3A9437965A70}"/>
              </a:ext>
            </a:extLst>
          </p:cNvPr>
          <p:cNvSpPr/>
          <p:nvPr/>
        </p:nvSpPr>
        <p:spPr>
          <a:xfrm>
            <a:off x="3190718" y="2283044"/>
            <a:ext cx="209006" cy="2090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A74C0C8-E378-0FF8-9FBA-5282E519E2A2}"/>
              </a:ext>
            </a:extLst>
          </p:cNvPr>
          <p:cNvSpPr/>
          <p:nvPr/>
        </p:nvSpPr>
        <p:spPr>
          <a:xfrm>
            <a:off x="3399724" y="2283044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9361DF-CBC3-46E9-5468-A161D35247F4}"/>
              </a:ext>
            </a:extLst>
          </p:cNvPr>
          <p:cNvSpPr/>
          <p:nvPr/>
        </p:nvSpPr>
        <p:spPr>
          <a:xfrm>
            <a:off x="3608730" y="2283044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C3DCD2-9CCD-1DFA-9F36-70ACC7C1601D}"/>
              </a:ext>
            </a:extLst>
          </p:cNvPr>
          <p:cNvSpPr/>
          <p:nvPr/>
        </p:nvSpPr>
        <p:spPr>
          <a:xfrm>
            <a:off x="2981712" y="2492050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740999D-C249-B019-A683-B4652F6F17F3}"/>
              </a:ext>
            </a:extLst>
          </p:cNvPr>
          <p:cNvSpPr/>
          <p:nvPr/>
        </p:nvSpPr>
        <p:spPr>
          <a:xfrm>
            <a:off x="3190718" y="2492050"/>
            <a:ext cx="209006" cy="2090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EC93670-EE35-7AB9-BE30-42D08D6F5039}"/>
              </a:ext>
            </a:extLst>
          </p:cNvPr>
          <p:cNvSpPr/>
          <p:nvPr/>
        </p:nvSpPr>
        <p:spPr>
          <a:xfrm>
            <a:off x="3399724" y="2492050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04829A4-D0E0-18C6-6315-9FD415044AD3}"/>
              </a:ext>
            </a:extLst>
          </p:cNvPr>
          <p:cNvSpPr/>
          <p:nvPr/>
        </p:nvSpPr>
        <p:spPr>
          <a:xfrm>
            <a:off x="3608730" y="2492050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CDA4D5F-15B5-6DAE-3786-E09A80594BA1}"/>
              </a:ext>
            </a:extLst>
          </p:cNvPr>
          <p:cNvSpPr/>
          <p:nvPr/>
        </p:nvSpPr>
        <p:spPr>
          <a:xfrm>
            <a:off x="2981712" y="3101166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4" name="Rectangle 16383">
            <a:extLst>
              <a:ext uri="{FF2B5EF4-FFF2-40B4-BE49-F238E27FC236}">
                <a16:creationId xmlns:a16="http://schemas.microsoft.com/office/drawing/2014/main" id="{9A1E9201-1B05-FC99-11DF-2A876E3EE25C}"/>
              </a:ext>
            </a:extLst>
          </p:cNvPr>
          <p:cNvSpPr/>
          <p:nvPr/>
        </p:nvSpPr>
        <p:spPr>
          <a:xfrm>
            <a:off x="3190718" y="3101166"/>
            <a:ext cx="209006" cy="2090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5" name="Rectangle 16384">
            <a:extLst>
              <a:ext uri="{FF2B5EF4-FFF2-40B4-BE49-F238E27FC236}">
                <a16:creationId xmlns:a16="http://schemas.microsoft.com/office/drawing/2014/main" id="{8645FCFC-4FF9-5283-D8BC-DC5DB2774D2E}"/>
              </a:ext>
            </a:extLst>
          </p:cNvPr>
          <p:cNvSpPr/>
          <p:nvPr/>
        </p:nvSpPr>
        <p:spPr>
          <a:xfrm>
            <a:off x="3399724" y="3101166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7" name="Rectangle 16386">
            <a:extLst>
              <a:ext uri="{FF2B5EF4-FFF2-40B4-BE49-F238E27FC236}">
                <a16:creationId xmlns:a16="http://schemas.microsoft.com/office/drawing/2014/main" id="{7A48FE78-ECDC-D83B-2655-B48B8238FF0F}"/>
              </a:ext>
            </a:extLst>
          </p:cNvPr>
          <p:cNvSpPr/>
          <p:nvPr/>
        </p:nvSpPr>
        <p:spPr>
          <a:xfrm>
            <a:off x="3608730" y="3101166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8" name="Rectangle 16387">
            <a:extLst>
              <a:ext uri="{FF2B5EF4-FFF2-40B4-BE49-F238E27FC236}">
                <a16:creationId xmlns:a16="http://schemas.microsoft.com/office/drawing/2014/main" id="{9A6D5580-EAB8-EE83-80AB-E4B96AC8CC35}"/>
              </a:ext>
            </a:extLst>
          </p:cNvPr>
          <p:cNvSpPr/>
          <p:nvPr/>
        </p:nvSpPr>
        <p:spPr>
          <a:xfrm>
            <a:off x="2981712" y="3310172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9" name="Rectangle 16388">
            <a:extLst>
              <a:ext uri="{FF2B5EF4-FFF2-40B4-BE49-F238E27FC236}">
                <a16:creationId xmlns:a16="http://schemas.microsoft.com/office/drawing/2014/main" id="{E0C7C4B9-89E5-5C9F-A84F-C7F9F6DFA9B5}"/>
              </a:ext>
            </a:extLst>
          </p:cNvPr>
          <p:cNvSpPr/>
          <p:nvPr/>
        </p:nvSpPr>
        <p:spPr>
          <a:xfrm>
            <a:off x="3190718" y="3310172"/>
            <a:ext cx="209006" cy="2090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0" name="Rectangle 16389">
            <a:extLst>
              <a:ext uri="{FF2B5EF4-FFF2-40B4-BE49-F238E27FC236}">
                <a16:creationId xmlns:a16="http://schemas.microsoft.com/office/drawing/2014/main" id="{E77C370A-17A2-AF38-DB53-BA2A5708F0B3}"/>
              </a:ext>
            </a:extLst>
          </p:cNvPr>
          <p:cNvSpPr/>
          <p:nvPr/>
        </p:nvSpPr>
        <p:spPr>
          <a:xfrm>
            <a:off x="3399724" y="3310172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1" name="Rectangle 16390">
            <a:extLst>
              <a:ext uri="{FF2B5EF4-FFF2-40B4-BE49-F238E27FC236}">
                <a16:creationId xmlns:a16="http://schemas.microsoft.com/office/drawing/2014/main" id="{26979315-D8BF-35B8-AF6E-EE26C0D355D7}"/>
              </a:ext>
            </a:extLst>
          </p:cNvPr>
          <p:cNvSpPr/>
          <p:nvPr/>
        </p:nvSpPr>
        <p:spPr>
          <a:xfrm>
            <a:off x="3608730" y="3310172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2" name="Rectangle 16391">
            <a:extLst>
              <a:ext uri="{FF2B5EF4-FFF2-40B4-BE49-F238E27FC236}">
                <a16:creationId xmlns:a16="http://schemas.microsoft.com/office/drawing/2014/main" id="{765A0297-52C5-02E8-265C-F9C07F2B5140}"/>
              </a:ext>
            </a:extLst>
          </p:cNvPr>
          <p:cNvSpPr/>
          <p:nvPr/>
        </p:nvSpPr>
        <p:spPr>
          <a:xfrm>
            <a:off x="3817736" y="1865032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3" name="Rectangle 16392">
            <a:extLst>
              <a:ext uri="{FF2B5EF4-FFF2-40B4-BE49-F238E27FC236}">
                <a16:creationId xmlns:a16="http://schemas.microsoft.com/office/drawing/2014/main" id="{F84C714A-B03E-F604-1D8F-BF66CCFB1436}"/>
              </a:ext>
            </a:extLst>
          </p:cNvPr>
          <p:cNvSpPr/>
          <p:nvPr/>
        </p:nvSpPr>
        <p:spPr>
          <a:xfrm>
            <a:off x="4026742" y="1865032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4" name="Rectangle 16393">
            <a:extLst>
              <a:ext uri="{FF2B5EF4-FFF2-40B4-BE49-F238E27FC236}">
                <a16:creationId xmlns:a16="http://schemas.microsoft.com/office/drawing/2014/main" id="{E14A4DA4-6C80-B356-7D17-F92BCBF60437}"/>
              </a:ext>
            </a:extLst>
          </p:cNvPr>
          <p:cNvSpPr/>
          <p:nvPr/>
        </p:nvSpPr>
        <p:spPr>
          <a:xfrm>
            <a:off x="3817736" y="2074038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5" name="Rectangle 16394">
            <a:extLst>
              <a:ext uri="{FF2B5EF4-FFF2-40B4-BE49-F238E27FC236}">
                <a16:creationId xmlns:a16="http://schemas.microsoft.com/office/drawing/2014/main" id="{95336E10-917B-27AF-327A-7811B14AC79F}"/>
              </a:ext>
            </a:extLst>
          </p:cNvPr>
          <p:cNvSpPr/>
          <p:nvPr/>
        </p:nvSpPr>
        <p:spPr>
          <a:xfrm>
            <a:off x="4026742" y="2074038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6" name="Rectangle 16395">
            <a:extLst>
              <a:ext uri="{FF2B5EF4-FFF2-40B4-BE49-F238E27FC236}">
                <a16:creationId xmlns:a16="http://schemas.microsoft.com/office/drawing/2014/main" id="{CABBFF41-002C-863A-E633-9388176C80B8}"/>
              </a:ext>
            </a:extLst>
          </p:cNvPr>
          <p:cNvSpPr/>
          <p:nvPr/>
        </p:nvSpPr>
        <p:spPr>
          <a:xfrm>
            <a:off x="3817736" y="2683154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7" name="Rectangle 16396">
            <a:extLst>
              <a:ext uri="{FF2B5EF4-FFF2-40B4-BE49-F238E27FC236}">
                <a16:creationId xmlns:a16="http://schemas.microsoft.com/office/drawing/2014/main" id="{334E1754-F4A9-E3B3-E159-4EC60570E3F2}"/>
              </a:ext>
            </a:extLst>
          </p:cNvPr>
          <p:cNvSpPr/>
          <p:nvPr/>
        </p:nvSpPr>
        <p:spPr>
          <a:xfrm>
            <a:off x="4026742" y="2683154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8" name="Rectangle 16397">
            <a:extLst>
              <a:ext uri="{FF2B5EF4-FFF2-40B4-BE49-F238E27FC236}">
                <a16:creationId xmlns:a16="http://schemas.microsoft.com/office/drawing/2014/main" id="{9FAA0F98-9434-02E5-72DF-0AC1ED9FE867}"/>
              </a:ext>
            </a:extLst>
          </p:cNvPr>
          <p:cNvSpPr/>
          <p:nvPr/>
        </p:nvSpPr>
        <p:spPr>
          <a:xfrm>
            <a:off x="3817736" y="2892160"/>
            <a:ext cx="209006" cy="2090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9" name="Rectangle 16398">
            <a:extLst>
              <a:ext uri="{FF2B5EF4-FFF2-40B4-BE49-F238E27FC236}">
                <a16:creationId xmlns:a16="http://schemas.microsoft.com/office/drawing/2014/main" id="{204D15B4-75DC-4BC1-1CCE-7C7699831B64}"/>
              </a:ext>
            </a:extLst>
          </p:cNvPr>
          <p:cNvSpPr/>
          <p:nvPr/>
        </p:nvSpPr>
        <p:spPr>
          <a:xfrm>
            <a:off x="4026742" y="2892160"/>
            <a:ext cx="209006" cy="2090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0" name="Rectangle 16399">
            <a:extLst>
              <a:ext uri="{FF2B5EF4-FFF2-40B4-BE49-F238E27FC236}">
                <a16:creationId xmlns:a16="http://schemas.microsoft.com/office/drawing/2014/main" id="{4EA26141-8737-9C43-0815-2274C597A560}"/>
              </a:ext>
            </a:extLst>
          </p:cNvPr>
          <p:cNvSpPr/>
          <p:nvPr/>
        </p:nvSpPr>
        <p:spPr>
          <a:xfrm>
            <a:off x="3817736" y="2283044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1" name="Rectangle 16400">
            <a:extLst>
              <a:ext uri="{FF2B5EF4-FFF2-40B4-BE49-F238E27FC236}">
                <a16:creationId xmlns:a16="http://schemas.microsoft.com/office/drawing/2014/main" id="{DEE8A80B-71A4-21D7-9200-4209476D2C6E}"/>
              </a:ext>
            </a:extLst>
          </p:cNvPr>
          <p:cNvSpPr/>
          <p:nvPr/>
        </p:nvSpPr>
        <p:spPr>
          <a:xfrm>
            <a:off x="4026742" y="2283044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2" name="Rectangle 16401">
            <a:extLst>
              <a:ext uri="{FF2B5EF4-FFF2-40B4-BE49-F238E27FC236}">
                <a16:creationId xmlns:a16="http://schemas.microsoft.com/office/drawing/2014/main" id="{99E0FC29-2578-BE7C-8FD2-F6B4639C566E}"/>
              </a:ext>
            </a:extLst>
          </p:cNvPr>
          <p:cNvSpPr/>
          <p:nvPr/>
        </p:nvSpPr>
        <p:spPr>
          <a:xfrm>
            <a:off x="3817736" y="2492050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3" name="Rectangle 16402">
            <a:extLst>
              <a:ext uri="{FF2B5EF4-FFF2-40B4-BE49-F238E27FC236}">
                <a16:creationId xmlns:a16="http://schemas.microsoft.com/office/drawing/2014/main" id="{32589F2F-5910-262B-7AAF-78D167A768EE}"/>
              </a:ext>
            </a:extLst>
          </p:cNvPr>
          <p:cNvSpPr/>
          <p:nvPr/>
        </p:nvSpPr>
        <p:spPr>
          <a:xfrm>
            <a:off x="4026742" y="2492050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4" name="Rectangle 16403">
            <a:extLst>
              <a:ext uri="{FF2B5EF4-FFF2-40B4-BE49-F238E27FC236}">
                <a16:creationId xmlns:a16="http://schemas.microsoft.com/office/drawing/2014/main" id="{1E448C57-5F4A-4F13-7269-CA8D3D96D87D}"/>
              </a:ext>
            </a:extLst>
          </p:cNvPr>
          <p:cNvSpPr/>
          <p:nvPr/>
        </p:nvSpPr>
        <p:spPr>
          <a:xfrm>
            <a:off x="3817736" y="3101166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5" name="Rectangle 16404">
            <a:extLst>
              <a:ext uri="{FF2B5EF4-FFF2-40B4-BE49-F238E27FC236}">
                <a16:creationId xmlns:a16="http://schemas.microsoft.com/office/drawing/2014/main" id="{72184015-C15E-4FEF-9376-B9B9E60F4B48}"/>
              </a:ext>
            </a:extLst>
          </p:cNvPr>
          <p:cNvSpPr/>
          <p:nvPr/>
        </p:nvSpPr>
        <p:spPr>
          <a:xfrm>
            <a:off x="4026742" y="3101166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6" name="Rectangle 16405">
            <a:extLst>
              <a:ext uri="{FF2B5EF4-FFF2-40B4-BE49-F238E27FC236}">
                <a16:creationId xmlns:a16="http://schemas.microsoft.com/office/drawing/2014/main" id="{50907C95-F25C-A497-F988-7ACDD4DC1F6D}"/>
              </a:ext>
            </a:extLst>
          </p:cNvPr>
          <p:cNvSpPr/>
          <p:nvPr/>
        </p:nvSpPr>
        <p:spPr>
          <a:xfrm>
            <a:off x="3817736" y="3310172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7" name="Rectangle 16406">
            <a:extLst>
              <a:ext uri="{FF2B5EF4-FFF2-40B4-BE49-F238E27FC236}">
                <a16:creationId xmlns:a16="http://schemas.microsoft.com/office/drawing/2014/main" id="{B08A5646-0A76-5FE4-6549-CF6F8795336B}"/>
              </a:ext>
            </a:extLst>
          </p:cNvPr>
          <p:cNvSpPr/>
          <p:nvPr/>
        </p:nvSpPr>
        <p:spPr>
          <a:xfrm>
            <a:off x="4026742" y="3310172"/>
            <a:ext cx="209006" cy="209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8" name="TextBox 16407">
            <a:extLst>
              <a:ext uri="{FF2B5EF4-FFF2-40B4-BE49-F238E27FC236}">
                <a16:creationId xmlns:a16="http://schemas.microsoft.com/office/drawing/2014/main" id="{90EB72C4-1630-2228-3AF4-B308FEFD08C1}"/>
              </a:ext>
            </a:extLst>
          </p:cNvPr>
          <p:cNvSpPr txBox="1"/>
          <p:nvPr/>
        </p:nvSpPr>
        <p:spPr>
          <a:xfrm>
            <a:off x="3341362" y="372818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63059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A11E-FD20-DC0B-B937-BD21CBC1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k-bit scaling laws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4C94277-0FCE-9410-974A-D5026B6D4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18768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C4EC12-D30C-97A3-8045-B820509738B2}"/>
              </a:ext>
            </a:extLst>
          </p:cNvPr>
          <p:cNvSpPr txBox="1"/>
          <p:nvPr/>
        </p:nvSpPr>
        <p:spPr>
          <a:xfrm>
            <a:off x="6654843" y="1690688"/>
            <a:ext cx="495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4-bit precision FTW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Handle outliers via small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Outlier dependent quantization improves stability, but not scalability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3AA4061-77DF-74C3-5FF4-221A28E4A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58272"/>
            <a:ext cx="5816643" cy="43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58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A3F64-9349-BC5E-EB3D-7F78221D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Quantization Phases</a:t>
            </a:r>
          </a:p>
        </p:txBody>
      </p:sp>
    </p:spTree>
    <p:extLst>
      <p:ext uri="{BB962C8B-B14F-4D97-AF65-F5344CB8AC3E}">
        <p14:creationId xmlns:p14="http://schemas.microsoft.com/office/powerpoint/2010/main" val="20109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A5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7F5D8-651A-D421-8881-E794B6B2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LLaMA 7B on a Raspberry Pi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0CC1355-4BB6-B080-D40D-398FED4CB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85" y="640080"/>
            <a:ext cx="6412432" cy="5578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4EE125-040C-5E15-CAD7-53B5A0891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" y="4432578"/>
            <a:ext cx="1786318" cy="178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57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CA1F-D3D3-CF9D-9936-B0F5A852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PTQ: Post Training Quantization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AC8EE-E349-B6C1-6EE7-B33274D7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356" y="1690688"/>
            <a:ext cx="4608443" cy="4486275"/>
          </a:xfrm>
        </p:spPr>
        <p:txBody>
          <a:bodyPr/>
          <a:lstStyle/>
          <a:p>
            <a:r>
              <a:rPr lang="en-US" dirty="0"/>
              <a:t>GPTQ</a:t>
            </a:r>
          </a:p>
          <a:p>
            <a:r>
              <a:rPr lang="en-US" dirty="0" err="1"/>
              <a:t>AdaQuant</a:t>
            </a:r>
            <a:endParaRPr lang="en-US" dirty="0"/>
          </a:p>
          <a:p>
            <a:r>
              <a:rPr lang="en-US" dirty="0" err="1"/>
              <a:t>AdaRound</a:t>
            </a:r>
            <a:endParaRPr lang="en-US" dirty="0"/>
          </a:p>
          <a:p>
            <a:r>
              <a:rPr lang="en-US" dirty="0" err="1"/>
              <a:t>BitSplit</a:t>
            </a:r>
            <a:endParaRPr lang="en-US" dirty="0"/>
          </a:p>
          <a:p>
            <a:r>
              <a:rPr lang="en-US" dirty="0" err="1"/>
              <a:t>ZeroQuant</a:t>
            </a:r>
            <a:endParaRPr lang="en-US" dirty="0"/>
          </a:p>
          <a:p>
            <a:r>
              <a:rPr lang="en-US" dirty="0" err="1"/>
              <a:t>SmoothQuant</a:t>
            </a:r>
            <a:endParaRPr lang="en-US" dirty="0"/>
          </a:p>
          <a:p>
            <a:endParaRPr lang="en-US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F295C66C-6D6C-EB5E-FF8C-CC656E64C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577" y="4283873"/>
            <a:ext cx="1674222" cy="167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n 4">
            <a:extLst>
              <a:ext uri="{FF2B5EF4-FFF2-40B4-BE49-F238E27FC236}">
                <a16:creationId xmlns:a16="http://schemas.microsoft.com/office/drawing/2014/main" id="{584376BC-0B2C-EF15-9904-15230D99A5C3}"/>
              </a:ext>
            </a:extLst>
          </p:cNvPr>
          <p:cNvSpPr/>
          <p:nvPr/>
        </p:nvSpPr>
        <p:spPr>
          <a:xfrm>
            <a:off x="1033670" y="2001078"/>
            <a:ext cx="1272209" cy="12722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Pretrained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CBBA84-0652-1D13-AED0-F46F3D09CD8F}"/>
              </a:ext>
            </a:extLst>
          </p:cNvPr>
          <p:cNvSpPr/>
          <p:nvPr/>
        </p:nvSpPr>
        <p:spPr>
          <a:xfrm>
            <a:off x="3021496" y="2107095"/>
            <a:ext cx="1272209" cy="1060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Calibration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668C75-D44B-5F61-21E6-9780E5EC6098}"/>
              </a:ext>
            </a:extLst>
          </p:cNvPr>
          <p:cNvSpPr/>
          <p:nvPr/>
        </p:nvSpPr>
        <p:spPr>
          <a:xfrm>
            <a:off x="1643270" y="3789260"/>
            <a:ext cx="1934817" cy="7297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Calibrate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23998061-DB78-B736-B8AE-FD740DC415BA}"/>
              </a:ext>
            </a:extLst>
          </p:cNvPr>
          <p:cNvSpPr/>
          <p:nvPr/>
        </p:nvSpPr>
        <p:spPr>
          <a:xfrm>
            <a:off x="4684642" y="3518021"/>
            <a:ext cx="1272209" cy="127220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Quantized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715A26-73F4-F2F7-98DD-D295A209BF21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1669775" y="3273287"/>
            <a:ext cx="940904" cy="5159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7CE285-6713-D67A-2D83-958C28745D4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610679" y="3167269"/>
            <a:ext cx="1046922" cy="6219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85EAB6-6141-E90D-7D1A-AA80A1FF6D75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3578087" y="4154126"/>
            <a:ext cx="110655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25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6E75-F6F1-E525-9F9A-448D7329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QAT: Quantization Aware Training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FDCB82F-85F2-1A5D-273D-25A4A9C5C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615" y="4891088"/>
            <a:ext cx="1330185" cy="133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433124C-79E6-12DD-D6EA-CB5C1729B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27763"/>
            <a:ext cx="7772400" cy="36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60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A3F64-9349-BC5E-EB3D-7F78221D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95788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Questions?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C08D0EC-C012-C5F7-220A-82434D36C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91305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099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A3F64-9349-BC5E-EB3D-7F78221D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Addendum</a:t>
            </a:r>
          </a:p>
        </p:txBody>
      </p:sp>
    </p:spTree>
    <p:extLst>
      <p:ext uri="{BB962C8B-B14F-4D97-AF65-F5344CB8AC3E}">
        <p14:creationId xmlns:p14="http://schemas.microsoft.com/office/powerpoint/2010/main" val="694671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45FA-7B5B-76B6-C928-259D85CC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DNNs are significantly over-parametrized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307E922-B124-7BFD-CC0F-0E4B33430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574" y="3992199"/>
            <a:ext cx="1759226" cy="175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D6F21BD-968F-974B-7E06-0EC480400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6739"/>
            <a:ext cx="6749807" cy="372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EA77F9-9EF2-F706-EB2E-859A9E3E4F9D}"/>
              </a:ext>
            </a:extLst>
          </p:cNvPr>
          <p:cNvSpPr/>
          <p:nvPr/>
        </p:nvSpPr>
        <p:spPr>
          <a:xfrm>
            <a:off x="4213103" y="4754880"/>
            <a:ext cx="1077354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9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A3F64-9349-BC5E-EB3D-7F78221D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What’s inside a model?</a:t>
            </a:r>
          </a:p>
        </p:txBody>
      </p:sp>
    </p:spTree>
    <p:extLst>
      <p:ext uri="{BB962C8B-B14F-4D97-AF65-F5344CB8AC3E}">
        <p14:creationId xmlns:p14="http://schemas.microsoft.com/office/powerpoint/2010/main" val="1798295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790C-0C91-731D-F876-1CC1EDD3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 of Neural Networks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E7E565-C6E5-CED8-3123-0307E5714041}"/>
              </a:ext>
            </a:extLst>
          </p:cNvPr>
          <p:cNvSpPr/>
          <p:nvPr/>
        </p:nvSpPr>
        <p:spPr>
          <a:xfrm>
            <a:off x="2531120" y="2979542"/>
            <a:ext cx="489397" cy="48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375D5E-213E-11AB-A53F-B1385745F6A4}"/>
              </a:ext>
            </a:extLst>
          </p:cNvPr>
          <p:cNvSpPr/>
          <p:nvPr/>
        </p:nvSpPr>
        <p:spPr>
          <a:xfrm>
            <a:off x="2531120" y="3781106"/>
            <a:ext cx="489397" cy="48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97C1BC-161A-ADB4-ADC1-38F2D4540170}"/>
              </a:ext>
            </a:extLst>
          </p:cNvPr>
          <p:cNvSpPr/>
          <p:nvPr/>
        </p:nvSpPr>
        <p:spPr>
          <a:xfrm>
            <a:off x="2531121" y="4582670"/>
            <a:ext cx="489397" cy="48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8430355-0ED5-B50E-93FF-65CED4BB4264}"/>
                  </a:ext>
                </a:extLst>
              </p:cNvPr>
              <p:cNvSpPr/>
              <p:nvPr/>
            </p:nvSpPr>
            <p:spPr>
              <a:xfrm>
                <a:off x="4796344" y="3601023"/>
                <a:ext cx="779710" cy="77971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8430355-0ED5-B50E-93FF-65CED4BB4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344" y="3601023"/>
                <a:ext cx="779710" cy="77971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323C4A-E8AD-BFD0-98C5-D6D6C9226DFB}"/>
              </a:ext>
            </a:extLst>
          </p:cNvPr>
          <p:cNvCxnSpPr>
            <a:cxnSpLocks/>
            <a:stCxn id="5" idx="6"/>
            <a:endCxn id="20" idx="1"/>
          </p:cNvCxnSpPr>
          <p:nvPr/>
        </p:nvCxnSpPr>
        <p:spPr>
          <a:xfrm>
            <a:off x="3020517" y="3224241"/>
            <a:ext cx="1890013" cy="49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8002A7-D611-A15F-0D9B-CC8DA6E38A08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>
          <a:xfrm flipV="1">
            <a:off x="3020517" y="3990878"/>
            <a:ext cx="1775827" cy="3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95AE34-9484-E037-5DFA-634FC70CF0FA}"/>
              </a:ext>
            </a:extLst>
          </p:cNvPr>
          <p:cNvCxnSpPr>
            <a:cxnSpLocks/>
            <a:stCxn id="7" idx="6"/>
            <a:endCxn id="20" idx="3"/>
          </p:cNvCxnSpPr>
          <p:nvPr/>
        </p:nvCxnSpPr>
        <p:spPr>
          <a:xfrm flipV="1">
            <a:off x="3020518" y="4266547"/>
            <a:ext cx="1890012" cy="56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A660BA0-3A33-B87B-C4AE-57DFF81C3970}"/>
              </a:ext>
            </a:extLst>
          </p:cNvPr>
          <p:cNvSpPr txBox="1"/>
          <p:nvPr/>
        </p:nvSpPr>
        <p:spPr>
          <a:xfrm>
            <a:off x="2564591" y="3020518"/>
            <a:ext cx="63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B8A89C-CBD7-0FD5-4A4C-59EA8A226EAE}"/>
              </a:ext>
            </a:extLst>
          </p:cNvPr>
          <p:cNvSpPr txBox="1"/>
          <p:nvPr/>
        </p:nvSpPr>
        <p:spPr>
          <a:xfrm>
            <a:off x="1208246" y="3020518"/>
            <a:ext cx="63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x1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47C086-B0E5-7938-AE72-BFF39FA943CB}"/>
              </a:ext>
            </a:extLst>
          </p:cNvPr>
          <p:cNvSpPr txBox="1"/>
          <p:nvPr/>
        </p:nvSpPr>
        <p:spPr>
          <a:xfrm>
            <a:off x="1208246" y="3841138"/>
            <a:ext cx="63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x2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2ECE5F-237A-B2CB-D843-0124A0FEE277}"/>
              </a:ext>
            </a:extLst>
          </p:cNvPr>
          <p:cNvSpPr txBox="1"/>
          <p:nvPr/>
        </p:nvSpPr>
        <p:spPr>
          <a:xfrm>
            <a:off x="1184105" y="4624469"/>
            <a:ext cx="63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x3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AB609C-A815-5D7A-D15F-AF9D83740E2E}"/>
              </a:ext>
            </a:extLst>
          </p:cNvPr>
          <p:cNvSpPr txBox="1"/>
          <p:nvPr/>
        </p:nvSpPr>
        <p:spPr>
          <a:xfrm>
            <a:off x="2550290" y="3827635"/>
            <a:ext cx="63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1850B5-55D2-DD22-5ABC-F7D8D742E9EE}"/>
              </a:ext>
            </a:extLst>
          </p:cNvPr>
          <p:cNvSpPr txBox="1"/>
          <p:nvPr/>
        </p:nvSpPr>
        <p:spPr>
          <a:xfrm>
            <a:off x="2559424" y="4619810"/>
            <a:ext cx="63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597552-A331-A07B-95DD-72F017FCFECC}"/>
              </a:ext>
            </a:extLst>
          </p:cNvPr>
          <p:cNvSpPr/>
          <p:nvPr/>
        </p:nvSpPr>
        <p:spPr>
          <a:xfrm>
            <a:off x="4941500" y="1939923"/>
            <a:ext cx="489397" cy="48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4BEBB3-B4BE-4763-96DE-76631FC87035}"/>
              </a:ext>
            </a:extLst>
          </p:cNvPr>
          <p:cNvSpPr txBox="1"/>
          <p:nvPr/>
        </p:nvSpPr>
        <p:spPr>
          <a:xfrm>
            <a:off x="4547090" y="2003506"/>
            <a:ext cx="63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F23118-3BBF-3818-0C3D-9965D262C602}"/>
              </a:ext>
            </a:extLst>
          </p:cNvPr>
          <p:cNvCxnSpPr>
            <a:cxnSpLocks/>
            <a:stCxn id="33" idx="4"/>
            <a:endCxn id="20" idx="0"/>
          </p:cNvCxnSpPr>
          <p:nvPr/>
        </p:nvCxnSpPr>
        <p:spPr>
          <a:xfrm>
            <a:off x="5186199" y="2429320"/>
            <a:ext cx="0" cy="117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344FB2-7CBF-1347-99D5-1AC18C097613}"/>
              </a:ext>
            </a:extLst>
          </p:cNvPr>
          <p:cNvSpPr txBox="1"/>
          <p:nvPr/>
        </p:nvSpPr>
        <p:spPr>
          <a:xfrm>
            <a:off x="4866643" y="1972737"/>
            <a:ext cx="63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1791964-5E5D-8BA9-EA02-0CE2706C1313}"/>
                  </a:ext>
                </a:extLst>
              </p:cNvPr>
              <p:cNvSpPr/>
              <p:nvPr/>
            </p:nvSpPr>
            <p:spPr>
              <a:xfrm>
                <a:off x="6665544" y="3658116"/>
                <a:ext cx="1330512" cy="6655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1791964-5E5D-8BA9-EA02-0CE2706C1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544" y="3658116"/>
                <a:ext cx="1330512" cy="665524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3CFEF5CE-DAF3-778B-D43D-7A05B31B5A05}"/>
              </a:ext>
            </a:extLst>
          </p:cNvPr>
          <p:cNvSpPr txBox="1"/>
          <p:nvPr/>
        </p:nvSpPr>
        <p:spPr>
          <a:xfrm>
            <a:off x="4473759" y="4702646"/>
            <a:ext cx="1424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Weighted Sum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F3D1E6-4C5A-5F15-CBED-5897050047CD}"/>
              </a:ext>
            </a:extLst>
          </p:cNvPr>
          <p:cNvCxnSpPr>
            <a:stCxn id="20" idx="6"/>
            <a:endCxn id="49" idx="1"/>
          </p:cNvCxnSpPr>
          <p:nvPr/>
        </p:nvCxnSpPr>
        <p:spPr>
          <a:xfrm>
            <a:off x="5576054" y="3990878"/>
            <a:ext cx="1089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53C401-43E5-8380-C7F5-B69E4F342A2E}"/>
              </a:ext>
            </a:extLst>
          </p:cNvPr>
          <p:cNvCxnSpPr>
            <a:stCxn id="49" idx="3"/>
          </p:cNvCxnSpPr>
          <p:nvPr/>
        </p:nvCxnSpPr>
        <p:spPr>
          <a:xfrm flipV="1">
            <a:off x="7996056" y="3973659"/>
            <a:ext cx="927279" cy="1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FFD9B5A-3008-68E6-5DCF-3B4AF71836DE}"/>
              </a:ext>
            </a:extLst>
          </p:cNvPr>
          <p:cNvSpPr txBox="1"/>
          <p:nvPr/>
        </p:nvSpPr>
        <p:spPr>
          <a:xfrm>
            <a:off x="8923335" y="3782269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A726EFA-471B-212B-B56D-564755ED2189}"/>
                  </a:ext>
                </a:extLst>
              </p:cNvPr>
              <p:cNvSpPr txBox="1"/>
              <p:nvPr/>
            </p:nvSpPr>
            <p:spPr>
              <a:xfrm>
                <a:off x="6383515" y="2750996"/>
                <a:ext cx="3787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A726EFA-471B-212B-B56D-564755ED2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515" y="2750996"/>
                <a:ext cx="3787029" cy="523220"/>
              </a:xfrm>
              <a:prstGeom prst="rect">
                <a:avLst/>
              </a:prstGeom>
              <a:blipFill>
                <a:blip r:embed="rId5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865A3B8-F05B-B54D-160F-F6A6BDC4C971}"/>
              </a:ext>
            </a:extLst>
          </p:cNvPr>
          <p:cNvSpPr txBox="1"/>
          <p:nvPr/>
        </p:nvSpPr>
        <p:spPr>
          <a:xfrm>
            <a:off x="6409778" y="4383360"/>
            <a:ext cx="1842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Activation Function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323A8C-8730-A3C6-C323-2F64C676D10C}"/>
              </a:ext>
            </a:extLst>
          </p:cNvPr>
          <p:cNvCxnSpPr>
            <a:stCxn id="28" idx="3"/>
            <a:endCxn id="5" idx="2"/>
          </p:cNvCxnSpPr>
          <p:nvPr/>
        </p:nvCxnSpPr>
        <p:spPr>
          <a:xfrm>
            <a:off x="1847354" y="3205184"/>
            <a:ext cx="683766" cy="1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992ACB-F4E5-3AD3-2883-F31819718952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1847354" y="4012301"/>
            <a:ext cx="702936" cy="1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72FFEC-A8DD-CC00-2347-70FFCBC666F2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1823213" y="4804476"/>
            <a:ext cx="736211" cy="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43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464A-38D9-950E-3E20-51805BED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 of Neural Networks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099D77-7BD0-8A4A-D2FD-F33CC95E9FF0}"/>
              </a:ext>
            </a:extLst>
          </p:cNvPr>
          <p:cNvSpPr/>
          <p:nvPr/>
        </p:nvSpPr>
        <p:spPr>
          <a:xfrm>
            <a:off x="1506290" y="2668018"/>
            <a:ext cx="489397" cy="48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47D09A-7688-70A6-0C77-FF389BC2A1B8}"/>
              </a:ext>
            </a:extLst>
          </p:cNvPr>
          <p:cNvSpPr/>
          <p:nvPr/>
        </p:nvSpPr>
        <p:spPr>
          <a:xfrm>
            <a:off x="1506290" y="3469582"/>
            <a:ext cx="489397" cy="48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36CBA6-FDA9-6954-CED3-09C31E6EF88C}"/>
              </a:ext>
            </a:extLst>
          </p:cNvPr>
          <p:cNvSpPr/>
          <p:nvPr/>
        </p:nvSpPr>
        <p:spPr>
          <a:xfrm>
            <a:off x="1506291" y="4271146"/>
            <a:ext cx="489397" cy="48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29CB79-7A68-3262-338C-F177719D9C87}"/>
              </a:ext>
            </a:extLst>
          </p:cNvPr>
          <p:cNvSpPr/>
          <p:nvPr/>
        </p:nvSpPr>
        <p:spPr>
          <a:xfrm>
            <a:off x="3242791" y="1896750"/>
            <a:ext cx="489397" cy="48939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41360-3BC6-9918-5D6A-9F6A152B11EC}"/>
              </a:ext>
            </a:extLst>
          </p:cNvPr>
          <p:cNvSpPr/>
          <p:nvPr/>
        </p:nvSpPr>
        <p:spPr>
          <a:xfrm>
            <a:off x="3242790" y="2912717"/>
            <a:ext cx="489397" cy="48939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5D665B-9A21-E4F1-1FF2-EBC7580B103F}"/>
              </a:ext>
            </a:extLst>
          </p:cNvPr>
          <p:cNvSpPr/>
          <p:nvPr/>
        </p:nvSpPr>
        <p:spPr>
          <a:xfrm>
            <a:off x="3242790" y="3928684"/>
            <a:ext cx="489397" cy="48939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1FD0A9-C664-7CAE-41DB-4E8F954B46FE}"/>
              </a:ext>
            </a:extLst>
          </p:cNvPr>
          <p:cNvSpPr/>
          <p:nvPr/>
        </p:nvSpPr>
        <p:spPr>
          <a:xfrm>
            <a:off x="3242789" y="4883978"/>
            <a:ext cx="489397" cy="48939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A24FDD-7B4F-836D-5315-F9958E76E8FF}"/>
              </a:ext>
            </a:extLst>
          </p:cNvPr>
          <p:cNvSpPr/>
          <p:nvPr/>
        </p:nvSpPr>
        <p:spPr>
          <a:xfrm>
            <a:off x="4979290" y="1896750"/>
            <a:ext cx="489397" cy="48939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E5598B-E510-5506-2E0B-28950CA4D2CC}"/>
              </a:ext>
            </a:extLst>
          </p:cNvPr>
          <p:cNvSpPr/>
          <p:nvPr/>
        </p:nvSpPr>
        <p:spPr>
          <a:xfrm>
            <a:off x="4979289" y="2912717"/>
            <a:ext cx="489397" cy="48939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94CAFC-8149-6EB1-1285-525E9313E860}"/>
              </a:ext>
            </a:extLst>
          </p:cNvPr>
          <p:cNvSpPr/>
          <p:nvPr/>
        </p:nvSpPr>
        <p:spPr>
          <a:xfrm>
            <a:off x="4979289" y="3928684"/>
            <a:ext cx="489397" cy="48939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6A7B36-B999-CF29-C128-330C4988D3EB}"/>
              </a:ext>
            </a:extLst>
          </p:cNvPr>
          <p:cNvSpPr/>
          <p:nvPr/>
        </p:nvSpPr>
        <p:spPr>
          <a:xfrm>
            <a:off x="4979288" y="4883978"/>
            <a:ext cx="489397" cy="48939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A30372-C90E-4536-F098-DBF7BDCAC256}"/>
              </a:ext>
            </a:extLst>
          </p:cNvPr>
          <p:cNvSpPr/>
          <p:nvPr/>
        </p:nvSpPr>
        <p:spPr>
          <a:xfrm>
            <a:off x="6914350" y="2912716"/>
            <a:ext cx="489397" cy="48939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A45E01-7F6A-513B-EB20-D9B8172EB70C}"/>
              </a:ext>
            </a:extLst>
          </p:cNvPr>
          <p:cNvSpPr/>
          <p:nvPr/>
        </p:nvSpPr>
        <p:spPr>
          <a:xfrm>
            <a:off x="6914350" y="3714280"/>
            <a:ext cx="489397" cy="48939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89C108-CCD2-BEB3-7C07-4588DA17BDCB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1995687" y="2141449"/>
            <a:ext cx="1247104" cy="771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F7C77D-CABF-2685-1B81-636F8DC5F3B9}"/>
              </a:ext>
            </a:extLst>
          </p:cNvPr>
          <p:cNvCxnSpPr>
            <a:cxnSpLocks/>
            <a:stCxn id="5" idx="6"/>
            <a:endCxn id="7" idx="3"/>
          </p:cNvCxnSpPr>
          <p:nvPr/>
        </p:nvCxnSpPr>
        <p:spPr>
          <a:xfrm flipV="1">
            <a:off x="1995687" y="2314476"/>
            <a:ext cx="1318775" cy="1399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64A30E-3957-3880-3909-32D7859FE2AC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995687" y="2912717"/>
            <a:ext cx="1247103" cy="244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BEE29D-3718-2980-CF91-98AF8985310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995687" y="2912717"/>
            <a:ext cx="1247103" cy="1260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C64776-EC26-AA9F-B87D-542670FD2FE6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1995687" y="2912717"/>
            <a:ext cx="1247102" cy="2215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CCCA8A-FE07-3316-62F7-DBCC263EC107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95687" y="3157416"/>
            <a:ext cx="1247103" cy="556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632FA5-D572-319A-9EB5-120456A30E7D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995687" y="3714281"/>
            <a:ext cx="1247103" cy="459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EDE750-1F88-819A-CE28-D715620050A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995687" y="3714281"/>
            <a:ext cx="1247102" cy="1414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B2337D-C9BB-A0BD-47D4-8C518DE5A6AF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1995688" y="2314476"/>
            <a:ext cx="1318774" cy="2201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DFE470-B0BB-A1BE-F93A-2C4CA17B04C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95688" y="3157416"/>
            <a:ext cx="1247102" cy="1358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35B1086-94AE-8AC8-13FA-195741D8D883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1995688" y="4173383"/>
            <a:ext cx="1247102" cy="342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6FE89D4-64A3-29FC-4C02-3F82735B8069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995688" y="4515845"/>
            <a:ext cx="1170901" cy="598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8FA77F-C629-2E87-C119-FEF2E399401C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3732188" y="2141449"/>
            <a:ext cx="12471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8B69B5-18CF-FCC2-BA1C-E1EC59A6EB5C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3732188" y="2141449"/>
            <a:ext cx="1247101" cy="1015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C55766-7A11-CBD1-0F46-BAA85745060C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3732188" y="2141449"/>
            <a:ext cx="1247101" cy="2031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F59284-6205-39AE-A4F6-27B47A8AAFF1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3732188" y="2141449"/>
            <a:ext cx="1247100" cy="2987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246B52C-56BC-0380-80B6-194279DED29E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3732187" y="3157416"/>
            <a:ext cx="1247101" cy="1971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69F162-D7A5-D1E2-1ED2-440144A80B18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3732187" y="3157416"/>
            <a:ext cx="1247102" cy="1015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9C59EF3-8880-BDB5-08A8-0022E0AD2667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3732187" y="3157416"/>
            <a:ext cx="12471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23611E4-12A4-5AF1-0390-E9A3F22FFC3C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732187" y="2141449"/>
            <a:ext cx="1247103" cy="1015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1CEF0F-14A7-B0B5-485C-5651EEAC438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3732187" y="2141449"/>
            <a:ext cx="1247103" cy="2031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1213082-8384-DB47-CC3C-44F561A92E70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3732187" y="3157416"/>
            <a:ext cx="1247102" cy="1015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489074F-64BB-1AA7-24E8-050681B30B76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3732187" y="4173383"/>
            <a:ext cx="12471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6A61B1F-C471-EC20-50F5-61C6653FEDA9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3732187" y="4173383"/>
            <a:ext cx="1247101" cy="955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545F9C8-DA8C-0EBE-EAA0-BB111CA46492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3732186" y="5128677"/>
            <a:ext cx="12471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A1F3F08-EE8B-864D-3A22-002D6C4EF92A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732186" y="4173383"/>
            <a:ext cx="1247103" cy="955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542BB6D-4D72-D193-BC14-A839770EAD0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3732186" y="3157416"/>
            <a:ext cx="1247103" cy="1971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25BF00C-916C-2E80-7C48-5D698DEEEDC7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732186" y="2141449"/>
            <a:ext cx="1247104" cy="2987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8F64AC7-E134-A9D3-F835-89A5A1599D40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5468687" y="2141449"/>
            <a:ext cx="1445663" cy="1015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E72EDC0-1D8B-443C-556D-33620B728548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>
            <a:off x="5468687" y="2141449"/>
            <a:ext cx="1445663" cy="1817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85F3013-544B-3E5D-C3CA-4B45ECE32142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5468686" y="3157415"/>
            <a:ext cx="14456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BB1439C-5EE5-31EC-B74B-C0CCD5B01E0A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5468686" y="3157416"/>
            <a:ext cx="1445664" cy="801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99968D8-D954-1C83-696C-DF0FEFE8B9A4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5468686" y="3157415"/>
            <a:ext cx="1445664" cy="1015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B0507BF-032F-E5C8-8CA8-5AA9C2478D3D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5468686" y="3958979"/>
            <a:ext cx="1445664" cy="214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3FBCB1D-3A1C-A596-032E-115C5BD71C9E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5468685" y="3157415"/>
            <a:ext cx="1445665" cy="1971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3163565-AEAE-D444-F23E-77AB1ABB81BA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5468685" y="3958979"/>
            <a:ext cx="1445665" cy="1169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23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4C1A-8A9D-3EC3-6EE7-2582FE6E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Transformers</a:t>
            </a: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F05F5908-9C52-B440-0608-34FD40A9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00" y="1492697"/>
            <a:ext cx="5905500" cy="302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44BE73-F224-88E1-8563-098A0CB00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981" y="3692937"/>
            <a:ext cx="3162300" cy="36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AD378D-B00B-7DAC-C897-B0D60F1A2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981" y="2530953"/>
            <a:ext cx="3136900" cy="342900"/>
          </a:xfrm>
          <a:prstGeom prst="rect">
            <a:avLst/>
          </a:prstGeom>
        </p:spPr>
      </p:pic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F583623-2EB7-8433-4FE0-5C6EE8DAA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095" y="2925641"/>
            <a:ext cx="3784600" cy="723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35D78C-475C-0F05-C46E-87900CBEA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5395" y="2103281"/>
            <a:ext cx="3797300" cy="368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13F945-E190-8BB8-A40C-FB790CC32C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5395" y="1730438"/>
            <a:ext cx="3797300" cy="3810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562D2AE-4D32-3785-F9FC-6BF41D9E7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66972"/>
            <a:ext cx="1196662" cy="119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7F6B26-8095-8FA8-D702-05082A240A35}"/>
              </a:ext>
            </a:extLst>
          </p:cNvPr>
          <p:cNvSpPr txBox="1"/>
          <p:nvPr/>
        </p:nvSpPr>
        <p:spPr>
          <a:xfrm>
            <a:off x="838200" y="6030643"/>
            <a:ext cx="1196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ViT</a:t>
            </a:r>
            <a:r>
              <a:rPr lang="en-US" sz="1600" dirty="0"/>
              <a:t> Paper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977EBA4-2429-91C9-094B-412FA2BB9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033" y="4766972"/>
            <a:ext cx="1196662" cy="119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928363-5390-A47E-23C2-AA6285482664}"/>
              </a:ext>
            </a:extLst>
          </p:cNvPr>
          <p:cNvSpPr txBox="1"/>
          <p:nvPr/>
        </p:nvSpPr>
        <p:spPr>
          <a:xfrm>
            <a:off x="8972549" y="6030643"/>
            <a:ext cx="125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Scaling Laws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DA7D0-F7BE-E4D0-EE74-96DB5FF72B9C}"/>
              </a:ext>
            </a:extLst>
          </p:cNvPr>
          <p:cNvSpPr txBox="1"/>
          <p:nvPr/>
        </p:nvSpPr>
        <p:spPr>
          <a:xfrm>
            <a:off x="2594176" y="4554253"/>
            <a:ext cx="23643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86M params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117510-C694-6270-8589-9E803C2AE54B}"/>
              </a:ext>
            </a:extLst>
          </p:cNvPr>
          <p:cNvSpPr txBox="1"/>
          <p:nvPr/>
        </p:nvSpPr>
        <p:spPr>
          <a:xfrm>
            <a:off x="4834082" y="4484953"/>
            <a:ext cx="2544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@f32: 320 MB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F8DED7-0842-0FB3-686F-D91D7DF279D2}"/>
              </a:ext>
            </a:extLst>
          </p:cNvPr>
          <p:cNvSpPr txBox="1"/>
          <p:nvPr/>
        </p:nvSpPr>
        <p:spPr>
          <a:xfrm>
            <a:off x="4834081" y="4907478"/>
            <a:ext cx="2544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@f16: 160 MB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EF861-7E5E-EC3E-3A48-CBD03CD1C125}"/>
              </a:ext>
            </a:extLst>
          </p:cNvPr>
          <p:cNvSpPr txBox="1"/>
          <p:nvPr/>
        </p:nvSpPr>
        <p:spPr>
          <a:xfrm>
            <a:off x="4827017" y="5350709"/>
            <a:ext cx="2544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@i8: 80 MB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881DC4-AC43-961E-0E2F-2226231AA851}"/>
              </a:ext>
            </a:extLst>
          </p:cNvPr>
          <p:cNvSpPr txBox="1"/>
          <p:nvPr/>
        </p:nvSpPr>
        <p:spPr>
          <a:xfrm>
            <a:off x="7499884" y="4145840"/>
            <a:ext cx="2544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~18 BFLO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5D72C-5CCD-5F93-6587-5BC7249DF740}"/>
              </a:ext>
            </a:extLst>
          </p:cNvPr>
          <p:cNvSpPr txBox="1"/>
          <p:nvPr/>
        </p:nvSpPr>
        <p:spPr>
          <a:xfrm>
            <a:off x="4819953" y="5769033"/>
            <a:ext cx="2544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@i4: 40 MB</a:t>
            </a:r>
          </a:p>
        </p:txBody>
      </p:sp>
    </p:spTree>
    <p:extLst>
      <p:ext uri="{BB962C8B-B14F-4D97-AF65-F5344CB8AC3E}">
        <p14:creationId xmlns:p14="http://schemas.microsoft.com/office/powerpoint/2010/main" val="154801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2CB9-0F12-318A-29B4-42DC03C8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reduce model size?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BEA6A7-5086-F569-7BB4-63E713B05001}"/>
              </a:ext>
            </a:extLst>
          </p:cNvPr>
          <p:cNvSpPr/>
          <p:nvPr/>
        </p:nvSpPr>
        <p:spPr>
          <a:xfrm>
            <a:off x="1099930" y="1815548"/>
            <a:ext cx="3684105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DF8C8-0022-EF76-B0AE-D1B5C2257415}"/>
              </a:ext>
            </a:extLst>
          </p:cNvPr>
          <p:cNvSpPr/>
          <p:nvPr/>
        </p:nvSpPr>
        <p:spPr>
          <a:xfrm>
            <a:off x="1099930" y="3643657"/>
            <a:ext cx="3684105" cy="25841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C66F1-0689-ACF7-67BA-F52934F1541A}"/>
              </a:ext>
            </a:extLst>
          </p:cNvPr>
          <p:cNvSpPr/>
          <p:nvPr/>
        </p:nvSpPr>
        <p:spPr>
          <a:xfrm>
            <a:off x="1517373" y="3557862"/>
            <a:ext cx="2849217" cy="331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87606A-B602-FC69-B06A-3D00E0B06B1F}"/>
              </a:ext>
            </a:extLst>
          </p:cNvPr>
          <p:cNvSpPr/>
          <p:nvPr/>
        </p:nvSpPr>
        <p:spPr>
          <a:xfrm>
            <a:off x="1437860" y="4465982"/>
            <a:ext cx="583095" cy="58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CPU</a:t>
            </a:r>
          </a:p>
          <a:p>
            <a:pPr algn="ctr"/>
            <a:r>
              <a:rPr lang="en-US" sz="1200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A6E369-717F-673C-3D63-5222713255DB}"/>
              </a:ext>
            </a:extLst>
          </p:cNvPr>
          <p:cNvSpPr/>
          <p:nvPr/>
        </p:nvSpPr>
        <p:spPr>
          <a:xfrm>
            <a:off x="2259495" y="4465982"/>
            <a:ext cx="583095" cy="58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CPU</a:t>
            </a:r>
          </a:p>
          <a:p>
            <a:pPr algn="ctr"/>
            <a:r>
              <a:rPr lang="en-US" sz="1200" dirty="0"/>
              <a:t>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81F06A-2C00-5E83-78EE-A6A857290D94}"/>
              </a:ext>
            </a:extLst>
          </p:cNvPr>
          <p:cNvSpPr/>
          <p:nvPr/>
        </p:nvSpPr>
        <p:spPr>
          <a:xfrm>
            <a:off x="3061250" y="4465982"/>
            <a:ext cx="583095" cy="58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CPU</a:t>
            </a:r>
          </a:p>
          <a:p>
            <a:pPr algn="ctr"/>
            <a:r>
              <a:rPr lang="en-US" sz="1200" dirty="0"/>
              <a:t>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018584-F1D2-65BB-BE12-45B11BAEFB45}"/>
              </a:ext>
            </a:extLst>
          </p:cNvPr>
          <p:cNvSpPr/>
          <p:nvPr/>
        </p:nvSpPr>
        <p:spPr>
          <a:xfrm>
            <a:off x="3882885" y="4465982"/>
            <a:ext cx="583095" cy="58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CPU</a:t>
            </a:r>
          </a:p>
          <a:p>
            <a:pPr algn="ctr"/>
            <a:r>
              <a:rPr lang="en-US" sz="1200" dirty="0"/>
              <a:t>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3568D-2D84-21B6-1AD4-95E0C7B7CF8C}"/>
              </a:ext>
            </a:extLst>
          </p:cNvPr>
          <p:cNvSpPr/>
          <p:nvPr/>
        </p:nvSpPr>
        <p:spPr>
          <a:xfrm>
            <a:off x="1437860" y="5288307"/>
            <a:ext cx="583095" cy="58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CPU</a:t>
            </a:r>
          </a:p>
          <a:p>
            <a:pPr algn="ctr"/>
            <a:r>
              <a:rPr lang="en-US" sz="1200" dirty="0"/>
              <a:t>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3C3A30-FBC8-B605-B25B-6D6E506C740F}"/>
              </a:ext>
            </a:extLst>
          </p:cNvPr>
          <p:cNvSpPr/>
          <p:nvPr/>
        </p:nvSpPr>
        <p:spPr>
          <a:xfrm>
            <a:off x="2259495" y="5288307"/>
            <a:ext cx="583095" cy="58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CPU</a:t>
            </a:r>
          </a:p>
          <a:p>
            <a:pPr algn="ctr"/>
            <a:r>
              <a:rPr lang="en-US" sz="1200" dirty="0"/>
              <a:t>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73139B-5E9C-104A-4D73-4C4F132FC9FB}"/>
              </a:ext>
            </a:extLst>
          </p:cNvPr>
          <p:cNvSpPr/>
          <p:nvPr/>
        </p:nvSpPr>
        <p:spPr>
          <a:xfrm>
            <a:off x="3061250" y="5288307"/>
            <a:ext cx="583095" cy="58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CPU</a:t>
            </a:r>
          </a:p>
          <a:p>
            <a:pPr algn="ctr"/>
            <a:r>
              <a:rPr lang="en-US" sz="1200" dirty="0"/>
              <a:t>Core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3B74B4-37E0-CDE8-2374-D0D7052EABAC}"/>
              </a:ext>
            </a:extLst>
          </p:cNvPr>
          <p:cNvSpPr/>
          <p:nvPr/>
        </p:nvSpPr>
        <p:spPr>
          <a:xfrm>
            <a:off x="3882885" y="5288307"/>
            <a:ext cx="583095" cy="58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CPU</a:t>
            </a:r>
          </a:p>
          <a:p>
            <a:pPr algn="ctr"/>
            <a:r>
              <a:rPr lang="en-US" sz="1200" dirty="0"/>
              <a:t>Core</a:t>
            </a:r>
          </a:p>
        </p:txBody>
      </p:sp>
      <p:sp>
        <p:nvSpPr>
          <p:cNvPr id="15" name="Up-down Arrow 14">
            <a:extLst>
              <a:ext uri="{FF2B5EF4-FFF2-40B4-BE49-F238E27FC236}">
                <a16:creationId xmlns:a16="http://schemas.microsoft.com/office/drawing/2014/main" id="{8DF33EAB-ED7A-A790-2738-C0AB37E0B7EF}"/>
              </a:ext>
            </a:extLst>
          </p:cNvPr>
          <p:cNvSpPr/>
          <p:nvPr/>
        </p:nvSpPr>
        <p:spPr>
          <a:xfrm>
            <a:off x="2723318" y="2424802"/>
            <a:ext cx="337932" cy="1133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5371AE-352E-0C16-14BE-7D2047C6FAD7}"/>
              </a:ext>
            </a:extLst>
          </p:cNvPr>
          <p:cNvSpPr/>
          <p:nvPr/>
        </p:nvSpPr>
        <p:spPr>
          <a:xfrm>
            <a:off x="6308035" y="1815548"/>
            <a:ext cx="4651513" cy="44122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6D61D6-E080-1D0C-BFFF-AF56F373DCF8}"/>
              </a:ext>
            </a:extLst>
          </p:cNvPr>
          <p:cNvSpPr/>
          <p:nvPr/>
        </p:nvSpPr>
        <p:spPr>
          <a:xfrm>
            <a:off x="6944138" y="2093357"/>
            <a:ext cx="3379305" cy="5300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 HBM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17C764-1926-1255-6440-F89E239EC68A}"/>
              </a:ext>
            </a:extLst>
          </p:cNvPr>
          <p:cNvSpPr/>
          <p:nvPr/>
        </p:nvSpPr>
        <p:spPr>
          <a:xfrm>
            <a:off x="6758609" y="4096162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3F225A-6D52-5665-70B6-D83A3DF52ABF}"/>
              </a:ext>
            </a:extLst>
          </p:cNvPr>
          <p:cNvSpPr/>
          <p:nvPr/>
        </p:nvSpPr>
        <p:spPr>
          <a:xfrm>
            <a:off x="7229061" y="4096162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2749B8-122B-3A8B-0C77-81C55B9047CC}"/>
              </a:ext>
            </a:extLst>
          </p:cNvPr>
          <p:cNvSpPr/>
          <p:nvPr/>
        </p:nvSpPr>
        <p:spPr>
          <a:xfrm>
            <a:off x="6758609" y="4548667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FB7FEE-DE58-5FCA-7762-3FBDFA7E7F57}"/>
              </a:ext>
            </a:extLst>
          </p:cNvPr>
          <p:cNvSpPr/>
          <p:nvPr/>
        </p:nvSpPr>
        <p:spPr>
          <a:xfrm>
            <a:off x="7229061" y="4548667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CFED92-23E7-8FF4-6D60-8661C0DC4C58}"/>
              </a:ext>
            </a:extLst>
          </p:cNvPr>
          <p:cNvSpPr/>
          <p:nvPr/>
        </p:nvSpPr>
        <p:spPr>
          <a:xfrm>
            <a:off x="6758609" y="5001172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83FE58-42CE-EE47-7036-C7983C62A5D1}"/>
              </a:ext>
            </a:extLst>
          </p:cNvPr>
          <p:cNvSpPr/>
          <p:nvPr/>
        </p:nvSpPr>
        <p:spPr>
          <a:xfrm>
            <a:off x="7229061" y="5001172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CD8E2C-F24F-F9CF-ED48-6DB41945C9BA}"/>
              </a:ext>
            </a:extLst>
          </p:cNvPr>
          <p:cNvSpPr/>
          <p:nvPr/>
        </p:nvSpPr>
        <p:spPr>
          <a:xfrm>
            <a:off x="6758609" y="5453677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415539-A7B7-B2A7-044B-DC0159E26163}"/>
              </a:ext>
            </a:extLst>
          </p:cNvPr>
          <p:cNvSpPr/>
          <p:nvPr/>
        </p:nvSpPr>
        <p:spPr>
          <a:xfrm>
            <a:off x="7229061" y="5453677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4AF8BE-A70A-13D8-740A-E36A2A2A3593}"/>
              </a:ext>
            </a:extLst>
          </p:cNvPr>
          <p:cNvSpPr/>
          <p:nvPr/>
        </p:nvSpPr>
        <p:spPr>
          <a:xfrm>
            <a:off x="7726017" y="4096162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D08A4A-48EC-A37B-F3F3-330708B397ED}"/>
              </a:ext>
            </a:extLst>
          </p:cNvPr>
          <p:cNvSpPr/>
          <p:nvPr/>
        </p:nvSpPr>
        <p:spPr>
          <a:xfrm>
            <a:off x="8196469" y="4096162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C8D952-5FEC-E952-5285-C0BA1A00AEF2}"/>
              </a:ext>
            </a:extLst>
          </p:cNvPr>
          <p:cNvSpPr/>
          <p:nvPr/>
        </p:nvSpPr>
        <p:spPr>
          <a:xfrm>
            <a:off x="7726017" y="4548667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DDF775-06D3-D117-B9A8-381D96CB1D77}"/>
              </a:ext>
            </a:extLst>
          </p:cNvPr>
          <p:cNvSpPr/>
          <p:nvPr/>
        </p:nvSpPr>
        <p:spPr>
          <a:xfrm>
            <a:off x="8196469" y="4548667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B55D90-6A7C-DEC7-752D-A5F9C4FFD25D}"/>
              </a:ext>
            </a:extLst>
          </p:cNvPr>
          <p:cNvSpPr/>
          <p:nvPr/>
        </p:nvSpPr>
        <p:spPr>
          <a:xfrm>
            <a:off x="7726017" y="5001172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14ADD3-5337-C687-4372-2B63D5F78668}"/>
              </a:ext>
            </a:extLst>
          </p:cNvPr>
          <p:cNvSpPr/>
          <p:nvPr/>
        </p:nvSpPr>
        <p:spPr>
          <a:xfrm>
            <a:off x="8196469" y="5001172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1E7CB1-DBEF-8EEA-8D4B-D96F8AAEDC04}"/>
              </a:ext>
            </a:extLst>
          </p:cNvPr>
          <p:cNvSpPr/>
          <p:nvPr/>
        </p:nvSpPr>
        <p:spPr>
          <a:xfrm>
            <a:off x="7726017" y="5453677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6B2713F-7B7B-1FBC-4C51-4A5BE14597C2}"/>
              </a:ext>
            </a:extLst>
          </p:cNvPr>
          <p:cNvSpPr/>
          <p:nvPr/>
        </p:nvSpPr>
        <p:spPr>
          <a:xfrm>
            <a:off x="8196469" y="5453677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78042A5-7028-A9E4-EFAA-374C8CC0748C}"/>
              </a:ext>
            </a:extLst>
          </p:cNvPr>
          <p:cNvSpPr/>
          <p:nvPr/>
        </p:nvSpPr>
        <p:spPr>
          <a:xfrm>
            <a:off x="8666923" y="4096162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46594F-8348-2B22-A5AD-0CD5BFFD1BBC}"/>
              </a:ext>
            </a:extLst>
          </p:cNvPr>
          <p:cNvSpPr/>
          <p:nvPr/>
        </p:nvSpPr>
        <p:spPr>
          <a:xfrm>
            <a:off x="9137375" y="4096162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C036F95-ED76-5C58-D7E3-547AAD7032D7}"/>
              </a:ext>
            </a:extLst>
          </p:cNvPr>
          <p:cNvSpPr/>
          <p:nvPr/>
        </p:nvSpPr>
        <p:spPr>
          <a:xfrm>
            <a:off x="8666923" y="4548667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AF0D162-4781-3755-1948-68E222D87288}"/>
              </a:ext>
            </a:extLst>
          </p:cNvPr>
          <p:cNvSpPr/>
          <p:nvPr/>
        </p:nvSpPr>
        <p:spPr>
          <a:xfrm>
            <a:off x="9137375" y="4548667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81BA4E-F6AE-FA53-B311-01279D1CC56C}"/>
              </a:ext>
            </a:extLst>
          </p:cNvPr>
          <p:cNvSpPr/>
          <p:nvPr/>
        </p:nvSpPr>
        <p:spPr>
          <a:xfrm>
            <a:off x="8666923" y="5001172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317942-067B-7CF0-19E2-8BC493F6091B}"/>
              </a:ext>
            </a:extLst>
          </p:cNvPr>
          <p:cNvSpPr/>
          <p:nvPr/>
        </p:nvSpPr>
        <p:spPr>
          <a:xfrm>
            <a:off x="9137375" y="5001172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90DF66-9315-7820-46A2-2253C1FC3CFE}"/>
              </a:ext>
            </a:extLst>
          </p:cNvPr>
          <p:cNvSpPr/>
          <p:nvPr/>
        </p:nvSpPr>
        <p:spPr>
          <a:xfrm>
            <a:off x="8666923" y="5453677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E495296-23EE-05CD-ED30-E6D9C130CB78}"/>
              </a:ext>
            </a:extLst>
          </p:cNvPr>
          <p:cNvSpPr/>
          <p:nvPr/>
        </p:nvSpPr>
        <p:spPr>
          <a:xfrm>
            <a:off x="9137375" y="5453677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1C1C2BA-1E7E-9FA5-33A8-A12F80D99279}"/>
              </a:ext>
            </a:extLst>
          </p:cNvPr>
          <p:cNvSpPr/>
          <p:nvPr/>
        </p:nvSpPr>
        <p:spPr>
          <a:xfrm>
            <a:off x="9607829" y="4096162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3925BE-72F3-9E49-C933-09E24E633163}"/>
              </a:ext>
            </a:extLst>
          </p:cNvPr>
          <p:cNvSpPr/>
          <p:nvPr/>
        </p:nvSpPr>
        <p:spPr>
          <a:xfrm>
            <a:off x="10078281" y="4096162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3990348-E852-2C39-AF75-6BC879F2EC55}"/>
              </a:ext>
            </a:extLst>
          </p:cNvPr>
          <p:cNvSpPr/>
          <p:nvPr/>
        </p:nvSpPr>
        <p:spPr>
          <a:xfrm>
            <a:off x="9607829" y="4548667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B2282F6-BE5E-2B10-B150-CE769BC406A1}"/>
              </a:ext>
            </a:extLst>
          </p:cNvPr>
          <p:cNvSpPr/>
          <p:nvPr/>
        </p:nvSpPr>
        <p:spPr>
          <a:xfrm>
            <a:off x="10078281" y="4548667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37E0FA7-7EBF-45A7-7A47-FB121EF9181D}"/>
              </a:ext>
            </a:extLst>
          </p:cNvPr>
          <p:cNvSpPr/>
          <p:nvPr/>
        </p:nvSpPr>
        <p:spPr>
          <a:xfrm>
            <a:off x="9607829" y="5001172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013E8B-6041-21CE-140C-18233BA389BA}"/>
              </a:ext>
            </a:extLst>
          </p:cNvPr>
          <p:cNvSpPr/>
          <p:nvPr/>
        </p:nvSpPr>
        <p:spPr>
          <a:xfrm>
            <a:off x="10078281" y="5001172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D150989-F0C7-C7E0-E1CC-034BB408C0D2}"/>
              </a:ext>
            </a:extLst>
          </p:cNvPr>
          <p:cNvSpPr/>
          <p:nvPr/>
        </p:nvSpPr>
        <p:spPr>
          <a:xfrm>
            <a:off x="9607829" y="5453677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89E8B96-3B10-0D48-B9C4-DE81F447D955}"/>
              </a:ext>
            </a:extLst>
          </p:cNvPr>
          <p:cNvSpPr/>
          <p:nvPr/>
        </p:nvSpPr>
        <p:spPr>
          <a:xfrm>
            <a:off x="10078281" y="5453677"/>
            <a:ext cx="384314" cy="384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</a:t>
            </a:r>
          </a:p>
        </p:txBody>
      </p:sp>
      <p:sp>
        <p:nvSpPr>
          <p:cNvPr id="72" name="Left-right Arrow 71">
            <a:extLst>
              <a:ext uri="{FF2B5EF4-FFF2-40B4-BE49-F238E27FC236}">
                <a16:creationId xmlns:a16="http://schemas.microsoft.com/office/drawing/2014/main" id="{B28FE5B6-0549-1944-0DB8-D4F91750A3D0}"/>
              </a:ext>
            </a:extLst>
          </p:cNvPr>
          <p:cNvSpPr/>
          <p:nvPr/>
        </p:nvSpPr>
        <p:spPr>
          <a:xfrm>
            <a:off x="4784035" y="4932981"/>
            <a:ext cx="1524000" cy="3553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5DB07D-FE93-7E3A-4B18-F3B1008E36CB}"/>
              </a:ext>
            </a:extLst>
          </p:cNvPr>
          <p:cNvSpPr txBox="1"/>
          <p:nvPr/>
        </p:nvSpPr>
        <p:spPr>
          <a:xfrm>
            <a:off x="4903305" y="4630111"/>
            <a:ext cx="1285460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PCIE Bus</a:t>
            </a:r>
          </a:p>
        </p:txBody>
      </p:sp>
      <p:sp>
        <p:nvSpPr>
          <p:cNvPr id="74" name="Up-down Arrow 73">
            <a:extLst>
              <a:ext uri="{FF2B5EF4-FFF2-40B4-BE49-F238E27FC236}">
                <a16:creationId xmlns:a16="http://schemas.microsoft.com/office/drawing/2014/main" id="{BB24699C-755D-526E-76F8-6D2E5806E46C}"/>
              </a:ext>
            </a:extLst>
          </p:cNvPr>
          <p:cNvSpPr/>
          <p:nvPr/>
        </p:nvSpPr>
        <p:spPr>
          <a:xfrm>
            <a:off x="8355495" y="2670863"/>
            <a:ext cx="556592" cy="1377880"/>
          </a:xfrm>
          <a:prstGeom prst="up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090BEDA-701E-B987-9A11-859C0A943F73}"/>
              </a:ext>
            </a:extLst>
          </p:cNvPr>
          <p:cNvSpPr txBox="1"/>
          <p:nvPr/>
        </p:nvSpPr>
        <p:spPr>
          <a:xfrm>
            <a:off x="1232452" y="2737783"/>
            <a:ext cx="148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150-400 GB/s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4B7248-C679-C12C-9020-7290616925B1}"/>
              </a:ext>
            </a:extLst>
          </p:cNvPr>
          <p:cNvSpPr txBox="1"/>
          <p:nvPr/>
        </p:nvSpPr>
        <p:spPr>
          <a:xfrm>
            <a:off x="6983895" y="3080784"/>
            <a:ext cx="148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1-3 TB/s</a:t>
            </a:r>
          </a:p>
        </p:txBody>
      </p:sp>
      <p:sp>
        <p:nvSpPr>
          <p:cNvPr id="19" name="&quot;No&quot; Symbol 18">
            <a:extLst>
              <a:ext uri="{FF2B5EF4-FFF2-40B4-BE49-F238E27FC236}">
                <a16:creationId xmlns:a16="http://schemas.microsoft.com/office/drawing/2014/main" id="{D6DC51ED-9D2B-0B33-4DAD-65C01A411D0D}"/>
              </a:ext>
            </a:extLst>
          </p:cNvPr>
          <p:cNvSpPr/>
          <p:nvPr/>
        </p:nvSpPr>
        <p:spPr>
          <a:xfrm>
            <a:off x="3293206" y="2712092"/>
            <a:ext cx="420713" cy="42071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58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30633-EC31-8BCA-59A5-C18CA05C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More than just memory reduction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38A470-0C5D-F113-397D-763B8237C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02214"/>
              </p:ext>
            </p:extLst>
          </p:nvPr>
        </p:nvGraphicFramePr>
        <p:xfrm>
          <a:off x="961345" y="1845426"/>
          <a:ext cx="4988181" cy="370290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2166168">
                  <a:extLst>
                    <a:ext uri="{9D8B030D-6E8A-4147-A177-3AD203B41FA5}">
                      <a16:colId xmlns:a16="http://schemas.microsoft.com/office/drawing/2014/main" val="1326074975"/>
                    </a:ext>
                  </a:extLst>
                </a:gridCol>
                <a:gridCol w="1254787">
                  <a:extLst>
                    <a:ext uri="{9D8B030D-6E8A-4147-A177-3AD203B41FA5}">
                      <a16:colId xmlns:a16="http://schemas.microsoft.com/office/drawing/2014/main" val="1892034652"/>
                    </a:ext>
                  </a:extLst>
                </a:gridCol>
                <a:gridCol w="1567226">
                  <a:extLst>
                    <a:ext uri="{9D8B030D-6E8A-4147-A177-3AD203B41FA5}">
                      <a16:colId xmlns:a16="http://schemas.microsoft.com/office/drawing/2014/main" val="550366055"/>
                    </a:ext>
                  </a:extLst>
                </a:gridCol>
              </a:tblGrid>
              <a:tr h="1086979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IN" sz="2100" b="1" cap="none" spc="30" dirty="0">
                          <a:solidFill>
                            <a:schemeClr val="bg1"/>
                          </a:solidFill>
                          <a:effectLst/>
                        </a:rPr>
                        <a:t> Type of Compute</a:t>
                      </a:r>
                    </a:p>
                  </a:txBody>
                  <a:tcPr marL="0" marR="11888" marT="44196" marB="4419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IN" sz="2100" b="1" cap="none" spc="3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A100</a:t>
                      </a:r>
                    </a:p>
                    <a:p>
                      <a:pPr algn="r" fontAlgn="base" latinLnBrk="0"/>
                      <a:r>
                        <a:rPr lang="en-IN" sz="2100" b="1" cap="none" spc="3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(TFLOPs)</a:t>
                      </a:r>
                      <a:endParaRPr lang="en-IN" sz="2100" b="1" cap="none" spc="3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11888" marT="44196" marB="4419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IN" sz="2100" b="1" cap="none" spc="3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H100 SXM5</a:t>
                      </a:r>
                    </a:p>
                    <a:p>
                      <a:pPr algn="r" fontAlgn="base" latinLnBrk="0"/>
                      <a:r>
                        <a:rPr lang="en-IN" sz="2100" b="1" cap="none" spc="3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(TFLOPs)</a:t>
                      </a:r>
                      <a:endParaRPr lang="en-IN" sz="2100" b="1" cap="none" spc="3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11888" marT="44196" marB="4419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22306"/>
                  </a:ext>
                </a:extLst>
              </a:tr>
              <a:tr h="373703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IN" sz="16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FP16</a:t>
                      </a:r>
                      <a:endParaRPr lang="en-IN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9440" marR="88392" marT="44196" marB="441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IN" sz="1600" cap="none" spc="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</a:p>
                  </a:txBody>
                  <a:tcPr marL="59440" marR="88392" marT="44196" marB="441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IN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</a:p>
                  </a:txBody>
                  <a:tcPr marL="59440" marR="88392" marT="44196" marB="441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353549"/>
                  </a:ext>
                </a:extLst>
              </a:tr>
              <a:tr h="373703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IN" sz="16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FP16 Tensor Core</a:t>
                      </a:r>
                      <a:endParaRPr lang="en-IN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88392" marT="44196" marB="441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IN" sz="1600" cap="none" spc="0" dirty="0">
                          <a:solidFill>
                            <a:schemeClr val="tx1"/>
                          </a:solidFill>
                          <a:effectLst/>
                        </a:rPr>
                        <a:t>312</a:t>
                      </a:r>
                    </a:p>
                  </a:txBody>
                  <a:tcPr marL="0" marR="88392" marT="44196" marB="441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IN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marL="0" marR="88392" marT="44196" marB="441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113819"/>
                  </a:ext>
                </a:extLst>
              </a:tr>
              <a:tr h="373703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IN" sz="16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BF16 Tensor Core</a:t>
                      </a:r>
                      <a:endParaRPr lang="en-IN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9440" marR="88392" marT="44196" marB="441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IN" sz="1600" cap="none" spc="0">
                          <a:solidFill>
                            <a:schemeClr val="tx1"/>
                          </a:solidFill>
                          <a:effectLst/>
                        </a:rPr>
                        <a:t>312</a:t>
                      </a:r>
                    </a:p>
                  </a:txBody>
                  <a:tcPr marL="59440" marR="88392" marT="44196" marB="441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IN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marL="59440" marR="88392" marT="44196" marB="441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679414"/>
                  </a:ext>
                </a:extLst>
              </a:tr>
              <a:tr h="373703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IN" sz="16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TF32 Tensor Core</a:t>
                      </a:r>
                      <a:endParaRPr lang="en-IN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9440" marR="88392" marT="44196" marB="441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IN" sz="1600" cap="none" spc="0">
                          <a:solidFill>
                            <a:schemeClr val="tx1"/>
                          </a:solidFill>
                          <a:effectLst/>
                        </a:rPr>
                        <a:t>156</a:t>
                      </a:r>
                    </a:p>
                  </a:txBody>
                  <a:tcPr marL="59440" marR="88392" marT="44196" marB="441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IN" sz="1600" cap="none" spc="0" dirty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</a:p>
                  </a:txBody>
                  <a:tcPr marL="59440" marR="88392" marT="44196" marB="441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09502"/>
                  </a:ext>
                </a:extLst>
              </a:tr>
              <a:tr h="373703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IN" sz="16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FP64 Tensor Core</a:t>
                      </a:r>
                      <a:endParaRPr lang="en-IN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9440" marR="88392" marT="44196" marB="441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IN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19.5</a:t>
                      </a:r>
                    </a:p>
                  </a:txBody>
                  <a:tcPr marL="59440" marR="88392" marT="44196" marB="441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IN" sz="1600" cap="none" spc="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marL="59440" marR="88392" marT="44196" marB="441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177804"/>
                  </a:ext>
                </a:extLst>
              </a:tr>
              <a:tr h="373703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IN" sz="16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INT8 Tensor Core</a:t>
                      </a:r>
                      <a:endParaRPr lang="en-IN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88392" marT="44196" marB="441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IN" sz="1600" cap="none" spc="0" dirty="0">
                          <a:solidFill>
                            <a:schemeClr val="tx1"/>
                          </a:solidFill>
                          <a:effectLst/>
                        </a:rPr>
                        <a:t>624 TOPS</a:t>
                      </a:r>
                    </a:p>
                  </a:txBody>
                  <a:tcPr marL="0" marR="88392" marT="44196" marB="441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IN" sz="1600" cap="none" spc="0" dirty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</a:p>
                  </a:txBody>
                  <a:tcPr marL="0" marR="88392" marT="44196" marB="441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28057"/>
                  </a:ext>
                </a:extLst>
              </a:tr>
              <a:tr h="37370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INT4 Tensor Core</a:t>
                      </a:r>
                      <a:endParaRPr lang="en-IN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88392" marT="44196" marB="441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IN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1248 TOPS</a:t>
                      </a:r>
                    </a:p>
                  </a:txBody>
                  <a:tcPr marL="0" marR="88392" marT="44196" marB="441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IN" sz="1600" cap="none" spc="0" dirty="0">
                          <a:solidFill>
                            <a:schemeClr val="tx1"/>
                          </a:solidFill>
                          <a:effectLst/>
                        </a:rPr>
                        <a:t>4000</a:t>
                      </a:r>
                    </a:p>
                  </a:txBody>
                  <a:tcPr marL="0" marR="88392" marT="44196" marB="441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574629"/>
                  </a:ext>
                </a:extLst>
              </a:tr>
            </a:tbl>
          </a:graphicData>
        </a:graphic>
      </p:graphicFrame>
      <p:pic>
        <p:nvPicPr>
          <p:cNvPr id="7170" name="Picture 2">
            <a:extLst>
              <a:ext uri="{FF2B5EF4-FFF2-40B4-BE49-F238E27FC236}">
                <a16:creationId xmlns:a16="http://schemas.microsoft.com/office/drawing/2014/main" id="{48EE9411-D92B-C7E1-8E55-FAA994F50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609" y="4748541"/>
            <a:ext cx="1547191" cy="154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A0CC89AF-A9E2-B982-B221-9D12DDEA33B4}"/>
              </a:ext>
            </a:extLst>
          </p:cNvPr>
          <p:cNvSpPr/>
          <p:nvPr/>
        </p:nvSpPr>
        <p:spPr>
          <a:xfrm>
            <a:off x="1060174" y="3327136"/>
            <a:ext cx="4889352" cy="371061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B3BD7EA-30B1-D87D-7E09-78910679B3E5}"/>
              </a:ext>
            </a:extLst>
          </p:cNvPr>
          <p:cNvSpPr/>
          <p:nvPr/>
        </p:nvSpPr>
        <p:spPr>
          <a:xfrm>
            <a:off x="1060174" y="4808846"/>
            <a:ext cx="4889352" cy="371061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7751CB99-EC2B-41DB-DA49-CED844A7E831}"/>
              </a:ext>
            </a:extLst>
          </p:cNvPr>
          <p:cNvSpPr/>
          <p:nvPr/>
        </p:nvSpPr>
        <p:spPr>
          <a:xfrm>
            <a:off x="1060174" y="5149114"/>
            <a:ext cx="4889352" cy="371061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A21B06F3-7691-1282-3AED-4FA1370D45D8}"/>
              </a:ext>
            </a:extLst>
          </p:cNvPr>
          <p:cNvSpPr/>
          <p:nvPr/>
        </p:nvSpPr>
        <p:spPr>
          <a:xfrm>
            <a:off x="7050157" y="2120348"/>
            <a:ext cx="2756452" cy="1457739"/>
          </a:xfrm>
          <a:prstGeom prst="wedgeRectCallout">
            <a:avLst>
              <a:gd name="adj1" fmla="val -84775"/>
              <a:gd name="adj2" fmla="val 16977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4x faster inference compute with INT8 as compared to FP16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 higher cache-hit!</a:t>
            </a:r>
          </a:p>
        </p:txBody>
      </p:sp>
    </p:spTree>
    <p:extLst>
      <p:ext uri="{BB962C8B-B14F-4D97-AF65-F5344CB8AC3E}">
        <p14:creationId xmlns:p14="http://schemas.microsoft.com/office/powerpoint/2010/main" val="407944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A3F64-9349-BC5E-EB3D-7F78221D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Let’s Quantize!</a:t>
            </a:r>
          </a:p>
        </p:txBody>
      </p:sp>
    </p:spTree>
    <p:extLst>
      <p:ext uri="{BB962C8B-B14F-4D97-AF65-F5344CB8AC3E}">
        <p14:creationId xmlns:p14="http://schemas.microsoft.com/office/powerpoint/2010/main" val="2421320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4196</TotalTime>
  <Words>1114</Words>
  <Application>Microsoft Macintosh PowerPoint</Application>
  <PresentationFormat>Widescreen</PresentationFormat>
  <Paragraphs>269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inherit</vt:lpstr>
      <vt:lpstr>Office Theme</vt:lpstr>
      <vt:lpstr>Quantization</vt:lpstr>
      <vt:lpstr>LLaMA 7B on a Raspberry Pi</vt:lpstr>
      <vt:lpstr>What’s inside a model?</vt:lpstr>
      <vt:lpstr>Essence of Neural Networks</vt:lpstr>
      <vt:lpstr>Essence of Neural Networks</vt:lpstr>
      <vt:lpstr>Vision Transformers</vt:lpstr>
      <vt:lpstr>Why reduce model size?</vt:lpstr>
      <vt:lpstr>More than just memory reduction</vt:lpstr>
      <vt:lpstr>Let’s Quantize!</vt:lpstr>
      <vt:lpstr>Basic sensitivity study by Truncation</vt:lpstr>
      <vt:lpstr>Uniform Quantization – INT8</vt:lpstr>
      <vt:lpstr>INT4 in llama.cpp (Q4_0)</vt:lpstr>
      <vt:lpstr>Distribution of weights matters</vt:lpstr>
      <vt:lpstr>The Outlier Problem</vt:lpstr>
      <vt:lpstr>LLM.int8 – vector quantization limits</vt:lpstr>
      <vt:lpstr>LLM.int8 – decompose outliers</vt:lpstr>
      <vt:lpstr>SmoothQuant – a different approach</vt:lpstr>
      <vt:lpstr>k-bit scaling laws</vt:lpstr>
      <vt:lpstr>Quantization Phases</vt:lpstr>
      <vt:lpstr>PTQ: Post Training Quantization</vt:lpstr>
      <vt:lpstr>QAT: Quantization Aware Training</vt:lpstr>
      <vt:lpstr>Questions?</vt:lpstr>
      <vt:lpstr>Addendum</vt:lpstr>
      <vt:lpstr>DNNs are significantly over-parametrized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Amod Malviya</dc:creator>
  <cp:lastModifiedBy>Amod Malviya</cp:lastModifiedBy>
  <cp:revision>269</cp:revision>
  <dcterms:created xsi:type="dcterms:W3CDTF">2023-04-19T12:47:21Z</dcterms:created>
  <dcterms:modified xsi:type="dcterms:W3CDTF">2023-04-22T17:21:20Z</dcterms:modified>
</cp:coreProperties>
</file>