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0" r:id="rId4"/>
    <p:sldId id="272" r:id="rId5"/>
    <p:sldId id="278" r:id="rId6"/>
    <p:sldId id="270" r:id="rId7"/>
    <p:sldId id="276" r:id="rId8"/>
    <p:sldId id="279" r:id="rId9"/>
    <p:sldId id="263" r:id="rId10"/>
    <p:sldId id="275" r:id="rId11"/>
    <p:sldId id="261" r:id="rId12"/>
    <p:sldId id="265" r:id="rId13"/>
    <p:sldId id="262" r:id="rId14"/>
    <p:sldId id="267" r:id="rId15"/>
    <p:sldId id="280" r:id="rId16"/>
    <p:sldId id="271" r:id="rId17"/>
    <p:sldId id="26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18"/>
    <a:srgbClr val="080810"/>
    <a:srgbClr val="040111"/>
    <a:srgbClr val="040123"/>
    <a:srgbClr val="141321"/>
    <a:srgbClr val="212121"/>
    <a:srgbClr val="00000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42"/>
    <p:restoredTop sz="75323"/>
  </p:normalViewPr>
  <p:slideViewPr>
    <p:cSldViewPr snapToGrid="0">
      <p:cViewPr varScale="1">
        <p:scale>
          <a:sx n="92" d="100"/>
          <a:sy n="92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96333661417321E-2"/>
          <c:y val="1.7121000423166804E-2"/>
          <c:w val="0.92541141732283461"/>
          <c:h val="0.76772959105994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2004</c:v>
                </c:pt>
                <c:pt idx="1">
                  <c:v>2008</c:v>
                </c:pt>
                <c:pt idx="2">
                  <c:v>2012</c:v>
                </c:pt>
                <c:pt idx="3">
                  <c:v>2016</c:v>
                </c:pt>
                <c:pt idx="4">
                  <c:v>2020</c:v>
                </c:pt>
                <c:pt idx="5">
                  <c:v>2024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12</c:v>
                </c:pt>
                <c:pt idx="3">
                  <c:v>16</c:v>
                </c:pt>
                <c:pt idx="4">
                  <c:v>37</c:v>
                </c:pt>
                <c:pt idx="5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9A-014B-BF97-4DA3C7A7BE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2004</c:v>
                </c:pt>
                <c:pt idx="1">
                  <c:v>2008</c:v>
                </c:pt>
                <c:pt idx="2">
                  <c:v>2012</c:v>
                </c:pt>
                <c:pt idx="3">
                  <c:v>2016</c:v>
                </c:pt>
                <c:pt idx="4">
                  <c:v>2020</c:v>
                </c:pt>
                <c:pt idx="5">
                  <c:v>2024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3.54</c:v>
                </c:pt>
                <c:pt idx="3">
                  <c:v>4.45</c:v>
                </c:pt>
                <c:pt idx="4">
                  <c:v>6.17</c:v>
                </c:pt>
                <c:pt idx="5">
                  <c:v>8.39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9A-014B-BF97-4DA3C7A7BE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I/O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2004</c:v>
                </c:pt>
                <c:pt idx="1">
                  <c:v>2008</c:v>
                </c:pt>
                <c:pt idx="2">
                  <c:v>2012</c:v>
                </c:pt>
                <c:pt idx="3">
                  <c:v>2016</c:v>
                </c:pt>
                <c:pt idx="4">
                  <c:v>2020</c:v>
                </c:pt>
                <c:pt idx="5">
                  <c:v>2024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9.5</c:v>
                </c:pt>
                <c:pt idx="4">
                  <c:v>32</c:v>
                </c:pt>
                <c:pt idx="5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9A-014B-BF97-4DA3C7A7BE9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2004</c:v>
                </c:pt>
                <c:pt idx="1">
                  <c:v>2008</c:v>
                </c:pt>
                <c:pt idx="2">
                  <c:v>2012</c:v>
                </c:pt>
                <c:pt idx="3">
                  <c:v>2016</c:v>
                </c:pt>
                <c:pt idx="4">
                  <c:v>2020</c:v>
                </c:pt>
                <c:pt idx="5">
                  <c:v>2024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10</c:v>
                </c:pt>
                <c:pt idx="4">
                  <c:v>16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9A-014B-BF97-4DA3C7A7B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3331840"/>
        <c:axId val="1323333552"/>
      </c:lineChart>
      <c:catAx>
        <c:axId val="132333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333552"/>
        <c:crosses val="autoZero"/>
        <c:auto val="1"/>
        <c:lblAlgn val="ctr"/>
        <c:lblOffset val="100"/>
        <c:noMultiLvlLbl val="0"/>
      </c:catAx>
      <c:valAx>
        <c:axId val="13233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33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12955216535436"/>
          <c:y val="0.88904780456152777"/>
          <c:w val="0.52574089566929139"/>
          <c:h val="5.9389698610377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97E-230B-AA4E-9FD8-9210BEB5370F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99B0A-028A-AD47-A090-43C63443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Abstractions are great but people can get stuck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Understanding helps us unblock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3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FB489-E36C-8C31-3CFC-CB7C0FE62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7BEB3-0A45-6A2C-273A-0C10F262B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134EAC-5265-A9CC-1C6C-368BB2FB2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massively concurrent tasks, lower cost of switching, encouraged by primitives like </a:t>
            </a:r>
            <a:r>
              <a:rPr lang="en-US" dirty="0" err="1"/>
              <a:t>io_uring</a:t>
            </a:r>
            <a:r>
              <a:rPr lang="en-US" dirty="0"/>
              <a:t> on I/O 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Threads just won’t scale to millions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of a context switch has actually been going up!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criminal to not let your thread run through to the completion of its time slice today, than 20y 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72FD-3B05-E4A4-2AED-A57116218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Need for more control over hardware efficiency, Better understanding of footguns.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in the sense that instead of hiding complexity, they give you better primitives to deal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Rust: zero-cost abstractions via the ownership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Swift is somewhere in there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5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7108C-1A75-0308-F404-94D36E6E2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720A8-A94A-6311-7914-CF3706F43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7CADD-8CAC-1223-47E3-7569597E2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DBs designed in mid 90s, early 2000s can last only so long at current scales.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Debit/credit primitives, so ledger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Separate control plane (metadata) from data plane (</a:t>
            </a:r>
            <a:r>
              <a:rPr lang="en-US" dirty="0" err="1"/>
              <a:t>txn</a:t>
            </a:r>
            <a:r>
              <a:rPr lang="en-US" dirty="0"/>
              <a:t> entries): allows 1000x higher scale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Rethinking abstractions across network, storage and consensus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Fixed sizing -&gt; No dynamic allocations at all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1 query = 8k </a:t>
            </a:r>
            <a:r>
              <a:rPr lang="en-US" dirty="0" err="1"/>
              <a:t>txns</a:t>
            </a:r>
            <a:r>
              <a:rPr lang="en-US" dirty="0"/>
              <a:t> = 4 </a:t>
            </a:r>
            <a:r>
              <a:rPr lang="en-US" dirty="0" err="1"/>
              <a:t>syscalls</a:t>
            </a:r>
            <a:r>
              <a:rPr lang="en-US" dirty="0"/>
              <a:t> + 4 </a:t>
            </a:r>
            <a:r>
              <a:rPr lang="en-US" dirty="0" err="1"/>
              <a:t>memcpy</a:t>
            </a:r>
            <a:r>
              <a:rPr lang="en-US" dirty="0"/>
              <a:t> + 3 network req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Protocol aware recovery wouldn’t be possible if they weren’t going across abstractions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45477-FB4E-CD5E-9CCC-345717235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</a:t>
            </a:r>
            <a:r>
              <a:rPr lang="en-US" dirty="0" err="1"/>
              <a:t>iGPU</a:t>
            </a:r>
            <a:r>
              <a:rPr lang="en-US" dirty="0"/>
              <a:t>/NPU adoption mainstream, along with standardized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cores now limited by physics (node size)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Throughput has historically been used to hide latency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workflows for these have very different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F3750-A1C2-97DC-1D1C-3BBD5C51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99CC7-98BB-A7EF-A833-F69B10646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8B7390-8137-9BA6-0264-B44196149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era for things like classifiers, NLP &amp; other fuzzy logic.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accessibility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might be high today, but TCO could look quite appealing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3B2B6-35DF-6AA4-9033-C078F0BC2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277A6-445C-5E29-6BE4-6431CDDBA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3A3C2-3EA2-9F19-EE63-82EB0B160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FFB1C-21EB-033D-5BB9-A7A6FDDDA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3CD57-2C12-2C7F-7478-75AE6685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Foundations are the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all at once – small steps are fine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arrive at foundations no matter where 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Homogeneity in foundations, only tradeoffs differ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7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abstraction would you revisit?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D54B-982D-5F94-9A56-142642C4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96203-A6F6-94B8-AC2F-C29A57303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09A39-1DE3-F6CA-EA25-62879A26D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 parts to this talk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Definition &amp; history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Review recent changes as a way to understand how abstractions change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we can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20249-B8C6-10A5-B7A2-3F80A15AA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96E82-75C5-F9BC-2758-56683E75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2E288-018D-14E6-2368-CCC5E9198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46288-2D64-7596-CF8B-A856FB808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– not necessarily bad, but should always be a conscious choice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from </a:t>
            </a:r>
            <a:r>
              <a:rPr lang="en-US"/>
              <a:t>systems thinking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126F-E971-C6BE-EACE-718943265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of the consequences was that people were getting introduced to “distributed systems” without first knowing how to make really good use of a single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COST: Configuration that Outperforms a Single Thread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Pic: System A is unoptimized, while B is optimized. Unoptimized “scales” far better, despite (or rather, because of) its poor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2948-AC92-55DA-3B17-1210E0F0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93116-6DB1-CAF2-B354-ECE9FD2B5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746B5-A06B-454E-E4A4-E8FD1AEC8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CPU: 2003 (x64), 2004 (dual core), 2007 (iPhone), 2009 (</a:t>
            </a:r>
            <a:r>
              <a:rPr lang="en-US" dirty="0" err="1"/>
              <a:t>integ</a:t>
            </a:r>
            <a:r>
              <a:rPr lang="en-US" dirty="0"/>
              <a:t>. </a:t>
            </a:r>
            <a:r>
              <a:rPr lang="en-US" dirty="0" err="1"/>
              <a:t>northbr</a:t>
            </a:r>
            <a:r>
              <a:rPr lang="en-US" dirty="0"/>
              <a:t>), 2011 (</a:t>
            </a:r>
            <a:r>
              <a:rPr lang="en-US" dirty="0" err="1"/>
              <a:t>integ</a:t>
            </a:r>
            <a:r>
              <a:rPr lang="en-US" dirty="0"/>
              <a:t> GPU), 2020 (M1)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IO: 2004 (PCIe 1.0), 2008 (SSD), 2012 (</a:t>
            </a:r>
            <a:r>
              <a:rPr lang="en-US" dirty="0" err="1"/>
              <a:t>NVMe</a:t>
            </a:r>
            <a:r>
              <a:rPr lang="en-US" dirty="0"/>
              <a:t>), 2022 (PCIe 5.0)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Memory: 2015 (HBM), PCIe 5.0 CXL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here: https://</a:t>
            </a:r>
            <a:r>
              <a:rPr lang="en-US" dirty="0" err="1"/>
              <a:t>docs.google.com</a:t>
            </a:r>
            <a:r>
              <a:rPr lang="en-US" dirty="0"/>
              <a:t>/spreadsheets/d/1LJoXVYLtMSSz18LLeqvMgc_egKCJgUcYv-cF-kJ3bUQ/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00125-55E4-CD1D-585F-077742278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39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AF549-1F71-4F02-4A07-CF5F0AA01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4EBBB-E8BD-1357-6F3F-FC692E176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51E2C-CFBE-35D3-E16E-FFA03D6D6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Indicative, not exhaustive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561DB-8EE6-FCAC-AF1C-262E739C4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2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Reason: Memory access cost. Pluggability, performant low-overhead platform neutrality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examples that have very different design goals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eBPF</a:t>
            </a:r>
            <a:r>
              <a:rPr lang="en-US" dirty="0"/>
              <a:t> –Katran, Cilium. More than just network now, hot pluggable kernel logic.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WASM – more than just web, cross-platform container images. Also see Zig’s interesting use of WASM for compiler build.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99B0A-028A-AD47-A090-43C634431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0F81-C979-982F-3809-884E54F89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4865C-1053-9C32-1B05-6CD0883D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C47A-1A37-CDBF-80B8-6DF0CD98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D803-E4E3-C882-2481-49B9E8A5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3829-B4F9-2C26-041C-4992DFCD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8B97-68B6-9BD6-C741-B7F68E52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ADABE-0D53-8B0C-4BAF-8428F2B0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3D9E-2DA1-7256-3DD6-89DF8362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8040-F029-15E9-DEDD-4ED4BED8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9D27-76AE-47AD-8964-8E7E00FB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51CF7-88F8-0E7E-717E-D9A391979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4902A-89FB-A513-DF4A-DFEEFBF2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09C6-9217-A128-6095-D1E7B89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9866-0873-1C77-DBE7-B750696E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A52C-FD65-B157-26AE-DFAB9D96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87AA-4286-3198-8102-78A66944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D3CB-DECB-2E68-0D17-F89D6DC5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D3D6-CA45-DF58-20E1-CF589D62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554B-0A04-E805-32E9-E52A4C9B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4DCD-7A65-DFE4-E324-1AC5B1BA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0439-9F9F-733E-C999-D35EDD87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24604-E776-5827-EC9E-22B901B8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0BAF-F794-6043-877C-F0E82560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EF71-7AB7-E798-E8FC-F52D9E95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6A74-5EF5-0961-8ABA-B9078C58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3197-B7B3-15CF-581D-E15AA7F0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7CCB-CC5E-24D4-B28C-C1D01DC11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1EF06-8DD6-93F3-3A33-FAE01C13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B3948-EA18-3A38-C02A-24374005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49B0-C12D-525B-51F8-F9E3EF2A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DD8B-A52E-4D15-4DE3-40C6B8B6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48EC-9A98-53DE-6F3D-A68A2A6C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38312-75E2-CCC9-B539-983CB269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39AE-735D-CF02-D2D3-6C819206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88F2-6C99-9211-1ECC-F93D503F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33292-3930-98A8-85E6-F347768FC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A8246-76DE-9961-218C-5580DE7B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6780C-3B7B-CC8B-EAE6-B163AB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E15A5-468C-4624-742A-4492625B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BB7F-677A-8C5B-872A-2B1E71C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469CD-1D47-23B7-630C-B56E66DE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501E2-385F-F530-5B07-A869323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4C3B7-3F30-1629-BAAF-72135E6F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27938-C948-FC44-873F-9CFE4554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9D573-591C-AA9D-51FA-68DD1147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D836-00BA-1340-7CDD-A658DD0E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9903-D322-1D8C-25D5-F79029CC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825E-FEDB-C8FB-5D01-658186B9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5B86E-7C3F-1F24-6ECE-AD6D4888B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07512-4D72-7D8F-0D63-182F4205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984A-2A39-8CAB-3788-3CA47EB4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2C3B-073A-7640-AD4E-B5EAD34E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31AF-BE41-EEE2-266D-17FBADDD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A4744-61F3-F841-AA48-26ABC9C44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8EDAC-A186-DD79-0446-5308879E3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3B5E-3EC0-2E90-DF1E-544AFFF6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41A80-77BF-7C5F-5834-E5B352B5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E216-AD73-B8F5-5F9A-57CAABF1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DBC87-D8D1-1921-8E4E-CC563B25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BC1D-0518-2EE0-CE3D-9FAC19DDD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6982-7F82-B8EC-1C36-D25BD234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34980-C3E8-0548-ACB2-E16B87C1440E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2843-3BFA-811B-1DD8-29B19F887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87EA-027B-CA83-2AFC-69347E4D9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BFBBE-9B1A-DB49-BCB8-5B91D82C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7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3C96-E3CD-275B-1506-5DF51F009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24486"/>
            <a:ext cx="9144000" cy="2387600"/>
          </a:xfrm>
        </p:spPr>
        <p:txBody>
          <a:bodyPr/>
          <a:lstStyle/>
          <a:p>
            <a:r>
              <a:rPr lang="en-US" dirty="0"/>
              <a:t>Revisiting Abstractions</a:t>
            </a:r>
            <a:br>
              <a:rPr lang="en-US" dirty="0"/>
            </a:br>
            <a:r>
              <a:rPr lang="en-US" dirty="0"/>
              <a:t>For Fun &amp; 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CD8A4-69AE-9075-3BE5-5E002F118120}"/>
              </a:ext>
            </a:extLst>
          </p:cNvPr>
          <p:cNvSpPr txBox="1"/>
          <p:nvPr/>
        </p:nvSpPr>
        <p:spPr>
          <a:xfrm>
            <a:off x="5077643" y="5145454"/>
            <a:ext cx="203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Amod</a:t>
            </a:r>
            <a:r>
              <a:rPr lang="en-US" sz="2400" dirty="0"/>
              <a:t> Malviya</a:t>
            </a:r>
          </a:p>
        </p:txBody>
      </p:sp>
      <p:pic>
        <p:nvPicPr>
          <p:cNvPr id="10" name="Picture 9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B6B87238-1353-A0D6-90A0-C525DD6A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98" y="3145815"/>
            <a:ext cx="1600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AEB71-D8D1-6B93-4ED9-BC49C40B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5FEDE-2707-F5A6-B44F-3A8C748F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980"/>
            <a:ext cx="10515600" cy="1325563"/>
          </a:xfrm>
        </p:spPr>
        <p:txBody>
          <a:bodyPr/>
          <a:lstStyle/>
          <a:p>
            <a:r>
              <a:rPr lang="en-US" dirty="0"/>
              <a:t>A shift of concurrency primitives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16E81-1112-F086-C1B6-26C4A433E23E}"/>
              </a:ext>
            </a:extLst>
          </p:cNvPr>
          <p:cNvSpPr txBox="1"/>
          <p:nvPr/>
        </p:nvSpPr>
        <p:spPr>
          <a:xfrm>
            <a:off x="2524304" y="4101756"/>
            <a:ext cx="1913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async / await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1CA0D-917B-884C-4458-0159A98A2AEE}"/>
              </a:ext>
            </a:extLst>
          </p:cNvPr>
          <p:cNvSpPr txBox="1"/>
          <p:nvPr/>
        </p:nvSpPr>
        <p:spPr>
          <a:xfrm>
            <a:off x="7616000" y="3521468"/>
            <a:ext cx="1610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coroutines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BB5DB-377A-C89F-E288-96A10772B4CD}"/>
              </a:ext>
            </a:extLst>
          </p:cNvPr>
          <p:cNvSpPr txBox="1"/>
          <p:nvPr/>
        </p:nvSpPr>
        <p:spPr>
          <a:xfrm>
            <a:off x="6406105" y="4494882"/>
            <a:ext cx="178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event loops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4B457-8464-110E-2623-6695F6C79AF5}"/>
              </a:ext>
            </a:extLst>
          </p:cNvPr>
          <p:cNvSpPr txBox="1"/>
          <p:nvPr/>
        </p:nvSpPr>
        <p:spPr>
          <a:xfrm>
            <a:off x="3481296" y="3011312"/>
            <a:ext cx="229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promise /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5E35C-288B-7B48-3F95-5A4A9D4E7D56}"/>
              </a:ext>
            </a:extLst>
          </p:cNvPr>
          <p:cNvSpPr txBox="1"/>
          <p:nvPr/>
        </p:nvSpPr>
        <p:spPr>
          <a:xfrm>
            <a:off x="2743200" y="5468296"/>
            <a:ext cx="701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Cost of a context switch has actually been going up!</a:t>
            </a:r>
          </a:p>
        </p:txBody>
      </p:sp>
    </p:spTree>
    <p:extLst>
      <p:ext uri="{BB962C8B-B14F-4D97-AF65-F5344CB8AC3E}">
        <p14:creationId xmlns:p14="http://schemas.microsoft.com/office/powerpoint/2010/main" val="10580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5F79D-13A6-CF25-832E-B2E929B9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206"/>
            <a:ext cx="10515600" cy="1325563"/>
          </a:xfrm>
        </p:spPr>
        <p:txBody>
          <a:bodyPr/>
          <a:lstStyle/>
          <a:p>
            <a:r>
              <a:rPr lang="en-US" dirty="0"/>
              <a:t>A new class of Systems Programming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274E7-C16B-C099-5EDB-C59411D7EC8E}"/>
              </a:ext>
            </a:extLst>
          </p:cNvPr>
          <p:cNvSpPr txBox="1"/>
          <p:nvPr/>
        </p:nvSpPr>
        <p:spPr>
          <a:xfrm>
            <a:off x="8419392" y="34557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Zig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765D8-BBB2-F067-8644-92428EF05361}"/>
              </a:ext>
            </a:extLst>
          </p:cNvPr>
          <p:cNvSpPr txBox="1"/>
          <p:nvPr/>
        </p:nvSpPr>
        <p:spPr>
          <a:xfrm>
            <a:off x="2245331" y="3531914"/>
            <a:ext cx="6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57923E-E01D-568B-6AE9-306FB9DDA91A}"/>
              </a:ext>
            </a:extLst>
          </p:cNvPr>
          <p:cNvGrpSpPr/>
          <p:nvPr/>
        </p:nvGrpSpPr>
        <p:grpSpPr>
          <a:xfrm>
            <a:off x="1613042" y="3901246"/>
            <a:ext cx="1903406" cy="1242681"/>
            <a:chOff x="1613043" y="3531868"/>
            <a:chExt cx="1903406" cy="12426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5B5868-48A0-EDC4-B2D8-2C73CDEC3DBC}"/>
                </a:ext>
              </a:extLst>
            </p:cNvPr>
            <p:cNvSpPr txBox="1"/>
            <p:nvPr/>
          </p:nvSpPr>
          <p:spPr>
            <a:xfrm>
              <a:off x="1613043" y="4405217"/>
              <a:ext cx="190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ownership model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552606-A663-7066-1308-D3D9C9CEF3B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2564746" y="3531868"/>
              <a:ext cx="1" cy="8733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4374CD-2841-798D-6CF7-BE505726A2A2}"/>
              </a:ext>
            </a:extLst>
          </p:cNvPr>
          <p:cNvGrpSpPr/>
          <p:nvPr/>
        </p:nvGrpSpPr>
        <p:grpSpPr>
          <a:xfrm>
            <a:off x="7681529" y="3825046"/>
            <a:ext cx="1945725" cy="1339996"/>
            <a:chOff x="6719299" y="3434553"/>
            <a:chExt cx="1945725" cy="1339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4F400E-7B3D-87F9-8397-10B4CD372C8E}"/>
                </a:ext>
              </a:extLst>
            </p:cNvPr>
            <p:cNvSpPr txBox="1"/>
            <p:nvPr/>
          </p:nvSpPr>
          <p:spPr>
            <a:xfrm>
              <a:off x="6719299" y="4405217"/>
              <a:ext cx="194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explicit allocators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787BF4-5290-8363-70EF-6EFE4E2443DE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7692162" y="3434553"/>
              <a:ext cx="0" cy="970664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8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41675-9BBC-B4D5-6711-19FAA9D1D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96919-7F57-4F52-9924-7ACF4E43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0444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Tigerbeetle</a:t>
            </a:r>
            <a:r>
              <a:rPr lang="en-US" sz="4000" dirty="0"/>
              <a:t>: breaking all abstractions !</a:t>
            </a:r>
          </a:p>
        </p:txBody>
      </p:sp>
      <p:pic>
        <p:nvPicPr>
          <p:cNvPr id="3" name="Picture 2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8BD1E2F8-3C42-204D-A47B-BCEA2E8AA4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961652" y="4664468"/>
            <a:ext cx="1525712" cy="1525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B619C3-E0D2-DFB2-3DEB-C45425713298}"/>
              </a:ext>
            </a:extLst>
          </p:cNvPr>
          <p:cNvSpPr txBox="1"/>
          <p:nvPr/>
        </p:nvSpPr>
        <p:spPr>
          <a:xfrm>
            <a:off x="7806869" y="6190180"/>
            <a:ext cx="368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www.infoq.com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/presentations/redesign-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oltp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</a:t>
            </a:r>
          </a:p>
          <a:p>
            <a:pPr algn="r"/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FDD14B2C-A620-0F44-9F7E-5DB1C9CB7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-5" r="26183" b="-5"/>
          <a:stretch/>
        </p:blipFill>
        <p:spPr bwMode="auto">
          <a:xfrm>
            <a:off x="5026711" y="2859764"/>
            <a:ext cx="2138578" cy="16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98722-73F9-4D2C-A31B-F4EEB7934B05}"/>
              </a:ext>
            </a:extLst>
          </p:cNvPr>
          <p:cNvSpPr txBox="1"/>
          <p:nvPr/>
        </p:nvSpPr>
        <p:spPr>
          <a:xfrm>
            <a:off x="1097247" y="2374905"/>
            <a:ext cx="316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dynamic allocation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FB2F7-B17F-890C-CCD9-71F321750A3D}"/>
              </a:ext>
            </a:extLst>
          </p:cNvPr>
          <p:cNvSpPr txBox="1"/>
          <p:nvPr/>
        </p:nvSpPr>
        <p:spPr>
          <a:xfrm>
            <a:off x="1097247" y="4706032"/>
            <a:ext cx="319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Debit/Credit primitives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86340-05D9-0914-D7BB-093E90EBAF61}"/>
              </a:ext>
            </a:extLst>
          </p:cNvPr>
          <p:cNvSpPr txBox="1"/>
          <p:nvPr/>
        </p:nvSpPr>
        <p:spPr>
          <a:xfrm>
            <a:off x="7962586" y="3249083"/>
            <a:ext cx="3369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Optimising</a:t>
            </a:r>
            <a:r>
              <a:rPr lang="en-US" sz="2400" dirty="0">
                <a:solidFill>
                  <a:srgbClr val="00B050"/>
                </a:solidFill>
              </a:rPr>
              <a:t> the system as a whole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0B8EA-2FFD-DE04-D56D-D0C3BA4BF9EC}"/>
              </a:ext>
            </a:extLst>
          </p:cNvPr>
          <p:cNvSpPr txBox="1"/>
          <p:nvPr/>
        </p:nvSpPr>
        <p:spPr>
          <a:xfrm>
            <a:off x="5292540" y="2405682"/>
            <a:ext cx="1606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1000x faster!</a:t>
            </a:r>
          </a:p>
        </p:txBody>
      </p:sp>
    </p:spTree>
    <p:extLst>
      <p:ext uri="{BB962C8B-B14F-4D97-AF65-F5344CB8AC3E}">
        <p14:creationId xmlns:p14="http://schemas.microsoft.com/office/powerpoint/2010/main" val="388157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71A7-F0BE-11C2-BFBE-05AD480C7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28E3E1-489B-E54C-43AB-D933C7BB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Massive Parallelism w/ </a:t>
            </a:r>
            <a:r>
              <a:rPr lang="en-US" dirty="0" err="1"/>
              <a:t>xPUs</a:t>
            </a:r>
            <a:endParaRPr lang="en-US" dirty="0"/>
          </a:p>
        </p:txBody>
      </p:sp>
      <p:pic>
        <p:nvPicPr>
          <p:cNvPr id="8" name="Picture 7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1006457E-BC6D-9FFE-DBEB-3C4668FE9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577"/>
            <a:ext cx="6908800" cy="2159000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FB56857-2EF6-4D3D-CDEB-24A5D81F4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44992"/>
            <a:ext cx="6807200" cy="2070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90A2D5-6F1E-AA79-A2E3-AFC84E48914C}"/>
              </a:ext>
            </a:extLst>
          </p:cNvPr>
          <p:cNvSpPr/>
          <p:nvPr/>
        </p:nvSpPr>
        <p:spPr>
          <a:xfrm>
            <a:off x="5157627" y="1536577"/>
            <a:ext cx="1356189" cy="343594"/>
          </a:xfrm>
          <a:prstGeom prst="rect">
            <a:avLst/>
          </a:prstGeom>
          <a:noFill/>
          <a:ln w="476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E2677-AB33-BA7A-EA5F-974CC9C53608}"/>
              </a:ext>
            </a:extLst>
          </p:cNvPr>
          <p:cNvSpPr/>
          <p:nvPr/>
        </p:nvSpPr>
        <p:spPr>
          <a:xfrm>
            <a:off x="1919556" y="1940103"/>
            <a:ext cx="1008579" cy="32021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95CE-FDA7-45F7-0AFE-0AB8B7273DE9}"/>
              </a:ext>
            </a:extLst>
          </p:cNvPr>
          <p:cNvSpPr/>
          <p:nvPr/>
        </p:nvSpPr>
        <p:spPr>
          <a:xfrm>
            <a:off x="5421331" y="3051622"/>
            <a:ext cx="1246597" cy="343593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07E30-2547-189F-714E-E68C1229B693}"/>
              </a:ext>
            </a:extLst>
          </p:cNvPr>
          <p:cNvSpPr/>
          <p:nvPr/>
        </p:nvSpPr>
        <p:spPr>
          <a:xfrm>
            <a:off x="1919556" y="4344454"/>
            <a:ext cx="1008579" cy="32001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F0CF7-764F-0CDE-818F-1EE307BD884C}"/>
              </a:ext>
            </a:extLst>
          </p:cNvPr>
          <p:cNvSpPr/>
          <p:nvPr/>
        </p:nvSpPr>
        <p:spPr>
          <a:xfrm>
            <a:off x="5421332" y="5431802"/>
            <a:ext cx="917824" cy="321726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5C190-5D25-5835-8EA7-E4FCC61C2F1F}"/>
              </a:ext>
            </a:extLst>
          </p:cNvPr>
          <p:cNvSpPr/>
          <p:nvPr/>
        </p:nvSpPr>
        <p:spPr>
          <a:xfrm>
            <a:off x="5147352" y="3933005"/>
            <a:ext cx="1356189" cy="343594"/>
          </a:xfrm>
          <a:prstGeom prst="rect">
            <a:avLst/>
          </a:prstGeom>
          <a:noFill/>
          <a:ln w="476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8AF14AD1-A47F-E0ED-3B61-DAEB2529F1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0074668" y="4746661"/>
            <a:ext cx="1525712" cy="15257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BC0F43-345B-6AD3-C50C-7BC1B8693DDF}"/>
              </a:ext>
            </a:extLst>
          </p:cNvPr>
          <p:cNvSpPr txBox="1"/>
          <p:nvPr/>
        </p:nvSpPr>
        <p:spPr>
          <a:xfrm>
            <a:off x="4277478" y="6354375"/>
            <a:ext cx="7322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amodm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/talks/blob/main/lecture-series-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hwsw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/lecture-2-inside-the-gpu/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cpu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-vs-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gpu.html</a:t>
            </a:r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552DE-1064-8540-5085-7DE136B713C6}"/>
              </a:ext>
            </a:extLst>
          </p:cNvPr>
          <p:cNvSpPr txBox="1"/>
          <p:nvPr/>
        </p:nvSpPr>
        <p:spPr>
          <a:xfrm>
            <a:off x="8106307" y="2387677"/>
            <a:ext cx="2797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Throughput used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to hide latency</a:t>
            </a:r>
          </a:p>
        </p:txBody>
      </p:sp>
    </p:spTree>
    <p:extLst>
      <p:ext uri="{BB962C8B-B14F-4D97-AF65-F5344CB8AC3E}">
        <p14:creationId xmlns:p14="http://schemas.microsoft.com/office/powerpoint/2010/main" val="24700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31E29-3A57-FAD1-8C49-D6A28BD5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82FA6-077A-95B6-0826-9A44C553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AI – the dark horse</a:t>
            </a:r>
          </a:p>
        </p:txBody>
      </p:sp>
    </p:spTree>
    <p:extLst>
      <p:ext uri="{BB962C8B-B14F-4D97-AF65-F5344CB8AC3E}">
        <p14:creationId xmlns:p14="http://schemas.microsoft.com/office/powerpoint/2010/main" val="88100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C39B5-A9C6-F4D9-4DF3-71E0BB289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4D6DD2-C3E3-FA16-4471-86F341892FBD}"/>
              </a:ext>
            </a:extLst>
          </p:cNvPr>
          <p:cNvSpPr txBox="1"/>
          <p:nvPr/>
        </p:nvSpPr>
        <p:spPr>
          <a:xfrm>
            <a:off x="1614054" y="1997839"/>
            <a:ext cx="8963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/>
              <a:t>History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Emergent Trends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Preparing Ourselves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BC6FFD-9043-6265-6DE2-857A1E4C8472}"/>
              </a:ext>
            </a:extLst>
          </p:cNvPr>
          <p:cNvSpPr/>
          <p:nvPr/>
        </p:nvSpPr>
        <p:spPr>
          <a:xfrm>
            <a:off x="775855" y="4114800"/>
            <a:ext cx="706582" cy="498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83B1-61E5-B456-5E6D-78E94B18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2800" i="1" dirty="0">
                <a:effectLst/>
                <a:latin typeface="Helvetica Neue" panose="02000503000000020004" pitchFamily="2" charset="0"/>
              </a:rPr>
              <a:t>"</a:t>
            </a:r>
            <a:r>
              <a:rPr lang="en-IN" sz="2800" i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Education</a:t>
            </a:r>
            <a:r>
              <a:rPr lang="en-IN" sz="2800" i="1" dirty="0">
                <a:effectLst/>
                <a:latin typeface="Helvetica Neue" panose="02000503000000020004" pitchFamily="2" charset="0"/>
              </a:rPr>
              <a:t> is </a:t>
            </a:r>
            <a:r>
              <a:rPr lang="en-IN" sz="2800" i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what</a:t>
            </a:r>
            <a:r>
              <a:rPr lang="en-IN" sz="2800" i="1" dirty="0">
                <a:effectLst/>
                <a:latin typeface="Helvetica Neue" panose="02000503000000020004" pitchFamily="2" charset="0"/>
              </a:rPr>
              <a:t>, </a:t>
            </a:r>
            <a:r>
              <a:rPr lang="en-IN" sz="2800" i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when</a:t>
            </a:r>
            <a:r>
              <a:rPr lang="en-IN" sz="2800" i="1" dirty="0">
                <a:effectLst/>
                <a:latin typeface="Helvetica Neue" panose="02000503000000020004" pitchFamily="2" charset="0"/>
              </a:rPr>
              <a:t>, and </a:t>
            </a:r>
            <a:r>
              <a:rPr lang="en-IN" sz="2800" i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why</a:t>
            </a:r>
            <a:r>
              <a:rPr lang="en-IN" sz="2800" i="1" dirty="0">
                <a:effectLst/>
                <a:latin typeface="Helvetica Neue" panose="02000503000000020004" pitchFamily="2" charset="0"/>
              </a:rPr>
              <a:t> to do things, </a:t>
            </a:r>
            <a:r>
              <a:rPr lang="en-IN" sz="2800" i="1" dirty="0">
                <a:solidFill>
                  <a:srgbClr val="00B050"/>
                </a:solidFill>
                <a:effectLst/>
                <a:latin typeface="Helvetica Neue" panose="02000503000000020004" pitchFamily="2" charset="0"/>
              </a:rPr>
              <a:t>Training</a:t>
            </a:r>
            <a:r>
              <a:rPr lang="en-IN" sz="2800" i="1" dirty="0">
                <a:effectLst/>
                <a:latin typeface="Helvetica Neue" panose="02000503000000020004" pitchFamily="2" charset="0"/>
              </a:rPr>
              <a:t> is </a:t>
            </a:r>
            <a:r>
              <a:rPr lang="en-IN" sz="2800" i="1" dirty="0">
                <a:solidFill>
                  <a:srgbClr val="00B050"/>
                </a:solidFill>
                <a:effectLst/>
                <a:latin typeface="Helvetica Neue" panose="02000503000000020004" pitchFamily="2" charset="0"/>
              </a:rPr>
              <a:t>how</a:t>
            </a:r>
            <a:r>
              <a:rPr lang="en-IN" sz="2800" i="1" dirty="0">
                <a:effectLst/>
                <a:latin typeface="Helvetica Neue" panose="02000503000000020004" pitchFamily="2" charset="0"/>
              </a:rPr>
              <a:t> to do it. Either one without the other is not of much use.”</a:t>
            </a:r>
            <a:br>
              <a:rPr lang="en-IN" sz="2800" i="1" dirty="0">
                <a:effectLst/>
                <a:latin typeface="Helvetica Neue" panose="02000503000000020004" pitchFamily="2" charset="0"/>
              </a:rPr>
            </a:br>
            <a:br>
              <a:rPr lang="en-IN" sz="2800" i="1" dirty="0">
                <a:effectLst/>
                <a:latin typeface="Helvetica Neue" panose="02000503000000020004" pitchFamily="2" charset="0"/>
              </a:rPr>
            </a:br>
            <a:r>
              <a:rPr lang="en-IN" sz="2800" dirty="0">
                <a:effectLst/>
                <a:latin typeface="Helvetica Neue" panose="02000503000000020004" pitchFamily="2" charset="0"/>
              </a:rPr>
              <a:t>- Hamming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6610C1-6E10-F744-0BC1-AF933FE1EE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Preparing Ourselves</a:t>
            </a:r>
          </a:p>
        </p:txBody>
      </p:sp>
    </p:spTree>
    <p:extLst>
      <p:ext uri="{BB962C8B-B14F-4D97-AF65-F5344CB8AC3E}">
        <p14:creationId xmlns:p14="http://schemas.microsoft.com/office/powerpoint/2010/main" val="268538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97DB-E756-E7D5-743B-1B76A2E9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68FD-287F-EC01-2617-9A090682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are useful but can create walls</a:t>
            </a:r>
          </a:p>
          <a:p>
            <a:r>
              <a:rPr lang="en-US" dirty="0"/>
              <a:t>They have half lives, so can’t build forever castles on top of them</a:t>
            </a:r>
          </a:p>
          <a:p>
            <a:r>
              <a:rPr lang="en-US" dirty="0"/>
              <a:t>Understanding their decisions &amp; internals informs us about their half lives</a:t>
            </a:r>
          </a:p>
          <a:p>
            <a:r>
              <a:rPr lang="en-US" dirty="0"/>
              <a:t>Foundations help increase longevity. “</a:t>
            </a:r>
            <a:r>
              <a:rPr lang="en-US" dirty="0">
                <a:solidFill>
                  <a:srgbClr val="FF0000"/>
                </a:solidFill>
              </a:rPr>
              <a:t>Tech changes fast, but foundations remain the same.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2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BD6D84-0CED-1012-5108-0E2DCF71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02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390FF-0B56-08DC-60B4-25E4F7C452DB}"/>
              </a:ext>
            </a:extLst>
          </p:cNvPr>
          <p:cNvSpPr txBox="1"/>
          <p:nvPr/>
        </p:nvSpPr>
        <p:spPr>
          <a:xfrm>
            <a:off x="4432819" y="6123356"/>
            <a:ext cx="332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amodm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/talks/discussions/3</a:t>
            </a:r>
          </a:p>
        </p:txBody>
      </p:sp>
      <p:pic>
        <p:nvPicPr>
          <p:cNvPr id="2" name="Picture 1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246768D9-3866-E2DB-87E6-B1871723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99" y="3429000"/>
            <a:ext cx="1600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53A12-CA15-F76B-5594-07A240A0B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8E052-9EEA-4F4C-2524-31D27BF532A1}"/>
              </a:ext>
            </a:extLst>
          </p:cNvPr>
          <p:cNvSpPr txBox="1"/>
          <p:nvPr/>
        </p:nvSpPr>
        <p:spPr>
          <a:xfrm>
            <a:off x="1614054" y="1997839"/>
            <a:ext cx="8963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/>
              <a:t>History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Emergent Trends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Preparing Ourselves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30AE2AB-B0C3-0C56-C17D-68340045B632}"/>
              </a:ext>
            </a:extLst>
          </p:cNvPr>
          <p:cNvSpPr/>
          <p:nvPr/>
        </p:nvSpPr>
        <p:spPr>
          <a:xfrm>
            <a:off x="775855" y="2216727"/>
            <a:ext cx="706582" cy="498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40249-7DCF-B76A-B5CE-4A9F59301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05FC-7786-1F1B-FD98-C1921ABA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an “Abstraction”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97058-D2E4-49F8-3684-9A2A57FB80C8}"/>
              </a:ext>
            </a:extLst>
          </p:cNvPr>
          <p:cNvSpPr txBox="1"/>
          <p:nvPr/>
        </p:nvSpPr>
        <p:spPr>
          <a:xfrm>
            <a:off x="1063949" y="3013501"/>
            <a:ext cx="10064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“An abstraction is a </a:t>
            </a:r>
            <a:r>
              <a:rPr lang="en-US" sz="2400" dirty="0">
                <a:solidFill>
                  <a:srgbClr val="FF0000"/>
                </a:solidFill>
              </a:rPr>
              <a:t>simplified way of thinking</a:t>
            </a:r>
            <a:r>
              <a:rPr lang="en-US" sz="2400" dirty="0"/>
              <a:t> about something complex</a:t>
            </a:r>
          </a:p>
          <a:p>
            <a:pPr algn="ctr"/>
            <a:r>
              <a:rPr lang="en-US" sz="2400" dirty="0"/>
              <a:t>by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hiding unnecessary details </a:t>
            </a:r>
            <a:r>
              <a:rPr lang="en-US" sz="2400" dirty="0"/>
              <a:t>so we can focus on solving bigger problems.”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B647D-12EA-00BB-C972-371A301B11A7}"/>
              </a:ext>
            </a:extLst>
          </p:cNvPr>
          <p:cNvSpPr txBox="1"/>
          <p:nvPr/>
        </p:nvSpPr>
        <p:spPr>
          <a:xfrm>
            <a:off x="6096000" y="4381923"/>
            <a:ext cx="483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Makes choices &amp; tradeoffs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4C804F-3CE6-82F1-858D-A704C1AA3337}"/>
              </a:ext>
            </a:extLst>
          </p:cNvPr>
          <p:cNvGrpSpPr/>
          <p:nvPr/>
        </p:nvGrpSpPr>
        <p:grpSpPr>
          <a:xfrm>
            <a:off x="2991721" y="1895298"/>
            <a:ext cx="3811749" cy="1118203"/>
            <a:chOff x="2530868" y="1752686"/>
            <a:chExt cx="3811749" cy="11182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9AE0D7-B4BD-374F-B9B4-C82C88B612CA}"/>
                </a:ext>
              </a:extLst>
            </p:cNvPr>
            <p:cNvSpPr txBox="1"/>
            <p:nvPr/>
          </p:nvSpPr>
          <p:spPr>
            <a:xfrm>
              <a:off x="2530868" y="1752686"/>
              <a:ext cx="3811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Exposes “higher” primitives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A5FCFB-A3F2-7ED4-7F5B-6D486C04799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4436743" y="2214351"/>
              <a:ext cx="381837" cy="656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97E9AF-E29F-546A-4619-9C8D17344F2C}"/>
              </a:ext>
            </a:extLst>
          </p:cNvPr>
          <p:cNvGrpSpPr/>
          <p:nvPr/>
        </p:nvGrpSpPr>
        <p:grpSpPr>
          <a:xfrm>
            <a:off x="1417015" y="3909603"/>
            <a:ext cx="3379323" cy="1057095"/>
            <a:chOff x="1057420" y="4484638"/>
            <a:chExt cx="3379323" cy="10570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0FFFC-335E-49DB-0B83-59160CB1660D}"/>
                </a:ext>
              </a:extLst>
            </p:cNvPr>
            <p:cNvSpPr txBox="1"/>
            <p:nvPr/>
          </p:nvSpPr>
          <p:spPr>
            <a:xfrm>
              <a:off x="1057420" y="5080068"/>
              <a:ext cx="3379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Hides “lower” primitives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CC1B01-9BE0-E667-F852-B9B14FE369F0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2747082" y="4484638"/>
              <a:ext cx="244639" cy="59543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CC7E687-ADDD-7078-70A9-0A8DE9EE5C3F}"/>
              </a:ext>
            </a:extLst>
          </p:cNvPr>
          <p:cNvSpPr txBox="1"/>
          <p:nvPr/>
        </p:nvSpPr>
        <p:spPr>
          <a:xfrm>
            <a:off x="6803470" y="5167311"/>
            <a:ext cx="1394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⇒ cost</a:t>
            </a:r>
          </a:p>
        </p:txBody>
      </p:sp>
    </p:spTree>
    <p:extLst>
      <p:ext uri="{BB962C8B-B14F-4D97-AF65-F5344CB8AC3E}">
        <p14:creationId xmlns:p14="http://schemas.microsoft.com/office/powerpoint/2010/main" val="12645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66D6F7-2504-FCDB-BC14-2DC3BBBA57FF}"/>
              </a:ext>
            </a:extLst>
          </p:cNvPr>
          <p:cNvCxnSpPr/>
          <p:nvPr/>
        </p:nvCxnSpPr>
        <p:spPr>
          <a:xfrm>
            <a:off x="1306305" y="4126550"/>
            <a:ext cx="9780104" cy="0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D718E-684B-008D-7492-6DE30942E7C4}"/>
              </a:ext>
            </a:extLst>
          </p:cNvPr>
          <p:cNvCxnSpPr/>
          <p:nvPr/>
        </p:nvCxnSpPr>
        <p:spPr>
          <a:xfrm>
            <a:off x="1478583" y="4033784"/>
            <a:ext cx="0" cy="17227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C17C3A-A6EC-C8E5-EB64-6E59341F7E99}"/>
              </a:ext>
            </a:extLst>
          </p:cNvPr>
          <p:cNvCxnSpPr/>
          <p:nvPr/>
        </p:nvCxnSpPr>
        <p:spPr>
          <a:xfrm>
            <a:off x="9436521" y="4040412"/>
            <a:ext cx="0" cy="17227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4A200-AA0D-DB3C-EF47-ADE25A8C0071}"/>
              </a:ext>
            </a:extLst>
          </p:cNvPr>
          <p:cNvCxnSpPr/>
          <p:nvPr/>
        </p:nvCxnSpPr>
        <p:spPr>
          <a:xfrm>
            <a:off x="5600005" y="4047040"/>
            <a:ext cx="0" cy="17227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45D2F5-903A-9F0C-D5DD-6F0833E0BAFD}"/>
              </a:ext>
            </a:extLst>
          </p:cNvPr>
          <p:cNvSpPr txBox="1"/>
          <p:nvPr/>
        </p:nvSpPr>
        <p:spPr>
          <a:xfrm>
            <a:off x="5268707" y="428557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1FFC0-212F-FB1A-95A6-BE7D0108BEBA}"/>
              </a:ext>
            </a:extLst>
          </p:cNvPr>
          <p:cNvSpPr txBox="1"/>
          <p:nvPr/>
        </p:nvSpPr>
        <p:spPr>
          <a:xfrm>
            <a:off x="9097325" y="427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B80E-EE93-66CD-0C2D-3C88B027F338}"/>
              </a:ext>
            </a:extLst>
          </p:cNvPr>
          <p:cNvSpPr txBox="1"/>
          <p:nvPr/>
        </p:nvSpPr>
        <p:spPr>
          <a:xfrm>
            <a:off x="1140651" y="427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pic>
        <p:nvPicPr>
          <p:cNvPr id="14" name="Graphic 13" descr="Smart Phone with solid fill">
            <a:extLst>
              <a:ext uri="{FF2B5EF4-FFF2-40B4-BE49-F238E27FC236}">
                <a16:creationId xmlns:a16="http://schemas.microsoft.com/office/drawing/2014/main" id="{4C7C3351-D4FD-13C9-2DEE-18C04833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047" y="3282899"/>
            <a:ext cx="566528" cy="56652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82FCCF1-0765-93D1-8594-89B4D8B8B8D0}"/>
              </a:ext>
            </a:extLst>
          </p:cNvPr>
          <p:cNvGrpSpPr/>
          <p:nvPr/>
        </p:nvGrpSpPr>
        <p:grpSpPr>
          <a:xfrm>
            <a:off x="4829575" y="3021470"/>
            <a:ext cx="1765965" cy="660115"/>
            <a:chOff x="4874992" y="2456903"/>
            <a:chExt cx="1765965" cy="66011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506A87B-E40F-F359-F004-E6C5314DE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992" y="2456903"/>
              <a:ext cx="931271" cy="56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97B5D3-36B3-2648-78B3-90134CE6F048}"/>
                </a:ext>
              </a:extLst>
            </p:cNvPr>
            <p:cNvSpPr txBox="1"/>
            <p:nvPr/>
          </p:nvSpPr>
          <p:spPr>
            <a:xfrm>
              <a:off x="5457748" y="2747686"/>
              <a:ext cx="118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Javascript</a:t>
              </a:r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E98FB0-C8F7-B57D-C3E5-E4AD9F8E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62" y="2327686"/>
            <a:ext cx="607645" cy="607645"/>
          </a:xfrm>
          <a:prstGeom prst="rect">
            <a:avLst/>
          </a:prstGeom>
          <a:noFill/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637DDA-99D1-445C-6993-E70A913D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73" y="2905702"/>
            <a:ext cx="607645" cy="3645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4ED12-3863-4AB2-4B69-A2E7F15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Abstractions can unlock massive potential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882039-6023-9016-3D38-DC2DAD26C3FE}"/>
              </a:ext>
            </a:extLst>
          </p:cNvPr>
          <p:cNvGrpSpPr/>
          <p:nvPr/>
        </p:nvGrpSpPr>
        <p:grpSpPr>
          <a:xfrm>
            <a:off x="5607902" y="2441664"/>
            <a:ext cx="5251882" cy="646331"/>
            <a:chOff x="5607902" y="2441664"/>
            <a:chExt cx="5251882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44A357-CDC6-2A0B-C57C-24C10B989CD7}"/>
                </a:ext>
              </a:extLst>
            </p:cNvPr>
            <p:cNvSpPr txBox="1"/>
            <p:nvPr/>
          </p:nvSpPr>
          <p:spPr>
            <a:xfrm>
              <a:off x="7397394" y="2441664"/>
              <a:ext cx="1484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Massive tech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accessibility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A67590-768D-D15A-E8CC-CC3F5BD154BB}"/>
                </a:ext>
              </a:extLst>
            </p:cNvPr>
            <p:cNvCxnSpPr>
              <a:stCxn id="19" idx="1"/>
            </p:cNvCxnSpPr>
            <p:nvPr/>
          </p:nvCxnSpPr>
          <p:spPr>
            <a:xfrm flipH="1" flipV="1">
              <a:off x="5607902" y="2764829"/>
              <a:ext cx="178949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3B508E-CB46-62E7-A5C2-61B670D3C2D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8881903" y="2752191"/>
              <a:ext cx="1977881" cy="126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26DB47-CED8-6EE0-016D-59BAD621BCA7}"/>
                </a:ext>
              </a:extLst>
            </p:cNvPr>
            <p:cNvCxnSpPr/>
            <p:nvPr/>
          </p:nvCxnSpPr>
          <p:spPr>
            <a:xfrm>
              <a:off x="5608491" y="2553863"/>
              <a:ext cx="0" cy="3917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F46EC5C4-1500-3EC7-6FFE-9F05D8D87CC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10096928" y="4665108"/>
            <a:ext cx="1525711" cy="15257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1DC2A2-95AF-DA3D-B0F2-55932440CE0C}"/>
              </a:ext>
            </a:extLst>
          </p:cNvPr>
          <p:cNvSpPr txBox="1"/>
          <p:nvPr/>
        </p:nvSpPr>
        <p:spPr>
          <a:xfrm>
            <a:off x="7347623" y="6193081"/>
            <a:ext cx="4275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amodm.com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/blog/2024/04/14/the-cost-of-abstraction</a:t>
            </a:r>
          </a:p>
        </p:txBody>
      </p:sp>
    </p:spTree>
    <p:extLst>
      <p:ext uri="{BB962C8B-B14F-4D97-AF65-F5344CB8AC3E}">
        <p14:creationId xmlns:p14="http://schemas.microsoft.com/office/powerpoint/2010/main" val="188809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FDD8-38E8-E156-FD09-031A17C8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Scalability! But at what COST?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0C973-525E-2547-594F-F1491190871A}"/>
              </a:ext>
            </a:extLst>
          </p:cNvPr>
          <p:cNvSpPr txBox="1"/>
          <p:nvPr/>
        </p:nvSpPr>
        <p:spPr>
          <a:xfrm>
            <a:off x="2815872" y="4773141"/>
            <a:ext cx="65602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“You can have a second computer once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you’ve shown you know how to use the first one”</a:t>
            </a: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- Paul Barham</a:t>
            </a: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DA05E44B-934C-B746-33B9-E42F3967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783" y="1664473"/>
            <a:ext cx="7531100" cy="3022600"/>
          </a:xfrm>
          <a:prstGeom prst="rect">
            <a:avLst/>
          </a:prstGeom>
        </p:spPr>
      </p:pic>
      <p:pic>
        <p:nvPicPr>
          <p:cNvPr id="10" name="Picture 9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D03EB943-1D61-86FE-1465-48338BD6028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301556" y="4650848"/>
            <a:ext cx="1524856" cy="1524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127C83-61F0-8CB6-460F-D6EB1C1139AD}"/>
              </a:ext>
            </a:extLst>
          </p:cNvPr>
          <p:cNvSpPr txBox="1"/>
          <p:nvPr/>
        </p:nvSpPr>
        <p:spPr>
          <a:xfrm>
            <a:off x="8428302" y="6219691"/>
            <a:ext cx="339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www.frankmcsherry.org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/assets/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COST.pdf</a:t>
            </a:r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B7EFA9-2F9E-422F-1E53-482A88446EC3}"/>
              </a:ext>
            </a:extLst>
          </p:cNvPr>
          <p:cNvGrpSpPr/>
          <p:nvPr/>
        </p:nvGrpSpPr>
        <p:grpSpPr>
          <a:xfrm>
            <a:off x="823936" y="2015024"/>
            <a:ext cx="4426937" cy="646331"/>
            <a:chOff x="823936" y="2015024"/>
            <a:chExt cx="4426937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84822C-A44F-7B5A-847A-95E1AC1CAD74}"/>
                </a:ext>
              </a:extLst>
            </p:cNvPr>
            <p:cNvSpPr txBox="1"/>
            <p:nvPr/>
          </p:nvSpPr>
          <p:spPr>
            <a:xfrm>
              <a:off x="823936" y="2015024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System A</a:t>
              </a:r>
            </a:p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unoptimised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0F2B25-C68B-4CA1-07C5-BAD75D0D715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265356" y="2338190"/>
              <a:ext cx="2985517" cy="192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7F4A74-459D-6374-3859-21A8EAD3518E}"/>
              </a:ext>
            </a:extLst>
          </p:cNvPr>
          <p:cNvGrpSpPr/>
          <p:nvPr/>
        </p:nvGrpSpPr>
        <p:grpSpPr>
          <a:xfrm>
            <a:off x="951374" y="3429000"/>
            <a:ext cx="4812117" cy="1868179"/>
            <a:chOff x="951374" y="3429000"/>
            <a:chExt cx="4812117" cy="18681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EB089C-200E-3D59-810B-9CDE5577A736}"/>
                </a:ext>
              </a:extLst>
            </p:cNvPr>
            <p:cNvSpPr txBox="1"/>
            <p:nvPr/>
          </p:nvSpPr>
          <p:spPr>
            <a:xfrm>
              <a:off x="951374" y="4650848"/>
              <a:ext cx="1186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System B</a:t>
              </a:r>
            </a:p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optimised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3400A9-CE04-0B26-69D1-26808FDC45ED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137917" y="3429000"/>
              <a:ext cx="3625574" cy="154501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53C932-64E9-9A61-BC01-35AFBBEC1E9F}"/>
              </a:ext>
            </a:extLst>
          </p:cNvPr>
          <p:cNvSpPr txBox="1"/>
          <p:nvPr/>
        </p:nvSpPr>
        <p:spPr>
          <a:xfrm>
            <a:off x="8210008" y="1776756"/>
            <a:ext cx="2332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A always performs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worse than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2A210-F72C-8B8F-9142-FAB84983B202}"/>
              </a:ext>
            </a:extLst>
          </p:cNvPr>
          <p:cNvSpPr txBox="1"/>
          <p:nvPr/>
        </p:nvSpPr>
        <p:spPr>
          <a:xfrm>
            <a:off x="255407" y="3082166"/>
            <a:ext cx="2906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“scales” better despite</a:t>
            </a:r>
          </a:p>
          <a:p>
            <a:pPr algn="ctr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(or because of) its poor</a:t>
            </a:r>
          </a:p>
          <a:p>
            <a:pPr algn="ctr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2226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1573E-FA71-B9D2-83EA-AF3EB0F70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B76EEF-59E9-12DA-C8D3-49356621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111"/>
            <a:ext cx="10515600" cy="1325563"/>
          </a:xfrm>
        </p:spPr>
        <p:txBody>
          <a:bodyPr/>
          <a:lstStyle/>
          <a:p>
            <a:r>
              <a:rPr lang="en-US" dirty="0"/>
              <a:t>Abstractions have a half life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63F66A-2403-1778-357C-F746FB830DFE}"/>
              </a:ext>
            </a:extLst>
          </p:cNvPr>
          <p:cNvSpPr/>
          <p:nvPr/>
        </p:nvSpPr>
        <p:spPr>
          <a:xfrm>
            <a:off x="2040561" y="2805045"/>
            <a:ext cx="2258736" cy="72043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7C076F-F96A-023F-B224-D2BCAF006E3E}"/>
              </a:ext>
            </a:extLst>
          </p:cNvPr>
          <p:cNvSpPr/>
          <p:nvPr/>
        </p:nvSpPr>
        <p:spPr>
          <a:xfrm>
            <a:off x="4299297" y="2805045"/>
            <a:ext cx="358619" cy="7204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679D43-B8C7-590B-77ED-646BCA01FB1D}"/>
              </a:ext>
            </a:extLst>
          </p:cNvPr>
          <p:cNvSpPr/>
          <p:nvPr/>
        </p:nvSpPr>
        <p:spPr>
          <a:xfrm>
            <a:off x="4657916" y="2805045"/>
            <a:ext cx="2258736" cy="720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B9835D-FA60-AB41-7A91-761F6F8BB927}"/>
              </a:ext>
            </a:extLst>
          </p:cNvPr>
          <p:cNvSpPr/>
          <p:nvPr/>
        </p:nvSpPr>
        <p:spPr>
          <a:xfrm>
            <a:off x="2040561" y="4055143"/>
            <a:ext cx="358619" cy="72043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01135F-9DEF-DB8D-E938-5BC849129726}"/>
              </a:ext>
            </a:extLst>
          </p:cNvPr>
          <p:cNvSpPr/>
          <p:nvPr/>
        </p:nvSpPr>
        <p:spPr>
          <a:xfrm>
            <a:off x="2399180" y="4055143"/>
            <a:ext cx="358619" cy="7204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5DFB79-2DBD-B87C-EAA2-DA065830495D}"/>
              </a:ext>
            </a:extLst>
          </p:cNvPr>
          <p:cNvSpPr/>
          <p:nvPr/>
        </p:nvSpPr>
        <p:spPr>
          <a:xfrm>
            <a:off x="2757799" y="4055143"/>
            <a:ext cx="358619" cy="720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D9F730-3163-0A71-986F-D8EBFE82762C}"/>
              </a:ext>
            </a:extLst>
          </p:cNvPr>
          <p:cNvSpPr/>
          <p:nvPr/>
        </p:nvSpPr>
        <p:spPr>
          <a:xfrm>
            <a:off x="3116418" y="4055143"/>
            <a:ext cx="358619" cy="7204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C112E0-07F0-0AFC-6BF6-440F01030979}"/>
              </a:ext>
            </a:extLst>
          </p:cNvPr>
          <p:cNvSpPr/>
          <p:nvPr/>
        </p:nvSpPr>
        <p:spPr>
          <a:xfrm>
            <a:off x="3475037" y="4055143"/>
            <a:ext cx="358619" cy="72043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B36C7-1552-10E2-1705-F9466D41BDE4}"/>
              </a:ext>
            </a:extLst>
          </p:cNvPr>
          <p:cNvSpPr txBox="1"/>
          <p:nvPr/>
        </p:nvSpPr>
        <p:spPr>
          <a:xfrm>
            <a:off x="3169929" y="1543029"/>
            <a:ext cx="619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Thread as a </a:t>
            </a:r>
            <a:r>
              <a:rPr lang="en-US" sz="2400" strike="dblStrike" dirty="0"/>
              <a:t>parallelism</a:t>
            </a:r>
            <a:r>
              <a:rPr lang="en-US" sz="2400" dirty="0"/>
              <a:t> concurrency primitive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22BF50-C9A5-A821-2B8B-BF028A1C70EF}"/>
              </a:ext>
            </a:extLst>
          </p:cNvPr>
          <p:cNvGrpSpPr/>
          <p:nvPr/>
        </p:nvGrpSpPr>
        <p:grpSpPr>
          <a:xfrm>
            <a:off x="3833656" y="4244578"/>
            <a:ext cx="4187660" cy="400110"/>
            <a:chOff x="3833656" y="4216414"/>
            <a:chExt cx="4187660" cy="40011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271D50-57F2-55DA-C26D-CF745693731C}"/>
                </a:ext>
              </a:extLst>
            </p:cNvPr>
            <p:cNvSpPr txBox="1"/>
            <p:nvPr/>
          </p:nvSpPr>
          <p:spPr>
            <a:xfrm>
              <a:off x="5458691" y="4216414"/>
              <a:ext cx="2562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50% useful work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A7CBAEA-0F0A-C58A-DE0B-36380F4FF666}"/>
                </a:ext>
              </a:extLst>
            </p:cNvPr>
            <p:cNvCxnSpPr>
              <a:stCxn id="49" idx="1"/>
              <a:endCxn id="44" idx="3"/>
            </p:cNvCxnSpPr>
            <p:nvPr/>
          </p:nvCxnSpPr>
          <p:spPr>
            <a:xfrm flipH="1" flipV="1">
              <a:off x="3833656" y="4415361"/>
              <a:ext cx="1625035" cy="1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035A35-5610-E744-B576-7064403DFEBC}"/>
              </a:ext>
            </a:extLst>
          </p:cNvPr>
          <p:cNvGrpSpPr/>
          <p:nvPr/>
        </p:nvGrpSpPr>
        <p:grpSpPr>
          <a:xfrm>
            <a:off x="6916652" y="2965208"/>
            <a:ext cx="3227030" cy="400110"/>
            <a:chOff x="4440022" y="4216414"/>
            <a:chExt cx="3227030" cy="4001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C8F68A-7A46-9CCA-6EB7-78C5B839E200}"/>
                </a:ext>
              </a:extLst>
            </p:cNvPr>
            <p:cNvSpPr txBox="1"/>
            <p:nvPr/>
          </p:nvSpPr>
          <p:spPr>
            <a:xfrm>
              <a:off x="5458691" y="4216414"/>
              <a:ext cx="2208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99.9% useful work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33BAE-8B81-8816-073F-455F43133C7B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4440022" y="4416469"/>
              <a:ext cx="10186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0CDEC0-1DD5-B7F7-8224-277DF3722AA3}"/>
              </a:ext>
            </a:extLst>
          </p:cNvPr>
          <p:cNvGrpSpPr/>
          <p:nvPr/>
        </p:nvGrpSpPr>
        <p:grpSpPr>
          <a:xfrm>
            <a:off x="3002010" y="2448110"/>
            <a:ext cx="3072472" cy="397496"/>
            <a:chOff x="3002010" y="2448110"/>
            <a:chExt cx="3072472" cy="39749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BA6E-861A-726F-1DA0-709B69BAD20B}"/>
                </a:ext>
              </a:extLst>
            </p:cNvPr>
            <p:cNvSpPr txBox="1"/>
            <p:nvPr/>
          </p:nvSpPr>
          <p:spPr>
            <a:xfrm>
              <a:off x="3002010" y="247627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1CC499-379A-8F30-0618-42305705C53E}"/>
                </a:ext>
              </a:extLst>
            </p:cNvPr>
            <p:cNvSpPr txBox="1"/>
            <p:nvPr/>
          </p:nvSpPr>
          <p:spPr>
            <a:xfrm>
              <a:off x="4204333" y="246716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5us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69B576-C11C-1D6E-A02B-3108E28C6C20}"/>
                </a:ext>
              </a:extLst>
            </p:cNvPr>
            <p:cNvSpPr txBox="1"/>
            <p:nvPr/>
          </p:nvSpPr>
          <p:spPr>
            <a:xfrm>
              <a:off x="5457005" y="244811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5ms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1C2EA4E-2072-346F-10C0-150F31EDC521}"/>
              </a:ext>
            </a:extLst>
          </p:cNvPr>
          <p:cNvSpPr txBox="1"/>
          <p:nvPr/>
        </p:nvSpPr>
        <p:spPr>
          <a:xfrm>
            <a:off x="1953418" y="47755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129F24-6C74-59A9-313C-41ED3B836320}"/>
              </a:ext>
            </a:extLst>
          </p:cNvPr>
          <p:cNvSpPr txBox="1"/>
          <p:nvPr/>
        </p:nvSpPr>
        <p:spPr>
          <a:xfrm>
            <a:off x="2662834" y="47755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D853CF-D8E7-3EC0-B964-2A1BDAA7B2E7}"/>
              </a:ext>
            </a:extLst>
          </p:cNvPr>
          <p:cNvSpPr txBox="1"/>
          <p:nvPr/>
        </p:nvSpPr>
        <p:spPr>
          <a:xfrm>
            <a:off x="3380072" y="478792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78B112-DB2B-8C52-3329-5679B6C75311}"/>
              </a:ext>
            </a:extLst>
          </p:cNvPr>
          <p:cNvSpPr txBox="1"/>
          <p:nvPr/>
        </p:nvSpPr>
        <p:spPr>
          <a:xfrm>
            <a:off x="2281057" y="372637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9151AF-C2D6-8F0D-2C9E-46BCA0E467DD}"/>
              </a:ext>
            </a:extLst>
          </p:cNvPr>
          <p:cNvSpPr txBox="1"/>
          <p:nvPr/>
        </p:nvSpPr>
        <p:spPr>
          <a:xfrm>
            <a:off x="3043704" y="372938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5us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C04B96-3E19-9F3E-57A2-4918C1F7073C}"/>
              </a:ext>
            </a:extLst>
          </p:cNvPr>
          <p:cNvSpPr txBox="1"/>
          <p:nvPr/>
        </p:nvSpPr>
        <p:spPr>
          <a:xfrm>
            <a:off x="2104028" y="1916112"/>
            <a:ext cx="832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Replaced with </a:t>
            </a:r>
            <a:r>
              <a:rPr lang="en-US" sz="2400" dirty="0" err="1">
                <a:solidFill>
                  <a:srgbClr val="FF0000"/>
                </a:solidFill>
              </a:rPr>
              <a:t>userspace</a:t>
            </a:r>
            <a:r>
              <a:rPr lang="en-US" sz="2400" dirty="0">
                <a:solidFill>
                  <a:srgbClr val="FF0000"/>
                </a:solidFill>
              </a:rPr>
              <a:t> cooperative concurrency primitives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EF62F1-ADA1-AEF3-A52A-9573B6C89D1F}"/>
              </a:ext>
            </a:extLst>
          </p:cNvPr>
          <p:cNvSpPr txBox="1"/>
          <p:nvPr/>
        </p:nvSpPr>
        <p:spPr>
          <a:xfrm>
            <a:off x="1604018" y="5262338"/>
            <a:ext cx="9327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 change in circumstances leads to a change in abstraction</a:t>
            </a:r>
          </a:p>
        </p:txBody>
      </p:sp>
    </p:spTree>
    <p:extLst>
      <p:ext uri="{BB962C8B-B14F-4D97-AF65-F5344CB8AC3E}">
        <p14:creationId xmlns:p14="http://schemas.microsoft.com/office/powerpoint/2010/main" val="36500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/>
      <p:bldP spid="60" grpId="0"/>
      <p:bldP spid="61" grpId="0"/>
      <p:bldP spid="62" grpId="0"/>
      <p:bldP spid="63" grpId="0"/>
      <p:bldP spid="64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D9394-3603-223B-942B-33E00A21A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4F7E-680A-8DD1-1A9B-3321703F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90"/>
            <a:ext cx="10515600" cy="1325563"/>
          </a:xfrm>
        </p:spPr>
        <p:txBody>
          <a:bodyPr/>
          <a:lstStyle/>
          <a:p>
            <a:r>
              <a:rPr lang="en-US" dirty="0"/>
              <a:t>Hardware Abstractions History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ADCE3CA-55FB-C960-E260-3CCBA2D29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207689"/>
              </p:ext>
            </p:extLst>
          </p:nvPr>
        </p:nvGraphicFramePr>
        <p:xfrm>
          <a:off x="1547091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2E61CD0-98BA-CE48-9236-D1C9A6842143}"/>
              </a:ext>
            </a:extLst>
          </p:cNvPr>
          <p:cNvSpPr txBox="1"/>
          <p:nvPr/>
        </p:nvSpPr>
        <p:spPr>
          <a:xfrm>
            <a:off x="9428017" y="2613598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Relative cost of memory access is a LOT higher today !</a:t>
            </a:r>
          </a:p>
        </p:txBody>
      </p:sp>
    </p:spTree>
    <p:extLst>
      <p:ext uri="{BB962C8B-B14F-4D97-AF65-F5344CB8AC3E}">
        <p14:creationId xmlns:p14="http://schemas.microsoft.com/office/powerpoint/2010/main" val="241127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Chart bld="series"/>
        </p:bldSub>
      </p:bldGraphic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81CAD-3CE0-499D-C903-B3CEFB1E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BA914-7BB6-7E90-E3B2-390ECD8AF4CF}"/>
              </a:ext>
            </a:extLst>
          </p:cNvPr>
          <p:cNvSpPr txBox="1"/>
          <p:nvPr/>
        </p:nvSpPr>
        <p:spPr>
          <a:xfrm>
            <a:off x="1614054" y="1997839"/>
            <a:ext cx="8963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/>
              <a:t>History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Emergent Trends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Preparing Ourselves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03D0363-7647-0F30-BBE7-934166D62107}"/>
              </a:ext>
            </a:extLst>
          </p:cNvPr>
          <p:cNvSpPr/>
          <p:nvPr/>
        </p:nvSpPr>
        <p:spPr>
          <a:xfrm>
            <a:off x="734292" y="3179618"/>
            <a:ext cx="706582" cy="498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93E6-0D61-F52D-DCFF-06205138B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F59FC-0F53-E2BC-5B12-1153495B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706"/>
            <a:ext cx="10515600" cy="1325563"/>
          </a:xfrm>
        </p:spPr>
        <p:txBody>
          <a:bodyPr/>
          <a:lstStyle/>
          <a:p>
            <a:r>
              <a:rPr lang="en-US" dirty="0"/>
              <a:t>Pervasive use of VMs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1515B-1D33-6DB4-4963-05CC96876CE1}"/>
              </a:ext>
            </a:extLst>
          </p:cNvPr>
          <p:cNvSpPr txBox="1"/>
          <p:nvPr/>
        </p:nvSpPr>
        <p:spPr>
          <a:xfrm>
            <a:off x="2989780" y="3865554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eBPF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3C2D5-EE8B-7A72-2AA4-2CE660693741}"/>
              </a:ext>
            </a:extLst>
          </p:cNvPr>
          <p:cNvSpPr txBox="1"/>
          <p:nvPr/>
        </p:nvSpPr>
        <p:spPr>
          <a:xfrm>
            <a:off x="7860186" y="3865554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WASM</a:t>
            </a:r>
          </a:p>
        </p:txBody>
      </p:sp>
    </p:spTree>
    <p:extLst>
      <p:ext uri="{BB962C8B-B14F-4D97-AF65-F5344CB8AC3E}">
        <p14:creationId xmlns:p14="http://schemas.microsoft.com/office/powerpoint/2010/main" val="1758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13318</TotalTime>
  <Words>1014</Words>
  <Application>Microsoft Macintosh PowerPoint</Application>
  <PresentationFormat>Widescreen</PresentationFormat>
  <Paragraphs>156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Helvetica Neue</vt:lpstr>
      <vt:lpstr>Office Theme</vt:lpstr>
      <vt:lpstr>Revisiting Abstractions For Fun &amp; Profit</vt:lpstr>
      <vt:lpstr>PowerPoint Presentation</vt:lpstr>
      <vt:lpstr>What’s an “Abstraction”</vt:lpstr>
      <vt:lpstr>Abstractions can unlock massive potential</vt:lpstr>
      <vt:lpstr>Scalability! But at what COST?</vt:lpstr>
      <vt:lpstr>Abstractions have a half life</vt:lpstr>
      <vt:lpstr>Hardware Abstractions History</vt:lpstr>
      <vt:lpstr>PowerPoint Presentation</vt:lpstr>
      <vt:lpstr>Pervasive use of VMs</vt:lpstr>
      <vt:lpstr>A shift of concurrency primitives</vt:lpstr>
      <vt:lpstr>A new class of Systems Programming Languages</vt:lpstr>
      <vt:lpstr>Tigerbeetle: breaking all abstractions !</vt:lpstr>
      <vt:lpstr>Massive Parallelism w/ xPUs</vt:lpstr>
      <vt:lpstr>AI – the dark horse</vt:lpstr>
      <vt:lpstr>PowerPoint Presentation</vt:lpstr>
      <vt:lpstr>"Education is what, when, and why to do things, Training is how to do it. Either one without the other is not of much use.”  - Hamming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Amod Malviya</dc:creator>
  <cp:lastModifiedBy>Amod Malviya</cp:lastModifiedBy>
  <cp:revision>197</cp:revision>
  <dcterms:created xsi:type="dcterms:W3CDTF">2024-10-14T06:05:19Z</dcterms:created>
  <dcterms:modified xsi:type="dcterms:W3CDTF">2024-11-21T19:13:58Z</dcterms:modified>
</cp:coreProperties>
</file>