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7" r:id="rId4"/>
    <p:sldId id="258" r:id="rId5"/>
    <p:sldId id="262" r:id="rId6"/>
    <p:sldId id="263" r:id="rId7"/>
    <p:sldId id="278" r:id="rId8"/>
    <p:sldId id="275" r:id="rId9"/>
    <p:sldId id="280" r:id="rId10"/>
    <p:sldId id="265" r:id="rId11"/>
    <p:sldId id="277" r:id="rId12"/>
    <p:sldId id="269" r:id="rId13"/>
    <p:sldId id="281" r:id="rId14"/>
    <p:sldId id="276" r:id="rId15"/>
    <p:sldId id="260" r:id="rId16"/>
    <p:sldId id="270" r:id="rId17"/>
    <p:sldId id="282" r:id="rId18"/>
    <p:sldId id="261" r:id="rId19"/>
    <p:sldId id="286" r:id="rId20"/>
    <p:sldId id="287" r:id="rId21"/>
    <p:sldId id="284" r:id="rId22"/>
    <p:sldId id="285" r:id="rId23"/>
    <p:sldId id="283" r:id="rId24"/>
    <p:sldId id="273" r:id="rId25"/>
    <p:sldId id="274" r:id="rId26"/>
    <p:sldId id="271" r:id="rId27"/>
    <p:sldId id="279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1"/>
    <p:restoredTop sz="80408"/>
  </p:normalViewPr>
  <p:slideViewPr>
    <p:cSldViewPr snapToGrid="0">
      <p:cViewPr varScale="1">
        <p:scale>
          <a:sx n="96" d="100"/>
          <a:sy n="96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E9536-2DCB-8D4D-ACBC-877A47DD898D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B2EBD-3F6F-9E40-B708-8C218EB2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4B3A2-587F-9E42-B2B7-3AD73A7249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Demo: Heavy workload demo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Once started, cannot stop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Assignment: Reflect on how SIMD is different from SIMT. Both seem to be doing the same job, isn’t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Spatial locality advantage for instances in the same workgroup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Cooperation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index of instance ‘x’ in workgroup ‘y’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Assignment: Implement a kernel logic that uses bad spatial locality within the same workgroup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Why do we set 64, even though there isn’t enough capacity in a single SIMT core?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Assignment: What does the `if` guard do?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Assignment: basic matrix multiplication in </a:t>
            </a:r>
            <a:r>
              <a:rPr lang="en-US" dirty="0" err="1"/>
              <a:t>WebGPU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Steps that are not parallelizable?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– more efficient (specialized) than GPU, and leaves GPU free for </a:t>
            </a:r>
            <a:r>
              <a:rPr lang="en-US" dirty="0" err="1"/>
              <a:t>graphcis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public info – assumed to have INT8, INT16 and FP16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NPUs are designed for inference, not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3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Congratulations: now you know more about GPUs than 99% of BLR’s software engineers!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Assignment: (Puzzle) </a:t>
            </a:r>
            <a:r>
              <a:rPr lang="en-US" dirty="0" err="1"/>
              <a:t>Idx</a:t>
            </a:r>
            <a:r>
              <a:rPr lang="en-US" dirty="0"/>
              <a:t>-Add-Mul vs Num-Add-Mul – CPU vs GPU. Explain.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8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Device vs Host 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Demo: CPU vs GPU – which is faster? Multiply with min </a:t>
            </a:r>
            <a:r>
              <a:rPr lang="en-US" dirty="0" err="1"/>
              <a:t>parallelisation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kinds of buffers – UBO, Vertex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WGSL: Rust-y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How does it get compiled to GPU’s machine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Why does CPU -&gt; GPU copy have a dedicated method, while GPU -&gt; CPU does not?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Assignment: Why GPU memory needs to be mapped before copy to CPU?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3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Demo: doubling array size doubles CPU time, but not GPU time (Amdahl’s Law in case of GPU)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History on x86: MMX -&gt; SSE (1/2/3/4) -&gt; AVX (1/2/512)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Limitations – less flexible, control flow missing, exposes 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Latency vs throughput oriented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How good are CPUs in latency?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Demo: min parallelization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Cost of high memory bandwidth in GPUs? Higher latency.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1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Cores: INT, FP, RT cores, Tensor 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 deep queues of kernels to keep this many cores fed.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 high bandwidth of memory to feed this many ALUs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Assignment: What would happen if we don’t keep pipelines fed with a lot of threads?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2EBD-3F6F-9E40-B708-8C218EB28D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DE37-63E6-152A-B529-AD888D677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6958C-4498-620D-A944-3E030F5AF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F2BA-6BDF-32EE-F77C-5BFD925F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7F48-EBD6-AC92-946F-7073FC6C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4171-0E8E-5B5D-0AA9-8548A563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A75B-0ECA-6AAA-48DB-B699B62D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4A4DA-15DE-395F-8646-5E77F022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D9B08-A848-1197-6917-224C707E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C8D4-140A-1BE3-BFFE-021675D9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F5F5-45A7-11F8-8F10-E47714C6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664E5-E7C0-468D-F8AF-49CFE2790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D62AD-E381-56B7-C113-C8EF8BDE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D0BB-A1F3-4024-BDDB-BBC27F75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410B-D7A7-8D29-37C1-E2C2DED7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D38F-5690-68AB-A7C4-134DD3FA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5EC9-33AF-EC58-FD58-B815D73C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6222-A6A2-27E7-FA1A-B5AF8D5F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AACD-4E73-61E1-F5A1-49022B28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4829-9EBF-60ED-F4C4-60A50581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1DB8-DE69-78CE-AAEF-903508C7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7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0FAD-D145-EFE3-E48A-A4BC3F7C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08498-F9D2-7EE5-AD28-AC020CE4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BADC-6592-18FE-F536-68912D47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C621-3770-FE20-1AE7-28768132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C18B-6AD1-FB84-A817-56D4D0E8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6350-2C63-7CFA-1B59-E897F7F8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FAAB-659E-FA6E-13AA-E35830B2E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37C08-9752-9BF0-1A42-DFE4B9FE6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C75AF-3B50-CE44-3876-8AD92B18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0F84-CABC-7A44-707A-FB6E26C9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E9D85-A889-4F43-7A9F-66FC7D17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9A92-5DEB-61A4-67FE-3FAC489B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7AFE9-8522-A9B8-1F9B-BA4B5A04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4F99C-DC0E-213D-EEA3-BA29B6F1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8E698-8844-0BBD-CC36-86489CA44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F3B8-C665-8EE6-9531-E46555FCD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1C5BB-C39C-9E08-C3D3-D20E72DB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CF0E5-B8B3-44BC-544A-177638AB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45E9E-8429-4459-1E06-8FEDB08D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8867-36C8-E5AC-4ADB-FCEB5F50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A4ADB-ADE0-3FE3-052A-428619A8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BF2B3-E5A7-CA8D-1153-10CC5CB9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1B314-CF5B-0CD2-BED2-7EEAF45B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451CA-396E-F8FE-0C35-E8FBA93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BFDD2-D10C-1D4F-ACD3-5E8FBB9A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13F8-EEDA-885A-5C41-18331660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D689-EB5B-7E11-A0B0-49D2247F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8B8B-80A6-13D5-AD15-0F31CBC6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C597-B325-168F-F446-5B5922341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427D0-F528-8B9C-0F66-A009E2F5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263C3-D73A-B30C-1138-BB541421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05F6-305D-1308-DBDC-B15C954D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2EA4-6950-3325-D7B1-B61C268F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7D248-A838-4421-3292-2FD53E11D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02B54-FD14-292C-9E88-C5751CE2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AAF3-4BEF-6229-32D1-C53EE911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8EA5B-2616-8512-7A27-76845C93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E4FED-1B5D-5A0B-04E0-BE925106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46FB4-1117-963D-9386-FC33FD27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894A-5329-8BED-6118-93DFBE2F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5F17-5D8A-4052-BF0F-27F6FAB99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FF4E7-8ECE-BA4C-9C71-9AEA8191D038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8090-8C8C-FEF9-09DA-173EA874B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1479-822C-9E7C-FE17-F310E0A0A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E9176-C8D6-8447-AF1A-3ED0C257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38A-F241-5CB4-B8D7-7A248477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564"/>
            <a:ext cx="9144000" cy="2387600"/>
          </a:xfrm>
        </p:spPr>
        <p:txBody>
          <a:bodyPr/>
          <a:lstStyle/>
          <a:p>
            <a:r>
              <a:rPr lang="en-US" dirty="0"/>
              <a:t>Inside the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323DA-A4BE-D391-75BB-C43C36173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0239"/>
            <a:ext cx="9144000" cy="1655762"/>
          </a:xfrm>
        </p:spPr>
        <p:txBody>
          <a:bodyPr/>
          <a:lstStyle/>
          <a:p>
            <a:r>
              <a:rPr lang="en-US" dirty="0" err="1"/>
              <a:t>Amod</a:t>
            </a:r>
            <a:r>
              <a:rPr lang="en-US" dirty="0"/>
              <a:t> Malviya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7A4F1F4-73F7-0CE8-0D16-9BF8CFDE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3558101"/>
            <a:ext cx="1955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5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FABE-7FAD-2C39-7801-27B105EB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code – get cranking!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B10E4DC-989C-CFA6-F1D2-D0E5892E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460"/>
            <a:ext cx="7772400" cy="452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0E13A-2B05-79C7-9CD3-7C2A6E45BD53}"/>
              </a:ext>
            </a:extLst>
          </p:cNvPr>
          <p:cNvSpPr txBox="1"/>
          <p:nvPr/>
        </p:nvSpPr>
        <p:spPr>
          <a:xfrm>
            <a:off x="9107556" y="3975652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GPU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GPU </a:t>
            </a:r>
          </a:p>
          <a:p>
            <a:pPr algn="ctr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data transfer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D7B49E-9CE7-7FA9-6D05-B7E929D063FC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983896" y="3962400"/>
            <a:ext cx="2123660" cy="336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D37C5B-7933-CEA1-6638-C00B50D29D28}"/>
              </a:ext>
            </a:extLst>
          </p:cNvPr>
          <p:cNvSpPr/>
          <p:nvPr/>
        </p:nvSpPr>
        <p:spPr>
          <a:xfrm>
            <a:off x="960782" y="3016252"/>
            <a:ext cx="3637721" cy="2305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CCDCE-771B-633C-3564-5582BB29DB4C}"/>
              </a:ext>
            </a:extLst>
          </p:cNvPr>
          <p:cNvSpPr txBox="1"/>
          <p:nvPr/>
        </p:nvSpPr>
        <p:spPr>
          <a:xfrm>
            <a:off x="8787541" y="2490127"/>
            <a:ext cx="209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Execute kernel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‘n’ number of times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12005F-0099-1FAC-CBA5-B37CD0BCCBF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691270" y="2813293"/>
            <a:ext cx="4096271" cy="316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9F63E6-F2EC-1455-0A46-9D21A0E8F703}"/>
              </a:ext>
            </a:extLst>
          </p:cNvPr>
          <p:cNvSpPr txBox="1"/>
          <p:nvPr/>
        </p:nvSpPr>
        <p:spPr>
          <a:xfrm>
            <a:off x="8787541" y="1502601"/>
            <a:ext cx="209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context for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kernel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82255-93F6-59B1-DEDF-3E942295C65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015409" y="1825767"/>
            <a:ext cx="4772132" cy="1039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C3F3-0465-0364-850C-5FA1FB99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Transfer: GPU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CPU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20F5D-0F82-1D38-C2C6-B4ABCB0DF94D}"/>
              </a:ext>
            </a:extLst>
          </p:cNvPr>
          <p:cNvSpPr txBox="1"/>
          <p:nvPr/>
        </p:nvSpPr>
        <p:spPr>
          <a:xfrm>
            <a:off x="9051234" y="5857461"/>
            <a:ext cx="1657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File: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vec-multiply.html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1AF8C4D-7071-89FE-6F59-89F1C2A4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77" y="1625687"/>
            <a:ext cx="7772400" cy="42317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E1458E-A9F8-5C93-40ED-4FEE66302AF1}"/>
              </a:ext>
            </a:extLst>
          </p:cNvPr>
          <p:cNvSpPr/>
          <p:nvPr/>
        </p:nvSpPr>
        <p:spPr>
          <a:xfrm>
            <a:off x="1011877" y="2080591"/>
            <a:ext cx="4421514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60BB1-F843-7FA2-114F-6ED41138D228}"/>
              </a:ext>
            </a:extLst>
          </p:cNvPr>
          <p:cNvSpPr/>
          <p:nvPr/>
        </p:nvSpPr>
        <p:spPr>
          <a:xfrm>
            <a:off x="1243790" y="5360504"/>
            <a:ext cx="4421514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A1C-B6BC-779F-D882-DC29F43D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WebGPU</a:t>
            </a:r>
            <a:r>
              <a:rPr lang="en-US" dirty="0"/>
              <a:t> basic demo</a:t>
            </a:r>
          </a:p>
        </p:txBody>
      </p:sp>
    </p:spTree>
    <p:extLst>
      <p:ext uri="{BB962C8B-B14F-4D97-AF65-F5344CB8AC3E}">
        <p14:creationId xmlns:p14="http://schemas.microsoft.com/office/powerpoint/2010/main" val="427980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BA1C-B6BC-779F-D882-DC29F43D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69936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B22FEA2-C317-1D68-BE1F-D29E855B0731}"/>
              </a:ext>
            </a:extLst>
          </p:cNvPr>
          <p:cNvSpPr/>
          <p:nvPr/>
        </p:nvSpPr>
        <p:spPr>
          <a:xfrm>
            <a:off x="4556336" y="1828800"/>
            <a:ext cx="5131003" cy="3538330"/>
          </a:xfrm>
          <a:prstGeom prst="rect">
            <a:avLst/>
          </a:prstGeom>
          <a:solidFill>
            <a:srgbClr val="00B0F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B30B7-82C8-9786-8E32-61113054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an array</a:t>
            </a:r>
          </a:p>
        </p:txBody>
      </p:sp>
      <p:pic>
        <p:nvPicPr>
          <p:cNvPr id="6" name="Picture 5" descr="A black background with text and numbers&#10;&#10;Description automatically generated">
            <a:extLst>
              <a:ext uri="{FF2B5EF4-FFF2-40B4-BE49-F238E27FC236}">
                <a16:creationId xmlns:a16="http://schemas.microsoft.com/office/drawing/2014/main" id="{3E8A132A-CACC-DAC6-0C74-45230CF53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3147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4CD87-6331-8ED0-CCE5-FC3B27C7477D}"/>
              </a:ext>
            </a:extLst>
          </p:cNvPr>
          <p:cNvSpPr txBox="1"/>
          <p:nvPr/>
        </p:nvSpPr>
        <p:spPr>
          <a:xfrm>
            <a:off x="1893428" y="3976498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imul</a:t>
            </a:r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r>
              <a:rPr lang="en-US" dirty="0"/>
              <a:t>,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edx</a:t>
            </a:r>
            <a:r>
              <a:rPr lang="en-US" dirty="0"/>
              <a:t>,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eax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4D30B-D0A2-8AFD-FFF4-0E7894B4C7FB}"/>
              </a:ext>
            </a:extLst>
          </p:cNvPr>
          <p:cNvSpPr txBox="1"/>
          <p:nvPr/>
        </p:nvSpPr>
        <p:spPr>
          <a:xfrm>
            <a:off x="3039708" y="35550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3250E-91BC-D6D5-D294-5177DE03FB89}"/>
              </a:ext>
            </a:extLst>
          </p:cNvPr>
          <p:cNvSpPr txBox="1"/>
          <p:nvPr/>
        </p:nvSpPr>
        <p:spPr>
          <a:xfrm>
            <a:off x="3039708" y="319307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A2829-51B0-51F1-CF90-3E0AC12C077C}"/>
              </a:ext>
            </a:extLst>
          </p:cNvPr>
          <p:cNvSpPr txBox="1"/>
          <p:nvPr/>
        </p:nvSpPr>
        <p:spPr>
          <a:xfrm>
            <a:off x="3039708" y="4819422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A44AC-7504-A31B-0F4D-22DB6F59857F}"/>
              </a:ext>
            </a:extLst>
          </p:cNvPr>
          <p:cNvSpPr txBox="1"/>
          <p:nvPr/>
        </p:nvSpPr>
        <p:spPr>
          <a:xfrm>
            <a:off x="3039708" y="4397960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67238-9AE6-0BCB-3AED-F7F7EEBF3B4E}"/>
              </a:ext>
            </a:extLst>
          </p:cNvPr>
          <p:cNvSpPr/>
          <p:nvPr/>
        </p:nvSpPr>
        <p:spPr>
          <a:xfrm>
            <a:off x="5136741" y="3377295"/>
            <a:ext cx="951978" cy="4634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C5654-7248-AC97-4ADF-3E59C3222B93}"/>
              </a:ext>
            </a:extLst>
          </p:cNvPr>
          <p:cNvSpPr txBox="1"/>
          <p:nvPr/>
        </p:nvSpPr>
        <p:spPr>
          <a:xfrm>
            <a:off x="5225779" y="300796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ebx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84834-B2E6-52C9-F284-FC68B3789FCF}"/>
              </a:ext>
            </a:extLst>
          </p:cNvPr>
          <p:cNvSpPr/>
          <p:nvPr/>
        </p:nvSpPr>
        <p:spPr>
          <a:xfrm>
            <a:off x="6397339" y="3386574"/>
            <a:ext cx="951978" cy="463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0B1F5-FDC1-E8C6-E1ED-62650E171251}"/>
              </a:ext>
            </a:extLst>
          </p:cNvPr>
          <p:cNvSpPr txBox="1"/>
          <p:nvPr/>
        </p:nvSpPr>
        <p:spPr>
          <a:xfrm>
            <a:off x="6486377" y="301724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edx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5A42A8-A022-CB86-5165-B82A9CC5606C}"/>
              </a:ext>
            </a:extLst>
          </p:cNvPr>
          <p:cNvSpPr/>
          <p:nvPr/>
        </p:nvSpPr>
        <p:spPr>
          <a:xfrm>
            <a:off x="7684954" y="3377295"/>
            <a:ext cx="951978" cy="463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444E6-B966-4B40-2C98-B8545C13E6B7}"/>
              </a:ext>
            </a:extLst>
          </p:cNvPr>
          <p:cNvSpPr txBox="1"/>
          <p:nvPr/>
        </p:nvSpPr>
        <p:spPr>
          <a:xfrm>
            <a:off x="7773992" y="300796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eax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282EA-B58E-FBF8-9ED9-DF6365DB2A4A}"/>
              </a:ext>
            </a:extLst>
          </p:cNvPr>
          <p:cNvSpPr txBox="1"/>
          <p:nvPr/>
        </p:nvSpPr>
        <p:spPr>
          <a:xfrm>
            <a:off x="6053975" y="390955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15846-E7CF-F49F-5153-65FCE471EC45}"/>
              </a:ext>
            </a:extLst>
          </p:cNvPr>
          <p:cNvSpPr txBox="1"/>
          <p:nvPr/>
        </p:nvSpPr>
        <p:spPr>
          <a:xfrm>
            <a:off x="7307928" y="394598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C09710-B576-E3BF-E24E-07927341FF31}"/>
              </a:ext>
            </a:extLst>
          </p:cNvPr>
          <p:cNvSpPr/>
          <p:nvPr/>
        </p:nvSpPr>
        <p:spPr>
          <a:xfrm>
            <a:off x="5731166" y="2484979"/>
            <a:ext cx="951978" cy="4634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</a:t>
            </a:r>
            <a:r>
              <a:rPr lang="en-US" dirty="0" err="1"/>
              <a:t>eip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52BF46-3BFD-98CD-7219-EF0B4CEDCC1E}"/>
              </a:ext>
            </a:extLst>
          </p:cNvPr>
          <p:cNvCxnSpPr>
            <a:stCxn id="20" idx="1"/>
            <a:endCxn id="9" idx="3"/>
          </p:cNvCxnSpPr>
          <p:nvPr/>
        </p:nvCxnSpPr>
        <p:spPr>
          <a:xfrm flipH="1">
            <a:off x="3421544" y="2716711"/>
            <a:ext cx="2309622" cy="6610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1BFF52-03F4-5EDD-75F9-995EAC0479C6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>
            <a:off x="3421544" y="2716711"/>
            <a:ext cx="2309622" cy="102299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3427DB-0BB0-8D34-CEC5-2B9FF1AB19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421544" y="2716711"/>
            <a:ext cx="2309622" cy="133576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B4FC38-48F7-716F-24C6-96B21FDFBF9E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 flipH="1">
            <a:off x="3421544" y="2716711"/>
            <a:ext cx="2309622" cy="186591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EF4E0-96DE-36A5-0D7C-AF792093BD69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flipH="1">
            <a:off x="3421544" y="2716711"/>
            <a:ext cx="2309622" cy="228737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0D1A399-0615-379D-8280-022D7834E125}"/>
              </a:ext>
            </a:extLst>
          </p:cNvPr>
          <p:cNvSpPr/>
          <p:nvPr/>
        </p:nvSpPr>
        <p:spPr>
          <a:xfrm>
            <a:off x="1027481" y="2143917"/>
            <a:ext cx="1731894" cy="297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A5BFBD-9F4F-0DCA-B97C-ABECD026F6F2}"/>
              </a:ext>
            </a:extLst>
          </p:cNvPr>
          <p:cNvSpPr txBox="1"/>
          <p:nvPr/>
        </p:nvSpPr>
        <p:spPr>
          <a:xfrm>
            <a:off x="8309082" y="1923239"/>
            <a:ext cx="11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CEF9D-8D92-4348-DF53-0B755F134D3A}"/>
              </a:ext>
            </a:extLst>
          </p:cNvPr>
          <p:cNvSpPr/>
          <p:nvPr/>
        </p:nvSpPr>
        <p:spPr>
          <a:xfrm>
            <a:off x="1889382" y="2834181"/>
            <a:ext cx="2610952" cy="2636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86338-BB5A-6715-CD4D-1E256CD43F13}"/>
              </a:ext>
            </a:extLst>
          </p:cNvPr>
          <p:cNvSpPr txBox="1"/>
          <p:nvPr/>
        </p:nvSpPr>
        <p:spPr>
          <a:xfrm>
            <a:off x="2411197" y="554027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86039-2CBC-756E-B000-DC1DB2BDFAAC}"/>
              </a:ext>
            </a:extLst>
          </p:cNvPr>
          <p:cNvSpPr/>
          <p:nvPr/>
        </p:nvSpPr>
        <p:spPr>
          <a:xfrm>
            <a:off x="5731166" y="4582626"/>
            <a:ext cx="2666954" cy="606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(INT EU)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5FF03-89D2-CA21-9B1D-54C3AA6A8D19}"/>
              </a:ext>
            </a:extLst>
          </p:cNvPr>
          <p:cNvSpPr txBox="1"/>
          <p:nvPr/>
        </p:nvSpPr>
        <p:spPr>
          <a:xfrm>
            <a:off x="6284033" y="5724943"/>
            <a:ext cx="31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true “compute” provider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9E6B8-B0BF-8340-C5D2-50E153BB79C8}"/>
              </a:ext>
            </a:extLst>
          </p:cNvPr>
          <p:cNvCxnSpPr>
            <a:stCxn id="21" idx="0"/>
            <a:endCxn id="5" idx="2"/>
          </p:cNvCxnSpPr>
          <p:nvPr/>
        </p:nvCxnSpPr>
        <p:spPr>
          <a:xfrm flipH="1" flipV="1">
            <a:off x="7064643" y="5188754"/>
            <a:ext cx="797226" cy="536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55D41B-2ADF-5AF1-1F9A-AAA44340FDD9}"/>
              </a:ext>
            </a:extLst>
          </p:cNvPr>
          <p:cNvSpPr txBox="1"/>
          <p:nvPr/>
        </p:nvSpPr>
        <p:spPr>
          <a:xfrm>
            <a:off x="9846802" y="3739702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SISD</a:t>
            </a:r>
          </a:p>
        </p:txBody>
      </p:sp>
    </p:spTree>
    <p:extLst>
      <p:ext uri="{BB962C8B-B14F-4D97-AF65-F5344CB8AC3E}">
        <p14:creationId xmlns:p14="http://schemas.microsoft.com/office/powerpoint/2010/main" val="10084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19" grpId="0"/>
      <p:bldP spid="20" grpId="0" animBg="1"/>
      <p:bldP spid="36" grpId="0" animBg="1"/>
      <p:bldP spid="38" grpId="0"/>
      <p:bldP spid="3" grpId="0" animBg="1"/>
      <p:bldP spid="4" grpId="0"/>
      <p:bldP spid="5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2361-9AC8-A071-5FCF-F5A364FC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9F8119-C389-02CF-595B-A0F3092E2C2E}"/>
              </a:ext>
            </a:extLst>
          </p:cNvPr>
          <p:cNvSpPr/>
          <p:nvPr/>
        </p:nvSpPr>
        <p:spPr>
          <a:xfrm>
            <a:off x="838200" y="1942479"/>
            <a:ext cx="6387548" cy="350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ZMM0 – 512-bit register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F6293-22D2-12A2-C2E5-4617136951B1}"/>
              </a:ext>
            </a:extLst>
          </p:cNvPr>
          <p:cNvGrpSpPr/>
          <p:nvPr/>
        </p:nvGrpSpPr>
        <p:grpSpPr>
          <a:xfrm>
            <a:off x="7377299" y="946091"/>
            <a:ext cx="1707392" cy="1052374"/>
            <a:chOff x="8000151" y="1321356"/>
            <a:chExt cx="1707392" cy="10523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A89C3-1443-682F-34F1-9D627DD5A5A0}"/>
                </a:ext>
              </a:extLst>
            </p:cNvPr>
            <p:cNvSpPr txBox="1"/>
            <p:nvPr/>
          </p:nvSpPr>
          <p:spPr>
            <a:xfrm>
              <a:off x="8123583" y="1321356"/>
              <a:ext cx="1583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64x 8-bit numbers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D09083-45CD-ADB8-F769-C9835265B6F0}"/>
                </a:ext>
              </a:extLst>
            </p:cNvPr>
            <p:cNvSpPr txBox="1"/>
            <p:nvPr/>
          </p:nvSpPr>
          <p:spPr>
            <a:xfrm>
              <a:off x="8000151" y="1690688"/>
              <a:ext cx="1680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32x 16-bit numbers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12D17C-88E9-ABC5-76DA-BCBA907E5AD5}"/>
                </a:ext>
              </a:extLst>
            </p:cNvPr>
            <p:cNvSpPr txBox="1"/>
            <p:nvPr/>
          </p:nvSpPr>
          <p:spPr>
            <a:xfrm>
              <a:off x="8000151" y="2065953"/>
              <a:ext cx="1680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16x 32-bit numbers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BF64F-F073-AA03-B1A6-79349FBEB457}"/>
              </a:ext>
            </a:extLst>
          </p:cNvPr>
          <p:cNvSpPr/>
          <p:nvPr/>
        </p:nvSpPr>
        <p:spPr>
          <a:xfrm>
            <a:off x="838198" y="3241371"/>
            <a:ext cx="6387548" cy="3501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ZMM1 – 512-bit 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FE548-1640-B79E-9CEA-500A709D51CA}"/>
              </a:ext>
            </a:extLst>
          </p:cNvPr>
          <p:cNvSpPr txBox="1"/>
          <p:nvPr/>
        </p:nvSpPr>
        <p:spPr>
          <a:xfrm>
            <a:off x="3891549" y="243831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A3F3D-4413-7FE1-732B-CD7F9C40502B}"/>
              </a:ext>
            </a:extLst>
          </p:cNvPr>
          <p:cNvSpPr txBox="1"/>
          <p:nvPr/>
        </p:nvSpPr>
        <p:spPr>
          <a:xfrm>
            <a:off x="5243397" y="2561477"/>
            <a:ext cx="618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_mm512_mul_epu32 ( __mm512i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array1</a:t>
            </a:r>
            <a:r>
              <a:rPr lang="en-US" b="1" dirty="0"/>
              <a:t>, __mm512i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array2</a:t>
            </a:r>
            <a:r>
              <a:rPr lang="en-US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5AA44-B054-37BF-49F5-E6088E7F19F7}"/>
              </a:ext>
            </a:extLst>
          </p:cNvPr>
          <p:cNvSpPr txBox="1"/>
          <p:nvPr/>
        </p:nvSpPr>
        <p:spPr>
          <a:xfrm>
            <a:off x="3891549" y="380979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02D1C-096E-529A-0093-08A544F6173A}"/>
              </a:ext>
            </a:extLst>
          </p:cNvPr>
          <p:cNvSpPr/>
          <p:nvPr/>
        </p:nvSpPr>
        <p:spPr>
          <a:xfrm>
            <a:off x="838198" y="4540263"/>
            <a:ext cx="6387548" cy="350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ZMM2 – 512-bit register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11A38-1D8D-27E9-BC8C-BF49633D2247}"/>
              </a:ext>
            </a:extLst>
          </p:cNvPr>
          <p:cNvSpPr txBox="1"/>
          <p:nvPr/>
        </p:nvSpPr>
        <p:spPr>
          <a:xfrm>
            <a:off x="5925443" y="3927192"/>
            <a:ext cx="290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16x 32-bit multiplications!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46DAC-352B-C250-7F9B-4D258F513308}"/>
              </a:ext>
            </a:extLst>
          </p:cNvPr>
          <p:cNvSpPr txBox="1"/>
          <p:nvPr/>
        </p:nvSpPr>
        <p:spPr>
          <a:xfrm>
            <a:off x="7225746" y="3231778"/>
            <a:ext cx="16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with ”23”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47EFD-4A5F-7873-13FC-EF4E73C12DE5}"/>
              </a:ext>
            </a:extLst>
          </p:cNvPr>
          <p:cNvSpPr txBox="1"/>
          <p:nvPr/>
        </p:nvSpPr>
        <p:spPr>
          <a:xfrm>
            <a:off x="8068701" y="4309032"/>
            <a:ext cx="2172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Still on CPU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Requires more EUs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0137B-6789-535C-66A4-3E9F414F3240}"/>
              </a:ext>
            </a:extLst>
          </p:cNvPr>
          <p:cNvSpPr/>
          <p:nvPr/>
        </p:nvSpPr>
        <p:spPr>
          <a:xfrm>
            <a:off x="7751214" y="4967871"/>
            <a:ext cx="2666954" cy="606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 (INT EU)</a:t>
            </a:r>
          </a:p>
        </p:txBody>
      </p:sp>
    </p:spTree>
    <p:extLst>
      <p:ext uri="{BB962C8B-B14F-4D97-AF65-F5344CB8AC3E}">
        <p14:creationId xmlns:p14="http://schemas.microsoft.com/office/powerpoint/2010/main" val="33923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  <p:bldP spid="16" grpId="0" animBg="1"/>
      <p:bldP spid="18" grpId="0"/>
      <p:bldP spid="3" grpId="0"/>
      <p:bldP spid="5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B43B-E144-50C1-B9F4-2D4D8D95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0CC5E-6A48-C249-2DAE-1767952F3C35}"/>
              </a:ext>
            </a:extLst>
          </p:cNvPr>
          <p:cNvSpPr/>
          <p:nvPr/>
        </p:nvSpPr>
        <p:spPr>
          <a:xfrm>
            <a:off x="838200" y="1690688"/>
            <a:ext cx="3975652" cy="4055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AFA6A-1E2F-248A-0C8A-16B6A2CA67BE}"/>
              </a:ext>
            </a:extLst>
          </p:cNvPr>
          <p:cNvSpPr/>
          <p:nvPr/>
        </p:nvSpPr>
        <p:spPr>
          <a:xfrm>
            <a:off x="6556513" y="1690687"/>
            <a:ext cx="3975652" cy="4055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E2CB4-3FAF-8EED-EB12-5523294D0A6E}"/>
              </a:ext>
            </a:extLst>
          </p:cNvPr>
          <p:cNvSpPr/>
          <p:nvPr/>
        </p:nvSpPr>
        <p:spPr>
          <a:xfrm rot="5400000">
            <a:off x="5893730" y="4753941"/>
            <a:ext cx="1325563" cy="35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9B4AF-F5D6-8DA7-D7F6-F4C1C5A68F7C}"/>
              </a:ext>
            </a:extLst>
          </p:cNvPr>
          <p:cNvSpPr txBox="1"/>
          <p:nvPr/>
        </p:nvSpPr>
        <p:spPr>
          <a:xfrm>
            <a:off x="1264729" y="5032268"/>
            <a:ext cx="11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3D8F5-F12D-1A85-A3D8-42AA9FA421C9}"/>
              </a:ext>
            </a:extLst>
          </p:cNvPr>
          <p:cNvGrpSpPr/>
          <p:nvPr/>
        </p:nvGrpSpPr>
        <p:grpSpPr>
          <a:xfrm>
            <a:off x="927208" y="1939304"/>
            <a:ext cx="1832113" cy="3030793"/>
            <a:chOff x="1004629" y="1939304"/>
            <a:chExt cx="1832113" cy="30307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1F6A0E-352E-8691-2FEE-D939F93253E1}"/>
                </a:ext>
              </a:extLst>
            </p:cNvPr>
            <p:cNvSpPr/>
            <p:nvPr/>
          </p:nvSpPr>
          <p:spPr>
            <a:xfrm>
              <a:off x="1004629" y="1939304"/>
              <a:ext cx="1832113" cy="30307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434A28-A7C9-8646-566E-07A4584BE2FE}"/>
                </a:ext>
              </a:extLst>
            </p:cNvPr>
            <p:cNvSpPr/>
            <p:nvPr/>
          </p:nvSpPr>
          <p:spPr>
            <a:xfrm>
              <a:off x="1229136" y="2102979"/>
              <a:ext cx="1351722" cy="13517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AC154-7791-185F-BB37-D718943C28B9}"/>
                </a:ext>
              </a:extLst>
            </p:cNvPr>
            <p:cNvSpPr/>
            <p:nvPr/>
          </p:nvSpPr>
          <p:spPr>
            <a:xfrm>
              <a:off x="1229136" y="354084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8BA9-AE47-5443-62B9-1F37C6DBE0AA}"/>
                </a:ext>
              </a:extLst>
            </p:cNvPr>
            <p:cNvSpPr/>
            <p:nvPr/>
          </p:nvSpPr>
          <p:spPr>
            <a:xfrm>
              <a:off x="1904997" y="354084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9D5570-0A39-556D-2E39-19AFFA6816D7}"/>
                </a:ext>
              </a:extLst>
            </p:cNvPr>
            <p:cNvSpPr/>
            <p:nvPr/>
          </p:nvSpPr>
          <p:spPr>
            <a:xfrm>
              <a:off x="1229136" y="392361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CC6FFF-33AE-48B0-2D6E-3A721BED917F}"/>
                </a:ext>
              </a:extLst>
            </p:cNvPr>
            <p:cNvSpPr/>
            <p:nvPr/>
          </p:nvSpPr>
          <p:spPr>
            <a:xfrm>
              <a:off x="1904997" y="392361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E4E362-5D61-B92C-E3C1-B5B71CC4BF33}"/>
                </a:ext>
              </a:extLst>
            </p:cNvPr>
            <p:cNvSpPr/>
            <p:nvPr/>
          </p:nvSpPr>
          <p:spPr>
            <a:xfrm>
              <a:off x="1229136" y="4321177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A572C-1235-505E-AEBB-76A12EE8E8DE}"/>
                </a:ext>
              </a:extLst>
            </p:cNvPr>
            <p:cNvSpPr/>
            <p:nvPr/>
          </p:nvSpPr>
          <p:spPr>
            <a:xfrm>
              <a:off x="1904997" y="4321177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C197A6-B9AF-85C4-0C87-01589EA5F0C9}"/>
              </a:ext>
            </a:extLst>
          </p:cNvPr>
          <p:cNvSpPr txBox="1"/>
          <p:nvPr/>
        </p:nvSpPr>
        <p:spPr>
          <a:xfrm>
            <a:off x="3228926" y="5034047"/>
            <a:ext cx="11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8CE575-2FFE-154C-AB86-FB3CCB0C8C36}"/>
              </a:ext>
            </a:extLst>
          </p:cNvPr>
          <p:cNvGrpSpPr/>
          <p:nvPr/>
        </p:nvGrpSpPr>
        <p:grpSpPr>
          <a:xfrm>
            <a:off x="2891405" y="1939304"/>
            <a:ext cx="1832113" cy="3030793"/>
            <a:chOff x="1004629" y="1939304"/>
            <a:chExt cx="1832113" cy="30307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58B814-95D8-1DBC-E22C-A0AA9946B028}"/>
                </a:ext>
              </a:extLst>
            </p:cNvPr>
            <p:cNvSpPr/>
            <p:nvPr/>
          </p:nvSpPr>
          <p:spPr>
            <a:xfrm>
              <a:off x="1004629" y="1939304"/>
              <a:ext cx="1832113" cy="303079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A836F2-5979-5C32-B115-ACD351091348}"/>
                </a:ext>
              </a:extLst>
            </p:cNvPr>
            <p:cNvSpPr/>
            <p:nvPr/>
          </p:nvSpPr>
          <p:spPr>
            <a:xfrm>
              <a:off x="1229136" y="2102979"/>
              <a:ext cx="1351722" cy="13517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2CE09F-B3DE-8F40-3AB3-63B183FBDD36}"/>
                </a:ext>
              </a:extLst>
            </p:cNvPr>
            <p:cNvSpPr/>
            <p:nvPr/>
          </p:nvSpPr>
          <p:spPr>
            <a:xfrm>
              <a:off x="1229136" y="354084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A32086-1E79-4BB7-8705-B98F1C98F879}"/>
                </a:ext>
              </a:extLst>
            </p:cNvPr>
            <p:cNvSpPr/>
            <p:nvPr/>
          </p:nvSpPr>
          <p:spPr>
            <a:xfrm>
              <a:off x="1904997" y="354084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B3AA1F-1439-EA0C-FD4C-C25C42FBF880}"/>
                </a:ext>
              </a:extLst>
            </p:cNvPr>
            <p:cNvSpPr/>
            <p:nvPr/>
          </p:nvSpPr>
          <p:spPr>
            <a:xfrm>
              <a:off x="1229136" y="392361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63BC96-8703-1E23-631B-99765C2B3A48}"/>
                </a:ext>
              </a:extLst>
            </p:cNvPr>
            <p:cNvSpPr/>
            <p:nvPr/>
          </p:nvSpPr>
          <p:spPr>
            <a:xfrm>
              <a:off x="1904997" y="3923611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CDA8E4-E41B-03A2-CD27-153679719BE6}"/>
                </a:ext>
              </a:extLst>
            </p:cNvPr>
            <p:cNvSpPr/>
            <p:nvPr/>
          </p:nvSpPr>
          <p:spPr>
            <a:xfrm>
              <a:off x="1229136" y="4321177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79576E-0C11-7186-6216-A6E26068C18B}"/>
                </a:ext>
              </a:extLst>
            </p:cNvPr>
            <p:cNvSpPr/>
            <p:nvPr/>
          </p:nvSpPr>
          <p:spPr>
            <a:xfrm>
              <a:off x="1904997" y="4321177"/>
              <a:ext cx="675861" cy="3975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ALU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D6776E-74CC-46C6-D0A0-C3B4069C51AE}"/>
              </a:ext>
            </a:extLst>
          </p:cNvPr>
          <p:cNvSpPr/>
          <p:nvPr/>
        </p:nvSpPr>
        <p:spPr>
          <a:xfrm rot="16200000">
            <a:off x="4151071" y="4753941"/>
            <a:ext cx="1325563" cy="35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PCIe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0713AF-0403-4CDA-6DF3-C1B1146EF250}"/>
              </a:ext>
            </a:extLst>
          </p:cNvPr>
          <p:cNvGrpSpPr/>
          <p:nvPr/>
        </p:nvGrpSpPr>
        <p:grpSpPr>
          <a:xfrm>
            <a:off x="6862197" y="1830600"/>
            <a:ext cx="750442" cy="2313396"/>
            <a:chOff x="5080515" y="990715"/>
            <a:chExt cx="1209334" cy="37280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3DA9FD-30B4-27B3-CB53-C28412CC587A}"/>
                </a:ext>
              </a:extLst>
            </p:cNvPr>
            <p:cNvSpPr/>
            <p:nvPr/>
          </p:nvSpPr>
          <p:spPr>
            <a:xfrm>
              <a:off x="5084619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5421A3-BB3C-45E4-0758-26605C37B0CE}"/>
                </a:ext>
              </a:extLst>
            </p:cNvPr>
            <p:cNvSpPr/>
            <p:nvPr/>
          </p:nvSpPr>
          <p:spPr>
            <a:xfrm>
              <a:off x="5687234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AB3A6F-24CF-451C-D87F-165B616348EB}"/>
                </a:ext>
              </a:extLst>
            </p:cNvPr>
            <p:cNvSpPr/>
            <p:nvPr/>
          </p:nvSpPr>
          <p:spPr>
            <a:xfrm>
              <a:off x="5084619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709511-F6AA-3E49-8FCD-49D05A82DB59}"/>
                </a:ext>
              </a:extLst>
            </p:cNvPr>
            <p:cNvSpPr/>
            <p:nvPr/>
          </p:nvSpPr>
          <p:spPr>
            <a:xfrm>
              <a:off x="5687234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09AF41-215B-5C74-7603-870A6D569A4E}"/>
                </a:ext>
              </a:extLst>
            </p:cNvPr>
            <p:cNvSpPr/>
            <p:nvPr/>
          </p:nvSpPr>
          <p:spPr>
            <a:xfrm>
              <a:off x="5084619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D8B3C7-6E05-6F36-8103-F5000BF3FAD0}"/>
                </a:ext>
              </a:extLst>
            </p:cNvPr>
            <p:cNvSpPr/>
            <p:nvPr/>
          </p:nvSpPr>
          <p:spPr>
            <a:xfrm>
              <a:off x="5687234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C3195E-1ABE-27D3-AF2C-EFBBD8E27585}"/>
                </a:ext>
              </a:extLst>
            </p:cNvPr>
            <p:cNvSpPr/>
            <p:nvPr/>
          </p:nvSpPr>
          <p:spPr>
            <a:xfrm>
              <a:off x="5083930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9C0D7F-CC81-961E-EFB1-0209FE4587D6}"/>
                </a:ext>
              </a:extLst>
            </p:cNvPr>
            <p:cNvSpPr/>
            <p:nvPr/>
          </p:nvSpPr>
          <p:spPr>
            <a:xfrm>
              <a:off x="5686545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F9D625-2E3B-982C-4A36-7761305CE7FF}"/>
                </a:ext>
              </a:extLst>
            </p:cNvPr>
            <p:cNvSpPr/>
            <p:nvPr/>
          </p:nvSpPr>
          <p:spPr>
            <a:xfrm>
              <a:off x="5083930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4C0BF0-8B69-35AB-F065-EFFD13A0D8C3}"/>
                </a:ext>
              </a:extLst>
            </p:cNvPr>
            <p:cNvSpPr/>
            <p:nvPr/>
          </p:nvSpPr>
          <p:spPr>
            <a:xfrm>
              <a:off x="5686545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E3EA78-6D3D-D33F-FB12-A07D5C3BE2FA}"/>
                </a:ext>
              </a:extLst>
            </p:cNvPr>
            <p:cNvSpPr/>
            <p:nvPr/>
          </p:nvSpPr>
          <p:spPr>
            <a:xfrm>
              <a:off x="5083930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51856C-4A98-4BA6-DA17-064AA017EDC8}"/>
                </a:ext>
              </a:extLst>
            </p:cNvPr>
            <p:cNvSpPr/>
            <p:nvPr/>
          </p:nvSpPr>
          <p:spPr>
            <a:xfrm>
              <a:off x="5686545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E3226B-1007-215C-4E28-3F0E3FAD960E}"/>
                </a:ext>
              </a:extLst>
            </p:cNvPr>
            <p:cNvSpPr/>
            <p:nvPr/>
          </p:nvSpPr>
          <p:spPr>
            <a:xfrm>
              <a:off x="5080515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D725CE-5DAB-6401-6A0D-9C260459D9C1}"/>
                </a:ext>
              </a:extLst>
            </p:cNvPr>
            <p:cNvSpPr/>
            <p:nvPr/>
          </p:nvSpPr>
          <p:spPr>
            <a:xfrm>
              <a:off x="5683130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C4D35E-1010-7B2D-F3B4-F259332BABB4}"/>
                </a:ext>
              </a:extLst>
            </p:cNvPr>
            <p:cNvSpPr/>
            <p:nvPr/>
          </p:nvSpPr>
          <p:spPr>
            <a:xfrm>
              <a:off x="5080515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9E67DF-678D-3A7C-7115-091ECEB3BCCF}"/>
                </a:ext>
              </a:extLst>
            </p:cNvPr>
            <p:cNvSpPr/>
            <p:nvPr/>
          </p:nvSpPr>
          <p:spPr>
            <a:xfrm>
              <a:off x="5683130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008A3-F0D4-3F2D-C0D3-113FDBF56FC0}"/>
                </a:ext>
              </a:extLst>
            </p:cNvPr>
            <p:cNvSpPr/>
            <p:nvPr/>
          </p:nvSpPr>
          <p:spPr>
            <a:xfrm>
              <a:off x="5080515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04673-8810-82B8-9F30-B4B24327163E}"/>
                </a:ext>
              </a:extLst>
            </p:cNvPr>
            <p:cNvSpPr/>
            <p:nvPr/>
          </p:nvSpPr>
          <p:spPr>
            <a:xfrm>
              <a:off x="5683130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C9551D-9B57-7304-C1A5-1BDD71A8B7FE}"/>
                </a:ext>
              </a:extLst>
            </p:cNvPr>
            <p:cNvSpPr/>
            <p:nvPr/>
          </p:nvSpPr>
          <p:spPr>
            <a:xfrm>
              <a:off x="5080515" y="990715"/>
              <a:ext cx="1205230" cy="3643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Control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0E94D0-FAB1-60CF-B6F4-E4E9301397E3}"/>
              </a:ext>
            </a:extLst>
          </p:cNvPr>
          <p:cNvGrpSpPr/>
          <p:nvPr/>
        </p:nvGrpSpPr>
        <p:grpSpPr>
          <a:xfrm>
            <a:off x="7719898" y="1821860"/>
            <a:ext cx="750442" cy="2313396"/>
            <a:chOff x="5080515" y="990715"/>
            <a:chExt cx="1209334" cy="372802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F6E3F6C-5681-E434-0D18-5AC8AA0FCA25}"/>
                </a:ext>
              </a:extLst>
            </p:cNvPr>
            <p:cNvSpPr/>
            <p:nvPr/>
          </p:nvSpPr>
          <p:spPr>
            <a:xfrm>
              <a:off x="5084619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0EDCBDD-855D-9967-BD66-DFA13682B13D}"/>
                </a:ext>
              </a:extLst>
            </p:cNvPr>
            <p:cNvSpPr/>
            <p:nvPr/>
          </p:nvSpPr>
          <p:spPr>
            <a:xfrm>
              <a:off x="5687234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5F604DD-359B-3826-3FCF-534CE34563E3}"/>
                </a:ext>
              </a:extLst>
            </p:cNvPr>
            <p:cNvSpPr/>
            <p:nvPr/>
          </p:nvSpPr>
          <p:spPr>
            <a:xfrm>
              <a:off x="5084619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6AD6E22-BDBD-3E86-B8C3-DD7144D67D9F}"/>
                </a:ext>
              </a:extLst>
            </p:cNvPr>
            <p:cNvSpPr/>
            <p:nvPr/>
          </p:nvSpPr>
          <p:spPr>
            <a:xfrm>
              <a:off x="5687234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10E344-C49D-9628-55DB-D0D2B7C1A98F}"/>
                </a:ext>
              </a:extLst>
            </p:cNvPr>
            <p:cNvSpPr/>
            <p:nvPr/>
          </p:nvSpPr>
          <p:spPr>
            <a:xfrm>
              <a:off x="5084619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21CDC1-168D-97B3-1524-CE0EB8B67815}"/>
                </a:ext>
              </a:extLst>
            </p:cNvPr>
            <p:cNvSpPr/>
            <p:nvPr/>
          </p:nvSpPr>
          <p:spPr>
            <a:xfrm>
              <a:off x="5687234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BF1633-E672-D8CA-E4F6-E031FA4B36FF}"/>
                </a:ext>
              </a:extLst>
            </p:cNvPr>
            <p:cNvSpPr/>
            <p:nvPr/>
          </p:nvSpPr>
          <p:spPr>
            <a:xfrm>
              <a:off x="5083930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CC1FFD4-ABD8-69BA-5C7E-B75145E22AA4}"/>
                </a:ext>
              </a:extLst>
            </p:cNvPr>
            <p:cNvSpPr/>
            <p:nvPr/>
          </p:nvSpPr>
          <p:spPr>
            <a:xfrm>
              <a:off x="5686545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3EAF5C-6313-7C12-6C56-60CB03CDF30C}"/>
                </a:ext>
              </a:extLst>
            </p:cNvPr>
            <p:cNvSpPr/>
            <p:nvPr/>
          </p:nvSpPr>
          <p:spPr>
            <a:xfrm>
              <a:off x="5083930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3ACC7A9-4776-672F-1A4F-6C4D2ED3B081}"/>
                </a:ext>
              </a:extLst>
            </p:cNvPr>
            <p:cNvSpPr/>
            <p:nvPr/>
          </p:nvSpPr>
          <p:spPr>
            <a:xfrm>
              <a:off x="5686545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A89D34-8C1F-3B45-FC02-1B08A40276F1}"/>
                </a:ext>
              </a:extLst>
            </p:cNvPr>
            <p:cNvSpPr/>
            <p:nvPr/>
          </p:nvSpPr>
          <p:spPr>
            <a:xfrm>
              <a:off x="5083930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DC57620-16C6-6DA0-25AE-2912BCDC5CE1}"/>
                </a:ext>
              </a:extLst>
            </p:cNvPr>
            <p:cNvSpPr/>
            <p:nvPr/>
          </p:nvSpPr>
          <p:spPr>
            <a:xfrm>
              <a:off x="5686545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7D65A3D-A890-8654-48FD-7CCD39A2C1C3}"/>
                </a:ext>
              </a:extLst>
            </p:cNvPr>
            <p:cNvSpPr/>
            <p:nvPr/>
          </p:nvSpPr>
          <p:spPr>
            <a:xfrm>
              <a:off x="5080515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19044B-2DD3-6BBD-CF31-279F21AFD49D}"/>
                </a:ext>
              </a:extLst>
            </p:cNvPr>
            <p:cNvSpPr/>
            <p:nvPr/>
          </p:nvSpPr>
          <p:spPr>
            <a:xfrm>
              <a:off x="5683130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E948AE-0334-D71F-4DE2-3B89B687D6D4}"/>
                </a:ext>
              </a:extLst>
            </p:cNvPr>
            <p:cNvSpPr/>
            <p:nvPr/>
          </p:nvSpPr>
          <p:spPr>
            <a:xfrm>
              <a:off x="5080515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9594A94-9EBD-B806-E66D-F3068AFA5738}"/>
                </a:ext>
              </a:extLst>
            </p:cNvPr>
            <p:cNvSpPr/>
            <p:nvPr/>
          </p:nvSpPr>
          <p:spPr>
            <a:xfrm>
              <a:off x="5683130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8BE0AD5-5A32-889B-244D-78B581FDDBBF}"/>
                </a:ext>
              </a:extLst>
            </p:cNvPr>
            <p:cNvSpPr/>
            <p:nvPr/>
          </p:nvSpPr>
          <p:spPr>
            <a:xfrm>
              <a:off x="5080515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E5E4F-280C-61DA-1849-85AF7549F2A5}"/>
                </a:ext>
              </a:extLst>
            </p:cNvPr>
            <p:cNvSpPr/>
            <p:nvPr/>
          </p:nvSpPr>
          <p:spPr>
            <a:xfrm>
              <a:off x="5683130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176A6F-C825-88F5-261C-560E27A90DE3}"/>
                </a:ext>
              </a:extLst>
            </p:cNvPr>
            <p:cNvSpPr/>
            <p:nvPr/>
          </p:nvSpPr>
          <p:spPr>
            <a:xfrm>
              <a:off x="5080515" y="990715"/>
              <a:ext cx="1205230" cy="3643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Control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4BA156A-D2AD-BDDA-CE78-E2D4A5F3BBA5}"/>
              </a:ext>
            </a:extLst>
          </p:cNvPr>
          <p:cNvGrpSpPr/>
          <p:nvPr/>
        </p:nvGrpSpPr>
        <p:grpSpPr>
          <a:xfrm>
            <a:off x="8576325" y="1809280"/>
            <a:ext cx="750442" cy="2313396"/>
            <a:chOff x="5080515" y="990715"/>
            <a:chExt cx="1209334" cy="372802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1C3B33-1199-8BDF-5445-0B9A7305F99F}"/>
                </a:ext>
              </a:extLst>
            </p:cNvPr>
            <p:cNvSpPr/>
            <p:nvPr/>
          </p:nvSpPr>
          <p:spPr>
            <a:xfrm>
              <a:off x="5084619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E22E21-7D17-6F51-6BC9-4DEE9CD7CA86}"/>
                </a:ext>
              </a:extLst>
            </p:cNvPr>
            <p:cNvSpPr/>
            <p:nvPr/>
          </p:nvSpPr>
          <p:spPr>
            <a:xfrm>
              <a:off x="5687234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365A422-A0B6-5CA3-8725-2B4277091E84}"/>
                </a:ext>
              </a:extLst>
            </p:cNvPr>
            <p:cNvSpPr/>
            <p:nvPr/>
          </p:nvSpPr>
          <p:spPr>
            <a:xfrm>
              <a:off x="5084619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586013F-34C9-D83E-9C32-A9B0EAA76F88}"/>
                </a:ext>
              </a:extLst>
            </p:cNvPr>
            <p:cNvSpPr/>
            <p:nvPr/>
          </p:nvSpPr>
          <p:spPr>
            <a:xfrm>
              <a:off x="5687234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974CD77-5562-4109-DB20-711D9862B559}"/>
                </a:ext>
              </a:extLst>
            </p:cNvPr>
            <p:cNvSpPr/>
            <p:nvPr/>
          </p:nvSpPr>
          <p:spPr>
            <a:xfrm>
              <a:off x="5084619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4808C8-2021-D0D5-C7E4-0D27A8A749AB}"/>
                </a:ext>
              </a:extLst>
            </p:cNvPr>
            <p:cNvSpPr/>
            <p:nvPr/>
          </p:nvSpPr>
          <p:spPr>
            <a:xfrm>
              <a:off x="5687234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408C3B-E7D4-313A-8494-F93699C646C5}"/>
                </a:ext>
              </a:extLst>
            </p:cNvPr>
            <p:cNvSpPr/>
            <p:nvPr/>
          </p:nvSpPr>
          <p:spPr>
            <a:xfrm>
              <a:off x="5083930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5D8F77-7418-A65F-CE03-D88AB9B9F313}"/>
                </a:ext>
              </a:extLst>
            </p:cNvPr>
            <p:cNvSpPr/>
            <p:nvPr/>
          </p:nvSpPr>
          <p:spPr>
            <a:xfrm>
              <a:off x="5686545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3E133B-0582-283A-A14C-9C4255D4065C}"/>
                </a:ext>
              </a:extLst>
            </p:cNvPr>
            <p:cNvSpPr/>
            <p:nvPr/>
          </p:nvSpPr>
          <p:spPr>
            <a:xfrm>
              <a:off x="5083930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BAC7E3-3674-6C7B-1FA6-332FCAC4736C}"/>
                </a:ext>
              </a:extLst>
            </p:cNvPr>
            <p:cNvSpPr/>
            <p:nvPr/>
          </p:nvSpPr>
          <p:spPr>
            <a:xfrm>
              <a:off x="5686545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8C07ED-17BC-1F50-1968-CC2607DB06D4}"/>
                </a:ext>
              </a:extLst>
            </p:cNvPr>
            <p:cNvSpPr/>
            <p:nvPr/>
          </p:nvSpPr>
          <p:spPr>
            <a:xfrm>
              <a:off x="5083930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0D8A595-8A3B-E0D0-1FC0-19ED51857007}"/>
                </a:ext>
              </a:extLst>
            </p:cNvPr>
            <p:cNvSpPr/>
            <p:nvPr/>
          </p:nvSpPr>
          <p:spPr>
            <a:xfrm>
              <a:off x="5686545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8D048F-D35C-9E18-F052-8F07A3CE39D7}"/>
                </a:ext>
              </a:extLst>
            </p:cNvPr>
            <p:cNvSpPr/>
            <p:nvPr/>
          </p:nvSpPr>
          <p:spPr>
            <a:xfrm>
              <a:off x="5080515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5D63A77-1EB1-365E-903F-C085FE00E6ED}"/>
                </a:ext>
              </a:extLst>
            </p:cNvPr>
            <p:cNvSpPr/>
            <p:nvPr/>
          </p:nvSpPr>
          <p:spPr>
            <a:xfrm>
              <a:off x="5683130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500D45E-7D7F-15B9-0069-4F6F87259F6E}"/>
                </a:ext>
              </a:extLst>
            </p:cNvPr>
            <p:cNvSpPr/>
            <p:nvPr/>
          </p:nvSpPr>
          <p:spPr>
            <a:xfrm>
              <a:off x="5080515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280DF8-C3BF-1D52-29F0-E79938538E3C}"/>
                </a:ext>
              </a:extLst>
            </p:cNvPr>
            <p:cNvSpPr/>
            <p:nvPr/>
          </p:nvSpPr>
          <p:spPr>
            <a:xfrm>
              <a:off x="5683130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3124D3-558E-0BFC-1991-001F963EE899}"/>
                </a:ext>
              </a:extLst>
            </p:cNvPr>
            <p:cNvSpPr/>
            <p:nvPr/>
          </p:nvSpPr>
          <p:spPr>
            <a:xfrm>
              <a:off x="5080515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6FD5408-08D1-0742-0914-BCF0C3E01E63}"/>
                </a:ext>
              </a:extLst>
            </p:cNvPr>
            <p:cNvSpPr/>
            <p:nvPr/>
          </p:nvSpPr>
          <p:spPr>
            <a:xfrm>
              <a:off x="5683130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83DB35-576A-889D-EBE8-BBB3FA085769}"/>
                </a:ext>
              </a:extLst>
            </p:cNvPr>
            <p:cNvSpPr/>
            <p:nvPr/>
          </p:nvSpPr>
          <p:spPr>
            <a:xfrm>
              <a:off x="5080515" y="990715"/>
              <a:ext cx="1205230" cy="3643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Control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09AF913-926A-C840-FEEB-CB808EB02504}"/>
              </a:ext>
            </a:extLst>
          </p:cNvPr>
          <p:cNvGrpSpPr/>
          <p:nvPr/>
        </p:nvGrpSpPr>
        <p:grpSpPr>
          <a:xfrm>
            <a:off x="9435505" y="1821860"/>
            <a:ext cx="750442" cy="2313396"/>
            <a:chOff x="5080515" y="990715"/>
            <a:chExt cx="1209334" cy="37280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50A9637-566F-0209-1C86-33405FC87B58}"/>
                </a:ext>
              </a:extLst>
            </p:cNvPr>
            <p:cNvSpPr/>
            <p:nvPr/>
          </p:nvSpPr>
          <p:spPr>
            <a:xfrm>
              <a:off x="5084619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FB089C2-8DA1-E3CE-586A-FE8688F8688E}"/>
                </a:ext>
              </a:extLst>
            </p:cNvPr>
            <p:cNvSpPr/>
            <p:nvPr/>
          </p:nvSpPr>
          <p:spPr>
            <a:xfrm>
              <a:off x="5687234" y="359751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D328017-44CF-65D0-ABCC-D26ECB295CA4}"/>
                </a:ext>
              </a:extLst>
            </p:cNvPr>
            <p:cNvSpPr/>
            <p:nvPr/>
          </p:nvSpPr>
          <p:spPr>
            <a:xfrm>
              <a:off x="5084619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316CC3-7DD1-D3CA-490F-8C085994F002}"/>
                </a:ext>
              </a:extLst>
            </p:cNvPr>
            <p:cNvSpPr/>
            <p:nvPr/>
          </p:nvSpPr>
          <p:spPr>
            <a:xfrm>
              <a:off x="5687234" y="396187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267AD2C-A05C-41AD-5DD0-B3B7116980CE}"/>
                </a:ext>
              </a:extLst>
            </p:cNvPr>
            <p:cNvSpPr/>
            <p:nvPr/>
          </p:nvSpPr>
          <p:spPr>
            <a:xfrm>
              <a:off x="5084619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13A9633-69AA-77D3-E730-269E5B5A00A0}"/>
                </a:ext>
              </a:extLst>
            </p:cNvPr>
            <p:cNvSpPr/>
            <p:nvPr/>
          </p:nvSpPr>
          <p:spPr>
            <a:xfrm>
              <a:off x="5687234" y="434030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639401F-5FC9-13A9-CA43-6E9616A26E14}"/>
                </a:ext>
              </a:extLst>
            </p:cNvPr>
            <p:cNvSpPr/>
            <p:nvPr/>
          </p:nvSpPr>
          <p:spPr>
            <a:xfrm>
              <a:off x="5083930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9A0F2CE-B15C-53C3-247A-7656D45F4765}"/>
                </a:ext>
              </a:extLst>
            </p:cNvPr>
            <p:cNvSpPr/>
            <p:nvPr/>
          </p:nvSpPr>
          <p:spPr>
            <a:xfrm>
              <a:off x="5686545" y="2476293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2BB185C-0564-642F-71C6-2617C4121B50}"/>
                </a:ext>
              </a:extLst>
            </p:cNvPr>
            <p:cNvSpPr/>
            <p:nvPr/>
          </p:nvSpPr>
          <p:spPr>
            <a:xfrm>
              <a:off x="5083930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860230E-70D3-4F8C-2A7B-C97511E3F5D6}"/>
                </a:ext>
              </a:extLst>
            </p:cNvPr>
            <p:cNvSpPr/>
            <p:nvPr/>
          </p:nvSpPr>
          <p:spPr>
            <a:xfrm>
              <a:off x="5686545" y="2840645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4BF8EE3-D417-AFCD-3B5F-94B1D07E6C5D}"/>
                </a:ext>
              </a:extLst>
            </p:cNvPr>
            <p:cNvSpPr/>
            <p:nvPr/>
          </p:nvSpPr>
          <p:spPr>
            <a:xfrm>
              <a:off x="5083930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E5B4263-DCBB-C861-59EC-AD0BC59D375C}"/>
                </a:ext>
              </a:extLst>
            </p:cNvPr>
            <p:cNvSpPr/>
            <p:nvPr/>
          </p:nvSpPr>
          <p:spPr>
            <a:xfrm>
              <a:off x="5686545" y="3219082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1F08A51-FD25-1BAA-AAC3-1580CF2AECEC}"/>
                </a:ext>
              </a:extLst>
            </p:cNvPr>
            <p:cNvSpPr/>
            <p:nvPr/>
          </p:nvSpPr>
          <p:spPr>
            <a:xfrm>
              <a:off x="5080515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B956BAA-C2E3-8BFB-2127-FA1B22876895}"/>
                </a:ext>
              </a:extLst>
            </p:cNvPr>
            <p:cNvSpPr/>
            <p:nvPr/>
          </p:nvSpPr>
          <p:spPr>
            <a:xfrm>
              <a:off x="5683130" y="1355068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DD41A98-1138-F97B-E14A-FE00152110D4}"/>
                </a:ext>
              </a:extLst>
            </p:cNvPr>
            <p:cNvSpPr/>
            <p:nvPr/>
          </p:nvSpPr>
          <p:spPr>
            <a:xfrm>
              <a:off x="5080515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1B3F76F-91B5-5486-4265-9EAF203D859A}"/>
                </a:ext>
              </a:extLst>
            </p:cNvPr>
            <p:cNvSpPr/>
            <p:nvPr/>
          </p:nvSpPr>
          <p:spPr>
            <a:xfrm>
              <a:off x="5683130" y="1719420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1B592B9-82B0-9009-E885-9A5AC2564BD7}"/>
                </a:ext>
              </a:extLst>
            </p:cNvPr>
            <p:cNvSpPr/>
            <p:nvPr/>
          </p:nvSpPr>
          <p:spPr>
            <a:xfrm>
              <a:off x="5080515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641A583-E528-2EB9-5A36-C95223FB204F}"/>
                </a:ext>
              </a:extLst>
            </p:cNvPr>
            <p:cNvSpPr/>
            <p:nvPr/>
          </p:nvSpPr>
          <p:spPr>
            <a:xfrm>
              <a:off x="5683130" y="2097857"/>
              <a:ext cx="602615" cy="3784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9498699-901E-D9DC-53BB-6451A0AD2DC0}"/>
                </a:ext>
              </a:extLst>
            </p:cNvPr>
            <p:cNvSpPr/>
            <p:nvPr/>
          </p:nvSpPr>
          <p:spPr>
            <a:xfrm>
              <a:off x="5080515" y="990715"/>
              <a:ext cx="1205230" cy="3643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Control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4DC6A9-C884-4C85-E5AB-9A92DF0D1635}"/>
              </a:ext>
            </a:extLst>
          </p:cNvPr>
          <p:cNvSpPr/>
          <p:nvPr/>
        </p:nvSpPr>
        <p:spPr>
          <a:xfrm>
            <a:off x="6968562" y="4918057"/>
            <a:ext cx="3321203" cy="68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Global Memory</a:t>
            </a:r>
          </a:p>
        </p:txBody>
      </p:sp>
      <p:grpSp>
        <p:nvGrpSpPr>
          <p:cNvPr id="114" name="Memory">
            <a:extLst>
              <a:ext uri="{FF2B5EF4-FFF2-40B4-BE49-F238E27FC236}">
                <a16:creationId xmlns:a16="http://schemas.microsoft.com/office/drawing/2014/main" id="{A9876B32-120B-472F-EB6F-BA178A1DA482}"/>
              </a:ext>
            </a:extLst>
          </p:cNvPr>
          <p:cNvGrpSpPr/>
          <p:nvPr/>
        </p:nvGrpSpPr>
        <p:grpSpPr>
          <a:xfrm>
            <a:off x="4273430" y="5875890"/>
            <a:ext cx="1896696" cy="886941"/>
            <a:chOff x="9020799" y="1570079"/>
            <a:chExt cx="1896696" cy="886941"/>
          </a:xfrm>
        </p:grpSpPr>
        <p:pic>
          <p:nvPicPr>
            <p:cNvPr id="115" name="Picture 2" descr="IconExperience » G-Collection » Dram Icon">
              <a:extLst>
                <a:ext uri="{FF2B5EF4-FFF2-40B4-BE49-F238E27FC236}">
                  <a16:creationId xmlns:a16="http://schemas.microsoft.com/office/drawing/2014/main" id="{5E1ED093-1B02-EB6D-0F4B-587A17419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0799" y="1570079"/>
              <a:ext cx="886941" cy="886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62944AD-86E9-A40A-3B45-3896D82AE111}"/>
                </a:ext>
              </a:extLst>
            </p:cNvPr>
            <p:cNvSpPr txBox="1"/>
            <p:nvPr/>
          </p:nvSpPr>
          <p:spPr>
            <a:xfrm>
              <a:off x="9928570" y="1811293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117" name="Memory Bus">
            <a:extLst>
              <a:ext uri="{FF2B5EF4-FFF2-40B4-BE49-F238E27FC236}">
                <a16:creationId xmlns:a16="http://schemas.microsoft.com/office/drawing/2014/main" id="{D2EA77D6-8F40-4881-D099-FE6F3990919B}"/>
              </a:ext>
            </a:extLst>
          </p:cNvPr>
          <p:cNvSpPr/>
          <p:nvPr/>
        </p:nvSpPr>
        <p:spPr>
          <a:xfrm rot="5400000">
            <a:off x="2450808" y="4667453"/>
            <a:ext cx="728266" cy="2916977"/>
          </a:xfrm>
          <a:prstGeom prst="leftUpArrow">
            <a:avLst>
              <a:gd name="adj1" fmla="val 25000"/>
              <a:gd name="adj2" fmla="val 23303"/>
              <a:gd name="adj3" fmla="val 25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Up-down Arrow 117">
            <a:extLst>
              <a:ext uri="{FF2B5EF4-FFF2-40B4-BE49-F238E27FC236}">
                <a16:creationId xmlns:a16="http://schemas.microsoft.com/office/drawing/2014/main" id="{CD0D1EF3-C710-92B6-890E-E5B2BCBA0157}"/>
              </a:ext>
            </a:extLst>
          </p:cNvPr>
          <p:cNvSpPr/>
          <p:nvPr/>
        </p:nvSpPr>
        <p:spPr>
          <a:xfrm>
            <a:off x="7749723" y="4244906"/>
            <a:ext cx="371061" cy="6485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Up-down Arrow 118">
            <a:extLst>
              <a:ext uri="{FF2B5EF4-FFF2-40B4-BE49-F238E27FC236}">
                <a16:creationId xmlns:a16="http://schemas.microsoft.com/office/drawing/2014/main" id="{D10252D0-2213-4CDF-C358-E2AA237EDA1D}"/>
              </a:ext>
            </a:extLst>
          </p:cNvPr>
          <p:cNvSpPr/>
          <p:nvPr/>
        </p:nvSpPr>
        <p:spPr>
          <a:xfrm>
            <a:off x="8202465" y="4247806"/>
            <a:ext cx="371061" cy="6485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>
            <a:extLst>
              <a:ext uri="{FF2B5EF4-FFF2-40B4-BE49-F238E27FC236}">
                <a16:creationId xmlns:a16="http://schemas.microsoft.com/office/drawing/2014/main" id="{3AF9595F-429A-D621-5F6F-CE7E9E1F5E59}"/>
              </a:ext>
            </a:extLst>
          </p:cNvPr>
          <p:cNvSpPr/>
          <p:nvPr/>
        </p:nvSpPr>
        <p:spPr>
          <a:xfrm>
            <a:off x="8655207" y="4244906"/>
            <a:ext cx="371061" cy="6485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-down Arrow 120">
            <a:extLst>
              <a:ext uri="{FF2B5EF4-FFF2-40B4-BE49-F238E27FC236}">
                <a16:creationId xmlns:a16="http://schemas.microsoft.com/office/drawing/2014/main" id="{46BC19A9-0983-DCB9-654F-86A8828DD149}"/>
              </a:ext>
            </a:extLst>
          </p:cNvPr>
          <p:cNvSpPr/>
          <p:nvPr/>
        </p:nvSpPr>
        <p:spPr>
          <a:xfrm>
            <a:off x="9115064" y="4256965"/>
            <a:ext cx="371061" cy="648512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-down Arrow 121">
            <a:extLst>
              <a:ext uri="{FF2B5EF4-FFF2-40B4-BE49-F238E27FC236}">
                <a16:creationId xmlns:a16="http://schemas.microsoft.com/office/drawing/2014/main" id="{B8B27DF4-FA02-97BC-03BC-67FE75178D03}"/>
              </a:ext>
            </a:extLst>
          </p:cNvPr>
          <p:cNvSpPr/>
          <p:nvPr/>
        </p:nvSpPr>
        <p:spPr>
          <a:xfrm rot="16200000">
            <a:off x="5532542" y="4361220"/>
            <a:ext cx="247702" cy="1217753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4ABEA2-A0EA-BAD9-A211-D5D6FB55C1DC}"/>
              </a:ext>
            </a:extLst>
          </p:cNvPr>
          <p:cNvSpPr txBox="1"/>
          <p:nvPr/>
        </p:nvSpPr>
        <p:spPr>
          <a:xfrm>
            <a:off x="4510585" y="1060298"/>
            <a:ext cx="459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it really so simple? What are the tradeoffs?</a:t>
            </a:r>
          </a:p>
        </p:txBody>
      </p:sp>
    </p:spTree>
    <p:extLst>
      <p:ext uri="{BB962C8B-B14F-4D97-AF65-F5344CB8AC3E}">
        <p14:creationId xmlns:p14="http://schemas.microsoft.com/office/powerpoint/2010/main" val="31091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3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0F60-20BD-79F1-60A4-322D470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821AC2-75B5-12F3-AC51-7FF5B9DDDFC2}"/>
              </a:ext>
            </a:extLst>
          </p:cNvPr>
          <p:cNvGrpSpPr/>
          <p:nvPr/>
        </p:nvGrpSpPr>
        <p:grpSpPr>
          <a:xfrm>
            <a:off x="741029" y="1515991"/>
            <a:ext cx="4679110" cy="4501601"/>
            <a:chOff x="741029" y="1515991"/>
            <a:chExt cx="4679110" cy="45016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1040A2-F65A-271F-7FAA-3B7EA5530453}"/>
                </a:ext>
              </a:extLst>
            </p:cNvPr>
            <p:cNvSpPr/>
            <p:nvPr/>
          </p:nvSpPr>
          <p:spPr>
            <a:xfrm>
              <a:off x="741029" y="1515991"/>
              <a:ext cx="4679110" cy="4501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7A43042-AC81-BA84-B325-9B5E07AE80F3}"/>
                </a:ext>
              </a:extLst>
            </p:cNvPr>
            <p:cNvGrpSpPr/>
            <p:nvPr/>
          </p:nvGrpSpPr>
          <p:grpSpPr>
            <a:xfrm>
              <a:off x="1099064" y="1869549"/>
              <a:ext cx="4142049" cy="3630103"/>
              <a:chOff x="1112317" y="1471984"/>
              <a:chExt cx="5140041" cy="45047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78B7CA-5C4F-5D7D-3678-D78CE50F7981}"/>
                  </a:ext>
                </a:extLst>
              </p:cNvPr>
              <p:cNvSpPr/>
              <p:nvPr/>
            </p:nvSpPr>
            <p:spPr>
              <a:xfrm>
                <a:off x="1114914" y="4462585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C0E1F03-186C-1311-4535-DF94B9D906A1}"/>
                  </a:ext>
                </a:extLst>
              </p:cNvPr>
              <p:cNvSpPr/>
              <p:nvPr/>
            </p:nvSpPr>
            <p:spPr>
              <a:xfrm>
                <a:off x="2628925" y="4462585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859934F-6BD5-6E89-65D3-B945FDCCC664}"/>
                  </a:ext>
                </a:extLst>
              </p:cNvPr>
              <p:cNvSpPr/>
              <p:nvPr/>
            </p:nvSpPr>
            <p:spPr>
              <a:xfrm>
                <a:off x="1114914" y="4830457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1ACF4A-7311-47F8-E401-A652CE2AD46E}"/>
                  </a:ext>
                </a:extLst>
              </p:cNvPr>
              <p:cNvSpPr/>
              <p:nvPr/>
            </p:nvSpPr>
            <p:spPr>
              <a:xfrm>
                <a:off x="2628925" y="4830457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FF47E3-9136-82AA-4F63-EEED828F468D}"/>
                  </a:ext>
                </a:extLst>
              </p:cNvPr>
              <p:cNvSpPr/>
              <p:nvPr/>
            </p:nvSpPr>
            <p:spPr>
              <a:xfrm>
                <a:off x="1114914" y="5212549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1EC913E-468E-052E-8812-E88A41F09381}"/>
                  </a:ext>
                </a:extLst>
              </p:cNvPr>
              <p:cNvSpPr/>
              <p:nvPr/>
            </p:nvSpPr>
            <p:spPr>
              <a:xfrm>
                <a:off x="2628925" y="5212549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12F4D12-5744-37A6-E089-1A145F571A8F}"/>
                  </a:ext>
                </a:extLst>
              </p:cNvPr>
              <p:cNvSpPr/>
              <p:nvPr/>
            </p:nvSpPr>
            <p:spPr>
              <a:xfrm>
                <a:off x="1113183" y="3330529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3057C8-C22F-50CC-6542-CDF89E229DC4}"/>
                  </a:ext>
                </a:extLst>
              </p:cNvPr>
              <p:cNvSpPr/>
              <p:nvPr/>
            </p:nvSpPr>
            <p:spPr>
              <a:xfrm>
                <a:off x="2627194" y="3330529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D9A087-E150-0D8E-6596-95E8F2451CB1}"/>
                  </a:ext>
                </a:extLst>
              </p:cNvPr>
              <p:cNvSpPr/>
              <p:nvPr/>
            </p:nvSpPr>
            <p:spPr>
              <a:xfrm>
                <a:off x="1113183" y="3698401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CF5931-2427-9B95-5710-514CFC3ABD19}"/>
                  </a:ext>
                </a:extLst>
              </p:cNvPr>
              <p:cNvSpPr/>
              <p:nvPr/>
            </p:nvSpPr>
            <p:spPr>
              <a:xfrm>
                <a:off x="2627194" y="3698401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DA7707-5B47-2046-FB44-72C70CCF484C}"/>
                  </a:ext>
                </a:extLst>
              </p:cNvPr>
              <p:cNvSpPr/>
              <p:nvPr/>
            </p:nvSpPr>
            <p:spPr>
              <a:xfrm>
                <a:off x="1113183" y="4080493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3D1F752-3213-947B-840C-E58500BCBD1F}"/>
                  </a:ext>
                </a:extLst>
              </p:cNvPr>
              <p:cNvSpPr/>
              <p:nvPr/>
            </p:nvSpPr>
            <p:spPr>
              <a:xfrm>
                <a:off x="2627194" y="4080493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877BB6-7B3B-A20C-AA7D-90D0DC43611C}"/>
                  </a:ext>
                </a:extLst>
              </p:cNvPr>
              <p:cNvSpPr/>
              <p:nvPr/>
            </p:nvSpPr>
            <p:spPr>
              <a:xfrm>
                <a:off x="1113183" y="2198473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AD1799-DB34-694D-04D0-8893A949EE31}"/>
                  </a:ext>
                </a:extLst>
              </p:cNvPr>
              <p:cNvSpPr/>
              <p:nvPr/>
            </p:nvSpPr>
            <p:spPr>
              <a:xfrm>
                <a:off x="2627194" y="2198473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09BC26A-8271-DE08-8793-8893B55A0F75}"/>
                  </a:ext>
                </a:extLst>
              </p:cNvPr>
              <p:cNvSpPr/>
              <p:nvPr/>
            </p:nvSpPr>
            <p:spPr>
              <a:xfrm>
                <a:off x="1113183" y="2566345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0395B0-8133-C0FC-68DC-9AAE5FF30F83}"/>
                  </a:ext>
                </a:extLst>
              </p:cNvPr>
              <p:cNvSpPr/>
              <p:nvPr/>
            </p:nvSpPr>
            <p:spPr>
              <a:xfrm>
                <a:off x="2627194" y="2566345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FA2227-C923-9951-5F91-C10FF56D5036}"/>
                  </a:ext>
                </a:extLst>
              </p:cNvPr>
              <p:cNvSpPr/>
              <p:nvPr/>
            </p:nvSpPr>
            <p:spPr>
              <a:xfrm>
                <a:off x="1113183" y="2948437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AF77A5-D1E1-60F0-9006-C113A86CA8A7}"/>
                  </a:ext>
                </a:extLst>
              </p:cNvPr>
              <p:cNvSpPr/>
              <p:nvPr/>
            </p:nvSpPr>
            <p:spPr>
              <a:xfrm>
                <a:off x="2627194" y="2948437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250C211-B7A6-B08C-7C01-F0DA474D23F2}"/>
                  </a:ext>
                </a:extLst>
              </p:cNvPr>
              <p:cNvSpPr/>
              <p:nvPr/>
            </p:nvSpPr>
            <p:spPr>
              <a:xfrm>
                <a:off x="1112317" y="1471984"/>
                <a:ext cx="4543764" cy="3678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6B81F32-8F44-B9FF-8F8C-3A7C533447EF}"/>
                  </a:ext>
                </a:extLst>
              </p:cNvPr>
              <p:cNvSpPr/>
              <p:nvPr/>
            </p:nvSpPr>
            <p:spPr>
              <a:xfrm>
                <a:off x="4144667" y="4462583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63241C0-0230-B674-F7EC-5B7DBA4F2AA2}"/>
                  </a:ext>
                </a:extLst>
              </p:cNvPr>
              <p:cNvSpPr/>
              <p:nvPr/>
            </p:nvSpPr>
            <p:spPr>
              <a:xfrm>
                <a:off x="4144667" y="4830455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040A22F-01B1-D5EF-0C0B-4865C3618A17}"/>
                  </a:ext>
                </a:extLst>
              </p:cNvPr>
              <p:cNvSpPr/>
              <p:nvPr/>
            </p:nvSpPr>
            <p:spPr>
              <a:xfrm>
                <a:off x="4144667" y="5212548"/>
                <a:ext cx="1514011" cy="3820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FFU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1AA377-EAF8-4C24-8466-272DC1503CD9}"/>
                  </a:ext>
                </a:extLst>
              </p:cNvPr>
              <p:cNvSpPr/>
              <p:nvPr/>
            </p:nvSpPr>
            <p:spPr>
              <a:xfrm>
                <a:off x="4142936" y="3330527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AC7A817-B71C-49A3-43BA-5600BB51FD3D}"/>
                  </a:ext>
                </a:extLst>
              </p:cNvPr>
              <p:cNvSpPr/>
              <p:nvPr/>
            </p:nvSpPr>
            <p:spPr>
              <a:xfrm>
                <a:off x="4142936" y="3698399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98DF048-82C6-39E8-9A85-E828D65F7009}"/>
                  </a:ext>
                </a:extLst>
              </p:cNvPr>
              <p:cNvSpPr/>
              <p:nvPr/>
            </p:nvSpPr>
            <p:spPr>
              <a:xfrm>
                <a:off x="4142936" y="4080491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527756A-91BF-FA13-E00A-4C45F93CE7FF}"/>
                  </a:ext>
                </a:extLst>
              </p:cNvPr>
              <p:cNvSpPr/>
              <p:nvPr/>
            </p:nvSpPr>
            <p:spPr>
              <a:xfrm>
                <a:off x="4142936" y="2198471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E6F8C9C-C2C5-6F5D-230C-C4935BFF4A0C}"/>
                  </a:ext>
                </a:extLst>
              </p:cNvPr>
              <p:cNvSpPr/>
              <p:nvPr/>
            </p:nvSpPr>
            <p:spPr>
              <a:xfrm>
                <a:off x="4142936" y="2566343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B1F6BF-3E51-1632-5EB2-7CCD8A947B92}"/>
                  </a:ext>
                </a:extLst>
              </p:cNvPr>
              <p:cNvSpPr/>
              <p:nvPr/>
            </p:nvSpPr>
            <p:spPr>
              <a:xfrm>
                <a:off x="4142936" y="2948435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6B1B59-7192-64B8-61C7-DC2B46AC7600}"/>
                  </a:ext>
                </a:extLst>
              </p:cNvPr>
              <p:cNvSpPr/>
              <p:nvPr/>
            </p:nvSpPr>
            <p:spPr>
              <a:xfrm>
                <a:off x="1113183" y="5594638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9D1523F-E70E-5F71-57EF-4E5FA114801E}"/>
                  </a:ext>
                </a:extLst>
              </p:cNvPr>
              <p:cNvSpPr/>
              <p:nvPr/>
            </p:nvSpPr>
            <p:spPr>
              <a:xfrm>
                <a:off x="2627194" y="5594638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938CEF-D0E2-4571-539B-A41091B03073}"/>
                  </a:ext>
                </a:extLst>
              </p:cNvPr>
              <p:cNvSpPr/>
              <p:nvPr/>
            </p:nvSpPr>
            <p:spPr>
              <a:xfrm>
                <a:off x="4142936" y="5594636"/>
                <a:ext cx="1514011" cy="3820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SFU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9341E12-0B87-4D95-3338-475D9232E6AA}"/>
                  </a:ext>
                </a:extLst>
              </p:cNvPr>
              <p:cNvSpPr/>
              <p:nvPr/>
            </p:nvSpPr>
            <p:spPr>
              <a:xfrm>
                <a:off x="1112317" y="1835814"/>
                <a:ext cx="4543764" cy="3678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Register Files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031CA31-C64D-5058-9E4F-DA8857AC54F9}"/>
                  </a:ext>
                </a:extLst>
              </p:cNvPr>
              <p:cNvSpPr/>
              <p:nvPr/>
            </p:nvSpPr>
            <p:spPr>
              <a:xfrm rot="5400000">
                <a:off x="4919421" y="3497518"/>
                <a:ext cx="2290892" cy="37498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B8C05E-F9BD-CED2-F5ED-2D100AF47466}"/>
              </a:ext>
            </a:extLst>
          </p:cNvPr>
          <p:cNvGrpSpPr/>
          <p:nvPr/>
        </p:nvGrpSpPr>
        <p:grpSpPr>
          <a:xfrm>
            <a:off x="7004106" y="1515991"/>
            <a:ext cx="4679110" cy="4501601"/>
            <a:chOff x="7004106" y="1515991"/>
            <a:chExt cx="4679110" cy="45016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C30EEA-B55C-A838-5D8D-927F4E69CD86}"/>
                </a:ext>
              </a:extLst>
            </p:cNvPr>
            <p:cNvSpPr/>
            <p:nvPr/>
          </p:nvSpPr>
          <p:spPr>
            <a:xfrm>
              <a:off x="7004106" y="1515991"/>
              <a:ext cx="4679110" cy="4501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9F339A5-266E-23AD-1587-66AB9B49F781}"/>
                </a:ext>
              </a:extLst>
            </p:cNvPr>
            <p:cNvGrpSpPr/>
            <p:nvPr/>
          </p:nvGrpSpPr>
          <p:grpSpPr>
            <a:xfrm>
              <a:off x="7252726" y="1869549"/>
              <a:ext cx="4215131" cy="3630103"/>
              <a:chOff x="427946" y="1471984"/>
              <a:chExt cx="5230732" cy="450474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B557FE-9ED4-065B-9A45-08A746257DB2}"/>
                  </a:ext>
                </a:extLst>
              </p:cNvPr>
              <p:cNvSpPr/>
              <p:nvPr/>
            </p:nvSpPr>
            <p:spPr>
              <a:xfrm>
                <a:off x="1114914" y="4462585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D1007AE-7CDE-E806-A6DD-402EDC87F82B}"/>
                  </a:ext>
                </a:extLst>
              </p:cNvPr>
              <p:cNvSpPr/>
              <p:nvPr/>
            </p:nvSpPr>
            <p:spPr>
              <a:xfrm>
                <a:off x="2628925" y="4462585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AFC6386-AFB0-F026-D257-B7B0F286F490}"/>
                  </a:ext>
                </a:extLst>
              </p:cNvPr>
              <p:cNvSpPr/>
              <p:nvPr/>
            </p:nvSpPr>
            <p:spPr>
              <a:xfrm>
                <a:off x="1114914" y="4830457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6A5895F-663A-3901-9B7F-95EF363C6C7C}"/>
                  </a:ext>
                </a:extLst>
              </p:cNvPr>
              <p:cNvSpPr/>
              <p:nvPr/>
            </p:nvSpPr>
            <p:spPr>
              <a:xfrm>
                <a:off x="2628925" y="4830457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B1DF21-97C3-A5A6-FED9-9B46044AF6B3}"/>
                  </a:ext>
                </a:extLst>
              </p:cNvPr>
              <p:cNvSpPr/>
              <p:nvPr/>
            </p:nvSpPr>
            <p:spPr>
              <a:xfrm>
                <a:off x="1114914" y="5212549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418BF2-45C1-1B8C-8FAD-9503AE0AA086}"/>
                  </a:ext>
                </a:extLst>
              </p:cNvPr>
              <p:cNvSpPr/>
              <p:nvPr/>
            </p:nvSpPr>
            <p:spPr>
              <a:xfrm>
                <a:off x="2628925" y="5212549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86392E4-F509-6C77-663B-95730B7A922A}"/>
                  </a:ext>
                </a:extLst>
              </p:cNvPr>
              <p:cNvSpPr/>
              <p:nvPr/>
            </p:nvSpPr>
            <p:spPr>
              <a:xfrm>
                <a:off x="1113183" y="3330529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9A8D8E-6CB6-F213-7891-FCD9BCE1C96B}"/>
                  </a:ext>
                </a:extLst>
              </p:cNvPr>
              <p:cNvSpPr/>
              <p:nvPr/>
            </p:nvSpPr>
            <p:spPr>
              <a:xfrm>
                <a:off x="2627194" y="3330529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1BD4D4C-D260-AAA4-1319-3FFA2C763BE6}"/>
                  </a:ext>
                </a:extLst>
              </p:cNvPr>
              <p:cNvSpPr/>
              <p:nvPr/>
            </p:nvSpPr>
            <p:spPr>
              <a:xfrm>
                <a:off x="1113183" y="3698401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A8C717E-0050-1826-B8EA-E2B6C845EDA3}"/>
                  </a:ext>
                </a:extLst>
              </p:cNvPr>
              <p:cNvSpPr/>
              <p:nvPr/>
            </p:nvSpPr>
            <p:spPr>
              <a:xfrm>
                <a:off x="2627194" y="3698401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444328D-5609-9F23-CC27-0A176C526A7D}"/>
                  </a:ext>
                </a:extLst>
              </p:cNvPr>
              <p:cNvSpPr/>
              <p:nvPr/>
            </p:nvSpPr>
            <p:spPr>
              <a:xfrm>
                <a:off x="1113183" y="4080493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D18BC4-70CD-560A-AD65-D52FF721C982}"/>
                  </a:ext>
                </a:extLst>
              </p:cNvPr>
              <p:cNvSpPr/>
              <p:nvPr/>
            </p:nvSpPr>
            <p:spPr>
              <a:xfrm>
                <a:off x="2627194" y="4080493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721910D-D69C-1726-B762-C1BD277263ED}"/>
                  </a:ext>
                </a:extLst>
              </p:cNvPr>
              <p:cNvSpPr/>
              <p:nvPr/>
            </p:nvSpPr>
            <p:spPr>
              <a:xfrm>
                <a:off x="1113183" y="2198473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F1CCE64-F086-C68D-33E1-338F58A7B93A}"/>
                  </a:ext>
                </a:extLst>
              </p:cNvPr>
              <p:cNvSpPr/>
              <p:nvPr/>
            </p:nvSpPr>
            <p:spPr>
              <a:xfrm>
                <a:off x="2627194" y="2198473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56E38CC-CD2E-39AE-982A-1934187A6EBF}"/>
                  </a:ext>
                </a:extLst>
              </p:cNvPr>
              <p:cNvSpPr/>
              <p:nvPr/>
            </p:nvSpPr>
            <p:spPr>
              <a:xfrm>
                <a:off x="1113183" y="2566345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2124C76-74F9-DAD8-0C62-5DCD19829B65}"/>
                  </a:ext>
                </a:extLst>
              </p:cNvPr>
              <p:cNvSpPr/>
              <p:nvPr/>
            </p:nvSpPr>
            <p:spPr>
              <a:xfrm>
                <a:off x="2627194" y="2566345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57CF7A1-5CE9-820A-6785-CC8FB3447FF6}"/>
                  </a:ext>
                </a:extLst>
              </p:cNvPr>
              <p:cNvSpPr/>
              <p:nvPr/>
            </p:nvSpPr>
            <p:spPr>
              <a:xfrm>
                <a:off x="1113183" y="2948437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567DF93-136F-0AF1-BF7B-9987C719664F}"/>
                  </a:ext>
                </a:extLst>
              </p:cNvPr>
              <p:cNvSpPr/>
              <p:nvPr/>
            </p:nvSpPr>
            <p:spPr>
              <a:xfrm>
                <a:off x="2627194" y="2948437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66DCE09-558A-8E79-DF9A-703AB8EAE8DE}"/>
                  </a:ext>
                </a:extLst>
              </p:cNvPr>
              <p:cNvSpPr/>
              <p:nvPr/>
            </p:nvSpPr>
            <p:spPr>
              <a:xfrm>
                <a:off x="1112317" y="1471984"/>
                <a:ext cx="4543764" cy="3678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334BF5C-2136-AD32-2923-F0DA09F3964D}"/>
                  </a:ext>
                </a:extLst>
              </p:cNvPr>
              <p:cNvSpPr/>
              <p:nvPr/>
            </p:nvSpPr>
            <p:spPr>
              <a:xfrm>
                <a:off x="4144667" y="4462583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879C185-C99C-5DB9-B94D-7177040B8868}"/>
                  </a:ext>
                </a:extLst>
              </p:cNvPr>
              <p:cNvSpPr/>
              <p:nvPr/>
            </p:nvSpPr>
            <p:spPr>
              <a:xfrm>
                <a:off x="4144667" y="4830455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8B2075-DA19-3678-A7ED-8ED2E191193A}"/>
                  </a:ext>
                </a:extLst>
              </p:cNvPr>
              <p:cNvSpPr/>
              <p:nvPr/>
            </p:nvSpPr>
            <p:spPr>
              <a:xfrm>
                <a:off x="4144667" y="5212548"/>
                <a:ext cx="1514011" cy="3820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FFU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AA9F3D3-7E9F-D9A4-8036-123DDF50D875}"/>
                  </a:ext>
                </a:extLst>
              </p:cNvPr>
              <p:cNvSpPr/>
              <p:nvPr/>
            </p:nvSpPr>
            <p:spPr>
              <a:xfrm>
                <a:off x="4142936" y="3330527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03D3771-3BFA-D978-50B0-09C1B1B046A4}"/>
                  </a:ext>
                </a:extLst>
              </p:cNvPr>
              <p:cNvSpPr/>
              <p:nvPr/>
            </p:nvSpPr>
            <p:spPr>
              <a:xfrm>
                <a:off x="4142936" y="3698399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2676310-BAD6-3C87-D72A-6D826EB1F3A1}"/>
                  </a:ext>
                </a:extLst>
              </p:cNvPr>
              <p:cNvSpPr/>
              <p:nvPr/>
            </p:nvSpPr>
            <p:spPr>
              <a:xfrm>
                <a:off x="4142936" y="4080491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4C01FC8-132F-3CEE-6D30-470442B5A67B}"/>
                  </a:ext>
                </a:extLst>
              </p:cNvPr>
              <p:cNvSpPr/>
              <p:nvPr/>
            </p:nvSpPr>
            <p:spPr>
              <a:xfrm>
                <a:off x="4142936" y="2198471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31F7652-978C-B650-2840-C60D225B31D7}"/>
                  </a:ext>
                </a:extLst>
              </p:cNvPr>
              <p:cNvSpPr/>
              <p:nvPr/>
            </p:nvSpPr>
            <p:spPr>
              <a:xfrm>
                <a:off x="4142936" y="2566343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4516395-3C00-188C-AB18-7490526009AC}"/>
                  </a:ext>
                </a:extLst>
              </p:cNvPr>
              <p:cNvSpPr/>
              <p:nvPr/>
            </p:nvSpPr>
            <p:spPr>
              <a:xfrm>
                <a:off x="4142936" y="2948435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904C46-700E-E4E3-84F2-5F138F95C92F}"/>
                  </a:ext>
                </a:extLst>
              </p:cNvPr>
              <p:cNvSpPr/>
              <p:nvPr/>
            </p:nvSpPr>
            <p:spPr>
              <a:xfrm>
                <a:off x="1113183" y="5594638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2F07D57-94B7-24CB-BF77-1028AAFB3C8E}"/>
                  </a:ext>
                </a:extLst>
              </p:cNvPr>
              <p:cNvSpPr/>
              <p:nvPr/>
            </p:nvSpPr>
            <p:spPr>
              <a:xfrm>
                <a:off x="2627194" y="5594638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5645063-3A04-EF55-75F7-56919DC84F70}"/>
                  </a:ext>
                </a:extLst>
              </p:cNvPr>
              <p:cNvSpPr/>
              <p:nvPr/>
            </p:nvSpPr>
            <p:spPr>
              <a:xfrm>
                <a:off x="4142936" y="5594636"/>
                <a:ext cx="1514011" cy="3820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SFU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66DE79B-3853-6D3B-CC18-97FCE0249647}"/>
                  </a:ext>
                </a:extLst>
              </p:cNvPr>
              <p:cNvSpPr/>
              <p:nvPr/>
            </p:nvSpPr>
            <p:spPr>
              <a:xfrm>
                <a:off x="1112317" y="1835814"/>
                <a:ext cx="4543764" cy="3678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Register Files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47EFBDE-1232-0AF6-5E9C-3FE404FC2071}"/>
                  </a:ext>
                </a:extLst>
              </p:cNvPr>
              <p:cNvSpPr/>
              <p:nvPr/>
            </p:nvSpPr>
            <p:spPr>
              <a:xfrm rot="5400000">
                <a:off x="-530009" y="3525129"/>
                <a:ext cx="2290892" cy="37498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1BD9BD03-DAD5-63BB-28D8-B4D1ADBCC99B}"/>
              </a:ext>
            </a:extLst>
          </p:cNvPr>
          <p:cNvSpPr/>
          <p:nvPr/>
        </p:nvSpPr>
        <p:spPr>
          <a:xfrm rot="5400000">
            <a:off x="3956887" y="3299790"/>
            <a:ext cx="4501601" cy="934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B56183-6C3A-02B1-9E02-4B38DB2F135F}"/>
              </a:ext>
            </a:extLst>
          </p:cNvPr>
          <p:cNvSpPr/>
          <p:nvPr/>
        </p:nvSpPr>
        <p:spPr>
          <a:xfrm>
            <a:off x="3956886" y="352941"/>
            <a:ext cx="4501601" cy="934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Global Memory</a:t>
            </a:r>
          </a:p>
        </p:txBody>
      </p:sp>
    </p:spTree>
    <p:extLst>
      <p:ext uri="{BB962C8B-B14F-4D97-AF65-F5344CB8AC3E}">
        <p14:creationId xmlns:p14="http://schemas.microsoft.com/office/powerpoint/2010/main" val="38616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5B3E-7AE9-AC9D-BBBF-9E65223D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C9E61-EAD0-8DDE-D9EA-A1CDCDADA220}"/>
              </a:ext>
            </a:extLst>
          </p:cNvPr>
          <p:cNvSpPr txBox="1"/>
          <p:nvPr/>
        </p:nvSpPr>
        <p:spPr>
          <a:xfrm>
            <a:off x="1402521" y="320896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(…)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B977D-E04F-60E2-B31C-1648B71D9832}"/>
              </a:ext>
            </a:extLst>
          </p:cNvPr>
          <p:cNvSpPr txBox="1"/>
          <p:nvPr/>
        </p:nvSpPr>
        <p:spPr>
          <a:xfrm>
            <a:off x="1390955" y="433921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50903-D39F-69A4-E362-10937540B68C}"/>
              </a:ext>
            </a:extLst>
          </p:cNvPr>
          <p:cNvSpPr/>
          <p:nvPr/>
        </p:nvSpPr>
        <p:spPr>
          <a:xfrm>
            <a:off x="1975114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D5BB2-B87F-2C30-86C2-518BE46B7074}"/>
              </a:ext>
            </a:extLst>
          </p:cNvPr>
          <p:cNvSpPr/>
          <p:nvPr/>
        </p:nvSpPr>
        <p:spPr>
          <a:xfrm>
            <a:off x="1975114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8B438-D049-CD62-E5A7-75F9A6D7C473}"/>
              </a:ext>
            </a:extLst>
          </p:cNvPr>
          <p:cNvSpPr/>
          <p:nvPr/>
        </p:nvSpPr>
        <p:spPr>
          <a:xfrm>
            <a:off x="1975114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D0B4D-8AEF-A846-29C5-BBCEA1FEB411}"/>
              </a:ext>
            </a:extLst>
          </p:cNvPr>
          <p:cNvSpPr/>
          <p:nvPr/>
        </p:nvSpPr>
        <p:spPr>
          <a:xfrm>
            <a:off x="1975114" y="3544850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AB8E5-4837-0B0A-1472-BE64BBD39630}"/>
              </a:ext>
            </a:extLst>
          </p:cNvPr>
          <p:cNvSpPr/>
          <p:nvPr/>
        </p:nvSpPr>
        <p:spPr>
          <a:xfrm>
            <a:off x="1975114" y="3945683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9A254-8587-62D7-4E64-76ACA4344CB3}"/>
              </a:ext>
            </a:extLst>
          </p:cNvPr>
          <p:cNvSpPr/>
          <p:nvPr/>
        </p:nvSpPr>
        <p:spPr>
          <a:xfrm>
            <a:off x="1975114" y="4301132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CEEE2-393D-A5D4-47FF-4A3F0E725C30}"/>
              </a:ext>
            </a:extLst>
          </p:cNvPr>
          <p:cNvSpPr/>
          <p:nvPr/>
        </p:nvSpPr>
        <p:spPr>
          <a:xfrm>
            <a:off x="1975114" y="4686215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4CAFA-118E-08AD-535E-A79047E43FE0}"/>
              </a:ext>
            </a:extLst>
          </p:cNvPr>
          <p:cNvSpPr/>
          <p:nvPr/>
        </p:nvSpPr>
        <p:spPr>
          <a:xfrm>
            <a:off x="1975114" y="5068631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9F83F7-5D34-0F12-4DB8-09C50DC48AF0}"/>
              </a:ext>
            </a:extLst>
          </p:cNvPr>
          <p:cNvSpPr/>
          <p:nvPr/>
        </p:nvSpPr>
        <p:spPr>
          <a:xfrm>
            <a:off x="1975114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122E88-7417-3B5C-DBB3-8659AC193685}"/>
              </a:ext>
            </a:extLst>
          </p:cNvPr>
          <p:cNvSpPr/>
          <p:nvPr/>
        </p:nvSpPr>
        <p:spPr>
          <a:xfrm>
            <a:off x="3046087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9F11A2-DCA7-A3B7-E7CC-C0DD15CABBDB}"/>
              </a:ext>
            </a:extLst>
          </p:cNvPr>
          <p:cNvSpPr/>
          <p:nvPr/>
        </p:nvSpPr>
        <p:spPr>
          <a:xfrm>
            <a:off x="3046087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43D5FD-545D-94E7-ED91-99B6BAC0D3EF}"/>
              </a:ext>
            </a:extLst>
          </p:cNvPr>
          <p:cNvSpPr/>
          <p:nvPr/>
        </p:nvSpPr>
        <p:spPr>
          <a:xfrm>
            <a:off x="3046087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7B1F38-49A8-A0F2-F288-B2F32C1A748D}"/>
              </a:ext>
            </a:extLst>
          </p:cNvPr>
          <p:cNvSpPr/>
          <p:nvPr/>
        </p:nvSpPr>
        <p:spPr>
          <a:xfrm>
            <a:off x="3046087" y="3544850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942C9F-FB3D-A28A-83F5-69E610510F6D}"/>
              </a:ext>
            </a:extLst>
          </p:cNvPr>
          <p:cNvSpPr/>
          <p:nvPr/>
        </p:nvSpPr>
        <p:spPr>
          <a:xfrm>
            <a:off x="3046087" y="3945683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C3F72D-CA07-1A32-72E1-3D8F7BA4715A}"/>
              </a:ext>
            </a:extLst>
          </p:cNvPr>
          <p:cNvSpPr/>
          <p:nvPr/>
        </p:nvSpPr>
        <p:spPr>
          <a:xfrm>
            <a:off x="3046087" y="4301132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44B04D-3FD7-6C2A-63AE-9AF65FFB7AFD}"/>
              </a:ext>
            </a:extLst>
          </p:cNvPr>
          <p:cNvSpPr/>
          <p:nvPr/>
        </p:nvSpPr>
        <p:spPr>
          <a:xfrm>
            <a:off x="3046087" y="4686215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E21E4C-2B43-F0AA-FF9A-774773891FB1}"/>
              </a:ext>
            </a:extLst>
          </p:cNvPr>
          <p:cNvSpPr/>
          <p:nvPr/>
        </p:nvSpPr>
        <p:spPr>
          <a:xfrm>
            <a:off x="3046087" y="5068631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81F3BC-E2C1-ABD4-55B3-F431AF05A599}"/>
              </a:ext>
            </a:extLst>
          </p:cNvPr>
          <p:cNvSpPr/>
          <p:nvPr/>
        </p:nvSpPr>
        <p:spPr>
          <a:xfrm>
            <a:off x="3046087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5C4B26-9DE2-5AA6-DD97-9332B191B35A}"/>
              </a:ext>
            </a:extLst>
          </p:cNvPr>
          <p:cNvSpPr/>
          <p:nvPr/>
        </p:nvSpPr>
        <p:spPr>
          <a:xfrm>
            <a:off x="4110799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1D7731-0C65-77D7-EE48-1A72DAE0735B}"/>
              </a:ext>
            </a:extLst>
          </p:cNvPr>
          <p:cNvSpPr/>
          <p:nvPr/>
        </p:nvSpPr>
        <p:spPr>
          <a:xfrm>
            <a:off x="4110799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1E4C5D-2681-D320-C651-D2221466C467}"/>
              </a:ext>
            </a:extLst>
          </p:cNvPr>
          <p:cNvSpPr/>
          <p:nvPr/>
        </p:nvSpPr>
        <p:spPr>
          <a:xfrm>
            <a:off x="4110799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E9F132-3F89-2CA5-3B1E-DA6DA69E9C6C}"/>
              </a:ext>
            </a:extLst>
          </p:cNvPr>
          <p:cNvSpPr/>
          <p:nvPr/>
        </p:nvSpPr>
        <p:spPr>
          <a:xfrm>
            <a:off x="4110799" y="3544850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3D9D77-3C23-16DE-A4F8-B9E6BEE01652}"/>
              </a:ext>
            </a:extLst>
          </p:cNvPr>
          <p:cNvSpPr/>
          <p:nvPr/>
        </p:nvSpPr>
        <p:spPr>
          <a:xfrm>
            <a:off x="4110799" y="3945683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08FCB-5FC3-736C-4E03-5C714F3B28E1}"/>
              </a:ext>
            </a:extLst>
          </p:cNvPr>
          <p:cNvSpPr/>
          <p:nvPr/>
        </p:nvSpPr>
        <p:spPr>
          <a:xfrm>
            <a:off x="4110799" y="430113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1B4398-27E8-F95F-E114-9C9E8A43E8DE}"/>
              </a:ext>
            </a:extLst>
          </p:cNvPr>
          <p:cNvSpPr/>
          <p:nvPr/>
        </p:nvSpPr>
        <p:spPr>
          <a:xfrm>
            <a:off x="4110799" y="4686215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BA9DA-CE98-E490-604B-1F8FFDBFB9FD}"/>
              </a:ext>
            </a:extLst>
          </p:cNvPr>
          <p:cNvSpPr/>
          <p:nvPr/>
        </p:nvSpPr>
        <p:spPr>
          <a:xfrm>
            <a:off x="4110799" y="506863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0C5679-6E74-018E-A4D4-A52B5FBE816D}"/>
              </a:ext>
            </a:extLst>
          </p:cNvPr>
          <p:cNvSpPr/>
          <p:nvPr/>
        </p:nvSpPr>
        <p:spPr>
          <a:xfrm>
            <a:off x="4110799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ED122C-3458-686A-2505-96EF5780B5DA}"/>
              </a:ext>
            </a:extLst>
          </p:cNvPr>
          <p:cNvSpPr/>
          <p:nvPr/>
        </p:nvSpPr>
        <p:spPr>
          <a:xfrm>
            <a:off x="5175511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7A3985-93A1-15E9-BAE4-27B5B13DBD0E}"/>
              </a:ext>
            </a:extLst>
          </p:cNvPr>
          <p:cNvSpPr/>
          <p:nvPr/>
        </p:nvSpPr>
        <p:spPr>
          <a:xfrm>
            <a:off x="5175511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833602-C2E2-F52A-1560-96D706D66B1E}"/>
              </a:ext>
            </a:extLst>
          </p:cNvPr>
          <p:cNvSpPr/>
          <p:nvPr/>
        </p:nvSpPr>
        <p:spPr>
          <a:xfrm>
            <a:off x="5175511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65568D-2340-3D1E-1435-CCF43FC4B2BA}"/>
              </a:ext>
            </a:extLst>
          </p:cNvPr>
          <p:cNvSpPr/>
          <p:nvPr/>
        </p:nvSpPr>
        <p:spPr>
          <a:xfrm>
            <a:off x="5175511" y="3544850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AC78A7-4E7F-1429-F119-20E834DC8092}"/>
              </a:ext>
            </a:extLst>
          </p:cNvPr>
          <p:cNvSpPr/>
          <p:nvPr/>
        </p:nvSpPr>
        <p:spPr>
          <a:xfrm>
            <a:off x="5175511" y="3945683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6E236-B798-6DCD-2CF5-94187E0F6CE3}"/>
              </a:ext>
            </a:extLst>
          </p:cNvPr>
          <p:cNvSpPr/>
          <p:nvPr/>
        </p:nvSpPr>
        <p:spPr>
          <a:xfrm>
            <a:off x="5175511" y="430113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C73D89-681B-E7EA-6225-A2C4F3463E59}"/>
              </a:ext>
            </a:extLst>
          </p:cNvPr>
          <p:cNvSpPr/>
          <p:nvPr/>
        </p:nvSpPr>
        <p:spPr>
          <a:xfrm>
            <a:off x="5175511" y="4686215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A88B78-6D3F-2666-A129-601742D0D33D}"/>
              </a:ext>
            </a:extLst>
          </p:cNvPr>
          <p:cNvSpPr/>
          <p:nvPr/>
        </p:nvSpPr>
        <p:spPr>
          <a:xfrm>
            <a:off x="5175511" y="506863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32D27A-8A49-0721-DCD3-95ADF9B2ADD3}"/>
              </a:ext>
            </a:extLst>
          </p:cNvPr>
          <p:cNvSpPr/>
          <p:nvPr/>
        </p:nvSpPr>
        <p:spPr>
          <a:xfrm>
            <a:off x="5175511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64441-45D3-9406-468D-E491419B22AE}"/>
              </a:ext>
            </a:extLst>
          </p:cNvPr>
          <p:cNvSpPr/>
          <p:nvPr/>
        </p:nvSpPr>
        <p:spPr>
          <a:xfrm>
            <a:off x="6240223" y="242190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3EFA8D-F9EC-71AA-CA94-BA17A96A3462}"/>
              </a:ext>
            </a:extLst>
          </p:cNvPr>
          <p:cNvSpPr/>
          <p:nvPr/>
        </p:nvSpPr>
        <p:spPr>
          <a:xfrm>
            <a:off x="6240223" y="277735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E1EE5-817E-D6A8-F0E4-CA33301512F2}"/>
              </a:ext>
            </a:extLst>
          </p:cNvPr>
          <p:cNvSpPr/>
          <p:nvPr/>
        </p:nvSpPr>
        <p:spPr>
          <a:xfrm>
            <a:off x="6240223" y="316243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396F9A-F795-F515-2350-05F7937A96E9}"/>
              </a:ext>
            </a:extLst>
          </p:cNvPr>
          <p:cNvSpPr/>
          <p:nvPr/>
        </p:nvSpPr>
        <p:spPr>
          <a:xfrm>
            <a:off x="6240223" y="3544850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F84F84-66D6-F57A-01A8-1D58E3D162C6}"/>
              </a:ext>
            </a:extLst>
          </p:cNvPr>
          <p:cNvSpPr/>
          <p:nvPr/>
        </p:nvSpPr>
        <p:spPr>
          <a:xfrm>
            <a:off x="6240223" y="3945683"/>
            <a:ext cx="701458" cy="400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1E4A5A-D8C7-D07B-61D6-8CD2FFA95ACA}"/>
              </a:ext>
            </a:extLst>
          </p:cNvPr>
          <p:cNvSpPr/>
          <p:nvPr/>
        </p:nvSpPr>
        <p:spPr>
          <a:xfrm>
            <a:off x="6240223" y="4301132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A0FBFB-B33F-B9CA-C1A2-9604217342A0}"/>
              </a:ext>
            </a:extLst>
          </p:cNvPr>
          <p:cNvSpPr/>
          <p:nvPr/>
        </p:nvSpPr>
        <p:spPr>
          <a:xfrm>
            <a:off x="6240223" y="4686215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B1A1E3-A07A-8BDE-561E-602B636C0258}"/>
              </a:ext>
            </a:extLst>
          </p:cNvPr>
          <p:cNvSpPr/>
          <p:nvPr/>
        </p:nvSpPr>
        <p:spPr>
          <a:xfrm>
            <a:off x="6240223" y="5068631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2F7D1-49B3-5398-E4E5-6D4BB44C1A45}"/>
              </a:ext>
            </a:extLst>
          </p:cNvPr>
          <p:cNvSpPr/>
          <p:nvPr/>
        </p:nvSpPr>
        <p:spPr>
          <a:xfrm>
            <a:off x="6240223" y="5469464"/>
            <a:ext cx="701458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9E0143-3B1C-3CBD-9B05-E305B2EB9F95}"/>
              </a:ext>
            </a:extLst>
          </p:cNvPr>
          <p:cNvSpPr txBox="1"/>
          <p:nvPr/>
        </p:nvSpPr>
        <p:spPr>
          <a:xfrm>
            <a:off x="1947630" y="207264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363E7A-45D2-25B2-8E60-8204FD677736}"/>
              </a:ext>
            </a:extLst>
          </p:cNvPr>
          <p:cNvSpPr txBox="1"/>
          <p:nvPr/>
        </p:nvSpPr>
        <p:spPr>
          <a:xfrm>
            <a:off x="3018603" y="207264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6B9C6-C398-3B91-A994-CC99274BAB5F}"/>
              </a:ext>
            </a:extLst>
          </p:cNvPr>
          <p:cNvSpPr txBox="1"/>
          <p:nvPr/>
        </p:nvSpPr>
        <p:spPr>
          <a:xfrm>
            <a:off x="4089576" y="2068065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A2C848-A095-2389-88E8-B3C009BDB1B4}"/>
              </a:ext>
            </a:extLst>
          </p:cNvPr>
          <p:cNvSpPr txBox="1"/>
          <p:nvPr/>
        </p:nvSpPr>
        <p:spPr>
          <a:xfrm>
            <a:off x="5148027" y="2072646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B876DC-01E3-6000-F56B-272591381269}"/>
              </a:ext>
            </a:extLst>
          </p:cNvPr>
          <p:cNvSpPr txBox="1"/>
          <p:nvPr/>
        </p:nvSpPr>
        <p:spPr>
          <a:xfrm>
            <a:off x="6206478" y="2083587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575EEE-4F59-E88D-8BF9-A87EF63A181C}"/>
              </a:ext>
            </a:extLst>
          </p:cNvPr>
          <p:cNvSpPr txBox="1"/>
          <p:nvPr/>
        </p:nvSpPr>
        <p:spPr>
          <a:xfrm>
            <a:off x="1569906" y="2435492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5DACF-01CE-1532-3A11-BC43D3C7D526}"/>
              </a:ext>
            </a:extLst>
          </p:cNvPr>
          <p:cNvSpPr txBox="1"/>
          <p:nvPr/>
        </p:nvSpPr>
        <p:spPr>
          <a:xfrm>
            <a:off x="1587755" y="2777351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74AC7C-7230-B4C5-5549-73479A780216}"/>
              </a:ext>
            </a:extLst>
          </p:cNvPr>
          <p:cNvSpPr txBox="1"/>
          <p:nvPr/>
        </p:nvSpPr>
        <p:spPr>
          <a:xfrm>
            <a:off x="1562798" y="5518571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C05D44-A31D-40CF-1C32-77E3C28548CC}"/>
              </a:ext>
            </a:extLst>
          </p:cNvPr>
          <p:cNvSpPr txBox="1"/>
          <p:nvPr/>
        </p:nvSpPr>
        <p:spPr>
          <a:xfrm>
            <a:off x="1563658" y="3563265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3643B-1B36-FDB7-3DC7-E08962846737}"/>
              </a:ext>
            </a:extLst>
          </p:cNvPr>
          <p:cNvSpPr txBox="1"/>
          <p:nvPr/>
        </p:nvSpPr>
        <p:spPr>
          <a:xfrm>
            <a:off x="1563658" y="3905230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04E54B-7E97-C588-9358-06FDF068F4CD}"/>
              </a:ext>
            </a:extLst>
          </p:cNvPr>
          <p:cNvSpPr txBox="1"/>
          <p:nvPr/>
        </p:nvSpPr>
        <p:spPr>
          <a:xfrm>
            <a:off x="1146928" y="511515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// end if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C8CD87-6510-0A36-A7E9-F6F726DB7111}"/>
              </a:ext>
            </a:extLst>
          </p:cNvPr>
          <p:cNvSpPr txBox="1"/>
          <p:nvPr/>
        </p:nvSpPr>
        <p:spPr>
          <a:xfrm>
            <a:off x="1563658" y="4681177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F9D2AC-520E-6E81-F6EC-01680235DF51}"/>
              </a:ext>
            </a:extLst>
          </p:cNvPr>
          <p:cNvSpPr txBox="1"/>
          <p:nvPr/>
        </p:nvSpPr>
        <p:spPr>
          <a:xfrm>
            <a:off x="8029361" y="1715414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 Control Flow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AE13EF-041A-AD46-7BA6-4DEFA71D4E25}"/>
              </a:ext>
            </a:extLst>
          </p:cNvPr>
          <p:cNvSpPr txBox="1"/>
          <p:nvPr/>
        </p:nvSpPr>
        <p:spPr>
          <a:xfrm>
            <a:off x="7304935" y="2486739"/>
            <a:ext cx="404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executing thread group will block on</a:t>
            </a:r>
          </a:p>
          <a:p>
            <a:pPr algn="ctr"/>
            <a:r>
              <a:rPr lang="en-US" dirty="0"/>
              <a:t> longest thread (e.g. for loop)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2D43B0-648D-C6BF-D01C-E1A585FF5884}"/>
              </a:ext>
            </a:extLst>
          </p:cNvPr>
          <p:cNvSpPr txBox="1"/>
          <p:nvPr/>
        </p:nvSpPr>
        <p:spPr>
          <a:xfrm>
            <a:off x="7433976" y="3661649"/>
            <a:ext cx="379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if/else are executed serially</a:t>
            </a:r>
          </a:p>
          <a:p>
            <a:pPr algn="ctr"/>
            <a:r>
              <a:rPr lang="en-US" dirty="0"/>
              <a:t>(in the same executing thread group)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AE37D7-C59F-9E6A-307D-14F4983B0D6F}"/>
              </a:ext>
            </a:extLst>
          </p:cNvPr>
          <p:cNvSpPr/>
          <p:nvPr/>
        </p:nvSpPr>
        <p:spPr>
          <a:xfrm>
            <a:off x="3063497" y="1679258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6EE52D-8928-B918-3408-D7414171AF0E}"/>
              </a:ext>
            </a:extLst>
          </p:cNvPr>
          <p:cNvSpPr/>
          <p:nvPr/>
        </p:nvSpPr>
        <p:spPr>
          <a:xfrm>
            <a:off x="1947630" y="1682338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13DB66-0BB6-E923-50C5-1FB01F04DCBB}"/>
              </a:ext>
            </a:extLst>
          </p:cNvPr>
          <p:cNvSpPr/>
          <p:nvPr/>
        </p:nvSpPr>
        <p:spPr>
          <a:xfrm>
            <a:off x="4106114" y="1688078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8DE814-33FA-3E62-F7DD-8CCDDA72B0F4}"/>
              </a:ext>
            </a:extLst>
          </p:cNvPr>
          <p:cNvSpPr/>
          <p:nvPr/>
        </p:nvSpPr>
        <p:spPr>
          <a:xfrm>
            <a:off x="5162982" y="1688078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C38C70-27D6-93DB-35A0-DCEC9E506A76}"/>
              </a:ext>
            </a:extLst>
          </p:cNvPr>
          <p:cNvSpPr/>
          <p:nvPr/>
        </p:nvSpPr>
        <p:spPr>
          <a:xfrm>
            <a:off x="6219850" y="1689263"/>
            <a:ext cx="701458" cy="261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1EA825-547A-1872-4DFA-6A00D0BAA58B}"/>
              </a:ext>
            </a:extLst>
          </p:cNvPr>
          <p:cNvSpPr txBox="1"/>
          <p:nvPr/>
        </p:nvSpPr>
        <p:spPr>
          <a:xfrm>
            <a:off x="776512" y="1656019"/>
            <a:ext cx="1112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Registers </a:t>
            </a:r>
            <a:r>
              <a:rPr lang="en-US" sz="1400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1" name="IP 1">
            <a:extLst>
              <a:ext uri="{FF2B5EF4-FFF2-40B4-BE49-F238E27FC236}">
                <a16:creationId xmlns:a16="http://schemas.microsoft.com/office/drawing/2014/main" id="{E317F2F8-2642-C169-66B8-C165C313C81E}"/>
              </a:ext>
            </a:extLst>
          </p:cNvPr>
          <p:cNvSpPr txBox="1"/>
          <p:nvPr/>
        </p:nvSpPr>
        <p:spPr>
          <a:xfrm>
            <a:off x="954065" y="2429256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82" name="IP 1">
            <a:extLst>
              <a:ext uri="{FF2B5EF4-FFF2-40B4-BE49-F238E27FC236}">
                <a16:creationId xmlns:a16="http://schemas.microsoft.com/office/drawing/2014/main" id="{A3E5C17A-F13C-0361-7BFE-4757234AAA62}"/>
              </a:ext>
            </a:extLst>
          </p:cNvPr>
          <p:cNvSpPr txBox="1"/>
          <p:nvPr/>
        </p:nvSpPr>
        <p:spPr>
          <a:xfrm>
            <a:off x="954065" y="2822430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3" name="IP 1">
            <a:extLst>
              <a:ext uri="{FF2B5EF4-FFF2-40B4-BE49-F238E27FC236}">
                <a16:creationId xmlns:a16="http://schemas.microsoft.com/office/drawing/2014/main" id="{0C227164-EDBB-3B3C-007F-A688C403A90C}"/>
              </a:ext>
            </a:extLst>
          </p:cNvPr>
          <p:cNvSpPr txBox="1"/>
          <p:nvPr/>
        </p:nvSpPr>
        <p:spPr>
          <a:xfrm>
            <a:off x="954065" y="322148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7" name="IP 1">
            <a:extLst>
              <a:ext uri="{FF2B5EF4-FFF2-40B4-BE49-F238E27FC236}">
                <a16:creationId xmlns:a16="http://schemas.microsoft.com/office/drawing/2014/main" id="{913E47EF-F71B-CC3F-FB41-6472C4F5916A}"/>
              </a:ext>
            </a:extLst>
          </p:cNvPr>
          <p:cNvSpPr txBox="1"/>
          <p:nvPr/>
        </p:nvSpPr>
        <p:spPr>
          <a:xfrm>
            <a:off x="954065" y="360152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16" name="IP 1">
            <a:extLst>
              <a:ext uri="{FF2B5EF4-FFF2-40B4-BE49-F238E27FC236}">
                <a16:creationId xmlns:a16="http://schemas.microsoft.com/office/drawing/2014/main" id="{2611F573-58F4-9545-FAAA-19E51A2E0180}"/>
              </a:ext>
            </a:extLst>
          </p:cNvPr>
          <p:cNvSpPr txBox="1"/>
          <p:nvPr/>
        </p:nvSpPr>
        <p:spPr>
          <a:xfrm>
            <a:off x="954065" y="395820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58" name="IP 1">
            <a:extLst>
              <a:ext uri="{FF2B5EF4-FFF2-40B4-BE49-F238E27FC236}">
                <a16:creationId xmlns:a16="http://schemas.microsoft.com/office/drawing/2014/main" id="{D09DD575-C6A1-3AF1-F8E7-C948DBD7F8B1}"/>
              </a:ext>
            </a:extLst>
          </p:cNvPr>
          <p:cNvSpPr txBox="1"/>
          <p:nvPr/>
        </p:nvSpPr>
        <p:spPr>
          <a:xfrm>
            <a:off x="954065" y="4320506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61" name="IP 1">
            <a:extLst>
              <a:ext uri="{FF2B5EF4-FFF2-40B4-BE49-F238E27FC236}">
                <a16:creationId xmlns:a16="http://schemas.microsoft.com/office/drawing/2014/main" id="{B448FF67-C5A9-CDBC-60C0-AAA623801BB1}"/>
              </a:ext>
            </a:extLst>
          </p:cNvPr>
          <p:cNvSpPr txBox="1"/>
          <p:nvPr/>
        </p:nvSpPr>
        <p:spPr>
          <a:xfrm>
            <a:off x="954065" y="468030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62" name="IP 1">
            <a:extLst>
              <a:ext uri="{FF2B5EF4-FFF2-40B4-BE49-F238E27FC236}">
                <a16:creationId xmlns:a16="http://schemas.microsoft.com/office/drawing/2014/main" id="{3CEC9EC0-FDA5-72E5-AD2B-FFBE377BC6E6}"/>
              </a:ext>
            </a:extLst>
          </p:cNvPr>
          <p:cNvSpPr txBox="1"/>
          <p:nvPr/>
        </p:nvSpPr>
        <p:spPr>
          <a:xfrm>
            <a:off x="954065" y="509957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  <p:sp>
        <p:nvSpPr>
          <p:cNvPr id="63" name="IP 1">
            <a:extLst>
              <a:ext uri="{FF2B5EF4-FFF2-40B4-BE49-F238E27FC236}">
                <a16:creationId xmlns:a16="http://schemas.microsoft.com/office/drawing/2014/main" id="{DCE19B27-2E60-4DFD-52A2-00F476FBC61A}"/>
              </a:ext>
            </a:extLst>
          </p:cNvPr>
          <p:cNvSpPr txBox="1"/>
          <p:nvPr/>
        </p:nvSpPr>
        <p:spPr>
          <a:xfrm>
            <a:off x="954065" y="5531097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itchFamily="2" charset="2"/>
              </a:rPr>
              <a:t>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83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" grpId="0"/>
      <p:bldP spid="60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2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1" grpId="1"/>
      <p:bldP spid="82" grpId="0"/>
      <p:bldP spid="82" grpId="1"/>
      <p:bldP spid="3" grpId="0"/>
      <p:bldP spid="3" grpId="1"/>
      <p:bldP spid="7" grpId="0"/>
      <p:bldP spid="7" grpId="1"/>
      <p:bldP spid="16" grpId="0"/>
      <p:bldP spid="16" grpId="1"/>
      <p:bldP spid="58" grpId="0"/>
      <p:bldP spid="58" grpId="1"/>
      <p:bldP spid="61" grpId="0"/>
      <p:bldP spid="61" grpId="1"/>
      <p:bldP spid="62" grpId="0"/>
      <p:bldP spid="62" grpId="1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E5DD-ABD0-CCB6-AD46-CD05ACC3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kernel invocations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667D6-70FF-007D-3431-DEA2A1F73BB4}"/>
              </a:ext>
            </a:extLst>
          </p:cNvPr>
          <p:cNvGrpSpPr/>
          <p:nvPr/>
        </p:nvGrpSpPr>
        <p:grpSpPr>
          <a:xfrm>
            <a:off x="741029" y="1515991"/>
            <a:ext cx="4679110" cy="4501601"/>
            <a:chOff x="741029" y="1515991"/>
            <a:chExt cx="4679110" cy="45016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AE76DF-84B4-8147-C20D-5FFFC920A255}"/>
                </a:ext>
              </a:extLst>
            </p:cNvPr>
            <p:cNvSpPr/>
            <p:nvPr/>
          </p:nvSpPr>
          <p:spPr>
            <a:xfrm>
              <a:off x="741029" y="1515991"/>
              <a:ext cx="4679110" cy="4501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07D8D5-773E-F761-CF22-CD67F7D02376}"/>
                </a:ext>
              </a:extLst>
            </p:cNvPr>
            <p:cNvGrpSpPr/>
            <p:nvPr/>
          </p:nvGrpSpPr>
          <p:grpSpPr>
            <a:xfrm>
              <a:off x="1099064" y="1869549"/>
              <a:ext cx="4142049" cy="3630103"/>
              <a:chOff x="1112317" y="1471984"/>
              <a:chExt cx="5140041" cy="450474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AA5190-CF9E-B7AF-4DAA-2E2B6EE141B5}"/>
                  </a:ext>
                </a:extLst>
              </p:cNvPr>
              <p:cNvSpPr/>
              <p:nvPr/>
            </p:nvSpPr>
            <p:spPr>
              <a:xfrm>
                <a:off x="1114914" y="4462585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DCA2BF-4CAC-9F6B-427A-890C473B78E0}"/>
                  </a:ext>
                </a:extLst>
              </p:cNvPr>
              <p:cNvSpPr/>
              <p:nvPr/>
            </p:nvSpPr>
            <p:spPr>
              <a:xfrm>
                <a:off x="2628925" y="4462585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6E8679-A65A-DD1F-330B-BC9966B5C21E}"/>
                  </a:ext>
                </a:extLst>
              </p:cNvPr>
              <p:cNvSpPr/>
              <p:nvPr/>
            </p:nvSpPr>
            <p:spPr>
              <a:xfrm>
                <a:off x="1114914" y="4830457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9FEF5B-5F1C-F1BA-4123-E8108780F2D5}"/>
                  </a:ext>
                </a:extLst>
              </p:cNvPr>
              <p:cNvSpPr/>
              <p:nvPr/>
            </p:nvSpPr>
            <p:spPr>
              <a:xfrm>
                <a:off x="2628925" y="4830457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6F61F9D-8298-C474-C145-6E2EE1A5DE46}"/>
                  </a:ext>
                </a:extLst>
              </p:cNvPr>
              <p:cNvSpPr/>
              <p:nvPr/>
            </p:nvSpPr>
            <p:spPr>
              <a:xfrm>
                <a:off x="1114914" y="5212549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1D0E7A-4608-2170-90A6-CFD9849209E3}"/>
                  </a:ext>
                </a:extLst>
              </p:cNvPr>
              <p:cNvSpPr/>
              <p:nvPr/>
            </p:nvSpPr>
            <p:spPr>
              <a:xfrm>
                <a:off x="2628925" y="5212549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85897E-283B-E0D5-4087-D4D29468F249}"/>
                  </a:ext>
                </a:extLst>
              </p:cNvPr>
              <p:cNvSpPr/>
              <p:nvPr/>
            </p:nvSpPr>
            <p:spPr>
              <a:xfrm>
                <a:off x="1113183" y="3330529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E58366-8A2E-8A51-B4B7-3B9B714B0956}"/>
                  </a:ext>
                </a:extLst>
              </p:cNvPr>
              <p:cNvSpPr/>
              <p:nvPr/>
            </p:nvSpPr>
            <p:spPr>
              <a:xfrm>
                <a:off x="2627194" y="3330529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4616FB-5195-9098-4122-1191CBFAD75D}"/>
                  </a:ext>
                </a:extLst>
              </p:cNvPr>
              <p:cNvSpPr/>
              <p:nvPr/>
            </p:nvSpPr>
            <p:spPr>
              <a:xfrm>
                <a:off x="1113183" y="3698401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6C04D4-1AF2-5A1E-7CF8-6EE13B921851}"/>
                  </a:ext>
                </a:extLst>
              </p:cNvPr>
              <p:cNvSpPr/>
              <p:nvPr/>
            </p:nvSpPr>
            <p:spPr>
              <a:xfrm>
                <a:off x="2627194" y="3698401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7A6407-745F-223B-E585-07E5A4268918}"/>
                  </a:ext>
                </a:extLst>
              </p:cNvPr>
              <p:cNvSpPr/>
              <p:nvPr/>
            </p:nvSpPr>
            <p:spPr>
              <a:xfrm>
                <a:off x="1113183" y="4080493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074ADD-1232-5175-B63B-947612B04433}"/>
                  </a:ext>
                </a:extLst>
              </p:cNvPr>
              <p:cNvSpPr/>
              <p:nvPr/>
            </p:nvSpPr>
            <p:spPr>
              <a:xfrm>
                <a:off x="2627194" y="4080493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3E8A57-0AD1-DE73-CEC3-B3619CC207FE}"/>
                  </a:ext>
                </a:extLst>
              </p:cNvPr>
              <p:cNvSpPr/>
              <p:nvPr/>
            </p:nvSpPr>
            <p:spPr>
              <a:xfrm>
                <a:off x="1113183" y="2198473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BD39BE1-E73D-FF4D-23CB-59251D090818}"/>
                  </a:ext>
                </a:extLst>
              </p:cNvPr>
              <p:cNvSpPr/>
              <p:nvPr/>
            </p:nvSpPr>
            <p:spPr>
              <a:xfrm>
                <a:off x="2627194" y="2198473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901341-7E1C-D582-1149-837F03C3D65B}"/>
                  </a:ext>
                </a:extLst>
              </p:cNvPr>
              <p:cNvSpPr/>
              <p:nvPr/>
            </p:nvSpPr>
            <p:spPr>
              <a:xfrm>
                <a:off x="1113183" y="2566345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F1F8FC-E618-74F6-7F76-F82354E611E1}"/>
                  </a:ext>
                </a:extLst>
              </p:cNvPr>
              <p:cNvSpPr/>
              <p:nvPr/>
            </p:nvSpPr>
            <p:spPr>
              <a:xfrm>
                <a:off x="2627194" y="2566345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EB2A4A-12D4-BD53-D624-3D2B03BA7A9E}"/>
                  </a:ext>
                </a:extLst>
              </p:cNvPr>
              <p:cNvSpPr/>
              <p:nvPr/>
            </p:nvSpPr>
            <p:spPr>
              <a:xfrm>
                <a:off x="1113183" y="2948437"/>
                <a:ext cx="1514011" cy="38209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INT32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A7CD2F-5DA5-5617-FC52-DEA2C6DDD5A7}"/>
                  </a:ext>
                </a:extLst>
              </p:cNvPr>
              <p:cNvSpPr/>
              <p:nvPr/>
            </p:nvSpPr>
            <p:spPr>
              <a:xfrm>
                <a:off x="2627194" y="2948437"/>
                <a:ext cx="1514011" cy="382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FP32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6B319B-6CD9-8351-C5C1-A0D3CAC6B979}"/>
                  </a:ext>
                </a:extLst>
              </p:cNvPr>
              <p:cNvSpPr/>
              <p:nvPr/>
            </p:nvSpPr>
            <p:spPr>
              <a:xfrm>
                <a:off x="1112317" y="1471984"/>
                <a:ext cx="4543764" cy="3678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5564D9A-BA0B-6F96-EDCE-C991D63483F4}"/>
                  </a:ext>
                </a:extLst>
              </p:cNvPr>
              <p:cNvSpPr/>
              <p:nvPr/>
            </p:nvSpPr>
            <p:spPr>
              <a:xfrm>
                <a:off x="4144667" y="4462583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052C147-A95C-AE36-4AB2-7CD0C90146E3}"/>
                  </a:ext>
                </a:extLst>
              </p:cNvPr>
              <p:cNvSpPr/>
              <p:nvPr/>
            </p:nvSpPr>
            <p:spPr>
              <a:xfrm>
                <a:off x="4144667" y="4830455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94E17E-BAFD-35E3-6201-5FD29D65A527}"/>
                  </a:ext>
                </a:extLst>
              </p:cNvPr>
              <p:cNvSpPr/>
              <p:nvPr/>
            </p:nvSpPr>
            <p:spPr>
              <a:xfrm>
                <a:off x="4144667" y="5212548"/>
                <a:ext cx="1514011" cy="3820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FFU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B1D670D-6458-C0B8-0F3A-ABD37A95C7C9}"/>
                  </a:ext>
                </a:extLst>
              </p:cNvPr>
              <p:cNvSpPr/>
              <p:nvPr/>
            </p:nvSpPr>
            <p:spPr>
              <a:xfrm>
                <a:off x="4142936" y="3330527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124012-3394-9685-F273-BA643B0B5416}"/>
                  </a:ext>
                </a:extLst>
              </p:cNvPr>
              <p:cNvSpPr/>
              <p:nvPr/>
            </p:nvSpPr>
            <p:spPr>
              <a:xfrm>
                <a:off x="4142936" y="3698399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8BA0FA6-111E-8079-1EC8-7837352C3B47}"/>
                  </a:ext>
                </a:extLst>
              </p:cNvPr>
              <p:cNvSpPr/>
              <p:nvPr/>
            </p:nvSpPr>
            <p:spPr>
              <a:xfrm>
                <a:off x="4142936" y="4080491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D275D10-6E45-84B0-B6D8-CD9A77F553D0}"/>
                  </a:ext>
                </a:extLst>
              </p:cNvPr>
              <p:cNvSpPr/>
              <p:nvPr/>
            </p:nvSpPr>
            <p:spPr>
              <a:xfrm>
                <a:off x="4142936" y="2198471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382F2AB-75A5-4E55-F29D-8DD3B3E5EBCA}"/>
                  </a:ext>
                </a:extLst>
              </p:cNvPr>
              <p:cNvSpPr/>
              <p:nvPr/>
            </p:nvSpPr>
            <p:spPr>
              <a:xfrm>
                <a:off x="4142936" y="2566343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61D4AE-A13C-5FDE-9352-F8F886917FB5}"/>
                  </a:ext>
                </a:extLst>
              </p:cNvPr>
              <p:cNvSpPr/>
              <p:nvPr/>
            </p:nvSpPr>
            <p:spPr>
              <a:xfrm>
                <a:off x="4142936" y="2948435"/>
                <a:ext cx="1514011" cy="38209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Tensor Core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DA27B0C-DE5D-43D9-5E08-E4F0E6756CCD}"/>
                  </a:ext>
                </a:extLst>
              </p:cNvPr>
              <p:cNvSpPr/>
              <p:nvPr/>
            </p:nvSpPr>
            <p:spPr>
              <a:xfrm>
                <a:off x="1113183" y="5594638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9B52F1-CE21-99D3-9E50-DC05C90B26E0}"/>
                  </a:ext>
                </a:extLst>
              </p:cNvPr>
              <p:cNvSpPr/>
              <p:nvPr/>
            </p:nvSpPr>
            <p:spPr>
              <a:xfrm>
                <a:off x="2627194" y="5594638"/>
                <a:ext cx="1514011" cy="382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RT Core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5A22BD-7E2A-28F5-3184-20A4F8B805EA}"/>
                  </a:ext>
                </a:extLst>
              </p:cNvPr>
              <p:cNvSpPr/>
              <p:nvPr/>
            </p:nvSpPr>
            <p:spPr>
              <a:xfrm>
                <a:off x="4142936" y="5594636"/>
                <a:ext cx="1514011" cy="3820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SFU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8AD3DF1-8841-CAAB-939B-005E111C9093}"/>
                  </a:ext>
                </a:extLst>
              </p:cNvPr>
              <p:cNvSpPr/>
              <p:nvPr/>
            </p:nvSpPr>
            <p:spPr>
              <a:xfrm>
                <a:off x="1112317" y="1835814"/>
                <a:ext cx="4543764" cy="3678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Register Files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63D405-41ED-D53D-9A09-089089EFF81D}"/>
                  </a:ext>
                </a:extLst>
              </p:cNvPr>
              <p:cNvSpPr/>
              <p:nvPr/>
            </p:nvSpPr>
            <p:spPr>
              <a:xfrm rot="5400000">
                <a:off x="4919421" y="3497518"/>
                <a:ext cx="2290892" cy="37498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L1 Cache</a:t>
                </a: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7D93729-3662-C631-1FBE-ECEB044DD606}"/>
              </a:ext>
            </a:extLst>
          </p:cNvPr>
          <p:cNvSpPr/>
          <p:nvPr/>
        </p:nvSpPr>
        <p:spPr>
          <a:xfrm>
            <a:off x="6079202" y="1454663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5F2656-80D9-0382-DECA-B8B7D8651E78}"/>
              </a:ext>
            </a:extLst>
          </p:cNvPr>
          <p:cNvSpPr/>
          <p:nvPr/>
        </p:nvSpPr>
        <p:spPr>
          <a:xfrm>
            <a:off x="7143782" y="1454663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5AD18E-EF0E-3590-C8BA-D5857FFA4C36}"/>
              </a:ext>
            </a:extLst>
          </p:cNvPr>
          <p:cNvSpPr/>
          <p:nvPr/>
        </p:nvSpPr>
        <p:spPr>
          <a:xfrm>
            <a:off x="9240392" y="1454663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F93F71-7DE0-6708-362C-A806031452BE}"/>
              </a:ext>
            </a:extLst>
          </p:cNvPr>
          <p:cNvCxnSpPr/>
          <p:nvPr/>
        </p:nvCxnSpPr>
        <p:spPr>
          <a:xfrm>
            <a:off x="8248118" y="1690688"/>
            <a:ext cx="89233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13972A-134D-0116-4351-65949D9AD816}"/>
              </a:ext>
            </a:extLst>
          </p:cNvPr>
          <p:cNvSpPr txBox="1"/>
          <p:nvPr/>
        </p:nvSpPr>
        <p:spPr>
          <a:xfrm>
            <a:off x="7411640" y="2369579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 workgroup of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N instances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C5A68F-885F-C75C-904A-8C7FBD489A83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6079202" y="1926713"/>
            <a:ext cx="1332438" cy="7660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5533FC-DBFF-B7F1-3253-5F4F3AA4935A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056321" y="1926713"/>
            <a:ext cx="1151480" cy="7660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2865ABD-DDC9-BC15-429E-B451CBCE0B62}"/>
              </a:ext>
            </a:extLst>
          </p:cNvPr>
          <p:cNvSpPr/>
          <p:nvPr/>
        </p:nvSpPr>
        <p:spPr>
          <a:xfrm>
            <a:off x="5979264" y="3792726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DC5CFB-2C27-E65F-6485-C26E2D0B4742}"/>
              </a:ext>
            </a:extLst>
          </p:cNvPr>
          <p:cNvSpPr/>
          <p:nvPr/>
        </p:nvSpPr>
        <p:spPr>
          <a:xfrm>
            <a:off x="7043844" y="3792726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437630-F348-2833-77A4-561150F5F352}"/>
              </a:ext>
            </a:extLst>
          </p:cNvPr>
          <p:cNvSpPr/>
          <p:nvPr/>
        </p:nvSpPr>
        <p:spPr>
          <a:xfrm>
            <a:off x="9140454" y="3792726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CF2E01-50C6-2398-FC78-5583CD636489}"/>
              </a:ext>
            </a:extLst>
          </p:cNvPr>
          <p:cNvCxnSpPr/>
          <p:nvPr/>
        </p:nvCxnSpPr>
        <p:spPr>
          <a:xfrm>
            <a:off x="8148180" y="4028751"/>
            <a:ext cx="89233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815754D-DCBC-C1CE-9213-DCD83F8E83F5}"/>
              </a:ext>
            </a:extLst>
          </p:cNvPr>
          <p:cNvSpPr txBox="1"/>
          <p:nvPr/>
        </p:nvSpPr>
        <p:spPr>
          <a:xfrm>
            <a:off x="7446865" y="3362343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workgroup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0D9F94-2EF6-774F-5ACE-11E45383600B}"/>
              </a:ext>
            </a:extLst>
          </p:cNvPr>
          <p:cNvSpPr/>
          <p:nvPr/>
        </p:nvSpPr>
        <p:spPr>
          <a:xfrm>
            <a:off x="5979264" y="5658739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0F6BA1-0586-BC4E-A8F0-06ABF82A1FB3}"/>
              </a:ext>
            </a:extLst>
          </p:cNvPr>
          <p:cNvSpPr/>
          <p:nvPr/>
        </p:nvSpPr>
        <p:spPr>
          <a:xfrm>
            <a:off x="7043844" y="5658739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181DFA-C78C-DE77-68A7-0662D66E6FBA}"/>
              </a:ext>
            </a:extLst>
          </p:cNvPr>
          <p:cNvSpPr/>
          <p:nvPr/>
        </p:nvSpPr>
        <p:spPr>
          <a:xfrm>
            <a:off x="9140454" y="5658739"/>
            <a:ext cx="967409" cy="472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Instance 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85362C-7A05-E211-F5A8-802F07D422F2}"/>
              </a:ext>
            </a:extLst>
          </p:cNvPr>
          <p:cNvCxnSpPr/>
          <p:nvPr/>
        </p:nvCxnSpPr>
        <p:spPr>
          <a:xfrm>
            <a:off x="8148180" y="5894764"/>
            <a:ext cx="89233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462A1E-2551-0094-3DF1-45805284556E}"/>
              </a:ext>
            </a:extLst>
          </p:cNvPr>
          <p:cNvSpPr txBox="1"/>
          <p:nvPr/>
        </p:nvSpPr>
        <p:spPr>
          <a:xfrm>
            <a:off x="7446865" y="5228356"/>
            <a:ext cx="146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workgroup 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9677C2-1C43-3DE9-5D36-AEB2273FC3E8}"/>
              </a:ext>
            </a:extLst>
          </p:cNvPr>
          <p:cNvCxnSpPr>
            <a:cxnSpLocks/>
          </p:cNvCxnSpPr>
          <p:nvPr/>
        </p:nvCxnSpPr>
        <p:spPr>
          <a:xfrm>
            <a:off x="6445276" y="4408536"/>
            <a:ext cx="0" cy="7267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A1D631-8D1B-8678-A757-3DE71C057CD7}"/>
              </a:ext>
            </a:extLst>
          </p:cNvPr>
          <p:cNvCxnSpPr>
            <a:cxnSpLocks/>
          </p:cNvCxnSpPr>
          <p:nvPr/>
        </p:nvCxnSpPr>
        <p:spPr>
          <a:xfrm>
            <a:off x="7446865" y="4408536"/>
            <a:ext cx="0" cy="7267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DD75E0-AA26-77B4-51D4-91141CEEF1DD}"/>
              </a:ext>
            </a:extLst>
          </p:cNvPr>
          <p:cNvCxnSpPr>
            <a:cxnSpLocks/>
          </p:cNvCxnSpPr>
          <p:nvPr/>
        </p:nvCxnSpPr>
        <p:spPr>
          <a:xfrm>
            <a:off x="9587091" y="4408953"/>
            <a:ext cx="0" cy="7267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7B87D8-A19D-F628-8439-27FC2786500E}"/>
              </a:ext>
            </a:extLst>
          </p:cNvPr>
          <p:cNvCxnSpPr>
            <a:cxnSpLocks/>
          </p:cNvCxnSpPr>
          <p:nvPr/>
        </p:nvCxnSpPr>
        <p:spPr>
          <a:xfrm flipH="1" flipV="1">
            <a:off x="5420139" y="2729846"/>
            <a:ext cx="1818091" cy="16228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DC3E8B-67C2-7B5B-1FA6-0078293EA8F1}"/>
              </a:ext>
            </a:extLst>
          </p:cNvPr>
          <p:cNvSpPr txBox="1"/>
          <p:nvPr/>
        </p:nvSpPr>
        <p:spPr>
          <a:xfrm>
            <a:off x="5665786" y="2358926"/>
            <a:ext cx="115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Deployed 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E4B7C9-4FDF-6988-9ABA-EFA42B1F2379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8849493" y="3252276"/>
            <a:ext cx="2026726" cy="294733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FCE2A96-A43E-1CAF-F59C-8C17B6B94BF2}"/>
              </a:ext>
            </a:extLst>
          </p:cNvPr>
          <p:cNvSpPr txBox="1"/>
          <p:nvPr/>
        </p:nvSpPr>
        <p:spPr>
          <a:xfrm rot="21140187">
            <a:off x="8939348" y="3010559"/>
            <a:ext cx="2213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Deployed on another SIMT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147C44-272C-F257-7176-2CF5C51E0777}"/>
              </a:ext>
            </a:extLst>
          </p:cNvPr>
          <p:cNvSpPr txBox="1"/>
          <p:nvPr/>
        </p:nvSpPr>
        <p:spPr>
          <a:xfrm>
            <a:off x="8111191" y="688631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Advantages?</a:t>
            </a:r>
          </a:p>
        </p:txBody>
      </p:sp>
    </p:spTree>
    <p:extLst>
      <p:ext uri="{BB962C8B-B14F-4D97-AF65-F5344CB8AC3E}">
        <p14:creationId xmlns:p14="http://schemas.microsoft.com/office/powerpoint/2010/main" val="145608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5" grpId="0"/>
      <p:bldP spid="51" grpId="0" animBg="1"/>
      <p:bldP spid="52" grpId="0" animBg="1"/>
      <p:bldP spid="53" grpId="0" animBg="1"/>
      <p:bldP spid="55" grpId="0"/>
      <p:bldP spid="58" grpId="0" animBg="1"/>
      <p:bldP spid="59" grpId="0" animBg="1"/>
      <p:bldP spid="60" grpId="0" animBg="1"/>
      <p:bldP spid="62" grpId="0"/>
      <p:bldP spid="71" grpId="0"/>
      <p:bldP spid="73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3766-0C9E-959A-B9DE-2413C38E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 &amp;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F1C7-167A-02D4-69F4-C9DBB535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&gt;&gt; facts</a:t>
            </a:r>
          </a:p>
          <a:p>
            <a:r>
              <a:rPr lang="en-US" dirty="0"/>
              <a:t>Thinking is mandatory!</a:t>
            </a:r>
          </a:p>
          <a:p>
            <a:r>
              <a:rPr lang="en-US" dirty="0"/>
              <a:t>We cannot reason without asking questions. So question!</a:t>
            </a:r>
          </a:p>
          <a:p>
            <a:r>
              <a:rPr lang="en-US" dirty="0"/>
              <a:t>I will lie!</a:t>
            </a:r>
          </a:p>
          <a:p>
            <a:r>
              <a:rPr lang="en-US" dirty="0"/>
              <a:t>I will lie only about “facts”, not about “method of reasoning”.</a:t>
            </a:r>
          </a:p>
          <a:p>
            <a:r>
              <a:rPr lang="en-US" dirty="0"/>
              <a:t>You cannot counter with a looked-up fact. Only reasoning.</a:t>
            </a:r>
          </a:p>
        </p:txBody>
      </p:sp>
    </p:spTree>
    <p:extLst>
      <p:ext uri="{BB962C8B-B14F-4D97-AF65-F5344CB8AC3E}">
        <p14:creationId xmlns:p14="http://schemas.microsoft.com/office/powerpoint/2010/main" val="303910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5A4D6D2-345E-86C0-6226-C38609C3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29" y="2541104"/>
            <a:ext cx="7747000" cy="257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5A853B-A20E-0995-B4E8-07C8B939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kernel invocations -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75835-E950-55B7-1428-C039399712E6}"/>
              </a:ext>
            </a:extLst>
          </p:cNvPr>
          <p:cNvSpPr txBox="1"/>
          <p:nvPr/>
        </p:nvSpPr>
        <p:spPr>
          <a:xfrm>
            <a:off x="4256515" y="1979186"/>
            <a:ext cx="547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the SIMT unit doesn’t have sufficient capacity?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7BE2F6-88C4-ACAD-6251-4B99976F8F5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97357" y="2348518"/>
            <a:ext cx="3297440" cy="47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3C81-4B7F-B766-A073-02F82934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- GPU code – shaders / kernels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CBED747-AFE0-687E-7C75-376F33FB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47" y="1690688"/>
            <a:ext cx="6769100" cy="3924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CDD1A9-4D02-F4EA-DD50-B886EC073C1D}"/>
              </a:ext>
            </a:extLst>
          </p:cNvPr>
          <p:cNvSpPr/>
          <p:nvPr/>
        </p:nvSpPr>
        <p:spPr>
          <a:xfrm>
            <a:off x="2226365" y="2582684"/>
            <a:ext cx="3928997" cy="2588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77BCF-AA88-49DE-71D1-FFE32E3403F1}"/>
              </a:ext>
            </a:extLst>
          </p:cNvPr>
          <p:cNvSpPr/>
          <p:nvPr/>
        </p:nvSpPr>
        <p:spPr>
          <a:xfrm>
            <a:off x="3690731" y="3042756"/>
            <a:ext cx="3372678" cy="2588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3393E-CE9C-BC32-2261-EE6B991ACE3A}"/>
              </a:ext>
            </a:extLst>
          </p:cNvPr>
          <p:cNvSpPr txBox="1"/>
          <p:nvPr/>
        </p:nvSpPr>
        <p:spPr>
          <a:xfrm>
            <a:off x="8680174" y="422744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width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75223E-BE91-DE20-8070-79AABBDE3D6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897217" y="3776870"/>
            <a:ext cx="2782957" cy="63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7A101-B9FF-82C8-02FE-E0210E9FDCD5}"/>
              </a:ext>
            </a:extLst>
          </p:cNvPr>
          <p:cNvSpPr/>
          <p:nvPr/>
        </p:nvSpPr>
        <p:spPr>
          <a:xfrm>
            <a:off x="2986983" y="2812720"/>
            <a:ext cx="4686026" cy="268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1EDDC-B859-2B8D-0F2B-E8800AC82079}"/>
              </a:ext>
            </a:extLst>
          </p:cNvPr>
          <p:cNvSpPr txBox="1"/>
          <p:nvPr/>
        </p:nvSpPr>
        <p:spPr>
          <a:xfrm>
            <a:off x="8862394" y="275996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array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BF253F-885A-6D11-84E6-97C915F5EC7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15980" y="2416159"/>
            <a:ext cx="1946414" cy="528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FBE0C2-1075-B8FA-B6E9-108A87809B7D}"/>
              </a:ext>
            </a:extLst>
          </p:cNvPr>
          <p:cNvSpPr txBox="1"/>
          <p:nvPr/>
        </p:nvSpPr>
        <p:spPr>
          <a:xfrm>
            <a:off x="8533019" y="3395203"/>
            <a:ext cx="221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somehow we get the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start_index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3C1B4F-374A-0F21-935D-F61F0E200F3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988904" y="3209294"/>
            <a:ext cx="4544115" cy="509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18303A-8825-57DE-50C0-BCE4E1B158C1}"/>
              </a:ext>
            </a:extLst>
          </p:cNvPr>
          <p:cNvSpPr txBox="1"/>
          <p:nvPr/>
        </p:nvSpPr>
        <p:spPr>
          <a:xfrm>
            <a:off x="8686320" y="1546642"/>
            <a:ext cx="100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WGSL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B6624-3A7F-454A-45E9-3AB5D4932DFB}"/>
              </a:ext>
            </a:extLst>
          </p:cNvPr>
          <p:cNvSpPr txBox="1"/>
          <p:nvPr/>
        </p:nvSpPr>
        <p:spPr>
          <a:xfrm>
            <a:off x="8533019" y="3344924"/>
            <a:ext cx="266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calculate </a:t>
            </a:r>
            <a:r>
              <a:rPr lang="en-US" dirty="0" err="1">
                <a:solidFill>
                  <a:srgbClr val="FF0000"/>
                </a:solidFill>
              </a:rPr>
              <a:t>start_index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from our global thread id</a:t>
            </a:r>
          </a:p>
        </p:txBody>
      </p:sp>
    </p:spTree>
    <p:extLst>
      <p:ext uri="{BB962C8B-B14F-4D97-AF65-F5344CB8AC3E}">
        <p14:creationId xmlns:p14="http://schemas.microsoft.com/office/powerpoint/2010/main" val="7097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8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FABE-7FAD-2C39-7801-27B105EB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- GPU code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B10E4DC-989C-CFA6-F1D2-D0E5892E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460"/>
            <a:ext cx="7772400" cy="452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0E13A-2B05-79C7-9CD3-7C2A6E45BD53}"/>
              </a:ext>
            </a:extLst>
          </p:cNvPr>
          <p:cNvSpPr txBox="1"/>
          <p:nvPr/>
        </p:nvSpPr>
        <p:spPr>
          <a:xfrm>
            <a:off x="9107556" y="3975652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GPU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GPU </a:t>
            </a:r>
          </a:p>
          <a:p>
            <a:pPr algn="ctr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data transfer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D7B49E-9CE7-7FA9-6D05-B7E929D063FC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983896" y="3962400"/>
            <a:ext cx="2123660" cy="336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D37C5B-7933-CEA1-6638-C00B50D29D28}"/>
              </a:ext>
            </a:extLst>
          </p:cNvPr>
          <p:cNvSpPr/>
          <p:nvPr/>
        </p:nvSpPr>
        <p:spPr>
          <a:xfrm>
            <a:off x="960782" y="3016252"/>
            <a:ext cx="3637721" cy="2305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CCDCE-771B-633C-3564-5582BB29DB4C}"/>
              </a:ext>
            </a:extLst>
          </p:cNvPr>
          <p:cNvSpPr txBox="1"/>
          <p:nvPr/>
        </p:nvSpPr>
        <p:spPr>
          <a:xfrm>
            <a:off x="8787541" y="2490127"/>
            <a:ext cx="209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Execute kernel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‘n’ number of times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12005F-0099-1FAC-CBA5-B37CD0BCCBF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691270" y="2813293"/>
            <a:ext cx="4096271" cy="316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9F63E6-F2EC-1455-0A46-9D21A0E8F703}"/>
              </a:ext>
            </a:extLst>
          </p:cNvPr>
          <p:cNvSpPr txBox="1"/>
          <p:nvPr/>
        </p:nvSpPr>
        <p:spPr>
          <a:xfrm>
            <a:off x="8787541" y="1502601"/>
            <a:ext cx="209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context for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kernel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82255-93F6-59B1-DEDF-3E942295C65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015409" y="1825767"/>
            <a:ext cx="4772132" cy="1039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VIDIA GH100 GPU SM (Streaming Multiprocessor) block diagram">
            <a:extLst>
              <a:ext uri="{FF2B5EF4-FFF2-40B4-BE49-F238E27FC236}">
                <a16:creationId xmlns:a16="http://schemas.microsoft.com/office/drawing/2014/main" id="{96170DD5-F3F0-AD59-2F23-224011FA9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4" y="479411"/>
            <a:ext cx="4242766" cy="58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63A109-DBD0-EDDA-ED12-E3000324D51A}"/>
              </a:ext>
            </a:extLst>
          </p:cNvPr>
          <p:cNvSpPr txBox="1"/>
          <p:nvPr/>
        </p:nvSpPr>
        <p:spPr>
          <a:xfrm>
            <a:off x="5671931" y="2844225"/>
            <a:ext cx="312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NVIDIA H100 SM</a:t>
            </a:r>
          </a:p>
        </p:txBody>
      </p:sp>
    </p:spTree>
    <p:extLst>
      <p:ext uri="{BB962C8B-B14F-4D97-AF65-F5344CB8AC3E}">
        <p14:creationId xmlns:p14="http://schemas.microsoft.com/office/powerpoint/2010/main" val="5821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F0C1-D1AE-FCD1-2F61-1D8EB411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 for AI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AC50B2-F331-7C10-6955-E4EF78A3EEA1}"/>
              </a:ext>
            </a:extLst>
          </p:cNvPr>
          <p:cNvGrpSpPr/>
          <p:nvPr/>
        </p:nvGrpSpPr>
        <p:grpSpPr>
          <a:xfrm>
            <a:off x="940904" y="1974573"/>
            <a:ext cx="2604053" cy="3114261"/>
            <a:chOff x="2319130" y="2093843"/>
            <a:chExt cx="2604053" cy="3114261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FDA07900-FABD-52C1-AEE7-7C7433A7DF2D}"/>
                </a:ext>
              </a:extLst>
            </p:cNvPr>
            <p:cNvSpPr/>
            <p:nvPr/>
          </p:nvSpPr>
          <p:spPr>
            <a:xfrm>
              <a:off x="2319130" y="2093843"/>
              <a:ext cx="463827" cy="311426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E81E27F-19D9-0F39-B0E8-18677E878B46}"/>
                </a:ext>
              </a:extLst>
            </p:cNvPr>
            <p:cNvSpPr/>
            <p:nvPr/>
          </p:nvSpPr>
          <p:spPr>
            <a:xfrm rot="10800000">
              <a:off x="4459356" y="2093843"/>
              <a:ext cx="463827" cy="311426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9E5BC1-9A9C-700C-BFB0-FF1BCB83485B}"/>
                </a:ext>
              </a:extLst>
            </p:cNvPr>
            <p:cNvSpPr txBox="1"/>
            <p:nvPr/>
          </p:nvSpPr>
          <p:spPr>
            <a:xfrm>
              <a:off x="3276599" y="2948105"/>
              <a:ext cx="68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21D514-FAA5-DF4B-CF50-8B5D13A4E6F2}"/>
              </a:ext>
            </a:extLst>
          </p:cNvPr>
          <p:cNvGrpSpPr/>
          <p:nvPr/>
        </p:nvGrpSpPr>
        <p:grpSpPr>
          <a:xfrm>
            <a:off x="4658139" y="1974573"/>
            <a:ext cx="2604053" cy="3114261"/>
            <a:chOff x="2319130" y="2093843"/>
            <a:chExt cx="2604053" cy="3114261"/>
          </a:xfrm>
        </p:grpSpPr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BB312CF2-2D10-2CED-4FDA-400ED1ED71F0}"/>
                </a:ext>
              </a:extLst>
            </p:cNvPr>
            <p:cNvSpPr/>
            <p:nvPr/>
          </p:nvSpPr>
          <p:spPr>
            <a:xfrm>
              <a:off x="2319130" y="2093843"/>
              <a:ext cx="463827" cy="311426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2B997E82-4E4A-7F20-614C-34677BA06BCF}"/>
                </a:ext>
              </a:extLst>
            </p:cNvPr>
            <p:cNvSpPr/>
            <p:nvPr/>
          </p:nvSpPr>
          <p:spPr>
            <a:xfrm rot="10800000">
              <a:off x="4459356" y="2093843"/>
              <a:ext cx="463827" cy="311426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CA87C-2FC9-7199-A727-6BB8BB192D5D}"/>
                </a:ext>
              </a:extLst>
            </p:cNvPr>
            <p:cNvSpPr txBox="1"/>
            <p:nvPr/>
          </p:nvSpPr>
          <p:spPr>
            <a:xfrm>
              <a:off x="3276599" y="2948105"/>
              <a:ext cx="68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60C2F8-70D6-7C43-9247-06D0D43576CC}"/>
              </a:ext>
            </a:extLst>
          </p:cNvPr>
          <p:cNvGrpSpPr/>
          <p:nvPr/>
        </p:nvGrpSpPr>
        <p:grpSpPr>
          <a:xfrm>
            <a:off x="8647043" y="1974572"/>
            <a:ext cx="2604053" cy="3114261"/>
            <a:chOff x="2319130" y="2093843"/>
            <a:chExt cx="2604053" cy="3114261"/>
          </a:xfrm>
        </p:grpSpPr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2E2F6276-011B-8E95-A39E-ED3AF93A517E}"/>
                </a:ext>
              </a:extLst>
            </p:cNvPr>
            <p:cNvSpPr/>
            <p:nvPr/>
          </p:nvSpPr>
          <p:spPr>
            <a:xfrm>
              <a:off x="2319130" y="2093843"/>
              <a:ext cx="463827" cy="311426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C81B9D81-65AC-F26A-F5AC-85E0234E8FF0}"/>
                </a:ext>
              </a:extLst>
            </p:cNvPr>
            <p:cNvSpPr/>
            <p:nvPr/>
          </p:nvSpPr>
          <p:spPr>
            <a:xfrm rot="10800000">
              <a:off x="4459356" y="2093843"/>
              <a:ext cx="463827" cy="3114261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F6173F-6077-783F-434D-BB510AAA0F38}"/>
                </a:ext>
              </a:extLst>
            </p:cNvPr>
            <p:cNvSpPr txBox="1"/>
            <p:nvPr/>
          </p:nvSpPr>
          <p:spPr>
            <a:xfrm>
              <a:off x="3276599" y="2948105"/>
              <a:ext cx="68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C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76CA81-9565-AD0F-8BE9-B3AD6861F112}"/>
              </a:ext>
            </a:extLst>
          </p:cNvPr>
          <p:cNvSpPr txBox="1"/>
          <p:nvPr/>
        </p:nvSpPr>
        <p:spPr>
          <a:xfrm>
            <a:off x="3918645" y="31366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6AFCF-6D82-7E69-2975-7BD152547270}"/>
              </a:ext>
            </a:extLst>
          </p:cNvPr>
          <p:cNvSpPr txBox="1"/>
          <p:nvPr/>
        </p:nvSpPr>
        <p:spPr>
          <a:xfrm>
            <a:off x="7784680" y="313660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2964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9551-BFA1-591C-A80B-8435F1B5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– GPU vs Neural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20B77-0B09-75E2-790D-8CE4FA11F783}"/>
              </a:ext>
            </a:extLst>
          </p:cNvPr>
          <p:cNvSpPr txBox="1"/>
          <p:nvPr/>
        </p:nvSpPr>
        <p:spPr>
          <a:xfrm>
            <a:off x="7550130" y="6215876"/>
            <a:ext cx="380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apple.fandom.com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Neural_Engine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32794D-E7B5-4BC5-602F-61EDB118F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426" y="1524001"/>
            <a:ext cx="4505739" cy="45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AFAEB-48B1-61B1-3485-41EC6B50395F}"/>
              </a:ext>
            </a:extLst>
          </p:cNvPr>
          <p:cNvSpPr txBox="1"/>
          <p:nvPr/>
        </p:nvSpPr>
        <p:spPr>
          <a:xfrm>
            <a:off x="1182982" y="4784034"/>
            <a:ext cx="2308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Tensor core type stuff</a:t>
            </a:r>
          </a:p>
          <a:p>
            <a:pPr algn="ctr"/>
            <a:r>
              <a:rPr lang="en-US" dirty="0"/>
              <a:t>INT8, INT16, FP16</a:t>
            </a:r>
          </a:p>
          <a:p>
            <a:pPr algn="ctr"/>
            <a:r>
              <a:rPr lang="en-US" dirty="0" err="1"/>
              <a:t>CoreML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611E8-633B-6274-8EEC-9EDBF9403FE7}"/>
              </a:ext>
            </a:extLst>
          </p:cNvPr>
          <p:cNvSpPr txBox="1"/>
          <p:nvPr/>
        </p:nvSpPr>
        <p:spPr>
          <a:xfrm>
            <a:off x="8384252" y="1994451"/>
            <a:ext cx="245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Shader cores, RT cores</a:t>
            </a:r>
          </a:p>
          <a:p>
            <a:pPr algn="ctr"/>
            <a:r>
              <a:rPr lang="en-US" dirty="0"/>
              <a:t>Metal / MPS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BBE83-D358-4F6F-0A88-0FDD125C229D}"/>
              </a:ext>
            </a:extLst>
          </p:cNvPr>
          <p:cNvSpPr txBox="1"/>
          <p:nvPr/>
        </p:nvSpPr>
        <p:spPr>
          <a:xfrm>
            <a:off x="1117131" y="2697047"/>
            <a:ext cx="243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Usual CPU</a:t>
            </a:r>
          </a:p>
          <a:p>
            <a:pPr algn="ctr"/>
            <a:r>
              <a:rPr lang="en-US" dirty="0"/>
              <a:t>Std languages/runtime</a:t>
            </a:r>
          </a:p>
        </p:txBody>
      </p:sp>
    </p:spTree>
    <p:extLst>
      <p:ext uri="{BB962C8B-B14F-4D97-AF65-F5344CB8AC3E}">
        <p14:creationId xmlns:p14="http://schemas.microsoft.com/office/powerpoint/2010/main" val="2062153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23C7-6B34-C265-9526-6BAA47A3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r>
              <a:rPr lang="en-US" dirty="0"/>
              <a:t> Shader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614CF-3522-7022-BC01-5C1FD2DAB48B}"/>
              </a:ext>
            </a:extLst>
          </p:cNvPr>
          <p:cNvSpPr/>
          <p:nvPr/>
        </p:nvSpPr>
        <p:spPr>
          <a:xfrm>
            <a:off x="5989983" y="2296458"/>
            <a:ext cx="1338469" cy="601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46CE6-B6B2-AD6F-7012-ACF2D5045715}"/>
              </a:ext>
            </a:extLst>
          </p:cNvPr>
          <p:cNvSpPr/>
          <p:nvPr/>
        </p:nvSpPr>
        <p:spPr>
          <a:xfrm>
            <a:off x="8002656" y="2296458"/>
            <a:ext cx="1338469" cy="601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Direct3D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F08E4C-6C3E-BB3F-4CFD-3875DDFD5C1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28452" y="2597427"/>
            <a:ext cx="6742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088052-DFF8-44C4-F3FF-ADE6FD20144F}"/>
              </a:ext>
            </a:extLst>
          </p:cNvPr>
          <p:cNvSpPr/>
          <p:nvPr/>
        </p:nvSpPr>
        <p:spPr>
          <a:xfrm>
            <a:off x="5989983" y="3131862"/>
            <a:ext cx="1338469" cy="601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9C676-1D25-69A7-CA8B-362394226732}"/>
              </a:ext>
            </a:extLst>
          </p:cNvPr>
          <p:cNvSpPr/>
          <p:nvPr/>
        </p:nvSpPr>
        <p:spPr>
          <a:xfrm>
            <a:off x="8002656" y="3131862"/>
            <a:ext cx="1338469" cy="601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E75F9-466D-8795-3A7A-E34E807DAD8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328452" y="3432831"/>
            <a:ext cx="6742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7A785-516B-8AAE-7440-523DC7B3796D}"/>
              </a:ext>
            </a:extLst>
          </p:cNvPr>
          <p:cNvSpPr/>
          <p:nvPr/>
        </p:nvSpPr>
        <p:spPr>
          <a:xfrm>
            <a:off x="5989983" y="4034769"/>
            <a:ext cx="1338469" cy="601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SPIR-V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9BBC8D-993B-0C79-B280-0EEE10BA44EC}"/>
              </a:ext>
            </a:extLst>
          </p:cNvPr>
          <p:cNvSpPr/>
          <p:nvPr/>
        </p:nvSpPr>
        <p:spPr>
          <a:xfrm>
            <a:off x="8002656" y="4034769"/>
            <a:ext cx="1338469" cy="601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Vulkan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518A61-ACF7-D3D5-6B5D-941D2A56C16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328452" y="4335738"/>
            <a:ext cx="6742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D4A042-3D3B-67CE-E694-D6F697568D15}"/>
              </a:ext>
            </a:extLst>
          </p:cNvPr>
          <p:cNvSpPr/>
          <p:nvPr/>
        </p:nvSpPr>
        <p:spPr>
          <a:xfrm>
            <a:off x="982318" y="1610657"/>
            <a:ext cx="3814969" cy="4087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2F700-DB5B-6648-1C8F-21B0E6323488}"/>
              </a:ext>
            </a:extLst>
          </p:cNvPr>
          <p:cNvSpPr txBox="1"/>
          <p:nvPr/>
        </p:nvSpPr>
        <p:spPr>
          <a:xfrm>
            <a:off x="3578405" y="1629639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06930-8EED-0083-0CD6-6CBEDF85649F}"/>
              </a:ext>
            </a:extLst>
          </p:cNvPr>
          <p:cNvSpPr/>
          <p:nvPr/>
        </p:nvSpPr>
        <p:spPr>
          <a:xfrm>
            <a:off x="2807188" y="2147490"/>
            <a:ext cx="1431235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WGSL</a:t>
            </a:r>
          </a:p>
          <a:p>
            <a:pPr algn="ctr"/>
            <a:r>
              <a:rPr lang="en-US" dirty="0"/>
              <a:t>Compiler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FEEA6-CC5D-28A8-74A1-B353E4DBBD8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238423" y="3432831"/>
            <a:ext cx="1751560" cy="1987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F0D04-0A71-40F2-6AF3-18B00C4BA862}"/>
              </a:ext>
            </a:extLst>
          </p:cNvPr>
          <p:cNvCxnSpPr>
            <a:cxnSpLocks/>
          </p:cNvCxnSpPr>
          <p:nvPr/>
        </p:nvCxnSpPr>
        <p:spPr>
          <a:xfrm flipV="1">
            <a:off x="4238423" y="2570300"/>
            <a:ext cx="1751560" cy="1987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918B1D-5898-861F-BD52-2DBAD0EE07E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38423" y="4223094"/>
            <a:ext cx="1751560" cy="1126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573846-6E3F-026D-084C-80DDD7BD1CEB}"/>
              </a:ext>
            </a:extLst>
          </p:cNvPr>
          <p:cNvSpPr txBox="1"/>
          <p:nvPr/>
        </p:nvSpPr>
        <p:spPr>
          <a:xfrm>
            <a:off x="4908263" y="2256111"/>
            <a:ext cx="815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Microsoft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D796BC-7806-F625-48BF-0E42FD132ED5}"/>
              </a:ext>
            </a:extLst>
          </p:cNvPr>
          <p:cNvSpPr txBox="1"/>
          <p:nvPr/>
        </p:nvSpPr>
        <p:spPr>
          <a:xfrm>
            <a:off x="5030283" y="312461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040A79-4404-B358-902C-3EC5B568751D}"/>
              </a:ext>
            </a:extLst>
          </p:cNvPr>
          <p:cNvSpPr txBox="1"/>
          <p:nvPr/>
        </p:nvSpPr>
        <p:spPr>
          <a:xfrm>
            <a:off x="5030283" y="3957318"/>
            <a:ext cx="638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631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A38F-C6CF-96CA-7C10-A4BA3216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E8DC-FCAE-A26C-9AAD-2F54DCCC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SISD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SIMD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SIMT</a:t>
            </a:r>
          </a:p>
          <a:p>
            <a:r>
              <a:rPr lang="en-US" dirty="0" err="1"/>
              <a:t>WebGPU</a:t>
            </a:r>
            <a:r>
              <a:rPr lang="en-US" dirty="0"/>
              <a:t> – basic workflow</a:t>
            </a:r>
          </a:p>
          <a:p>
            <a:r>
              <a:rPr lang="en-US" dirty="0"/>
              <a:t>Shader/Kernel – the basic unit of code</a:t>
            </a:r>
          </a:p>
          <a:p>
            <a:r>
              <a:rPr lang="en-US" dirty="0"/>
              <a:t>Thread organization hierarchy - workgroups</a:t>
            </a:r>
          </a:p>
          <a:p>
            <a:r>
              <a:rPr lang="en-US" dirty="0"/>
              <a:t>GPU core vs CPU core</a:t>
            </a:r>
          </a:p>
          <a:p>
            <a:r>
              <a:rPr lang="en-US" dirty="0"/>
              <a:t>Why GPUs work well for AI</a:t>
            </a:r>
          </a:p>
          <a:p>
            <a:r>
              <a:rPr lang="en-US" dirty="0"/>
              <a:t>“Neural Engines” trend, and focus on inference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F67-2140-877E-F0F3-EB85A6C7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885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9529-4D7E-FC77-EFA4-CA7E0C01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3DED-9A93-B53F-F776-0190F90C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  <a:p>
            <a:r>
              <a:rPr lang="en-US" dirty="0"/>
              <a:t>Everything has a latency</a:t>
            </a:r>
          </a:p>
          <a:p>
            <a:r>
              <a:rPr lang="en-US" dirty="0"/>
              <a:t>Throughput hides latency </a:t>
            </a:r>
            <a:r>
              <a:rPr lang="en-US" sz="1400" dirty="0"/>
              <a:t>(when correctly used)</a:t>
            </a:r>
          </a:p>
        </p:txBody>
      </p:sp>
    </p:spTree>
    <p:extLst>
      <p:ext uri="{BB962C8B-B14F-4D97-AF65-F5344CB8AC3E}">
        <p14:creationId xmlns:p14="http://schemas.microsoft.com/office/powerpoint/2010/main" val="42233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DC9D5B09-4429-7C68-6D8D-C7D9C1A8E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854" y="717939"/>
            <a:ext cx="1491049" cy="14910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6DF51-3E3B-53F1-416D-B72A24F4049C}"/>
              </a:ext>
            </a:extLst>
          </p:cNvPr>
          <p:cNvSpPr txBox="1"/>
          <p:nvPr/>
        </p:nvSpPr>
        <p:spPr>
          <a:xfrm>
            <a:off x="1214280" y="53327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grpSp>
        <p:nvGrpSpPr>
          <p:cNvPr id="8" name="GPU">
            <a:extLst>
              <a:ext uri="{FF2B5EF4-FFF2-40B4-BE49-F238E27FC236}">
                <a16:creationId xmlns:a16="http://schemas.microsoft.com/office/drawing/2014/main" id="{5F8D02D4-6551-20EB-F533-3E8515FA0E07}"/>
              </a:ext>
            </a:extLst>
          </p:cNvPr>
          <p:cNvGrpSpPr/>
          <p:nvPr/>
        </p:nvGrpSpPr>
        <p:grpSpPr>
          <a:xfrm>
            <a:off x="748081" y="3854747"/>
            <a:ext cx="1403865" cy="1588531"/>
            <a:chOff x="1880972" y="2159000"/>
            <a:chExt cx="1403865" cy="1588531"/>
          </a:xfrm>
        </p:grpSpPr>
        <p:pic>
          <p:nvPicPr>
            <p:cNvPr id="9" name="Picture 4" descr="Pci Card Icon | IconExperience - Professional Icons » O-Collection">
              <a:extLst>
                <a:ext uri="{FF2B5EF4-FFF2-40B4-BE49-F238E27FC236}">
                  <a16:creationId xmlns:a16="http://schemas.microsoft.com/office/drawing/2014/main" id="{652294E5-F9EE-99EE-882E-66FCA0570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972" y="2159000"/>
              <a:ext cx="1403865" cy="140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EA423C-7D91-A793-7F88-69C3D4D85F69}"/>
                </a:ext>
              </a:extLst>
            </p:cNvPr>
            <p:cNvSpPr txBox="1"/>
            <p:nvPr/>
          </p:nvSpPr>
          <p:spPr>
            <a:xfrm>
              <a:off x="2284585" y="3378199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4B8B35-A7C7-39A5-BC43-210BE1D33EFE}"/>
              </a:ext>
            </a:extLst>
          </p:cNvPr>
          <p:cNvGrpSpPr/>
          <p:nvPr/>
        </p:nvGrpSpPr>
        <p:grpSpPr>
          <a:xfrm>
            <a:off x="1347292" y="2121804"/>
            <a:ext cx="308172" cy="2016264"/>
            <a:chOff x="5549030" y="1891567"/>
            <a:chExt cx="308172" cy="83550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9EE3EBA-A1E2-1423-64E3-40E7EE7915F4}"/>
                </a:ext>
              </a:extLst>
            </p:cNvPr>
            <p:cNvCxnSpPr>
              <a:cxnSpLocks/>
            </p:cNvCxnSpPr>
            <p:nvPr/>
          </p:nvCxnSpPr>
          <p:spPr>
            <a:xfrm>
              <a:off x="5549030" y="1891568"/>
              <a:ext cx="6" cy="835499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F65E10-14C7-30E6-CEE0-77EFFC974831}"/>
                </a:ext>
              </a:extLst>
            </p:cNvPr>
            <p:cNvCxnSpPr>
              <a:cxnSpLocks/>
            </p:cNvCxnSpPr>
            <p:nvPr/>
          </p:nvCxnSpPr>
          <p:spPr>
            <a:xfrm>
              <a:off x="5651751" y="1891567"/>
              <a:ext cx="6" cy="835499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04D659F-1377-779E-71EA-FF1822B41607}"/>
                </a:ext>
              </a:extLst>
            </p:cNvPr>
            <p:cNvCxnSpPr>
              <a:cxnSpLocks/>
            </p:cNvCxnSpPr>
            <p:nvPr/>
          </p:nvCxnSpPr>
          <p:spPr>
            <a:xfrm>
              <a:off x="5754474" y="1891568"/>
              <a:ext cx="6" cy="835499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190E96-4B61-9CE3-DF6D-25E2572FEA1B}"/>
                </a:ext>
              </a:extLst>
            </p:cNvPr>
            <p:cNvCxnSpPr>
              <a:cxnSpLocks/>
            </p:cNvCxnSpPr>
            <p:nvPr/>
          </p:nvCxnSpPr>
          <p:spPr>
            <a:xfrm>
              <a:off x="5857196" y="1891567"/>
              <a:ext cx="6" cy="835499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GPU Bus specs">
            <a:extLst>
              <a:ext uri="{FF2B5EF4-FFF2-40B4-BE49-F238E27FC236}">
                <a16:creationId xmlns:a16="http://schemas.microsoft.com/office/drawing/2014/main" id="{1B62B0AF-0BC8-D519-685B-85450658F330}"/>
              </a:ext>
            </a:extLst>
          </p:cNvPr>
          <p:cNvSpPr txBox="1"/>
          <p:nvPr/>
        </p:nvSpPr>
        <p:spPr>
          <a:xfrm>
            <a:off x="260174" y="254836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x16 lanes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463C2-B72E-C137-C321-55498C855D6D}"/>
              </a:ext>
            </a:extLst>
          </p:cNvPr>
          <p:cNvSpPr txBox="1"/>
          <p:nvPr/>
        </p:nvSpPr>
        <p:spPr>
          <a:xfrm>
            <a:off x="187426" y="595539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PCIe 4.0: 16Gbps/lane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3CDE71-1BFD-1256-F4CD-271BC24EABB9}"/>
              </a:ext>
            </a:extLst>
          </p:cNvPr>
          <p:cNvSpPr txBox="1"/>
          <p:nvPr/>
        </p:nvSpPr>
        <p:spPr>
          <a:xfrm>
            <a:off x="363567" y="31025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100+ns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CA16BD-C42B-6150-DD30-6E4BD7443BAA}"/>
              </a:ext>
            </a:extLst>
          </p:cNvPr>
          <p:cNvSpPr/>
          <p:nvPr/>
        </p:nvSpPr>
        <p:spPr>
          <a:xfrm>
            <a:off x="4192043" y="441635"/>
            <a:ext cx="3807913" cy="5513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E24E91-581C-FD4D-A4F7-F36F50DE8FB9}"/>
              </a:ext>
            </a:extLst>
          </p:cNvPr>
          <p:cNvCxnSpPr>
            <a:cxnSpLocks/>
          </p:cNvCxnSpPr>
          <p:nvPr/>
        </p:nvCxnSpPr>
        <p:spPr>
          <a:xfrm flipV="1">
            <a:off x="1891191" y="441635"/>
            <a:ext cx="2300852" cy="37578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55899C-4799-0D37-28ED-AA445761CC79}"/>
              </a:ext>
            </a:extLst>
          </p:cNvPr>
          <p:cNvCxnSpPr>
            <a:cxnSpLocks/>
          </p:cNvCxnSpPr>
          <p:nvPr/>
        </p:nvCxnSpPr>
        <p:spPr>
          <a:xfrm>
            <a:off x="1938736" y="4834849"/>
            <a:ext cx="2253307" cy="112054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340205-A8D1-2CD3-2622-B91C890CC7E0}"/>
              </a:ext>
            </a:extLst>
          </p:cNvPr>
          <p:cNvSpPr/>
          <p:nvPr/>
        </p:nvSpPr>
        <p:spPr>
          <a:xfrm>
            <a:off x="4473878" y="717939"/>
            <a:ext cx="3244241" cy="1060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7C7E0F-A8FD-5627-79DA-CBE0D67CC834}"/>
              </a:ext>
            </a:extLst>
          </p:cNvPr>
          <p:cNvGrpSpPr/>
          <p:nvPr/>
        </p:nvGrpSpPr>
        <p:grpSpPr>
          <a:xfrm>
            <a:off x="4728223" y="2668494"/>
            <a:ext cx="2735549" cy="2763403"/>
            <a:chOff x="4728223" y="2668494"/>
            <a:chExt cx="2735549" cy="27634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314005-EF0C-61DB-9183-38B0326716EF}"/>
                </a:ext>
              </a:extLst>
            </p:cNvPr>
            <p:cNvSpPr/>
            <p:nvPr/>
          </p:nvSpPr>
          <p:spPr>
            <a:xfrm>
              <a:off x="4728223" y="3429000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1FF988-D8D3-8E56-0833-9BB4E3B0E4D0}"/>
                </a:ext>
              </a:extLst>
            </p:cNvPr>
            <p:cNvSpPr/>
            <p:nvPr/>
          </p:nvSpPr>
          <p:spPr>
            <a:xfrm>
              <a:off x="4728223" y="4181247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CCEA71-F5BC-3566-04F6-E71F8ADAECD0}"/>
                </a:ext>
              </a:extLst>
            </p:cNvPr>
            <p:cNvSpPr/>
            <p:nvPr/>
          </p:nvSpPr>
          <p:spPr>
            <a:xfrm>
              <a:off x="4728223" y="4933494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2C22B-BCAE-6B20-D746-6D2A0F2B1BA7}"/>
                </a:ext>
              </a:extLst>
            </p:cNvPr>
            <p:cNvSpPr/>
            <p:nvPr/>
          </p:nvSpPr>
          <p:spPr>
            <a:xfrm>
              <a:off x="5479488" y="3429000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2B9DE-3228-F22E-1DF4-19660C415674}"/>
                </a:ext>
              </a:extLst>
            </p:cNvPr>
            <p:cNvSpPr/>
            <p:nvPr/>
          </p:nvSpPr>
          <p:spPr>
            <a:xfrm>
              <a:off x="5479488" y="4181247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20970A-286E-2C44-4599-648D83A3D81D}"/>
                </a:ext>
              </a:extLst>
            </p:cNvPr>
            <p:cNvSpPr/>
            <p:nvPr/>
          </p:nvSpPr>
          <p:spPr>
            <a:xfrm>
              <a:off x="5479488" y="4933494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997DD8-5D52-D4F2-5143-ED511E0F13D5}"/>
                </a:ext>
              </a:extLst>
            </p:cNvPr>
            <p:cNvSpPr/>
            <p:nvPr/>
          </p:nvSpPr>
          <p:spPr>
            <a:xfrm>
              <a:off x="6200473" y="3429000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5BBACA-353A-34FC-82EA-1F85995E5E3B}"/>
                </a:ext>
              </a:extLst>
            </p:cNvPr>
            <p:cNvSpPr/>
            <p:nvPr/>
          </p:nvSpPr>
          <p:spPr>
            <a:xfrm>
              <a:off x="6200473" y="4181247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A9C534-F8BE-589C-BDA5-7A4700ECC9B6}"/>
                </a:ext>
              </a:extLst>
            </p:cNvPr>
            <p:cNvSpPr/>
            <p:nvPr/>
          </p:nvSpPr>
          <p:spPr>
            <a:xfrm>
              <a:off x="6200473" y="4933494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6C8BD4-56B1-5D59-2DFF-55D6CF485DAF}"/>
                </a:ext>
              </a:extLst>
            </p:cNvPr>
            <p:cNvSpPr/>
            <p:nvPr/>
          </p:nvSpPr>
          <p:spPr>
            <a:xfrm>
              <a:off x="6937679" y="3429000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6CC698-7EE0-5AF3-0946-7CA39B855075}"/>
                </a:ext>
              </a:extLst>
            </p:cNvPr>
            <p:cNvSpPr/>
            <p:nvPr/>
          </p:nvSpPr>
          <p:spPr>
            <a:xfrm>
              <a:off x="6937679" y="4181247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1EFA26-62FF-22F9-A2B1-994F013A96FA}"/>
                </a:ext>
              </a:extLst>
            </p:cNvPr>
            <p:cNvSpPr/>
            <p:nvPr/>
          </p:nvSpPr>
          <p:spPr>
            <a:xfrm>
              <a:off x="6937679" y="4933494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9701961-5944-00D1-FAD8-CFD690913473}"/>
                </a:ext>
              </a:extLst>
            </p:cNvPr>
            <p:cNvSpPr/>
            <p:nvPr/>
          </p:nvSpPr>
          <p:spPr>
            <a:xfrm>
              <a:off x="4728223" y="2668494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6CD100-3B5C-79EC-C8D9-A8B288DC2691}"/>
                </a:ext>
              </a:extLst>
            </p:cNvPr>
            <p:cNvSpPr/>
            <p:nvPr/>
          </p:nvSpPr>
          <p:spPr>
            <a:xfrm>
              <a:off x="5479488" y="2668494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B39389-C5D4-3EB7-A8DF-C133F9C8E922}"/>
                </a:ext>
              </a:extLst>
            </p:cNvPr>
            <p:cNvSpPr/>
            <p:nvPr/>
          </p:nvSpPr>
          <p:spPr>
            <a:xfrm>
              <a:off x="6200473" y="2668494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E3D3935-5EF1-7297-600C-A24A15B8F236}"/>
                </a:ext>
              </a:extLst>
            </p:cNvPr>
            <p:cNvSpPr/>
            <p:nvPr/>
          </p:nvSpPr>
          <p:spPr>
            <a:xfrm>
              <a:off x="6937679" y="2668494"/>
              <a:ext cx="526093" cy="4984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002897A-EC15-B72C-42BC-FC8048642699}"/>
              </a:ext>
            </a:extLst>
          </p:cNvPr>
          <p:cNvSpPr txBox="1"/>
          <p:nvPr/>
        </p:nvSpPr>
        <p:spPr>
          <a:xfrm>
            <a:off x="8232357" y="2693537"/>
            <a:ext cx="206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kinds of talk?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9F43DE-3B0C-089C-D2AE-812C42B9F1F0}"/>
              </a:ext>
            </a:extLst>
          </p:cNvPr>
          <p:cNvSpPr txBox="1"/>
          <p:nvPr/>
        </p:nvSpPr>
        <p:spPr>
          <a:xfrm>
            <a:off x="8437789" y="3214731"/>
            <a:ext cx="2630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</a:t>
            </a:r>
            <a:r>
              <a:rPr lang="en-US" dirty="0" err="1"/>
              <a:t>alloc</a:t>
            </a:r>
            <a:r>
              <a:rPr lang="en-US" dirty="0"/>
              <a:t>/</a:t>
            </a:r>
            <a:r>
              <a:rPr lang="en-US" dirty="0" err="1"/>
              <a:t>dealloc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437C5-47EC-C376-ADAF-B994968A6EDE}"/>
              </a:ext>
            </a:extLst>
          </p:cNvPr>
          <p:cNvSpPr txBox="1"/>
          <p:nvPr/>
        </p:nvSpPr>
        <p:spPr>
          <a:xfrm>
            <a:off x="8324430" y="265487"/>
            <a:ext cx="2653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 simplified model</a:t>
            </a:r>
          </a:p>
          <a:p>
            <a:pPr algn="ctr"/>
            <a:r>
              <a:rPr lang="en-US" sz="2400" dirty="0"/>
              <a:t>of 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F0824-22A8-4717-1BD9-8374A6A32547}"/>
              </a:ext>
            </a:extLst>
          </p:cNvPr>
          <p:cNvSpPr txBox="1"/>
          <p:nvPr/>
        </p:nvSpPr>
        <p:spPr>
          <a:xfrm>
            <a:off x="8201754" y="1278797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Nature of CPU – GPU talk?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2A436-8C85-ED18-9D9E-D71BC4326D97}"/>
              </a:ext>
            </a:extLst>
          </p:cNvPr>
          <p:cNvSpPr txBox="1"/>
          <p:nvPr/>
        </p:nvSpPr>
        <p:spPr>
          <a:xfrm>
            <a:off x="9051376" y="1739220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77C9A-5BE3-A05E-F120-7F273F367496}"/>
              </a:ext>
            </a:extLst>
          </p:cNvPr>
          <p:cNvSpPr/>
          <p:nvPr/>
        </p:nvSpPr>
        <p:spPr>
          <a:xfrm rot="16200000">
            <a:off x="2620345" y="3217232"/>
            <a:ext cx="3119489" cy="4235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PCI Express</a:t>
            </a:r>
          </a:p>
        </p:txBody>
      </p:sp>
    </p:spTree>
    <p:extLst>
      <p:ext uri="{BB962C8B-B14F-4D97-AF65-F5344CB8AC3E}">
        <p14:creationId xmlns:p14="http://schemas.microsoft.com/office/powerpoint/2010/main" val="2427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9" grpId="0"/>
      <p:bldP spid="20" grpId="0" animBg="1"/>
      <p:bldP spid="48" grpId="0" animBg="1"/>
      <p:bldP spid="54" grpId="0"/>
      <p:bldP spid="55" grpId="0"/>
      <p:bldP spid="4" grpId="0"/>
      <p:bldP spid="4" grpId="1"/>
      <p:bldP spid="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52E-2062-553D-B18C-50DF77B6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28F1FEF-D8FE-DBAE-65BF-A946716D1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84" y="1690688"/>
            <a:ext cx="5537200" cy="261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D02B6-D948-BFFA-69DD-EFFBFDB5256D}"/>
              </a:ext>
            </a:extLst>
          </p:cNvPr>
          <p:cNvSpPr txBox="1"/>
          <p:nvPr/>
        </p:nvSpPr>
        <p:spPr>
          <a:xfrm>
            <a:off x="9051234" y="5857461"/>
            <a:ext cx="1657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File: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vec-multiply.html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62C63-73F7-7018-F0F9-98D6ADC8F212}"/>
              </a:ext>
            </a:extLst>
          </p:cNvPr>
          <p:cNvSpPr txBox="1"/>
          <p:nvPr/>
        </p:nvSpPr>
        <p:spPr>
          <a:xfrm>
            <a:off x="940904" y="4982646"/>
            <a:ext cx="603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reference through which we interact with the GPU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6661DC-71C4-CA7C-D2FB-92B67923C111}"/>
              </a:ext>
            </a:extLst>
          </p:cNvPr>
          <p:cNvCxnSpPr>
            <a:cxnSpLocks/>
          </p:cNvCxnSpPr>
          <p:nvPr/>
        </p:nvCxnSpPr>
        <p:spPr>
          <a:xfrm flipV="1">
            <a:off x="2093843" y="3273287"/>
            <a:ext cx="1166192" cy="17093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3DF6-4D90-5CD6-FFA0-41FD8824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Memory Allocation &amp; Data Copy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66F0A96-0FA2-19CF-7D4F-CCF42EE6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71" y="2088381"/>
            <a:ext cx="7772400" cy="1598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483BB-B436-1923-FC66-60274B99C7F7}"/>
              </a:ext>
            </a:extLst>
          </p:cNvPr>
          <p:cNvSpPr txBox="1"/>
          <p:nvPr/>
        </p:nvSpPr>
        <p:spPr>
          <a:xfrm>
            <a:off x="9051234" y="5857461"/>
            <a:ext cx="1657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File: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vec-multiply.html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D19C83-2333-3F3D-8F88-B8C22731A052}"/>
              </a:ext>
            </a:extLst>
          </p:cNvPr>
          <p:cNvSpPr/>
          <p:nvPr/>
        </p:nvSpPr>
        <p:spPr>
          <a:xfrm>
            <a:off x="3380437" y="2504790"/>
            <a:ext cx="1974571" cy="410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EF17E-85B9-43D6-4B2F-A533FFEA9456}"/>
              </a:ext>
            </a:extLst>
          </p:cNvPr>
          <p:cNvSpPr txBox="1"/>
          <p:nvPr/>
        </p:nvSpPr>
        <p:spPr>
          <a:xfrm>
            <a:off x="5686315" y="1327073"/>
            <a:ext cx="27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memory on GPU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FB4D67-B75C-5B1B-21C6-003BAB4B3BE3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5065839" y="1709657"/>
            <a:ext cx="1389101" cy="855295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93F1DF-88B9-5EDA-E459-EF907D7035E8}"/>
              </a:ext>
            </a:extLst>
          </p:cNvPr>
          <p:cNvSpPr txBox="1"/>
          <p:nvPr/>
        </p:nvSpPr>
        <p:spPr>
          <a:xfrm>
            <a:off x="581851" y="4210620"/>
            <a:ext cx="1778167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memory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9C5C04-C779-88F9-D21C-CEFAADBDBA0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470935" y="2915605"/>
            <a:ext cx="305988" cy="12950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10B76A-35FD-0A6C-D949-B7769E9A89CB}"/>
              </a:ext>
            </a:extLst>
          </p:cNvPr>
          <p:cNvSpPr txBox="1"/>
          <p:nvPr/>
        </p:nvSpPr>
        <p:spPr>
          <a:xfrm>
            <a:off x="2753192" y="4210620"/>
            <a:ext cx="1051313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7CCBA1-AF70-CFCB-5C9F-299F74F0E44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068471" y="3298189"/>
            <a:ext cx="1210378" cy="91243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17E729BB-0BB8-03C5-CAC1-04D64524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305" y="4505768"/>
            <a:ext cx="4787900" cy="901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921FD7-209D-2D3E-E2D1-03271B429506}"/>
              </a:ext>
            </a:extLst>
          </p:cNvPr>
          <p:cNvSpPr txBox="1"/>
          <p:nvPr/>
        </p:nvSpPr>
        <p:spPr>
          <a:xfrm>
            <a:off x="5760389" y="4136436"/>
            <a:ext cx="24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GPU data copy</a:t>
            </a:r>
          </a:p>
        </p:txBody>
      </p:sp>
    </p:spTree>
    <p:extLst>
      <p:ext uri="{BB962C8B-B14F-4D97-AF65-F5344CB8AC3E}">
        <p14:creationId xmlns:p14="http://schemas.microsoft.com/office/powerpoint/2010/main" val="39418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1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9703-614B-9A5D-4F07-2566C87A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on GPU?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480F6-62C2-7239-7CE1-CB2E7447B8D8}"/>
              </a:ext>
            </a:extLst>
          </p:cNvPr>
          <p:cNvSpPr/>
          <p:nvPr/>
        </p:nvSpPr>
        <p:spPr>
          <a:xfrm>
            <a:off x="838200" y="1690688"/>
            <a:ext cx="8905461" cy="437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AFC3C3-D0CB-533D-DCC9-E943DC76E39E}"/>
              </a:ext>
            </a:extLst>
          </p:cNvPr>
          <p:cNvGrpSpPr/>
          <p:nvPr/>
        </p:nvGrpSpPr>
        <p:grpSpPr>
          <a:xfrm>
            <a:off x="3236844" y="4368871"/>
            <a:ext cx="4161184" cy="437321"/>
            <a:chOff x="3236844" y="4368871"/>
            <a:chExt cx="4161184" cy="43732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9DA8A-3E94-3564-5BAC-97CEF73E8EC4}"/>
                </a:ext>
              </a:extLst>
            </p:cNvPr>
            <p:cNvSpPr/>
            <p:nvPr/>
          </p:nvSpPr>
          <p:spPr>
            <a:xfrm>
              <a:off x="3236844" y="4368871"/>
              <a:ext cx="520148" cy="4373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5048E6-337C-DD27-FAA0-83590B9EF4AB}"/>
                </a:ext>
              </a:extLst>
            </p:cNvPr>
            <p:cNvSpPr/>
            <p:nvPr/>
          </p:nvSpPr>
          <p:spPr>
            <a:xfrm>
              <a:off x="3756992" y="4368871"/>
              <a:ext cx="520148" cy="4373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005538-DC4E-494A-06FD-A0CA9CF4A963}"/>
                </a:ext>
              </a:extLst>
            </p:cNvPr>
            <p:cNvSpPr/>
            <p:nvPr/>
          </p:nvSpPr>
          <p:spPr>
            <a:xfrm>
              <a:off x="4277140" y="4368871"/>
              <a:ext cx="520148" cy="4373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4CA98-3DF6-60A5-BD3E-2CB397043DF0}"/>
                </a:ext>
              </a:extLst>
            </p:cNvPr>
            <p:cNvSpPr/>
            <p:nvPr/>
          </p:nvSpPr>
          <p:spPr>
            <a:xfrm>
              <a:off x="4797288" y="4368871"/>
              <a:ext cx="520148" cy="4373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FAB256-6023-014E-77B5-BAC596CCD88B}"/>
                </a:ext>
              </a:extLst>
            </p:cNvPr>
            <p:cNvSpPr/>
            <p:nvPr/>
          </p:nvSpPr>
          <p:spPr>
            <a:xfrm>
              <a:off x="5317436" y="4368871"/>
              <a:ext cx="520148" cy="4373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DAAF87-5374-B1DE-337C-BD11AE98A9B0}"/>
                </a:ext>
              </a:extLst>
            </p:cNvPr>
            <p:cNvSpPr/>
            <p:nvPr/>
          </p:nvSpPr>
          <p:spPr>
            <a:xfrm>
              <a:off x="5837584" y="4368871"/>
              <a:ext cx="520148" cy="4373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A3F624-128C-5603-B9FA-1159D02A3701}"/>
                </a:ext>
              </a:extLst>
            </p:cNvPr>
            <p:cNvSpPr/>
            <p:nvPr/>
          </p:nvSpPr>
          <p:spPr>
            <a:xfrm>
              <a:off x="6357732" y="4368871"/>
              <a:ext cx="520148" cy="4373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4D338A-4995-11AC-1691-A9403FEE04D0}"/>
                </a:ext>
              </a:extLst>
            </p:cNvPr>
            <p:cNvSpPr/>
            <p:nvPr/>
          </p:nvSpPr>
          <p:spPr>
            <a:xfrm>
              <a:off x="6877880" y="4368871"/>
              <a:ext cx="520148" cy="43732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4EDB7F-BA1F-2610-5211-504DFBE67983}"/>
              </a:ext>
            </a:extLst>
          </p:cNvPr>
          <p:cNvCxnSpPr>
            <a:cxnSpLocks/>
          </p:cNvCxnSpPr>
          <p:nvPr/>
        </p:nvCxnSpPr>
        <p:spPr>
          <a:xfrm flipH="1">
            <a:off x="3236844" y="2128009"/>
            <a:ext cx="841515" cy="224086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458CDD-21F8-F055-0E7D-BE56348E20EA}"/>
              </a:ext>
            </a:extLst>
          </p:cNvPr>
          <p:cNvCxnSpPr>
            <a:cxnSpLocks/>
          </p:cNvCxnSpPr>
          <p:nvPr/>
        </p:nvCxnSpPr>
        <p:spPr>
          <a:xfrm>
            <a:off x="4565376" y="2128009"/>
            <a:ext cx="2829338" cy="224086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47D0E2-F747-6F3A-A6F2-FA7D920A87D1}"/>
              </a:ext>
            </a:extLst>
          </p:cNvPr>
          <p:cNvSpPr/>
          <p:nvPr/>
        </p:nvSpPr>
        <p:spPr>
          <a:xfrm>
            <a:off x="4061794" y="1690687"/>
            <a:ext cx="520148" cy="437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4CA969-FB12-81E1-FED8-9C69B3A746D3}"/>
              </a:ext>
            </a:extLst>
          </p:cNvPr>
          <p:cNvSpPr txBox="1"/>
          <p:nvPr/>
        </p:nvSpPr>
        <p:spPr>
          <a:xfrm>
            <a:off x="3236844" y="2195997"/>
            <a:ext cx="1039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start_index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BE5ACE-1F5B-F5CF-9FB0-943CE1AD4A87}"/>
              </a:ext>
            </a:extLst>
          </p:cNvPr>
          <p:cNvSpPr txBox="1"/>
          <p:nvPr/>
        </p:nvSpPr>
        <p:spPr>
          <a:xfrm>
            <a:off x="4972573" y="4859535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width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F777E2-E429-61B7-D749-DA9AA53C42C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3236844" y="5013423"/>
            <a:ext cx="173572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7B5D9-D3D6-8A7A-A5E9-C01952261342}"/>
              </a:ext>
            </a:extLst>
          </p:cNvPr>
          <p:cNvCxnSpPr>
            <a:cxnSpLocks/>
          </p:cNvCxnSpPr>
          <p:nvPr/>
        </p:nvCxnSpPr>
        <p:spPr>
          <a:xfrm>
            <a:off x="5580518" y="5024151"/>
            <a:ext cx="1814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9D178A6-6A2F-27F2-C112-4B25190BA244}"/>
              </a:ext>
            </a:extLst>
          </p:cNvPr>
          <p:cNvSpPr/>
          <p:nvPr/>
        </p:nvSpPr>
        <p:spPr>
          <a:xfrm>
            <a:off x="4581942" y="1690686"/>
            <a:ext cx="520148" cy="437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7C4760-CA3A-9B4D-0891-BDC4AA0B5E4D}"/>
              </a:ext>
            </a:extLst>
          </p:cNvPr>
          <p:cNvSpPr/>
          <p:nvPr/>
        </p:nvSpPr>
        <p:spPr>
          <a:xfrm>
            <a:off x="5102090" y="1689986"/>
            <a:ext cx="520148" cy="437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81044C-0F8B-CE8B-71B9-93CD1D8478AD}"/>
              </a:ext>
            </a:extLst>
          </p:cNvPr>
          <p:cNvSpPr txBox="1"/>
          <p:nvPr/>
        </p:nvSpPr>
        <p:spPr>
          <a:xfrm>
            <a:off x="7511301" y="2579397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Execute in parallel?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136506-D2C4-F2B8-B4BB-7F18500F7C1A}"/>
              </a:ext>
            </a:extLst>
          </p:cNvPr>
          <p:cNvSpPr/>
          <p:nvPr/>
        </p:nvSpPr>
        <p:spPr>
          <a:xfrm>
            <a:off x="2453311" y="3452718"/>
            <a:ext cx="5297557" cy="2438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16F6E-0996-CF94-654D-13DBA4DAA7EC}"/>
              </a:ext>
            </a:extLst>
          </p:cNvPr>
          <p:cNvSpPr txBox="1"/>
          <p:nvPr/>
        </p:nvSpPr>
        <p:spPr>
          <a:xfrm>
            <a:off x="7779131" y="4545326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of work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5D4A7-33B3-4DA3-1B1C-CD3B459BFAEA}"/>
              </a:ext>
            </a:extLst>
          </p:cNvPr>
          <p:cNvSpPr txBox="1"/>
          <p:nvPr/>
        </p:nvSpPr>
        <p:spPr>
          <a:xfrm>
            <a:off x="3933307" y="3798226"/>
            <a:ext cx="233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Kernel /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E65295-DC1C-6660-31AA-EF2DAA938B4B}"/>
              </a:ext>
            </a:extLst>
          </p:cNvPr>
          <p:cNvSpPr txBox="1"/>
          <p:nvPr/>
        </p:nvSpPr>
        <p:spPr>
          <a:xfrm>
            <a:off x="9743660" y="2581054"/>
            <a:ext cx="59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2FF44E-D5ED-AD1F-9FD0-D2DF462CE56F}"/>
              </a:ext>
            </a:extLst>
          </p:cNvPr>
          <p:cNvSpPr txBox="1"/>
          <p:nvPr/>
        </p:nvSpPr>
        <p:spPr>
          <a:xfrm>
            <a:off x="8350279" y="3268052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Infinitely?</a:t>
            </a:r>
          </a:p>
        </p:txBody>
      </p:sp>
    </p:spTree>
    <p:extLst>
      <p:ext uri="{BB962C8B-B14F-4D97-AF65-F5344CB8AC3E}">
        <p14:creationId xmlns:p14="http://schemas.microsoft.com/office/powerpoint/2010/main" val="249676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32" grpId="0" animBg="1"/>
      <p:bldP spid="33" grpId="0" animBg="1"/>
      <p:bldP spid="34" grpId="0"/>
      <p:bldP spid="35" grpId="0" animBg="1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3C81-4B7F-B766-A073-02F82934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code – shaders / kernels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CBED747-AFE0-687E-7C75-376F33FB4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47" y="1690688"/>
            <a:ext cx="6769100" cy="3924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41A671-9117-689C-ED7E-01BDD2F57F12}"/>
              </a:ext>
            </a:extLst>
          </p:cNvPr>
          <p:cNvSpPr/>
          <p:nvPr/>
        </p:nvSpPr>
        <p:spPr>
          <a:xfrm>
            <a:off x="2226366" y="2133600"/>
            <a:ext cx="2014330" cy="2650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DD1A9-4D02-F4EA-DD50-B886EC073C1D}"/>
              </a:ext>
            </a:extLst>
          </p:cNvPr>
          <p:cNvSpPr/>
          <p:nvPr/>
        </p:nvSpPr>
        <p:spPr>
          <a:xfrm>
            <a:off x="2226365" y="2582684"/>
            <a:ext cx="3928997" cy="2588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77BCF-AA88-49DE-71D1-FFE32E3403F1}"/>
              </a:ext>
            </a:extLst>
          </p:cNvPr>
          <p:cNvSpPr/>
          <p:nvPr/>
        </p:nvSpPr>
        <p:spPr>
          <a:xfrm>
            <a:off x="3690731" y="3042756"/>
            <a:ext cx="3372678" cy="2588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3393E-CE9C-BC32-2261-EE6B991ACE3A}"/>
              </a:ext>
            </a:extLst>
          </p:cNvPr>
          <p:cNvSpPr txBox="1"/>
          <p:nvPr/>
        </p:nvSpPr>
        <p:spPr>
          <a:xfrm>
            <a:off x="8680174" y="422744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width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75223E-BE91-DE20-8070-79AABBDE3D6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897217" y="3776870"/>
            <a:ext cx="2782957" cy="63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7A101-B9FF-82C8-02FE-E0210E9FDCD5}"/>
              </a:ext>
            </a:extLst>
          </p:cNvPr>
          <p:cNvSpPr/>
          <p:nvPr/>
        </p:nvSpPr>
        <p:spPr>
          <a:xfrm>
            <a:off x="2986983" y="2812720"/>
            <a:ext cx="4686026" cy="268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1EDDC-B859-2B8D-0F2B-E8800AC82079}"/>
              </a:ext>
            </a:extLst>
          </p:cNvPr>
          <p:cNvSpPr txBox="1"/>
          <p:nvPr/>
        </p:nvSpPr>
        <p:spPr>
          <a:xfrm>
            <a:off x="8862394" y="275996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array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BF253F-885A-6D11-84E6-97C915F5EC7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15980" y="2416159"/>
            <a:ext cx="1946414" cy="528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FBE0C2-1075-B8FA-B6E9-108A87809B7D}"/>
              </a:ext>
            </a:extLst>
          </p:cNvPr>
          <p:cNvSpPr txBox="1"/>
          <p:nvPr/>
        </p:nvSpPr>
        <p:spPr>
          <a:xfrm>
            <a:off x="8533019" y="3395203"/>
            <a:ext cx="221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somehow we get the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start_index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3C1B4F-374A-0F21-935D-F61F0E200F3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988904" y="3209294"/>
            <a:ext cx="4544115" cy="509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18303A-8825-57DE-50C0-BCE4E1B158C1}"/>
              </a:ext>
            </a:extLst>
          </p:cNvPr>
          <p:cNvSpPr txBox="1"/>
          <p:nvPr/>
        </p:nvSpPr>
        <p:spPr>
          <a:xfrm>
            <a:off x="8686320" y="1546642"/>
            <a:ext cx="100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WGSL</a:t>
            </a:r>
          </a:p>
        </p:txBody>
      </p:sp>
    </p:spTree>
    <p:extLst>
      <p:ext uri="{BB962C8B-B14F-4D97-AF65-F5344CB8AC3E}">
        <p14:creationId xmlns:p14="http://schemas.microsoft.com/office/powerpoint/2010/main" val="107872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C4C-6424-2531-388F-4F9ABF81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code – kernels need context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F40F51-0335-5C36-1736-9A2C6C29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02" y="1593850"/>
            <a:ext cx="74041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5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1319</Words>
  <Application>Microsoft Macintosh PowerPoint</Application>
  <PresentationFormat>Widescreen</PresentationFormat>
  <Paragraphs>465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Inside the GPU</vt:lpstr>
      <vt:lpstr>Mindset &amp; Principles</vt:lpstr>
      <vt:lpstr>Review</vt:lpstr>
      <vt:lpstr>PowerPoint Presentation</vt:lpstr>
      <vt:lpstr>Initialization</vt:lpstr>
      <vt:lpstr>GPU Memory Allocation &amp; Data Copy</vt:lpstr>
      <vt:lpstr>Splitting code on GPU?</vt:lpstr>
      <vt:lpstr>GPU code – shaders / kernels</vt:lpstr>
      <vt:lpstr>GPU code – kernels need context</vt:lpstr>
      <vt:lpstr>GPU code – get cranking!</vt:lpstr>
      <vt:lpstr>Data Transfer: GPU  CPU</vt:lpstr>
      <vt:lpstr>WebGPU basic demo</vt:lpstr>
      <vt:lpstr>Break</vt:lpstr>
      <vt:lpstr>Multiplying an array</vt:lpstr>
      <vt:lpstr>SIMD</vt:lpstr>
      <vt:lpstr>CPU vs GPU</vt:lpstr>
      <vt:lpstr>GPU Core</vt:lpstr>
      <vt:lpstr>SIMT</vt:lpstr>
      <vt:lpstr>Grouping kernel invocations</vt:lpstr>
      <vt:lpstr>Grouping kernel invocations - code</vt:lpstr>
      <vt:lpstr>Revisit - GPU code – shaders / kernels</vt:lpstr>
      <vt:lpstr>Revisit - GPU code</vt:lpstr>
      <vt:lpstr>PowerPoint Presentation</vt:lpstr>
      <vt:lpstr>GPUs for AI</vt:lpstr>
      <vt:lpstr>Apple – GPU vs Neural Engine</vt:lpstr>
      <vt:lpstr>WebGPU Shader Flow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Amod Malviya</dc:creator>
  <cp:lastModifiedBy>Amod Malviya</cp:lastModifiedBy>
  <cp:revision>178</cp:revision>
  <dcterms:created xsi:type="dcterms:W3CDTF">2024-02-26T13:57:49Z</dcterms:created>
  <dcterms:modified xsi:type="dcterms:W3CDTF">2024-03-02T04:16:31Z</dcterms:modified>
</cp:coreProperties>
</file>