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8" r:id="rId4"/>
    <p:sldId id="260" r:id="rId5"/>
    <p:sldId id="272" r:id="rId6"/>
    <p:sldId id="278" r:id="rId7"/>
    <p:sldId id="270" r:id="rId8"/>
    <p:sldId id="276" r:id="rId9"/>
    <p:sldId id="273" r:id="rId10"/>
    <p:sldId id="261" r:id="rId11"/>
    <p:sldId id="264" r:id="rId12"/>
    <p:sldId id="265" r:id="rId13"/>
    <p:sldId id="275" r:id="rId14"/>
    <p:sldId id="262" r:id="rId15"/>
    <p:sldId id="263" r:id="rId16"/>
    <p:sldId id="266" r:id="rId17"/>
    <p:sldId id="267" r:id="rId18"/>
    <p:sldId id="271" r:id="rId19"/>
    <p:sldId id="269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18"/>
    <a:srgbClr val="080810"/>
    <a:srgbClr val="040111"/>
    <a:srgbClr val="040123"/>
    <a:srgbClr val="141321"/>
    <a:srgbClr val="212121"/>
    <a:srgbClr val="00000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/>
    <p:restoredTop sz="75398"/>
  </p:normalViewPr>
  <p:slideViewPr>
    <p:cSldViewPr snapToGrid="0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97E-230B-AA4E-9FD8-9210BEB5370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99B0A-028A-AD47-A090-43C63443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Abstractions are great but can be a 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parts to this talk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Definition &amp;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leads to changes (with recent examples)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to prepare ourselves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Better understanding of footguns, need for more control over hardware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in the sense that instead of hiding complexity, they give you better primitives to deal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Rust: zero-cost abstractions via the ownership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Swift is somewhere in there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5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A15E-7858-3620-27C1-E3CD7187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2BB1-E35A-93A8-D373-54B1537B6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46B84-28AD-FC09-C949-DB08E69AE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Memory safety, old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a programming language on its own doesn’t make anything “faster”, but when used right, helps significantly.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2DF0-C90A-F9E5-365F-BAF0B5535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108C-1A75-0308-F404-94D36E6E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720A8-A94A-6311-7914-CF3706F43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7CADD-8CAC-1223-47E3-7569597E2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DBs designed in mid 90s, early 2000s can last only so long at current scales.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Debit/credit primitives, so ledger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Separate control plane (metadata) from data plane (</a:t>
            </a:r>
            <a:r>
              <a:rPr lang="en-US" dirty="0" err="1"/>
              <a:t>txn</a:t>
            </a:r>
            <a:r>
              <a:rPr lang="en-US" dirty="0"/>
              <a:t> entries): allows 1000x higher scale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Rethinking abstractions across network, storage and consensus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Fixed sizing -&gt; No dynamic allocations at all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query = 8k </a:t>
            </a:r>
            <a:r>
              <a:rPr lang="en-US" dirty="0" err="1"/>
              <a:t>txns</a:t>
            </a:r>
            <a:r>
              <a:rPr lang="en-US" dirty="0"/>
              <a:t> = 4 </a:t>
            </a:r>
            <a:r>
              <a:rPr lang="en-US" dirty="0" err="1"/>
              <a:t>syscalls</a:t>
            </a:r>
            <a:r>
              <a:rPr lang="en-US" dirty="0"/>
              <a:t> + 4 </a:t>
            </a:r>
            <a:r>
              <a:rPr lang="en-US" dirty="0" err="1"/>
              <a:t>memcpy</a:t>
            </a:r>
            <a:r>
              <a:rPr lang="en-US" dirty="0"/>
              <a:t> + 3 network req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Protocol aware recovery wouldn’t be possible if they weren’t going across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45477-FB4E-CD5E-9CCC-345717235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B489-E36C-8C31-3CFC-CB7C0FE62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7BEB3-0A45-6A2C-273A-0C10F262B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34EAC-5265-A9CC-1C6C-368BB2FB2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massively concurrent tasks, lower cost of switching, encouraged by primitives like </a:t>
            </a:r>
            <a:r>
              <a:rPr lang="en-US" dirty="0" err="1"/>
              <a:t>io_uring</a:t>
            </a:r>
            <a:r>
              <a:rPr lang="en-US" dirty="0"/>
              <a:t> on I/O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Threads just won’t scale to millions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72FD-3B05-E4A4-2AED-A57116218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</a:t>
            </a:r>
            <a:r>
              <a:rPr lang="en-US" dirty="0" err="1"/>
              <a:t>iGPU</a:t>
            </a:r>
            <a:r>
              <a:rPr lang="en-US" dirty="0"/>
              <a:t>/NPU adoption mainstream, along with standardized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cores now limited by physics (node size)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Throughput has historically been used to hide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workflows for these have very different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Pluggability, performant low-overhead platform neutrality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examples that have very different design goals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eBPF</a:t>
            </a:r>
            <a:r>
              <a:rPr lang="en-US" dirty="0"/>
              <a:t> –Katran, Cilium. More than just network now, hot pluggable kernel logic.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WASM – more than just web, cross-platform container images. Also see Zig’s interesting use of WASM for compiler build.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2BC80-F33E-5266-F75B-7F71F2BB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274A6-CE6A-0C84-253F-9299A2EBC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B6DDF-A132-D13E-492A-8A9A4D3FD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when low hanging fruits are gone, usually new ideas need to be approached foundationally, which means formalism tends to play a bigger role.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Seeing this a lot more in the distributed systems and database world right now, e.g. DST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CE409-A891-6BAE-3031-3616E64DD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F3750-A1C2-97DC-1D1C-3BBD5C51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99CC7-98BB-A7EF-A833-F69B10646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B7390-8137-9BA6-0264-B4419614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3B2B6-35DF-6AA4-9033-C078F0BC2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Foundations are the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all at once – small steps are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7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abstraction would you revisit?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D54B-982D-5F94-9A56-142642C4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96203-A6F6-94B8-AC2F-C29A57303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09A39-1DE3-F6CA-EA25-62879A26D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0249-B8C6-10A5-B7A2-3F80A15AA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focus on getting a “sense” of it, instead of a rigorous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6E82-75C5-F9BC-2758-56683E75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2E288-018D-14E6-2368-CCC5E9198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46288-2D64-7596-CF8B-A856FB808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– not necessarily bad, but should always be a conscious choice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from </a:t>
            </a:r>
            <a:r>
              <a:rPr lang="en-US"/>
              <a:t>systems thinking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126F-E971-C6BE-EACE-718943265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of the consequences was that people were getting introduced to “distributed systems” without first knowing how to make really good use of a single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COST: Configuration that Outperforms a Single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Pic: System A is unoptimized, while B is optimized. Unoptimized “scales” far better, despite (or rather, because of) its poor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synchronous I/O – as CPU’s bandwidth increased significantly, and more internet users implied more workload, the simplicity of synchronous I/O had its timer ticking.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Linux introduced AIO in early 2000s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modifications to support higher throughput  of </a:t>
            </a:r>
            <a:r>
              <a:rPr lang="en-US" dirty="0" err="1"/>
              <a:t>NVMe</a:t>
            </a:r>
            <a:r>
              <a:rPr lang="en-US" dirty="0"/>
              <a:t> in 2016: https://</a:t>
            </a:r>
            <a:r>
              <a:rPr lang="en-US" dirty="0" err="1"/>
              <a:t>lwn.net</a:t>
            </a:r>
            <a:r>
              <a:rPr lang="en-US" dirty="0"/>
              <a:t>/Articles/743714/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io_uring</a:t>
            </a:r>
            <a:r>
              <a:rPr lang="en-US" dirty="0"/>
              <a:t> in 2019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lwn.net</a:t>
            </a:r>
            <a:r>
              <a:rPr lang="en-US" dirty="0"/>
              <a:t>/Articles/810414/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https://nick-</a:t>
            </a:r>
            <a:r>
              <a:rPr lang="en-US" dirty="0" err="1"/>
              <a:t>black.com</a:t>
            </a:r>
            <a:r>
              <a:rPr lang="en-US" dirty="0"/>
              <a:t>/</a:t>
            </a:r>
            <a:r>
              <a:rPr lang="en-US" dirty="0" err="1"/>
              <a:t>dankwiki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Io_uring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48-AC92-55DA-3B17-1210E0F0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93116-6DB1-CAF2-B354-ECE9FD2B5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746B5-A06B-454E-E4A4-E8FD1AEC8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Northbridge: Memory controller was pulled into the CPU by AMD in early 2000s (AMD K8), but by Intel only in 2008 (Nehalem)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Apple M1: Heterogenous Computing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CXL: While technically not just a memory thing, it’s most talked in the context of memory pools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IO b/w ~= memory b/w. Implications?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00125-55E4-CD1D-585F-077742278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3B2B9-35F9-B8E6-77E4-0DB10384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21D66-838A-8A5E-F31C-030096F61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EC967-4EFC-6673-0716-084F15AE0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Indicative, not exhaustive.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E930C-641C-E502-EF24-6D467DDFC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F81-C979-982F-3809-884E54F8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865C-1053-9C32-1B05-6CD0883D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C47A-1A37-CDBF-80B8-6DF0CD9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D803-E4E3-C882-2481-49B9E8A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3829-B4F9-2C26-041C-4992DFC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8B97-68B6-9BD6-C741-B7F68E5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DABE-0D53-8B0C-4BAF-8428F2B0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D9E-2DA1-7256-3DD6-89DF836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8040-F029-15E9-DEDD-4ED4BED8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9D27-76AE-47AD-8964-8E7E00FB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1CF7-88F8-0E7E-717E-D9A391979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902A-89FB-A513-DF4A-DFEEFBF2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09C6-9217-A128-6095-D1E7B89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9866-0873-1C77-DBE7-B750696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A52C-FD65-B157-26AE-DFAB9D96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87AA-4286-3198-8102-78A66944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D3CB-DECB-2E68-0D17-F89D6DC5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D3D6-CA45-DF58-20E1-CF589D62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554B-0A04-E805-32E9-E52A4C9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4DCD-7A65-DFE4-E324-1AC5B1B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0439-9F9F-733E-C999-D35EDD8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4604-E776-5827-EC9E-22B901B8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0BAF-F794-6043-877C-F0E82560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EF71-7AB7-E798-E8FC-F52D9E95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6A74-5EF5-0961-8ABA-B9078C5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197-B7B3-15CF-581D-E15AA7F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7CCB-CC5E-24D4-B28C-C1D01DC1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EF06-8DD6-93F3-3A33-FAE01C13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3948-EA18-3A38-C02A-2437400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49B0-C12D-525B-51F8-F9E3EF2A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DD8B-A52E-4D15-4DE3-40C6B8B6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48EC-9A98-53DE-6F3D-A68A2A6C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8312-75E2-CCC9-B539-983CB269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39AE-735D-CF02-D2D3-6C819206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88F2-6C99-9211-1ECC-F93D503F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33292-3930-98A8-85E6-F347768FC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A8246-76DE-9961-218C-5580DE7B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780C-3B7B-CC8B-EAE6-B163AB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E15A5-468C-4624-742A-4492625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BB7F-677A-8C5B-872A-2B1E71C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469CD-1D47-23B7-630C-B56E66DE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501E2-385F-F530-5B07-A869323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C3B7-3F30-1629-BAAF-72135E6F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27938-C948-FC44-873F-9CFE4554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9D573-591C-AA9D-51FA-68DD114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D836-00BA-1340-7CDD-A658DD0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9903-D322-1D8C-25D5-F79029CC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25E-FEDB-C8FB-5D01-658186B9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5B86E-7C3F-1F24-6ECE-AD6D4888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7512-4D72-7D8F-0D63-182F4205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984A-2A39-8CAB-3788-3CA47EB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2C3B-073A-7640-AD4E-B5EAD34E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31AF-BE41-EEE2-266D-17FBADDD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A4744-61F3-F841-AA48-26ABC9C44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8EDAC-A186-DD79-0446-5308879E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3B5E-3EC0-2E90-DF1E-544AFFF6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1A80-77BF-7C5F-5834-E5B352B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E216-AD73-B8F5-5F9A-57CAABF1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DBC87-D8D1-1921-8E4E-CC563B25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BC1D-0518-2EE0-CE3D-9FAC19DD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6982-7F82-B8EC-1C36-D25BD234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34980-C3E8-0548-ACB2-E16B87C1440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2843-3BFA-811B-1DD8-29B19F887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87EA-027B-CA83-2AFC-69347E4D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7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3C96-E3CD-275B-1506-5DF51F009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24486"/>
            <a:ext cx="9144000" cy="2387600"/>
          </a:xfrm>
        </p:spPr>
        <p:txBody>
          <a:bodyPr/>
          <a:lstStyle/>
          <a:p>
            <a:r>
              <a:rPr lang="en-US" dirty="0"/>
              <a:t>Revisiting Abstractions</a:t>
            </a:r>
            <a:br>
              <a:rPr lang="en-US" dirty="0"/>
            </a:br>
            <a:r>
              <a:rPr lang="en-US" dirty="0"/>
              <a:t>For Fun &amp; 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CD8A4-69AE-9075-3BE5-5E002F118120}"/>
              </a:ext>
            </a:extLst>
          </p:cNvPr>
          <p:cNvSpPr txBox="1"/>
          <p:nvPr/>
        </p:nvSpPr>
        <p:spPr>
          <a:xfrm>
            <a:off x="5077643" y="5145454"/>
            <a:ext cx="203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Amod</a:t>
            </a:r>
            <a:r>
              <a:rPr lang="en-US" sz="2400" dirty="0"/>
              <a:t> Malviya</a:t>
            </a:r>
          </a:p>
        </p:txBody>
      </p:sp>
      <p:pic>
        <p:nvPicPr>
          <p:cNvPr id="8" name="Picture 7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D6FC497C-9C7C-D4FC-5494-850304A1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3145815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5F79D-13A6-CF25-832E-B2E929B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206"/>
            <a:ext cx="10515600" cy="1325563"/>
          </a:xfrm>
        </p:spPr>
        <p:txBody>
          <a:bodyPr/>
          <a:lstStyle/>
          <a:p>
            <a:r>
              <a:rPr lang="en-US" dirty="0"/>
              <a:t>A new class of Systems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274E7-C16B-C099-5EDB-C59411D7EC8E}"/>
              </a:ext>
            </a:extLst>
          </p:cNvPr>
          <p:cNvSpPr txBox="1"/>
          <p:nvPr/>
        </p:nvSpPr>
        <p:spPr>
          <a:xfrm>
            <a:off x="8270696" y="35319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Zig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765D8-BBB2-F067-8644-92428EF05361}"/>
              </a:ext>
            </a:extLst>
          </p:cNvPr>
          <p:cNvSpPr txBox="1"/>
          <p:nvPr/>
        </p:nvSpPr>
        <p:spPr>
          <a:xfrm>
            <a:off x="2245331" y="3531914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7923E-E01D-568B-6AE9-306FB9DDA91A}"/>
              </a:ext>
            </a:extLst>
          </p:cNvPr>
          <p:cNvGrpSpPr/>
          <p:nvPr/>
        </p:nvGrpSpPr>
        <p:grpSpPr>
          <a:xfrm>
            <a:off x="1613043" y="3901246"/>
            <a:ext cx="1903406" cy="873303"/>
            <a:chOff x="1613043" y="3901246"/>
            <a:chExt cx="1903406" cy="8733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5B5868-48A0-EDC4-B2D8-2C73CDEC3DBC}"/>
                </a:ext>
              </a:extLst>
            </p:cNvPr>
            <p:cNvSpPr txBox="1"/>
            <p:nvPr/>
          </p:nvSpPr>
          <p:spPr>
            <a:xfrm>
              <a:off x="1613043" y="4405217"/>
              <a:ext cx="190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ownership 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552606-A663-7066-1308-D3D9C9CEF3B6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564746" y="3901246"/>
              <a:ext cx="0" cy="5039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374CD-2841-798D-6CF7-BE505726A2A2}"/>
              </a:ext>
            </a:extLst>
          </p:cNvPr>
          <p:cNvGrpSpPr/>
          <p:nvPr/>
        </p:nvGrpSpPr>
        <p:grpSpPr>
          <a:xfrm>
            <a:off x="6719299" y="3901246"/>
            <a:ext cx="1945725" cy="873303"/>
            <a:chOff x="6719299" y="3901246"/>
            <a:chExt cx="1945725" cy="8733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4F400E-7B3D-87F9-8397-10B4CD372C8E}"/>
                </a:ext>
              </a:extLst>
            </p:cNvPr>
            <p:cNvSpPr txBox="1"/>
            <p:nvPr/>
          </p:nvSpPr>
          <p:spPr>
            <a:xfrm>
              <a:off x="6719299" y="4405217"/>
              <a:ext cx="194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explicit allocators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787BF4-5290-8363-70EF-6EFE4E2443DE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7692162" y="3901246"/>
              <a:ext cx="813534" cy="50397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36B8A6-4882-AAF6-6811-2A8EFE4E4891}"/>
              </a:ext>
            </a:extLst>
          </p:cNvPr>
          <p:cNvGrpSpPr/>
          <p:nvPr/>
        </p:nvGrpSpPr>
        <p:grpSpPr>
          <a:xfrm>
            <a:off x="8505696" y="3901246"/>
            <a:ext cx="1679850" cy="873303"/>
            <a:chOff x="8505696" y="3901246"/>
            <a:chExt cx="1679850" cy="8733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13BA87-3579-D327-1318-96A676D05C9C}"/>
                </a:ext>
              </a:extLst>
            </p:cNvPr>
            <p:cNvSpPr txBox="1"/>
            <p:nvPr/>
          </p:nvSpPr>
          <p:spPr>
            <a:xfrm>
              <a:off x="8976561" y="440521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comptime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EA1373-60F4-8A5E-49BC-2FF0612FF31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505696" y="3901246"/>
              <a:ext cx="1075358" cy="50397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8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20FD-DBBA-F755-59F1-F9015A5B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49928-CD59-E891-6B19-8F7A235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31"/>
            <a:ext cx="10515600" cy="1325563"/>
          </a:xfrm>
        </p:spPr>
        <p:txBody>
          <a:bodyPr/>
          <a:lstStyle/>
          <a:p>
            <a:r>
              <a:rPr lang="en-US" dirty="0"/>
              <a:t>Reimagining Existing 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11A03-6695-EEC8-C0BD-2412BD6AC813}"/>
              </a:ext>
            </a:extLst>
          </p:cNvPr>
          <p:cNvSpPr txBox="1"/>
          <p:nvPr/>
        </p:nvSpPr>
        <p:spPr>
          <a:xfrm>
            <a:off x="2455070" y="3317934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BE955-5DED-BB13-C5EF-DFD17B7D648E}"/>
              </a:ext>
            </a:extLst>
          </p:cNvPr>
          <p:cNvSpPr txBox="1"/>
          <p:nvPr/>
        </p:nvSpPr>
        <p:spPr>
          <a:xfrm>
            <a:off x="5346700" y="2833608"/>
            <a:ext cx="16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Tigerbeetle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0E68B-9122-BAA5-C4CA-078D749CEE60}"/>
              </a:ext>
            </a:extLst>
          </p:cNvPr>
          <p:cNvSpPr txBox="1"/>
          <p:nvPr/>
        </p:nvSpPr>
        <p:spPr>
          <a:xfrm>
            <a:off x="8095147" y="3779599"/>
            <a:ext cx="248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Ladybird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7356C-13FC-46EB-02AA-3CC39340CDEE}"/>
              </a:ext>
            </a:extLst>
          </p:cNvPr>
          <p:cNvSpPr txBox="1"/>
          <p:nvPr/>
        </p:nvSpPr>
        <p:spPr>
          <a:xfrm>
            <a:off x="2921000" y="4649390"/>
            <a:ext cx="101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Rustls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DF899-2460-3290-4F6B-78BE2804B77E}"/>
              </a:ext>
            </a:extLst>
          </p:cNvPr>
          <p:cNvSpPr txBox="1"/>
          <p:nvPr/>
        </p:nvSpPr>
        <p:spPr>
          <a:xfrm>
            <a:off x="6635771" y="5082222"/>
            <a:ext cx="104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librsvg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1675-9BBC-B4D5-6711-19FAA9D1D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96919-7F57-4F52-9924-7ACF4E43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9748"/>
            <a:ext cx="10515600" cy="1325563"/>
          </a:xfrm>
        </p:spPr>
        <p:txBody>
          <a:bodyPr/>
          <a:lstStyle/>
          <a:p>
            <a:r>
              <a:rPr lang="en-US" dirty="0"/>
              <a:t>Better domain primitives</a:t>
            </a:r>
          </a:p>
        </p:txBody>
      </p:sp>
      <p:pic>
        <p:nvPicPr>
          <p:cNvPr id="3" name="Picture 2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8BD1E2F8-3C42-204D-A47B-BCEA2E8AA4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961652" y="4664468"/>
            <a:ext cx="1525712" cy="152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619C3-E0D2-DFB2-3DEB-C45425713298}"/>
              </a:ext>
            </a:extLst>
          </p:cNvPr>
          <p:cNvSpPr txBox="1"/>
          <p:nvPr/>
        </p:nvSpPr>
        <p:spPr>
          <a:xfrm>
            <a:off x="7806869" y="6190180"/>
            <a:ext cx="368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www.infoq.com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/presentations/redesign-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oltp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</a:p>
          <a:p>
            <a:pPr algn="r"/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D70B-3079-9DBA-C9DB-83478A91BD4B}"/>
              </a:ext>
            </a:extLst>
          </p:cNvPr>
          <p:cNvSpPr txBox="1"/>
          <p:nvPr/>
        </p:nvSpPr>
        <p:spPr>
          <a:xfrm>
            <a:off x="5268208" y="3620248"/>
            <a:ext cx="16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Tigerbeetle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57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AEB71-D8D1-6B93-4ED9-BC49C40B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5FEDE-2707-F5A6-B44F-3A8C748F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980"/>
            <a:ext cx="10515600" cy="1325563"/>
          </a:xfrm>
        </p:spPr>
        <p:txBody>
          <a:bodyPr/>
          <a:lstStyle/>
          <a:p>
            <a:r>
              <a:rPr lang="en-US" dirty="0"/>
              <a:t>A shift of concurrency primitives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430B25-9D0C-8C72-6C5F-8172626DB751}"/>
              </a:ext>
            </a:extLst>
          </p:cNvPr>
          <p:cNvGrpSpPr/>
          <p:nvPr/>
        </p:nvGrpSpPr>
        <p:grpSpPr>
          <a:xfrm>
            <a:off x="3179831" y="3521468"/>
            <a:ext cx="6046482" cy="1272786"/>
            <a:chOff x="3135886" y="3627315"/>
            <a:chExt cx="6046482" cy="12727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A16E81-1112-F086-C1B6-26C4A433E23E}"/>
                </a:ext>
              </a:extLst>
            </p:cNvPr>
            <p:cNvSpPr txBox="1"/>
            <p:nvPr/>
          </p:nvSpPr>
          <p:spPr>
            <a:xfrm>
              <a:off x="3135886" y="3627315"/>
              <a:ext cx="1913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async / await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91CA0D-917B-884C-4458-0159A98A2AEE}"/>
                </a:ext>
              </a:extLst>
            </p:cNvPr>
            <p:cNvSpPr txBox="1"/>
            <p:nvPr/>
          </p:nvSpPr>
          <p:spPr>
            <a:xfrm>
              <a:off x="7572055" y="3627315"/>
              <a:ext cx="1610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coroutines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BBB5DB-377A-C89F-E288-96A10772B4CD}"/>
                </a:ext>
              </a:extLst>
            </p:cNvPr>
            <p:cNvSpPr txBox="1"/>
            <p:nvPr/>
          </p:nvSpPr>
          <p:spPr>
            <a:xfrm>
              <a:off x="5406196" y="4438436"/>
              <a:ext cx="178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event loops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00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71A7-F0BE-11C2-BFBE-05AD480C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28E3E1-489B-E54C-43AB-D933C7BB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Massive Parallelism w/ </a:t>
            </a:r>
            <a:r>
              <a:rPr lang="en-US" dirty="0" err="1"/>
              <a:t>xPUs</a:t>
            </a:r>
            <a:endParaRPr lang="en-US" dirty="0"/>
          </a:p>
        </p:txBody>
      </p:sp>
      <p:pic>
        <p:nvPicPr>
          <p:cNvPr id="8" name="Picture 7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006457E-BC6D-9FFE-DBEB-3C4668FE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577"/>
            <a:ext cx="6908800" cy="215900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FB56857-2EF6-4D3D-CDEB-24A5D81F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4992"/>
            <a:ext cx="6807200" cy="207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0A2D5-6F1E-AA79-A2E3-AFC84E48914C}"/>
              </a:ext>
            </a:extLst>
          </p:cNvPr>
          <p:cNvSpPr/>
          <p:nvPr/>
        </p:nvSpPr>
        <p:spPr>
          <a:xfrm>
            <a:off x="5157627" y="1536577"/>
            <a:ext cx="1356189" cy="343594"/>
          </a:xfrm>
          <a:prstGeom prst="rect">
            <a:avLst/>
          </a:prstGeom>
          <a:noFill/>
          <a:ln w="476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E2677-AB33-BA7A-EA5F-974CC9C53608}"/>
              </a:ext>
            </a:extLst>
          </p:cNvPr>
          <p:cNvSpPr/>
          <p:nvPr/>
        </p:nvSpPr>
        <p:spPr>
          <a:xfrm>
            <a:off x="1919556" y="1940103"/>
            <a:ext cx="1008579" cy="32021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95CE-FDA7-45F7-0AFE-0AB8B7273DE9}"/>
              </a:ext>
            </a:extLst>
          </p:cNvPr>
          <p:cNvSpPr/>
          <p:nvPr/>
        </p:nvSpPr>
        <p:spPr>
          <a:xfrm>
            <a:off x="5421331" y="3051622"/>
            <a:ext cx="1246597" cy="343593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07E30-2547-189F-714E-E68C1229B693}"/>
              </a:ext>
            </a:extLst>
          </p:cNvPr>
          <p:cNvSpPr/>
          <p:nvPr/>
        </p:nvSpPr>
        <p:spPr>
          <a:xfrm>
            <a:off x="1919556" y="4344454"/>
            <a:ext cx="1008579" cy="32001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F0CF7-764F-0CDE-818F-1EE307BD884C}"/>
              </a:ext>
            </a:extLst>
          </p:cNvPr>
          <p:cNvSpPr/>
          <p:nvPr/>
        </p:nvSpPr>
        <p:spPr>
          <a:xfrm>
            <a:off x="5421332" y="5431802"/>
            <a:ext cx="917824" cy="321726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5C190-5D25-5835-8EA7-E4FCC61C2F1F}"/>
              </a:ext>
            </a:extLst>
          </p:cNvPr>
          <p:cNvSpPr/>
          <p:nvPr/>
        </p:nvSpPr>
        <p:spPr>
          <a:xfrm>
            <a:off x="5147352" y="3933005"/>
            <a:ext cx="1356189" cy="343594"/>
          </a:xfrm>
          <a:prstGeom prst="rect">
            <a:avLst/>
          </a:prstGeom>
          <a:noFill/>
          <a:ln w="476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8AF14AD1-A47F-E0ED-3B61-DAEB2529F1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0074668" y="4746661"/>
            <a:ext cx="1525712" cy="15257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C0F43-345B-6AD3-C50C-7BC1B8693DDF}"/>
              </a:ext>
            </a:extLst>
          </p:cNvPr>
          <p:cNvSpPr txBox="1"/>
          <p:nvPr/>
        </p:nvSpPr>
        <p:spPr>
          <a:xfrm>
            <a:off x="4277478" y="6354375"/>
            <a:ext cx="7322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/talks/blob/main/lecture-series-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hwsw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/lecture-2-inside-the-gpu/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cpu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-vs-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gpu.html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552DE-1064-8540-5085-7DE136B713C6}"/>
              </a:ext>
            </a:extLst>
          </p:cNvPr>
          <p:cNvSpPr txBox="1"/>
          <p:nvPr/>
        </p:nvSpPr>
        <p:spPr>
          <a:xfrm>
            <a:off x="8106307" y="2387677"/>
            <a:ext cx="2797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Throughput used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to hide latency</a:t>
            </a:r>
          </a:p>
        </p:txBody>
      </p:sp>
    </p:spTree>
    <p:extLst>
      <p:ext uri="{BB962C8B-B14F-4D97-AF65-F5344CB8AC3E}">
        <p14:creationId xmlns:p14="http://schemas.microsoft.com/office/powerpoint/2010/main" val="24700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93E6-0D61-F52D-DCFF-06205138B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F59FC-0F53-E2BC-5B12-1153495B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706"/>
            <a:ext cx="10515600" cy="1325563"/>
          </a:xfrm>
        </p:spPr>
        <p:txBody>
          <a:bodyPr/>
          <a:lstStyle/>
          <a:p>
            <a:r>
              <a:rPr lang="en-US" dirty="0"/>
              <a:t>Pervasive use of VMs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1515B-1D33-6DB4-4963-05CC96876CE1}"/>
              </a:ext>
            </a:extLst>
          </p:cNvPr>
          <p:cNvSpPr txBox="1"/>
          <p:nvPr/>
        </p:nvSpPr>
        <p:spPr>
          <a:xfrm>
            <a:off x="2989780" y="3865554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eBPF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C2D5-EE8B-7A72-2AA4-2CE660693741}"/>
              </a:ext>
            </a:extLst>
          </p:cNvPr>
          <p:cNvSpPr txBox="1"/>
          <p:nvPr/>
        </p:nvSpPr>
        <p:spPr>
          <a:xfrm>
            <a:off x="7860186" y="3865554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WASM</a:t>
            </a:r>
          </a:p>
        </p:txBody>
      </p:sp>
    </p:spTree>
    <p:extLst>
      <p:ext uri="{BB962C8B-B14F-4D97-AF65-F5344CB8AC3E}">
        <p14:creationId xmlns:p14="http://schemas.microsoft.com/office/powerpoint/2010/main" val="17585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B0C7-26CF-149F-3A6F-2F78F7A8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A8651-2896-ACEA-E24E-BFBD169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 return to Formalism</a:t>
            </a:r>
          </a:p>
        </p:txBody>
      </p:sp>
      <p:pic>
        <p:nvPicPr>
          <p:cNvPr id="3" name="Picture 2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745A66A9-049C-E48F-5C1B-0CF93435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828088" y="4685016"/>
            <a:ext cx="1525712" cy="152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60B27-8086-6C43-EAB1-E75C910512B4}"/>
              </a:ext>
            </a:extLst>
          </p:cNvPr>
          <p:cNvSpPr txBox="1"/>
          <p:nvPr/>
        </p:nvSpPr>
        <p:spPr>
          <a:xfrm>
            <a:off x="7229465" y="6210728"/>
            <a:ext cx="41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blog.resonatehq.io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/deterministic-simulation-testing</a:t>
            </a:r>
          </a:p>
        </p:txBody>
      </p:sp>
    </p:spTree>
    <p:extLst>
      <p:ext uri="{BB962C8B-B14F-4D97-AF65-F5344CB8AC3E}">
        <p14:creationId xmlns:p14="http://schemas.microsoft.com/office/powerpoint/2010/main" val="177042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31E29-3A57-FAD1-8C49-D6A28BD5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82FA6-077A-95B6-0826-9A44C553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AI – the dark horse</a:t>
            </a:r>
          </a:p>
        </p:txBody>
      </p:sp>
    </p:spTree>
    <p:extLst>
      <p:ext uri="{BB962C8B-B14F-4D97-AF65-F5344CB8AC3E}">
        <p14:creationId xmlns:p14="http://schemas.microsoft.com/office/powerpoint/2010/main" val="88100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83B1-61E5-B456-5E6D-78E94B1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2800" i="1" dirty="0">
                <a:effectLst/>
                <a:latin typeface="Helvetica Neue" panose="02000503000000020004" pitchFamily="2" charset="0"/>
              </a:rPr>
              <a:t>"Education is what, when, and why to do things, Training is how to do it. Either one without the other is not of much use.”</a:t>
            </a: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r>
              <a:rPr lang="en-IN" sz="2800" dirty="0">
                <a:effectLst/>
                <a:latin typeface="Helvetica Neue" panose="02000503000000020004" pitchFamily="2" charset="0"/>
              </a:rPr>
              <a:t>- Hamming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6610C1-6E10-F744-0BC1-AF933FE1EE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Preparing Ourselves</a:t>
            </a:r>
          </a:p>
        </p:txBody>
      </p:sp>
    </p:spTree>
    <p:extLst>
      <p:ext uri="{BB962C8B-B14F-4D97-AF65-F5344CB8AC3E}">
        <p14:creationId xmlns:p14="http://schemas.microsoft.com/office/powerpoint/2010/main" val="2685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97DB-E756-E7D5-743B-1B76A2E9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68FD-287F-EC01-2617-9A090682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are useful but can create walls</a:t>
            </a:r>
          </a:p>
          <a:p>
            <a:r>
              <a:rPr lang="en-US" dirty="0"/>
              <a:t>They have half lives, so can’t build forever castles on top of them</a:t>
            </a:r>
          </a:p>
          <a:p>
            <a:r>
              <a:rPr lang="en-US" dirty="0"/>
              <a:t>Understanding their decisions &amp; internals informs us about their half lives</a:t>
            </a:r>
          </a:p>
          <a:p>
            <a:r>
              <a:rPr lang="en-US" dirty="0"/>
              <a:t>Foundations help increase longevity. “</a:t>
            </a:r>
            <a:r>
              <a:rPr lang="en-US" dirty="0">
                <a:solidFill>
                  <a:srgbClr val="FF0000"/>
                </a:solidFill>
              </a:rPr>
              <a:t>Tech changes fast, but foundations remain the same.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2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53A12-CA15-F76B-5594-07A240A0B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580C5B-CE98-4687-AED8-C0F28F11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Definition &amp; History</a:t>
            </a:r>
          </a:p>
        </p:txBody>
      </p:sp>
    </p:spTree>
    <p:extLst>
      <p:ext uri="{BB962C8B-B14F-4D97-AF65-F5344CB8AC3E}">
        <p14:creationId xmlns:p14="http://schemas.microsoft.com/office/powerpoint/2010/main" val="80589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D6D84-0CED-1012-5108-0E2DCF71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0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5" name="Picture 4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BFC3E70B-584C-1FE8-B4AE-D110D20D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3145815"/>
            <a:ext cx="16002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390FF-0B56-08DC-60B4-25E4F7C452DB}"/>
              </a:ext>
            </a:extLst>
          </p:cNvPr>
          <p:cNvSpPr txBox="1"/>
          <p:nvPr/>
        </p:nvSpPr>
        <p:spPr>
          <a:xfrm>
            <a:off x="4432819" y="6123356"/>
            <a:ext cx="332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/talks/discussions/2</a:t>
            </a:r>
          </a:p>
        </p:txBody>
      </p:sp>
    </p:spTree>
    <p:extLst>
      <p:ext uri="{BB962C8B-B14F-4D97-AF65-F5344CB8AC3E}">
        <p14:creationId xmlns:p14="http://schemas.microsoft.com/office/powerpoint/2010/main" val="2032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3EFA-433D-43FD-E499-389937E1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an “Abstraction”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A08E-9656-DE5B-CED7-632C6E7C1D8E}"/>
              </a:ext>
            </a:extLst>
          </p:cNvPr>
          <p:cNvSpPr txBox="1"/>
          <p:nvPr/>
        </p:nvSpPr>
        <p:spPr>
          <a:xfrm>
            <a:off x="2383605" y="2017269"/>
            <a:ext cx="359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Programming Languages?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D5CAD-3E01-AF62-7B3D-0D2BD39751BC}"/>
              </a:ext>
            </a:extLst>
          </p:cNvPr>
          <p:cNvSpPr txBox="1"/>
          <p:nvPr/>
        </p:nvSpPr>
        <p:spPr>
          <a:xfrm>
            <a:off x="6236413" y="3092521"/>
            <a:ext cx="195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Frameworks?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FD61A-4A87-8089-606E-2B2F6A9F4695}"/>
              </a:ext>
            </a:extLst>
          </p:cNvPr>
          <p:cNvSpPr txBox="1"/>
          <p:nvPr/>
        </p:nvSpPr>
        <p:spPr>
          <a:xfrm>
            <a:off x="5435029" y="4849402"/>
            <a:ext cx="302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Command line tools?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41716-C189-625F-8244-4B7764EEE4DE}"/>
              </a:ext>
            </a:extLst>
          </p:cNvPr>
          <p:cNvSpPr txBox="1"/>
          <p:nvPr/>
        </p:nvSpPr>
        <p:spPr>
          <a:xfrm>
            <a:off x="2932816" y="3937614"/>
            <a:ext cx="160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Runtimes?</a:t>
            </a:r>
          </a:p>
        </p:txBody>
      </p:sp>
    </p:spTree>
    <p:extLst>
      <p:ext uri="{BB962C8B-B14F-4D97-AF65-F5344CB8AC3E}">
        <p14:creationId xmlns:p14="http://schemas.microsoft.com/office/powerpoint/2010/main" val="38426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0249-7DCF-B76A-B5CE-4A9F5930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5FC-7786-1F1B-FD98-C1921ABA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an “Abstraction”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97058-D2E4-49F8-3684-9A2A57FB80C8}"/>
              </a:ext>
            </a:extLst>
          </p:cNvPr>
          <p:cNvSpPr txBox="1"/>
          <p:nvPr/>
        </p:nvSpPr>
        <p:spPr>
          <a:xfrm>
            <a:off x="1063949" y="3013501"/>
            <a:ext cx="10064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“An abstraction is a </a:t>
            </a:r>
            <a:r>
              <a:rPr lang="en-US" sz="2400" dirty="0">
                <a:solidFill>
                  <a:srgbClr val="FF0000"/>
                </a:solidFill>
              </a:rPr>
              <a:t>simplified way of thinking</a:t>
            </a:r>
            <a:r>
              <a:rPr lang="en-US" sz="2400" dirty="0"/>
              <a:t> about something complex</a:t>
            </a:r>
          </a:p>
          <a:p>
            <a:pPr algn="ctr"/>
            <a:r>
              <a:rPr lang="en-US" sz="2400" dirty="0"/>
              <a:t>by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hiding unnecessary details </a:t>
            </a:r>
            <a:r>
              <a:rPr lang="en-US" sz="2400" dirty="0"/>
              <a:t>so we can focus on solving bigger problems.”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B647D-12EA-00BB-C972-371A301B11A7}"/>
              </a:ext>
            </a:extLst>
          </p:cNvPr>
          <p:cNvSpPr txBox="1"/>
          <p:nvPr/>
        </p:nvSpPr>
        <p:spPr>
          <a:xfrm>
            <a:off x="6785062" y="4254811"/>
            <a:ext cx="366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Makes choices &amp; tradeoffs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4C804F-3CE6-82F1-858D-A704C1AA3337}"/>
              </a:ext>
            </a:extLst>
          </p:cNvPr>
          <p:cNvGrpSpPr/>
          <p:nvPr/>
        </p:nvGrpSpPr>
        <p:grpSpPr>
          <a:xfrm>
            <a:off x="2991721" y="1895298"/>
            <a:ext cx="3811749" cy="1118203"/>
            <a:chOff x="2530868" y="1752686"/>
            <a:chExt cx="3811749" cy="11182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9AE0D7-B4BD-374F-B9B4-C82C88B612CA}"/>
                </a:ext>
              </a:extLst>
            </p:cNvPr>
            <p:cNvSpPr txBox="1"/>
            <p:nvPr/>
          </p:nvSpPr>
          <p:spPr>
            <a:xfrm>
              <a:off x="2530868" y="1752686"/>
              <a:ext cx="3811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Exposes “higher” primitives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A5FCFB-A3F2-7ED4-7F5B-6D486C04799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4436743" y="2214351"/>
              <a:ext cx="381837" cy="656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97E9AF-E29F-546A-4619-9C8D17344F2C}"/>
              </a:ext>
            </a:extLst>
          </p:cNvPr>
          <p:cNvGrpSpPr/>
          <p:nvPr/>
        </p:nvGrpSpPr>
        <p:grpSpPr>
          <a:xfrm>
            <a:off x="1417015" y="3909603"/>
            <a:ext cx="3379323" cy="1057095"/>
            <a:chOff x="1057420" y="4484638"/>
            <a:chExt cx="3379323" cy="1057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0FFFC-335E-49DB-0B83-59160CB1660D}"/>
                </a:ext>
              </a:extLst>
            </p:cNvPr>
            <p:cNvSpPr txBox="1"/>
            <p:nvPr/>
          </p:nvSpPr>
          <p:spPr>
            <a:xfrm>
              <a:off x="1057420" y="5080068"/>
              <a:ext cx="3379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Hides “lower” primitives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CC1B01-9BE0-E667-F852-B9B14FE369F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2747082" y="4484638"/>
              <a:ext cx="244639" cy="59543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C7E687-ADDD-7078-70A9-0A8DE9EE5C3F}"/>
              </a:ext>
            </a:extLst>
          </p:cNvPr>
          <p:cNvSpPr txBox="1"/>
          <p:nvPr/>
        </p:nvSpPr>
        <p:spPr>
          <a:xfrm>
            <a:off x="7395664" y="4716476"/>
            <a:ext cx="1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⇒ cost</a:t>
            </a:r>
          </a:p>
        </p:txBody>
      </p:sp>
    </p:spTree>
    <p:extLst>
      <p:ext uri="{BB962C8B-B14F-4D97-AF65-F5344CB8AC3E}">
        <p14:creationId xmlns:p14="http://schemas.microsoft.com/office/powerpoint/2010/main" val="12645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6D6F7-2504-FCDB-BC14-2DC3BBBA57FF}"/>
              </a:ext>
            </a:extLst>
          </p:cNvPr>
          <p:cNvCxnSpPr/>
          <p:nvPr/>
        </p:nvCxnSpPr>
        <p:spPr>
          <a:xfrm>
            <a:off x="1306305" y="4126550"/>
            <a:ext cx="9780104" cy="0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D718E-684B-008D-7492-6DE30942E7C4}"/>
              </a:ext>
            </a:extLst>
          </p:cNvPr>
          <p:cNvCxnSpPr/>
          <p:nvPr/>
        </p:nvCxnSpPr>
        <p:spPr>
          <a:xfrm>
            <a:off x="1478583" y="4033784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C17C3A-A6EC-C8E5-EB64-6E59341F7E99}"/>
              </a:ext>
            </a:extLst>
          </p:cNvPr>
          <p:cNvCxnSpPr/>
          <p:nvPr/>
        </p:nvCxnSpPr>
        <p:spPr>
          <a:xfrm>
            <a:off x="9436521" y="4040412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4A200-AA0D-DB3C-EF47-ADE25A8C0071}"/>
              </a:ext>
            </a:extLst>
          </p:cNvPr>
          <p:cNvCxnSpPr/>
          <p:nvPr/>
        </p:nvCxnSpPr>
        <p:spPr>
          <a:xfrm>
            <a:off x="5600005" y="4047040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45D2F5-903A-9F0C-D5DD-6F0833E0BAFD}"/>
              </a:ext>
            </a:extLst>
          </p:cNvPr>
          <p:cNvSpPr txBox="1"/>
          <p:nvPr/>
        </p:nvSpPr>
        <p:spPr>
          <a:xfrm>
            <a:off x="5268707" y="42855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1FFC0-212F-FB1A-95A6-BE7D0108BEBA}"/>
              </a:ext>
            </a:extLst>
          </p:cNvPr>
          <p:cNvSpPr txBox="1"/>
          <p:nvPr/>
        </p:nvSpPr>
        <p:spPr>
          <a:xfrm>
            <a:off x="9097325" y="427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B80E-EE93-66CD-0C2D-3C88B027F338}"/>
              </a:ext>
            </a:extLst>
          </p:cNvPr>
          <p:cNvSpPr txBox="1"/>
          <p:nvPr/>
        </p:nvSpPr>
        <p:spPr>
          <a:xfrm>
            <a:off x="1140651" y="427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4C7C3351-D4FD-13C9-2DEE-18C04833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047" y="3282899"/>
            <a:ext cx="566528" cy="5665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FCCF1-0765-93D1-8594-89B4D8B8B8D0}"/>
              </a:ext>
            </a:extLst>
          </p:cNvPr>
          <p:cNvGrpSpPr/>
          <p:nvPr/>
        </p:nvGrpSpPr>
        <p:grpSpPr>
          <a:xfrm>
            <a:off x="4829575" y="3021470"/>
            <a:ext cx="1765965" cy="660115"/>
            <a:chOff x="4874992" y="2456903"/>
            <a:chExt cx="1765965" cy="66011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06A87B-E40F-F359-F004-E6C5314DE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992" y="2456903"/>
              <a:ext cx="931271" cy="56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97B5D3-36B3-2648-78B3-90134CE6F048}"/>
                </a:ext>
              </a:extLst>
            </p:cNvPr>
            <p:cNvSpPr txBox="1"/>
            <p:nvPr/>
          </p:nvSpPr>
          <p:spPr>
            <a:xfrm>
              <a:off x="5457748" y="2747686"/>
              <a:ext cx="118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E98FB0-C8F7-B57D-C3E5-E4AD9F8E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2" y="2327686"/>
            <a:ext cx="607645" cy="607645"/>
          </a:xfrm>
          <a:prstGeom prst="rect">
            <a:avLst/>
          </a:prstGeom>
          <a:noFill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637DDA-99D1-445C-6993-E70A913D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73" y="2905702"/>
            <a:ext cx="607645" cy="3645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4ED12-3863-4AB2-4B69-A2E7F15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Abstractions can unlock massive potential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882039-6023-9016-3D38-DC2DAD26C3FE}"/>
              </a:ext>
            </a:extLst>
          </p:cNvPr>
          <p:cNvGrpSpPr/>
          <p:nvPr/>
        </p:nvGrpSpPr>
        <p:grpSpPr>
          <a:xfrm>
            <a:off x="5607902" y="2441664"/>
            <a:ext cx="5251882" cy="646331"/>
            <a:chOff x="5607902" y="2441664"/>
            <a:chExt cx="5251882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4A357-CDC6-2A0B-C57C-24C10B989CD7}"/>
                </a:ext>
              </a:extLst>
            </p:cNvPr>
            <p:cNvSpPr txBox="1"/>
            <p:nvPr/>
          </p:nvSpPr>
          <p:spPr>
            <a:xfrm>
              <a:off x="7397394" y="2441664"/>
              <a:ext cx="1484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Massive tech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accessibility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A67590-768D-D15A-E8CC-CC3F5BD154BB}"/>
                </a:ext>
              </a:extLst>
            </p:cNvPr>
            <p:cNvCxnSpPr>
              <a:stCxn id="19" idx="1"/>
            </p:cNvCxnSpPr>
            <p:nvPr/>
          </p:nvCxnSpPr>
          <p:spPr>
            <a:xfrm flipH="1" flipV="1">
              <a:off x="5607902" y="2764829"/>
              <a:ext cx="178949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3B508E-CB46-62E7-A5C2-61B670D3C2D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8881903" y="2752191"/>
              <a:ext cx="1977881" cy="126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26DB47-CED8-6EE0-016D-59BAD621BCA7}"/>
                </a:ext>
              </a:extLst>
            </p:cNvPr>
            <p:cNvCxnSpPr/>
            <p:nvPr/>
          </p:nvCxnSpPr>
          <p:spPr>
            <a:xfrm>
              <a:off x="5608491" y="2553863"/>
              <a:ext cx="0" cy="3917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46EC5C4-1500-3EC7-6FFE-9F05D8D87CC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10096928" y="4665108"/>
            <a:ext cx="1525711" cy="15257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1DC2A2-95AF-DA3D-B0F2-55932440CE0C}"/>
              </a:ext>
            </a:extLst>
          </p:cNvPr>
          <p:cNvSpPr txBox="1"/>
          <p:nvPr/>
        </p:nvSpPr>
        <p:spPr>
          <a:xfrm>
            <a:off x="7347623" y="6193081"/>
            <a:ext cx="427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/blog/2024/04/14/the-cost-of-abstraction</a:t>
            </a:r>
          </a:p>
        </p:txBody>
      </p:sp>
    </p:spTree>
    <p:extLst>
      <p:ext uri="{BB962C8B-B14F-4D97-AF65-F5344CB8AC3E}">
        <p14:creationId xmlns:p14="http://schemas.microsoft.com/office/powerpoint/2010/main" val="18880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DD8-38E8-E156-FD09-031A17C8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Scalability! But at what COST?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0C973-525E-2547-594F-F1491190871A}"/>
              </a:ext>
            </a:extLst>
          </p:cNvPr>
          <p:cNvSpPr txBox="1"/>
          <p:nvPr/>
        </p:nvSpPr>
        <p:spPr>
          <a:xfrm>
            <a:off x="3347395" y="4773141"/>
            <a:ext cx="5497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“You can have a second computer once</a:t>
            </a:r>
          </a:p>
          <a:p>
            <a:pPr algn="ctr"/>
            <a:r>
              <a:rPr lang="en-US" sz="2000" dirty="0"/>
              <a:t>you’ve shown you know how to use the first one”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- Paul Braham</a:t>
            </a:r>
          </a:p>
          <a:p>
            <a:pPr algn="ctr"/>
            <a:endParaRPr lang="en-US" sz="2000" dirty="0"/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A05E44B-934C-B746-33B9-E42F3967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56" y="1628248"/>
            <a:ext cx="7531100" cy="3022600"/>
          </a:xfrm>
          <a:prstGeom prst="rect">
            <a:avLst/>
          </a:prstGeom>
        </p:spPr>
      </p:pic>
      <p:pic>
        <p:nvPicPr>
          <p:cNvPr id="10" name="Picture 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D03EB943-1D61-86FE-1465-48338BD602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301556" y="4650848"/>
            <a:ext cx="1524856" cy="1524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127C83-61F0-8CB6-460F-D6EB1C1139AD}"/>
              </a:ext>
            </a:extLst>
          </p:cNvPr>
          <p:cNvSpPr txBox="1"/>
          <p:nvPr/>
        </p:nvSpPr>
        <p:spPr>
          <a:xfrm>
            <a:off x="8428302" y="6219691"/>
            <a:ext cx="339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www.frankmcsherry.org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/assets/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COST.pdf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573E-FA71-B9D2-83EA-AF3EB0F70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B76EEF-59E9-12DA-C8D3-49356621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Abstractions have a half life</a:t>
            </a:r>
          </a:p>
        </p:txBody>
      </p:sp>
    </p:spTree>
    <p:extLst>
      <p:ext uri="{BB962C8B-B14F-4D97-AF65-F5344CB8AC3E}">
        <p14:creationId xmlns:p14="http://schemas.microsoft.com/office/powerpoint/2010/main" val="365005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9394-3603-223B-942B-33E00A21A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23CE2D-B57F-3010-2503-09850FD734C2}"/>
              </a:ext>
            </a:extLst>
          </p:cNvPr>
          <p:cNvCxnSpPr/>
          <p:nvPr/>
        </p:nvCxnSpPr>
        <p:spPr>
          <a:xfrm>
            <a:off x="1329280" y="4571478"/>
            <a:ext cx="9780104" cy="0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62A0D5-A03B-64D6-C2B9-94339440E256}"/>
              </a:ext>
            </a:extLst>
          </p:cNvPr>
          <p:cNvCxnSpPr/>
          <p:nvPr/>
        </p:nvCxnSpPr>
        <p:spPr>
          <a:xfrm>
            <a:off x="1501558" y="4478712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32C63-1B7A-BD02-08DB-E995D49CD908}"/>
              </a:ext>
            </a:extLst>
          </p:cNvPr>
          <p:cNvCxnSpPr/>
          <p:nvPr/>
        </p:nvCxnSpPr>
        <p:spPr>
          <a:xfrm>
            <a:off x="9459496" y="4485340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DAE50-6F5A-FE6D-7008-AE0711E37EE8}"/>
              </a:ext>
            </a:extLst>
          </p:cNvPr>
          <p:cNvCxnSpPr/>
          <p:nvPr/>
        </p:nvCxnSpPr>
        <p:spPr>
          <a:xfrm>
            <a:off x="5622980" y="4491968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76CBE9-B98D-3659-43C6-A275AA384A3E}"/>
              </a:ext>
            </a:extLst>
          </p:cNvPr>
          <p:cNvSpPr txBox="1"/>
          <p:nvPr/>
        </p:nvSpPr>
        <p:spPr>
          <a:xfrm>
            <a:off x="5291682" y="473050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98F6F-C77D-6038-D118-182FA1AAB64C}"/>
              </a:ext>
            </a:extLst>
          </p:cNvPr>
          <p:cNvSpPr txBox="1"/>
          <p:nvPr/>
        </p:nvSpPr>
        <p:spPr>
          <a:xfrm>
            <a:off x="9120300" y="47238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9A8BF-C0BD-5EEE-FBDC-8AFF979AC63A}"/>
              </a:ext>
            </a:extLst>
          </p:cNvPr>
          <p:cNvSpPr txBox="1"/>
          <p:nvPr/>
        </p:nvSpPr>
        <p:spPr>
          <a:xfrm>
            <a:off x="1163626" y="47238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DE254EBA-C060-A29F-FF9B-93EAC2A22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022" y="3867527"/>
            <a:ext cx="566528" cy="566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7E4F7E-680A-8DD1-1A9B-3321703F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Hardware Abstractions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DF282-7397-9FFA-6C0A-85479BD93E3C}"/>
              </a:ext>
            </a:extLst>
          </p:cNvPr>
          <p:cNvSpPr txBox="1"/>
          <p:nvPr/>
        </p:nvSpPr>
        <p:spPr>
          <a:xfrm>
            <a:off x="2897072" y="3813966"/>
            <a:ext cx="11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Multicore</a:t>
            </a:r>
            <a:br>
              <a:rPr lang="en-US" dirty="0"/>
            </a:br>
            <a:r>
              <a:rPr lang="en-US" dirty="0"/>
              <a:t>CPUs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92DBC-4B2D-E0CB-EE3C-EA0B8ECBF90A}"/>
              </a:ext>
            </a:extLst>
          </p:cNvPr>
          <p:cNvSpPr txBox="1"/>
          <p:nvPr/>
        </p:nvSpPr>
        <p:spPr>
          <a:xfrm>
            <a:off x="8950381" y="39636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M1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34D67-D945-CDE5-90FD-163D936B5CC2}"/>
              </a:ext>
            </a:extLst>
          </p:cNvPr>
          <p:cNvSpPr txBox="1"/>
          <p:nvPr/>
        </p:nvSpPr>
        <p:spPr>
          <a:xfrm>
            <a:off x="2577517" y="315086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PCIe 1.0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A4657-9131-A460-A332-EEA7263A0E90}"/>
              </a:ext>
            </a:extLst>
          </p:cNvPr>
          <p:cNvSpPr txBox="1"/>
          <p:nvPr/>
        </p:nvSpPr>
        <p:spPr>
          <a:xfrm>
            <a:off x="4973857" y="3821542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Integ</a:t>
            </a:r>
            <a:endParaRPr lang="en-US" dirty="0"/>
          </a:p>
          <a:p>
            <a:pPr algn="ctr"/>
            <a:r>
              <a:rPr lang="en-US" dirty="0" err="1"/>
              <a:t>Northbr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AACABA-8895-1767-0945-40068A4B64F5}"/>
              </a:ext>
            </a:extLst>
          </p:cNvPr>
          <p:cNvCxnSpPr/>
          <p:nvPr/>
        </p:nvCxnSpPr>
        <p:spPr>
          <a:xfrm>
            <a:off x="1329280" y="3727827"/>
            <a:ext cx="9780104" cy="0"/>
          </a:xfrm>
          <a:prstGeom prst="straightConnector1">
            <a:avLst/>
          </a:prstGeom>
          <a:ln w="6350">
            <a:solidFill>
              <a:schemeClr val="tx1">
                <a:lumMod val="75000"/>
                <a:alpha val="70934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963EBA-9363-E8AF-A97C-11B8DC55DF40}"/>
              </a:ext>
            </a:extLst>
          </p:cNvPr>
          <p:cNvSpPr txBox="1"/>
          <p:nvPr/>
        </p:nvSpPr>
        <p:spPr>
          <a:xfrm>
            <a:off x="520645" y="39636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E27EA-BBF0-F92F-976C-F4FF1A817B45}"/>
              </a:ext>
            </a:extLst>
          </p:cNvPr>
          <p:cNvCxnSpPr/>
          <p:nvPr/>
        </p:nvCxnSpPr>
        <p:spPr>
          <a:xfrm>
            <a:off x="1308811" y="2924730"/>
            <a:ext cx="9780104" cy="0"/>
          </a:xfrm>
          <a:prstGeom prst="straightConnector1">
            <a:avLst/>
          </a:prstGeom>
          <a:ln w="6350">
            <a:solidFill>
              <a:schemeClr val="tx1">
                <a:lumMod val="75000"/>
                <a:alpha val="70934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FDA3F2-AF71-B1D0-6A1B-ED485FB01FB3}"/>
              </a:ext>
            </a:extLst>
          </p:cNvPr>
          <p:cNvSpPr txBox="1"/>
          <p:nvPr/>
        </p:nvSpPr>
        <p:spPr>
          <a:xfrm>
            <a:off x="593615" y="3130189"/>
            <a:ext cx="48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DCA4E-4553-9C4D-709F-A5A535781836}"/>
              </a:ext>
            </a:extLst>
          </p:cNvPr>
          <p:cNvSpPr txBox="1"/>
          <p:nvPr/>
        </p:nvSpPr>
        <p:spPr>
          <a:xfrm>
            <a:off x="4807318" y="313018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088D4B-7170-564A-0972-9CCD61E6AD93}"/>
              </a:ext>
            </a:extLst>
          </p:cNvPr>
          <p:cNvSpPr txBox="1"/>
          <p:nvPr/>
        </p:nvSpPr>
        <p:spPr>
          <a:xfrm>
            <a:off x="6108700" y="31323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NVMe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251CE6-DF0C-7651-D784-5F90FE4CA986}"/>
              </a:ext>
            </a:extLst>
          </p:cNvPr>
          <p:cNvCxnSpPr/>
          <p:nvPr/>
        </p:nvCxnSpPr>
        <p:spPr>
          <a:xfrm>
            <a:off x="1308811" y="2061884"/>
            <a:ext cx="9780104" cy="0"/>
          </a:xfrm>
          <a:prstGeom prst="straightConnector1">
            <a:avLst/>
          </a:prstGeom>
          <a:ln w="6350">
            <a:solidFill>
              <a:schemeClr val="tx1">
                <a:lumMod val="75000"/>
                <a:alpha val="70934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0C0EC1-D707-793E-61A9-AA4FBA2A9CE6}"/>
              </a:ext>
            </a:extLst>
          </p:cNvPr>
          <p:cNvSpPr txBox="1"/>
          <p:nvPr/>
        </p:nvSpPr>
        <p:spPr>
          <a:xfrm>
            <a:off x="318910" y="2299303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211B0-6FF4-3105-8503-BD2A13C467AA}"/>
              </a:ext>
            </a:extLst>
          </p:cNvPr>
          <p:cNvSpPr txBox="1"/>
          <p:nvPr/>
        </p:nvSpPr>
        <p:spPr>
          <a:xfrm>
            <a:off x="5871710" y="396360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iGPU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DC7B8-A412-6307-6723-6A0ABBB5EF95}"/>
              </a:ext>
            </a:extLst>
          </p:cNvPr>
          <p:cNvSpPr txBox="1"/>
          <p:nvPr/>
        </p:nvSpPr>
        <p:spPr>
          <a:xfrm>
            <a:off x="9839044" y="315086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 5.0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B954F1-5536-E590-EBDA-45B7BE035EBC}"/>
              </a:ext>
            </a:extLst>
          </p:cNvPr>
          <p:cNvSpPr txBox="1"/>
          <p:nvPr/>
        </p:nvSpPr>
        <p:spPr>
          <a:xfrm>
            <a:off x="7234321" y="23196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4D24E-9115-C111-D9D8-EAB9454F8B84}"/>
              </a:ext>
            </a:extLst>
          </p:cNvPr>
          <p:cNvSpPr txBox="1"/>
          <p:nvPr/>
        </p:nvSpPr>
        <p:spPr>
          <a:xfrm>
            <a:off x="8960672" y="2221448"/>
            <a:ext cx="99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Unified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7B8157-F10A-4524-751E-68859A19727A}"/>
              </a:ext>
            </a:extLst>
          </p:cNvPr>
          <p:cNvSpPr txBox="1"/>
          <p:nvPr/>
        </p:nvSpPr>
        <p:spPr>
          <a:xfrm>
            <a:off x="10348157" y="23240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CXL</a:t>
            </a:r>
          </a:p>
        </p:txBody>
      </p:sp>
    </p:spTree>
    <p:extLst>
      <p:ext uri="{BB962C8B-B14F-4D97-AF65-F5344CB8AC3E}">
        <p14:creationId xmlns:p14="http://schemas.microsoft.com/office/powerpoint/2010/main" val="24112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18" grpId="0"/>
      <p:bldP spid="23" grpId="0"/>
      <p:bldP spid="24" grpId="0"/>
      <p:bldP spid="29" grpId="0"/>
      <p:bldP spid="30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3C78-A54D-D588-096E-7A232540D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D920-BF63-5DCB-26CF-9E5D8731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Emergent Trends</a:t>
            </a:r>
          </a:p>
        </p:txBody>
      </p:sp>
    </p:spTree>
    <p:extLst>
      <p:ext uri="{BB962C8B-B14F-4D97-AF65-F5344CB8AC3E}">
        <p14:creationId xmlns:p14="http://schemas.microsoft.com/office/powerpoint/2010/main" val="271862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4138</TotalTime>
  <Words>1042</Words>
  <Application>Microsoft Macintosh PowerPoint</Application>
  <PresentationFormat>Widescreen</PresentationFormat>
  <Paragraphs>159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Helvetica Neue</vt:lpstr>
      <vt:lpstr>Office Theme</vt:lpstr>
      <vt:lpstr>Revisiting Abstractions For Fun &amp; Profit</vt:lpstr>
      <vt:lpstr>Definition &amp; History</vt:lpstr>
      <vt:lpstr>What’s an “Abstraction”</vt:lpstr>
      <vt:lpstr>What’s an “Abstraction”</vt:lpstr>
      <vt:lpstr>Abstractions can unlock massive potential</vt:lpstr>
      <vt:lpstr>Scalability! But at what COST?</vt:lpstr>
      <vt:lpstr>Abstractions have a half life</vt:lpstr>
      <vt:lpstr>Hardware Abstractions History</vt:lpstr>
      <vt:lpstr>Emergent Trends</vt:lpstr>
      <vt:lpstr>A new class of Systems Programming Languages</vt:lpstr>
      <vt:lpstr>Reimagining Existing Software</vt:lpstr>
      <vt:lpstr>Better domain primitives</vt:lpstr>
      <vt:lpstr>A shift of concurrency primitives</vt:lpstr>
      <vt:lpstr>Massive Parallelism w/ xPUs</vt:lpstr>
      <vt:lpstr>Pervasive use of VMs</vt:lpstr>
      <vt:lpstr>A return to Formalism</vt:lpstr>
      <vt:lpstr>AI – the dark horse</vt:lpstr>
      <vt:lpstr>"Education is what, when, and why to do things, Training is how to do it. Either one without the other is not of much use.”  - Hamming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Amod Malviya</dc:creator>
  <cp:lastModifiedBy>Amod Malviya</cp:lastModifiedBy>
  <cp:revision>141</cp:revision>
  <dcterms:created xsi:type="dcterms:W3CDTF">2024-10-14T06:05:19Z</dcterms:created>
  <dcterms:modified xsi:type="dcterms:W3CDTF">2024-10-17T03:03:51Z</dcterms:modified>
</cp:coreProperties>
</file>