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sldIdLst>
    <p:sldId id="256" r:id="rId2"/>
    <p:sldId id="265" r:id="rId3"/>
    <p:sldId id="318" r:id="rId4"/>
    <p:sldId id="266" r:id="rId5"/>
    <p:sldId id="319" r:id="rId6"/>
    <p:sldId id="264" r:id="rId7"/>
    <p:sldId id="267" r:id="rId8"/>
    <p:sldId id="325" r:id="rId9"/>
    <p:sldId id="278" r:id="rId10"/>
    <p:sldId id="324" r:id="rId11"/>
    <p:sldId id="320" r:id="rId12"/>
    <p:sldId id="328" r:id="rId13"/>
    <p:sldId id="263" r:id="rId14"/>
    <p:sldId id="329" r:id="rId15"/>
    <p:sldId id="262" r:id="rId16"/>
    <p:sldId id="326" r:id="rId17"/>
    <p:sldId id="330" r:id="rId18"/>
    <p:sldId id="331" r:id="rId19"/>
    <p:sldId id="260" r:id="rId20"/>
    <p:sldId id="270" r:id="rId21"/>
    <p:sldId id="261" r:id="rId22"/>
    <p:sldId id="317" r:id="rId23"/>
    <p:sldId id="257" r:id="rId24"/>
    <p:sldId id="323" r:id="rId25"/>
    <p:sldId id="32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81986"/>
  </p:normalViewPr>
  <p:slideViewPr>
    <p:cSldViewPr snapToGrid="0">
      <p:cViewPr varScale="1">
        <p:scale>
          <a:sx n="103" d="100"/>
          <a:sy n="103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800D3-1504-0D4E-9950-90FF24E675A2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58B90-C22D-B343-810E-CE47BAD2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QR code: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amodm</a:t>
            </a:r>
            <a:r>
              <a:rPr lang="en-US" dirty="0"/>
              <a:t>/talks/discussions/1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9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 err="1"/>
              <a:t>bp.c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 it existence of a condition that creates a problem?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BABBC-44C5-8FE7-6C49-56058A1A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CBE763-09E6-DDC3-6C86-6E501180F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08FA1-11F7-24C3-D15B-3CB79730B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there’s a branch predictor keeping track of taken branches, can we create a test to overflow its state?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06527-B4FF-F8E6-8595-7A5DDB02F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 err="1"/>
              <a:t>cpu</a:t>
            </a:r>
            <a:r>
              <a:rPr lang="en-US" dirty="0"/>
              <a:t>-vs-</a:t>
            </a:r>
            <a:r>
              <a:rPr lang="en-US" dirty="0" err="1"/>
              <a:t>gpu.html</a:t>
            </a:r>
            <a:r>
              <a:rPr lang="en-US" dirty="0"/>
              <a:t>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amodm</a:t>
            </a:r>
            <a:r>
              <a:rPr lang="en-US" dirty="0"/>
              <a:t>/talks/tree/main/lecture-series-</a:t>
            </a:r>
            <a:r>
              <a:rPr lang="en-US" dirty="0" err="1"/>
              <a:t>hwsw</a:t>
            </a:r>
            <a:r>
              <a:rPr lang="en-US" dirty="0"/>
              <a:t>/lecture-2-inside-the-gpu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single core 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multiple core 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divergent control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CPUs are </a:t>
            </a:r>
            <a:r>
              <a:rPr lang="en-US"/>
              <a:t>optimized for latency, while GPUs are optimized for throughput oriented workloads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18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Demo: Heavy workload demo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Once started, cannot stop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GPUs aren’t good at divergent control flow situations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QR code: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amodm</a:t>
            </a:r>
            <a:r>
              <a:rPr lang="en-US" dirty="0"/>
              <a:t>/talks/discussions/1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did we not discuss I/O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0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Alignment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TLB flush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Cache associativity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Cache coherency as a distributed systems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Goal is to show that hardware has real world implications on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Peak performance can be achieved only if we understand how things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faster?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 does it depend on `n`?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Incorrect model: stack is “closer”, heap is “farther”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Correct model: subject to same caching pattern, all memory addresses are the same distance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Source: stack-</a:t>
            </a:r>
            <a:r>
              <a:rPr lang="en-US" dirty="0" err="1"/>
              <a:t>heap.c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Source: memory-</a:t>
            </a:r>
            <a:r>
              <a:rPr lang="en-US" dirty="0" err="1"/>
              <a:t>access.c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much time per iteration? Depends? On what?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“cycles” here are CPU clock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while DRAM latency is ~50ns, actual latency would be L3 latency + DRAM latency.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B3A2-587F-9E42-B2B7-3AD73A7249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Link between BL and cache line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Channel count increase is another example of using throughput to hide latency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the differing caches in perf vs efficiency cores of M1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the Instruction vs Data cache segregation for L1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 err="1"/>
              <a:t>superscalar.c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x1-x7 are random numbers initialized at runtime.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58B90-C22D-B343-810E-CE47BAD20D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45D4A8-BB00-884A-BED7-D53368ED4AE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637A589-6928-FC40-B4AA-04810070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E16-6C2F-1023-930E-08A639F6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FE2D3-B980-3B89-89C9-1A091B497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675"/>
            <a:ext cx="9144000" cy="1655762"/>
          </a:xfrm>
        </p:spPr>
        <p:txBody>
          <a:bodyPr/>
          <a:lstStyle/>
          <a:p>
            <a:r>
              <a:rPr lang="en-US" dirty="0"/>
              <a:t>Reviewing Mental Models of Hardware &amp; Software</a:t>
            </a:r>
          </a:p>
          <a:p>
            <a:endParaRPr lang="en-US" dirty="0"/>
          </a:p>
          <a:p>
            <a:r>
              <a:rPr lang="en-US" dirty="0" err="1"/>
              <a:t>Amod</a:t>
            </a:r>
            <a:r>
              <a:rPr lang="en-US" dirty="0"/>
              <a:t> Malviya</a:t>
            </a:r>
          </a:p>
        </p:txBody>
      </p:sp>
      <p:pic>
        <p:nvPicPr>
          <p:cNvPr id="7" name="Picture 6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49DF896D-B465-8E63-560E-9039915E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881436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ED120-11E9-4764-C3B6-DEA2398DB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PU">
            <a:extLst>
              <a:ext uri="{FF2B5EF4-FFF2-40B4-BE49-F238E27FC236}">
                <a16:creationId xmlns:a16="http://schemas.microsoft.com/office/drawing/2014/main" id="{DC451D2C-BAC1-FCE8-7FED-0A52D062C922}"/>
              </a:ext>
            </a:extLst>
          </p:cNvPr>
          <p:cNvGrpSpPr/>
          <p:nvPr/>
        </p:nvGrpSpPr>
        <p:grpSpPr>
          <a:xfrm>
            <a:off x="1902939" y="1461871"/>
            <a:ext cx="1491049" cy="1675715"/>
            <a:chOff x="5350475" y="322646"/>
            <a:chExt cx="1491049" cy="1675715"/>
          </a:xfrm>
        </p:grpSpPr>
        <p:pic>
          <p:nvPicPr>
            <p:cNvPr id="3" name="Graphic 2" descr="Processor with solid fill">
              <a:extLst>
                <a:ext uri="{FF2B5EF4-FFF2-40B4-BE49-F238E27FC236}">
                  <a16:creationId xmlns:a16="http://schemas.microsoft.com/office/drawing/2014/main" id="{BE3B6D34-07BD-34DC-6717-1194751CD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0475" y="507312"/>
              <a:ext cx="1491049" cy="14910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6AD78A-3B60-EC53-5383-2B6B60108DEA}"/>
                </a:ext>
              </a:extLst>
            </p:cNvPr>
            <p:cNvSpPr txBox="1"/>
            <p:nvPr/>
          </p:nvSpPr>
          <p:spPr>
            <a:xfrm>
              <a:off x="5808901" y="32264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1AC730-D7D3-DA17-356B-2756CBA0F758}"/>
              </a:ext>
            </a:extLst>
          </p:cNvPr>
          <p:cNvGrpSpPr/>
          <p:nvPr/>
        </p:nvGrpSpPr>
        <p:grpSpPr>
          <a:xfrm>
            <a:off x="8535237" y="1445053"/>
            <a:ext cx="2296981" cy="1894015"/>
            <a:chOff x="8515181" y="755477"/>
            <a:chExt cx="2296981" cy="1894015"/>
          </a:xfrm>
        </p:grpSpPr>
        <p:pic>
          <p:nvPicPr>
            <p:cNvPr id="9" name="Picture 8" descr="A computer chip with many square windows&#10;&#10;Description automatically generated">
              <a:extLst>
                <a:ext uri="{FF2B5EF4-FFF2-40B4-BE49-F238E27FC236}">
                  <a16:creationId xmlns:a16="http://schemas.microsoft.com/office/drawing/2014/main" id="{58D2EFC1-7A8E-7B40-5B9D-ACF12E36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5181" y="755477"/>
              <a:ext cx="2296981" cy="1148491"/>
            </a:xfrm>
            <a:prstGeom prst="rect">
              <a:avLst/>
            </a:prstGeom>
          </p:spPr>
        </p:pic>
        <p:pic>
          <p:nvPicPr>
            <p:cNvPr id="10" name="Picture 9" descr="A computer chip with many square windows&#10;&#10;Description automatically generated">
              <a:extLst>
                <a:ext uri="{FF2B5EF4-FFF2-40B4-BE49-F238E27FC236}">
                  <a16:creationId xmlns:a16="http://schemas.microsoft.com/office/drawing/2014/main" id="{F3CC4E65-75A9-37C5-30CC-6844A5173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5181" y="1501001"/>
              <a:ext cx="2296981" cy="114849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5D5641-BAF7-6655-719D-28824D860AC1}"/>
              </a:ext>
            </a:extLst>
          </p:cNvPr>
          <p:cNvGrpSpPr/>
          <p:nvPr/>
        </p:nvGrpSpPr>
        <p:grpSpPr>
          <a:xfrm>
            <a:off x="3393988" y="1673992"/>
            <a:ext cx="5008606" cy="1143862"/>
            <a:chOff x="3060356" y="2538965"/>
            <a:chExt cx="4563763" cy="1143862"/>
          </a:xfrm>
        </p:grpSpPr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6F8E22AA-5D70-42F4-DA11-5538A36B6DFA}"/>
                </a:ext>
              </a:extLst>
            </p:cNvPr>
            <p:cNvSpPr/>
            <p:nvPr/>
          </p:nvSpPr>
          <p:spPr>
            <a:xfrm>
              <a:off x="3060356" y="2831241"/>
              <a:ext cx="4563763" cy="851586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3FD93D-A633-A4C3-B0AD-E4866E122605}"/>
                </a:ext>
              </a:extLst>
            </p:cNvPr>
            <p:cNvSpPr txBox="1"/>
            <p:nvPr/>
          </p:nvSpPr>
          <p:spPr>
            <a:xfrm>
              <a:off x="4696537" y="2538965"/>
              <a:ext cx="1424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Bus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770D4F0-C835-4840-BC39-FA25F3C33358}"/>
              </a:ext>
            </a:extLst>
          </p:cNvPr>
          <p:cNvSpPr txBox="1"/>
          <p:nvPr/>
        </p:nvSpPr>
        <p:spPr>
          <a:xfrm>
            <a:off x="3393988" y="707362"/>
            <a:ext cx="5920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Memory is SLOOOOWWWWWW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FEE0A-2289-110F-1790-F727B2F094BC}"/>
              </a:ext>
            </a:extLst>
          </p:cNvPr>
          <p:cNvSpPr txBox="1"/>
          <p:nvPr/>
        </p:nvSpPr>
        <p:spPr>
          <a:xfrm>
            <a:off x="4562156" y="3339068"/>
            <a:ext cx="267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Latency: 50-100 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A5216-9A0F-F9E3-DE46-2B84BF32ECC2}"/>
              </a:ext>
            </a:extLst>
          </p:cNvPr>
          <p:cNvSpPr txBox="1"/>
          <p:nvPr/>
        </p:nvSpPr>
        <p:spPr>
          <a:xfrm>
            <a:off x="3667304" y="3842949"/>
            <a:ext cx="446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Bandwidth: 25-50 GB/s /channel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B8F4B-F976-5AE2-A8BE-EA038202B3EC}"/>
              </a:ext>
            </a:extLst>
          </p:cNvPr>
          <p:cNvSpPr txBox="1"/>
          <p:nvPr/>
        </p:nvSpPr>
        <p:spPr>
          <a:xfrm>
            <a:off x="3375675" y="4537842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D702A6-81F6-6965-B490-019D267C659A}"/>
              </a:ext>
            </a:extLst>
          </p:cNvPr>
          <p:cNvSpPr txBox="1"/>
          <p:nvPr/>
        </p:nvSpPr>
        <p:spPr>
          <a:xfrm>
            <a:off x="4081235" y="453784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50ns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7FC214-C33B-11A5-74D5-73EB32159292}"/>
              </a:ext>
            </a:extLst>
          </p:cNvPr>
          <p:cNvSpPr txBox="1"/>
          <p:nvPr/>
        </p:nvSpPr>
        <p:spPr>
          <a:xfrm>
            <a:off x="4823600" y="4537842"/>
            <a:ext cx="89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 bytes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77528-0BE9-B66D-BA73-F7CD290D4605}"/>
              </a:ext>
            </a:extLst>
          </p:cNvPr>
          <p:cNvSpPr txBox="1"/>
          <p:nvPr/>
        </p:nvSpPr>
        <p:spPr>
          <a:xfrm>
            <a:off x="5995054" y="4519196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791E6-6437-14A4-4137-1347C4D9AE49}"/>
              </a:ext>
            </a:extLst>
          </p:cNvPr>
          <p:cNvSpPr txBox="1"/>
          <p:nvPr/>
        </p:nvSpPr>
        <p:spPr>
          <a:xfrm>
            <a:off x="6700614" y="451919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50ns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F322C-51E8-E150-919F-26A834B1AEBC}"/>
              </a:ext>
            </a:extLst>
          </p:cNvPr>
          <p:cNvSpPr txBox="1"/>
          <p:nvPr/>
        </p:nvSpPr>
        <p:spPr>
          <a:xfrm>
            <a:off x="7442979" y="4519196"/>
            <a:ext cx="89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 bytes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06B4F0-68EE-F34A-4462-BD5123B302C7}"/>
              </a:ext>
            </a:extLst>
          </p:cNvPr>
          <p:cNvSpPr txBox="1"/>
          <p:nvPr/>
        </p:nvSpPr>
        <p:spPr>
          <a:xfrm>
            <a:off x="8212803" y="4040147"/>
            <a:ext cx="2323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100ns:  16 bytes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= 160 MB/s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91B7D2-D95E-BA8B-1285-0D857D3C20F7}"/>
              </a:ext>
            </a:extLst>
          </p:cNvPr>
          <p:cNvSpPr txBox="1"/>
          <p:nvPr/>
        </p:nvSpPr>
        <p:spPr>
          <a:xfrm>
            <a:off x="1980643" y="521264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Burst!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8B64E2-9CB2-A35E-0609-5F8361554440}"/>
              </a:ext>
            </a:extLst>
          </p:cNvPr>
          <p:cNvSpPr txBox="1"/>
          <p:nvPr/>
        </p:nvSpPr>
        <p:spPr>
          <a:xfrm>
            <a:off x="3653631" y="5268564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425EDB-4C9A-C7DB-A078-C4AAC3F31800}"/>
              </a:ext>
            </a:extLst>
          </p:cNvPr>
          <p:cNvSpPr txBox="1"/>
          <p:nvPr/>
        </p:nvSpPr>
        <p:spPr>
          <a:xfrm>
            <a:off x="4359191" y="52685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38DFB4-BE77-E71B-9557-7A0A6B8EEE32}"/>
              </a:ext>
            </a:extLst>
          </p:cNvPr>
          <p:cNvSpPr txBox="1"/>
          <p:nvPr/>
        </p:nvSpPr>
        <p:spPr>
          <a:xfrm>
            <a:off x="5101556" y="5268564"/>
            <a:ext cx="235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bytes (x8) = 64 bytes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224167-8956-B65D-75AD-97AA296CB863}"/>
              </a:ext>
            </a:extLst>
          </p:cNvPr>
          <p:cNvSpPr txBox="1"/>
          <p:nvPr/>
        </p:nvSpPr>
        <p:spPr>
          <a:xfrm>
            <a:off x="2809502" y="5710722"/>
            <a:ext cx="637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Throughput hides latency by </a:t>
            </a:r>
            <a:r>
              <a:rPr lang="en-US" sz="2400" dirty="0" err="1">
                <a:solidFill>
                  <a:srgbClr val="00B050"/>
                </a:solidFill>
              </a:rPr>
              <a:t>ammortising</a:t>
            </a:r>
            <a:r>
              <a:rPr lang="en-US" sz="2400" dirty="0">
                <a:solidFill>
                  <a:srgbClr val="00B050"/>
                </a:solidFill>
              </a:rPr>
              <a:t> cost!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4D923B-8A42-D673-8C57-F7A86AA1861D}"/>
              </a:ext>
            </a:extLst>
          </p:cNvPr>
          <p:cNvSpPr txBox="1"/>
          <p:nvPr/>
        </p:nvSpPr>
        <p:spPr>
          <a:xfrm>
            <a:off x="7596857" y="5226191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BL8</a:t>
            </a:r>
          </a:p>
        </p:txBody>
      </p:sp>
    </p:spTree>
    <p:extLst>
      <p:ext uri="{BB962C8B-B14F-4D97-AF65-F5344CB8AC3E}">
        <p14:creationId xmlns:p14="http://schemas.microsoft.com/office/powerpoint/2010/main" val="41032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82CA178-AE76-2ECD-B254-F7899442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67" y="770865"/>
            <a:ext cx="5529200" cy="2712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9AF4D-D65B-3AE0-9128-38D698EB2426}"/>
              </a:ext>
            </a:extLst>
          </p:cNvPr>
          <p:cNvSpPr txBox="1"/>
          <p:nvPr/>
        </p:nvSpPr>
        <p:spPr>
          <a:xfrm>
            <a:off x="621259" y="398561"/>
            <a:ext cx="383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Cache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B5774-8AD6-62D3-C219-5F2BAB2BA1B3}"/>
              </a:ext>
            </a:extLst>
          </p:cNvPr>
          <p:cNvSpPr txBox="1"/>
          <p:nvPr/>
        </p:nvSpPr>
        <p:spPr>
          <a:xfrm>
            <a:off x="1484629" y="1896529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macOS (M1 Max)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9042B-5B92-D4E0-024A-EC083771D3EB}"/>
              </a:ext>
            </a:extLst>
          </p:cNvPr>
          <p:cNvSpPr txBox="1"/>
          <p:nvPr/>
        </p:nvSpPr>
        <p:spPr>
          <a:xfrm>
            <a:off x="1900608" y="4785433"/>
            <a:ext cx="159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Linux (x64)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C0CC07-595E-07DF-A75D-7035EC1D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67" y="3581165"/>
            <a:ext cx="49657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0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793A-8CB6-078C-F9A2-84D00F4E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9E4EA98-B29A-F493-E409-444EE6CB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7" y="1237050"/>
            <a:ext cx="5168900" cy="4013200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851AB21-D661-42A4-774A-3AC0D10F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51" y="1288193"/>
            <a:ext cx="4914900" cy="394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BF275-72E5-3A40-5078-CB86DB5F8DEE}"/>
              </a:ext>
            </a:extLst>
          </p:cNvPr>
          <p:cNvSpPr txBox="1"/>
          <p:nvPr/>
        </p:nvSpPr>
        <p:spPr>
          <a:xfrm>
            <a:off x="3387988" y="382141"/>
            <a:ext cx="5416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Exact same execution speed?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46E2E-143E-647C-D4E3-B2631D5079A6}"/>
              </a:ext>
            </a:extLst>
          </p:cNvPr>
          <p:cNvSpPr txBox="1"/>
          <p:nvPr/>
        </p:nvSpPr>
        <p:spPr>
          <a:xfrm>
            <a:off x="7537714" y="5328337"/>
            <a:ext cx="253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Faster by 10-50 %</a:t>
            </a:r>
          </a:p>
        </p:txBody>
      </p:sp>
    </p:spTree>
    <p:extLst>
      <p:ext uri="{BB962C8B-B14F-4D97-AF65-F5344CB8AC3E}">
        <p14:creationId xmlns:p14="http://schemas.microsoft.com/office/powerpoint/2010/main" val="18354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ADA763-83CC-45E6-EB6D-96051CDD77C9}"/>
              </a:ext>
            </a:extLst>
          </p:cNvPr>
          <p:cNvSpPr/>
          <p:nvPr/>
        </p:nvSpPr>
        <p:spPr>
          <a:xfrm>
            <a:off x="788773" y="526494"/>
            <a:ext cx="6192795" cy="20017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00665-2E8D-7582-F1F4-694F37736894}"/>
              </a:ext>
            </a:extLst>
          </p:cNvPr>
          <p:cNvSpPr/>
          <p:nvPr/>
        </p:nvSpPr>
        <p:spPr>
          <a:xfrm>
            <a:off x="788773" y="2528289"/>
            <a:ext cx="6192795" cy="2611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DB6308-F857-DC58-9E1F-1392453EB0B2}"/>
              </a:ext>
            </a:extLst>
          </p:cNvPr>
          <p:cNvSpPr/>
          <p:nvPr/>
        </p:nvSpPr>
        <p:spPr>
          <a:xfrm>
            <a:off x="2040922" y="3815184"/>
            <a:ext cx="3692940" cy="1234871"/>
          </a:xfrm>
          <a:prstGeom prst="rect">
            <a:avLst/>
          </a:prstGeom>
          <a:solidFill>
            <a:schemeClr val="accent1">
              <a:alpha val="56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50087B-954C-6886-B7A2-1F2F8C1E4862}"/>
              </a:ext>
            </a:extLst>
          </p:cNvPr>
          <p:cNvSpPr/>
          <p:nvPr/>
        </p:nvSpPr>
        <p:spPr>
          <a:xfrm>
            <a:off x="788773" y="5139684"/>
            <a:ext cx="6192795" cy="12315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A6A2F-815E-13BF-996B-461FB2EABF1D}"/>
              </a:ext>
            </a:extLst>
          </p:cNvPr>
          <p:cNvSpPr txBox="1"/>
          <p:nvPr/>
        </p:nvSpPr>
        <p:spPr>
          <a:xfrm rot="16200000">
            <a:off x="431433" y="134272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Frontend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337E4-4A75-B1C8-BCA6-9853060C2672}"/>
              </a:ext>
            </a:extLst>
          </p:cNvPr>
          <p:cNvSpPr txBox="1"/>
          <p:nvPr/>
        </p:nvSpPr>
        <p:spPr>
          <a:xfrm rot="16200000">
            <a:off x="390047" y="3649320"/>
            <a:ext cx="11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690-E723-A4C6-ED4E-435954AB1531}"/>
              </a:ext>
            </a:extLst>
          </p:cNvPr>
          <p:cNvSpPr txBox="1"/>
          <p:nvPr/>
        </p:nvSpPr>
        <p:spPr>
          <a:xfrm rot="16200000">
            <a:off x="474619" y="5601687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Memory</a:t>
            </a:r>
          </a:p>
        </p:txBody>
      </p:sp>
      <p:pic>
        <p:nvPicPr>
          <p:cNvPr id="18" name="Picture 17" descr="A computer chip with many square windows&#10;&#10;Description automatically generated">
            <a:extLst>
              <a:ext uri="{FF2B5EF4-FFF2-40B4-BE49-F238E27FC236}">
                <a16:creationId xmlns:a16="http://schemas.microsoft.com/office/drawing/2014/main" id="{800EF67D-20B2-3FFF-1F76-D1A321E4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17237" y="4289914"/>
            <a:ext cx="2775101" cy="1387551"/>
          </a:xfrm>
          <a:prstGeom prst="rect">
            <a:avLst/>
          </a:prstGeom>
        </p:spPr>
      </p:pic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1917E5DC-4A6A-341F-4B67-22BA2490D432}"/>
              </a:ext>
            </a:extLst>
          </p:cNvPr>
          <p:cNvSpPr/>
          <p:nvPr/>
        </p:nvSpPr>
        <p:spPr>
          <a:xfrm>
            <a:off x="6981568" y="5786354"/>
            <a:ext cx="2592859" cy="40777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1AC6B-2B2A-CE52-DE6C-FEBC6699B5EA}"/>
              </a:ext>
            </a:extLst>
          </p:cNvPr>
          <p:cNvSpPr/>
          <p:nvPr/>
        </p:nvSpPr>
        <p:spPr>
          <a:xfrm>
            <a:off x="2164492" y="985382"/>
            <a:ext cx="3435178" cy="10840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Fetch &amp; Decode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D5910-080E-5D73-0B76-7483DF8BF6BD}"/>
              </a:ext>
            </a:extLst>
          </p:cNvPr>
          <p:cNvSpPr/>
          <p:nvPr/>
        </p:nvSpPr>
        <p:spPr>
          <a:xfrm>
            <a:off x="2784389" y="2703022"/>
            <a:ext cx="2195384" cy="3566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Reorder Buffer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C8E448-A6B3-864B-5CAC-26A2E5500C05}"/>
              </a:ext>
            </a:extLst>
          </p:cNvPr>
          <p:cNvSpPr/>
          <p:nvPr/>
        </p:nvSpPr>
        <p:spPr>
          <a:xfrm>
            <a:off x="2168610" y="3389989"/>
            <a:ext cx="3431060" cy="3566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5378-BA2F-C839-E3A2-28A6F586EDCB}"/>
              </a:ext>
            </a:extLst>
          </p:cNvPr>
          <p:cNvSpPr/>
          <p:nvPr/>
        </p:nvSpPr>
        <p:spPr>
          <a:xfrm>
            <a:off x="5857432" y="5278319"/>
            <a:ext cx="976184" cy="970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11A5C-62B6-21ED-8D81-8EF02C03A423}"/>
              </a:ext>
            </a:extLst>
          </p:cNvPr>
          <p:cNvSpPr/>
          <p:nvPr/>
        </p:nvSpPr>
        <p:spPr>
          <a:xfrm>
            <a:off x="2426652" y="5278319"/>
            <a:ext cx="2923824" cy="320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C23DE9-C8F6-38CC-0990-20743741BAC4}"/>
              </a:ext>
            </a:extLst>
          </p:cNvPr>
          <p:cNvSpPr/>
          <p:nvPr/>
        </p:nvSpPr>
        <p:spPr>
          <a:xfrm>
            <a:off x="2426652" y="5826839"/>
            <a:ext cx="2923824" cy="320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12CA10-6097-DE34-AFB6-8D8F575F6AC1}"/>
              </a:ext>
            </a:extLst>
          </p:cNvPr>
          <p:cNvSpPr/>
          <p:nvPr/>
        </p:nvSpPr>
        <p:spPr>
          <a:xfrm rot="16200000">
            <a:off x="5876340" y="1341076"/>
            <a:ext cx="1541926" cy="372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Instruction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E799CC-E4C5-710E-76E7-C87E230DCF7E}"/>
              </a:ext>
            </a:extLst>
          </p:cNvPr>
          <p:cNvGrpSpPr/>
          <p:nvPr/>
        </p:nvGrpSpPr>
        <p:grpSpPr>
          <a:xfrm>
            <a:off x="2471422" y="3918835"/>
            <a:ext cx="2879054" cy="1051404"/>
            <a:chOff x="3385822" y="3898968"/>
            <a:chExt cx="2797029" cy="1021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8AB773-E023-A203-AB8F-65D9516617DB}"/>
                </a:ext>
              </a:extLst>
            </p:cNvPr>
            <p:cNvSpPr/>
            <p:nvPr/>
          </p:nvSpPr>
          <p:spPr>
            <a:xfrm rot="16200000">
              <a:off x="3014834" y="4281533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ALU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1A84ED-CCBF-4913-FA24-F69199A46FFA}"/>
                </a:ext>
              </a:extLst>
            </p:cNvPr>
            <p:cNvSpPr/>
            <p:nvPr/>
          </p:nvSpPr>
          <p:spPr>
            <a:xfrm rot="16200000">
              <a:off x="3428320" y="4286244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ALU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C5F9B6-4C3E-3F6B-423D-0E02DD2E2591}"/>
                </a:ext>
              </a:extLst>
            </p:cNvPr>
            <p:cNvSpPr/>
            <p:nvPr/>
          </p:nvSpPr>
          <p:spPr>
            <a:xfrm rot="16200000">
              <a:off x="3841220" y="4283889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ALU / VEC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4808B93-2639-E2D4-64CC-F654CBF0EB7B}"/>
                </a:ext>
              </a:extLst>
            </p:cNvPr>
            <p:cNvSpPr/>
            <p:nvPr/>
          </p:nvSpPr>
          <p:spPr>
            <a:xfrm rot="16200000">
              <a:off x="5135777" y="4275113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LDST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AAF861-3761-4A74-B85C-F1035D1AF3AB}"/>
                </a:ext>
              </a:extLst>
            </p:cNvPr>
            <p:cNvSpPr/>
            <p:nvPr/>
          </p:nvSpPr>
          <p:spPr>
            <a:xfrm rot="16200000">
              <a:off x="5548677" y="4279843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AGU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FD0CA2-E786-8304-06F2-F55B044DC710}"/>
                </a:ext>
              </a:extLst>
            </p:cNvPr>
            <p:cNvSpPr/>
            <p:nvPr/>
          </p:nvSpPr>
          <p:spPr>
            <a:xfrm rot="16200000">
              <a:off x="4726395" y="4269956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LDST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A221DC-1C5B-96DB-15BB-9B63D1FB38D8}"/>
                </a:ext>
              </a:extLst>
            </p:cNvPr>
            <p:cNvSpPr txBox="1"/>
            <p:nvPr/>
          </p:nvSpPr>
          <p:spPr>
            <a:xfrm>
              <a:off x="4600082" y="420128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….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20D6A9-6479-7D40-C981-251FABA9A5E7}"/>
              </a:ext>
            </a:extLst>
          </p:cNvPr>
          <p:cNvCxnSpPr>
            <a:endCxn id="29" idx="3"/>
          </p:cNvCxnSpPr>
          <p:nvPr/>
        </p:nvCxnSpPr>
        <p:spPr>
          <a:xfrm>
            <a:off x="2606873" y="3746620"/>
            <a:ext cx="0" cy="1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EE7369-60B3-71E5-8D67-925F4B8EE05D}"/>
              </a:ext>
            </a:extLst>
          </p:cNvPr>
          <p:cNvCxnSpPr>
            <a:endCxn id="32" idx="3"/>
          </p:cNvCxnSpPr>
          <p:nvPr/>
        </p:nvCxnSpPr>
        <p:spPr>
          <a:xfrm>
            <a:off x="3032485" y="3746620"/>
            <a:ext cx="0" cy="18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14C282-E43F-47F3-6FA2-A5FB542A7DDA}"/>
              </a:ext>
            </a:extLst>
          </p:cNvPr>
          <p:cNvCxnSpPr>
            <a:endCxn id="34" idx="3"/>
          </p:cNvCxnSpPr>
          <p:nvPr/>
        </p:nvCxnSpPr>
        <p:spPr>
          <a:xfrm>
            <a:off x="3457494" y="3746620"/>
            <a:ext cx="0" cy="186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5806BB-D735-F4DF-B692-FC566133FAD2}"/>
              </a:ext>
            </a:extLst>
          </p:cNvPr>
          <p:cNvCxnSpPr>
            <a:endCxn id="37" idx="3"/>
          </p:cNvCxnSpPr>
          <p:nvPr/>
        </p:nvCxnSpPr>
        <p:spPr>
          <a:xfrm>
            <a:off x="4368627" y="3746620"/>
            <a:ext cx="0" cy="172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62D5DB-6235-81C4-58D3-81B1E1C16FBB}"/>
              </a:ext>
            </a:extLst>
          </p:cNvPr>
          <p:cNvCxnSpPr>
            <a:endCxn id="35" idx="3"/>
          </p:cNvCxnSpPr>
          <p:nvPr/>
        </p:nvCxnSpPr>
        <p:spPr>
          <a:xfrm>
            <a:off x="4790015" y="3746620"/>
            <a:ext cx="0" cy="17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88A873-14F7-6A06-4574-1A9F69048485}"/>
              </a:ext>
            </a:extLst>
          </p:cNvPr>
          <p:cNvCxnSpPr>
            <a:endCxn id="36" idx="3"/>
          </p:cNvCxnSpPr>
          <p:nvPr/>
        </p:nvCxnSpPr>
        <p:spPr>
          <a:xfrm>
            <a:off x="5215023" y="3746620"/>
            <a:ext cx="0" cy="18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8E657-A4C6-1183-7D40-E4A5BD0B0D8D}"/>
              </a:ext>
            </a:extLst>
          </p:cNvPr>
          <p:cNvCxnSpPr>
            <a:stCxn id="34" idx="1"/>
          </p:cNvCxnSpPr>
          <p:nvPr/>
        </p:nvCxnSpPr>
        <p:spPr>
          <a:xfrm>
            <a:off x="3457494" y="4967815"/>
            <a:ext cx="0" cy="310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D9D0F5-C739-DB4D-F7A3-A2F1D274E99E}"/>
              </a:ext>
            </a:extLst>
          </p:cNvPr>
          <p:cNvCxnSpPr>
            <a:stCxn id="37" idx="1"/>
          </p:cNvCxnSpPr>
          <p:nvPr/>
        </p:nvCxnSpPr>
        <p:spPr>
          <a:xfrm>
            <a:off x="4368627" y="4953474"/>
            <a:ext cx="0" cy="33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732F4E-16F2-0E32-A732-3F053A59C207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3888564" y="5598575"/>
            <a:ext cx="0" cy="228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E46174B1-DAD7-6A68-26D3-9FB812C6A12B}"/>
              </a:ext>
            </a:extLst>
          </p:cNvPr>
          <p:cNvCxnSpPr/>
          <p:nvPr/>
        </p:nvCxnSpPr>
        <p:spPr>
          <a:xfrm>
            <a:off x="5350475" y="5988181"/>
            <a:ext cx="5069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A69405A9-5FC1-BE83-4F47-F6CFAF46F7B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3882081" y="2069398"/>
            <a:ext cx="0" cy="633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260ABD6B-57D4-8D55-2480-7D66C001699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882081" y="3059653"/>
            <a:ext cx="2059" cy="330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238DC1-ED40-8496-2C4F-D8073EF83DDA}"/>
              </a:ext>
            </a:extLst>
          </p:cNvPr>
          <p:cNvCxnSpPr>
            <a:stCxn id="28" idx="0"/>
            <a:endCxn id="22" idx="3"/>
          </p:cNvCxnSpPr>
          <p:nvPr/>
        </p:nvCxnSpPr>
        <p:spPr>
          <a:xfrm flipH="1">
            <a:off x="5599670" y="1527390"/>
            <a:ext cx="861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0FFC9574-05A8-F581-7801-4FDC616D4079}"/>
              </a:ext>
            </a:extLst>
          </p:cNvPr>
          <p:cNvCxnSpPr>
            <a:cxnSpLocks/>
          </p:cNvCxnSpPr>
          <p:nvPr/>
        </p:nvCxnSpPr>
        <p:spPr>
          <a:xfrm>
            <a:off x="6981568" y="5438447"/>
            <a:ext cx="556054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05C7966A-510B-C19D-883C-E7260B169186}"/>
              </a:ext>
            </a:extLst>
          </p:cNvPr>
          <p:cNvCxnSpPr>
            <a:cxnSpLocks/>
          </p:cNvCxnSpPr>
          <p:nvPr/>
        </p:nvCxnSpPr>
        <p:spPr>
          <a:xfrm flipV="1">
            <a:off x="7537622" y="1527389"/>
            <a:ext cx="0" cy="3911058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164C9988-FC27-32FD-6085-0B8BA70DF7B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981568" y="1527389"/>
            <a:ext cx="556054" cy="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1E8B8A88-6B84-54C7-3CED-CDCDD91F7D0B}"/>
              </a:ext>
            </a:extLst>
          </p:cNvPr>
          <p:cNvSpPr txBox="1"/>
          <p:nvPr/>
        </p:nvSpPr>
        <p:spPr>
          <a:xfrm>
            <a:off x="8509903" y="885205"/>
            <a:ext cx="3253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High level</a:t>
            </a:r>
          </a:p>
          <a:p>
            <a:pPr algn="ctr"/>
            <a:r>
              <a:rPr lang="en-US" sz="3200" dirty="0"/>
              <a:t>CPU Architecture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AE45446-69B0-B2E3-0A22-CD988626D7DC}"/>
              </a:ext>
            </a:extLst>
          </p:cNvPr>
          <p:cNvSpPr txBox="1"/>
          <p:nvPr/>
        </p:nvSpPr>
        <p:spPr>
          <a:xfrm>
            <a:off x="3882080" y="212431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μ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ops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3851314-BC29-32B0-B39B-8A0BC9BB8EF4}"/>
              </a:ext>
            </a:extLst>
          </p:cNvPr>
          <p:cNvSpPr/>
          <p:nvPr/>
        </p:nvSpPr>
        <p:spPr>
          <a:xfrm>
            <a:off x="506627" y="383059"/>
            <a:ext cx="6771503" cy="2780271"/>
          </a:xfrm>
          <a:prstGeom prst="rect">
            <a:avLst/>
          </a:prstGeom>
          <a:solidFill>
            <a:schemeClr val="bg1">
              <a:alpha val="732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7E8F3A-A2DF-A84B-E5AF-360E81DE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5095" y="480060"/>
            <a:ext cx="58031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62BA9-37FA-F6D4-E878-094CDC33AF16}"/>
              </a:ext>
            </a:extLst>
          </p:cNvPr>
          <p:cNvSpPr txBox="1"/>
          <p:nvPr/>
        </p:nvSpPr>
        <p:spPr>
          <a:xfrm>
            <a:off x="7002735" y="6202471"/>
            <a:ext cx="4046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Credit: https://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en.wikipedia.org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Instruction_pipelining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6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02AB-A118-AC7D-EE0D-501189A4A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9D20-8BC2-BE07-456D-43BCA8E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CPU Frontend</a:t>
            </a:r>
          </a:p>
        </p:txBody>
      </p:sp>
    </p:spTree>
    <p:extLst>
      <p:ext uri="{BB962C8B-B14F-4D97-AF65-F5344CB8AC3E}">
        <p14:creationId xmlns:p14="http://schemas.microsoft.com/office/powerpoint/2010/main" val="47074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7D3A-E0FC-34E6-1F31-94877F16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1D0E3-6C8C-422F-90C3-B48CE5DB965E}"/>
              </a:ext>
            </a:extLst>
          </p:cNvPr>
          <p:cNvSpPr txBox="1"/>
          <p:nvPr/>
        </p:nvSpPr>
        <p:spPr>
          <a:xfrm>
            <a:off x="3439471" y="518065"/>
            <a:ext cx="5313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Consistent execution speed?</a:t>
            </a:r>
          </a:p>
        </p:txBody>
      </p:sp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0FE58E38-8B98-6C28-8112-E492C205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1427720"/>
            <a:ext cx="6261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5C3A-0A67-6F82-D189-0B461E96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8A3DE-8D4A-64B3-B6EB-7689C2163269}"/>
              </a:ext>
            </a:extLst>
          </p:cNvPr>
          <p:cNvSpPr/>
          <p:nvPr/>
        </p:nvSpPr>
        <p:spPr>
          <a:xfrm>
            <a:off x="788773" y="526494"/>
            <a:ext cx="6192795" cy="20017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2E4822-7F57-FC1A-0186-8BE0B937D419}"/>
              </a:ext>
            </a:extLst>
          </p:cNvPr>
          <p:cNvSpPr/>
          <p:nvPr/>
        </p:nvSpPr>
        <p:spPr>
          <a:xfrm>
            <a:off x="788773" y="2528289"/>
            <a:ext cx="6192795" cy="2611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40F3B3-38B4-454C-EA9B-318FDC8FB27E}"/>
              </a:ext>
            </a:extLst>
          </p:cNvPr>
          <p:cNvSpPr/>
          <p:nvPr/>
        </p:nvSpPr>
        <p:spPr>
          <a:xfrm>
            <a:off x="2040922" y="3815184"/>
            <a:ext cx="3692940" cy="1234871"/>
          </a:xfrm>
          <a:prstGeom prst="rect">
            <a:avLst/>
          </a:prstGeom>
          <a:solidFill>
            <a:schemeClr val="accent1">
              <a:alpha val="56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4317F1-4327-5EC4-BF85-056620525608}"/>
              </a:ext>
            </a:extLst>
          </p:cNvPr>
          <p:cNvSpPr/>
          <p:nvPr/>
        </p:nvSpPr>
        <p:spPr>
          <a:xfrm>
            <a:off x="788773" y="5139684"/>
            <a:ext cx="6192795" cy="12315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61D5-C8A6-0D25-0CBF-9175DF2EB83F}"/>
              </a:ext>
            </a:extLst>
          </p:cNvPr>
          <p:cNvSpPr txBox="1"/>
          <p:nvPr/>
        </p:nvSpPr>
        <p:spPr>
          <a:xfrm rot="16200000">
            <a:off x="431433" y="134272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Frontend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568457-73A0-420A-9965-483380901D04}"/>
              </a:ext>
            </a:extLst>
          </p:cNvPr>
          <p:cNvSpPr txBox="1"/>
          <p:nvPr/>
        </p:nvSpPr>
        <p:spPr>
          <a:xfrm rot="16200000">
            <a:off x="390047" y="3649320"/>
            <a:ext cx="11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541E8-11A8-5883-C17D-14821B4614A8}"/>
              </a:ext>
            </a:extLst>
          </p:cNvPr>
          <p:cNvSpPr txBox="1"/>
          <p:nvPr/>
        </p:nvSpPr>
        <p:spPr>
          <a:xfrm rot="16200000">
            <a:off x="474619" y="5601687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Memory</a:t>
            </a:r>
          </a:p>
        </p:txBody>
      </p:sp>
      <p:pic>
        <p:nvPicPr>
          <p:cNvPr id="18" name="Picture 17" descr="A computer chip with many square windows&#10;&#10;Description automatically generated">
            <a:extLst>
              <a:ext uri="{FF2B5EF4-FFF2-40B4-BE49-F238E27FC236}">
                <a16:creationId xmlns:a16="http://schemas.microsoft.com/office/drawing/2014/main" id="{6AB464E8-BE81-70F0-11B0-DCC334C2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17237" y="4289914"/>
            <a:ext cx="2775101" cy="1387551"/>
          </a:xfrm>
          <a:prstGeom prst="rect">
            <a:avLst/>
          </a:prstGeom>
        </p:spPr>
      </p:pic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F229A8A7-5561-EDBA-555A-92B9D5FD368C}"/>
              </a:ext>
            </a:extLst>
          </p:cNvPr>
          <p:cNvSpPr/>
          <p:nvPr/>
        </p:nvSpPr>
        <p:spPr>
          <a:xfrm>
            <a:off x="6981568" y="5786354"/>
            <a:ext cx="2592859" cy="407773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F98DF5-AFB4-A482-F256-9A9CCD95EC64}"/>
              </a:ext>
            </a:extLst>
          </p:cNvPr>
          <p:cNvSpPr/>
          <p:nvPr/>
        </p:nvSpPr>
        <p:spPr>
          <a:xfrm>
            <a:off x="2164492" y="1579680"/>
            <a:ext cx="3435178" cy="48971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Decoder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C2BB4-B572-E159-E39F-62C803D052A6}"/>
              </a:ext>
            </a:extLst>
          </p:cNvPr>
          <p:cNvSpPr/>
          <p:nvPr/>
        </p:nvSpPr>
        <p:spPr>
          <a:xfrm>
            <a:off x="2784389" y="2703022"/>
            <a:ext cx="2195384" cy="3566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Reorder Buffer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01767-638C-4F87-95F8-ED0CE965F933}"/>
              </a:ext>
            </a:extLst>
          </p:cNvPr>
          <p:cNvSpPr/>
          <p:nvPr/>
        </p:nvSpPr>
        <p:spPr>
          <a:xfrm>
            <a:off x="2168610" y="3389989"/>
            <a:ext cx="3431060" cy="3566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D13DC0-ABEA-8D83-C6E7-9EBFE7443CFF}"/>
              </a:ext>
            </a:extLst>
          </p:cNvPr>
          <p:cNvSpPr/>
          <p:nvPr/>
        </p:nvSpPr>
        <p:spPr>
          <a:xfrm>
            <a:off x="5857432" y="5278319"/>
            <a:ext cx="976184" cy="970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3FA44-B4F5-7CB0-D6DC-8CAB7EC44263}"/>
              </a:ext>
            </a:extLst>
          </p:cNvPr>
          <p:cNvSpPr/>
          <p:nvPr/>
        </p:nvSpPr>
        <p:spPr>
          <a:xfrm>
            <a:off x="2426652" y="5278319"/>
            <a:ext cx="2923824" cy="320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A07A2E-D9B6-D423-9625-7817BED04AFD}"/>
              </a:ext>
            </a:extLst>
          </p:cNvPr>
          <p:cNvSpPr/>
          <p:nvPr/>
        </p:nvSpPr>
        <p:spPr>
          <a:xfrm>
            <a:off x="2426652" y="5826839"/>
            <a:ext cx="2923824" cy="320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ED49DD-CE6C-9699-E638-1CEDE8F1DC01}"/>
              </a:ext>
            </a:extLst>
          </p:cNvPr>
          <p:cNvSpPr/>
          <p:nvPr/>
        </p:nvSpPr>
        <p:spPr>
          <a:xfrm rot="16200000">
            <a:off x="5876340" y="1341076"/>
            <a:ext cx="1541926" cy="372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Instruction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31BB87-D8B5-4A42-AC98-2971EFB5FF30}"/>
              </a:ext>
            </a:extLst>
          </p:cNvPr>
          <p:cNvGrpSpPr/>
          <p:nvPr/>
        </p:nvGrpSpPr>
        <p:grpSpPr>
          <a:xfrm>
            <a:off x="2471422" y="3918835"/>
            <a:ext cx="2879054" cy="1051404"/>
            <a:chOff x="3385822" y="3898968"/>
            <a:chExt cx="2797029" cy="1021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AB50B6-C477-1EE9-4536-33C46403B8F2}"/>
                </a:ext>
              </a:extLst>
            </p:cNvPr>
            <p:cNvSpPr/>
            <p:nvPr/>
          </p:nvSpPr>
          <p:spPr>
            <a:xfrm rot="16200000">
              <a:off x="3014834" y="4281533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ALU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CCE9D8-0BFB-6C35-0EF4-EF3C0F4C75D6}"/>
                </a:ext>
              </a:extLst>
            </p:cNvPr>
            <p:cNvSpPr/>
            <p:nvPr/>
          </p:nvSpPr>
          <p:spPr>
            <a:xfrm rot="16200000">
              <a:off x="3428320" y="4286244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ALU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765223-7468-4B6B-052D-E34B2EE1287C}"/>
                </a:ext>
              </a:extLst>
            </p:cNvPr>
            <p:cNvSpPr/>
            <p:nvPr/>
          </p:nvSpPr>
          <p:spPr>
            <a:xfrm rot="16200000">
              <a:off x="3841220" y="4283889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ALU / VEC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DF1995-BFBB-909C-4390-EA590C93C45D}"/>
                </a:ext>
              </a:extLst>
            </p:cNvPr>
            <p:cNvSpPr/>
            <p:nvPr/>
          </p:nvSpPr>
          <p:spPr>
            <a:xfrm rot="16200000">
              <a:off x="5135777" y="4275113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LDST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796628-4336-4315-813E-90982222B821}"/>
                </a:ext>
              </a:extLst>
            </p:cNvPr>
            <p:cNvSpPr/>
            <p:nvPr/>
          </p:nvSpPr>
          <p:spPr>
            <a:xfrm rot="16200000">
              <a:off x="5548677" y="4279843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AGU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6142EB-F189-2522-3C13-2EDC62B71EEE}"/>
                </a:ext>
              </a:extLst>
            </p:cNvPr>
            <p:cNvSpPr/>
            <p:nvPr/>
          </p:nvSpPr>
          <p:spPr>
            <a:xfrm rot="16200000">
              <a:off x="4726395" y="4269956"/>
              <a:ext cx="1005161" cy="263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LDST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5105F1-F02A-EBFA-C975-EB9ECE964426}"/>
                </a:ext>
              </a:extLst>
            </p:cNvPr>
            <p:cNvSpPr txBox="1"/>
            <p:nvPr/>
          </p:nvSpPr>
          <p:spPr>
            <a:xfrm>
              <a:off x="4600082" y="420128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….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C2B45F-192D-EFAF-F86D-65C374B24090}"/>
              </a:ext>
            </a:extLst>
          </p:cNvPr>
          <p:cNvCxnSpPr>
            <a:endCxn id="29" idx="3"/>
          </p:cNvCxnSpPr>
          <p:nvPr/>
        </p:nvCxnSpPr>
        <p:spPr>
          <a:xfrm>
            <a:off x="2606873" y="3746620"/>
            <a:ext cx="0" cy="1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9B00AB-AEDE-4A5B-124E-B9C78CA5BC46}"/>
              </a:ext>
            </a:extLst>
          </p:cNvPr>
          <p:cNvCxnSpPr>
            <a:endCxn id="32" idx="3"/>
          </p:cNvCxnSpPr>
          <p:nvPr/>
        </p:nvCxnSpPr>
        <p:spPr>
          <a:xfrm>
            <a:off x="3032485" y="3746620"/>
            <a:ext cx="0" cy="18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358052-5CA9-E77E-30F6-E7D48E4D5D24}"/>
              </a:ext>
            </a:extLst>
          </p:cNvPr>
          <p:cNvCxnSpPr>
            <a:endCxn id="34" idx="3"/>
          </p:cNvCxnSpPr>
          <p:nvPr/>
        </p:nvCxnSpPr>
        <p:spPr>
          <a:xfrm>
            <a:off x="3457494" y="3746620"/>
            <a:ext cx="0" cy="186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D86F9E-5D4D-C8D4-9AE0-68FF77584D96}"/>
              </a:ext>
            </a:extLst>
          </p:cNvPr>
          <p:cNvCxnSpPr>
            <a:endCxn id="37" idx="3"/>
          </p:cNvCxnSpPr>
          <p:nvPr/>
        </p:nvCxnSpPr>
        <p:spPr>
          <a:xfrm>
            <a:off x="4368627" y="3746620"/>
            <a:ext cx="0" cy="172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EC760A-268A-34DC-8EFE-DB4D616DCBD4}"/>
              </a:ext>
            </a:extLst>
          </p:cNvPr>
          <p:cNvCxnSpPr>
            <a:endCxn id="35" idx="3"/>
          </p:cNvCxnSpPr>
          <p:nvPr/>
        </p:nvCxnSpPr>
        <p:spPr>
          <a:xfrm>
            <a:off x="4790015" y="3746620"/>
            <a:ext cx="0" cy="17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F610AC7-84F6-7F82-68E6-DF3E9CCCADBC}"/>
              </a:ext>
            </a:extLst>
          </p:cNvPr>
          <p:cNvCxnSpPr>
            <a:endCxn id="36" idx="3"/>
          </p:cNvCxnSpPr>
          <p:nvPr/>
        </p:nvCxnSpPr>
        <p:spPr>
          <a:xfrm>
            <a:off x="5215023" y="3746620"/>
            <a:ext cx="0" cy="18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43B8AC-3A90-57B0-4480-89BA78B0A3C8}"/>
              </a:ext>
            </a:extLst>
          </p:cNvPr>
          <p:cNvCxnSpPr>
            <a:stCxn id="34" idx="1"/>
          </p:cNvCxnSpPr>
          <p:nvPr/>
        </p:nvCxnSpPr>
        <p:spPr>
          <a:xfrm>
            <a:off x="3457494" y="4967815"/>
            <a:ext cx="0" cy="310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ADD3D3-250B-ACDE-FBFC-96F9742582C2}"/>
              </a:ext>
            </a:extLst>
          </p:cNvPr>
          <p:cNvCxnSpPr>
            <a:stCxn id="37" idx="1"/>
          </p:cNvCxnSpPr>
          <p:nvPr/>
        </p:nvCxnSpPr>
        <p:spPr>
          <a:xfrm>
            <a:off x="4368627" y="4953474"/>
            <a:ext cx="0" cy="33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AAA1B1-9B17-6137-456D-04E132253A63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3888564" y="5598575"/>
            <a:ext cx="0" cy="228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BE78B837-3C3E-DC09-3B87-7BEF508907C6}"/>
              </a:ext>
            </a:extLst>
          </p:cNvPr>
          <p:cNvCxnSpPr/>
          <p:nvPr/>
        </p:nvCxnSpPr>
        <p:spPr>
          <a:xfrm>
            <a:off x="5350475" y="5988181"/>
            <a:ext cx="5069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524F466-751C-9C0E-78AB-DEDAF51A7B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882081" y="2069397"/>
            <a:ext cx="0" cy="633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28CA144B-2AA4-B694-615F-216004ADBB9F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882081" y="3059653"/>
            <a:ext cx="2059" cy="330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B3A0AEA7-7792-507A-E1B4-41AD4B1EE625}"/>
              </a:ext>
            </a:extLst>
          </p:cNvPr>
          <p:cNvCxnSpPr>
            <a:cxnSpLocks/>
            <a:stCxn id="28" idx="0"/>
            <a:endCxn id="22" idx="3"/>
          </p:cNvCxnSpPr>
          <p:nvPr/>
        </p:nvCxnSpPr>
        <p:spPr>
          <a:xfrm flipH="1">
            <a:off x="5599670" y="1527390"/>
            <a:ext cx="861320" cy="29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3E5B40AC-7F9F-A218-C665-AF666BAF3093}"/>
              </a:ext>
            </a:extLst>
          </p:cNvPr>
          <p:cNvCxnSpPr>
            <a:cxnSpLocks/>
          </p:cNvCxnSpPr>
          <p:nvPr/>
        </p:nvCxnSpPr>
        <p:spPr>
          <a:xfrm>
            <a:off x="6981568" y="5438447"/>
            <a:ext cx="556054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1F38837-6707-2A44-EC9F-CDAA562112A3}"/>
              </a:ext>
            </a:extLst>
          </p:cNvPr>
          <p:cNvCxnSpPr>
            <a:cxnSpLocks/>
          </p:cNvCxnSpPr>
          <p:nvPr/>
        </p:nvCxnSpPr>
        <p:spPr>
          <a:xfrm flipV="1">
            <a:off x="7537622" y="1527389"/>
            <a:ext cx="0" cy="3911058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91F3D46C-CDA2-349C-E3E3-AFE0A51670A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981568" y="1527389"/>
            <a:ext cx="556054" cy="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ED4ABC1-7767-0356-B4F7-BEA3BA0412C5}"/>
              </a:ext>
            </a:extLst>
          </p:cNvPr>
          <p:cNvSpPr txBox="1"/>
          <p:nvPr/>
        </p:nvSpPr>
        <p:spPr>
          <a:xfrm>
            <a:off x="3882080" y="212431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95000"/>
                    <a:lumOff val="5000"/>
                  </a:schemeClr>
                </a:solidFill>
              </a:rPr>
              <a:t>μ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41FD6-944B-2BA3-CBF5-AC7940F65664}"/>
              </a:ext>
            </a:extLst>
          </p:cNvPr>
          <p:cNvSpPr/>
          <p:nvPr/>
        </p:nvSpPr>
        <p:spPr>
          <a:xfrm>
            <a:off x="3843524" y="799775"/>
            <a:ext cx="1622077" cy="4258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4315D-A6BB-0D53-02A4-2948057E372A}"/>
              </a:ext>
            </a:extLst>
          </p:cNvPr>
          <p:cNvSpPr/>
          <p:nvPr/>
        </p:nvSpPr>
        <p:spPr>
          <a:xfrm>
            <a:off x="1334530" y="663872"/>
            <a:ext cx="1987512" cy="6832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Predictor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189F5-B8A5-B48C-BCAE-4FF9A6BE88A6}"/>
              </a:ext>
            </a:extLst>
          </p:cNvPr>
          <p:cNvCxnSpPr/>
          <p:nvPr/>
        </p:nvCxnSpPr>
        <p:spPr>
          <a:xfrm>
            <a:off x="4223680" y="1225578"/>
            <a:ext cx="0" cy="36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970BA9-5D17-7E5C-E8B9-29143A9CBB4C}"/>
              </a:ext>
            </a:extLst>
          </p:cNvPr>
          <p:cNvCxnSpPr>
            <a:endCxn id="4" idx="3"/>
          </p:cNvCxnSpPr>
          <p:nvPr/>
        </p:nvCxnSpPr>
        <p:spPr>
          <a:xfrm flipH="1">
            <a:off x="5465601" y="985382"/>
            <a:ext cx="995388" cy="2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9857EB-7064-CDDC-F193-E79D72079F6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22042" y="1005484"/>
            <a:ext cx="521482" cy="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FB37D-56FF-B961-521A-720C4A1CDED9}"/>
              </a:ext>
            </a:extLst>
          </p:cNvPr>
          <p:cNvSpPr/>
          <p:nvPr/>
        </p:nvSpPr>
        <p:spPr>
          <a:xfrm>
            <a:off x="420130" y="2493646"/>
            <a:ext cx="10157254" cy="4092505"/>
          </a:xfrm>
          <a:prstGeom prst="rect">
            <a:avLst/>
          </a:prstGeom>
          <a:solidFill>
            <a:schemeClr val="bg1">
              <a:alpha val="753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59992-D3E2-C8D5-B74D-7F2ED57B20B1}"/>
              </a:ext>
            </a:extLst>
          </p:cNvPr>
          <p:cNvSpPr txBox="1"/>
          <p:nvPr/>
        </p:nvSpPr>
        <p:spPr>
          <a:xfrm>
            <a:off x="2576287" y="1620906"/>
            <a:ext cx="7039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CPU Frontend is limited by control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E6363-7CF2-7C90-3130-89971795E426}"/>
              </a:ext>
            </a:extLst>
          </p:cNvPr>
          <p:cNvSpPr txBox="1"/>
          <p:nvPr/>
        </p:nvSpPr>
        <p:spPr>
          <a:xfrm>
            <a:off x="2244627" y="3898668"/>
            <a:ext cx="770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CPU Backend is limited by memory access</a:t>
            </a:r>
          </a:p>
        </p:txBody>
      </p:sp>
    </p:spTree>
    <p:extLst>
      <p:ext uri="{BB962C8B-B14F-4D97-AF65-F5344CB8AC3E}">
        <p14:creationId xmlns:p14="http://schemas.microsoft.com/office/powerpoint/2010/main" val="196807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2626-5ACD-AE46-1ADE-A57C8AAE8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460-FFC7-4F69-F5B0-D6F12BF7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CPU vs GPU</a:t>
            </a:r>
          </a:p>
        </p:txBody>
      </p:sp>
    </p:spTree>
    <p:extLst>
      <p:ext uri="{BB962C8B-B14F-4D97-AF65-F5344CB8AC3E}">
        <p14:creationId xmlns:p14="http://schemas.microsoft.com/office/powerpoint/2010/main" val="31179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E95-5494-DC55-6749-BD53A258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16EF-C279-8364-9CEA-994BD430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code to study CPU architecture</a:t>
            </a:r>
          </a:p>
          <a:p>
            <a:r>
              <a:rPr lang="en-US" dirty="0"/>
              <a:t>Code deliberately designed to amplify specific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“Reasoning “  &gt;&gt;  “knowing facts”</a:t>
            </a:r>
          </a:p>
          <a:p>
            <a:r>
              <a:rPr lang="en-US" dirty="0"/>
              <a:t>Participation is mandatory</a:t>
            </a:r>
          </a:p>
          <a:p>
            <a:r>
              <a:rPr lang="en-US" dirty="0"/>
              <a:t>Designed to provoke study of CPU Arch, not a substitute for it</a:t>
            </a:r>
          </a:p>
          <a:p>
            <a:r>
              <a:rPr lang="en-US" dirty="0"/>
              <a:t>Hardware dependent results (but trends should be same)</a:t>
            </a:r>
          </a:p>
          <a:p>
            <a:r>
              <a:rPr lang="en-US" dirty="0"/>
              <a:t>Compiler: clang -O2 -g 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slp</a:t>
            </a:r>
            <a:r>
              <a:rPr lang="en-US" dirty="0"/>
              <a:t>-vectorize</a:t>
            </a:r>
          </a:p>
        </p:txBody>
      </p:sp>
    </p:spTree>
    <p:extLst>
      <p:ext uri="{BB962C8B-B14F-4D97-AF65-F5344CB8AC3E}">
        <p14:creationId xmlns:p14="http://schemas.microsoft.com/office/powerpoint/2010/main" val="29123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43B-E144-50C1-B9F4-2D4D8D95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0CC5E-6A48-C249-2DAE-1767952F3C35}"/>
              </a:ext>
            </a:extLst>
          </p:cNvPr>
          <p:cNvSpPr/>
          <p:nvPr/>
        </p:nvSpPr>
        <p:spPr>
          <a:xfrm>
            <a:off x="838200" y="1401417"/>
            <a:ext cx="3975652" cy="4055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AFA6A-1E2F-248A-0C8A-16B6A2CA67BE}"/>
              </a:ext>
            </a:extLst>
          </p:cNvPr>
          <p:cNvSpPr/>
          <p:nvPr/>
        </p:nvSpPr>
        <p:spPr>
          <a:xfrm>
            <a:off x="6556513" y="1401416"/>
            <a:ext cx="3975652" cy="4055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E2CB4-3FAF-8EED-EB12-5523294D0A6E}"/>
              </a:ext>
            </a:extLst>
          </p:cNvPr>
          <p:cNvSpPr/>
          <p:nvPr/>
        </p:nvSpPr>
        <p:spPr>
          <a:xfrm rot="5400000">
            <a:off x="5893730" y="4464670"/>
            <a:ext cx="1325563" cy="35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9B4AF-F5D6-8DA7-D7F6-F4C1C5A68F7C}"/>
              </a:ext>
            </a:extLst>
          </p:cNvPr>
          <p:cNvSpPr txBox="1"/>
          <p:nvPr/>
        </p:nvSpPr>
        <p:spPr>
          <a:xfrm>
            <a:off x="1264729" y="4742997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 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3D8F5-F12D-1A85-A3D8-42AA9FA421C9}"/>
              </a:ext>
            </a:extLst>
          </p:cNvPr>
          <p:cNvGrpSpPr/>
          <p:nvPr/>
        </p:nvGrpSpPr>
        <p:grpSpPr>
          <a:xfrm>
            <a:off x="927208" y="1650033"/>
            <a:ext cx="1832113" cy="3030793"/>
            <a:chOff x="1004629" y="1939304"/>
            <a:chExt cx="1832113" cy="30307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1F6A0E-352E-8691-2FEE-D939F93253E1}"/>
                </a:ext>
              </a:extLst>
            </p:cNvPr>
            <p:cNvSpPr/>
            <p:nvPr/>
          </p:nvSpPr>
          <p:spPr>
            <a:xfrm>
              <a:off x="1004629" y="1939304"/>
              <a:ext cx="1832113" cy="30307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434A28-A7C9-8646-566E-07A4584BE2FE}"/>
                </a:ext>
              </a:extLst>
            </p:cNvPr>
            <p:cNvSpPr/>
            <p:nvPr/>
          </p:nvSpPr>
          <p:spPr>
            <a:xfrm>
              <a:off x="1229136" y="2102979"/>
              <a:ext cx="1351722" cy="13517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AC154-7791-185F-BB37-D718943C28B9}"/>
                </a:ext>
              </a:extLst>
            </p:cNvPr>
            <p:cNvSpPr/>
            <p:nvPr/>
          </p:nvSpPr>
          <p:spPr>
            <a:xfrm>
              <a:off x="1229136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8BA9-AE47-5443-62B9-1F37C6DBE0AA}"/>
                </a:ext>
              </a:extLst>
            </p:cNvPr>
            <p:cNvSpPr/>
            <p:nvPr/>
          </p:nvSpPr>
          <p:spPr>
            <a:xfrm>
              <a:off x="1904997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9D5570-0A39-556D-2E39-19AFFA6816D7}"/>
                </a:ext>
              </a:extLst>
            </p:cNvPr>
            <p:cNvSpPr/>
            <p:nvPr/>
          </p:nvSpPr>
          <p:spPr>
            <a:xfrm>
              <a:off x="1229136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C6FFF-33AE-48B0-2D6E-3A721BED917F}"/>
                </a:ext>
              </a:extLst>
            </p:cNvPr>
            <p:cNvSpPr/>
            <p:nvPr/>
          </p:nvSpPr>
          <p:spPr>
            <a:xfrm>
              <a:off x="1904997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E4E362-5D61-B92C-E3C1-B5B71CC4BF33}"/>
                </a:ext>
              </a:extLst>
            </p:cNvPr>
            <p:cNvSpPr/>
            <p:nvPr/>
          </p:nvSpPr>
          <p:spPr>
            <a:xfrm>
              <a:off x="1229136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A572C-1235-505E-AEBB-76A12EE8E8DE}"/>
                </a:ext>
              </a:extLst>
            </p:cNvPr>
            <p:cNvSpPr/>
            <p:nvPr/>
          </p:nvSpPr>
          <p:spPr>
            <a:xfrm>
              <a:off x="1904997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C197A6-B9AF-85C4-0C87-01589EA5F0C9}"/>
              </a:ext>
            </a:extLst>
          </p:cNvPr>
          <p:cNvSpPr txBox="1"/>
          <p:nvPr/>
        </p:nvSpPr>
        <p:spPr>
          <a:xfrm>
            <a:off x="3228926" y="4744776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 core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CE575-2FFE-154C-AB86-FB3CCB0C8C36}"/>
              </a:ext>
            </a:extLst>
          </p:cNvPr>
          <p:cNvGrpSpPr/>
          <p:nvPr/>
        </p:nvGrpSpPr>
        <p:grpSpPr>
          <a:xfrm>
            <a:off x="2891405" y="1650033"/>
            <a:ext cx="1832113" cy="3030793"/>
            <a:chOff x="1004629" y="1939304"/>
            <a:chExt cx="1832113" cy="30307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58B814-95D8-1DBC-E22C-A0AA9946B028}"/>
                </a:ext>
              </a:extLst>
            </p:cNvPr>
            <p:cNvSpPr/>
            <p:nvPr/>
          </p:nvSpPr>
          <p:spPr>
            <a:xfrm>
              <a:off x="1004629" y="1939304"/>
              <a:ext cx="1832113" cy="30307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A836F2-5979-5C32-B115-ACD351091348}"/>
                </a:ext>
              </a:extLst>
            </p:cNvPr>
            <p:cNvSpPr/>
            <p:nvPr/>
          </p:nvSpPr>
          <p:spPr>
            <a:xfrm>
              <a:off x="1229136" y="2102979"/>
              <a:ext cx="1351722" cy="13517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2CE09F-B3DE-8F40-3AB3-63B183FBDD36}"/>
                </a:ext>
              </a:extLst>
            </p:cNvPr>
            <p:cNvSpPr/>
            <p:nvPr/>
          </p:nvSpPr>
          <p:spPr>
            <a:xfrm>
              <a:off x="1229136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A32086-1E79-4BB7-8705-B98F1C98F879}"/>
                </a:ext>
              </a:extLst>
            </p:cNvPr>
            <p:cNvSpPr/>
            <p:nvPr/>
          </p:nvSpPr>
          <p:spPr>
            <a:xfrm>
              <a:off x="1904997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B3AA1F-1439-EA0C-FD4C-C25C42FBF880}"/>
                </a:ext>
              </a:extLst>
            </p:cNvPr>
            <p:cNvSpPr/>
            <p:nvPr/>
          </p:nvSpPr>
          <p:spPr>
            <a:xfrm>
              <a:off x="1229136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63BC96-8703-1E23-631B-99765C2B3A48}"/>
                </a:ext>
              </a:extLst>
            </p:cNvPr>
            <p:cNvSpPr/>
            <p:nvPr/>
          </p:nvSpPr>
          <p:spPr>
            <a:xfrm>
              <a:off x="1904997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CDA8E4-E41B-03A2-CD27-153679719BE6}"/>
                </a:ext>
              </a:extLst>
            </p:cNvPr>
            <p:cNvSpPr/>
            <p:nvPr/>
          </p:nvSpPr>
          <p:spPr>
            <a:xfrm>
              <a:off x="1229136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79576E-0C11-7186-6216-A6E26068C18B}"/>
                </a:ext>
              </a:extLst>
            </p:cNvPr>
            <p:cNvSpPr/>
            <p:nvPr/>
          </p:nvSpPr>
          <p:spPr>
            <a:xfrm>
              <a:off x="1904997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EU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D6776E-74CC-46C6-D0A0-C3B4069C51AE}"/>
              </a:ext>
            </a:extLst>
          </p:cNvPr>
          <p:cNvSpPr/>
          <p:nvPr/>
        </p:nvSpPr>
        <p:spPr>
          <a:xfrm rot="16200000">
            <a:off x="4151071" y="4464670"/>
            <a:ext cx="1325563" cy="35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PCIe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0713AF-0403-4CDA-6DF3-C1B1146EF250}"/>
              </a:ext>
            </a:extLst>
          </p:cNvPr>
          <p:cNvGrpSpPr/>
          <p:nvPr/>
        </p:nvGrpSpPr>
        <p:grpSpPr>
          <a:xfrm>
            <a:off x="6968562" y="1546357"/>
            <a:ext cx="750442" cy="2313396"/>
            <a:chOff x="5080515" y="990715"/>
            <a:chExt cx="1209334" cy="37280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DA9FD-30B4-27B3-CB53-C28412CC587A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5421A3-BB3C-45E4-0758-26605C37B0CE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AB3A6F-24CF-451C-D87F-165B616348EB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709511-F6AA-3E49-8FCD-49D05A82DB59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09AF41-215B-5C74-7603-870A6D569A4E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D8B3C7-6E05-6F36-8103-F5000BF3FAD0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C3195E-1ABE-27D3-AF2C-EFBBD8E27585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9C0D7F-CC81-961E-EFB1-0209FE4587D6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F9D625-2E3B-982C-4A36-7761305CE7FF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4C0BF0-8B69-35AB-F065-EFFD13A0D8C3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E3EA78-6D3D-D33F-FB12-A07D5C3BE2FA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51856C-4A98-4BA6-DA17-064AA017EDC8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E3226B-1007-215C-4E28-3F0E3FAD960E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D725CE-5DAB-6401-6A0D-9C260459D9C1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C4D35E-1010-7B2D-F3B4-F259332BABB4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9E67DF-678D-3A7C-7115-091ECEB3BCCF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008A3-F0D4-3F2D-C0D3-113FDBF56FC0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04673-8810-82B8-9F30-B4B24327163E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C9551D-9B57-7304-C1A5-1BDD71A8B7FE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Control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0E94D0-FAB1-60CF-B6F4-E4E9301397E3}"/>
              </a:ext>
            </a:extLst>
          </p:cNvPr>
          <p:cNvGrpSpPr/>
          <p:nvPr/>
        </p:nvGrpSpPr>
        <p:grpSpPr>
          <a:xfrm>
            <a:off x="7826263" y="1537617"/>
            <a:ext cx="750442" cy="2313396"/>
            <a:chOff x="5080515" y="990715"/>
            <a:chExt cx="1209334" cy="37280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F6E3F6C-5681-E434-0D18-5AC8AA0FCA25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0EDCBDD-855D-9967-BD66-DFA13682B13D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5F604DD-359B-3826-3FCF-534CE34563E3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AD6E22-BDBD-3E86-B8C3-DD7144D67D9F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10E344-C49D-9628-55DB-D0D2B7C1A98F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21CDC1-168D-97B3-1524-CE0EB8B67815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BF1633-E672-D8CA-E4F6-E031FA4B36FF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CC1FFD4-ABD8-69BA-5C7E-B75145E22AA4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3EAF5C-6313-7C12-6C56-60CB03CDF30C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3ACC7A9-4776-672F-1A4F-6C4D2ED3B081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A89D34-8C1F-3B45-FC02-1B08A40276F1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DC57620-16C6-6DA0-25AE-2912BCDC5CE1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7D65A3D-A890-8654-48FD-7CCD39A2C1C3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19044B-2DD3-6BBD-CF31-279F21AFD49D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E948AE-0334-D71F-4DE2-3B89B687D6D4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9594A94-9EBD-B806-E66D-F3068AFA5738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8BE0AD5-5A32-889B-244D-78B581FDDBBF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E5E4F-280C-61DA-1849-85AF7549F2A5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176A6F-C825-88F5-261C-560E27A90DE3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Control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4DC6A9-C884-4C85-E5AB-9A92DF0D1635}"/>
              </a:ext>
            </a:extLst>
          </p:cNvPr>
          <p:cNvSpPr/>
          <p:nvPr/>
        </p:nvSpPr>
        <p:spPr>
          <a:xfrm>
            <a:off x="6968562" y="4628786"/>
            <a:ext cx="3321203" cy="68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GPU Global Memory</a:t>
            </a:r>
          </a:p>
        </p:txBody>
      </p:sp>
      <p:sp>
        <p:nvSpPr>
          <p:cNvPr id="117" name="Memory Bus">
            <a:extLst>
              <a:ext uri="{FF2B5EF4-FFF2-40B4-BE49-F238E27FC236}">
                <a16:creationId xmlns:a16="http://schemas.microsoft.com/office/drawing/2014/main" id="{D2EA77D6-8F40-4881-D099-FE6F3990919B}"/>
              </a:ext>
            </a:extLst>
          </p:cNvPr>
          <p:cNvSpPr/>
          <p:nvPr/>
        </p:nvSpPr>
        <p:spPr>
          <a:xfrm rot="5400000">
            <a:off x="2450808" y="4378182"/>
            <a:ext cx="728266" cy="2916977"/>
          </a:xfrm>
          <a:prstGeom prst="leftUpArrow">
            <a:avLst>
              <a:gd name="adj1" fmla="val 25000"/>
              <a:gd name="adj2" fmla="val 23303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Up-down Arrow 117">
            <a:extLst>
              <a:ext uri="{FF2B5EF4-FFF2-40B4-BE49-F238E27FC236}">
                <a16:creationId xmlns:a16="http://schemas.microsoft.com/office/drawing/2014/main" id="{CD0D1EF3-C710-92B6-890E-E5B2BCBA0157}"/>
              </a:ext>
            </a:extLst>
          </p:cNvPr>
          <p:cNvSpPr/>
          <p:nvPr/>
        </p:nvSpPr>
        <p:spPr>
          <a:xfrm>
            <a:off x="7749723" y="3955635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Up-down Arrow 118">
            <a:extLst>
              <a:ext uri="{FF2B5EF4-FFF2-40B4-BE49-F238E27FC236}">
                <a16:creationId xmlns:a16="http://schemas.microsoft.com/office/drawing/2014/main" id="{D10252D0-2213-4CDF-C358-E2AA237EDA1D}"/>
              </a:ext>
            </a:extLst>
          </p:cNvPr>
          <p:cNvSpPr/>
          <p:nvPr/>
        </p:nvSpPr>
        <p:spPr>
          <a:xfrm>
            <a:off x="8202465" y="3958535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Up-down Arrow 119">
            <a:extLst>
              <a:ext uri="{FF2B5EF4-FFF2-40B4-BE49-F238E27FC236}">
                <a16:creationId xmlns:a16="http://schemas.microsoft.com/office/drawing/2014/main" id="{3AF9595F-429A-D621-5F6F-CE7E9E1F5E59}"/>
              </a:ext>
            </a:extLst>
          </p:cNvPr>
          <p:cNvSpPr/>
          <p:nvPr/>
        </p:nvSpPr>
        <p:spPr>
          <a:xfrm>
            <a:off x="8655207" y="3955635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Up-down Arrow 120">
            <a:extLst>
              <a:ext uri="{FF2B5EF4-FFF2-40B4-BE49-F238E27FC236}">
                <a16:creationId xmlns:a16="http://schemas.microsoft.com/office/drawing/2014/main" id="{46BC19A9-0983-DCB9-654F-86A8828DD149}"/>
              </a:ext>
            </a:extLst>
          </p:cNvPr>
          <p:cNvSpPr/>
          <p:nvPr/>
        </p:nvSpPr>
        <p:spPr>
          <a:xfrm>
            <a:off x="9115064" y="3967694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Up-down Arrow 121">
            <a:extLst>
              <a:ext uri="{FF2B5EF4-FFF2-40B4-BE49-F238E27FC236}">
                <a16:creationId xmlns:a16="http://schemas.microsoft.com/office/drawing/2014/main" id="{B8B27DF4-FA02-97BC-03BC-67FE75178D03}"/>
              </a:ext>
            </a:extLst>
          </p:cNvPr>
          <p:cNvSpPr/>
          <p:nvPr/>
        </p:nvSpPr>
        <p:spPr>
          <a:xfrm rot="16200000">
            <a:off x="5532542" y="4071949"/>
            <a:ext cx="247702" cy="1217753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computer chip with many square windows&#10;&#10;Description automatically generated">
            <a:extLst>
              <a:ext uri="{FF2B5EF4-FFF2-40B4-BE49-F238E27FC236}">
                <a16:creationId xmlns:a16="http://schemas.microsoft.com/office/drawing/2014/main" id="{B373ED4C-129D-95CB-91ED-15B6077F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55" y="5508431"/>
            <a:ext cx="2282443" cy="114122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0FA1CA2-EFB4-919C-0476-39926F32B4F6}"/>
              </a:ext>
            </a:extLst>
          </p:cNvPr>
          <p:cNvGrpSpPr/>
          <p:nvPr/>
        </p:nvGrpSpPr>
        <p:grpSpPr>
          <a:xfrm>
            <a:off x="8684169" y="1546357"/>
            <a:ext cx="750442" cy="2313396"/>
            <a:chOff x="5080515" y="990715"/>
            <a:chExt cx="1209334" cy="37280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2AC963-FDE5-FFE5-9A20-9478B808C002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0C36C6-0D9B-EFB1-E4B5-BD4E8C91F2ED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3B15942-81D9-4367-FAF3-F0B959FFE9C9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C6B0C1E-FDA3-0427-57DC-EF7BDEDA52B4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E0D4C1B-025B-787D-EFEC-86A453C6A378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8F49C0F-C3D8-3BC8-928B-E3A75081D8E4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4D8BF54-61E9-1E74-7B67-368B51C21A71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1429664-F002-B334-C100-D7EE520F54F0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441DCA-1A32-39C3-09E1-E406861EC8A6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BF62B0B-918D-1686-CA5B-DE7BB5DFDC0B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F3A57D-69FE-613E-20F9-0EC7F57B536A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A810B40-E652-40A1-04CE-CC2767A38311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C1F9EC6-1488-C965-1816-EAE424DEED1A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B25B0D6-D84D-37AB-CDF3-8700C090F697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28B2BD2-BE44-F6B1-2BFC-DA9F9A47800B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E645213-EF20-2D61-16D9-380D76F6C04E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42BD919-B310-4EBE-D815-A33B8DC51667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6BB8490-EC1E-44BA-0331-6536584D425B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47C7BE5-A5E3-478E-8CAC-48036CF8E99C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Control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673E333-BE4C-9558-39F2-E9C8E2135C72}"/>
              </a:ext>
            </a:extLst>
          </p:cNvPr>
          <p:cNvGrpSpPr/>
          <p:nvPr/>
        </p:nvGrpSpPr>
        <p:grpSpPr>
          <a:xfrm>
            <a:off x="9541870" y="1537617"/>
            <a:ext cx="750442" cy="2313396"/>
            <a:chOff x="5080515" y="990715"/>
            <a:chExt cx="1209334" cy="372802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9404ABB-EA02-C376-3B51-0A872C996F19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A53C90B-0B6B-FF6A-5C5D-AB893376865E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5951858-B6E9-64EC-49BE-4859B2870672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F71429-7833-89EE-197A-518C2AEACD27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DB13AD4-0035-57CB-981C-C14578D2D3A9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E8AE634-53A8-2FAE-A0B9-866B3B18DB94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596B281-7A75-DDB2-5AF4-AC95E79E5C50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C2AF416-4450-BFFF-9A8A-F3D8FC5D0BEE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339ECF1-E1C0-85FA-900F-C97BEE9C3689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2D8747F-4CF7-E9B7-DE90-9C20D6D04EFC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3EED0CF-6A79-E3F9-2C06-15B4A1D141A9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14F8C77-CFBA-34A3-EFFE-0EC3DE606376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C89A626-B7CA-40BE-E55B-78837FBE0DE4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A5870ED-52B4-9EB7-CE56-B3EFBC11B084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B33C257-0416-BEFB-3DC2-63B299AA4B72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5837F9E-D57B-354C-768D-3FBEBB2F4430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356C971-5590-3D21-BD6C-4DF4707CB412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72271AF-7631-1148-ACD9-E49E7E922905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EU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03CC41A-685E-5B08-88E1-3D63422DA0D3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18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5B3E-7AE9-AC9D-BBBF-9E65223D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C9E61-EAD0-8DDE-D9EA-A1CDCDADA220}"/>
              </a:ext>
            </a:extLst>
          </p:cNvPr>
          <p:cNvSpPr txBox="1"/>
          <p:nvPr/>
        </p:nvSpPr>
        <p:spPr>
          <a:xfrm>
            <a:off x="1402521" y="32089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B977D-E04F-60E2-B31C-1648B71D9832}"/>
              </a:ext>
            </a:extLst>
          </p:cNvPr>
          <p:cNvSpPr txBox="1"/>
          <p:nvPr/>
        </p:nvSpPr>
        <p:spPr>
          <a:xfrm>
            <a:off x="1390955" y="433921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50903-D39F-69A4-E362-10937540B68C}"/>
              </a:ext>
            </a:extLst>
          </p:cNvPr>
          <p:cNvSpPr/>
          <p:nvPr/>
        </p:nvSpPr>
        <p:spPr>
          <a:xfrm>
            <a:off x="1975114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D5BB2-B87F-2C30-86C2-518BE46B7074}"/>
              </a:ext>
            </a:extLst>
          </p:cNvPr>
          <p:cNvSpPr/>
          <p:nvPr/>
        </p:nvSpPr>
        <p:spPr>
          <a:xfrm>
            <a:off x="1975114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B438-D049-CD62-E5A7-75F9A6D7C473}"/>
              </a:ext>
            </a:extLst>
          </p:cNvPr>
          <p:cNvSpPr/>
          <p:nvPr/>
        </p:nvSpPr>
        <p:spPr>
          <a:xfrm>
            <a:off x="1975114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D0B4D-8AEF-A846-29C5-BBCEA1FEB411}"/>
              </a:ext>
            </a:extLst>
          </p:cNvPr>
          <p:cNvSpPr/>
          <p:nvPr/>
        </p:nvSpPr>
        <p:spPr>
          <a:xfrm>
            <a:off x="1975114" y="3544850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AB8E5-4837-0B0A-1472-BE64BBD39630}"/>
              </a:ext>
            </a:extLst>
          </p:cNvPr>
          <p:cNvSpPr/>
          <p:nvPr/>
        </p:nvSpPr>
        <p:spPr>
          <a:xfrm>
            <a:off x="1975114" y="3945683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9A254-8587-62D7-4E64-76ACA4344CB3}"/>
              </a:ext>
            </a:extLst>
          </p:cNvPr>
          <p:cNvSpPr/>
          <p:nvPr/>
        </p:nvSpPr>
        <p:spPr>
          <a:xfrm>
            <a:off x="1975114" y="4301132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CEEE2-393D-A5D4-47FF-4A3F0E725C30}"/>
              </a:ext>
            </a:extLst>
          </p:cNvPr>
          <p:cNvSpPr/>
          <p:nvPr/>
        </p:nvSpPr>
        <p:spPr>
          <a:xfrm>
            <a:off x="1975114" y="4686215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4CAFA-118E-08AD-535E-A79047E43FE0}"/>
              </a:ext>
            </a:extLst>
          </p:cNvPr>
          <p:cNvSpPr/>
          <p:nvPr/>
        </p:nvSpPr>
        <p:spPr>
          <a:xfrm>
            <a:off x="1975114" y="5068631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9F83F7-5D34-0F12-4DB8-09C50DC48AF0}"/>
              </a:ext>
            </a:extLst>
          </p:cNvPr>
          <p:cNvSpPr/>
          <p:nvPr/>
        </p:nvSpPr>
        <p:spPr>
          <a:xfrm>
            <a:off x="1975114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22E88-7417-3B5C-DBB3-8659AC193685}"/>
              </a:ext>
            </a:extLst>
          </p:cNvPr>
          <p:cNvSpPr/>
          <p:nvPr/>
        </p:nvSpPr>
        <p:spPr>
          <a:xfrm>
            <a:off x="3046087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9F11A2-DCA7-A3B7-E7CC-C0DD15CABBDB}"/>
              </a:ext>
            </a:extLst>
          </p:cNvPr>
          <p:cNvSpPr/>
          <p:nvPr/>
        </p:nvSpPr>
        <p:spPr>
          <a:xfrm>
            <a:off x="3046087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3D5FD-545D-94E7-ED91-99B6BAC0D3EF}"/>
              </a:ext>
            </a:extLst>
          </p:cNvPr>
          <p:cNvSpPr/>
          <p:nvPr/>
        </p:nvSpPr>
        <p:spPr>
          <a:xfrm>
            <a:off x="3046087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B1F38-49A8-A0F2-F288-B2F32C1A748D}"/>
              </a:ext>
            </a:extLst>
          </p:cNvPr>
          <p:cNvSpPr/>
          <p:nvPr/>
        </p:nvSpPr>
        <p:spPr>
          <a:xfrm>
            <a:off x="3046087" y="3544850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42C9F-FB3D-A28A-83F5-69E610510F6D}"/>
              </a:ext>
            </a:extLst>
          </p:cNvPr>
          <p:cNvSpPr/>
          <p:nvPr/>
        </p:nvSpPr>
        <p:spPr>
          <a:xfrm>
            <a:off x="3046087" y="3945683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C3F72D-CA07-1A32-72E1-3D8F7BA4715A}"/>
              </a:ext>
            </a:extLst>
          </p:cNvPr>
          <p:cNvSpPr/>
          <p:nvPr/>
        </p:nvSpPr>
        <p:spPr>
          <a:xfrm>
            <a:off x="3046087" y="4301132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44B04D-3FD7-6C2A-63AE-9AF65FFB7AFD}"/>
              </a:ext>
            </a:extLst>
          </p:cNvPr>
          <p:cNvSpPr/>
          <p:nvPr/>
        </p:nvSpPr>
        <p:spPr>
          <a:xfrm>
            <a:off x="3046087" y="4686215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21E4C-2B43-F0AA-FF9A-774773891FB1}"/>
              </a:ext>
            </a:extLst>
          </p:cNvPr>
          <p:cNvSpPr/>
          <p:nvPr/>
        </p:nvSpPr>
        <p:spPr>
          <a:xfrm>
            <a:off x="3046087" y="5068631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81F3BC-E2C1-ABD4-55B3-F431AF05A599}"/>
              </a:ext>
            </a:extLst>
          </p:cNvPr>
          <p:cNvSpPr/>
          <p:nvPr/>
        </p:nvSpPr>
        <p:spPr>
          <a:xfrm>
            <a:off x="3046087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5C4B26-9DE2-5AA6-DD97-9332B191B35A}"/>
              </a:ext>
            </a:extLst>
          </p:cNvPr>
          <p:cNvSpPr/>
          <p:nvPr/>
        </p:nvSpPr>
        <p:spPr>
          <a:xfrm>
            <a:off x="4110799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1D7731-0C65-77D7-EE48-1A72DAE0735B}"/>
              </a:ext>
            </a:extLst>
          </p:cNvPr>
          <p:cNvSpPr/>
          <p:nvPr/>
        </p:nvSpPr>
        <p:spPr>
          <a:xfrm>
            <a:off x="4110799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1E4C5D-2681-D320-C651-D2221466C467}"/>
              </a:ext>
            </a:extLst>
          </p:cNvPr>
          <p:cNvSpPr/>
          <p:nvPr/>
        </p:nvSpPr>
        <p:spPr>
          <a:xfrm>
            <a:off x="4110799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E9F132-3F89-2CA5-3B1E-DA6DA69E9C6C}"/>
              </a:ext>
            </a:extLst>
          </p:cNvPr>
          <p:cNvSpPr/>
          <p:nvPr/>
        </p:nvSpPr>
        <p:spPr>
          <a:xfrm>
            <a:off x="4110799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D9D77-3C23-16DE-A4F8-B9E6BEE01652}"/>
              </a:ext>
            </a:extLst>
          </p:cNvPr>
          <p:cNvSpPr/>
          <p:nvPr/>
        </p:nvSpPr>
        <p:spPr>
          <a:xfrm>
            <a:off x="4110799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08FCB-5FC3-736C-4E03-5C714F3B28E1}"/>
              </a:ext>
            </a:extLst>
          </p:cNvPr>
          <p:cNvSpPr/>
          <p:nvPr/>
        </p:nvSpPr>
        <p:spPr>
          <a:xfrm>
            <a:off x="4110799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1B4398-27E8-F95F-E114-9C9E8A43E8DE}"/>
              </a:ext>
            </a:extLst>
          </p:cNvPr>
          <p:cNvSpPr/>
          <p:nvPr/>
        </p:nvSpPr>
        <p:spPr>
          <a:xfrm>
            <a:off x="4110799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BA9DA-CE98-E490-604B-1F8FFDBFB9FD}"/>
              </a:ext>
            </a:extLst>
          </p:cNvPr>
          <p:cNvSpPr/>
          <p:nvPr/>
        </p:nvSpPr>
        <p:spPr>
          <a:xfrm>
            <a:off x="4110799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0C5679-6E74-018E-A4D4-A52B5FBE816D}"/>
              </a:ext>
            </a:extLst>
          </p:cNvPr>
          <p:cNvSpPr/>
          <p:nvPr/>
        </p:nvSpPr>
        <p:spPr>
          <a:xfrm>
            <a:off x="4110799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ED122C-3458-686A-2505-96EF5780B5DA}"/>
              </a:ext>
            </a:extLst>
          </p:cNvPr>
          <p:cNvSpPr/>
          <p:nvPr/>
        </p:nvSpPr>
        <p:spPr>
          <a:xfrm>
            <a:off x="5175511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7A3985-93A1-15E9-BAE4-27B5B13DBD0E}"/>
              </a:ext>
            </a:extLst>
          </p:cNvPr>
          <p:cNvSpPr/>
          <p:nvPr/>
        </p:nvSpPr>
        <p:spPr>
          <a:xfrm>
            <a:off x="5175511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33602-C2E2-F52A-1560-96D706D66B1E}"/>
              </a:ext>
            </a:extLst>
          </p:cNvPr>
          <p:cNvSpPr/>
          <p:nvPr/>
        </p:nvSpPr>
        <p:spPr>
          <a:xfrm>
            <a:off x="5175511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65568D-2340-3D1E-1435-CCF43FC4B2BA}"/>
              </a:ext>
            </a:extLst>
          </p:cNvPr>
          <p:cNvSpPr/>
          <p:nvPr/>
        </p:nvSpPr>
        <p:spPr>
          <a:xfrm>
            <a:off x="5175511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AC78A7-4E7F-1429-F119-20E834DC8092}"/>
              </a:ext>
            </a:extLst>
          </p:cNvPr>
          <p:cNvSpPr/>
          <p:nvPr/>
        </p:nvSpPr>
        <p:spPr>
          <a:xfrm>
            <a:off x="5175511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6E236-B798-6DCD-2CF5-94187E0F6CE3}"/>
              </a:ext>
            </a:extLst>
          </p:cNvPr>
          <p:cNvSpPr/>
          <p:nvPr/>
        </p:nvSpPr>
        <p:spPr>
          <a:xfrm>
            <a:off x="5175511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C73D89-681B-E7EA-6225-A2C4F3463E59}"/>
              </a:ext>
            </a:extLst>
          </p:cNvPr>
          <p:cNvSpPr/>
          <p:nvPr/>
        </p:nvSpPr>
        <p:spPr>
          <a:xfrm>
            <a:off x="5175511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88B78-6D3F-2666-A129-601742D0D33D}"/>
              </a:ext>
            </a:extLst>
          </p:cNvPr>
          <p:cNvSpPr/>
          <p:nvPr/>
        </p:nvSpPr>
        <p:spPr>
          <a:xfrm>
            <a:off x="5175511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32D27A-8A49-0721-DCD3-95ADF9B2ADD3}"/>
              </a:ext>
            </a:extLst>
          </p:cNvPr>
          <p:cNvSpPr/>
          <p:nvPr/>
        </p:nvSpPr>
        <p:spPr>
          <a:xfrm>
            <a:off x="5175511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4441-45D3-9406-468D-E491419B22AE}"/>
              </a:ext>
            </a:extLst>
          </p:cNvPr>
          <p:cNvSpPr/>
          <p:nvPr/>
        </p:nvSpPr>
        <p:spPr>
          <a:xfrm>
            <a:off x="6240223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3EFA8D-F9EC-71AA-CA94-BA17A96A3462}"/>
              </a:ext>
            </a:extLst>
          </p:cNvPr>
          <p:cNvSpPr/>
          <p:nvPr/>
        </p:nvSpPr>
        <p:spPr>
          <a:xfrm>
            <a:off x="6240223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E1EE5-817E-D6A8-F0E4-CA33301512F2}"/>
              </a:ext>
            </a:extLst>
          </p:cNvPr>
          <p:cNvSpPr/>
          <p:nvPr/>
        </p:nvSpPr>
        <p:spPr>
          <a:xfrm>
            <a:off x="6240223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96F9A-F795-F515-2350-05F7937A96E9}"/>
              </a:ext>
            </a:extLst>
          </p:cNvPr>
          <p:cNvSpPr/>
          <p:nvPr/>
        </p:nvSpPr>
        <p:spPr>
          <a:xfrm>
            <a:off x="6240223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F84F84-66D6-F57A-01A8-1D58E3D162C6}"/>
              </a:ext>
            </a:extLst>
          </p:cNvPr>
          <p:cNvSpPr/>
          <p:nvPr/>
        </p:nvSpPr>
        <p:spPr>
          <a:xfrm>
            <a:off x="6240223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1E4A5A-D8C7-D07B-61D6-8CD2FFA95ACA}"/>
              </a:ext>
            </a:extLst>
          </p:cNvPr>
          <p:cNvSpPr/>
          <p:nvPr/>
        </p:nvSpPr>
        <p:spPr>
          <a:xfrm>
            <a:off x="6240223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0FBFB-B33F-B9CA-C1A2-9604217342A0}"/>
              </a:ext>
            </a:extLst>
          </p:cNvPr>
          <p:cNvSpPr/>
          <p:nvPr/>
        </p:nvSpPr>
        <p:spPr>
          <a:xfrm>
            <a:off x="6240223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B1A1E3-A07A-8BDE-561E-602B636C0258}"/>
              </a:ext>
            </a:extLst>
          </p:cNvPr>
          <p:cNvSpPr/>
          <p:nvPr/>
        </p:nvSpPr>
        <p:spPr>
          <a:xfrm>
            <a:off x="6240223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2F7D1-49B3-5398-E4E5-6D4BB44C1A45}"/>
              </a:ext>
            </a:extLst>
          </p:cNvPr>
          <p:cNvSpPr/>
          <p:nvPr/>
        </p:nvSpPr>
        <p:spPr>
          <a:xfrm>
            <a:off x="6240223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9E0143-3B1C-3CBD-9B05-E305B2EB9F95}"/>
              </a:ext>
            </a:extLst>
          </p:cNvPr>
          <p:cNvSpPr txBox="1"/>
          <p:nvPr/>
        </p:nvSpPr>
        <p:spPr>
          <a:xfrm>
            <a:off x="1947630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363E7A-45D2-25B2-8E60-8204FD677736}"/>
              </a:ext>
            </a:extLst>
          </p:cNvPr>
          <p:cNvSpPr txBox="1"/>
          <p:nvPr/>
        </p:nvSpPr>
        <p:spPr>
          <a:xfrm>
            <a:off x="3018603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6B9C6-C398-3B91-A994-CC99274BAB5F}"/>
              </a:ext>
            </a:extLst>
          </p:cNvPr>
          <p:cNvSpPr txBox="1"/>
          <p:nvPr/>
        </p:nvSpPr>
        <p:spPr>
          <a:xfrm>
            <a:off x="4089576" y="2068065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A2C848-A095-2389-88E8-B3C009BDB1B4}"/>
              </a:ext>
            </a:extLst>
          </p:cNvPr>
          <p:cNvSpPr txBox="1"/>
          <p:nvPr/>
        </p:nvSpPr>
        <p:spPr>
          <a:xfrm>
            <a:off x="5148027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B876DC-01E3-6000-F56B-272591381269}"/>
              </a:ext>
            </a:extLst>
          </p:cNvPr>
          <p:cNvSpPr txBox="1"/>
          <p:nvPr/>
        </p:nvSpPr>
        <p:spPr>
          <a:xfrm>
            <a:off x="6206478" y="208358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575EEE-4F59-E88D-8BF9-A87EF63A181C}"/>
              </a:ext>
            </a:extLst>
          </p:cNvPr>
          <p:cNvSpPr txBox="1"/>
          <p:nvPr/>
        </p:nvSpPr>
        <p:spPr>
          <a:xfrm>
            <a:off x="1569906" y="243549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5DACF-01CE-1532-3A11-BC43D3C7D526}"/>
              </a:ext>
            </a:extLst>
          </p:cNvPr>
          <p:cNvSpPr txBox="1"/>
          <p:nvPr/>
        </p:nvSpPr>
        <p:spPr>
          <a:xfrm>
            <a:off x="1587755" y="2777351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74AC7C-7230-B4C5-5549-73479A780216}"/>
              </a:ext>
            </a:extLst>
          </p:cNvPr>
          <p:cNvSpPr txBox="1"/>
          <p:nvPr/>
        </p:nvSpPr>
        <p:spPr>
          <a:xfrm>
            <a:off x="1562798" y="5518571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C05D44-A31D-40CF-1C32-77E3C28548CC}"/>
              </a:ext>
            </a:extLst>
          </p:cNvPr>
          <p:cNvSpPr txBox="1"/>
          <p:nvPr/>
        </p:nvSpPr>
        <p:spPr>
          <a:xfrm>
            <a:off x="1563658" y="3563265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3643B-1B36-FDB7-3DC7-E08962846737}"/>
              </a:ext>
            </a:extLst>
          </p:cNvPr>
          <p:cNvSpPr txBox="1"/>
          <p:nvPr/>
        </p:nvSpPr>
        <p:spPr>
          <a:xfrm>
            <a:off x="1563658" y="3905230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04E54B-7E97-C588-9358-06FDF068F4CD}"/>
              </a:ext>
            </a:extLst>
          </p:cNvPr>
          <p:cNvSpPr txBox="1"/>
          <p:nvPr/>
        </p:nvSpPr>
        <p:spPr>
          <a:xfrm>
            <a:off x="1146928" y="511515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// end if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C8CD87-6510-0A36-A7E9-F6F726DB7111}"/>
              </a:ext>
            </a:extLst>
          </p:cNvPr>
          <p:cNvSpPr txBox="1"/>
          <p:nvPr/>
        </p:nvSpPr>
        <p:spPr>
          <a:xfrm>
            <a:off x="1563658" y="4681177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F9D2AC-520E-6E81-F6EC-01680235DF51}"/>
              </a:ext>
            </a:extLst>
          </p:cNvPr>
          <p:cNvSpPr txBox="1"/>
          <p:nvPr/>
        </p:nvSpPr>
        <p:spPr>
          <a:xfrm>
            <a:off x="8029361" y="1715414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Control Flow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AE13EF-041A-AD46-7BA6-4DEFA71D4E25}"/>
              </a:ext>
            </a:extLst>
          </p:cNvPr>
          <p:cNvSpPr txBox="1"/>
          <p:nvPr/>
        </p:nvSpPr>
        <p:spPr>
          <a:xfrm>
            <a:off x="7304935" y="2486739"/>
            <a:ext cx="404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executing thread group will block on</a:t>
            </a:r>
          </a:p>
          <a:p>
            <a:pPr algn="ctr"/>
            <a:r>
              <a:rPr lang="en-US" dirty="0"/>
              <a:t> longest thread (e.g. for loop)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2D43B0-648D-C6BF-D01C-E1A585FF5884}"/>
              </a:ext>
            </a:extLst>
          </p:cNvPr>
          <p:cNvSpPr txBox="1"/>
          <p:nvPr/>
        </p:nvSpPr>
        <p:spPr>
          <a:xfrm>
            <a:off x="7433976" y="3661649"/>
            <a:ext cx="379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if/else are executed serially</a:t>
            </a:r>
          </a:p>
          <a:p>
            <a:pPr algn="ctr"/>
            <a:r>
              <a:rPr lang="en-US" dirty="0"/>
              <a:t>(in the same executing thread group)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AE37D7-C59F-9E6A-307D-14F4983B0D6F}"/>
              </a:ext>
            </a:extLst>
          </p:cNvPr>
          <p:cNvSpPr/>
          <p:nvPr/>
        </p:nvSpPr>
        <p:spPr>
          <a:xfrm>
            <a:off x="3063497" y="1679258"/>
            <a:ext cx="701458" cy="26130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6EE52D-8928-B918-3408-D7414171AF0E}"/>
              </a:ext>
            </a:extLst>
          </p:cNvPr>
          <p:cNvSpPr/>
          <p:nvPr/>
        </p:nvSpPr>
        <p:spPr>
          <a:xfrm>
            <a:off x="1947630" y="1682338"/>
            <a:ext cx="701458" cy="26130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13DB66-0BB6-E923-50C5-1FB01F04DCBB}"/>
              </a:ext>
            </a:extLst>
          </p:cNvPr>
          <p:cNvSpPr/>
          <p:nvPr/>
        </p:nvSpPr>
        <p:spPr>
          <a:xfrm>
            <a:off x="4106114" y="1688078"/>
            <a:ext cx="701458" cy="26130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8DE814-33FA-3E62-F7DD-8CCDDA72B0F4}"/>
              </a:ext>
            </a:extLst>
          </p:cNvPr>
          <p:cNvSpPr/>
          <p:nvPr/>
        </p:nvSpPr>
        <p:spPr>
          <a:xfrm>
            <a:off x="5162982" y="1688078"/>
            <a:ext cx="701458" cy="26130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C38C70-27D6-93DB-35A0-DCEC9E506A76}"/>
              </a:ext>
            </a:extLst>
          </p:cNvPr>
          <p:cNvSpPr/>
          <p:nvPr/>
        </p:nvSpPr>
        <p:spPr>
          <a:xfrm>
            <a:off x="6219850" y="1689263"/>
            <a:ext cx="701458" cy="26130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1EA825-547A-1872-4DFA-6A00D0BAA58B}"/>
              </a:ext>
            </a:extLst>
          </p:cNvPr>
          <p:cNvSpPr txBox="1"/>
          <p:nvPr/>
        </p:nvSpPr>
        <p:spPr>
          <a:xfrm>
            <a:off x="776512" y="1656019"/>
            <a:ext cx="1112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Registers </a:t>
            </a:r>
            <a:r>
              <a:rPr lang="en-US" sz="1400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1" name="IP 1">
            <a:extLst>
              <a:ext uri="{FF2B5EF4-FFF2-40B4-BE49-F238E27FC236}">
                <a16:creationId xmlns:a16="http://schemas.microsoft.com/office/drawing/2014/main" id="{E317F2F8-2642-C169-66B8-C165C313C81E}"/>
              </a:ext>
            </a:extLst>
          </p:cNvPr>
          <p:cNvSpPr txBox="1"/>
          <p:nvPr/>
        </p:nvSpPr>
        <p:spPr>
          <a:xfrm>
            <a:off x="954065" y="2429256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82" name="IP 1">
            <a:extLst>
              <a:ext uri="{FF2B5EF4-FFF2-40B4-BE49-F238E27FC236}">
                <a16:creationId xmlns:a16="http://schemas.microsoft.com/office/drawing/2014/main" id="{A3E5C17A-F13C-0361-7BFE-4757234AAA62}"/>
              </a:ext>
            </a:extLst>
          </p:cNvPr>
          <p:cNvSpPr txBox="1"/>
          <p:nvPr/>
        </p:nvSpPr>
        <p:spPr>
          <a:xfrm>
            <a:off x="954065" y="282243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3" name="IP 1">
            <a:extLst>
              <a:ext uri="{FF2B5EF4-FFF2-40B4-BE49-F238E27FC236}">
                <a16:creationId xmlns:a16="http://schemas.microsoft.com/office/drawing/2014/main" id="{0C227164-EDBB-3B3C-007F-A688C403A90C}"/>
              </a:ext>
            </a:extLst>
          </p:cNvPr>
          <p:cNvSpPr txBox="1"/>
          <p:nvPr/>
        </p:nvSpPr>
        <p:spPr>
          <a:xfrm>
            <a:off x="954065" y="322148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7" name="IP 1">
            <a:extLst>
              <a:ext uri="{FF2B5EF4-FFF2-40B4-BE49-F238E27FC236}">
                <a16:creationId xmlns:a16="http://schemas.microsoft.com/office/drawing/2014/main" id="{913E47EF-F71B-CC3F-FB41-6472C4F5916A}"/>
              </a:ext>
            </a:extLst>
          </p:cNvPr>
          <p:cNvSpPr txBox="1"/>
          <p:nvPr/>
        </p:nvSpPr>
        <p:spPr>
          <a:xfrm>
            <a:off x="954065" y="360152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16" name="IP 1">
            <a:extLst>
              <a:ext uri="{FF2B5EF4-FFF2-40B4-BE49-F238E27FC236}">
                <a16:creationId xmlns:a16="http://schemas.microsoft.com/office/drawing/2014/main" id="{2611F573-58F4-9545-FAAA-19E51A2E0180}"/>
              </a:ext>
            </a:extLst>
          </p:cNvPr>
          <p:cNvSpPr txBox="1"/>
          <p:nvPr/>
        </p:nvSpPr>
        <p:spPr>
          <a:xfrm>
            <a:off x="954065" y="395820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58" name="IP 1">
            <a:extLst>
              <a:ext uri="{FF2B5EF4-FFF2-40B4-BE49-F238E27FC236}">
                <a16:creationId xmlns:a16="http://schemas.microsoft.com/office/drawing/2014/main" id="{D09DD575-C6A1-3AF1-F8E7-C948DBD7F8B1}"/>
              </a:ext>
            </a:extLst>
          </p:cNvPr>
          <p:cNvSpPr txBox="1"/>
          <p:nvPr/>
        </p:nvSpPr>
        <p:spPr>
          <a:xfrm>
            <a:off x="954065" y="4320506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1" name="IP 1">
            <a:extLst>
              <a:ext uri="{FF2B5EF4-FFF2-40B4-BE49-F238E27FC236}">
                <a16:creationId xmlns:a16="http://schemas.microsoft.com/office/drawing/2014/main" id="{B448FF67-C5A9-CDBC-60C0-AAA623801BB1}"/>
              </a:ext>
            </a:extLst>
          </p:cNvPr>
          <p:cNvSpPr txBox="1"/>
          <p:nvPr/>
        </p:nvSpPr>
        <p:spPr>
          <a:xfrm>
            <a:off x="954065" y="468030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2" name="IP 1">
            <a:extLst>
              <a:ext uri="{FF2B5EF4-FFF2-40B4-BE49-F238E27FC236}">
                <a16:creationId xmlns:a16="http://schemas.microsoft.com/office/drawing/2014/main" id="{3CEC9EC0-FDA5-72E5-AD2B-FFBE377BC6E6}"/>
              </a:ext>
            </a:extLst>
          </p:cNvPr>
          <p:cNvSpPr txBox="1"/>
          <p:nvPr/>
        </p:nvSpPr>
        <p:spPr>
          <a:xfrm>
            <a:off x="954065" y="509957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3" name="IP 1">
            <a:extLst>
              <a:ext uri="{FF2B5EF4-FFF2-40B4-BE49-F238E27FC236}">
                <a16:creationId xmlns:a16="http://schemas.microsoft.com/office/drawing/2014/main" id="{DCE19B27-2E60-4DFD-52A2-00F476FBC61A}"/>
              </a:ext>
            </a:extLst>
          </p:cNvPr>
          <p:cNvSpPr txBox="1"/>
          <p:nvPr/>
        </p:nvSpPr>
        <p:spPr>
          <a:xfrm>
            <a:off x="954065" y="553109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/>
      <p:bldP spid="60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1" grpId="1"/>
      <p:bldP spid="82" grpId="0"/>
      <p:bldP spid="82" grpId="1"/>
      <p:bldP spid="3" grpId="0"/>
      <p:bldP spid="3" grpId="1"/>
      <p:bldP spid="7" grpId="0"/>
      <p:bldP spid="7" grpId="1"/>
      <p:bldP spid="16" grpId="0"/>
      <p:bldP spid="16" grpId="1"/>
      <p:bldP spid="58" grpId="0"/>
      <p:bldP spid="58" grpId="1"/>
      <p:bldP spid="61" grpId="0"/>
      <p:bldP spid="61" grpId="1"/>
      <p:bldP spid="62" grpId="0"/>
      <p:bldP spid="62" grpId="1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6436-15B0-4DFC-B508-F4698151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350C-3397-D472-35DC-D43D3148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Architecture – Hennessy &amp; Patterson</a:t>
            </a:r>
          </a:p>
          <a:p>
            <a:r>
              <a:rPr lang="en-US" dirty="0"/>
              <a:t>Programming Massively Parallel Processors, 4th ed – </a:t>
            </a:r>
            <a:r>
              <a:rPr lang="en-US" dirty="0" err="1"/>
              <a:t>Hwu</a:t>
            </a:r>
            <a:r>
              <a:rPr lang="en-US" dirty="0"/>
              <a:t> &amp; Kirk</a:t>
            </a:r>
          </a:p>
        </p:txBody>
      </p:sp>
    </p:spTree>
    <p:extLst>
      <p:ext uri="{BB962C8B-B14F-4D97-AF65-F5344CB8AC3E}">
        <p14:creationId xmlns:p14="http://schemas.microsoft.com/office/powerpoint/2010/main" val="97076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ABB4-42A7-484E-8B54-831314F6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1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5" name="Picture 4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3B06C6C8-67C6-B228-E08B-A02874B1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2440417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F2050-418F-3DFF-89C9-DFE01CD1F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PU">
            <a:extLst>
              <a:ext uri="{FF2B5EF4-FFF2-40B4-BE49-F238E27FC236}">
                <a16:creationId xmlns:a16="http://schemas.microsoft.com/office/drawing/2014/main" id="{24226B4D-AFAE-C186-E852-ADBC3EA894D3}"/>
              </a:ext>
            </a:extLst>
          </p:cNvPr>
          <p:cNvGrpSpPr/>
          <p:nvPr/>
        </p:nvGrpSpPr>
        <p:grpSpPr>
          <a:xfrm>
            <a:off x="1643448" y="1041742"/>
            <a:ext cx="1491049" cy="1675715"/>
            <a:chOff x="5350475" y="322646"/>
            <a:chExt cx="1491049" cy="1675715"/>
          </a:xfrm>
        </p:grpSpPr>
        <p:pic>
          <p:nvPicPr>
            <p:cNvPr id="3" name="Graphic 2" descr="Processor with solid fill">
              <a:extLst>
                <a:ext uri="{FF2B5EF4-FFF2-40B4-BE49-F238E27FC236}">
                  <a16:creationId xmlns:a16="http://schemas.microsoft.com/office/drawing/2014/main" id="{C55A793F-A219-361D-907D-E39B9D20E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0475" y="507312"/>
              <a:ext cx="1491049" cy="14910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7F1359-CA15-1F0D-3277-D0A5F5CB9692}"/>
                </a:ext>
              </a:extLst>
            </p:cNvPr>
            <p:cNvSpPr txBox="1"/>
            <p:nvPr/>
          </p:nvSpPr>
          <p:spPr>
            <a:xfrm>
              <a:off x="5808901" y="32264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8A4CAC-D192-EDAA-5542-7F13CC0197F1}"/>
              </a:ext>
            </a:extLst>
          </p:cNvPr>
          <p:cNvGrpSpPr/>
          <p:nvPr/>
        </p:nvGrpSpPr>
        <p:grpSpPr>
          <a:xfrm>
            <a:off x="8275746" y="1024924"/>
            <a:ext cx="2296981" cy="1894015"/>
            <a:chOff x="8515181" y="755477"/>
            <a:chExt cx="2296981" cy="1894015"/>
          </a:xfrm>
        </p:grpSpPr>
        <p:pic>
          <p:nvPicPr>
            <p:cNvPr id="9" name="Picture 8" descr="A computer chip with many square windows&#10;&#10;Description automatically generated">
              <a:extLst>
                <a:ext uri="{FF2B5EF4-FFF2-40B4-BE49-F238E27FC236}">
                  <a16:creationId xmlns:a16="http://schemas.microsoft.com/office/drawing/2014/main" id="{458BE351-17B5-C075-7616-6FF3B59D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5181" y="755477"/>
              <a:ext cx="2296981" cy="1148491"/>
            </a:xfrm>
            <a:prstGeom prst="rect">
              <a:avLst/>
            </a:prstGeom>
          </p:spPr>
        </p:pic>
        <p:pic>
          <p:nvPicPr>
            <p:cNvPr id="10" name="Picture 9" descr="A computer chip with many square windows&#10;&#10;Description automatically generated">
              <a:extLst>
                <a:ext uri="{FF2B5EF4-FFF2-40B4-BE49-F238E27FC236}">
                  <a16:creationId xmlns:a16="http://schemas.microsoft.com/office/drawing/2014/main" id="{43129847-F8EA-D7FC-7506-90420A7F2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5181" y="1501001"/>
              <a:ext cx="2296981" cy="114849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8E8E8-2AD2-1E6F-9B27-34D59FE0AF24}"/>
              </a:ext>
            </a:extLst>
          </p:cNvPr>
          <p:cNvGrpSpPr/>
          <p:nvPr/>
        </p:nvGrpSpPr>
        <p:grpSpPr>
          <a:xfrm>
            <a:off x="3134497" y="1253863"/>
            <a:ext cx="5008606" cy="1143862"/>
            <a:chOff x="3060356" y="2538965"/>
            <a:chExt cx="4563763" cy="1143862"/>
          </a:xfrm>
        </p:grpSpPr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145FDF03-856A-B4B0-D658-622F9E65B0C1}"/>
                </a:ext>
              </a:extLst>
            </p:cNvPr>
            <p:cNvSpPr/>
            <p:nvPr/>
          </p:nvSpPr>
          <p:spPr>
            <a:xfrm>
              <a:off x="3060356" y="2831241"/>
              <a:ext cx="4563763" cy="851586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3000B4-1819-0B93-8B25-36B7529FAA5F}"/>
                </a:ext>
              </a:extLst>
            </p:cNvPr>
            <p:cNvSpPr txBox="1"/>
            <p:nvPr/>
          </p:nvSpPr>
          <p:spPr>
            <a:xfrm>
              <a:off x="4696537" y="2538965"/>
              <a:ext cx="1424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Bus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590029-8E9F-ADE0-792C-6FAE9D36CAF9}"/>
              </a:ext>
            </a:extLst>
          </p:cNvPr>
          <p:cNvSpPr txBox="1"/>
          <p:nvPr/>
        </p:nvSpPr>
        <p:spPr>
          <a:xfrm>
            <a:off x="1221175" y="3016720"/>
            <a:ext cx="20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 (Activate Row)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1C21C-4D96-AE46-DB3F-8191195128DA}"/>
              </a:ext>
            </a:extLst>
          </p:cNvPr>
          <p:cNvSpPr txBox="1"/>
          <p:nvPr/>
        </p:nvSpPr>
        <p:spPr>
          <a:xfrm>
            <a:off x="1221175" y="3969134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 (Activate Col)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71BBE-487A-7BDF-56D4-C3A04D74D307}"/>
              </a:ext>
            </a:extLst>
          </p:cNvPr>
          <p:cNvSpPr txBox="1"/>
          <p:nvPr/>
        </p:nvSpPr>
        <p:spPr>
          <a:xfrm>
            <a:off x="1221175" y="474091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Command: Read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090C89-F99B-B0BF-C6FA-0F9B87D70E00}"/>
              </a:ext>
            </a:extLst>
          </p:cNvPr>
          <p:cNvCxnSpPr/>
          <p:nvPr/>
        </p:nvCxnSpPr>
        <p:spPr>
          <a:xfrm>
            <a:off x="939114" y="3016720"/>
            <a:ext cx="10194324" cy="0"/>
          </a:xfrm>
          <a:prstGeom prst="line">
            <a:avLst/>
          </a:prstGeom>
          <a:ln>
            <a:solidFill>
              <a:schemeClr val="tx1">
                <a:alpha val="53651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6A43A1-FED1-8955-00EA-019E021F1DE6}"/>
              </a:ext>
            </a:extLst>
          </p:cNvPr>
          <p:cNvCxnSpPr/>
          <p:nvPr/>
        </p:nvCxnSpPr>
        <p:spPr>
          <a:xfrm>
            <a:off x="939114" y="4731094"/>
            <a:ext cx="10194324" cy="0"/>
          </a:xfrm>
          <a:prstGeom prst="line">
            <a:avLst/>
          </a:prstGeom>
          <a:ln>
            <a:solidFill>
              <a:schemeClr val="tx1">
                <a:alpha val="53651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177E6E-40E5-B165-0950-4C09CF97670E}"/>
              </a:ext>
            </a:extLst>
          </p:cNvPr>
          <p:cNvSpPr txBox="1"/>
          <p:nvPr/>
        </p:nvSpPr>
        <p:spPr>
          <a:xfrm>
            <a:off x="8275746" y="3588091"/>
            <a:ext cx="16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Activated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F2197B-FD20-665A-3737-F6BE264C598A}"/>
              </a:ext>
            </a:extLst>
          </p:cNvPr>
          <p:cNvCxnSpPr/>
          <p:nvPr/>
        </p:nvCxnSpPr>
        <p:spPr>
          <a:xfrm>
            <a:off x="939114" y="3947724"/>
            <a:ext cx="10194324" cy="0"/>
          </a:xfrm>
          <a:prstGeom prst="line">
            <a:avLst/>
          </a:prstGeom>
          <a:ln>
            <a:solidFill>
              <a:schemeClr val="tx1">
                <a:alpha val="53651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7F1F5D-4C17-C099-7288-F2FA01E77CEA}"/>
              </a:ext>
            </a:extLst>
          </p:cNvPr>
          <p:cNvSpPr txBox="1"/>
          <p:nvPr/>
        </p:nvSpPr>
        <p:spPr>
          <a:xfrm>
            <a:off x="5372540" y="32663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tRP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D3D77-84FA-F76D-433A-586644729505}"/>
              </a:ext>
            </a:extLst>
          </p:cNvPr>
          <p:cNvSpPr txBox="1"/>
          <p:nvPr/>
        </p:nvSpPr>
        <p:spPr>
          <a:xfrm>
            <a:off x="5280977" y="4075067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tRCD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7CEAE6-1DC2-22FC-E2A4-C9CD52F38F06}"/>
              </a:ext>
            </a:extLst>
          </p:cNvPr>
          <p:cNvSpPr txBox="1"/>
          <p:nvPr/>
        </p:nvSpPr>
        <p:spPr>
          <a:xfrm>
            <a:off x="8259270" y="4350177"/>
            <a:ext cx="151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 Activated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B6AA39-9FF5-D5D5-5616-AA254833EB87}"/>
              </a:ext>
            </a:extLst>
          </p:cNvPr>
          <p:cNvSpPr txBox="1"/>
          <p:nvPr/>
        </p:nvSpPr>
        <p:spPr>
          <a:xfrm>
            <a:off x="8259270" y="51822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11E64E-33A7-83C0-B33D-C37970286B61}"/>
              </a:ext>
            </a:extLst>
          </p:cNvPr>
          <p:cNvCxnSpPr/>
          <p:nvPr/>
        </p:nvCxnSpPr>
        <p:spPr>
          <a:xfrm>
            <a:off x="939114" y="5551532"/>
            <a:ext cx="10194324" cy="0"/>
          </a:xfrm>
          <a:prstGeom prst="line">
            <a:avLst/>
          </a:prstGeom>
          <a:ln>
            <a:solidFill>
              <a:schemeClr val="tx1">
                <a:alpha val="53651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FE5F0C-87AC-48B7-D850-EB391917F729}"/>
              </a:ext>
            </a:extLst>
          </p:cNvPr>
          <p:cNvSpPr txBox="1"/>
          <p:nvPr/>
        </p:nvSpPr>
        <p:spPr>
          <a:xfrm>
            <a:off x="5408607" y="49001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C7226E-214D-3026-C489-2AD62BB1847B}"/>
              </a:ext>
            </a:extLst>
          </p:cNvPr>
          <p:cNvSpPr txBox="1"/>
          <p:nvPr/>
        </p:nvSpPr>
        <p:spPr>
          <a:xfrm>
            <a:off x="939114" y="5766781"/>
            <a:ext cx="986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DDR4-3200 is 3200 MT/s, means 1600MHz clock, means 0.625ns clock.</a:t>
            </a:r>
          </a:p>
          <a:p>
            <a:pPr algn="ctr"/>
            <a:r>
              <a:rPr lang="en-US" dirty="0"/>
              <a:t>Timing of </a:t>
            </a:r>
            <a:r>
              <a:rPr lang="en-US" dirty="0">
                <a:solidFill>
                  <a:srgbClr val="FFFF00"/>
                </a:solidFill>
              </a:rPr>
              <a:t>32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32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 (</a:t>
            </a:r>
            <a:r>
              <a:rPr lang="en-US" dirty="0">
                <a:solidFill>
                  <a:srgbClr val="FFFF00"/>
                </a:solidFill>
              </a:rPr>
              <a:t>CL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tRCD</a:t>
            </a:r>
            <a:r>
              <a:rPr lang="en-US" dirty="0"/>
              <a:t>-</a:t>
            </a:r>
            <a:r>
              <a:rPr lang="en-US" dirty="0" err="1">
                <a:solidFill>
                  <a:srgbClr val="FF0000"/>
                </a:solidFill>
              </a:rPr>
              <a:t>tRP</a:t>
            </a:r>
            <a:r>
              <a:rPr lang="en-US" dirty="0"/>
              <a:t>) means </a:t>
            </a:r>
            <a:r>
              <a:rPr lang="en-US" dirty="0">
                <a:solidFill>
                  <a:srgbClr val="FFFF00"/>
                </a:solidFill>
              </a:rPr>
              <a:t>CL</a:t>
            </a:r>
            <a:r>
              <a:rPr lang="en-US" dirty="0"/>
              <a:t> = </a:t>
            </a:r>
            <a:r>
              <a:rPr lang="en-US" dirty="0" err="1">
                <a:solidFill>
                  <a:srgbClr val="00B050"/>
                </a:solidFill>
              </a:rPr>
              <a:t>tRCD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tRP</a:t>
            </a:r>
            <a:r>
              <a:rPr lang="en-US" dirty="0"/>
              <a:t> = 32 cycles = 20ns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B211CD-94FC-9D1A-9AA6-6E0D7C709EB9}"/>
              </a:ext>
            </a:extLst>
          </p:cNvPr>
          <p:cNvSpPr txBox="1"/>
          <p:nvPr/>
        </p:nvSpPr>
        <p:spPr>
          <a:xfrm>
            <a:off x="3533001" y="344219"/>
            <a:ext cx="5920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Memory is SLOOOOWWWWWW</a:t>
            </a:r>
          </a:p>
        </p:txBody>
      </p:sp>
    </p:spTree>
    <p:extLst>
      <p:ext uri="{BB962C8B-B14F-4D97-AF65-F5344CB8AC3E}">
        <p14:creationId xmlns:p14="http://schemas.microsoft.com/office/powerpoint/2010/main" val="24999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  <p:bldP spid="22" grpId="0"/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30F9D-0EA0-5F1B-3A23-59391180E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DF7C-B0D5-E96D-B2AA-180A1383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40968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B251-B3EB-C678-E4F7-4F695FEC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54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Amdahl’s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6502-4680-866C-41EE-5C3786DFEA01}"/>
              </a:ext>
            </a:extLst>
          </p:cNvPr>
          <p:cNvSpPr txBox="1"/>
          <p:nvPr/>
        </p:nvSpPr>
        <p:spPr>
          <a:xfrm>
            <a:off x="2201504" y="3301425"/>
            <a:ext cx="77889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Performance improvement is dominated by</a:t>
            </a:r>
          </a:p>
          <a:p>
            <a:pPr algn="ctr"/>
            <a:r>
              <a:rPr lang="en-US" sz="3200" dirty="0"/>
              <a:t>the slowest poke</a:t>
            </a:r>
          </a:p>
        </p:txBody>
      </p:sp>
    </p:spTree>
    <p:extLst>
      <p:ext uri="{BB962C8B-B14F-4D97-AF65-F5344CB8AC3E}">
        <p14:creationId xmlns:p14="http://schemas.microsoft.com/office/powerpoint/2010/main" val="3784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7AB7-1CA4-7B80-7D0E-F3790DB1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0971D-DDF5-69F9-F227-F11AE7832684}"/>
              </a:ext>
            </a:extLst>
          </p:cNvPr>
          <p:cNvSpPr txBox="1"/>
          <p:nvPr/>
        </p:nvSpPr>
        <p:spPr>
          <a:xfrm>
            <a:off x="7091652" y="1716391"/>
            <a:ext cx="4244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sum_array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00B050"/>
                </a:solidFill>
              </a:rPr>
              <a:t>heap_arr</a:t>
            </a:r>
            <a:r>
              <a:rPr lang="en-US" sz="3200" dirty="0"/>
              <a:t>,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EA676-F2C8-2A35-815D-3743EDFCD03C}"/>
              </a:ext>
            </a:extLst>
          </p:cNvPr>
          <p:cNvSpPr txBox="1"/>
          <p:nvPr/>
        </p:nvSpPr>
        <p:spPr>
          <a:xfrm>
            <a:off x="7126501" y="4803371"/>
            <a:ext cx="431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sum_array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stack_arr</a:t>
            </a:r>
            <a:r>
              <a:rPr lang="en-US" sz="3200" dirty="0"/>
              <a:t>, n)</a:t>
            </a:r>
          </a:p>
        </p:txBody>
      </p:sp>
      <p:pic>
        <p:nvPicPr>
          <p:cNvPr id="9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6CC0934D-E28D-4C8E-3C41-06C553FC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1" y="1978534"/>
            <a:ext cx="6489700" cy="330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D1E654-84C5-438F-BA05-627D4D6DAB94}"/>
              </a:ext>
            </a:extLst>
          </p:cNvPr>
          <p:cNvSpPr txBox="1"/>
          <p:nvPr/>
        </p:nvSpPr>
        <p:spPr>
          <a:xfrm>
            <a:off x="8936771" y="31366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62A43-E140-B801-E8C2-2A895C505167}"/>
              </a:ext>
            </a:extLst>
          </p:cNvPr>
          <p:cNvSpPr txBox="1"/>
          <p:nvPr/>
        </p:nvSpPr>
        <p:spPr>
          <a:xfrm>
            <a:off x="8819751" y="3136612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~=</a:t>
            </a:r>
          </a:p>
        </p:txBody>
      </p:sp>
    </p:spTree>
    <p:extLst>
      <p:ext uri="{BB962C8B-B14F-4D97-AF65-F5344CB8AC3E}">
        <p14:creationId xmlns:p14="http://schemas.microsoft.com/office/powerpoint/2010/main" val="28672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E1D1E66-08C1-9431-F957-9F45E9D5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7" y="541895"/>
            <a:ext cx="9441818" cy="5774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33E59-F701-336C-060B-FAE0A2011563}"/>
              </a:ext>
            </a:extLst>
          </p:cNvPr>
          <p:cNvSpPr txBox="1"/>
          <p:nvPr/>
        </p:nvSpPr>
        <p:spPr>
          <a:xfrm>
            <a:off x="9701705" y="176249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4874C-1A6B-671D-5F41-4CA327A3DEDF}"/>
              </a:ext>
            </a:extLst>
          </p:cNvPr>
          <p:cNvSpPr txBox="1"/>
          <p:nvPr/>
        </p:nvSpPr>
        <p:spPr>
          <a:xfrm>
            <a:off x="9701705" y="5364164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stack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D28B2BB-9FC7-2A66-0AE0-28D132CF6FC5}"/>
              </a:ext>
            </a:extLst>
          </p:cNvPr>
          <p:cNvSpPr/>
          <p:nvPr/>
        </p:nvSpPr>
        <p:spPr>
          <a:xfrm>
            <a:off x="259887" y="1762495"/>
            <a:ext cx="8525767" cy="36933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67FFB14-5A30-784E-8D86-BF7A33E2CE3A}"/>
              </a:ext>
            </a:extLst>
          </p:cNvPr>
          <p:cNvSpPr/>
          <p:nvPr/>
        </p:nvSpPr>
        <p:spPr>
          <a:xfrm>
            <a:off x="259887" y="5364164"/>
            <a:ext cx="8612264" cy="369332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4D780-4036-E18D-4509-F74ACDAC5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8C8C-93E1-D327-2D0F-4C235FA8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CPU Backend</a:t>
            </a:r>
          </a:p>
        </p:txBody>
      </p:sp>
    </p:spTree>
    <p:extLst>
      <p:ext uri="{BB962C8B-B14F-4D97-AF65-F5344CB8AC3E}">
        <p14:creationId xmlns:p14="http://schemas.microsoft.com/office/powerpoint/2010/main" val="117979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ode with text on it&#10;&#10;Description automatically generated">
            <a:extLst>
              <a:ext uri="{FF2B5EF4-FFF2-40B4-BE49-F238E27FC236}">
                <a16:creationId xmlns:a16="http://schemas.microsoft.com/office/drawing/2014/main" id="{BFAA1ED8-F84E-F819-B1B4-C30E019C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15100" cy="284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4FD2F-FB79-67E9-DB25-9ACDA28F7D34}"/>
              </a:ext>
            </a:extLst>
          </p:cNvPr>
          <p:cNvSpPr txBox="1"/>
          <p:nvPr/>
        </p:nvSpPr>
        <p:spPr>
          <a:xfrm>
            <a:off x="838200" y="4874924"/>
            <a:ext cx="10328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much time should this take per iteration?</a:t>
            </a:r>
            <a:r>
              <a:rPr lang="en-US" sz="1600" dirty="0"/>
              <a:t> </a:t>
            </a:r>
            <a:r>
              <a:rPr lang="en-US" dirty="0"/>
              <a:t>(assume large count)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E9DE0-C244-7567-1CEC-E8F625AA7FDA}"/>
              </a:ext>
            </a:extLst>
          </p:cNvPr>
          <p:cNvSpPr txBox="1"/>
          <p:nvPr/>
        </p:nvSpPr>
        <p:spPr>
          <a:xfrm>
            <a:off x="7472082" y="522559"/>
            <a:ext cx="4312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Consecutive: 1.3ns/</a:t>
            </a:r>
            <a:r>
              <a:rPr lang="en-US" sz="3200" dirty="0" err="1"/>
              <a:t>iter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1750D-1307-032E-3871-4AECDF09197B}"/>
              </a:ext>
            </a:extLst>
          </p:cNvPr>
          <p:cNvSpPr txBox="1"/>
          <p:nvPr/>
        </p:nvSpPr>
        <p:spPr>
          <a:xfrm>
            <a:off x="7472082" y="2528313"/>
            <a:ext cx="377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Random: 126 ns/</a:t>
            </a:r>
            <a:r>
              <a:rPr lang="en-US" sz="3200" dirty="0" err="1"/>
              <a:t>iter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94122-CA76-9D92-B455-AE45A535607D}"/>
              </a:ext>
            </a:extLst>
          </p:cNvPr>
          <p:cNvSpPr txBox="1"/>
          <p:nvPr/>
        </p:nvSpPr>
        <p:spPr>
          <a:xfrm>
            <a:off x="7821537" y="1511796"/>
            <a:ext cx="361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~100x difference ??</a:t>
            </a:r>
          </a:p>
        </p:txBody>
      </p:sp>
    </p:spTree>
    <p:extLst>
      <p:ext uri="{BB962C8B-B14F-4D97-AF65-F5344CB8AC3E}">
        <p14:creationId xmlns:p14="http://schemas.microsoft.com/office/powerpoint/2010/main" val="497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DE7B1-1CD1-05E8-4DB1-924C04F9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PU">
            <a:extLst>
              <a:ext uri="{FF2B5EF4-FFF2-40B4-BE49-F238E27FC236}">
                <a16:creationId xmlns:a16="http://schemas.microsoft.com/office/drawing/2014/main" id="{CA78FB89-D173-0319-27C2-F3CFF86C4951}"/>
              </a:ext>
            </a:extLst>
          </p:cNvPr>
          <p:cNvGrpSpPr/>
          <p:nvPr/>
        </p:nvGrpSpPr>
        <p:grpSpPr>
          <a:xfrm>
            <a:off x="1902939" y="1882001"/>
            <a:ext cx="1491049" cy="1675715"/>
            <a:chOff x="5350475" y="322646"/>
            <a:chExt cx="1491049" cy="1675715"/>
          </a:xfrm>
        </p:grpSpPr>
        <p:pic>
          <p:nvPicPr>
            <p:cNvPr id="3" name="Graphic 2" descr="Processor with solid fill">
              <a:extLst>
                <a:ext uri="{FF2B5EF4-FFF2-40B4-BE49-F238E27FC236}">
                  <a16:creationId xmlns:a16="http://schemas.microsoft.com/office/drawing/2014/main" id="{FA1F76B7-3DE2-A70B-1758-11D65C20E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0475" y="507312"/>
              <a:ext cx="1491049" cy="14910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B051BA-886F-3CB5-A4F7-C21F0AE2F439}"/>
                </a:ext>
              </a:extLst>
            </p:cNvPr>
            <p:cNvSpPr txBox="1"/>
            <p:nvPr/>
          </p:nvSpPr>
          <p:spPr>
            <a:xfrm>
              <a:off x="5808901" y="32264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865A93-16EA-BD4D-41B4-A279EC9B7C93}"/>
              </a:ext>
            </a:extLst>
          </p:cNvPr>
          <p:cNvGrpSpPr/>
          <p:nvPr/>
        </p:nvGrpSpPr>
        <p:grpSpPr>
          <a:xfrm>
            <a:off x="8535237" y="1865183"/>
            <a:ext cx="2296981" cy="1894015"/>
            <a:chOff x="8515181" y="755477"/>
            <a:chExt cx="2296981" cy="1894015"/>
          </a:xfrm>
        </p:grpSpPr>
        <p:pic>
          <p:nvPicPr>
            <p:cNvPr id="9" name="Picture 8" descr="A computer chip with many square windows&#10;&#10;Description automatically generated">
              <a:extLst>
                <a:ext uri="{FF2B5EF4-FFF2-40B4-BE49-F238E27FC236}">
                  <a16:creationId xmlns:a16="http://schemas.microsoft.com/office/drawing/2014/main" id="{49AB312C-02E9-9CE9-1B15-E8BD0A623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5181" y="755477"/>
              <a:ext cx="2296981" cy="1148491"/>
            </a:xfrm>
            <a:prstGeom prst="rect">
              <a:avLst/>
            </a:prstGeom>
          </p:spPr>
        </p:pic>
        <p:pic>
          <p:nvPicPr>
            <p:cNvPr id="10" name="Picture 9" descr="A computer chip with many square windows&#10;&#10;Description automatically generated">
              <a:extLst>
                <a:ext uri="{FF2B5EF4-FFF2-40B4-BE49-F238E27FC236}">
                  <a16:creationId xmlns:a16="http://schemas.microsoft.com/office/drawing/2014/main" id="{92CF4737-36EC-D86B-5005-FDA5AFF87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5181" y="1501001"/>
              <a:ext cx="2296981" cy="114849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42097E-0D80-8874-0C79-F119992B2F44}"/>
              </a:ext>
            </a:extLst>
          </p:cNvPr>
          <p:cNvGrpSpPr/>
          <p:nvPr/>
        </p:nvGrpSpPr>
        <p:grpSpPr>
          <a:xfrm>
            <a:off x="3393988" y="2094122"/>
            <a:ext cx="5008606" cy="1143862"/>
            <a:chOff x="3060356" y="2538965"/>
            <a:chExt cx="4563763" cy="1143862"/>
          </a:xfrm>
        </p:grpSpPr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E76D4BC7-7973-9C5C-8352-76569BA9BE07}"/>
                </a:ext>
              </a:extLst>
            </p:cNvPr>
            <p:cNvSpPr/>
            <p:nvPr/>
          </p:nvSpPr>
          <p:spPr>
            <a:xfrm>
              <a:off x="3060356" y="2831241"/>
              <a:ext cx="4563763" cy="851586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3F61C1-18F0-9901-8180-D87DA897423C}"/>
                </a:ext>
              </a:extLst>
            </p:cNvPr>
            <p:cNvSpPr txBox="1"/>
            <p:nvPr/>
          </p:nvSpPr>
          <p:spPr>
            <a:xfrm>
              <a:off x="4696537" y="2538965"/>
              <a:ext cx="1424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Bus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5268FC7-713A-0D3D-E5AA-B8D2562D217C}"/>
              </a:ext>
            </a:extLst>
          </p:cNvPr>
          <p:cNvSpPr txBox="1"/>
          <p:nvPr/>
        </p:nvSpPr>
        <p:spPr>
          <a:xfrm>
            <a:off x="3393988" y="707362"/>
            <a:ext cx="5920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Memory is SLOOOOWWWWWW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9E42A-F668-6C32-7192-D828528FEFD8}"/>
              </a:ext>
            </a:extLst>
          </p:cNvPr>
          <p:cNvSpPr txBox="1"/>
          <p:nvPr/>
        </p:nvSpPr>
        <p:spPr>
          <a:xfrm>
            <a:off x="4562156" y="3759198"/>
            <a:ext cx="267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Latency: 50-100 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6FB03-55D9-0140-0FD5-C6EA150BCC17}"/>
              </a:ext>
            </a:extLst>
          </p:cNvPr>
          <p:cNvSpPr txBox="1"/>
          <p:nvPr/>
        </p:nvSpPr>
        <p:spPr>
          <a:xfrm>
            <a:off x="3667304" y="4263079"/>
            <a:ext cx="446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Bandwidth: 25-50 GB/s /channel</a:t>
            </a:r>
          </a:p>
        </p:txBody>
      </p:sp>
    </p:spTree>
    <p:extLst>
      <p:ext uri="{BB962C8B-B14F-4D97-AF65-F5344CB8AC3E}">
        <p14:creationId xmlns:p14="http://schemas.microsoft.com/office/powerpoint/2010/main" val="352158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135013-F192-DA6F-7825-E95B306B2B53}"/>
              </a:ext>
            </a:extLst>
          </p:cNvPr>
          <p:cNvGrpSpPr/>
          <p:nvPr/>
        </p:nvGrpSpPr>
        <p:grpSpPr>
          <a:xfrm rot="10800000">
            <a:off x="1026216" y="1495518"/>
            <a:ext cx="5069784" cy="4113248"/>
            <a:chOff x="3241590" y="1977080"/>
            <a:chExt cx="2038865" cy="19400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153B97-0313-64CF-692B-4DD82FB69AFC}"/>
                </a:ext>
              </a:extLst>
            </p:cNvPr>
            <p:cNvSpPr/>
            <p:nvPr/>
          </p:nvSpPr>
          <p:spPr>
            <a:xfrm>
              <a:off x="3241590" y="1977080"/>
              <a:ext cx="2038865" cy="19400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66F95-FD96-C3AE-95C8-4E6CD36E3C25}"/>
                </a:ext>
              </a:extLst>
            </p:cNvPr>
            <p:cNvSpPr/>
            <p:nvPr/>
          </p:nvSpPr>
          <p:spPr>
            <a:xfrm rot="16200000">
              <a:off x="2553732" y="2737020"/>
              <a:ext cx="1878227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Memory Controller</a:t>
              </a:r>
            </a:p>
          </p:txBody>
        </p:sp>
      </p:grpSp>
      <p:sp>
        <p:nvSpPr>
          <p:cNvPr id="11" name="Channel 1">
            <a:extLst>
              <a:ext uri="{FF2B5EF4-FFF2-40B4-BE49-F238E27FC236}">
                <a16:creationId xmlns:a16="http://schemas.microsoft.com/office/drawing/2014/main" id="{8444C4E5-8262-76F5-B037-36545D68E424}"/>
              </a:ext>
            </a:extLst>
          </p:cNvPr>
          <p:cNvSpPr/>
          <p:nvPr/>
        </p:nvSpPr>
        <p:spPr>
          <a:xfrm>
            <a:off x="5993577" y="3416351"/>
            <a:ext cx="973830" cy="3422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F01C9-1DFB-6487-7AF4-8DED42742B20}"/>
              </a:ext>
            </a:extLst>
          </p:cNvPr>
          <p:cNvSpPr/>
          <p:nvPr/>
        </p:nvSpPr>
        <p:spPr>
          <a:xfrm>
            <a:off x="4140838" y="1587033"/>
            <a:ext cx="516811" cy="39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E8240-FCA4-F9E3-8252-554830655908}"/>
              </a:ext>
            </a:extLst>
          </p:cNvPr>
          <p:cNvSpPr/>
          <p:nvPr/>
        </p:nvSpPr>
        <p:spPr>
          <a:xfrm>
            <a:off x="1335409" y="3616978"/>
            <a:ext cx="2689412" cy="1653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D9873-4A83-99C5-194B-CBADC3821126}"/>
              </a:ext>
            </a:extLst>
          </p:cNvPr>
          <p:cNvSpPr/>
          <p:nvPr/>
        </p:nvSpPr>
        <p:spPr>
          <a:xfrm>
            <a:off x="2922162" y="4289234"/>
            <a:ext cx="777151" cy="355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8E1854-040B-3B64-C326-06E2CC634401}"/>
              </a:ext>
            </a:extLst>
          </p:cNvPr>
          <p:cNvSpPr/>
          <p:nvPr/>
        </p:nvSpPr>
        <p:spPr>
          <a:xfrm>
            <a:off x="1690875" y="4797025"/>
            <a:ext cx="1976717" cy="35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F9827-FEEF-B3D5-0584-6DF54C800AE7}"/>
              </a:ext>
            </a:extLst>
          </p:cNvPr>
          <p:cNvSpPr/>
          <p:nvPr/>
        </p:nvSpPr>
        <p:spPr>
          <a:xfrm>
            <a:off x="1335409" y="1962990"/>
            <a:ext cx="2689412" cy="1653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BC093-5E4C-2079-4C75-EAD701225D9E}"/>
              </a:ext>
            </a:extLst>
          </p:cNvPr>
          <p:cNvSpPr/>
          <p:nvPr/>
        </p:nvSpPr>
        <p:spPr>
          <a:xfrm>
            <a:off x="2922162" y="3251338"/>
            <a:ext cx="777151" cy="700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BF38E-0F30-4357-445D-CBAD871E2235}"/>
              </a:ext>
            </a:extLst>
          </p:cNvPr>
          <p:cNvSpPr/>
          <p:nvPr/>
        </p:nvSpPr>
        <p:spPr>
          <a:xfrm>
            <a:off x="2922162" y="2635246"/>
            <a:ext cx="777151" cy="355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20B00-CE66-E62D-6670-7E3355BBCCCA}"/>
              </a:ext>
            </a:extLst>
          </p:cNvPr>
          <p:cNvSpPr/>
          <p:nvPr/>
        </p:nvSpPr>
        <p:spPr>
          <a:xfrm>
            <a:off x="1690875" y="2099417"/>
            <a:ext cx="1976717" cy="35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D1764-9A3C-F290-CF9F-96F4DE4069E4}"/>
              </a:ext>
            </a:extLst>
          </p:cNvPr>
          <p:cNvSpPr txBox="1"/>
          <p:nvPr/>
        </p:nvSpPr>
        <p:spPr>
          <a:xfrm>
            <a:off x="2090519" y="2900639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AB2698-BD17-D617-EC8B-D46CAD685B5D}"/>
              </a:ext>
            </a:extLst>
          </p:cNvPr>
          <p:cNvSpPr txBox="1"/>
          <p:nvPr/>
        </p:nvSpPr>
        <p:spPr>
          <a:xfrm>
            <a:off x="2087335" y="4123347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 1</a:t>
            </a:r>
          </a:p>
        </p:txBody>
      </p:sp>
      <p:grpSp>
        <p:nvGrpSpPr>
          <p:cNvPr id="36" name="Reg latency">
            <a:extLst>
              <a:ext uri="{FF2B5EF4-FFF2-40B4-BE49-F238E27FC236}">
                <a16:creationId xmlns:a16="http://schemas.microsoft.com/office/drawing/2014/main" id="{EA9F73BC-1F45-3DB8-635E-AC3AA2485E3D}"/>
              </a:ext>
            </a:extLst>
          </p:cNvPr>
          <p:cNvGrpSpPr/>
          <p:nvPr/>
        </p:nvGrpSpPr>
        <p:grpSpPr>
          <a:xfrm>
            <a:off x="7866529" y="1116106"/>
            <a:ext cx="2986130" cy="379412"/>
            <a:chOff x="7866529" y="1116106"/>
            <a:chExt cx="2986130" cy="37941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7DC340-5011-7223-CDFE-3113D4249DA9}"/>
                </a:ext>
              </a:extLst>
            </p:cNvPr>
            <p:cNvSpPr txBox="1"/>
            <p:nvPr/>
          </p:nvSpPr>
          <p:spPr>
            <a:xfrm>
              <a:off x="7866529" y="1116106"/>
              <a:ext cx="940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6AC2C-7105-923E-DE30-3432071CF61E}"/>
                </a:ext>
              </a:extLst>
            </p:cNvPr>
            <p:cNvSpPr txBox="1"/>
            <p:nvPr/>
          </p:nvSpPr>
          <p:spPr>
            <a:xfrm>
              <a:off x="8872858" y="1116106"/>
              <a:ext cx="81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28E77-10E1-4B08-303E-7A92F9DCBE5C}"/>
                </a:ext>
              </a:extLst>
            </p:cNvPr>
            <p:cNvSpPr txBox="1"/>
            <p:nvPr/>
          </p:nvSpPr>
          <p:spPr>
            <a:xfrm>
              <a:off x="9758705" y="1126186"/>
              <a:ext cx="1093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&gt; 1 TB/s</a:t>
              </a:r>
            </a:p>
          </p:txBody>
        </p:sp>
      </p:grpSp>
      <p:grpSp>
        <p:nvGrpSpPr>
          <p:cNvPr id="37" name="L1 latency">
            <a:extLst>
              <a:ext uri="{FF2B5EF4-FFF2-40B4-BE49-F238E27FC236}">
                <a16:creationId xmlns:a16="http://schemas.microsoft.com/office/drawing/2014/main" id="{718D6C03-7314-1606-D0C7-92B0787ACAEE}"/>
              </a:ext>
            </a:extLst>
          </p:cNvPr>
          <p:cNvGrpSpPr/>
          <p:nvPr/>
        </p:nvGrpSpPr>
        <p:grpSpPr>
          <a:xfrm>
            <a:off x="7869910" y="1485438"/>
            <a:ext cx="2817814" cy="379412"/>
            <a:chOff x="7866529" y="1116106"/>
            <a:chExt cx="2817814" cy="3794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6704C0-E8A3-7AE2-0E9D-7DF44BFA1D2A}"/>
                </a:ext>
              </a:extLst>
            </p:cNvPr>
            <p:cNvSpPr txBox="1"/>
            <p:nvPr/>
          </p:nvSpPr>
          <p:spPr>
            <a:xfrm>
              <a:off x="7866529" y="11161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018975-E3BC-B5B7-B4EB-2721E48200BD}"/>
                </a:ext>
              </a:extLst>
            </p:cNvPr>
            <p:cNvSpPr txBox="1"/>
            <p:nvPr/>
          </p:nvSpPr>
          <p:spPr>
            <a:xfrm>
              <a:off x="8872858" y="1116106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DC91E1-0B75-6F08-6DE6-586B47461660}"/>
                </a:ext>
              </a:extLst>
            </p:cNvPr>
            <p:cNvSpPr txBox="1"/>
            <p:nvPr/>
          </p:nvSpPr>
          <p:spPr>
            <a:xfrm>
              <a:off x="9758705" y="1126186"/>
              <a:ext cx="925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1 TB/s</a:t>
              </a:r>
            </a:p>
          </p:txBody>
        </p:sp>
      </p:grpSp>
      <p:grpSp>
        <p:nvGrpSpPr>
          <p:cNvPr id="41" name="L2 latency">
            <a:extLst>
              <a:ext uri="{FF2B5EF4-FFF2-40B4-BE49-F238E27FC236}">
                <a16:creationId xmlns:a16="http://schemas.microsoft.com/office/drawing/2014/main" id="{4B91BDFA-294D-7D6D-9B2C-FBC2079EF00A}"/>
              </a:ext>
            </a:extLst>
          </p:cNvPr>
          <p:cNvGrpSpPr/>
          <p:nvPr/>
        </p:nvGrpSpPr>
        <p:grpSpPr>
          <a:xfrm>
            <a:off x="7873807" y="1854770"/>
            <a:ext cx="2817814" cy="379412"/>
            <a:chOff x="7866529" y="1116106"/>
            <a:chExt cx="2817814" cy="3794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87939D-91EB-2F2A-2133-F18BD368380A}"/>
                </a:ext>
              </a:extLst>
            </p:cNvPr>
            <p:cNvSpPr txBox="1"/>
            <p:nvPr/>
          </p:nvSpPr>
          <p:spPr>
            <a:xfrm>
              <a:off x="7866529" y="11161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356608-40B8-7BD5-DA2F-B31DF229D76C}"/>
                </a:ext>
              </a:extLst>
            </p:cNvPr>
            <p:cNvSpPr txBox="1"/>
            <p:nvPr/>
          </p:nvSpPr>
          <p:spPr>
            <a:xfrm>
              <a:off x="8872858" y="1116106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 cycles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C96EFD-6107-8BEF-2900-EF3195B6ABFA}"/>
                </a:ext>
              </a:extLst>
            </p:cNvPr>
            <p:cNvSpPr txBox="1"/>
            <p:nvPr/>
          </p:nvSpPr>
          <p:spPr>
            <a:xfrm>
              <a:off x="9758705" y="1126186"/>
              <a:ext cx="925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1 TB/s</a:t>
              </a:r>
            </a:p>
          </p:txBody>
        </p:sp>
      </p:grpSp>
      <p:grpSp>
        <p:nvGrpSpPr>
          <p:cNvPr id="45" name="L3 latency">
            <a:extLst>
              <a:ext uri="{FF2B5EF4-FFF2-40B4-BE49-F238E27FC236}">
                <a16:creationId xmlns:a16="http://schemas.microsoft.com/office/drawing/2014/main" id="{B2410F67-39F8-FB7F-B732-E8B94D6F4B42}"/>
              </a:ext>
            </a:extLst>
          </p:cNvPr>
          <p:cNvGrpSpPr/>
          <p:nvPr/>
        </p:nvGrpSpPr>
        <p:grpSpPr>
          <a:xfrm>
            <a:off x="7866529" y="2227530"/>
            <a:ext cx="3085516" cy="379412"/>
            <a:chOff x="7866529" y="1116106"/>
            <a:chExt cx="3085516" cy="37941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EEBC2D-3664-4F93-9907-A6CA64CE9B72}"/>
                </a:ext>
              </a:extLst>
            </p:cNvPr>
            <p:cNvSpPr txBox="1"/>
            <p:nvPr/>
          </p:nvSpPr>
          <p:spPr>
            <a:xfrm>
              <a:off x="7866529" y="11161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E5393D-8A83-706D-9D62-DB8F22D0AB37}"/>
                </a:ext>
              </a:extLst>
            </p:cNvPr>
            <p:cNvSpPr txBox="1"/>
            <p:nvPr/>
          </p:nvSpPr>
          <p:spPr>
            <a:xfrm>
              <a:off x="8872858" y="1116106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 cycles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EBC020-6D5E-3D4C-1A75-A09F2742FDA3}"/>
                </a:ext>
              </a:extLst>
            </p:cNvPr>
            <p:cNvSpPr txBox="1"/>
            <p:nvPr/>
          </p:nvSpPr>
          <p:spPr>
            <a:xfrm>
              <a:off x="9758705" y="1126186"/>
              <a:ext cx="119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500 GB/s</a:t>
              </a:r>
            </a:p>
          </p:txBody>
        </p:sp>
      </p:grpSp>
      <p:grpSp>
        <p:nvGrpSpPr>
          <p:cNvPr id="49" name="DRAM latency">
            <a:extLst>
              <a:ext uri="{FF2B5EF4-FFF2-40B4-BE49-F238E27FC236}">
                <a16:creationId xmlns:a16="http://schemas.microsoft.com/office/drawing/2014/main" id="{1B221B17-2D88-7F05-0BA2-4B58B29EF670}"/>
              </a:ext>
            </a:extLst>
          </p:cNvPr>
          <p:cNvGrpSpPr/>
          <p:nvPr/>
        </p:nvGrpSpPr>
        <p:grpSpPr>
          <a:xfrm>
            <a:off x="7096079" y="4148303"/>
            <a:ext cx="2968496" cy="379412"/>
            <a:chOff x="7866529" y="1116106"/>
            <a:chExt cx="2968496" cy="379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09EBEA-21E3-C030-7FE4-4F71E702D244}"/>
                </a:ext>
              </a:extLst>
            </p:cNvPr>
            <p:cNvSpPr txBox="1"/>
            <p:nvPr/>
          </p:nvSpPr>
          <p:spPr>
            <a:xfrm>
              <a:off x="7866529" y="1116106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AB57420-A4BF-CD6E-C051-7B3C6684BB8D}"/>
                </a:ext>
              </a:extLst>
            </p:cNvPr>
            <p:cNvSpPr txBox="1"/>
            <p:nvPr/>
          </p:nvSpPr>
          <p:spPr>
            <a:xfrm>
              <a:off x="8872858" y="111610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50ns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EBA59A-DCB1-73A3-6F81-A6EBD4D74AD7}"/>
                </a:ext>
              </a:extLst>
            </p:cNvPr>
            <p:cNvSpPr txBox="1"/>
            <p:nvPr/>
          </p:nvSpPr>
          <p:spPr>
            <a:xfrm>
              <a:off x="9758705" y="1126186"/>
              <a:ext cx="107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25 GB/s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90C7CCD-FCB8-23C9-2D0A-8CD729B3A0FB}"/>
              </a:ext>
            </a:extLst>
          </p:cNvPr>
          <p:cNvSpPr txBox="1"/>
          <p:nvPr/>
        </p:nvSpPr>
        <p:spPr>
          <a:xfrm>
            <a:off x="3025534" y="5673321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CPU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FC98BD-E212-AFCD-E36B-8049D941F589}"/>
              </a:ext>
            </a:extLst>
          </p:cNvPr>
          <p:cNvSpPr txBox="1"/>
          <p:nvPr/>
        </p:nvSpPr>
        <p:spPr>
          <a:xfrm>
            <a:off x="4253180" y="367501"/>
            <a:ext cx="3420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Memory Hierarchy</a:t>
            </a:r>
          </a:p>
        </p:txBody>
      </p:sp>
      <p:pic>
        <p:nvPicPr>
          <p:cNvPr id="72" name="Picture 71" descr="A computer chip with many square windows&#10;&#10;Description automatically generated">
            <a:extLst>
              <a:ext uri="{FF2B5EF4-FFF2-40B4-BE49-F238E27FC236}">
                <a16:creationId xmlns:a16="http://schemas.microsoft.com/office/drawing/2014/main" id="{15B94BDD-762D-52BC-7876-FD552EE57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75" y="2950458"/>
            <a:ext cx="2775101" cy="13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  <p:bldP spid="23" grpId="0" animBg="1"/>
      <p:bldP spid="18" grpId="0" animBg="1"/>
      <p:bldP spid="1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5607</TotalTime>
  <Words>982</Words>
  <Application>Microsoft Macintosh PowerPoint</Application>
  <PresentationFormat>Widescreen</PresentationFormat>
  <Paragraphs>327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Office Theme</vt:lpstr>
      <vt:lpstr>Boundary Conditions</vt:lpstr>
      <vt:lpstr>Preamble</vt:lpstr>
      <vt:lpstr>Amdahl’s Law</vt:lpstr>
      <vt:lpstr>Stack vs Heap</vt:lpstr>
      <vt:lpstr>PowerPoint Presentation</vt:lpstr>
      <vt:lpstr>CPU Backend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CPU Frontend</vt:lpstr>
      <vt:lpstr>PowerPoint Presentation</vt:lpstr>
      <vt:lpstr>PowerPoint Presentation</vt:lpstr>
      <vt:lpstr>PowerPoint Presentation</vt:lpstr>
      <vt:lpstr>CPU vs GPU</vt:lpstr>
      <vt:lpstr>CPU vs GPU</vt:lpstr>
      <vt:lpstr>SIMT</vt:lpstr>
      <vt:lpstr>Books</vt:lpstr>
      <vt:lpstr>Questions?</vt:lpstr>
      <vt:lpstr>PowerPoint Presentation</vt:lpstr>
      <vt:lpstr>Advanced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Amod Malviya</dc:creator>
  <cp:lastModifiedBy>Amod Malviya</cp:lastModifiedBy>
  <cp:revision>144</cp:revision>
  <dcterms:created xsi:type="dcterms:W3CDTF">2024-09-24T06:05:33Z</dcterms:created>
  <dcterms:modified xsi:type="dcterms:W3CDTF">2024-09-28T03:32:36Z</dcterms:modified>
</cp:coreProperties>
</file>