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93" r:id="rId3"/>
    <p:sldId id="261" r:id="rId4"/>
    <p:sldId id="275" r:id="rId5"/>
    <p:sldId id="276" r:id="rId6"/>
    <p:sldId id="295" r:id="rId7"/>
    <p:sldId id="260" r:id="rId8"/>
    <p:sldId id="258" r:id="rId9"/>
    <p:sldId id="297" r:id="rId10"/>
    <p:sldId id="296" r:id="rId11"/>
    <p:sldId id="277" r:id="rId12"/>
    <p:sldId id="278" r:id="rId13"/>
    <p:sldId id="267" r:id="rId14"/>
    <p:sldId id="259" r:id="rId15"/>
    <p:sldId id="263" r:id="rId16"/>
    <p:sldId id="268" r:id="rId17"/>
    <p:sldId id="294" r:id="rId18"/>
    <p:sldId id="264" r:id="rId19"/>
    <p:sldId id="281" r:id="rId20"/>
    <p:sldId id="273" r:id="rId21"/>
    <p:sldId id="274" r:id="rId22"/>
    <p:sldId id="282" r:id="rId23"/>
    <p:sldId id="280" r:id="rId24"/>
    <p:sldId id="269" r:id="rId25"/>
    <p:sldId id="265" r:id="rId26"/>
    <p:sldId id="287" r:id="rId27"/>
    <p:sldId id="286" r:id="rId28"/>
    <p:sldId id="283" r:id="rId29"/>
    <p:sldId id="288" r:id="rId30"/>
    <p:sldId id="270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2"/>
    <p:restoredTop sz="76655"/>
  </p:normalViewPr>
  <p:slideViewPr>
    <p:cSldViewPr snapToGrid="0">
      <p:cViewPr varScale="1">
        <p:scale>
          <a:sx n="137" d="100"/>
          <a:sy n="137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E26C6-3436-1C48-8407-485A2FD841A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6C86-F2D3-9442-9104-8C13BA79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kind of reasoning can be explored here?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5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mov,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Advantages/disadvantages of stack based machine vs register based machine?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Assignment: think about as many differences as you can find between stack vs register based machines. Don’t just read them, do try to “understand”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Model == Execution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What’s the concurrency model of modern processors? What about their memory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So why aren’t we able to run Windows binaries on Linux?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8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What hints can we gather about the JVM- machine model, memory model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5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References are to constant pool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CLR is very similar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how is memory allocated?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how is throw implemented?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Assignment: how does the JVM interact with the “external world”, e.g. how is </a:t>
            </a:r>
            <a:r>
              <a:rPr lang="en-US" dirty="0" err="1"/>
              <a:t>System.io.println</a:t>
            </a:r>
            <a:r>
              <a:rPr lang="en-US" dirty="0"/>
              <a:t> implemented?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2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Walk through the byte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 (WASM Text) – textual representation of ISA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Why have WASM?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Differences from JVM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“Structured” control 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Lighter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More “web”-</a:t>
            </a:r>
            <a:r>
              <a:rPr lang="en-US" dirty="0" err="1"/>
              <a:t>ish</a:t>
            </a:r>
            <a:r>
              <a:rPr lang="en-US" dirty="0"/>
              <a:t> security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Simpler machine &amp; memory model allow for much more languages to be supported.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Ability to “import” functions from other modules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Concurrency? WIP.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B3A2-587F-9E42-B2B7-3AD73A7249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2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Multiple memories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can be segment into different data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Frame activations similar to JVM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Safety via memory separation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Q: Why do VMs seem to prefer stack based machines?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7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Examples: `</a:t>
            </a:r>
            <a:r>
              <a:rPr lang="en-US" dirty="0" err="1"/>
              <a:t>path_open</a:t>
            </a:r>
            <a:r>
              <a:rPr lang="en-US" dirty="0"/>
              <a:t>`, `</a:t>
            </a:r>
            <a:r>
              <a:rPr lang="en-US" dirty="0" err="1"/>
              <a:t>sock_recv</a:t>
            </a:r>
            <a:r>
              <a:rPr lang="en-US" dirty="0"/>
              <a:t>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Fully self-contained containers as a deployment &amp; distribution mechanism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8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PTX = Parallel Thread </a:t>
            </a:r>
            <a:r>
              <a:rPr lang="en-US" dirty="0" err="1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2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What pieces of information about design can we deduce?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98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CTA = Cooperative Thread Array, correlates to workgroup in </a:t>
            </a:r>
            <a:r>
              <a:rPr lang="en-US" dirty="0" err="1"/>
              <a:t>webgpu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Model is tiered &amp; directly reflects GPU’s abstract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ISA reflects vector ops, vector types,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Special registers for thread id </a:t>
            </a:r>
            <a:r>
              <a:rPr lang="en-US" dirty="0" err="1"/>
              <a:t>etc</a:t>
            </a:r>
            <a:r>
              <a:rPr lang="en-US" dirty="0"/>
              <a:t>: %</a:t>
            </a:r>
            <a:r>
              <a:rPr lang="en-US" dirty="0" err="1"/>
              <a:t>tid</a:t>
            </a:r>
            <a:r>
              <a:rPr lang="en-US" dirty="0"/>
              <a:t>, %</a:t>
            </a:r>
            <a:r>
              <a:rPr lang="en-US" dirty="0" err="1"/>
              <a:t>ntid</a:t>
            </a:r>
            <a:r>
              <a:rPr lang="en-US" dirty="0"/>
              <a:t>, %</a:t>
            </a:r>
            <a:r>
              <a:rPr lang="en-US" dirty="0" err="1"/>
              <a:t>clusterid</a:t>
            </a:r>
            <a:r>
              <a:rPr lang="en-US" dirty="0"/>
              <a:t>, %</a:t>
            </a:r>
            <a:r>
              <a:rPr lang="en-US" dirty="0" err="1"/>
              <a:t>nclusterid</a:t>
            </a:r>
            <a:r>
              <a:rPr lang="en-US" dirty="0"/>
              <a:t>, and %</a:t>
            </a:r>
            <a:r>
              <a:rPr lang="en-US" dirty="0" err="1"/>
              <a:t>gridid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66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Lecture 2 – Inside the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4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From Lecture 2 – Inside the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6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Safety oriented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8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Limited number of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Concurrency – often per-</a:t>
            </a:r>
            <a:r>
              <a:rPr lang="en-US" dirty="0" err="1"/>
              <a:t>cpu</a:t>
            </a:r>
            <a:r>
              <a:rPr lang="en-US" dirty="0"/>
              <a:t> maps, but also has atomic instructions 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What are the things you note? Machine code? Functions? “load/add”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students to verify opcodes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6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is from Wikipedia (Brainfuck)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Demonstrate correctness by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8 instructions – smaller than RISC-V (~50 instructions)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CISC vs RISC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R64IMAFD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Computation hierarchy as number of states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FSM – foreach vs for loop – logic vs “finite memory”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7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Q: Where's the memory for Brainfuck if it's a TM?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Q: How would you add two numbers?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How would you do multiplication?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How would you do division?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Assignment: Implement multiply for Brainfuck. You can use the provided python script to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How small can you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6C86-F2D3-9442-9104-8C13BA797C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D8B1-0056-8199-5659-8807CF3CC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AE062-F8F8-2D4E-AC18-CDC893BFF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2D8F-7057-079D-799A-D431C8E9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DFD1-322B-D8F4-6BBC-CE7FF6B8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0866-0620-4FCD-14F6-880EC277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60C-01E8-50AE-0891-C55DC9AD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1428-38C3-5A1F-C646-CE8F60140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5CC0-8EF9-4C46-21FA-3644CD09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73A7-FB46-CEAA-84D8-C7B97DF0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CE84-9927-1A90-304A-10084CF4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2007-94D8-25C4-B5C6-1278012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0EC80-26D0-03C2-9BA8-317EC3EA0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3384-D969-CE5F-E2F1-CCD28374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AD56-1D40-6224-5F1B-2D74C091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14DA-4900-7D0C-462F-74CBE703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CEC-1C84-6A8D-0345-63040FC9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FA2A-ED49-5486-C162-83FB1C62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8615-208B-1631-4FB7-401C592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4E98-EEB5-2B3C-19EE-EC22B2EA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2097-E0E4-482F-E855-BC10EC65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7B2E-BCF1-40A5-12AB-2085B681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5B9A-7890-821A-8B6E-452C017B6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F5D-B8B8-26F0-8EB6-C28A2F50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5F57-7F07-578A-E65C-2CB8647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C4B3-1EE5-A3FB-AFBD-2A83325B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E7CC-64A8-C88B-8902-7B1093BD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076D-6EC2-0D04-151C-CB7E3DBEC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7F6FD-7BC0-702E-1327-C24D7130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07743-0E35-9D51-6897-ADAFD69F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1DD7B-C1AA-CEEC-7885-DFF989E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1985-E767-E943-CDF3-8151864E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2F33-E73D-73D1-1B26-64A1AB9E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2092-9181-4C31-6A5C-10A6E5CB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2AE45-53F7-B49E-91A0-EC2B0A441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EAC82-1D69-C83B-8724-C66815EE7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50483-0D4B-CCB4-5B8E-71865314F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E0151-B96E-9866-7BBF-759629B9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A423-0ECB-9BAB-E40A-CD9C05F5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81578-6813-7498-46AE-70583182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E3C7-A5C6-5269-D86A-1930087F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029DA-3266-BAD7-5090-461FE6F9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60A32-7E37-EEBC-2D53-887CC854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297F5-0677-6891-F605-BB10A640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32F13-0258-0F32-54B5-A8F63C0B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21DE2-8549-BBB7-FCD2-8B629488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26D91-547B-4574-2CEB-895E2F94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272B-7E2F-8528-4B81-88A27447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9575-6456-37AD-2187-2B6D0813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C673F-B81D-D23F-4B00-26C415176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1325-A2CC-7396-348F-65B09DC0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4A8E-6916-48E0-3D09-8591295C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79D5-8104-89A8-8C50-644C5AA3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6A0A-E635-8C07-107D-5817AB1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AB357-045A-6FFD-CB90-2E5078854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6C38-4CC4-E817-F440-31D5C04AD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B994-051C-3A4A-37FB-62E8AC85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56BF-6476-6592-3A0C-3585ED09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335B-A08D-0B16-3FBC-EC2B597F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2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4AD62-AA71-3C6D-C29F-80C1D4A7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DE241-3F2F-06DC-8909-03FBCD25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ADFB5-43F3-2542-7182-14274D75B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C467A-5B31-4743-AF8F-C78BD2A4EDA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4BEF-4926-4AA2-41E6-9036E4C1F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8B0B-C767-F3B4-CB25-C58493C1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ADB15-BB3B-6245-BDE1-04DBAC2B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0964-3C01-21F5-4C15-12A2756D4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The VMs around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1557-FE7C-345F-BBFA-6A7685E9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675"/>
            <a:ext cx="9144000" cy="1655762"/>
          </a:xfrm>
        </p:spPr>
        <p:txBody>
          <a:bodyPr/>
          <a:lstStyle/>
          <a:p>
            <a:r>
              <a:rPr lang="en-US" dirty="0" err="1"/>
              <a:t>Amod</a:t>
            </a:r>
            <a:r>
              <a:rPr lang="en-US" dirty="0"/>
              <a:t> Malviya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80234E0-6C6A-A049-680C-E8E4402C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0" y="3125787"/>
            <a:ext cx="1993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2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44D-80B4-C946-FA37-2F6852C2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VM?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46590-8E21-611F-4606-ED4469A5763E}"/>
              </a:ext>
            </a:extLst>
          </p:cNvPr>
          <p:cNvSpPr txBox="1"/>
          <p:nvPr/>
        </p:nvSpPr>
        <p:spPr>
          <a:xfrm>
            <a:off x="1483973" y="2392964"/>
            <a:ext cx="62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68A2-6751-642E-0112-7A5CE662AE09}"/>
              </a:ext>
            </a:extLst>
          </p:cNvPr>
          <p:cNvSpPr txBox="1"/>
          <p:nvPr/>
        </p:nvSpPr>
        <p:spPr>
          <a:xfrm>
            <a:off x="2063966" y="3325892"/>
            <a:ext cx="216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Model</a:t>
            </a:r>
          </a:p>
        </p:txBody>
      </p:sp>
    </p:spTree>
    <p:extLst>
      <p:ext uri="{BB962C8B-B14F-4D97-AF65-F5344CB8AC3E}">
        <p14:creationId xmlns:p14="http://schemas.microsoft.com/office/powerpoint/2010/main" val="27034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818A-A1A2-021C-75AD-5C5304C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(10, 20) - registers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BE245-24D8-20E2-94B4-44EC3ADBC69E}"/>
              </a:ext>
            </a:extLst>
          </p:cNvPr>
          <p:cNvSpPr/>
          <p:nvPr/>
        </p:nvSpPr>
        <p:spPr>
          <a:xfrm>
            <a:off x="6016482" y="2799297"/>
            <a:ext cx="529840" cy="350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4B4D6-5A91-422C-FFF7-11EC8FF83F7F}"/>
              </a:ext>
            </a:extLst>
          </p:cNvPr>
          <p:cNvSpPr/>
          <p:nvPr/>
        </p:nvSpPr>
        <p:spPr>
          <a:xfrm>
            <a:off x="7167314" y="2799295"/>
            <a:ext cx="529840" cy="350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52F694-5C35-29AC-6A20-43E19D09273C}"/>
              </a:ext>
            </a:extLst>
          </p:cNvPr>
          <p:cNvSpPr/>
          <p:nvPr/>
        </p:nvSpPr>
        <p:spPr>
          <a:xfrm>
            <a:off x="8288993" y="2808772"/>
            <a:ext cx="529840" cy="350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19BB1-93FA-E706-E149-453987F68AF3}"/>
              </a:ext>
            </a:extLst>
          </p:cNvPr>
          <p:cNvSpPr txBox="1"/>
          <p:nvPr/>
        </p:nvSpPr>
        <p:spPr>
          <a:xfrm>
            <a:off x="6096000" y="24394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0A607-7589-5633-1460-B0180263803F}"/>
              </a:ext>
            </a:extLst>
          </p:cNvPr>
          <p:cNvSpPr txBox="1"/>
          <p:nvPr/>
        </p:nvSpPr>
        <p:spPr>
          <a:xfrm>
            <a:off x="7239713" y="24437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3B84C-E383-6586-EBF5-79A67D9DB0A2}"/>
              </a:ext>
            </a:extLst>
          </p:cNvPr>
          <p:cNvSpPr txBox="1"/>
          <p:nvPr/>
        </p:nvSpPr>
        <p:spPr>
          <a:xfrm>
            <a:off x="8361392" y="24394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7688D-E685-3BCD-6ADB-8A1CFF75C6E4}"/>
              </a:ext>
            </a:extLst>
          </p:cNvPr>
          <p:cNvSpPr txBox="1"/>
          <p:nvPr/>
        </p:nvSpPr>
        <p:spPr>
          <a:xfrm>
            <a:off x="6056633" y="278034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C40A9-C807-CA27-5A6A-2A15E491252E}"/>
              </a:ext>
            </a:extLst>
          </p:cNvPr>
          <p:cNvSpPr txBox="1"/>
          <p:nvPr/>
        </p:nvSpPr>
        <p:spPr>
          <a:xfrm>
            <a:off x="7192753" y="278034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C1EEFE-439C-1862-0469-984335045776}"/>
              </a:ext>
            </a:extLst>
          </p:cNvPr>
          <p:cNvSpPr/>
          <p:nvPr/>
        </p:nvSpPr>
        <p:spPr>
          <a:xfrm>
            <a:off x="6014144" y="1690688"/>
            <a:ext cx="529840" cy="350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4C63F-FFB6-A222-1AB9-884FB78BFB49}"/>
              </a:ext>
            </a:extLst>
          </p:cNvPr>
          <p:cNvSpPr txBox="1"/>
          <p:nvPr/>
        </p:nvSpPr>
        <p:spPr>
          <a:xfrm>
            <a:off x="2444332" y="2254774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 r1, $10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13BD8-FF89-7C1A-8004-174423132F40}"/>
              </a:ext>
            </a:extLst>
          </p:cNvPr>
          <p:cNvSpPr txBox="1"/>
          <p:nvPr/>
        </p:nvSpPr>
        <p:spPr>
          <a:xfrm>
            <a:off x="2444331" y="2698224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 r2, $20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5C134-BC43-652C-3FCF-79F7EF2CA3A6}"/>
              </a:ext>
            </a:extLst>
          </p:cNvPr>
          <p:cNvSpPr txBox="1"/>
          <p:nvPr/>
        </p:nvSpPr>
        <p:spPr>
          <a:xfrm>
            <a:off x="2444330" y="314167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  r3, r1, 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F4BA1-86D7-874C-4D1E-76A7F0BB246B}"/>
              </a:ext>
            </a:extLst>
          </p:cNvPr>
          <p:cNvSpPr txBox="1"/>
          <p:nvPr/>
        </p:nvSpPr>
        <p:spPr>
          <a:xfrm>
            <a:off x="4336473" y="4317361"/>
            <a:ext cx="335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Register based Machine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A5BD41-7FE1-86F4-547D-9F65F0368D4A}"/>
              </a:ext>
            </a:extLst>
          </p:cNvPr>
          <p:cNvGrpSpPr/>
          <p:nvPr/>
        </p:nvGrpSpPr>
        <p:grpSpPr>
          <a:xfrm>
            <a:off x="803997" y="2254774"/>
            <a:ext cx="1532792" cy="1256232"/>
            <a:chOff x="803997" y="2254774"/>
            <a:chExt cx="1532792" cy="12562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7E9560-9C57-82A1-5964-75B67027871B}"/>
                </a:ext>
              </a:extLst>
            </p:cNvPr>
            <p:cNvSpPr txBox="1"/>
            <p:nvPr/>
          </p:nvSpPr>
          <p:spPr>
            <a:xfrm>
              <a:off x="803999" y="2254774"/>
              <a:ext cx="1351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mov  r1, [r5]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FBDFDC-5B19-F414-D98D-07ABF38AD11D}"/>
                </a:ext>
              </a:extLst>
            </p:cNvPr>
            <p:cNvSpPr txBox="1"/>
            <p:nvPr/>
          </p:nvSpPr>
          <p:spPr>
            <a:xfrm>
              <a:off x="803998" y="2698224"/>
              <a:ext cx="1351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mov  r2, [r6]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CAF6B0-C05A-E6AD-5264-A53D12D12110}"/>
                </a:ext>
              </a:extLst>
            </p:cNvPr>
            <p:cNvSpPr txBox="1"/>
            <p:nvPr/>
          </p:nvSpPr>
          <p:spPr>
            <a:xfrm>
              <a:off x="803997" y="314167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  r3, r1, r2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0F2E42-5A9F-6763-282E-6AE7DFCBBA11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3830609" y="1865877"/>
            <a:ext cx="2183535" cy="57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11FFA5-3C85-2E0F-FBE2-53A8E7DE3D80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>
            <a:off x="3830608" y="1865877"/>
            <a:ext cx="2183536" cy="1017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BED251-33CF-5DB8-A7E6-CC8A9A5410DD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>
            <a:off x="3977122" y="1865877"/>
            <a:ext cx="2037022" cy="1460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BFD4CD-C48C-20DF-0781-A90208B845A1}"/>
              </a:ext>
            </a:extLst>
          </p:cNvPr>
          <p:cNvSpPr txBox="1"/>
          <p:nvPr/>
        </p:nvSpPr>
        <p:spPr>
          <a:xfrm>
            <a:off x="8328873" y="278981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397F06-D17A-B252-27AC-9817BF98B6AF}"/>
              </a:ext>
            </a:extLst>
          </p:cNvPr>
          <p:cNvSpPr txBox="1"/>
          <p:nvPr/>
        </p:nvSpPr>
        <p:spPr>
          <a:xfrm>
            <a:off x="3448772" y="358512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1E9F74-34BB-AF9D-6F05-67CA2BCDA6B1}"/>
              </a:ext>
            </a:extLst>
          </p:cNvPr>
          <p:cNvCxnSpPr>
            <a:stCxn id="16" idx="1"/>
            <a:endCxn id="35" idx="3"/>
          </p:cNvCxnSpPr>
          <p:nvPr/>
        </p:nvCxnSpPr>
        <p:spPr>
          <a:xfrm flipH="1">
            <a:off x="3830608" y="1865877"/>
            <a:ext cx="2183536" cy="1903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4E97AC-C1B0-C2C3-38D7-E7339C45C8D9}"/>
              </a:ext>
            </a:extLst>
          </p:cNvPr>
          <p:cNvSpPr txBox="1"/>
          <p:nvPr/>
        </p:nvSpPr>
        <p:spPr>
          <a:xfrm>
            <a:off x="3448772" y="17880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6E080B-69B3-5014-FD7D-BAB788595C05}"/>
              </a:ext>
            </a:extLst>
          </p:cNvPr>
          <p:cNvCxnSpPr>
            <a:stCxn id="16" idx="1"/>
            <a:endCxn id="38" idx="3"/>
          </p:cNvCxnSpPr>
          <p:nvPr/>
        </p:nvCxnSpPr>
        <p:spPr>
          <a:xfrm flipH="1">
            <a:off x="3830608" y="1865877"/>
            <a:ext cx="2183536" cy="1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66F97C6-7980-31F4-9F3F-3C3D91F79B80}"/>
              </a:ext>
            </a:extLst>
          </p:cNvPr>
          <p:cNvSpPr/>
          <p:nvPr/>
        </p:nvSpPr>
        <p:spPr>
          <a:xfrm>
            <a:off x="2444330" y="2254774"/>
            <a:ext cx="1532792" cy="1256232"/>
          </a:xfrm>
          <a:prstGeom prst="rect">
            <a:avLst/>
          </a:prstGeom>
          <a:solidFill>
            <a:schemeClr val="bg1">
              <a:alpha val="794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  <p:bldP spid="20" grpId="0"/>
      <p:bldP spid="33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818A-A1A2-021C-75AD-5C5304C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(10, 20) -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C1EEFE-439C-1862-0469-984335045776}"/>
              </a:ext>
            </a:extLst>
          </p:cNvPr>
          <p:cNvSpPr/>
          <p:nvPr/>
        </p:nvSpPr>
        <p:spPr>
          <a:xfrm>
            <a:off x="3593029" y="2063347"/>
            <a:ext cx="529840" cy="350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4C63F-FFB6-A222-1AB9-884FB78BFB49}"/>
              </a:ext>
            </a:extLst>
          </p:cNvPr>
          <p:cNvSpPr txBox="1"/>
          <p:nvPr/>
        </p:nvSpPr>
        <p:spPr>
          <a:xfrm>
            <a:off x="1201901" y="280389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 $10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13BD8-FF89-7C1A-8004-174423132F40}"/>
              </a:ext>
            </a:extLst>
          </p:cNvPr>
          <p:cNvSpPr txBox="1"/>
          <p:nvPr/>
        </p:nvSpPr>
        <p:spPr>
          <a:xfrm>
            <a:off x="1201900" y="324734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 $20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5C134-BC43-652C-3FCF-79F7EF2CA3A6}"/>
              </a:ext>
            </a:extLst>
          </p:cNvPr>
          <p:cNvSpPr txBox="1"/>
          <p:nvPr/>
        </p:nvSpPr>
        <p:spPr>
          <a:xfrm>
            <a:off x="1201899" y="369079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F4BA1-86D7-874C-4D1E-76A7F0BB246B}"/>
              </a:ext>
            </a:extLst>
          </p:cNvPr>
          <p:cNvSpPr txBox="1"/>
          <p:nvPr/>
        </p:nvSpPr>
        <p:spPr>
          <a:xfrm>
            <a:off x="2346766" y="4963262"/>
            <a:ext cx="3022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based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2BA995-7784-9EFF-7427-235D22A50A84}"/>
              </a:ext>
            </a:extLst>
          </p:cNvPr>
          <p:cNvSpPr/>
          <p:nvPr/>
        </p:nvSpPr>
        <p:spPr>
          <a:xfrm>
            <a:off x="5745145" y="3739478"/>
            <a:ext cx="1370846" cy="350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3B4001-B16F-2D53-6165-7D459FEE9FE5}"/>
              </a:ext>
            </a:extLst>
          </p:cNvPr>
          <p:cNvSpPr/>
          <p:nvPr/>
        </p:nvSpPr>
        <p:spPr>
          <a:xfrm>
            <a:off x="5745145" y="3389101"/>
            <a:ext cx="1370846" cy="350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4E39C-E964-68A1-2EB3-3D7B72DBF84E}"/>
              </a:ext>
            </a:extLst>
          </p:cNvPr>
          <p:cNvSpPr/>
          <p:nvPr/>
        </p:nvSpPr>
        <p:spPr>
          <a:xfrm>
            <a:off x="5745145" y="3038724"/>
            <a:ext cx="1370846" cy="350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A07AC4-301B-6827-AD8B-787D107E68B7}"/>
              </a:ext>
            </a:extLst>
          </p:cNvPr>
          <p:cNvSpPr txBox="1"/>
          <p:nvPr/>
        </p:nvSpPr>
        <p:spPr>
          <a:xfrm>
            <a:off x="1578765" y="23604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6B80D-3B37-3D1C-2A75-B7357ABB5C8F}"/>
              </a:ext>
            </a:extLst>
          </p:cNvPr>
          <p:cNvSpPr txBox="1"/>
          <p:nvPr/>
        </p:nvSpPr>
        <p:spPr>
          <a:xfrm>
            <a:off x="1578765" y="407234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741BE1-5BE6-6A27-3A2D-96F00113E0EF}"/>
              </a:ext>
            </a:extLst>
          </p:cNvPr>
          <p:cNvCxnSpPr>
            <a:stCxn id="16" idx="1"/>
            <a:endCxn id="23" idx="3"/>
          </p:cNvCxnSpPr>
          <p:nvPr/>
        </p:nvCxnSpPr>
        <p:spPr>
          <a:xfrm flipH="1">
            <a:off x="1960601" y="2238536"/>
            <a:ext cx="1632428" cy="306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8CA6F4-0C99-6031-82BA-34524286C058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2346766" y="2238536"/>
            <a:ext cx="1246263" cy="750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DE2B9-640B-740D-9ACE-40C71A8CE5A0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>
            <a:off x="2346765" y="2238536"/>
            <a:ext cx="1246264" cy="119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962064-9104-F16A-9D09-D682AFBAD9A7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>
            <a:off x="1769683" y="2238536"/>
            <a:ext cx="1823346" cy="163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276966-0018-A473-841B-448E5C73C2EC}"/>
              </a:ext>
            </a:extLst>
          </p:cNvPr>
          <p:cNvCxnSpPr>
            <a:cxnSpLocks/>
            <a:stCxn id="16" idx="1"/>
            <a:endCxn id="24" idx="3"/>
          </p:cNvCxnSpPr>
          <p:nvPr/>
        </p:nvCxnSpPr>
        <p:spPr>
          <a:xfrm flipH="1">
            <a:off x="1960601" y="2238536"/>
            <a:ext cx="1632428" cy="201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EFB9F-E60D-E89E-508D-477B2AC43402}"/>
              </a:ext>
            </a:extLst>
          </p:cNvPr>
          <p:cNvSpPr/>
          <p:nvPr/>
        </p:nvSpPr>
        <p:spPr>
          <a:xfrm>
            <a:off x="7370394" y="2050507"/>
            <a:ext cx="1370846" cy="350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AA484-0FCF-A95F-AD13-9C79C877E822}"/>
              </a:ext>
            </a:extLst>
          </p:cNvPr>
          <p:cNvSpPr txBox="1"/>
          <p:nvPr/>
        </p:nvSpPr>
        <p:spPr>
          <a:xfrm>
            <a:off x="7901768" y="20443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696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579 L 0.13451 -0.19144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13295 -0.1486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13334 0.1953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39" grpId="1" animBg="1"/>
      <p:bldP spid="39" grpId="2" animBg="1"/>
      <p:bldP spid="40" grpId="0"/>
      <p:bldP spid="4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44D-80B4-C946-FA37-2F6852C2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VM?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46590-8E21-611F-4606-ED4469A5763E}"/>
              </a:ext>
            </a:extLst>
          </p:cNvPr>
          <p:cNvSpPr txBox="1"/>
          <p:nvPr/>
        </p:nvSpPr>
        <p:spPr>
          <a:xfrm>
            <a:off x="1483973" y="2392964"/>
            <a:ext cx="62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4668D-2735-482D-19F1-3F062C5A232A}"/>
              </a:ext>
            </a:extLst>
          </p:cNvPr>
          <p:cNvSpPr txBox="1"/>
          <p:nvPr/>
        </p:nvSpPr>
        <p:spPr>
          <a:xfrm>
            <a:off x="3460035" y="1978628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Machine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68A2-6751-642E-0112-7A5CE662AE09}"/>
              </a:ext>
            </a:extLst>
          </p:cNvPr>
          <p:cNvSpPr txBox="1"/>
          <p:nvPr/>
        </p:nvSpPr>
        <p:spPr>
          <a:xfrm>
            <a:off x="2063966" y="3325892"/>
            <a:ext cx="216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3100E-A389-B620-6CEA-09113C3E90A5}"/>
              </a:ext>
            </a:extLst>
          </p:cNvPr>
          <p:cNvSpPr txBox="1"/>
          <p:nvPr/>
        </p:nvSpPr>
        <p:spPr>
          <a:xfrm>
            <a:off x="5680515" y="3125620"/>
            <a:ext cx="809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I/O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798D-E505-7D2B-E78C-6D2B3D611770}"/>
              </a:ext>
            </a:extLst>
          </p:cNvPr>
          <p:cNvSpPr txBox="1"/>
          <p:nvPr/>
        </p:nvSpPr>
        <p:spPr>
          <a:xfrm>
            <a:off x="4744404" y="4478289"/>
            <a:ext cx="2058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Concurrency?</a:t>
            </a:r>
          </a:p>
        </p:txBody>
      </p:sp>
    </p:spTree>
    <p:extLst>
      <p:ext uri="{BB962C8B-B14F-4D97-AF65-F5344CB8AC3E}">
        <p14:creationId xmlns:p14="http://schemas.microsoft.com/office/powerpoint/2010/main" val="2974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8A97-AC1A-AB30-9453-8368FD61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→ ISA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194C27-8CED-BC85-4E1C-F061F3611B47}"/>
              </a:ext>
            </a:extLst>
          </p:cNvPr>
          <p:cNvSpPr/>
          <p:nvPr/>
        </p:nvSpPr>
        <p:spPr>
          <a:xfrm>
            <a:off x="1159701" y="2851594"/>
            <a:ext cx="1298713" cy="540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2CC5DB-A6E1-6CA9-6AD8-74D726CFA6D2}"/>
              </a:ext>
            </a:extLst>
          </p:cNvPr>
          <p:cNvSpPr/>
          <p:nvPr/>
        </p:nvSpPr>
        <p:spPr>
          <a:xfrm>
            <a:off x="4976327" y="1712425"/>
            <a:ext cx="1298713" cy="540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F9C57-707C-1369-AF0D-51A9CB7CB7DB}"/>
              </a:ext>
            </a:extLst>
          </p:cNvPr>
          <p:cNvSpPr/>
          <p:nvPr/>
        </p:nvSpPr>
        <p:spPr>
          <a:xfrm>
            <a:off x="4976326" y="4096830"/>
            <a:ext cx="1298713" cy="5400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D5A7D5-88B6-B4D9-58D7-956EEB6891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58414" y="1982438"/>
            <a:ext cx="2517913" cy="1139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990AF4-1096-7F6A-A13E-01CFAA268014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2458414" y="3121607"/>
            <a:ext cx="3167269" cy="97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694DC9-E714-9738-669F-AE170B902FB0}"/>
              </a:ext>
            </a:extLst>
          </p:cNvPr>
          <p:cNvSpPr txBox="1"/>
          <p:nvPr/>
        </p:nvSpPr>
        <p:spPr>
          <a:xfrm>
            <a:off x="3423041" y="2665911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emulated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CBFDF5-CA9D-EF82-B9AF-E97681B1D334}"/>
              </a:ext>
            </a:extLst>
          </p:cNvPr>
          <p:cNvSpPr txBox="1"/>
          <p:nvPr/>
        </p:nvSpPr>
        <p:spPr>
          <a:xfrm>
            <a:off x="3436154" y="3040471"/>
            <a:ext cx="204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assisted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BCB86-B015-D8C2-D2B5-08AC084F41BF}"/>
              </a:ext>
            </a:extLst>
          </p:cNvPr>
          <p:cNvSpPr txBox="1"/>
          <p:nvPr/>
        </p:nvSpPr>
        <p:spPr>
          <a:xfrm>
            <a:off x="8813944" y="252442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37178-6176-6303-2D8E-938CD7892AB3}"/>
              </a:ext>
            </a:extLst>
          </p:cNvPr>
          <p:cNvSpPr txBox="1"/>
          <p:nvPr/>
        </p:nvSpPr>
        <p:spPr>
          <a:xfrm>
            <a:off x="8735237" y="3198503"/>
            <a:ext cx="58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83E21-315B-A2C6-86F5-E99A701EC85B}"/>
              </a:ext>
            </a:extLst>
          </p:cNvPr>
          <p:cNvSpPr txBox="1"/>
          <p:nvPr/>
        </p:nvSpPr>
        <p:spPr>
          <a:xfrm>
            <a:off x="7395126" y="1020463"/>
            <a:ext cx="3269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Methods of Running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C31ED-17F9-A5C9-FAC5-07CD19E003FC}"/>
              </a:ext>
            </a:extLst>
          </p:cNvPr>
          <p:cNvSpPr txBox="1"/>
          <p:nvPr/>
        </p:nvSpPr>
        <p:spPr>
          <a:xfrm>
            <a:off x="8382256" y="1797772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Interpreted</a:t>
            </a:r>
          </a:p>
        </p:txBody>
      </p:sp>
    </p:spTree>
    <p:extLst>
      <p:ext uri="{BB962C8B-B14F-4D97-AF65-F5344CB8AC3E}">
        <p14:creationId xmlns:p14="http://schemas.microsoft.com/office/powerpoint/2010/main" val="13556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7" grpId="0"/>
      <p:bldP spid="18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645-EFB3-B6A1-AD1B-2207C1AD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9498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645-EFB3-B6A1-AD1B-2207C1AD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106709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A6D3662-AB7C-B485-F883-81449E957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55"/>
          <a:stretch/>
        </p:blipFill>
        <p:spPr>
          <a:xfrm>
            <a:off x="1021711" y="1128323"/>
            <a:ext cx="7092000" cy="48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8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read 2">
            <a:extLst>
              <a:ext uri="{FF2B5EF4-FFF2-40B4-BE49-F238E27FC236}">
                <a16:creationId xmlns:a16="http://schemas.microsoft.com/office/drawing/2014/main" id="{7B2D6EA1-7319-136B-D778-05E01C0146DE}"/>
              </a:ext>
            </a:extLst>
          </p:cNvPr>
          <p:cNvSpPr/>
          <p:nvPr/>
        </p:nvSpPr>
        <p:spPr>
          <a:xfrm>
            <a:off x="2805789" y="1315277"/>
            <a:ext cx="1229140" cy="4422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read 3">
            <a:extLst>
              <a:ext uri="{FF2B5EF4-FFF2-40B4-BE49-F238E27FC236}">
                <a16:creationId xmlns:a16="http://schemas.microsoft.com/office/drawing/2014/main" id="{E57F3384-184B-515E-2D49-76C7502AE4B1}"/>
              </a:ext>
            </a:extLst>
          </p:cNvPr>
          <p:cNvSpPr/>
          <p:nvPr/>
        </p:nvSpPr>
        <p:spPr>
          <a:xfrm>
            <a:off x="4694584" y="1315277"/>
            <a:ext cx="1229140" cy="4422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E3DE6-831D-7B85-C0A5-308FA07E4458}"/>
              </a:ext>
            </a:extLst>
          </p:cNvPr>
          <p:cNvSpPr txBox="1"/>
          <p:nvPr/>
        </p:nvSpPr>
        <p:spPr>
          <a:xfrm>
            <a:off x="2899992" y="924481"/>
            <a:ext cx="104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F3315-A186-7F11-C9BD-68C796E6A686}"/>
              </a:ext>
            </a:extLst>
          </p:cNvPr>
          <p:cNvSpPr txBox="1"/>
          <p:nvPr/>
        </p:nvSpPr>
        <p:spPr>
          <a:xfrm>
            <a:off x="4788787" y="935144"/>
            <a:ext cx="104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5E43A-27C8-A8DE-940F-FB9ACD6C5BE0}"/>
              </a:ext>
            </a:extLst>
          </p:cNvPr>
          <p:cNvSpPr txBox="1"/>
          <p:nvPr/>
        </p:nvSpPr>
        <p:spPr>
          <a:xfrm>
            <a:off x="1011198" y="945945"/>
            <a:ext cx="104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4" name="Thread 1">
            <a:extLst>
              <a:ext uri="{FF2B5EF4-FFF2-40B4-BE49-F238E27FC236}">
                <a16:creationId xmlns:a16="http://schemas.microsoft.com/office/drawing/2014/main" id="{08F1A921-9F13-2DAC-3DDE-66B1F6C06816}"/>
              </a:ext>
            </a:extLst>
          </p:cNvPr>
          <p:cNvSpPr/>
          <p:nvPr/>
        </p:nvSpPr>
        <p:spPr>
          <a:xfrm>
            <a:off x="916995" y="1315277"/>
            <a:ext cx="1229140" cy="4422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4A8D8D-AFEA-CAE8-61BF-E28E3F64BF7A}"/>
              </a:ext>
            </a:extLst>
          </p:cNvPr>
          <p:cNvSpPr/>
          <p:nvPr/>
        </p:nvSpPr>
        <p:spPr>
          <a:xfrm>
            <a:off x="6705601" y="1315277"/>
            <a:ext cx="4890052" cy="20110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14D4A8-D271-EDC5-2BC9-BC055A74559E}"/>
              </a:ext>
            </a:extLst>
          </p:cNvPr>
          <p:cNvCxnSpPr>
            <a:cxnSpLocks/>
          </p:cNvCxnSpPr>
          <p:nvPr/>
        </p:nvCxnSpPr>
        <p:spPr>
          <a:xfrm>
            <a:off x="8328991" y="1304476"/>
            <a:ext cx="0" cy="201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86472F-22AD-F38A-2B7A-FB7084465A5F}"/>
              </a:ext>
            </a:extLst>
          </p:cNvPr>
          <p:cNvCxnSpPr>
            <a:cxnSpLocks/>
          </p:cNvCxnSpPr>
          <p:nvPr/>
        </p:nvCxnSpPr>
        <p:spPr>
          <a:xfrm>
            <a:off x="9044608" y="1315277"/>
            <a:ext cx="0" cy="201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FE032B-169D-261A-BEEF-0CDDCB0FA014}"/>
              </a:ext>
            </a:extLst>
          </p:cNvPr>
          <p:cNvSpPr txBox="1"/>
          <p:nvPr/>
        </p:nvSpPr>
        <p:spPr>
          <a:xfrm>
            <a:off x="7075291" y="2027294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Eden</a:t>
            </a:r>
          </a:p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1D5BB-E9EF-551D-A81E-B8CB8D5A9A1E}"/>
              </a:ext>
            </a:extLst>
          </p:cNvPr>
          <p:cNvSpPr txBox="1"/>
          <p:nvPr/>
        </p:nvSpPr>
        <p:spPr>
          <a:xfrm>
            <a:off x="9925232" y="2027294"/>
            <a:ext cx="74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Oldgen</a:t>
            </a:r>
            <a:endParaRPr lang="en-US" sz="1400" dirty="0"/>
          </a:p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5784E1-A9BC-697A-9AD2-E6E98EBBAECA}"/>
              </a:ext>
            </a:extLst>
          </p:cNvPr>
          <p:cNvSpPr txBox="1"/>
          <p:nvPr/>
        </p:nvSpPr>
        <p:spPr>
          <a:xfrm>
            <a:off x="7477363" y="2027294"/>
            <a:ext cx="9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Young gen</a:t>
            </a:r>
          </a:p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C70D7-F1B9-5E69-2584-04C8BDAEFD59}"/>
              </a:ext>
            </a:extLst>
          </p:cNvPr>
          <p:cNvSpPr txBox="1"/>
          <p:nvPr/>
        </p:nvSpPr>
        <p:spPr>
          <a:xfrm rot="5400000">
            <a:off x="8065554" y="2196570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Survivor Space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44EE16-F2D2-37F1-C252-B4858A7E0C6F}"/>
              </a:ext>
            </a:extLst>
          </p:cNvPr>
          <p:cNvSpPr/>
          <p:nvPr/>
        </p:nvSpPr>
        <p:spPr>
          <a:xfrm>
            <a:off x="8913855" y="3581113"/>
            <a:ext cx="233392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Permgen</a:t>
            </a:r>
            <a:r>
              <a:rPr lang="en-US" sz="1400" dirty="0"/>
              <a:t> 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FDF559-B017-1EA2-C4A9-CA75A0F7B2EE}"/>
              </a:ext>
            </a:extLst>
          </p:cNvPr>
          <p:cNvSpPr txBox="1"/>
          <p:nvPr/>
        </p:nvSpPr>
        <p:spPr>
          <a:xfrm>
            <a:off x="8448013" y="945945"/>
            <a:ext cx="158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B1551-413C-930B-4716-E90CED52B061}"/>
              </a:ext>
            </a:extLst>
          </p:cNvPr>
          <p:cNvSpPr/>
          <p:nvPr/>
        </p:nvSpPr>
        <p:spPr>
          <a:xfrm>
            <a:off x="8005665" y="3570312"/>
            <a:ext cx="83832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Cache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B864A-5837-2DDA-95EC-6E8C5F6FAED9}"/>
              </a:ext>
            </a:extLst>
          </p:cNvPr>
          <p:cNvSpPr/>
          <p:nvPr/>
        </p:nvSpPr>
        <p:spPr>
          <a:xfrm>
            <a:off x="1089456" y="2848745"/>
            <a:ext cx="904267" cy="221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3AB7A-31C5-94C7-E8F4-027409B86592}"/>
              </a:ext>
            </a:extLst>
          </p:cNvPr>
          <p:cNvSpPr/>
          <p:nvPr/>
        </p:nvSpPr>
        <p:spPr>
          <a:xfrm>
            <a:off x="1089456" y="3070129"/>
            <a:ext cx="904267" cy="221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58CF0-2FEC-AC70-2057-BEBBEBDF5F90}"/>
              </a:ext>
            </a:extLst>
          </p:cNvPr>
          <p:cNvSpPr/>
          <p:nvPr/>
        </p:nvSpPr>
        <p:spPr>
          <a:xfrm>
            <a:off x="1089456" y="3291513"/>
            <a:ext cx="904267" cy="221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C2560-89AC-562F-C921-EFC727CDBE57}"/>
              </a:ext>
            </a:extLst>
          </p:cNvPr>
          <p:cNvSpPr/>
          <p:nvPr/>
        </p:nvSpPr>
        <p:spPr>
          <a:xfrm>
            <a:off x="1091126" y="3506173"/>
            <a:ext cx="904267" cy="221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6548BA-FDCE-0922-7BB0-5E682181C528}"/>
              </a:ext>
            </a:extLst>
          </p:cNvPr>
          <p:cNvSpPr/>
          <p:nvPr/>
        </p:nvSpPr>
        <p:spPr>
          <a:xfrm>
            <a:off x="1089456" y="3724950"/>
            <a:ext cx="904267" cy="221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C6AB5E-D2DD-382A-002B-CE4E529762BD}"/>
              </a:ext>
            </a:extLst>
          </p:cNvPr>
          <p:cNvSpPr/>
          <p:nvPr/>
        </p:nvSpPr>
        <p:spPr>
          <a:xfrm>
            <a:off x="2870270" y="2568480"/>
            <a:ext cx="3368079" cy="3187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48B03-E2D3-F771-7948-688388165EC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993723" y="2561756"/>
            <a:ext cx="876547" cy="127388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32ADDC-D515-DCE0-6011-8C0BDC0F43B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993723" y="3835642"/>
            <a:ext cx="854002" cy="192051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A72DF6-D0C2-ECDD-775A-CDB1AF11D434}"/>
              </a:ext>
            </a:extLst>
          </p:cNvPr>
          <p:cNvSpPr txBox="1"/>
          <p:nvPr/>
        </p:nvSpPr>
        <p:spPr>
          <a:xfrm>
            <a:off x="1011198" y="2550514"/>
            <a:ext cx="1053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 frames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0B911-9CFC-D2ED-90E7-D3056A577127}"/>
              </a:ext>
            </a:extLst>
          </p:cNvPr>
          <p:cNvGrpSpPr/>
          <p:nvPr/>
        </p:nvGrpSpPr>
        <p:grpSpPr>
          <a:xfrm>
            <a:off x="3069794" y="2679172"/>
            <a:ext cx="1788024" cy="522381"/>
            <a:chOff x="7227463" y="4618786"/>
            <a:chExt cx="1788024" cy="5223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B5FA2C-0456-89A3-9A26-A71EB4811C4A}"/>
                </a:ext>
              </a:extLst>
            </p:cNvPr>
            <p:cNvSpPr/>
            <p:nvPr/>
          </p:nvSpPr>
          <p:spPr>
            <a:xfrm>
              <a:off x="7324531" y="4926563"/>
              <a:ext cx="214604" cy="214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5BBC7E-E9CC-DACE-A119-D7903A569CAB}"/>
                </a:ext>
              </a:extLst>
            </p:cNvPr>
            <p:cNvSpPr/>
            <p:nvPr/>
          </p:nvSpPr>
          <p:spPr>
            <a:xfrm>
              <a:off x="7532666" y="4926563"/>
              <a:ext cx="214604" cy="214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8A2BD8-D564-C588-8B66-96D2E5594F98}"/>
                </a:ext>
              </a:extLst>
            </p:cNvPr>
            <p:cNvSpPr/>
            <p:nvPr/>
          </p:nvSpPr>
          <p:spPr>
            <a:xfrm>
              <a:off x="7747270" y="4926563"/>
              <a:ext cx="214604" cy="214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6B3912-086C-010B-2742-F177817344EA}"/>
                </a:ext>
              </a:extLst>
            </p:cNvPr>
            <p:cNvSpPr/>
            <p:nvPr/>
          </p:nvSpPr>
          <p:spPr>
            <a:xfrm>
              <a:off x="7955405" y="4926563"/>
              <a:ext cx="214604" cy="214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D3ECAB-345F-06C1-52A7-48CCBA5B5599}"/>
                </a:ext>
              </a:extLst>
            </p:cNvPr>
            <p:cNvSpPr/>
            <p:nvPr/>
          </p:nvSpPr>
          <p:spPr>
            <a:xfrm>
              <a:off x="8170009" y="4926563"/>
              <a:ext cx="214604" cy="214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301BEA-F7C4-FE10-2858-DF4DAACDDC93}"/>
                </a:ext>
              </a:extLst>
            </p:cNvPr>
            <p:cNvSpPr/>
            <p:nvPr/>
          </p:nvSpPr>
          <p:spPr>
            <a:xfrm>
              <a:off x="8378144" y="4926563"/>
              <a:ext cx="214604" cy="214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0F94A8-D0AA-AF79-C01B-E2C11C941442}"/>
                </a:ext>
              </a:extLst>
            </p:cNvPr>
            <p:cNvSpPr/>
            <p:nvPr/>
          </p:nvSpPr>
          <p:spPr>
            <a:xfrm>
              <a:off x="8592748" y="4926563"/>
              <a:ext cx="214604" cy="214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46334F-AFEE-39CC-E757-C08DFC573D10}"/>
                </a:ext>
              </a:extLst>
            </p:cNvPr>
            <p:cNvSpPr/>
            <p:nvPr/>
          </p:nvSpPr>
          <p:spPr>
            <a:xfrm>
              <a:off x="8800883" y="4926563"/>
              <a:ext cx="214604" cy="214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9DE4A1-7FD3-935E-3B87-A7665E88659D}"/>
                </a:ext>
              </a:extLst>
            </p:cNvPr>
            <p:cNvSpPr txBox="1"/>
            <p:nvPr/>
          </p:nvSpPr>
          <p:spPr>
            <a:xfrm>
              <a:off x="7227463" y="4618786"/>
              <a:ext cx="17146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Local Variable Array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6B29F2-D708-A7F5-7667-A92209CA4039}"/>
              </a:ext>
            </a:extLst>
          </p:cNvPr>
          <p:cNvGrpSpPr/>
          <p:nvPr/>
        </p:nvGrpSpPr>
        <p:grpSpPr>
          <a:xfrm>
            <a:off x="3166862" y="3479234"/>
            <a:ext cx="2175663" cy="783635"/>
            <a:chOff x="7642967" y="5128420"/>
            <a:chExt cx="2175663" cy="78363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888C34-3E26-E17D-30BC-42863C29DCA1}"/>
                </a:ext>
              </a:extLst>
            </p:cNvPr>
            <p:cNvSpPr/>
            <p:nvPr/>
          </p:nvSpPr>
          <p:spPr>
            <a:xfrm>
              <a:off x="7642968" y="5128420"/>
              <a:ext cx="805045" cy="261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E92C31-7484-EAD2-BE04-6C1BD9ECDBCE}"/>
                </a:ext>
              </a:extLst>
            </p:cNvPr>
            <p:cNvSpPr/>
            <p:nvPr/>
          </p:nvSpPr>
          <p:spPr>
            <a:xfrm>
              <a:off x="7642968" y="5389677"/>
              <a:ext cx="805045" cy="261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F18507-B5A9-E0F0-32E4-048DF317E8F4}"/>
                </a:ext>
              </a:extLst>
            </p:cNvPr>
            <p:cNvSpPr/>
            <p:nvPr/>
          </p:nvSpPr>
          <p:spPr>
            <a:xfrm>
              <a:off x="7642967" y="5650798"/>
              <a:ext cx="805045" cy="261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37CA517-3075-E9B7-DA0B-6642B9E2D61E}"/>
                </a:ext>
              </a:extLst>
            </p:cNvPr>
            <p:cNvSpPr txBox="1"/>
            <p:nvPr/>
          </p:nvSpPr>
          <p:spPr>
            <a:xfrm>
              <a:off x="8482623" y="5366416"/>
              <a:ext cx="1336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Operand Stack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CFD72ED-BEA0-49C5-FBD2-F876B60446F3}"/>
              </a:ext>
            </a:extLst>
          </p:cNvPr>
          <p:cNvSpPr/>
          <p:nvPr/>
        </p:nvSpPr>
        <p:spPr>
          <a:xfrm>
            <a:off x="3162350" y="4543329"/>
            <a:ext cx="148086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References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95BEB37-0C88-B07D-AF77-DF681DBF3CF8}"/>
              </a:ext>
            </a:extLst>
          </p:cNvPr>
          <p:cNvCxnSpPr>
            <a:stCxn id="47" idx="3"/>
            <a:endCxn id="26" idx="2"/>
          </p:cNvCxnSpPr>
          <p:nvPr/>
        </p:nvCxnSpPr>
        <p:spPr>
          <a:xfrm flipV="1">
            <a:off x="4643214" y="4495513"/>
            <a:ext cx="5437605" cy="2764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AA06C38-F773-977D-8063-814689F12CC5}"/>
              </a:ext>
            </a:extLst>
          </p:cNvPr>
          <p:cNvSpPr/>
          <p:nvPr/>
        </p:nvSpPr>
        <p:spPr>
          <a:xfrm>
            <a:off x="1285172" y="1710201"/>
            <a:ext cx="472615" cy="3452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6BBE7A-2612-EEA2-4086-CE14CAA260AB}"/>
              </a:ext>
            </a:extLst>
          </p:cNvPr>
          <p:cNvSpPr txBox="1"/>
          <p:nvPr/>
        </p:nvSpPr>
        <p:spPr>
          <a:xfrm>
            <a:off x="3069794" y="51588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5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11" grpId="1"/>
      <p:bldP spid="12" grpId="0"/>
      <p:bldP spid="12" grpId="1"/>
      <p:bldP spid="13" grpId="0" animBg="1"/>
      <p:bldP spid="17" grpId="0"/>
      <p:bldP spid="18" grpId="0"/>
      <p:bldP spid="19" grpId="0"/>
      <p:bldP spid="19" grpId="1"/>
      <p:bldP spid="20" grpId="0"/>
      <p:bldP spid="26" grpId="0" animBg="1"/>
      <p:bldP spid="27" grpId="0"/>
      <p:bldP spid="2" grpId="0" animBg="1"/>
      <p:bldP spid="3" grpId="0" animBg="1"/>
      <p:bldP spid="5" grpId="0" animBg="1"/>
      <p:bldP spid="6" grpId="0" animBg="1"/>
      <p:bldP spid="7" grpId="0" animBg="1"/>
      <p:bldP spid="21" grpId="0" animBg="1"/>
      <p:bldP spid="22" grpId="0" animBg="1"/>
      <p:bldP spid="31" grpId="0"/>
      <p:bldP spid="47" grpId="0" animBg="1"/>
      <p:bldP spid="54" grpId="0" animBg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A6D3662-AB7C-B485-F883-81449E957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55"/>
          <a:stretch/>
        </p:blipFill>
        <p:spPr>
          <a:xfrm>
            <a:off x="1021711" y="1128323"/>
            <a:ext cx="7092000" cy="48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4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3766-0C9E-959A-B9DE-2413C38E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 &amp;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F1C7-167A-02D4-69F4-C9DBB535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&gt;&gt; facts</a:t>
            </a:r>
          </a:p>
          <a:p>
            <a:r>
              <a:rPr lang="en-US" dirty="0"/>
              <a:t>Thinking is mandatory!</a:t>
            </a:r>
          </a:p>
          <a:p>
            <a:r>
              <a:rPr lang="en-US" dirty="0"/>
              <a:t>We cannot reason without asking questions. So question!</a:t>
            </a:r>
          </a:p>
          <a:p>
            <a:r>
              <a:rPr lang="en-US" dirty="0"/>
              <a:t>I will lie!</a:t>
            </a:r>
          </a:p>
          <a:p>
            <a:r>
              <a:rPr lang="en-US" dirty="0"/>
              <a:t>I will lie only about “facts”, not about “method of reasoning”.</a:t>
            </a:r>
          </a:p>
          <a:p>
            <a:r>
              <a:rPr lang="en-US" dirty="0"/>
              <a:t>You cannot counter with a looked-up fact. Only reasoning.</a:t>
            </a:r>
          </a:p>
        </p:txBody>
      </p:sp>
    </p:spTree>
    <p:extLst>
      <p:ext uri="{BB962C8B-B14F-4D97-AF65-F5344CB8AC3E}">
        <p14:creationId xmlns:p14="http://schemas.microsoft.com/office/powerpoint/2010/main" val="303910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645-EFB3-B6A1-AD1B-2207C1AD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WASM</a:t>
            </a:r>
          </a:p>
        </p:txBody>
      </p:sp>
    </p:spTree>
    <p:extLst>
      <p:ext uri="{BB962C8B-B14F-4D97-AF65-F5344CB8AC3E}">
        <p14:creationId xmlns:p14="http://schemas.microsoft.com/office/powerpoint/2010/main" val="347248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2FE6-47C2-8413-26A6-C6123D4B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WASM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1F82671-5ECA-FC9F-780F-11B067DD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9616"/>
            <a:ext cx="5461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7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534E-0EB5-6E8C-9F99-52A7FF9E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E5CB0-AF93-3409-C986-0C9FFA0EDB08}"/>
              </a:ext>
            </a:extLst>
          </p:cNvPr>
          <p:cNvSpPr/>
          <p:nvPr/>
        </p:nvSpPr>
        <p:spPr>
          <a:xfrm>
            <a:off x="838200" y="1614196"/>
            <a:ext cx="3957735" cy="3998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47AA2-7B11-27D3-085A-F96677780F40}"/>
              </a:ext>
            </a:extLst>
          </p:cNvPr>
          <p:cNvSpPr/>
          <p:nvPr/>
        </p:nvSpPr>
        <p:spPr>
          <a:xfrm>
            <a:off x="1043476" y="1784192"/>
            <a:ext cx="3565846" cy="44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3F5-1BD6-7239-5C4A-B634F8B11D25}"/>
              </a:ext>
            </a:extLst>
          </p:cNvPr>
          <p:cNvSpPr txBox="1"/>
          <p:nvPr/>
        </p:nvSpPr>
        <p:spPr>
          <a:xfrm>
            <a:off x="3692748" y="124486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923FA6-5C7D-DE9E-B99D-86BD46CD5F6E}"/>
              </a:ext>
            </a:extLst>
          </p:cNvPr>
          <p:cNvGrpSpPr/>
          <p:nvPr/>
        </p:nvGrpSpPr>
        <p:grpSpPr>
          <a:xfrm>
            <a:off x="3507538" y="2970626"/>
            <a:ext cx="1017040" cy="1119674"/>
            <a:chOff x="1119670" y="2836506"/>
            <a:chExt cx="1017040" cy="11196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B9D2AE-E27C-03E5-79A8-2C27F06C8409}"/>
                </a:ext>
              </a:extLst>
            </p:cNvPr>
            <p:cNvSpPr/>
            <p:nvPr/>
          </p:nvSpPr>
          <p:spPr>
            <a:xfrm>
              <a:off x="1119673" y="2836506"/>
              <a:ext cx="1017037" cy="289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F92142-34E2-A2AE-35B0-8C9714B29247}"/>
                </a:ext>
              </a:extLst>
            </p:cNvPr>
            <p:cNvSpPr/>
            <p:nvPr/>
          </p:nvSpPr>
          <p:spPr>
            <a:xfrm>
              <a:off x="1119672" y="3116424"/>
              <a:ext cx="1017037" cy="289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59C75-61CB-AAA6-4B65-BE71C3A0E712}"/>
                </a:ext>
              </a:extLst>
            </p:cNvPr>
            <p:cNvSpPr/>
            <p:nvPr/>
          </p:nvSpPr>
          <p:spPr>
            <a:xfrm>
              <a:off x="1119671" y="3393623"/>
              <a:ext cx="1017037" cy="289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25CC00-7FFD-FADD-4407-8BB175FD4902}"/>
                </a:ext>
              </a:extLst>
            </p:cNvPr>
            <p:cNvSpPr/>
            <p:nvPr/>
          </p:nvSpPr>
          <p:spPr>
            <a:xfrm>
              <a:off x="1119670" y="3666931"/>
              <a:ext cx="1017037" cy="289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BE7AFD-3B29-F6A2-AC0E-50EF9CC7FC22}"/>
              </a:ext>
            </a:extLst>
          </p:cNvPr>
          <p:cNvSpPr txBox="1"/>
          <p:nvPr/>
        </p:nvSpPr>
        <p:spPr>
          <a:xfrm>
            <a:off x="3581415" y="4207132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28C5B-3E53-E018-B4D1-6DAD7BFAFB2D}"/>
              </a:ext>
            </a:extLst>
          </p:cNvPr>
          <p:cNvSpPr/>
          <p:nvPr/>
        </p:nvSpPr>
        <p:spPr>
          <a:xfrm>
            <a:off x="1043476" y="2652327"/>
            <a:ext cx="1440027" cy="26031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Instructions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35D19A-3CC9-E35A-4FC5-E16F873C7DD8}"/>
              </a:ext>
            </a:extLst>
          </p:cNvPr>
          <p:cNvSpPr/>
          <p:nvPr/>
        </p:nvSpPr>
        <p:spPr>
          <a:xfrm>
            <a:off x="5845628" y="1614196"/>
            <a:ext cx="3957735" cy="3998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3C65B-6C6A-FEB7-EE89-B8323FA9A3DD}"/>
              </a:ext>
            </a:extLst>
          </p:cNvPr>
          <p:cNvSpPr/>
          <p:nvPr/>
        </p:nvSpPr>
        <p:spPr>
          <a:xfrm>
            <a:off x="6050904" y="1784192"/>
            <a:ext cx="3565846" cy="44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2B980F-50AE-AB86-35FB-4126E45DA7A8}"/>
              </a:ext>
            </a:extLst>
          </p:cNvPr>
          <p:cNvSpPr txBox="1"/>
          <p:nvPr/>
        </p:nvSpPr>
        <p:spPr>
          <a:xfrm>
            <a:off x="5789646" y="122979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06788D-83E8-FD94-410A-24A0C1BE5247}"/>
              </a:ext>
            </a:extLst>
          </p:cNvPr>
          <p:cNvGrpSpPr/>
          <p:nvPr/>
        </p:nvGrpSpPr>
        <p:grpSpPr>
          <a:xfrm>
            <a:off x="8456648" y="2979956"/>
            <a:ext cx="1017040" cy="1119674"/>
            <a:chOff x="1119670" y="2836506"/>
            <a:chExt cx="1017040" cy="11196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D444B0-7350-916A-4A95-EC2AF4F130EB}"/>
                </a:ext>
              </a:extLst>
            </p:cNvPr>
            <p:cNvSpPr/>
            <p:nvPr/>
          </p:nvSpPr>
          <p:spPr>
            <a:xfrm>
              <a:off x="1119673" y="2836506"/>
              <a:ext cx="1017037" cy="289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12F51B-D943-FDE8-2C4E-2A966C682398}"/>
                </a:ext>
              </a:extLst>
            </p:cNvPr>
            <p:cNvSpPr/>
            <p:nvPr/>
          </p:nvSpPr>
          <p:spPr>
            <a:xfrm>
              <a:off x="1119672" y="3116424"/>
              <a:ext cx="1017037" cy="289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E1B8D0-0047-5736-449E-1A38198BEB64}"/>
                </a:ext>
              </a:extLst>
            </p:cNvPr>
            <p:cNvSpPr/>
            <p:nvPr/>
          </p:nvSpPr>
          <p:spPr>
            <a:xfrm>
              <a:off x="1119671" y="3393623"/>
              <a:ext cx="1017037" cy="289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E27ACA-DDC0-60C7-E8B3-22E88BB81004}"/>
                </a:ext>
              </a:extLst>
            </p:cNvPr>
            <p:cNvSpPr/>
            <p:nvPr/>
          </p:nvSpPr>
          <p:spPr>
            <a:xfrm>
              <a:off x="1119670" y="3666931"/>
              <a:ext cx="1017037" cy="289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16249DC-C2CC-056A-CFD2-60A076D8CFE6}"/>
              </a:ext>
            </a:extLst>
          </p:cNvPr>
          <p:cNvSpPr txBox="1"/>
          <p:nvPr/>
        </p:nvSpPr>
        <p:spPr>
          <a:xfrm>
            <a:off x="8591954" y="412956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E5246E-F979-5E7F-3E1A-33B1EE285927}"/>
              </a:ext>
            </a:extLst>
          </p:cNvPr>
          <p:cNvSpPr/>
          <p:nvPr/>
        </p:nvSpPr>
        <p:spPr>
          <a:xfrm>
            <a:off x="6050904" y="2652327"/>
            <a:ext cx="1440027" cy="26031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Instructions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7B5924-F214-EDC5-C133-31F7EAD5A666}"/>
              </a:ext>
            </a:extLst>
          </p:cNvPr>
          <p:cNvCxnSpPr/>
          <p:nvPr/>
        </p:nvCxnSpPr>
        <p:spPr>
          <a:xfrm flipH="1">
            <a:off x="3507538" y="2231962"/>
            <a:ext cx="355335" cy="73866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46DF9F-0D41-7BB3-C3A7-73148C64462F}"/>
              </a:ext>
            </a:extLst>
          </p:cNvPr>
          <p:cNvCxnSpPr>
            <a:cxnSpLocks/>
          </p:cNvCxnSpPr>
          <p:nvPr/>
        </p:nvCxnSpPr>
        <p:spPr>
          <a:xfrm>
            <a:off x="4524575" y="2247805"/>
            <a:ext cx="0" cy="7083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54D0E2-9BD8-0C3F-4626-712CC9656FAE}"/>
              </a:ext>
            </a:extLst>
          </p:cNvPr>
          <p:cNvCxnSpPr/>
          <p:nvPr/>
        </p:nvCxnSpPr>
        <p:spPr>
          <a:xfrm flipH="1">
            <a:off x="8443821" y="2246055"/>
            <a:ext cx="355335" cy="73866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90A55A-2AFF-E07B-E9FA-5183E6028793}"/>
              </a:ext>
            </a:extLst>
          </p:cNvPr>
          <p:cNvCxnSpPr>
            <a:cxnSpLocks/>
          </p:cNvCxnSpPr>
          <p:nvPr/>
        </p:nvCxnSpPr>
        <p:spPr>
          <a:xfrm>
            <a:off x="9460858" y="2261898"/>
            <a:ext cx="0" cy="7083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 animBg="1"/>
      <p:bldP spid="17" grpId="0" animBg="1"/>
      <p:bldP spid="18" grpId="0" animBg="1"/>
      <p:bldP spid="19" grpId="0"/>
      <p:bldP spid="25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FB82-A8E1-86BF-5DEC-4437651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WASI - not just “Web” Assembly</a:t>
            </a:r>
          </a:p>
        </p:txBody>
      </p:sp>
      <p:pic>
        <p:nvPicPr>
          <p:cNvPr id="1026" name="Picture 2" descr="WASI software architecture diagram">
            <a:extLst>
              <a:ext uri="{FF2B5EF4-FFF2-40B4-BE49-F238E27FC236}">
                <a16:creationId xmlns:a16="http://schemas.microsoft.com/office/drawing/2014/main" id="{B8EA4D1A-5BC8-4730-714D-5C15F38FA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13" y="1511720"/>
            <a:ext cx="5982485" cy="36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B97792-B118-8419-B925-74A293AFC6C3}"/>
              </a:ext>
            </a:extLst>
          </p:cNvPr>
          <p:cNvSpPr txBox="1"/>
          <p:nvPr/>
        </p:nvSpPr>
        <p:spPr>
          <a:xfrm>
            <a:off x="1771051" y="5514392"/>
            <a:ext cx="5277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Credit: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github.com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bytecodealliance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wasmtime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/blob/main/docs/WASI-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overview.md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0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645-EFB3-B6A1-AD1B-2207C1AD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PTX</a:t>
            </a:r>
          </a:p>
        </p:txBody>
      </p:sp>
    </p:spTree>
    <p:extLst>
      <p:ext uri="{BB962C8B-B14F-4D97-AF65-F5344CB8AC3E}">
        <p14:creationId xmlns:p14="http://schemas.microsoft.com/office/powerpoint/2010/main" val="2724195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B49DC4-A709-4648-7B5C-684F53667DDC}"/>
              </a:ext>
            </a:extLst>
          </p:cNvPr>
          <p:cNvSpPr/>
          <p:nvPr/>
        </p:nvSpPr>
        <p:spPr>
          <a:xfrm>
            <a:off x="1073020" y="1800808"/>
            <a:ext cx="1623527" cy="1628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D7485-D3C2-35CE-0AA2-91E914687ED7}"/>
              </a:ext>
            </a:extLst>
          </p:cNvPr>
          <p:cNvSpPr/>
          <p:nvPr/>
        </p:nvSpPr>
        <p:spPr>
          <a:xfrm>
            <a:off x="4077477" y="1800808"/>
            <a:ext cx="1623527" cy="388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PTX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B1540-613B-38EE-BDF0-9CFDA7189091}"/>
              </a:ext>
            </a:extLst>
          </p:cNvPr>
          <p:cNvSpPr/>
          <p:nvPr/>
        </p:nvSpPr>
        <p:spPr>
          <a:xfrm>
            <a:off x="7081935" y="1175658"/>
            <a:ext cx="2024731" cy="32937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8B1A5-35D3-8FBA-BD7F-4879645174EA}"/>
              </a:ext>
            </a:extLst>
          </p:cNvPr>
          <p:cNvSpPr/>
          <p:nvPr/>
        </p:nvSpPr>
        <p:spPr>
          <a:xfrm>
            <a:off x="4077477" y="3971729"/>
            <a:ext cx="1623527" cy="388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7189BC-DA86-303E-69EC-C961815068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96547" y="1995196"/>
            <a:ext cx="1380930" cy="619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0F0B58-91DF-5812-ED4A-435C713DECB5}"/>
              </a:ext>
            </a:extLst>
          </p:cNvPr>
          <p:cNvSpPr txBox="1"/>
          <p:nvPr/>
        </p:nvSpPr>
        <p:spPr>
          <a:xfrm>
            <a:off x="2937835" y="1906170"/>
            <a:ext cx="65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nvcc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57E82C-7CDD-014F-5F3E-7BB7608190E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889241" y="2189583"/>
            <a:ext cx="0" cy="178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CFC4AD-7A95-A52A-E080-82ABBDBAA5A1}"/>
              </a:ext>
            </a:extLst>
          </p:cNvPr>
          <p:cNvSpPr txBox="1"/>
          <p:nvPr/>
        </p:nvSpPr>
        <p:spPr>
          <a:xfrm>
            <a:off x="4142562" y="2923985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78494E-20CE-9F7C-B4C7-184DD9CF34DD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5701004" y="2822511"/>
            <a:ext cx="1380931" cy="1343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23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mory Hierarchy">
            <a:extLst>
              <a:ext uri="{FF2B5EF4-FFF2-40B4-BE49-F238E27FC236}">
                <a16:creationId xmlns:a16="http://schemas.microsoft.com/office/drawing/2014/main" id="{89F3D3DB-C04F-6333-2DEA-39FC72D5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0" y="0"/>
            <a:ext cx="9907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4DD61A-294E-66FD-EB86-D126B26B3B9F}"/>
              </a:ext>
            </a:extLst>
          </p:cNvPr>
          <p:cNvSpPr txBox="1"/>
          <p:nvPr/>
        </p:nvSpPr>
        <p:spPr>
          <a:xfrm>
            <a:off x="345232" y="587829"/>
            <a:ext cx="3510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Credit: https://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docs.nvidia.com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cuda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/parallel-thread-execution/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index.html</a:t>
            </a:r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9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E5DD-ABD0-CCB6-AD46-CD05ACC3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kernel invocations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667D6-70FF-007D-3431-DEA2A1F73BB4}"/>
              </a:ext>
            </a:extLst>
          </p:cNvPr>
          <p:cNvGrpSpPr/>
          <p:nvPr/>
        </p:nvGrpSpPr>
        <p:grpSpPr>
          <a:xfrm>
            <a:off x="741029" y="1515991"/>
            <a:ext cx="4679110" cy="4501601"/>
            <a:chOff x="741029" y="1515991"/>
            <a:chExt cx="4679110" cy="45016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AE76DF-84B4-8147-C20D-5FFFC920A255}"/>
                </a:ext>
              </a:extLst>
            </p:cNvPr>
            <p:cNvSpPr/>
            <p:nvPr/>
          </p:nvSpPr>
          <p:spPr>
            <a:xfrm>
              <a:off x="741029" y="1515991"/>
              <a:ext cx="4679110" cy="4501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07D8D5-773E-F761-CF22-CD67F7D02376}"/>
                </a:ext>
              </a:extLst>
            </p:cNvPr>
            <p:cNvGrpSpPr/>
            <p:nvPr/>
          </p:nvGrpSpPr>
          <p:grpSpPr>
            <a:xfrm>
              <a:off x="1099064" y="1869549"/>
              <a:ext cx="4142049" cy="3630103"/>
              <a:chOff x="1112317" y="1471984"/>
              <a:chExt cx="5140041" cy="450474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AA5190-CF9E-B7AF-4DAA-2E2B6EE141B5}"/>
                  </a:ext>
                </a:extLst>
              </p:cNvPr>
              <p:cNvSpPr/>
              <p:nvPr/>
            </p:nvSpPr>
            <p:spPr>
              <a:xfrm>
                <a:off x="1114914" y="4462585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DCA2BF-4CAC-9F6B-427A-890C473B78E0}"/>
                  </a:ext>
                </a:extLst>
              </p:cNvPr>
              <p:cNvSpPr/>
              <p:nvPr/>
            </p:nvSpPr>
            <p:spPr>
              <a:xfrm>
                <a:off x="2628925" y="4462585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6E8679-A65A-DD1F-330B-BC9966B5C21E}"/>
                  </a:ext>
                </a:extLst>
              </p:cNvPr>
              <p:cNvSpPr/>
              <p:nvPr/>
            </p:nvSpPr>
            <p:spPr>
              <a:xfrm>
                <a:off x="1114914" y="4830457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9FEF5B-5F1C-F1BA-4123-E8108780F2D5}"/>
                  </a:ext>
                </a:extLst>
              </p:cNvPr>
              <p:cNvSpPr/>
              <p:nvPr/>
            </p:nvSpPr>
            <p:spPr>
              <a:xfrm>
                <a:off x="2628925" y="4830457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6F61F9D-8298-C474-C145-6E2EE1A5DE46}"/>
                  </a:ext>
                </a:extLst>
              </p:cNvPr>
              <p:cNvSpPr/>
              <p:nvPr/>
            </p:nvSpPr>
            <p:spPr>
              <a:xfrm>
                <a:off x="1114914" y="5212549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1D0E7A-4608-2170-90A6-CFD9849209E3}"/>
                  </a:ext>
                </a:extLst>
              </p:cNvPr>
              <p:cNvSpPr/>
              <p:nvPr/>
            </p:nvSpPr>
            <p:spPr>
              <a:xfrm>
                <a:off x="2628925" y="5212549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85897E-283B-E0D5-4087-D4D29468F249}"/>
                  </a:ext>
                </a:extLst>
              </p:cNvPr>
              <p:cNvSpPr/>
              <p:nvPr/>
            </p:nvSpPr>
            <p:spPr>
              <a:xfrm>
                <a:off x="1113183" y="3330529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E58366-8A2E-8A51-B4B7-3B9B714B0956}"/>
                  </a:ext>
                </a:extLst>
              </p:cNvPr>
              <p:cNvSpPr/>
              <p:nvPr/>
            </p:nvSpPr>
            <p:spPr>
              <a:xfrm>
                <a:off x="2627194" y="3330529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4616FB-5195-9098-4122-1191CBFAD75D}"/>
                  </a:ext>
                </a:extLst>
              </p:cNvPr>
              <p:cNvSpPr/>
              <p:nvPr/>
            </p:nvSpPr>
            <p:spPr>
              <a:xfrm>
                <a:off x="1113183" y="3698401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6C04D4-1AF2-5A1E-7CF8-6EE13B921851}"/>
                  </a:ext>
                </a:extLst>
              </p:cNvPr>
              <p:cNvSpPr/>
              <p:nvPr/>
            </p:nvSpPr>
            <p:spPr>
              <a:xfrm>
                <a:off x="2627194" y="3698401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7A6407-745F-223B-E585-07E5A4268918}"/>
                  </a:ext>
                </a:extLst>
              </p:cNvPr>
              <p:cNvSpPr/>
              <p:nvPr/>
            </p:nvSpPr>
            <p:spPr>
              <a:xfrm>
                <a:off x="1113183" y="4080493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074ADD-1232-5175-B63B-947612B04433}"/>
                  </a:ext>
                </a:extLst>
              </p:cNvPr>
              <p:cNvSpPr/>
              <p:nvPr/>
            </p:nvSpPr>
            <p:spPr>
              <a:xfrm>
                <a:off x="2627194" y="4080493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3E8A57-0AD1-DE73-CEC3-B3619CC207FE}"/>
                  </a:ext>
                </a:extLst>
              </p:cNvPr>
              <p:cNvSpPr/>
              <p:nvPr/>
            </p:nvSpPr>
            <p:spPr>
              <a:xfrm>
                <a:off x="1113183" y="2198473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BD39BE1-E73D-FF4D-23CB-59251D090818}"/>
                  </a:ext>
                </a:extLst>
              </p:cNvPr>
              <p:cNvSpPr/>
              <p:nvPr/>
            </p:nvSpPr>
            <p:spPr>
              <a:xfrm>
                <a:off x="2627194" y="2198473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901341-7E1C-D582-1149-837F03C3D65B}"/>
                  </a:ext>
                </a:extLst>
              </p:cNvPr>
              <p:cNvSpPr/>
              <p:nvPr/>
            </p:nvSpPr>
            <p:spPr>
              <a:xfrm>
                <a:off x="1113183" y="2566345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F1F8FC-E618-74F6-7F76-F82354E611E1}"/>
                  </a:ext>
                </a:extLst>
              </p:cNvPr>
              <p:cNvSpPr/>
              <p:nvPr/>
            </p:nvSpPr>
            <p:spPr>
              <a:xfrm>
                <a:off x="2627194" y="2566345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EB2A4A-12D4-BD53-D624-3D2B03BA7A9E}"/>
                  </a:ext>
                </a:extLst>
              </p:cNvPr>
              <p:cNvSpPr/>
              <p:nvPr/>
            </p:nvSpPr>
            <p:spPr>
              <a:xfrm>
                <a:off x="1113183" y="2948437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A7CD2F-5DA5-5617-FC52-DEA2C6DDD5A7}"/>
                  </a:ext>
                </a:extLst>
              </p:cNvPr>
              <p:cNvSpPr/>
              <p:nvPr/>
            </p:nvSpPr>
            <p:spPr>
              <a:xfrm>
                <a:off x="2627194" y="2948437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6B319B-6CD9-8351-C5C1-A0D3CAC6B979}"/>
                  </a:ext>
                </a:extLst>
              </p:cNvPr>
              <p:cNvSpPr/>
              <p:nvPr/>
            </p:nvSpPr>
            <p:spPr>
              <a:xfrm>
                <a:off x="1112317" y="1471984"/>
                <a:ext cx="4543764" cy="3678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5564D9A-BA0B-6F96-EDCE-C991D63483F4}"/>
                  </a:ext>
                </a:extLst>
              </p:cNvPr>
              <p:cNvSpPr/>
              <p:nvPr/>
            </p:nvSpPr>
            <p:spPr>
              <a:xfrm>
                <a:off x="4144667" y="4462583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052C147-A95C-AE36-4AB2-7CD0C90146E3}"/>
                  </a:ext>
                </a:extLst>
              </p:cNvPr>
              <p:cNvSpPr/>
              <p:nvPr/>
            </p:nvSpPr>
            <p:spPr>
              <a:xfrm>
                <a:off x="4144667" y="4830455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94E17E-BAFD-35E3-6201-5FD29D65A527}"/>
                  </a:ext>
                </a:extLst>
              </p:cNvPr>
              <p:cNvSpPr/>
              <p:nvPr/>
            </p:nvSpPr>
            <p:spPr>
              <a:xfrm>
                <a:off x="4144667" y="5212548"/>
                <a:ext cx="1514011" cy="3820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FFU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B1D670D-6458-C0B8-0F3A-ABD37A95C7C9}"/>
                  </a:ext>
                </a:extLst>
              </p:cNvPr>
              <p:cNvSpPr/>
              <p:nvPr/>
            </p:nvSpPr>
            <p:spPr>
              <a:xfrm>
                <a:off x="4142936" y="3330527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124012-3394-9685-F273-BA643B0B5416}"/>
                  </a:ext>
                </a:extLst>
              </p:cNvPr>
              <p:cNvSpPr/>
              <p:nvPr/>
            </p:nvSpPr>
            <p:spPr>
              <a:xfrm>
                <a:off x="4142936" y="3698399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8BA0FA6-111E-8079-1EC8-7837352C3B47}"/>
                  </a:ext>
                </a:extLst>
              </p:cNvPr>
              <p:cNvSpPr/>
              <p:nvPr/>
            </p:nvSpPr>
            <p:spPr>
              <a:xfrm>
                <a:off x="4142936" y="4080491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D275D10-6E45-84B0-B6D8-CD9A77F553D0}"/>
                  </a:ext>
                </a:extLst>
              </p:cNvPr>
              <p:cNvSpPr/>
              <p:nvPr/>
            </p:nvSpPr>
            <p:spPr>
              <a:xfrm>
                <a:off x="4142936" y="2198471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382F2AB-75A5-4E55-F29D-8DD3B3E5EBCA}"/>
                  </a:ext>
                </a:extLst>
              </p:cNvPr>
              <p:cNvSpPr/>
              <p:nvPr/>
            </p:nvSpPr>
            <p:spPr>
              <a:xfrm>
                <a:off x="4142936" y="2566343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61D4AE-A13C-5FDE-9352-F8F886917FB5}"/>
                  </a:ext>
                </a:extLst>
              </p:cNvPr>
              <p:cNvSpPr/>
              <p:nvPr/>
            </p:nvSpPr>
            <p:spPr>
              <a:xfrm>
                <a:off x="4142936" y="2948435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DA27B0C-DE5D-43D9-5E08-E4F0E6756CCD}"/>
                  </a:ext>
                </a:extLst>
              </p:cNvPr>
              <p:cNvSpPr/>
              <p:nvPr/>
            </p:nvSpPr>
            <p:spPr>
              <a:xfrm>
                <a:off x="1113183" y="5594638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9B52F1-CE21-99D3-9E50-DC05C90B26E0}"/>
                  </a:ext>
                </a:extLst>
              </p:cNvPr>
              <p:cNvSpPr/>
              <p:nvPr/>
            </p:nvSpPr>
            <p:spPr>
              <a:xfrm>
                <a:off x="2627194" y="5594638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5A22BD-7E2A-28F5-3184-20A4F8B805EA}"/>
                  </a:ext>
                </a:extLst>
              </p:cNvPr>
              <p:cNvSpPr/>
              <p:nvPr/>
            </p:nvSpPr>
            <p:spPr>
              <a:xfrm>
                <a:off x="4142936" y="5594636"/>
                <a:ext cx="1514011" cy="3820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SFU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8AD3DF1-8841-CAAB-939B-005E111C9093}"/>
                  </a:ext>
                </a:extLst>
              </p:cNvPr>
              <p:cNvSpPr/>
              <p:nvPr/>
            </p:nvSpPr>
            <p:spPr>
              <a:xfrm>
                <a:off x="1112317" y="1835814"/>
                <a:ext cx="4543764" cy="3678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Register Files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63D405-41ED-D53D-9A09-089089EFF81D}"/>
                  </a:ext>
                </a:extLst>
              </p:cNvPr>
              <p:cNvSpPr/>
              <p:nvPr/>
            </p:nvSpPr>
            <p:spPr>
              <a:xfrm rot="5400000">
                <a:off x="4919421" y="3497518"/>
                <a:ext cx="2290892" cy="37498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7D93729-3662-C631-1FBE-ECEB044DD606}"/>
              </a:ext>
            </a:extLst>
          </p:cNvPr>
          <p:cNvSpPr/>
          <p:nvPr/>
        </p:nvSpPr>
        <p:spPr>
          <a:xfrm>
            <a:off x="6079202" y="1454663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5F2656-80D9-0382-DECA-B8B7D8651E78}"/>
              </a:ext>
            </a:extLst>
          </p:cNvPr>
          <p:cNvSpPr/>
          <p:nvPr/>
        </p:nvSpPr>
        <p:spPr>
          <a:xfrm>
            <a:off x="7143782" y="1454663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5AD18E-EF0E-3590-C8BA-D5857FFA4C36}"/>
              </a:ext>
            </a:extLst>
          </p:cNvPr>
          <p:cNvSpPr/>
          <p:nvPr/>
        </p:nvSpPr>
        <p:spPr>
          <a:xfrm>
            <a:off x="9240392" y="1454663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F93F71-7DE0-6708-362C-A806031452BE}"/>
              </a:ext>
            </a:extLst>
          </p:cNvPr>
          <p:cNvCxnSpPr/>
          <p:nvPr/>
        </p:nvCxnSpPr>
        <p:spPr>
          <a:xfrm>
            <a:off x="8248118" y="1690688"/>
            <a:ext cx="89233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13972A-134D-0116-4351-65949D9AD816}"/>
              </a:ext>
            </a:extLst>
          </p:cNvPr>
          <p:cNvSpPr txBox="1"/>
          <p:nvPr/>
        </p:nvSpPr>
        <p:spPr>
          <a:xfrm>
            <a:off x="7411640" y="2369579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 workgroup of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N instances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C5A68F-885F-C75C-904A-8C7FBD489A8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6079202" y="1926713"/>
            <a:ext cx="1332438" cy="7660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5533FC-DBFF-B7F1-3253-5F4F3AA4935A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056321" y="1926713"/>
            <a:ext cx="1151480" cy="7660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2865ABD-DDC9-BC15-429E-B451CBCE0B62}"/>
              </a:ext>
            </a:extLst>
          </p:cNvPr>
          <p:cNvSpPr/>
          <p:nvPr/>
        </p:nvSpPr>
        <p:spPr>
          <a:xfrm>
            <a:off x="5979264" y="3792726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DC5CFB-2C27-E65F-6485-C26E2D0B4742}"/>
              </a:ext>
            </a:extLst>
          </p:cNvPr>
          <p:cNvSpPr/>
          <p:nvPr/>
        </p:nvSpPr>
        <p:spPr>
          <a:xfrm>
            <a:off x="7043844" y="3792726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437630-F348-2833-77A4-561150F5F352}"/>
              </a:ext>
            </a:extLst>
          </p:cNvPr>
          <p:cNvSpPr/>
          <p:nvPr/>
        </p:nvSpPr>
        <p:spPr>
          <a:xfrm>
            <a:off x="9140454" y="3792726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CF2E01-50C6-2398-FC78-5583CD636489}"/>
              </a:ext>
            </a:extLst>
          </p:cNvPr>
          <p:cNvCxnSpPr/>
          <p:nvPr/>
        </p:nvCxnSpPr>
        <p:spPr>
          <a:xfrm>
            <a:off x="8148180" y="4028751"/>
            <a:ext cx="89233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15754D-DCBC-C1CE-9213-DCD83F8E83F5}"/>
              </a:ext>
            </a:extLst>
          </p:cNvPr>
          <p:cNvSpPr txBox="1"/>
          <p:nvPr/>
        </p:nvSpPr>
        <p:spPr>
          <a:xfrm>
            <a:off x="7446865" y="3362343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workgroup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0D9F94-2EF6-774F-5ACE-11E45383600B}"/>
              </a:ext>
            </a:extLst>
          </p:cNvPr>
          <p:cNvSpPr/>
          <p:nvPr/>
        </p:nvSpPr>
        <p:spPr>
          <a:xfrm>
            <a:off x="5979264" y="5658739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0F6BA1-0586-BC4E-A8F0-06ABF82A1FB3}"/>
              </a:ext>
            </a:extLst>
          </p:cNvPr>
          <p:cNvSpPr/>
          <p:nvPr/>
        </p:nvSpPr>
        <p:spPr>
          <a:xfrm>
            <a:off x="7043844" y="5658739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181DFA-C78C-DE77-68A7-0662D66E6FBA}"/>
              </a:ext>
            </a:extLst>
          </p:cNvPr>
          <p:cNvSpPr/>
          <p:nvPr/>
        </p:nvSpPr>
        <p:spPr>
          <a:xfrm>
            <a:off x="9140454" y="5658739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85362C-7A05-E211-F5A8-802F07D422F2}"/>
              </a:ext>
            </a:extLst>
          </p:cNvPr>
          <p:cNvCxnSpPr/>
          <p:nvPr/>
        </p:nvCxnSpPr>
        <p:spPr>
          <a:xfrm>
            <a:off x="8148180" y="5894764"/>
            <a:ext cx="89233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462A1E-2551-0094-3DF1-45805284556E}"/>
              </a:ext>
            </a:extLst>
          </p:cNvPr>
          <p:cNvSpPr txBox="1"/>
          <p:nvPr/>
        </p:nvSpPr>
        <p:spPr>
          <a:xfrm>
            <a:off x="7446865" y="5228356"/>
            <a:ext cx="146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workgroup 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9677C2-1C43-3DE9-5D36-AEB2273FC3E8}"/>
              </a:ext>
            </a:extLst>
          </p:cNvPr>
          <p:cNvCxnSpPr>
            <a:cxnSpLocks/>
          </p:cNvCxnSpPr>
          <p:nvPr/>
        </p:nvCxnSpPr>
        <p:spPr>
          <a:xfrm>
            <a:off x="6445276" y="4408536"/>
            <a:ext cx="0" cy="7267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A1D631-8D1B-8678-A757-3DE71C057CD7}"/>
              </a:ext>
            </a:extLst>
          </p:cNvPr>
          <p:cNvCxnSpPr>
            <a:cxnSpLocks/>
          </p:cNvCxnSpPr>
          <p:nvPr/>
        </p:nvCxnSpPr>
        <p:spPr>
          <a:xfrm>
            <a:off x="7446865" y="4408536"/>
            <a:ext cx="0" cy="7267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DD75E0-AA26-77B4-51D4-91141CEEF1DD}"/>
              </a:ext>
            </a:extLst>
          </p:cNvPr>
          <p:cNvCxnSpPr>
            <a:cxnSpLocks/>
          </p:cNvCxnSpPr>
          <p:nvPr/>
        </p:nvCxnSpPr>
        <p:spPr>
          <a:xfrm>
            <a:off x="9587091" y="4408953"/>
            <a:ext cx="0" cy="7267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7B87D8-A19D-F628-8439-27FC2786500E}"/>
              </a:ext>
            </a:extLst>
          </p:cNvPr>
          <p:cNvCxnSpPr>
            <a:cxnSpLocks/>
          </p:cNvCxnSpPr>
          <p:nvPr/>
        </p:nvCxnSpPr>
        <p:spPr>
          <a:xfrm flipH="1" flipV="1">
            <a:off x="5420139" y="2729846"/>
            <a:ext cx="1818091" cy="16228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DC3E8B-67C2-7B5B-1FA6-0078293EA8F1}"/>
              </a:ext>
            </a:extLst>
          </p:cNvPr>
          <p:cNvSpPr txBox="1"/>
          <p:nvPr/>
        </p:nvSpPr>
        <p:spPr>
          <a:xfrm>
            <a:off x="5665786" y="2358926"/>
            <a:ext cx="115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Deployed 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E4B7C9-4FDF-6988-9ABA-EFA42B1F2379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8849493" y="3252276"/>
            <a:ext cx="2026726" cy="294733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FCE2A96-A43E-1CAF-F59C-8C17B6B94BF2}"/>
              </a:ext>
            </a:extLst>
          </p:cNvPr>
          <p:cNvSpPr txBox="1"/>
          <p:nvPr/>
        </p:nvSpPr>
        <p:spPr>
          <a:xfrm rot="21140187">
            <a:off x="8939348" y="3010559"/>
            <a:ext cx="2213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Deployed on another SIMT</a:t>
            </a:r>
          </a:p>
        </p:txBody>
      </p:sp>
    </p:spTree>
    <p:extLst>
      <p:ext uri="{BB962C8B-B14F-4D97-AF65-F5344CB8AC3E}">
        <p14:creationId xmlns:p14="http://schemas.microsoft.com/office/powerpoint/2010/main" val="1456088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5B3E-7AE9-AC9D-BBBF-9E65223D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C9E61-EAD0-8DDE-D9EA-A1CDCDADA220}"/>
              </a:ext>
            </a:extLst>
          </p:cNvPr>
          <p:cNvSpPr txBox="1"/>
          <p:nvPr/>
        </p:nvSpPr>
        <p:spPr>
          <a:xfrm>
            <a:off x="1402521" y="320896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B977D-E04F-60E2-B31C-1648B71D9832}"/>
              </a:ext>
            </a:extLst>
          </p:cNvPr>
          <p:cNvSpPr txBox="1"/>
          <p:nvPr/>
        </p:nvSpPr>
        <p:spPr>
          <a:xfrm>
            <a:off x="1390955" y="433921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50903-D39F-69A4-E362-10937540B68C}"/>
              </a:ext>
            </a:extLst>
          </p:cNvPr>
          <p:cNvSpPr/>
          <p:nvPr/>
        </p:nvSpPr>
        <p:spPr>
          <a:xfrm>
            <a:off x="1975114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D5BB2-B87F-2C30-86C2-518BE46B7074}"/>
              </a:ext>
            </a:extLst>
          </p:cNvPr>
          <p:cNvSpPr/>
          <p:nvPr/>
        </p:nvSpPr>
        <p:spPr>
          <a:xfrm>
            <a:off x="1975114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8B438-D049-CD62-E5A7-75F9A6D7C473}"/>
              </a:ext>
            </a:extLst>
          </p:cNvPr>
          <p:cNvSpPr/>
          <p:nvPr/>
        </p:nvSpPr>
        <p:spPr>
          <a:xfrm>
            <a:off x="1975114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D0B4D-8AEF-A846-29C5-BBCEA1FEB411}"/>
              </a:ext>
            </a:extLst>
          </p:cNvPr>
          <p:cNvSpPr/>
          <p:nvPr/>
        </p:nvSpPr>
        <p:spPr>
          <a:xfrm>
            <a:off x="1975114" y="3544850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AB8E5-4837-0B0A-1472-BE64BBD39630}"/>
              </a:ext>
            </a:extLst>
          </p:cNvPr>
          <p:cNvSpPr/>
          <p:nvPr/>
        </p:nvSpPr>
        <p:spPr>
          <a:xfrm>
            <a:off x="1975114" y="3945683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9A254-8587-62D7-4E64-76ACA4344CB3}"/>
              </a:ext>
            </a:extLst>
          </p:cNvPr>
          <p:cNvSpPr/>
          <p:nvPr/>
        </p:nvSpPr>
        <p:spPr>
          <a:xfrm>
            <a:off x="1975114" y="4301132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CEEE2-393D-A5D4-47FF-4A3F0E725C30}"/>
              </a:ext>
            </a:extLst>
          </p:cNvPr>
          <p:cNvSpPr/>
          <p:nvPr/>
        </p:nvSpPr>
        <p:spPr>
          <a:xfrm>
            <a:off x="1975114" y="4686215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4CAFA-118E-08AD-535E-A79047E43FE0}"/>
              </a:ext>
            </a:extLst>
          </p:cNvPr>
          <p:cNvSpPr/>
          <p:nvPr/>
        </p:nvSpPr>
        <p:spPr>
          <a:xfrm>
            <a:off x="1975114" y="5068631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9F83F7-5D34-0F12-4DB8-09C50DC48AF0}"/>
              </a:ext>
            </a:extLst>
          </p:cNvPr>
          <p:cNvSpPr/>
          <p:nvPr/>
        </p:nvSpPr>
        <p:spPr>
          <a:xfrm>
            <a:off x="1975114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122E88-7417-3B5C-DBB3-8659AC193685}"/>
              </a:ext>
            </a:extLst>
          </p:cNvPr>
          <p:cNvSpPr/>
          <p:nvPr/>
        </p:nvSpPr>
        <p:spPr>
          <a:xfrm>
            <a:off x="3046087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9F11A2-DCA7-A3B7-E7CC-C0DD15CABBDB}"/>
              </a:ext>
            </a:extLst>
          </p:cNvPr>
          <p:cNvSpPr/>
          <p:nvPr/>
        </p:nvSpPr>
        <p:spPr>
          <a:xfrm>
            <a:off x="3046087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3D5FD-545D-94E7-ED91-99B6BAC0D3EF}"/>
              </a:ext>
            </a:extLst>
          </p:cNvPr>
          <p:cNvSpPr/>
          <p:nvPr/>
        </p:nvSpPr>
        <p:spPr>
          <a:xfrm>
            <a:off x="3046087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7B1F38-49A8-A0F2-F288-B2F32C1A748D}"/>
              </a:ext>
            </a:extLst>
          </p:cNvPr>
          <p:cNvSpPr/>
          <p:nvPr/>
        </p:nvSpPr>
        <p:spPr>
          <a:xfrm>
            <a:off x="3046087" y="3544850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942C9F-FB3D-A28A-83F5-69E610510F6D}"/>
              </a:ext>
            </a:extLst>
          </p:cNvPr>
          <p:cNvSpPr/>
          <p:nvPr/>
        </p:nvSpPr>
        <p:spPr>
          <a:xfrm>
            <a:off x="3046087" y="3945683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C3F72D-CA07-1A32-72E1-3D8F7BA4715A}"/>
              </a:ext>
            </a:extLst>
          </p:cNvPr>
          <p:cNvSpPr/>
          <p:nvPr/>
        </p:nvSpPr>
        <p:spPr>
          <a:xfrm>
            <a:off x="3046087" y="4301132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44B04D-3FD7-6C2A-63AE-9AF65FFB7AFD}"/>
              </a:ext>
            </a:extLst>
          </p:cNvPr>
          <p:cNvSpPr/>
          <p:nvPr/>
        </p:nvSpPr>
        <p:spPr>
          <a:xfrm>
            <a:off x="3046087" y="4686215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21E4C-2B43-F0AA-FF9A-774773891FB1}"/>
              </a:ext>
            </a:extLst>
          </p:cNvPr>
          <p:cNvSpPr/>
          <p:nvPr/>
        </p:nvSpPr>
        <p:spPr>
          <a:xfrm>
            <a:off x="3046087" y="5068631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81F3BC-E2C1-ABD4-55B3-F431AF05A599}"/>
              </a:ext>
            </a:extLst>
          </p:cNvPr>
          <p:cNvSpPr/>
          <p:nvPr/>
        </p:nvSpPr>
        <p:spPr>
          <a:xfrm>
            <a:off x="3046087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5C4B26-9DE2-5AA6-DD97-9332B191B35A}"/>
              </a:ext>
            </a:extLst>
          </p:cNvPr>
          <p:cNvSpPr/>
          <p:nvPr/>
        </p:nvSpPr>
        <p:spPr>
          <a:xfrm>
            <a:off x="4110799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1D7731-0C65-77D7-EE48-1A72DAE0735B}"/>
              </a:ext>
            </a:extLst>
          </p:cNvPr>
          <p:cNvSpPr/>
          <p:nvPr/>
        </p:nvSpPr>
        <p:spPr>
          <a:xfrm>
            <a:off x="4110799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1E4C5D-2681-D320-C651-D2221466C467}"/>
              </a:ext>
            </a:extLst>
          </p:cNvPr>
          <p:cNvSpPr/>
          <p:nvPr/>
        </p:nvSpPr>
        <p:spPr>
          <a:xfrm>
            <a:off x="4110799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E9F132-3F89-2CA5-3B1E-DA6DA69E9C6C}"/>
              </a:ext>
            </a:extLst>
          </p:cNvPr>
          <p:cNvSpPr/>
          <p:nvPr/>
        </p:nvSpPr>
        <p:spPr>
          <a:xfrm>
            <a:off x="4110799" y="3544850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3D9D77-3C23-16DE-A4F8-B9E6BEE01652}"/>
              </a:ext>
            </a:extLst>
          </p:cNvPr>
          <p:cNvSpPr/>
          <p:nvPr/>
        </p:nvSpPr>
        <p:spPr>
          <a:xfrm>
            <a:off x="4110799" y="3945683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08FCB-5FC3-736C-4E03-5C714F3B28E1}"/>
              </a:ext>
            </a:extLst>
          </p:cNvPr>
          <p:cNvSpPr/>
          <p:nvPr/>
        </p:nvSpPr>
        <p:spPr>
          <a:xfrm>
            <a:off x="4110799" y="430113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1B4398-27E8-F95F-E114-9C9E8A43E8DE}"/>
              </a:ext>
            </a:extLst>
          </p:cNvPr>
          <p:cNvSpPr/>
          <p:nvPr/>
        </p:nvSpPr>
        <p:spPr>
          <a:xfrm>
            <a:off x="4110799" y="4686215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BA9DA-CE98-E490-604B-1F8FFDBFB9FD}"/>
              </a:ext>
            </a:extLst>
          </p:cNvPr>
          <p:cNvSpPr/>
          <p:nvPr/>
        </p:nvSpPr>
        <p:spPr>
          <a:xfrm>
            <a:off x="4110799" y="506863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0C5679-6E74-018E-A4D4-A52B5FBE816D}"/>
              </a:ext>
            </a:extLst>
          </p:cNvPr>
          <p:cNvSpPr/>
          <p:nvPr/>
        </p:nvSpPr>
        <p:spPr>
          <a:xfrm>
            <a:off x="4110799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ED122C-3458-686A-2505-96EF5780B5DA}"/>
              </a:ext>
            </a:extLst>
          </p:cNvPr>
          <p:cNvSpPr/>
          <p:nvPr/>
        </p:nvSpPr>
        <p:spPr>
          <a:xfrm>
            <a:off x="5175511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7A3985-93A1-15E9-BAE4-27B5B13DBD0E}"/>
              </a:ext>
            </a:extLst>
          </p:cNvPr>
          <p:cNvSpPr/>
          <p:nvPr/>
        </p:nvSpPr>
        <p:spPr>
          <a:xfrm>
            <a:off x="5175511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33602-C2E2-F52A-1560-96D706D66B1E}"/>
              </a:ext>
            </a:extLst>
          </p:cNvPr>
          <p:cNvSpPr/>
          <p:nvPr/>
        </p:nvSpPr>
        <p:spPr>
          <a:xfrm>
            <a:off x="5175511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65568D-2340-3D1E-1435-CCF43FC4B2BA}"/>
              </a:ext>
            </a:extLst>
          </p:cNvPr>
          <p:cNvSpPr/>
          <p:nvPr/>
        </p:nvSpPr>
        <p:spPr>
          <a:xfrm>
            <a:off x="5175511" y="3544850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AC78A7-4E7F-1429-F119-20E834DC8092}"/>
              </a:ext>
            </a:extLst>
          </p:cNvPr>
          <p:cNvSpPr/>
          <p:nvPr/>
        </p:nvSpPr>
        <p:spPr>
          <a:xfrm>
            <a:off x="5175511" y="3945683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6E236-B798-6DCD-2CF5-94187E0F6CE3}"/>
              </a:ext>
            </a:extLst>
          </p:cNvPr>
          <p:cNvSpPr/>
          <p:nvPr/>
        </p:nvSpPr>
        <p:spPr>
          <a:xfrm>
            <a:off x="5175511" y="430113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C73D89-681B-E7EA-6225-A2C4F3463E59}"/>
              </a:ext>
            </a:extLst>
          </p:cNvPr>
          <p:cNvSpPr/>
          <p:nvPr/>
        </p:nvSpPr>
        <p:spPr>
          <a:xfrm>
            <a:off x="5175511" y="4686215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A88B78-6D3F-2666-A129-601742D0D33D}"/>
              </a:ext>
            </a:extLst>
          </p:cNvPr>
          <p:cNvSpPr/>
          <p:nvPr/>
        </p:nvSpPr>
        <p:spPr>
          <a:xfrm>
            <a:off x="5175511" y="506863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32D27A-8A49-0721-DCD3-95ADF9B2ADD3}"/>
              </a:ext>
            </a:extLst>
          </p:cNvPr>
          <p:cNvSpPr/>
          <p:nvPr/>
        </p:nvSpPr>
        <p:spPr>
          <a:xfrm>
            <a:off x="5175511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64441-45D3-9406-468D-E491419B22AE}"/>
              </a:ext>
            </a:extLst>
          </p:cNvPr>
          <p:cNvSpPr/>
          <p:nvPr/>
        </p:nvSpPr>
        <p:spPr>
          <a:xfrm>
            <a:off x="6240223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3EFA8D-F9EC-71AA-CA94-BA17A96A3462}"/>
              </a:ext>
            </a:extLst>
          </p:cNvPr>
          <p:cNvSpPr/>
          <p:nvPr/>
        </p:nvSpPr>
        <p:spPr>
          <a:xfrm>
            <a:off x="6240223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E1EE5-817E-D6A8-F0E4-CA33301512F2}"/>
              </a:ext>
            </a:extLst>
          </p:cNvPr>
          <p:cNvSpPr/>
          <p:nvPr/>
        </p:nvSpPr>
        <p:spPr>
          <a:xfrm>
            <a:off x="6240223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396F9A-F795-F515-2350-05F7937A96E9}"/>
              </a:ext>
            </a:extLst>
          </p:cNvPr>
          <p:cNvSpPr/>
          <p:nvPr/>
        </p:nvSpPr>
        <p:spPr>
          <a:xfrm>
            <a:off x="6240223" y="3544850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F84F84-66D6-F57A-01A8-1D58E3D162C6}"/>
              </a:ext>
            </a:extLst>
          </p:cNvPr>
          <p:cNvSpPr/>
          <p:nvPr/>
        </p:nvSpPr>
        <p:spPr>
          <a:xfrm>
            <a:off x="6240223" y="3945683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1E4A5A-D8C7-D07B-61D6-8CD2FFA95ACA}"/>
              </a:ext>
            </a:extLst>
          </p:cNvPr>
          <p:cNvSpPr/>
          <p:nvPr/>
        </p:nvSpPr>
        <p:spPr>
          <a:xfrm>
            <a:off x="6240223" y="430113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A0FBFB-B33F-B9CA-C1A2-9604217342A0}"/>
              </a:ext>
            </a:extLst>
          </p:cNvPr>
          <p:cNvSpPr/>
          <p:nvPr/>
        </p:nvSpPr>
        <p:spPr>
          <a:xfrm>
            <a:off x="6240223" y="4686215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B1A1E3-A07A-8BDE-561E-602B636C0258}"/>
              </a:ext>
            </a:extLst>
          </p:cNvPr>
          <p:cNvSpPr/>
          <p:nvPr/>
        </p:nvSpPr>
        <p:spPr>
          <a:xfrm>
            <a:off x="6240223" y="506863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2F7D1-49B3-5398-E4E5-6D4BB44C1A45}"/>
              </a:ext>
            </a:extLst>
          </p:cNvPr>
          <p:cNvSpPr/>
          <p:nvPr/>
        </p:nvSpPr>
        <p:spPr>
          <a:xfrm>
            <a:off x="6240223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9E0143-3B1C-3CBD-9B05-E305B2EB9F95}"/>
              </a:ext>
            </a:extLst>
          </p:cNvPr>
          <p:cNvSpPr txBox="1"/>
          <p:nvPr/>
        </p:nvSpPr>
        <p:spPr>
          <a:xfrm>
            <a:off x="1947630" y="207264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363E7A-45D2-25B2-8E60-8204FD677736}"/>
              </a:ext>
            </a:extLst>
          </p:cNvPr>
          <p:cNvSpPr txBox="1"/>
          <p:nvPr/>
        </p:nvSpPr>
        <p:spPr>
          <a:xfrm>
            <a:off x="3018603" y="207264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6B9C6-C398-3B91-A994-CC99274BAB5F}"/>
              </a:ext>
            </a:extLst>
          </p:cNvPr>
          <p:cNvSpPr txBox="1"/>
          <p:nvPr/>
        </p:nvSpPr>
        <p:spPr>
          <a:xfrm>
            <a:off x="4089576" y="2068065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A2C848-A095-2389-88E8-B3C009BDB1B4}"/>
              </a:ext>
            </a:extLst>
          </p:cNvPr>
          <p:cNvSpPr txBox="1"/>
          <p:nvPr/>
        </p:nvSpPr>
        <p:spPr>
          <a:xfrm>
            <a:off x="5148027" y="207264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B876DC-01E3-6000-F56B-272591381269}"/>
              </a:ext>
            </a:extLst>
          </p:cNvPr>
          <p:cNvSpPr txBox="1"/>
          <p:nvPr/>
        </p:nvSpPr>
        <p:spPr>
          <a:xfrm>
            <a:off x="6206478" y="2083587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575EEE-4F59-E88D-8BF9-A87EF63A181C}"/>
              </a:ext>
            </a:extLst>
          </p:cNvPr>
          <p:cNvSpPr txBox="1"/>
          <p:nvPr/>
        </p:nvSpPr>
        <p:spPr>
          <a:xfrm>
            <a:off x="1569906" y="2435492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5DACF-01CE-1532-3A11-BC43D3C7D526}"/>
              </a:ext>
            </a:extLst>
          </p:cNvPr>
          <p:cNvSpPr txBox="1"/>
          <p:nvPr/>
        </p:nvSpPr>
        <p:spPr>
          <a:xfrm>
            <a:off x="1587755" y="2777351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74AC7C-7230-B4C5-5549-73479A780216}"/>
              </a:ext>
            </a:extLst>
          </p:cNvPr>
          <p:cNvSpPr txBox="1"/>
          <p:nvPr/>
        </p:nvSpPr>
        <p:spPr>
          <a:xfrm>
            <a:off x="1562798" y="5518571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C05D44-A31D-40CF-1C32-77E3C28548CC}"/>
              </a:ext>
            </a:extLst>
          </p:cNvPr>
          <p:cNvSpPr txBox="1"/>
          <p:nvPr/>
        </p:nvSpPr>
        <p:spPr>
          <a:xfrm>
            <a:off x="1563658" y="3563265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3643B-1B36-FDB7-3DC7-E08962846737}"/>
              </a:ext>
            </a:extLst>
          </p:cNvPr>
          <p:cNvSpPr txBox="1"/>
          <p:nvPr/>
        </p:nvSpPr>
        <p:spPr>
          <a:xfrm>
            <a:off x="1563658" y="3905230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04E54B-7E97-C588-9358-06FDF068F4CD}"/>
              </a:ext>
            </a:extLst>
          </p:cNvPr>
          <p:cNvSpPr txBox="1"/>
          <p:nvPr/>
        </p:nvSpPr>
        <p:spPr>
          <a:xfrm>
            <a:off x="1146928" y="511515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// end if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C8CD87-6510-0A36-A7E9-F6F726DB7111}"/>
              </a:ext>
            </a:extLst>
          </p:cNvPr>
          <p:cNvSpPr txBox="1"/>
          <p:nvPr/>
        </p:nvSpPr>
        <p:spPr>
          <a:xfrm>
            <a:off x="1563658" y="4681177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AE37D7-C59F-9E6A-307D-14F4983B0D6F}"/>
              </a:ext>
            </a:extLst>
          </p:cNvPr>
          <p:cNvSpPr/>
          <p:nvPr/>
        </p:nvSpPr>
        <p:spPr>
          <a:xfrm>
            <a:off x="3063497" y="1679258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6EE52D-8928-B918-3408-D7414171AF0E}"/>
              </a:ext>
            </a:extLst>
          </p:cNvPr>
          <p:cNvSpPr/>
          <p:nvPr/>
        </p:nvSpPr>
        <p:spPr>
          <a:xfrm>
            <a:off x="1947630" y="1682338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13DB66-0BB6-E923-50C5-1FB01F04DCBB}"/>
              </a:ext>
            </a:extLst>
          </p:cNvPr>
          <p:cNvSpPr/>
          <p:nvPr/>
        </p:nvSpPr>
        <p:spPr>
          <a:xfrm>
            <a:off x="4106114" y="1688078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8DE814-33FA-3E62-F7DD-8CCDDA72B0F4}"/>
              </a:ext>
            </a:extLst>
          </p:cNvPr>
          <p:cNvSpPr/>
          <p:nvPr/>
        </p:nvSpPr>
        <p:spPr>
          <a:xfrm>
            <a:off x="5162982" y="1688078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C38C70-27D6-93DB-35A0-DCEC9E506A76}"/>
              </a:ext>
            </a:extLst>
          </p:cNvPr>
          <p:cNvSpPr/>
          <p:nvPr/>
        </p:nvSpPr>
        <p:spPr>
          <a:xfrm>
            <a:off x="6219850" y="1689263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1EA825-547A-1872-4DFA-6A00D0BAA58B}"/>
              </a:ext>
            </a:extLst>
          </p:cNvPr>
          <p:cNvSpPr txBox="1"/>
          <p:nvPr/>
        </p:nvSpPr>
        <p:spPr>
          <a:xfrm>
            <a:off x="776512" y="1656019"/>
            <a:ext cx="1112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Registers </a:t>
            </a:r>
            <a:r>
              <a:rPr lang="en-US" sz="1400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1" name="IP 1">
            <a:extLst>
              <a:ext uri="{FF2B5EF4-FFF2-40B4-BE49-F238E27FC236}">
                <a16:creationId xmlns:a16="http://schemas.microsoft.com/office/drawing/2014/main" id="{E317F2F8-2642-C169-66B8-C165C313C81E}"/>
              </a:ext>
            </a:extLst>
          </p:cNvPr>
          <p:cNvSpPr txBox="1"/>
          <p:nvPr/>
        </p:nvSpPr>
        <p:spPr>
          <a:xfrm>
            <a:off x="954065" y="2429256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82" name="IP 1">
            <a:extLst>
              <a:ext uri="{FF2B5EF4-FFF2-40B4-BE49-F238E27FC236}">
                <a16:creationId xmlns:a16="http://schemas.microsoft.com/office/drawing/2014/main" id="{A3E5C17A-F13C-0361-7BFE-4757234AAA62}"/>
              </a:ext>
            </a:extLst>
          </p:cNvPr>
          <p:cNvSpPr txBox="1"/>
          <p:nvPr/>
        </p:nvSpPr>
        <p:spPr>
          <a:xfrm>
            <a:off x="954065" y="282243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3" name="IP 1">
            <a:extLst>
              <a:ext uri="{FF2B5EF4-FFF2-40B4-BE49-F238E27FC236}">
                <a16:creationId xmlns:a16="http://schemas.microsoft.com/office/drawing/2014/main" id="{0C227164-EDBB-3B3C-007F-A688C403A90C}"/>
              </a:ext>
            </a:extLst>
          </p:cNvPr>
          <p:cNvSpPr txBox="1"/>
          <p:nvPr/>
        </p:nvSpPr>
        <p:spPr>
          <a:xfrm>
            <a:off x="954065" y="322148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7" name="IP 1">
            <a:extLst>
              <a:ext uri="{FF2B5EF4-FFF2-40B4-BE49-F238E27FC236}">
                <a16:creationId xmlns:a16="http://schemas.microsoft.com/office/drawing/2014/main" id="{913E47EF-F71B-CC3F-FB41-6472C4F5916A}"/>
              </a:ext>
            </a:extLst>
          </p:cNvPr>
          <p:cNvSpPr txBox="1"/>
          <p:nvPr/>
        </p:nvSpPr>
        <p:spPr>
          <a:xfrm>
            <a:off x="954065" y="360152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16" name="IP 1">
            <a:extLst>
              <a:ext uri="{FF2B5EF4-FFF2-40B4-BE49-F238E27FC236}">
                <a16:creationId xmlns:a16="http://schemas.microsoft.com/office/drawing/2014/main" id="{2611F573-58F4-9545-FAAA-19E51A2E0180}"/>
              </a:ext>
            </a:extLst>
          </p:cNvPr>
          <p:cNvSpPr txBox="1"/>
          <p:nvPr/>
        </p:nvSpPr>
        <p:spPr>
          <a:xfrm>
            <a:off x="954065" y="395820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58" name="IP 1">
            <a:extLst>
              <a:ext uri="{FF2B5EF4-FFF2-40B4-BE49-F238E27FC236}">
                <a16:creationId xmlns:a16="http://schemas.microsoft.com/office/drawing/2014/main" id="{D09DD575-C6A1-3AF1-F8E7-C948DBD7F8B1}"/>
              </a:ext>
            </a:extLst>
          </p:cNvPr>
          <p:cNvSpPr txBox="1"/>
          <p:nvPr/>
        </p:nvSpPr>
        <p:spPr>
          <a:xfrm>
            <a:off x="954065" y="4320506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61" name="IP 1">
            <a:extLst>
              <a:ext uri="{FF2B5EF4-FFF2-40B4-BE49-F238E27FC236}">
                <a16:creationId xmlns:a16="http://schemas.microsoft.com/office/drawing/2014/main" id="{B448FF67-C5A9-CDBC-60C0-AAA623801BB1}"/>
              </a:ext>
            </a:extLst>
          </p:cNvPr>
          <p:cNvSpPr txBox="1"/>
          <p:nvPr/>
        </p:nvSpPr>
        <p:spPr>
          <a:xfrm>
            <a:off x="954065" y="468030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62" name="IP 1">
            <a:extLst>
              <a:ext uri="{FF2B5EF4-FFF2-40B4-BE49-F238E27FC236}">
                <a16:creationId xmlns:a16="http://schemas.microsoft.com/office/drawing/2014/main" id="{3CEC9EC0-FDA5-72E5-AD2B-FFBE377BC6E6}"/>
              </a:ext>
            </a:extLst>
          </p:cNvPr>
          <p:cNvSpPr txBox="1"/>
          <p:nvPr/>
        </p:nvSpPr>
        <p:spPr>
          <a:xfrm>
            <a:off x="954065" y="509957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63" name="IP 1">
            <a:extLst>
              <a:ext uri="{FF2B5EF4-FFF2-40B4-BE49-F238E27FC236}">
                <a16:creationId xmlns:a16="http://schemas.microsoft.com/office/drawing/2014/main" id="{DCE19B27-2E60-4DFD-52A2-00F476FBC61A}"/>
              </a:ext>
            </a:extLst>
          </p:cNvPr>
          <p:cNvSpPr txBox="1"/>
          <p:nvPr/>
        </p:nvSpPr>
        <p:spPr>
          <a:xfrm>
            <a:off x="954065" y="553109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832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E836-E1CF-A877-E5C0-0CAAA8EE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864-08EE-699C-6377-AA07519D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based – every thread needs to reserve registers</a:t>
            </a:r>
          </a:p>
          <a:p>
            <a:r>
              <a:rPr lang="en-US" dirty="0"/>
              <a:t>Tiered Memory – reflecting GPU’s abstract architecture</a:t>
            </a:r>
          </a:p>
          <a:p>
            <a:r>
              <a:rPr lang="en-US" dirty="0"/>
              <a:t>ISA has types for vector, and ops for vectors</a:t>
            </a:r>
          </a:p>
          <a:p>
            <a:r>
              <a:rPr lang="en-US" dirty="0"/>
              <a:t>Special registers for thread id etc.</a:t>
            </a:r>
          </a:p>
        </p:txBody>
      </p:sp>
    </p:spTree>
    <p:extLst>
      <p:ext uri="{BB962C8B-B14F-4D97-AF65-F5344CB8AC3E}">
        <p14:creationId xmlns:p14="http://schemas.microsoft.com/office/powerpoint/2010/main" val="97317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screen shot of a computer&#10;&#10;Description automatically generated">
            <a:extLst>
              <a:ext uri="{FF2B5EF4-FFF2-40B4-BE49-F238E27FC236}">
                <a16:creationId xmlns:a16="http://schemas.microsoft.com/office/drawing/2014/main" id="{EB64CC34-E089-90E8-9EC6-FB9E4406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4" y="1230960"/>
            <a:ext cx="7772400" cy="48531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62F5D-67C2-E336-17E9-8FF89B4CCBB5}"/>
              </a:ext>
            </a:extLst>
          </p:cNvPr>
          <p:cNvSpPr/>
          <p:nvPr/>
        </p:nvSpPr>
        <p:spPr>
          <a:xfrm>
            <a:off x="801756" y="1265082"/>
            <a:ext cx="2909631" cy="1047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32B681E-39F2-808C-C9B7-B86708C29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469" y="910746"/>
            <a:ext cx="3962400" cy="1981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7120B4-D024-1321-05BD-6691D4FD2A99}"/>
              </a:ext>
            </a:extLst>
          </p:cNvPr>
          <p:cNvSpPr/>
          <p:nvPr/>
        </p:nvSpPr>
        <p:spPr>
          <a:xfrm>
            <a:off x="6810236" y="1046922"/>
            <a:ext cx="3632477" cy="596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71BD9-2750-8FEA-BD04-14099FAE7990}"/>
              </a:ext>
            </a:extLst>
          </p:cNvPr>
          <p:cNvSpPr/>
          <p:nvPr/>
        </p:nvSpPr>
        <p:spPr>
          <a:xfrm>
            <a:off x="6810235" y="1761435"/>
            <a:ext cx="3804755" cy="92875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5D209D-BBD9-6C31-3C2B-2872E4D82F1D}"/>
              </a:ext>
            </a:extLst>
          </p:cNvPr>
          <p:cNvSpPr/>
          <p:nvPr/>
        </p:nvSpPr>
        <p:spPr>
          <a:xfrm>
            <a:off x="801757" y="2428738"/>
            <a:ext cx="3674717" cy="360801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8CA82-7CBC-D400-61DD-6A39EE0F5591}"/>
              </a:ext>
            </a:extLst>
          </p:cNvPr>
          <p:cNvSpPr txBox="1"/>
          <p:nvPr/>
        </p:nvSpPr>
        <p:spPr>
          <a:xfrm>
            <a:off x="4476474" y="1273938"/>
            <a:ext cx="9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“a”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821CEC-EB4A-FCF0-4864-50DA4442810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160104" y="1458604"/>
            <a:ext cx="2316370" cy="211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0FCD38-4EA1-3FBF-006B-CF233D79A44A}"/>
              </a:ext>
            </a:extLst>
          </p:cNvPr>
          <p:cNvSpPr txBox="1"/>
          <p:nvPr/>
        </p:nvSpPr>
        <p:spPr>
          <a:xfrm>
            <a:off x="4476474" y="1549197"/>
            <a:ext cx="9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“b”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77FEF4-D79F-4161-A87C-86981AC3B74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60104" y="1733863"/>
            <a:ext cx="2316370" cy="115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4EDD7C-1258-27D8-770D-5FB23F293751}"/>
              </a:ext>
            </a:extLst>
          </p:cNvPr>
          <p:cNvSpPr txBox="1"/>
          <p:nvPr/>
        </p:nvSpPr>
        <p:spPr>
          <a:xfrm>
            <a:off x="4476474" y="186417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 + 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45178A-1D4E-D91E-5DAC-71D3FC7342F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948070" y="2039749"/>
            <a:ext cx="2528404" cy="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ACAFE8-077C-0968-58F2-6DF01BE8DB5B}"/>
              </a:ext>
            </a:extLst>
          </p:cNvPr>
          <p:cNvSpPr txBox="1"/>
          <p:nvPr/>
        </p:nvSpPr>
        <p:spPr>
          <a:xfrm>
            <a:off x="6096000" y="3619078"/>
            <a:ext cx="20143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java “new”?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5A2EA-422B-A628-564E-E4653C5A42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48070" y="3803744"/>
            <a:ext cx="4147930" cy="60886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E1FDEB-BCF3-2262-DC6B-716DD645FEF7}"/>
              </a:ext>
            </a:extLst>
          </p:cNvPr>
          <p:cNvSpPr txBox="1"/>
          <p:nvPr/>
        </p:nvSpPr>
        <p:spPr>
          <a:xfrm>
            <a:off x="693624" y="827975"/>
            <a:ext cx="250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javap</a:t>
            </a:r>
            <a:r>
              <a:rPr lang="en-US" dirty="0"/>
              <a:t> –c -p </a:t>
            </a:r>
            <a:r>
              <a:rPr lang="en-US" dirty="0" err="1"/>
              <a:t>JavaIR.class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C3B00-87C7-20B3-606E-68F311BC45D6}"/>
              </a:ext>
            </a:extLst>
          </p:cNvPr>
          <p:cNvSpPr txBox="1"/>
          <p:nvPr/>
        </p:nvSpPr>
        <p:spPr>
          <a:xfrm>
            <a:off x="6672469" y="529762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File: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JavaIR.java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04624B-FB0C-93A7-1BE1-DFDBCCBECD85}"/>
              </a:ext>
            </a:extLst>
          </p:cNvPr>
          <p:cNvSpPr txBox="1"/>
          <p:nvPr/>
        </p:nvSpPr>
        <p:spPr>
          <a:xfrm>
            <a:off x="4694353" y="2381560"/>
            <a:ext cx="20143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 = 10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AC5506-CF93-86A1-7E31-69E7A0853D6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299447" y="2566226"/>
            <a:ext cx="2394906" cy="47855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DFA54E-AF73-A509-F5E5-2160A28F9391}"/>
              </a:ext>
            </a:extLst>
          </p:cNvPr>
          <p:cNvSpPr txBox="1"/>
          <p:nvPr/>
        </p:nvSpPr>
        <p:spPr>
          <a:xfrm>
            <a:off x="4694353" y="2825547"/>
            <a:ext cx="20143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 = 20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51982A-EED8-6C2C-49FD-A02AF9D8DE2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299447" y="3010213"/>
            <a:ext cx="2394906" cy="36728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264DAF-EFB3-B6EF-0266-43AE030BD75F}"/>
              </a:ext>
            </a:extLst>
          </p:cNvPr>
          <p:cNvSpPr txBox="1"/>
          <p:nvPr/>
        </p:nvSpPr>
        <p:spPr>
          <a:xfrm>
            <a:off x="4694353" y="3273757"/>
            <a:ext cx="20143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call “add(a, b)”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68BB0F-4488-4E76-E769-04030B5528F8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680023" y="3458423"/>
            <a:ext cx="2014330" cy="4430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load a trigger">
            <a:extLst>
              <a:ext uri="{FF2B5EF4-FFF2-40B4-BE49-F238E27FC236}">
                <a16:creationId xmlns:a16="http://schemas.microsoft.com/office/drawing/2014/main" id="{1011A042-9200-986C-EDA8-D48BCCCBB1FF}"/>
              </a:ext>
            </a:extLst>
          </p:cNvPr>
          <p:cNvSpPr/>
          <p:nvPr/>
        </p:nvSpPr>
        <p:spPr>
          <a:xfrm>
            <a:off x="1179445" y="1549197"/>
            <a:ext cx="980660" cy="1846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oad b trigger">
            <a:extLst>
              <a:ext uri="{FF2B5EF4-FFF2-40B4-BE49-F238E27FC236}">
                <a16:creationId xmlns:a16="http://schemas.microsoft.com/office/drawing/2014/main" id="{249A653E-6255-BB01-DA0F-6C740FA9F48D}"/>
              </a:ext>
            </a:extLst>
          </p:cNvPr>
          <p:cNvSpPr/>
          <p:nvPr/>
        </p:nvSpPr>
        <p:spPr>
          <a:xfrm>
            <a:off x="1179444" y="1729736"/>
            <a:ext cx="980660" cy="1846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dd a b trigger">
            <a:extLst>
              <a:ext uri="{FF2B5EF4-FFF2-40B4-BE49-F238E27FC236}">
                <a16:creationId xmlns:a16="http://schemas.microsoft.com/office/drawing/2014/main" id="{CD93274F-ED27-48FA-DAB9-6A1059E653CA}"/>
              </a:ext>
            </a:extLst>
          </p:cNvPr>
          <p:cNvSpPr/>
          <p:nvPr/>
        </p:nvSpPr>
        <p:spPr>
          <a:xfrm>
            <a:off x="1189384" y="1910064"/>
            <a:ext cx="980660" cy="1846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 10 trigger">
            <a:extLst>
              <a:ext uri="{FF2B5EF4-FFF2-40B4-BE49-F238E27FC236}">
                <a16:creationId xmlns:a16="http://schemas.microsoft.com/office/drawing/2014/main" id="{0B32DF3B-89D6-64F6-B5B0-F80797875CF6}"/>
              </a:ext>
            </a:extLst>
          </p:cNvPr>
          <p:cNvSpPr/>
          <p:nvPr/>
        </p:nvSpPr>
        <p:spPr>
          <a:xfrm>
            <a:off x="1171271" y="2777388"/>
            <a:ext cx="1128175" cy="2943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 20 trigger">
            <a:extLst>
              <a:ext uri="{FF2B5EF4-FFF2-40B4-BE49-F238E27FC236}">
                <a16:creationId xmlns:a16="http://schemas.microsoft.com/office/drawing/2014/main" id="{07E70ADF-FEF2-ED56-0096-9E877747EF94}"/>
              </a:ext>
            </a:extLst>
          </p:cNvPr>
          <p:cNvSpPr/>
          <p:nvPr/>
        </p:nvSpPr>
        <p:spPr>
          <a:xfrm>
            <a:off x="1179444" y="3142253"/>
            <a:ext cx="1128175" cy="2943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ll add trigger">
            <a:extLst>
              <a:ext uri="{FF2B5EF4-FFF2-40B4-BE49-F238E27FC236}">
                <a16:creationId xmlns:a16="http://schemas.microsoft.com/office/drawing/2014/main" id="{B2DF380D-FBE8-05D4-98A1-4B4255DC717C}"/>
              </a:ext>
            </a:extLst>
          </p:cNvPr>
          <p:cNvSpPr/>
          <p:nvPr/>
        </p:nvSpPr>
        <p:spPr>
          <a:xfrm>
            <a:off x="1171270" y="3744680"/>
            <a:ext cx="1508753" cy="2943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new trigger">
            <a:extLst>
              <a:ext uri="{FF2B5EF4-FFF2-40B4-BE49-F238E27FC236}">
                <a16:creationId xmlns:a16="http://schemas.microsoft.com/office/drawing/2014/main" id="{A3C1C84A-E895-EDF3-3E7F-3E09F2B69F33}"/>
              </a:ext>
            </a:extLst>
          </p:cNvPr>
          <p:cNvSpPr/>
          <p:nvPr/>
        </p:nvSpPr>
        <p:spPr>
          <a:xfrm>
            <a:off x="1171269" y="4229225"/>
            <a:ext cx="1508753" cy="2943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6" grpId="0"/>
      <p:bldP spid="19" grpId="0"/>
      <p:bldP spid="23" grpId="0" animBg="1"/>
      <p:bldP spid="29" grpId="0"/>
      <p:bldP spid="31" grpId="0" animBg="1"/>
      <p:bldP spid="34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645-EFB3-B6A1-AD1B-2207C1AD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eBPF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85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D8D9-E676-2244-04D4-3474AB9A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1C2D-3288-F50A-A839-53F77FA5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run dynamic code inside Linux Kernel</a:t>
            </a:r>
          </a:p>
          <a:p>
            <a:r>
              <a:rPr lang="en-US" dirty="0"/>
              <a:t>High performance </a:t>
            </a:r>
            <a:r>
              <a:rPr lang="en-US" sz="1800" dirty="0"/>
              <a:t>(fixed number of registers)</a:t>
            </a:r>
          </a:p>
          <a:p>
            <a:r>
              <a:rPr lang="en-US" dirty="0"/>
              <a:t>Safety oriented </a:t>
            </a:r>
            <a:r>
              <a:rPr lang="en-US" sz="1600" dirty="0"/>
              <a:t>(verifiable to terminate)</a:t>
            </a:r>
          </a:p>
          <a:p>
            <a:r>
              <a:rPr lang="en-US" dirty="0"/>
              <a:t>Designed for AOT </a:t>
            </a:r>
            <a:r>
              <a:rPr lang="en-US" dirty="0" err="1"/>
              <a:t>transpilation</a:t>
            </a:r>
            <a:r>
              <a:rPr lang="en-US" dirty="0"/>
              <a:t> </a:t>
            </a:r>
            <a:r>
              <a:rPr lang="en-US" sz="1800" dirty="0"/>
              <a:t>(always run native)</a:t>
            </a:r>
          </a:p>
          <a:p>
            <a:r>
              <a:rPr lang="en-US" dirty="0"/>
              <a:t>Restrictive </a:t>
            </a:r>
            <a:r>
              <a:rPr lang="en-US" sz="1800" dirty="0"/>
              <a:t>(to allow the above)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628D-8603-B11D-9DB5-5E05794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47C3-DB42-E1DD-EF84-9C274FC2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are all around us – often not fully visible</a:t>
            </a:r>
          </a:p>
          <a:p>
            <a:r>
              <a:rPr lang="en-US" dirty="0"/>
              <a:t>Basic structure remains the same</a:t>
            </a:r>
          </a:p>
          <a:p>
            <a:pPr lvl="1"/>
            <a:r>
              <a:rPr lang="en-US" dirty="0"/>
              <a:t>ISA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Memory Model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623235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DBDF-5D88-F93A-34E5-4AA5C913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667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0F1A-0289-AA5A-8A35-F0234A8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Code?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2FB8B07-A8ED-2EB5-161D-136B3E5BA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" t="-7" r="58776" b="77010"/>
          <a:stretch/>
        </p:blipFill>
        <p:spPr>
          <a:xfrm>
            <a:off x="838200" y="1950514"/>
            <a:ext cx="3204000" cy="1116000"/>
          </a:xfrm>
          <a:prstGeom prst="rect">
            <a:avLst/>
          </a:prstGeom>
        </p:spPr>
      </p:pic>
      <p:pic>
        <p:nvPicPr>
          <p:cNvPr id="12" name="Picture 11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EEFAF4ED-81EF-F665-3EAC-E146FAF4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948" y="1950514"/>
            <a:ext cx="5232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66CD71-8D0A-78D1-F808-9903F5FF4F48}"/>
              </a:ext>
            </a:extLst>
          </p:cNvPr>
          <p:cNvSpPr/>
          <p:nvPr/>
        </p:nvSpPr>
        <p:spPr>
          <a:xfrm>
            <a:off x="1510748" y="2279374"/>
            <a:ext cx="742122" cy="172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38406D-6D71-5C10-A4B0-C58262A75136}"/>
              </a:ext>
            </a:extLst>
          </p:cNvPr>
          <p:cNvSpPr/>
          <p:nvPr/>
        </p:nvSpPr>
        <p:spPr>
          <a:xfrm>
            <a:off x="6765235" y="2295286"/>
            <a:ext cx="2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6D793-D0F8-A5C2-FE83-42E8506794AD}"/>
              </a:ext>
            </a:extLst>
          </p:cNvPr>
          <p:cNvSpPr/>
          <p:nvPr/>
        </p:nvSpPr>
        <p:spPr>
          <a:xfrm>
            <a:off x="1510748" y="2458277"/>
            <a:ext cx="742122" cy="1722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E0384B-3C34-CF30-6F53-32FD5503A749}"/>
              </a:ext>
            </a:extLst>
          </p:cNvPr>
          <p:cNvSpPr/>
          <p:nvPr/>
        </p:nvSpPr>
        <p:spPr>
          <a:xfrm>
            <a:off x="7017235" y="2295286"/>
            <a:ext cx="252000" cy="216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C32F85-A9C9-8132-BE5D-109A16E44E19}"/>
              </a:ext>
            </a:extLst>
          </p:cNvPr>
          <p:cNvSpPr/>
          <p:nvPr/>
        </p:nvSpPr>
        <p:spPr>
          <a:xfrm>
            <a:off x="7308983" y="2292514"/>
            <a:ext cx="252000" cy="21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904ADC-1E60-BF68-78D4-A5A470763B32}"/>
              </a:ext>
            </a:extLst>
          </p:cNvPr>
          <p:cNvSpPr/>
          <p:nvPr/>
        </p:nvSpPr>
        <p:spPr>
          <a:xfrm>
            <a:off x="7686983" y="2299714"/>
            <a:ext cx="252000" cy="216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289AC-1684-937E-4139-ACCFD57A2D1D}"/>
              </a:ext>
            </a:extLst>
          </p:cNvPr>
          <p:cNvSpPr/>
          <p:nvPr/>
        </p:nvSpPr>
        <p:spPr>
          <a:xfrm>
            <a:off x="1510748" y="2625339"/>
            <a:ext cx="742122" cy="1722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12138D-F3A8-2E79-F7B2-AEDCEC38B6C9}"/>
              </a:ext>
            </a:extLst>
          </p:cNvPr>
          <p:cNvSpPr/>
          <p:nvPr/>
        </p:nvSpPr>
        <p:spPr>
          <a:xfrm>
            <a:off x="1510748" y="2804242"/>
            <a:ext cx="742122" cy="17227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72E86-AC25-81B2-8C78-51D3AF59CAC8}"/>
              </a:ext>
            </a:extLst>
          </p:cNvPr>
          <p:cNvSpPr txBox="1"/>
          <p:nvPr/>
        </p:nvSpPr>
        <p:spPr>
          <a:xfrm>
            <a:off x="4585948" y="3066514"/>
            <a:ext cx="117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Binary?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07A687-FC81-F9B0-A7B0-636C7BC1D3BA}"/>
              </a:ext>
            </a:extLst>
          </p:cNvPr>
          <p:cNvSpPr txBox="1"/>
          <p:nvPr/>
        </p:nvSpPr>
        <p:spPr>
          <a:xfrm>
            <a:off x="4999901" y="1563916"/>
            <a:ext cx="268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hexdump</a:t>
            </a:r>
            <a:r>
              <a:rPr lang="en-US" dirty="0"/>
              <a:t> –C </a:t>
            </a:r>
            <a:r>
              <a:rPr lang="en-US" dirty="0" err="1"/>
              <a:t>JavaIR.class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4C4577-063C-5F61-4EBD-685B521DA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042" y="4378187"/>
            <a:ext cx="5232400" cy="381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1077F0-7200-D061-18D4-C7AC8452C407}"/>
              </a:ext>
            </a:extLst>
          </p:cNvPr>
          <p:cNvSpPr txBox="1"/>
          <p:nvPr/>
        </p:nvSpPr>
        <p:spPr>
          <a:xfrm>
            <a:off x="2951167" y="4856786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while (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10) {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 }</a:t>
            </a:r>
          </a:p>
        </p:txBody>
      </p:sp>
    </p:spTree>
    <p:extLst>
      <p:ext uri="{BB962C8B-B14F-4D97-AF65-F5344CB8AC3E}">
        <p14:creationId xmlns:p14="http://schemas.microsoft.com/office/powerpoint/2010/main" val="15945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218A-B5A2-1344-D457-AF926AEB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1BC28-5E39-434E-D626-F4DA9E23DB52}"/>
              </a:ext>
            </a:extLst>
          </p:cNvPr>
          <p:cNvSpPr txBox="1"/>
          <p:nvPr/>
        </p:nvSpPr>
        <p:spPr>
          <a:xfrm>
            <a:off x="1974574" y="1921565"/>
            <a:ext cx="102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Terse?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4E399-F8D7-2FB6-3DBF-921EF2950A64}"/>
              </a:ext>
            </a:extLst>
          </p:cNvPr>
          <p:cNvSpPr txBox="1"/>
          <p:nvPr/>
        </p:nvSpPr>
        <p:spPr>
          <a:xfrm>
            <a:off x="3836505" y="1932700"/>
            <a:ext cx="1825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Lower level?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F8FE5-832E-4D3C-92C3-2D2B6AAFCAAE}"/>
              </a:ext>
            </a:extLst>
          </p:cNvPr>
          <p:cNvSpPr txBox="1"/>
          <p:nvPr/>
        </p:nvSpPr>
        <p:spPr>
          <a:xfrm>
            <a:off x="1462970" y="3313043"/>
            <a:ext cx="657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  <a:effectLst/>
              </a:rPr>
              <a:t>++++++++</a:t>
            </a:r>
            <a:r>
              <a:rPr lang="en-IN" b="1" dirty="0">
                <a:solidFill>
                  <a:srgbClr val="008000"/>
                </a:solidFill>
                <a:effectLst/>
              </a:rPr>
              <a:t>[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++++</a:t>
            </a:r>
            <a:r>
              <a:rPr lang="en-IN" b="1" dirty="0">
                <a:solidFill>
                  <a:srgbClr val="008000"/>
                </a:solidFill>
                <a:effectLst/>
              </a:rPr>
              <a:t>[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++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+++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+++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+</a:t>
            </a:r>
            <a:r>
              <a:rPr lang="en-IN" dirty="0">
                <a:solidFill>
                  <a:srgbClr val="19177C"/>
                </a:solidFill>
                <a:effectLst/>
              </a:rPr>
              <a:t>&lt;&lt;&lt;&lt;</a:t>
            </a:r>
            <a:r>
              <a:rPr lang="en-IN" dirty="0">
                <a:solidFill>
                  <a:srgbClr val="008000"/>
                </a:solidFill>
                <a:effectLst/>
              </a:rPr>
              <a:t>-</a:t>
            </a:r>
            <a:r>
              <a:rPr lang="en-IN" b="1" dirty="0">
                <a:solidFill>
                  <a:srgbClr val="008000"/>
                </a:solidFill>
                <a:effectLst/>
              </a:rPr>
              <a:t>]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+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+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-</a:t>
            </a:r>
            <a:r>
              <a:rPr lang="en-IN" dirty="0">
                <a:solidFill>
                  <a:srgbClr val="19177C"/>
                </a:solidFill>
                <a:effectLst/>
              </a:rPr>
              <a:t>&gt;&gt;</a:t>
            </a:r>
            <a:r>
              <a:rPr lang="en-IN" dirty="0">
                <a:solidFill>
                  <a:srgbClr val="008000"/>
                </a:solidFill>
                <a:effectLst/>
              </a:rPr>
              <a:t>+</a:t>
            </a:r>
            <a:r>
              <a:rPr lang="en-IN" b="1" dirty="0">
                <a:solidFill>
                  <a:srgbClr val="008000"/>
                </a:solidFill>
                <a:effectLst/>
              </a:rPr>
              <a:t>[</a:t>
            </a:r>
            <a:r>
              <a:rPr lang="en-IN" dirty="0">
                <a:solidFill>
                  <a:srgbClr val="19177C"/>
                </a:solidFill>
                <a:effectLst/>
              </a:rPr>
              <a:t>&lt;</a:t>
            </a:r>
            <a:r>
              <a:rPr lang="en-IN" b="1" dirty="0">
                <a:solidFill>
                  <a:srgbClr val="008000"/>
                </a:solidFill>
                <a:effectLst/>
              </a:rPr>
              <a:t>]</a:t>
            </a:r>
            <a:r>
              <a:rPr lang="en-IN" dirty="0">
                <a:solidFill>
                  <a:srgbClr val="19177C"/>
                </a:solidFill>
                <a:effectLst/>
              </a:rPr>
              <a:t>&lt;</a:t>
            </a:r>
            <a:r>
              <a:rPr lang="en-IN" dirty="0">
                <a:solidFill>
                  <a:srgbClr val="008000"/>
                </a:solidFill>
                <a:effectLst/>
              </a:rPr>
              <a:t>-</a:t>
            </a:r>
            <a:r>
              <a:rPr lang="en-IN" b="1" dirty="0">
                <a:solidFill>
                  <a:srgbClr val="008000"/>
                </a:solidFill>
                <a:effectLst/>
              </a:rPr>
              <a:t>]</a:t>
            </a:r>
            <a:r>
              <a:rPr lang="en-IN" dirty="0">
                <a:solidFill>
                  <a:srgbClr val="19177C"/>
                </a:solidFill>
                <a:effectLst/>
              </a:rPr>
              <a:t>&gt;&gt;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---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</a:p>
          <a:p>
            <a:r>
              <a:rPr lang="en-IN" dirty="0">
                <a:solidFill>
                  <a:srgbClr val="008000"/>
                </a:solidFill>
                <a:effectLst/>
              </a:rPr>
              <a:t>+++++++</a:t>
            </a:r>
            <a:r>
              <a:rPr lang="en-IN" b="1" dirty="0">
                <a:solidFill>
                  <a:srgbClr val="008000"/>
                </a:solidFill>
                <a:effectLst/>
              </a:rPr>
              <a:t>..</a:t>
            </a:r>
            <a:r>
              <a:rPr lang="en-IN" dirty="0">
                <a:solidFill>
                  <a:srgbClr val="008000"/>
                </a:solidFill>
                <a:effectLst/>
              </a:rPr>
              <a:t>+++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r>
              <a:rPr lang="en-IN" dirty="0">
                <a:solidFill>
                  <a:srgbClr val="19177C"/>
                </a:solidFill>
                <a:effectLst/>
              </a:rPr>
              <a:t>&gt;&gt;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r>
              <a:rPr lang="en-IN" dirty="0">
                <a:solidFill>
                  <a:srgbClr val="19177C"/>
                </a:solidFill>
                <a:effectLst/>
              </a:rPr>
              <a:t>&lt;</a:t>
            </a:r>
            <a:r>
              <a:rPr lang="en-IN" dirty="0">
                <a:solidFill>
                  <a:srgbClr val="008000"/>
                </a:solidFill>
                <a:effectLst/>
              </a:rPr>
              <a:t>-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r>
              <a:rPr lang="en-IN" dirty="0">
                <a:solidFill>
                  <a:srgbClr val="19177C"/>
                </a:solidFill>
                <a:effectLst/>
              </a:rPr>
              <a:t>&lt;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r>
              <a:rPr lang="en-IN" dirty="0">
                <a:solidFill>
                  <a:srgbClr val="008000"/>
                </a:solidFill>
                <a:effectLst/>
              </a:rPr>
              <a:t>+++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r>
              <a:rPr lang="en-IN" dirty="0">
                <a:solidFill>
                  <a:srgbClr val="008000"/>
                </a:solidFill>
                <a:effectLst/>
              </a:rPr>
              <a:t>------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r>
              <a:rPr lang="en-IN" dirty="0">
                <a:solidFill>
                  <a:srgbClr val="008000"/>
                </a:solidFill>
                <a:effectLst/>
              </a:rPr>
              <a:t>--------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r>
              <a:rPr lang="en-IN" dirty="0">
                <a:solidFill>
                  <a:srgbClr val="19177C"/>
                </a:solidFill>
                <a:effectLst/>
              </a:rPr>
              <a:t>&gt;&gt;</a:t>
            </a:r>
            <a:r>
              <a:rPr lang="en-IN" dirty="0">
                <a:solidFill>
                  <a:srgbClr val="008000"/>
                </a:solidFill>
                <a:effectLst/>
              </a:rPr>
              <a:t>+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r>
              <a:rPr lang="en-IN" dirty="0">
                <a:solidFill>
                  <a:srgbClr val="19177C"/>
                </a:solidFill>
                <a:effectLst/>
              </a:rPr>
              <a:t>&gt;</a:t>
            </a:r>
            <a:r>
              <a:rPr lang="en-IN" dirty="0">
                <a:solidFill>
                  <a:srgbClr val="008000"/>
                </a:solidFill>
                <a:effectLst/>
              </a:rPr>
              <a:t>++</a:t>
            </a:r>
            <a:r>
              <a:rPr lang="en-IN" b="1" dirty="0">
                <a:solidFill>
                  <a:srgbClr val="008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DA28E-CB4D-8422-2215-91F8A5DAD63C}"/>
              </a:ext>
            </a:extLst>
          </p:cNvPr>
          <p:cNvSpPr txBox="1"/>
          <p:nvPr/>
        </p:nvSpPr>
        <p:spPr>
          <a:xfrm>
            <a:off x="1462970" y="2619652"/>
            <a:ext cx="144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Brainfuck</a:t>
            </a:r>
          </a:p>
        </p:txBody>
      </p:sp>
    </p:spTree>
    <p:extLst>
      <p:ext uri="{BB962C8B-B14F-4D97-AF65-F5344CB8AC3E}">
        <p14:creationId xmlns:p14="http://schemas.microsoft.com/office/powerpoint/2010/main" val="20160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5D41-4C07-AB3D-4842-E8605DCE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B3499-7ED3-598F-32E4-CCA145B2E720}"/>
              </a:ext>
            </a:extLst>
          </p:cNvPr>
          <p:cNvSpPr txBox="1"/>
          <p:nvPr/>
        </p:nvSpPr>
        <p:spPr>
          <a:xfrm>
            <a:off x="1297459" y="19029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B82C0-B9E3-84AB-DE11-811EDD612F9C}"/>
              </a:ext>
            </a:extLst>
          </p:cNvPr>
          <p:cNvSpPr txBox="1"/>
          <p:nvPr/>
        </p:nvSpPr>
        <p:spPr>
          <a:xfrm>
            <a:off x="1878227" y="1902941"/>
            <a:ext cx="328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the data pointer by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4595E-5D81-FA84-C275-AA684A9EEE86}"/>
              </a:ext>
            </a:extLst>
          </p:cNvPr>
          <p:cNvSpPr txBox="1"/>
          <p:nvPr/>
        </p:nvSpPr>
        <p:spPr>
          <a:xfrm>
            <a:off x="1297459" y="22722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&lt;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0F075-BF3C-0CCF-7ACE-52B5C18ED5E8}"/>
              </a:ext>
            </a:extLst>
          </p:cNvPr>
          <p:cNvSpPr txBox="1"/>
          <p:nvPr/>
        </p:nvSpPr>
        <p:spPr>
          <a:xfrm>
            <a:off x="1878227" y="2272273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Decrement the data pointer by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8B897-21E0-5DC6-E2D2-587714701E63}"/>
              </a:ext>
            </a:extLst>
          </p:cNvPr>
          <p:cNvSpPr txBox="1"/>
          <p:nvPr/>
        </p:nvSpPr>
        <p:spPr>
          <a:xfrm>
            <a:off x="1297459" y="2927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5C54C-FD38-5A39-8BEA-BA3782C66400}"/>
              </a:ext>
            </a:extLst>
          </p:cNvPr>
          <p:cNvSpPr txBox="1"/>
          <p:nvPr/>
        </p:nvSpPr>
        <p:spPr>
          <a:xfrm>
            <a:off x="1878227" y="2927135"/>
            <a:ext cx="287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 value at current DP by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B59A8-DAD5-BF9B-3A5B-EDB6857D5373}"/>
              </a:ext>
            </a:extLst>
          </p:cNvPr>
          <p:cNvSpPr txBox="1"/>
          <p:nvPr/>
        </p:nvSpPr>
        <p:spPr>
          <a:xfrm>
            <a:off x="1297459" y="329646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A435A-3459-35EE-A5F8-68E667641A01}"/>
              </a:ext>
            </a:extLst>
          </p:cNvPr>
          <p:cNvSpPr txBox="1"/>
          <p:nvPr/>
        </p:nvSpPr>
        <p:spPr>
          <a:xfrm>
            <a:off x="1878227" y="3296467"/>
            <a:ext cx="297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 value at current DP by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5BAFF-A526-923C-FFAF-C8999310A911}"/>
              </a:ext>
            </a:extLst>
          </p:cNvPr>
          <p:cNvSpPr txBox="1"/>
          <p:nvPr/>
        </p:nvSpPr>
        <p:spPr>
          <a:xfrm>
            <a:off x="1297459" y="395133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B2453-113C-29E1-D44B-9B4847C4D39D}"/>
              </a:ext>
            </a:extLst>
          </p:cNvPr>
          <p:cNvSpPr txBox="1"/>
          <p:nvPr/>
        </p:nvSpPr>
        <p:spPr>
          <a:xfrm>
            <a:off x="1878227" y="395133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byte at current 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F0F72-5FE1-6700-5F6D-D7F21CCA6EFF}"/>
              </a:ext>
            </a:extLst>
          </p:cNvPr>
          <p:cNvSpPr txBox="1"/>
          <p:nvPr/>
        </p:nvSpPr>
        <p:spPr>
          <a:xfrm>
            <a:off x="1297459" y="432066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964C2-746E-DCB3-2385-F65C70A24FB1}"/>
              </a:ext>
            </a:extLst>
          </p:cNvPr>
          <p:cNvSpPr txBox="1"/>
          <p:nvPr/>
        </p:nvSpPr>
        <p:spPr>
          <a:xfrm>
            <a:off x="1878227" y="4320662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byte &amp; store at current 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4E0C1-3DC8-2A76-32E3-82149E13CBCC}"/>
              </a:ext>
            </a:extLst>
          </p:cNvPr>
          <p:cNvSpPr txBox="1"/>
          <p:nvPr/>
        </p:nvSpPr>
        <p:spPr>
          <a:xfrm>
            <a:off x="1297459" y="508691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29739-75EA-4989-C3F9-72B64935D9E4}"/>
              </a:ext>
            </a:extLst>
          </p:cNvPr>
          <p:cNvSpPr txBox="1"/>
          <p:nvPr/>
        </p:nvSpPr>
        <p:spPr>
          <a:xfrm>
            <a:off x="1878227" y="5086913"/>
            <a:ext cx="566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value@DP</a:t>
            </a:r>
            <a:r>
              <a:rPr lang="en-US" dirty="0"/>
              <a:t> is zero, jump to instruction after matching 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146C2-2CC6-1893-A318-F87D4B3697BE}"/>
              </a:ext>
            </a:extLst>
          </p:cNvPr>
          <p:cNvSpPr txBox="1"/>
          <p:nvPr/>
        </p:nvSpPr>
        <p:spPr>
          <a:xfrm>
            <a:off x="1297459" y="555370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34655-0538-0711-1D22-284EAB0824C1}"/>
              </a:ext>
            </a:extLst>
          </p:cNvPr>
          <p:cNvSpPr txBox="1"/>
          <p:nvPr/>
        </p:nvSpPr>
        <p:spPr>
          <a:xfrm>
            <a:off x="1878227" y="5553708"/>
            <a:ext cx="612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value@DP</a:t>
            </a:r>
            <a:r>
              <a:rPr lang="en-US" dirty="0"/>
              <a:t> is non-zero, jump to instruction after matching [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5CDBF-C261-C100-9840-78411F1190F2}"/>
              </a:ext>
            </a:extLst>
          </p:cNvPr>
          <p:cNvSpPr txBox="1"/>
          <p:nvPr/>
        </p:nvSpPr>
        <p:spPr>
          <a:xfrm>
            <a:off x="6685005" y="1940011"/>
            <a:ext cx="692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802A61-B4F4-1DB2-F2C8-A9C22E0B3AA1}"/>
              </a:ext>
            </a:extLst>
          </p:cNvPr>
          <p:cNvSpPr txBox="1"/>
          <p:nvPr/>
        </p:nvSpPr>
        <p:spPr>
          <a:xfrm>
            <a:off x="5609968" y="3111801"/>
            <a:ext cx="357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Brainfuck has an 8-instruction ISA</a:t>
            </a:r>
          </a:p>
        </p:txBody>
      </p:sp>
    </p:spTree>
    <p:extLst>
      <p:ext uri="{BB962C8B-B14F-4D97-AF65-F5344CB8AC3E}">
        <p14:creationId xmlns:p14="http://schemas.microsoft.com/office/powerpoint/2010/main" val="403479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6880457-ACF6-0D5F-7364-CF2059AB8B41}"/>
              </a:ext>
            </a:extLst>
          </p:cNvPr>
          <p:cNvGrpSpPr/>
          <p:nvPr/>
        </p:nvGrpSpPr>
        <p:grpSpPr>
          <a:xfrm>
            <a:off x="3390072" y="4746210"/>
            <a:ext cx="4351682" cy="979869"/>
            <a:chOff x="3562350" y="4958245"/>
            <a:chExt cx="4351682" cy="979869"/>
          </a:xfrm>
        </p:grpSpPr>
        <p:pic>
          <p:nvPicPr>
            <p:cNvPr id="1030" name="Picture 6" descr="VHDL Tutorial – 9: Digital circuit design with a given Boolean equation">
              <a:extLst>
                <a:ext uri="{FF2B5EF4-FFF2-40B4-BE49-F238E27FC236}">
                  <a16:creationId xmlns:a16="http://schemas.microsoft.com/office/drawing/2014/main" id="{15576890-E329-8507-8F03-2374584FD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350" y="4958245"/>
              <a:ext cx="2175841" cy="979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VHDL Tutorial – 9: Digital circuit design with a given Boolean equation">
              <a:extLst>
                <a:ext uri="{FF2B5EF4-FFF2-40B4-BE49-F238E27FC236}">
                  <a16:creationId xmlns:a16="http://schemas.microsoft.com/office/drawing/2014/main" id="{228CF0F1-D019-6FD9-FFB7-B7E7BD705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191" y="4958245"/>
              <a:ext cx="2175841" cy="979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C99805-FC66-6B4E-214D-A1DF52C7B730}"/>
              </a:ext>
            </a:extLst>
          </p:cNvPr>
          <p:cNvSpPr txBox="1"/>
          <p:nvPr/>
        </p:nvSpPr>
        <p:spPr>
          <a:xfrm>
            <a:off x="4644184" y="5549179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4B71A-8EEF-19C1-D512-47B740D59EA7}"/>
              </a:ext>
            </a:extLst>
          </p:cNvPr>
          <p:cNvSpPr txBox="1"/>
          <p:nvPr/>
        </p:nvSpPr>
        <p:spPr>
          <a:xfrm>
            <a:off x="4969090" y="1661510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7372B-67D3-E017-7187-D629DCC27BE4}"/>
              </a:ext>
            </a:extLst>
          </p:cNvPr>
          <p:cNvCxnSpPr>
            <a:cxnSpLocks/>
          </p:cNvCxnSpPr>
          <p:nvPr/>
        </p:nvCxnSpPr>
        <p:spPr>
          <a:xfrm>
            <a:off x="3048000" y="4738443"/>
            <a:ext cx="5314122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E8036C-CD2A-AE18-5CD5-62E6F49E8451}"/>
              </a:ext>
            </a:extLst>
          </p:cNvPr>
          <p:cNvSpPr txBox="1"/>
          <p:nvPr/>
        </p:nvSpPr>
        <p:spPr>
          <a:xfrm>
            <a:off x="7424962" y="4376878"/>
            <a:ext cx="61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5BB10A-D166-DD21-4D26-BFA00C02B388}"/>
              </a:ext>
            </a:extLst>
          </p:cNvPr>
          <p:cNvSpPr/>
          <p:nvPr/>
        </p:nvSpPr>
        <p:spPr>
          <a:xfrm>
            <a:off x="4015406" y="4145877"/>
            <a:ext cx="3101008" cy="446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4DF5D9-8D71-A246-804B-F5D93B8D8DB9}"/>
              </a:ext>
            </a:extLst>
          </p:cNvPr>
          <p:cNvCxnSpPr>
            <a:cxnSpLocks/>
          </p:cNvCxnSpPr>
          <p:nvPr/>
        </p:nvCxnSpPr>
        <p:spPr>
          <a:xfrm>
            <a:off x="3048000" y="3958774"/>
            <a:ext cx="5314122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908E10-E3A5-B434-A181-13182CFADFC2}"/>
              </a:ext>
            </a:extLst>
          </p:cNvPr>
          <p:cNvSpPr txBox="1"/>
          <p:nvPr/>
        </p:nvSpPr>
        <p:spPr>
          <a:xfrm>
            <a:off x="5331687" y="3556204"/>
            <a:ext cx="50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57EB9-AD35-A196-9594-D321313BC018}"/>
              </a:ext>
            </a:extLst>
          </p:cNvPr>
          <p:cNvSpPr txBox="1"/>
          <p:nvPr/>
        </p:nvSpPr>
        <p:spPr>
          <a:xfrm>
            <a:off x="2575168" y="4866140"/>
            <a:ext cx="70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A9D160-4F9C-5D8D-A873-1A719B11A80E}"/>
              </a:ext>
            </a:extLst>
          </p:cNvPr>
          <p:cNvSpPr txBox="1"/>
          <p:nvPr/>
        </p:nvSpPr>
        <p:spPr>
          <a:xfrm rot="16200000">
            <a:off x="1537323" y="2747200"/>
            <a:ext cx="18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Programmability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C96371-FB23-CB84-4049-984BD874FA6E}"/>
              </a:ext>
            </a:extLst>
          </p:cNvPr>
          <p:cNvCxnSpPr>
            <a:cxnSpLocks/>
          </p:cNvCxnSpPr>
          <p:nvPr/>
        </p:nvCxnSpPr>
        <p:spPr>
          <a:xfrm flipV="1">
            <a:off x="2638185" y="1895856"/>
            <a:ext cx="0" cy="246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33B0FDC9-2DF3-7D84-B125-0441F029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ISA?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B959C3-C06F-05EE-8740-E460C51CD4FE}"/>
              </a:ext>
            </a:extLst>
          </p:cNvPr>
          <p:cNvSpPr txBox="1"/>
          <p:nvPr/>
        </p:nvSpPr>
        <p:spPr>
          <a:xfrm>
            <a:off x="5705061" y="3555460"/>
            <a:ext cx="84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(Fixed)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3E5F51-1E73-8CEE-3044-8316EC88EB1C}"/>
              </a:ext>
            </a:extLst>
          </p:cNvPr>
          <p:cNvSpPr txBox="1"/>
          <p:nvPr/>
        </p:nvSpPr>
        <p:spPr>
          <a:xfrm>
            <a:off x="4486393" y="2405181"/>
            <a:ext cx="243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Compiler Intermediate</a:t>
            </a:r>
          </a:p>
          <a:p>
            <a:pPr algn="ctr"/>
            <a:r>
              <a:rPr lang="en-US" dirty="0"/>
              <a:t>Representation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B6FB57-21E9-FD87-1567-1ACCCEF63F7A}"/>
              </a:ext>
            </a:extLst>
          </p:cNvPr>
          <p:cNvSpPr txBox="1"/>
          <p:nvPr/>
        </p:nvSpPr>
        <p:spPr>
          <a:xfrm rot="16200000">
            <a:off x="2175289" y="275472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FC1A37-8554-084A-E45C-7F88052C5BEE}"/>
              </a:ext>
            </a:extLst>
          </p:cNvPr>
          <p:cNvSpPr txBox="1"/>
          <p:nvPr/>
        </p:nvSpPr>
        <p:spPr>
          <a:xfrm>
            <a:off x="6547792" y="880193"/>
            <a:ext cx="243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How do we know an ISA is exhaustive?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AC3BAF-5D06-C17B-FA92-A0B1FE88E06F}"/>
              </a:ext>
            </a:extLst>
          </p:cNvPr>
          <p:cNvSpPr txBox="1"/>
          <p:nvPr/>
        </p:nvSpPr>
        <p:spPr>
          <a:xfrm rot="5400000">
            <a:off x="8135117" y="2943934"/>
            <a:ext cx="18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</a:t>
            </a:r>
            <a:r>
              <a:rPr lang="en-US" dirty="0" err="1"/>
              <a:t>Optim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9684CA-023D-15E8-A090-6C6B2475AD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25549" y="1907836"/>
            <a:ext cx="0" cy="246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E068453-59D2-AF8A-1C4D-17D2286A7B5D}"/>
              </a:ext>
            </a:extLst>
          </p:cNvPr>
          <p:cNvSpPr txBox="1"/>
          <p:nvPr/>
        </p:nvSpPr>
        <p:spPr>
          <a:xfrm rot="16200000">
            <a:off x="2027838" y="2668168"/>
            <a:ext cx="21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“Distance” of </a:t>
            </a:r>
            <a:r>
              <a:rPr lang="en-US" dirty="0" err="1"/>
              <a:t>optim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  <p:bldP spid="13" grpId="0" animBg="1"/>
      <p:bldP spid="15" grpId="0"/>
      <p:bldP spid="16" grpId="0"/>
      <p:bldP spid="17" grpId="0"/>
      <p:bldP spid="32" grpId="0"/>
      <p:bldP spid="33" grpId="0"/>
      <p:bldP spid="35" grpId="0"/>
      <p:bldP spid="36" grpId="0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2CEF-1A9B-7C91-D3E9-7D7EE6BB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0D7CD-6F3C-73A6-AE0B-B267DC807BB3}"/>
              </a:ext>
            </a:extLst>
          </p:cNvPr>
          <p:cNvSpPr/>
          <p:nvPr/>
        </p:nvSpPr>
        <p:spPr>
          <a:xfrm>
            <a:off x="7771442" y="2840902"/>
            <a:ext cx="2345635" cy="4561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Regular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31CC7-90CA-2B06-80F1-904F1454FD7A}"/>
              </a:ext>
            </a:extLst>
          </p:cNvPr>
          <p:cNvSpPr/>
          <p:nvPr/>
        </p:nvSpPr>
        <p:spPr>
          <a:xfrm>
            <a:off x="2246871" y="1937714"/>
            <a:ext cx="2620617" cy="456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Combinational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697D8-FF3C-2DE1-E8D5-D6580B83FA8B}"/>
              </a:ext>
            </a:extLst>
          </p:cNvPr>
          <p:cNvSpPr/>
          <p:nvPr/>
        </p:nvSpPr>
        <p:spPr>
          <a:xfrm>
            <a:off x="2246870" y="2840902"/>
            <a:ext cx="2620617" cy="456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Finite State 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B26A4-725E-CF40-138F-B0314FA7C612}"/>
              </a:ext>
            </a:extLst>
          </p:cNvPr>
          <p:cNvSpPr/>
          <p:nvPr/>
        </p:nvSpPr>
        <p:spPr>
          <a:xfrm>
            <a:off x="7771441" y="3743143"/>
            <a:ext cx="2461323" cy="4561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 free Language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3A27E-87E8-FDDD-F882-08D6C19550B9}"/>
              </a:ext>
            </a:extLst>
          </p:cNvPr>
          <p:cNvSpPr/>
          <p:nvPr/>
        </p:nvSpPr>
        <p:spPr>
          <a:xfrm>
            <a:off x="2246869" y="3743143"/>
            <a:ext cx="2620617" cy="456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Pushdown Automaton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A5E312-F3C0-A7A4-7E78-A8649ADFBD74}"/>
              </a:ext>
            </a:extLst>
          </p:cNvPr>
          <p:cNvSpPr/>
          <p:nvPr/>
        </p:nvSpPr>
        <p:spPr>
          <a:xfrm>
            <a:off x="2246869" y="4645384"/>
            <a:ext cx="2620617" cy="456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Turing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9DDD6-F057-67D5-B290-6E6FD705A078}"/>
              </a:ext>
            </a:extLst>
          </p:cNvPr>
          <p:cNvSpPr txBox="1"/>
          <p:nvPr/>
        </p:nvSpPr>
        <p:spPr>
          <a:xfrm>
            <a:off x="5086236" y="1965529"/>
            <a:ext cx="336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circuits, e.g. adder circuit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04F48-5358-250B-703D-CA36B4366DA8}"/>
              </a:ext>
            </a:extLst>
          </p:cNvPr>
          <p:cNvSpPr txBox="1"/>
          <p:nvPr/>
        </p:nvSpPr>
        <p:spPr>
          <a:xfrm>
            <a:off x="5082115" y="2892278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/ else, foreach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132BF-6EC0-57F5-7FC3-E185FAA92F77}"/>
              </a:ext>
            </a:extLst>
          </p:cNvPr>
          <p:cNvSpPr txBox="1"/>
          <p:nvPr/>
        </p:nvSpPr>
        <p:spPr>
          <a:xfrm>
            <a:off x="5076537" y="3786559"/>
            <a:ext cx="26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calls, recursion?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B1B30-983E-52B4-2A5D-8F2DF1F0F4DA}"/>
              </a:ext>
            </a:extLst>
          </p:cNvPr>
          <p:cNvSpPr txBox="1"/>
          <p:nvPr/>
        </p:nvSpPr>
        <p:spPr>
          <a:xfrm>
            <a:off x="5086236" y="4688800"/>
            <a:ext cx="11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logic?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57365-7081-1FC1-6AA0-35230366E7F1}"/>
              </a:ext>
            </a:extLst>
          </p:cNvPr>
          <p:cNvSpPr txBox="1"/>
          <p:nvPr/>
        </p:nvSpPr>
        <p:spPr>
          <a:xfrm>
            <a:off x="976184" y="1981130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No-state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DD9B0-78A8-B761-4B77-245AB4440DEB}"/>
              </a:ext>
            </a:extLst>
          </p:cNvPr>
          <p:cNvSpPr txBox="1"/>
          <p:nvPr/>
        </p:nvSpPr>
        <p:spPr>
          <a:xfrm>
            <a:off x="617175" y="2877086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Finite States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1E9C1-AB08-8E09-78B7-0E6F6FAF36F6}"/>
              </a:ext>
            </a:extLst>
          </p:cNvPr>
          <p:cNvSpPr txBox="1"/>
          <p:nvPr/>
        </p:nvSpPr>
        <p:spPr>
          <a:xfrm>
            <a:off x="1285819" y="3766970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454AF-92C3-B64D-11DE-9439174FA561}"/>
              </a:ext>
            </a:extLst>
          </p:cNvPr>
          <p:cNvSpPr txBox="1"/>
          <p:nvPr/>
        </p:nvSpPr>
        <p:spPr>
          <a:xfrm>
            <a:off x="515224" y="4656854"/>
            <a:ext cx="151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Addr</a:t>
            </a:r>
            <a:r>
              <a:rPr lang="en-US" dirty="0"/>
              <a:t>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5ECEE-16CF-B8E0-8469-55BFB6C2A628}"/>
              </a:ext>
            </a:extLst>
          </p:cNvPr>
          <p:cNvSpPr txBox="1"/>
          <p:nvPr/>
        </p:nvSpPr>
        <p:spPr>
          <a:xfrm>
            <a:off x="3837914" y="1190982"/>
            <a:ext cx="4844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Brainfuck a Turing Machine?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9D128-097D-EBBA-0BE1-EAF14A2FC54A}"/>
              </a:ext>
            </a:extLst>
          </p:cNvPr>
          <p:cNvSpPr/>
          <p:nvPr/>
        </p:nvSpPr>
        <p:spPr>
          <a:xfrm>
            <a:off x="7771441" y="4613438"/>
            <a:ext cx="2620617" cy="4561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Recursively Enumerable</a:t>
            </a:r>
          </a:p>
        </p:txBody>
      </p:sp>
    </p:spTree>
    <p:extLst>
      <p:ext uri="{BB962C8B-B14F-4D97-AF65-F5344CB8AC3E}">
        <p14:creationId xmlns:p14="http://schemas.microsoft.com/office/powerpoint/2010/main" val="382424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5D41-4C07-AB3D-4842-E8605DCE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Brainfuck – Turing Machine?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B3499-7ED3-598F-32E4-CCA145B2E720}"/>
              </a:ext>
            </a:extLst>
          </p:cNvPr>
          <p:cNvSpPr txBox="1"/>
          <p:nvPr/>
        </p:nvSpPr>
        <p:spPr>
          <a:xfrm>
            <a:off x="1297459" y="19029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B82C0-B9E3-84AB-DE11-811EDD612F9C}"/>
              </a:ext>
            </a:extLst>
          </p:cNvPr>
          <p:cNvSpPr txBox="1"/>
          <p:nvPr/>
        </p:nvSpPr>
        <p:spPr>
          <a:xfrm>
            <a:off x="1878227" y="1902941"/>
            <a:ext cx="328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the data pointer by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4595E-5D81-FA84-C275-AA684A9EEE86}"/>
              </a:ext>
            </a:extLst>
          </p:cNvPr>
          <p:cNvSpPr txBox="1"/>
          <p:nvPr/>
        </p:nvSpPr>
        <p:spPr>
          <a:xfrm>
            <a:off x="1297459" y="22722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&lt;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0F075-BF3C-0CCF-7ACE-52B5C18ED5E8}"/>
              </a:ext>
            </a:extLst>
          </p:cNvPr>
          <p:cNvSpPr txBox="1"/>
          <p:nvPr/>
        </p:nvSpPr>
        <p:spPr>
          <a:xfrm>
            <a:off x="1878227" y="2272273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Decrement the data pointer by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8B897-21E0-5DC6-E2D2-587714701E63}"/>
              </a:ext>
            </a:extLst>
          </p:cNvPr>
          <p:cNvSpPr txBox="1"/>
          <p:nvPr/>
        </p:nvSpPr>
        <p:spPr>
          <a:xfrm>
            <a:off x="1297459" y="2927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5C54C-FD38-5A39-8BEA-BA3782C66400}"/>
              </a:ext>
            </a:extLst>
          </p:cNvPr>
          <p:cNvSpPr txBox="1"/>
          <p:nvPr/>
        </p:nvSpPr>
        <p:spPr>
          <a:xfrm>
            <a:off x="1878227" y="2927135"/>
            <a:ext cx="287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 value at current DP by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B59A8-DAD5-BF9B-3A5B-EDB6857D5373}"/>
              </a:ext>
            </a:extLst>
          </p:cNvPr>
          <p:cNvSpPr txBox="1"/>
          <p:nvPr/>
        </p:nvSpPr>
        <p:spPr>
          <a:xfrm>
            <a:off x="1297459" y="329646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A435A-3459-35EE-A5F8-68E667641A01}"/>
              </a:ext>
            </a:extLst>
          </p:cNvPr>
          <p:cNvSpPr txBox="1"/>
          <p:nvPr/>
        </p:nvSpPr>
        <p:spPr>
          <a:xfrm>
            <a:off x="1878227" y="3296467"/>
            <a:ext cx="297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 value at current DP by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5BAFF-A526-923C-FFAF-C8999310A911}"/>
              </a:ext>
            </a:extLst>
          </p:cNvPr>
          <p:cNvSpPr txBox="1"/>
          <p:nvPr/>
        </p:nvSpPr>
        <p:spPr>
          <a:xfrm>
            <a:off x="1297459" y="395133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B2453-113C-29E1-D44B-9B4847C4D39D}"/>
              </a:ext>
            </a:extLst>
          </p:cNvPr>
          <p:cNvSpPr txBox="1"/>
          <p:nvPr/>
        </p:nvSpPr>
        <p:spPr>
          <a:xfrm>
            <a:off x="1878227" y="3951330"/>
            <a:ext cx="273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data at current 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F0F72-5FE1-6700-5F6D-D7F21CCA6EFF}"/>
              </a:ext>
            </a:extLst>
          </p:cNvPr>
          <p:cNvSpPr txBox="1"/>
          <p:nvPr/>
        </p:nvSpPr>
        <p:spPr>
          <a:xfrm>
            <a:off x="1297459" y="432066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964C2-746E-DCB3-2385-F65C70A24FB1}"/>
              </a:ext>
            </a:extLst>
          </p:cNvPr>
          <p:cNvSpPr txBox="1"/>
          <p:nvPr/>
        </p:nvSpPr>
        <p:spPr>
          <a:xfrm>
            <a:off x="1878227" y="4320662"/>
            <a:ext cx="329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 &amp; store at current 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4E0C1-3DC8-2A76-32E3-82149E13CBCC}"/>
              </a:ext>
            </a:extLst>
          </p:cNvPr>
          <p:cNvSpPr txBox="1"/>
          <p:nvPr/>
        </p:nvSpPr>
        <p:spPr>
          <a:xfrm>
            <a:off x="1297459" y="508691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29739-75EA-4989-C3F9-72B64935D9E4}"/>
              </a:ext>
            </a:extLst>
          </p:cNvPr>
          <p:cNvSpPr txBox="1"/>
          <p:nvPr/>
        </p:nvSpPr>
        <p:spPr>
          <a:xfrm>
            <a:off x="1878227" y="5086913"/>
            <a:ext cx="566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value@DP</a:t>
            </a:r>
            <a:r>
              <a:rPr lang="en-US" dirty="0"/>
              <a:t> is zero, jump to instruction after matching 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146C2-2CC6-1893-A318-F87D4B3697BE}"/>
              </a:ext>
            </a:extLst>
          </p:cNvPr>
          <p:cNvSpPr txBox="1"/>
          <p:nvPr/>
        </p:nvSpPr>
        <p:spPr>
          <a:xfrm>
            <a:off x="1297459" y="555370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34655-0538-0711-1D22-284EAB0824C1}"/>
              </a:ext>
            </a:extLst>
          </p:cNvPr>
          <p:cNvSpPr txBox="1"/>
          <p:nvPr/>
        </p:nvSpPr>
        <p:spPr>
          <a:xfrm>
            <a:off x="1878227" y="5553708"/>
            <a:ext cx="612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value@DP</a:t>
            </a:r>
            <a:r>
              <a:rPr lang="en-US" dirty="0"/>
              <a:t> is non-zero, jump to instruction after matching [</a:t>
            </a:r>
          </a:p>
        </p:txBody>
      </p:sp>
    </p:spTree>
    <p:extLst>
      <p:ext uri="{BB962C8B-B14F-4D97-AF65-F5344CB8AC3E}">
        <p14:creationId xmlns:p14="http://schemas.microsoft.com/office/powerpoint/2010/main" val="239021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15653</TotalTime>
  <Words>1364</Words>
  <Application>Microsoft Macintosh PowerPoint</Application>
  <PresentationFormat>Widescreen</PresentationFormat>
  <Paragraphs>368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Menlo</vt:lpstr>
      <vt:lpstr>Office Theme</vt:lpstr>
      <vt:lpstr>The VMs around us</vt:lpstr>
      <vt:lpstr>Mindset &amp; Principles</vt:lpstr>
      <vt:lpstr>PowerPoint Presentation</vt:lpstr>
      <vt:lpstr>What is Machine Code?</vt:lpstr>
      <vt:lpstr>What is Machine Code?</vt:lpstr>
      <vt:lpstr>Brainfuck</vt:lpstr>
      <vt:lpstr>What is ISA?</vt:lpstr>
      <vt:lpstr>Computation</vt:lpstr>
      <vt:lpstr>Brainfuck – Turing Machine?</vt:lpstr>
      <vt:lpstr>What makes a VM?</vt:lpstr>
      <vt:lpstr>add (10, 20) - registers</vt:lpstr>
      <vt:lpstr>add (10, 20) - stack</vt:lpstr>
      <vt:lpstr>What makes a VM?</vt:lpstr>
      <vt:lpstr>ISA → ISA</vt:lpstr>
      <vt:lpstr>Break</vt:lpstr>
      <vt:lpstr>JVM</vt:lpstr>
      <vt:lpstr>PowerPoint Presentation</vt:lpstr>
      <vt:lpstr>PowerPoint Presentation</vt:lpstr>
      <vt:lpstr>PowerPoint Presentation</vt:lpstr>
      <vt:lpstr>WASM</vt:lpstr>
      <vt:lpstr>WASM</vt:lpstr>
      <vt:lpstr>WASM</vt:lpstr>
      <vt:lpstr>WASI - not just “Web” Assembly</vt:lpstr>
      <vt:lpstr>PTX</vt:lpstr>
      <vt:lpstr>PowerPoint Presentation</vt:lpstr>
      <vt:lpstr>PowerPoint Presentation</vt:lpstr>
      <vt:lpstr>Grouping kernel invocations</vt:lpstr>
      <vt:lpstr>SIMT</vt:lpstr>
      <vt:lpstr>PTX</vt:lpstr>
      <vt:lpstr>eBPF</vt:lpstr>
      <vt:lpstr>eBPF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VMs around us</dc:title>
  <dc:creator>Amod Malviya</dc:creator>
  <cp:lastModifiedBy>Amod Malviya</cp:lastModifiedBy>
  <cp:revision>273</cp:revision>
  <dcterms:created xsi:type="dcterms:W3CDTF">2024-03-03T09:47:05Z</dcterms:created>
  <dcterms:modified xsi:type="dcterms:W3CDTF">2024-03-16T04:03:33Z</dcterms:modified>
</cp:coreProperties>
</file>