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58" r:id="rId5"/>
    <p:sldId id="260" r:id="rId6"/>
    <p:sldId id="261" r:id="rId7"/>
    <p:sldId id="259" r:id="rId8"/>
    <p:sldId id="262" r:id="rId9"/>
    <p:sldId id="264" r:id="rId10"/>
    <p:sldId id="265" r:id="rId11"/>
    <p:sldId id="266" r:id="rId12"/>
    <p:sldId id="272" r:id="rId13"/>
    <p:sldId id="271" r:id="rId14"/>
    <p:sldId id="268" r:id="rId15"/>
    <p:sldId id="267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76190"/>
  </p:normalViewPr>
  <p:slideViewPr>
    <p:cSldViewPr snapToGrid="0">
      <p:cViewPr>
        <p:scale>
          <a:sx n="96" d="100"/>
          <a:sy n="96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21B7F-4B0D-2C4E-B07A-C6A0CC37AAC6}" type="datetimeFigureOut">
              <a:rPr lang="en-US" smtClean="0"/>
              <a:t>6/28/24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63E62-B3F4-C94E-A971-B408ACA0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80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63E62-B3F4-C94E-A971-B408ACA05C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86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63E62-B3F4-C94E-A971-B408ACA05C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9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63E62-B3F4-C94E-A971-B408ACA05C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63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63E62-B3F4-C94E-A971-B408ACA05C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30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63E62-B3F4-C94E-A971-B408ACA05C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87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63E62-B3F4-C94E-A971-B408ACA05C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91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63E62-B3F4-C94E-A971-B408ACA05C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31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63E62-B3F4-C94E-A971-B408ACA05C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6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63E62-B3F4-C94E-A971-B408ACA05C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10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63E62-B3F4-C94E-A971-B408ACA05C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53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63E62-B3F4-C94E-A971-B408ACA05C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77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63E62-B3F4-C94E-A971-B408ACA05C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71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63E62-B3F4-C94E-A971-B408ACA05C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85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63E62-B3F4-C94E-A971-B408ACA05C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8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63E62-B3F4-C94E-A971-B408ACA05C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9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63E62-B3F4-C94E-A971-B408ACA05C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6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C9E2-F116-C422-0E75-86D31607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35624-AE5C-EF0B-78D3-DED83E88F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68A9-0C9D-A9A1-8393-ABC25197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2E2B-C152-A045-8E71-DB8B62DC8E37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C45A8-6026-9BDE-E563-E700259E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1DDBD-AFBB-1440-98DF-5198FDF5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B40C-AE1F-4E4E-B4CE-6C574ED4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5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3A41-B226-FBA7-7B2E-92BDB387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A4A82-F420-FD82-E711-1B62A80B9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C3A90-310A-F746-BFE4-E4F592AE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2E2B-C152-A045-8E71-DB8B62DC8E37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54EBA-D630-14E8-51C2-E0BA8BBA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5F0B-695A-C4FF-5DA1-0DE31FB5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B40C-AE1F-4E4E-B4CE-6C574ED4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96A78-B67A-B519-FD80-A82C4587E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A3954-2878-B6E4-30DB-5B5CFFBE5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F1D2F-ECF1-6F25-BC38-28C01E1C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2E2B-C152-A045-8E71-DB8B62DC8E37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071F6-F828-F8D1-5824-B31217E8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B3D6-E5BC-B2BD-44F5-A0FF0EC6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B40C-AE1F-4E4E-B4CE-6C574ED4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2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4432-2EC0-9B71-75FC-4F2C02A0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23D71-418B-A9AE-FC86-AAD73EFB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E23AF-07BC-41FE-CE5B-030C1B4E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2E2B-C152-A045-8E71-DB8B62DC8E37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EAD97-4723-BFD1-2EA6-41788C8A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4D9DA-98A5-AD6C-E6D7-2677C7F2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B40C-AE1F-4E4E-B4CE-6C574ED4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5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234D-7DA5-A722-D6CE-399E4793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CA7CC-4982-DB28-371D-3C8F58C2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241C4-1B91-DE73-ACB5-C33E0E2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2E2B-C152-A045-8E71-DB8B62DC8E37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BCE27-1D36-C5E0-B294-155C8741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BA84A-45BA-3B39-BC47-AB3C9164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B40C-AE1F-4E4E-B4CE-6C574ED4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4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1DF6-2B6F-5AC4-5E57-E153E704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F61D0-D376-1022-B645-2B9388EEA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8B974-E103-2613-62A0-E6FD3D8A6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D9BF4-8F4F-4EC7-02FA-E957D74E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2E2B-C152-A045-8E71-DB8B62DC8E37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2FB87-8332-15C8-B887-1E6260C3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565D8-52BD-B490-9D72-350D14D1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B40C-AE1F-4E4E-B4CE-6C574ED4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3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E2F5-972C-ABD4-9022-33DFA317E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35499-1912-BD85-6FCF-430230438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D869B-AB72-64FD-172A-86D638B70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5C83E-2E28-7C98-B12E-5040C227D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9B589-DCA8-61F4-B7D3-EE402D346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9B2BD-B3C4-D4D7-37A4-6E30BFF48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2E2B-C152-A045-8E71-DB8B62DC8E37}" type="datetimeFigureOut">
              <a:rPr lang="en-US" smtClean="0"/>
              <a:t>6/22/24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BC02A-3156-5811-9CB7-D45467C3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36C26-EB8C-3846-CE60-CBB0415E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B40C-AE1F-4E4E-B4CE-6C574ED4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9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C823-193F-62A0-E216-0D239C5E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97C28-FF9B-2059-CBEE-19ADDE38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2E2B-C152-A045-8E71-DB8B62DC8E37}" type="datetimeFigureOut">
              <a:rPr lang="en-US" smtClean="0"/>
              <a:t>6/22/24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57DF4-CB37-C6D4-C81C-EEC27798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F1556-1C9F-6061-EA0A-56DC7E54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B40C-AE1F-4E4E-B4CE-6C574ED4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8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B532A-5755-DE5C-26E5-C5B7AE343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2E2B-C152-A045-8E71-DB8B62DC8E37}" type="datetimeFigureOut">
              <a:rPr lang="en-US" smtClean="0"/>
              <a:t>6/22/24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F51CF-98D3-8BAF-CD19-B1099D64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E1B75-6B6A-8CEE-C722-7726D2A1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B40C-AE1F-4E4E-B4CE-6C574ED4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2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78B7-2544-EB44-DF97-E85EF6AC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EF42D-BA72-8FDC-C282-C760AEFB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6E4C8-7FFD-FD4C-AA94-D194782D4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5B2C9-27FE-6C86-6EF6-1A9E8875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2E2B-C152-A045-8E71-DB8B62DC8E37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893D0-0016-DE3B-4905-E1086E76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CBCB1-B476-5584-9810-65E686F2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B40C-AE1F-4E4E-B4CE-6C574ED4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4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082C-87DE-1C28-40A1-13E23A2C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08B1E-EC05-5589-9464-D37C2F974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006BD-73FF-78FE-7A25-961CE8C08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07785-AF16-BE01-FCFF-8DB67086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2E2B-C152-A045-8E71-DB8B62DC8E37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F1CEE-B369-ED7E-0D96-909ABB98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7D51E-87BC-08C1-D66A-8CFF9F97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8B40C-AE1F-4E4E-B4CE-6C574ED4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90B89-7234-18FC-42EA-D58F25FD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DE11C-D673-91D1-7824-3E5BF500C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6BD8E-D808-251F-3B50-24EA7CF5D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B62E2B-C152-A045-8E71-DB8B62DC8E37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056AF-D975-48BE-771A-059469B53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7C75D-B064-3F9A-8502-C09FBCFF6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48B40C-AE1F-4E4E-B4CE-6C574ED4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7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B2C7-441A-BEBC-4AB0-71AFE47E7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Systems Resurgent?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3D7FE-EA30-710A-7DB2-34D05E27B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Amod</a:t>
            </a:r>
            <a:r>
              <a:rPr lang="en-US" dirty="0"/>
              <a:t> Malviya</a:t>
            </a:r>
          </a:p>
          <a:p>
            <a:r>
              <a:rPr lang="en-US" dirty="0"/>
              <a:t>Systems Distributed ‘24</a:t>
            </a:r>
          </a:p>
        </p:txBody>
      </p:sp>
    </p:spTree>
    <p:extLst>
      <p:ext uri="{BB962C8B-B14F-4D97-AF65-F5344CB8AC3E}">
        <p14:creationId xmlns:p14="http://schemas.microsoft.com/office/powerpoint/2010/main" val="587662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66D6F7-2504-FCDB-BC14-2DC3BBBA57FF}"/>
              </a:ext>
            </a:extLst>
          </p:cNvPr>
          <p:cNvCxnSpPr/>
          <p:nvPr/>
        </p:nvCxnSpPr>
        <p:spPr>
          <a:xfrm>
            <a:off x="1378226" y="4147931"/>
            <a:ext cx="9780104" cy="0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D718E-684B-008D-7492-6DE30942E7C4}"/>
              </a:ext>
            </a:extLst>
          </p:cNvPr>
          <p:cNvCxnSpPr/>
          <p:nvPr/>
        </p:nvCxnSpPr>
        <p:spPr>
          <a:xfrm>
            <a:off x="1550504" y="4055165"/>
            <a:ext cx="0" cy="172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C17C3A-A6EC-C8E5-EB64-6E59341F7E99}"/>
              </a:ext>
            </a:extLst>
          </p:cNvPr>
          <p:cNvCxnSpPr/>
          <p:nvPr/>
        </p:nvCxnSpPr>
        <p:spPr>
          <a:xfrm>
            <a:off x="9508442" y="4061793"/>
            <a:ext cx="0" cy="172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64A200-AA0D-DB3C-EF47-ADE25A8C0071}"/>
              </a:ext>
            </a:extLst>
          </p:cNvPr>
          <p:cNvCxnSpPr/>
          <p:nvPr/>
        </p:nvCxnSpPr>
        <p:spPr>
          <a:xfrm>
            <a:off x="5671926" y="4068421"/>
            <a:ext cx="0" cy="172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745D2F5-903A-9F0C-D5DD-6F0833E0BAFD}"/>
              </a:ext>
            </a:extLst>
          </p:cNvPr>
          <p:cNvSpPr txBox="1"/>
          <p:nvPr/>
        </p:nvSpPr>
        <p:spPr>
          <a:xfrm>
            <a:off x="5340628" y="430695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D1FFC0-212F-FB1A-95A6-BE7D0108BEBA}"/>
              </a:ext>
            </a:extLst>
          </p:cNvPr>
          <p:cNvSpPr txBox="1"/>
          <p:nvPr/>
        </p:nvSpPr>
        <p:spPr>
          <a:xfrm>
            <a:off x="9169246" y="430033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C2B80E-EE93-66CD-0C2D-3C88B027F338}"/>
              </a:ext>
            </a:extLst>
          </p:cNvPr>
          <p:cNvSpPr txBox="1"/>
          <p:nvPr/>
        </p:nvSpPr>
        <p:spPr>
          <a:xfrm>
            <a:off x="1212572" y="430033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pic>
        <p:nvPicPr>
          <p:cNvPr id="14" name="Graphic 13" descr="Smart Phone with solid fill">
            <a:extLst>
              <a:ext uri="{FF2B5EF4-FFF2-40B4-BE49-F238E27FC236}">
                <a16:creationId xmlns:a16="http://schemas.microsoft.com/office/drawing/2014/main" id="{4C7C3351-D4FD-13C9-2DEE-18C048339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47324" y="3263347"/>
            <a:ext cx="566528" cy="56652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82FCCF1-0765-93D1-8594-89B4D8B8B8D0}"/>
              </a:ext>
            </a:extLst>
          </p:cNvPr>
          <p:cNvGrpSpPr/>
          <p:nvPr/>
        </p:nvGrpSpPr>
        <p:grpSpPr>
          <a:xfrm>
            <a:off x="4775526" y="2008060"/>
            <a:ext cx="1183209" cy="1015366"/>
            <a:chOff x="4749022" y="2008060"/>
            <a:chExt cx="1183209" cy="101536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506A87B-E40F-F359-F004-E6C5314DE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4992" y="2456903"/>
              <a:ext cx="931271" cy="566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97B5D3-36B3-2648-78B3-90134CE6F048}"/>
                </a:ext>
              </a:extLst>
            </p:cNvPr>
            <p:cNvSpPr txBox="1"/>
            <p:nvPr/>
          </p:nvSpPr>
          <p:spPr>
            <a:xfrm>
              <a:off x="4749022" y="2008060"/>
              <a:ext cx="1183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Javascript</a:t>
              </a:r>
              <a:endParaRPr lang="en-US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87E98FB0-C8F7-B57D-C3E5-E4AD9F8E5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116" y="1332398"/>
            <a:ext cx="607645" cy="60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2637DDA-99D1-445C-6993-E70A913DA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695" y="2631294"/>
            <a:ext cx="607645" cy="36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67AED4-2D87-EB7B-4FC4-EBB6C2074A11}"/>
              </a:ext>
            </a:extLst>
          </p:cNvPr>
          <p:cNvSpPr txBox="1"/>
          <p:nvPr/>
        </p:nvSpPr>
        <p:spPr>
          <a:xfrm>
            <a:off x="6811617" y="493065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ZIRP?</a:t>
            </a:r>
          </a:p>
        </p:txBody>
      </p:sp>
    </p:spTree>
    <p:extLst>
      <p:ext uri="{BB962C8B-B14F-4D97-AF65-F5344CB8AC3E}">
        <p14:creationId xmlns:p14="http://schemas.microsoft.com/office/powerpoint/2010/main" val="188809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76D304C-F060-A1E2-ABF5-B885043B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94" y="808622"/>
            <a:ext cx="3800756" cy="188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D2F59D3-B8B2-7F30-F5EA-35B430F8159C}"/>
              </a:ext>
            </a:extLst>
          </p:cNvPr>
          <p:cNvGrpSpPr/>
          <p:nvPr/>
        </p:nvGrpSpPr>
        <p:grpSpPr>
          <a:xfrm>
            <a:off x="7867283" y="1086404"/>
            <a:ext cx="3920501" cy="3525631"/>
            <a:chOff x="7867283" y="1086404"/>
            <a:chExt cx="3920501" cy="352563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C4186BD-D5E3-6339-A0A7-04987DEA0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67283" y="1086404"/>
              <a:ext cx="3920501" cy="3525631"/>
            </a:xfrm>
            <a:prstGeom prst="rect">
              <a:avLst/>
            </a:prstGeom>
          </p:spPr>
        </p:pic>
        <p:pic>
          <p:nvPicPr>
            <p:cNvPr id="6" name="Graphic 5" descr="Smart Phone with solid fill">
              <a:extLst>
                <a:ext uri="{FF2B5EF4-FFF2-40B4-BE49-F238E27FC236}">
                  <a16:creationId xmlns:a16="http://schemas.microsoft.com/office/drawing/2014/main" id="{821DDDF7-490A-4F7C-C0E2-77A10C9ED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0700000">
              <a:off x="9159783" y="2517339"/>
              <a:ext cx="644094" cy="64409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97E2DF1-0C4D-C4A9-BEC5-AD098E54A917}"/>
              </a:ext>
            </a:extLst>
          </p:cNvPr>
          <p:cNvSpPr txBox="1"/>
          <p:nvPr/>
        </p:nvSpPr>
        <p:spPr>
          <a:xfrm>
            <a:off x="7867283" y="4330758"/>
            <a:ext cx="403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“There’s an app for that!”</a:t>
            </a:r>
          </a:p>
        </p:txBody>
      </p:sp>
      <p:pic>
        <p:nvPicPr>
          <p:cNvPr id="2052" name="Picture 4" descr="this-is-javascript">
            <a:extLst>
              <a:ext uri="{FF2B5EF4-FFF2-40B4-BE49-F238E27FC236}">
                <a16:creationId xmlns:a16="http://schemas.microsoft.com/office/drawing/2014/main" id="{3C9B78C6-1FB5-DF8C-08BD-00BCA0807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064" y="2849220"/>
            <a:ext cx="3051872" cy="266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hut Up And Take My Money Meme Sticker - Sticker Mania">
            <a:extLst>
              <a:ext uri="{FF2B5EF4-FFF2-40B4-BE49-F238E27FC236}">
                <a16:creationId xmlns:a16="http://schemas.microsoft.com/office/drawing/2014/main" id="{891526CA-3234-C2EF-0F4D-9DD080C14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99" y="3040269"/>
            <a:ext cx="3343965" cy="334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CB133D-60FD-B31B-62EA-5A0BE86324B9}"/>
              </a:ext>
            </a:extLst>
          </p:cNvPr>
          <p:cNvSpPr txBox="1"/>
          <p:nvPr/>
        </p:nvSpPr>
        <p:spPr>
          <a:xfrm>
            <a:off x="5559360" y="100637"/>
            <a:ext cx="64378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LEGO-like assembly</a:t>
            </a:r>
          </a:p>
          <a:p>
            <a:pPr algn="ctr"/>
            <a:r>
              <a:rPr lang="en-US" sz="2800" dirty="0"/>
              <a:t>computational thinking was not a necessary criteria to be productive.</a:t>
            </a:r>
          </a:p>
        </p:txBody>
      </p:sp>
    </p:spTree>
    <p:extLst>
      <p:ext uri="{BB962C8B-B14F-4D97-AF65-F5344CB8AC3E}">
        <p14:creationId xmlns:p14="http://schemas.microsoft.com/office/powerpoint/2010/main" val="1307635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6" presetClass="emph" presetSubtype="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50000">
                                          <p:cBhvr>
                                            <p:cTn id="22" dur="1000" fill="hold"/>
                                            <p:tgtEl>
                                              <p:spTgt spid="205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500" fill="hold"/>
                                            <p:tgtEl>
                                              <p:spTgt spid="205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1000" fill="hold"/>
                                            <p:tgtEl>
                                              <p:spTgt spid="205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500" fill="hold"/>
                                            <p:tgtEl>
                                              <p:spTgt spid="205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hakras. Illustration of a meditating person in yoga position with the  seven mai , #Ad, #meditating, #person, #Chakras… | Chakra, Plexus products, Chakra  meditation">
            <a:extLst>
              <a:ext uri="{FF2B5EF4-FFF2-40B4-BE49-F238E27FC236}">
                <a16:creationId xmlns:a16="http://schemas.microsoft.com/office/drawing/2014/main" id="{374BDE3B-030C-C0E3-965D-BE97B8502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679" y="13253"/>
            <a:ext cx="5689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246610-EDCF-58F1-95B2-A114F3B815DB}"/>
              </a:ext>
            </a:extLst>
          </p:cNvPr>
          <p:cNvSpPr txBox="1"/>
          <p:nvPr/>
        </p:nvSpPr>
        <p:spPr>
          <a:xfrm>
            <a:off x="7752522" y="3829879"/>
            <a:ext cx="194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Knows “backend”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0C233-F257-D85A-033C-BC401FDC968B}"/>
              </a:ext>
            </a:extLst>
          </p:cNvPr>
          <p:cNvSpPr txBox="1"/>
          <p:nvPr/>
        </p:nvSpPr>
        <p:spPr>
          <a:xfrm>
            <a:off x="7746880" y="414421"/>
            <a:ext cx="1417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 a div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D1134-4E21-A6AF-1281-3077E5B9B5AC}"/>
              </a:ext>
            </a:extLst>
          </p:cNvPr>
          <p:cNvSpPr txBox="1"/>
          <p:nvPr/>
        </p:nvSpPr>
        <p:spPr>
          <a:xfrm>
            <a:off x="7752521" y="4605131"/>
            <a:ext cx="245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Administer Kubernetes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EB11B-3CEE-D73B-529B-FDE41B92B280}"/>
              </a:ext>
            </a:extLst>
          </p:cNvPr>
          <p:cNvSpPr txBox="1"/>
          <p:nvPr/>
        </p:nvSpPr>
        <p:spPr>
          <a:xfrm>
            <a:off x="7752521" y="5380383"/>
            <a:ext cx="2606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Knows some kernel stuff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454BA-6406-0940-685D-C58E772B5FD2}"/>
              </a:ext>
            </a:extLst>
          </p:cNvPr>
          <p:cNvSpPr txBox="1"/>
          <p:nvPr/>
        </p:nvSpPr>
        <p:spPr>
          <a:xfrm>
            <a:off x="7752522" y="3072921"/>
            <a:ext cx="3652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Instruments &amp; observes op metrics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31F1FC-5AE4-5D27-8D4B-32A1DAEF78B2}"/>
              </a:ext>
            </a:extLst>
          </p:cNvPr>
          <p:cNvSpPr txBox="1"/>
          <p:nvPr/>
        </p:nvSpPr>
        <p:spPr>
          <a:xfrm>
            <a:off x="7746880" y="2315963"/>
            <a:ext cx="231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Knows JS &amp; uses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30B02B-EA7B-54B3-CA4C-490E82F083A4}"/>
              </a:ext>
            </a:extLst>
          </p:cNvPr>
          <p:cNvSpPr txBox="1"/>
          <p:nvPr/>
        </p:nvSpPr>
        <p:spPr>
          <a:xfrm>
            <a:off x="7752522" y="1374339"/>
            <a:ext cx="1670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Knows “React”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35A8E-7070-8A04-7AD2-4E759183DBC8}"/>
              </a:ext>
            </a:extLst>
          </p:cNvPr>
          <p:cNvSpPr txBox="1"/>
          <p:nvPr/>
        </p:nvSpPr>
        <p:spPr>
          <a:xfrm>
            <a:off x="355758" y="1091315"/>
            <a:ext cx="33879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The rise of the</a:t>
            </a:r>
          </a:p>
          <a:p>
            <a:pPr algn="ctr"/>
            <a:r>
              <a:rPr lang="en-US" sz="2800" dirty="0"/>
              <a:t>“full-stack engineer”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5B1662-00C9-F502-C2DF-D3291A9D4EC3}"/>
              </a:ext>
            </a:extLst>
          </p:cNvPr>
          <p:cNvCxnSpPr>
            <a:endCxn id="5" idx="1"/>
          </p:cNvCxnSpPr>
          <p:nvPr/>
        </p:nvCxnSpPr>
        <p:spPr>
          <a:xfrm>
            <a:off x="5102087" y="599087"/>
            <a:ext cx="26447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9EF402-0735-D1BA-FC81-B2F86CDB07CC}"/>
              </a:ext>
            </a:extLst>
          </p:cNvPr>
          <p:cNvCxnSpPr/>
          <p:nvPr/>
        </p:nvCxnSpPr>
        <p:spPr>
          <a:xfrm>
            <a:off x="5102086" y="1568369"/>
            <a:ext cx="26447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803D86-DB0F-7524-9560-C746A2CC4FA6}"/>
              </a:ext>
            </a:extLst>
          </p:cNvPr>
          <p:cNvCxnSpPr/>
          <p:nvPr/>
        </p:nvCxnSpPr>
        <p:spPr>
          <a:xfrm>
            <a:off x="5102085" y="2500629"/>
            <a:ext cx="26447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DEFAD6-3B85-0BEA-D64C-64C5211BDBB0}"/>
              </a:ext>
            </a:extLst>
          </p:cNvPr>
          <p:cNvCxnSpPr/>
          <p:nvPr/>
        </p:nvCxnSpPr>
        <p:spPr>
          <a:xfrm>
            <a:off x="5102084" y="3286686"/>
            <a:ext cx="26447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296EC8-C877-C35B-AF12-066D5B0119B2}"/>
              </a:ext>
            </a:extLst>
          </p:cNvPr>
          <p:cNvCxnSpPr/>
          <p:nvPr/>
        </p:nvCxnSpPr>
        <p:spPr>
          <a:xfrm>
            <a:off x="5102083" y="4034570"/>
            <a:ext cx="26447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6DA57E-BA6A-2581-BF66-72D5E5231B53}"/>
              </a:ext>
            </a:extLst>
          </p:cNvPr>
          <p:cNvCxnSpPr/>
          <p:nvPr/>
        </p:nvCxnSpPr>
        <p:spPr>
          <a:xfrm>
            <a:off x="5102083" y="4815584"/>
            <a:ext cx="26447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D1FB52-1D75-1798-DB13-DEDCD3041328}"/>
              </a:ext>
            </a:extLst>
          </p:cNvPr>
          <p:cNvCxnSpPr/>
          <p:nvPr/>
        </p:nvCxnSpPr>
        <p:spPr>
          <a:xfrm>
            <a:off x="5102083" y="5565049"/>
            <a:ext cx="26447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20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83B1-61E5-B456-5E6D-78E94B18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2800" i="1" dirty="0">
                <a:effectLst/>
                <a:latin typeface="Helvetica Neue" panose="02000503000000020004" pitchFamily="2" charset="0"/>
              </a:rPr>
              <a:t>"Education is what, when, and why to do things, Training is how to do it. Either one without the other is not of much use.”</a:t>
            </a:r>
            <a:br>
              <a:rPr lang="en-IN" sz="2800" i="1" dirty="0">
                <a:effectLst/>
                <a:latin typeface="Helvetica Neue" panose="02000503000000020004" pitchFamily="2" charset="0"/>
              </a:rPr>
            </a:br>
            <a:br>
              <a:rPr lang="en-IN" sz="2800" i="1" dirty="0">
                <a:effectLst/>
                <a:latin typeface="Helvetica Neue" panose="02000503000000020004" pitchFamily="2" charset="0"/>
              </a:rPr>
            </a:br>
            <a:r>
              <a:rPr lang="en-IN" sz="2800" dirty="0">
                <a:effectLst/>
                <a:latin typeface="Helvetica Neue" panose="02000503000000020004" pitchFamily="2" charset="0"/>
              </a:rPr>
              <a:t>- Hamming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6610C1-6E10-F744-0BC1-AF933FE1EE4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Training  !=  Education</a:t>
            </a:r>
          </a:p>
        </p:txBody>
      </p:sp>
    </p:spTree>
    <p:extLst>
      <p:ext uri="{BB962C8B-B14F-4D97-AF65-F5344CB8AC3E}">
        <p14:creationId xmlns:p14="http://schemas.microsoft.com/office/powerpoint/2010/main" val="2685382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971A-E803-F3BE-A76A-AC22C36E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Recent Developments &amp; Near Future</a:t>
            </a:r>
          </a:p>
        </p:txBody>
      </p:sp>
    </p:spTree>
    <p:extLst>
      <p:ext uri="{BB962C8B-B14F-4D97-AF65-F5344CB8AC3E}">
        <p14:creationId xmlns:p14="http://schemas.microsoft.com/office/powerpoint/2010/main" val="2004954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AB3E-F113-CE23-D277-7D886D14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driving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A63BF-CF7B-CAB3-7D99-F48537C55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Abstractions keep getting better</a:t>
            </a:r>
          </a:p>
          <a:p>
            <a:r>
              <a:rPr lang="en-US" dirty="0"/>
              <a:t>“Programming” is commoditized</a:t>
            </a:r>
          </a:p>
          <a:p>
            <a:r>
              <a:rPr lang="en-US" dirty="0"/>
              <a:t>AI</a:t>
            </a:r>
          </a:p>
          <a:p>
            <a:r>
              <a:rPr lang="en-US" dirty="0"/>
              <a:t>Hardware is interesting again – new patterns!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5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55E4-F48F-8F8F-8365-F8DEA43D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fronts of increased systems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75C22-8996-B876-8328-68BB11651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betterment of abstractions.</a:t>
            </a:r>
          </a:p>
          <a:p>
            <a:r>
              <a:rPr lang="en-US" dirty="0"/>
              <a:t>Rebuilding of existing products.</a:t>
            </a:r>
          </a:p>
          <a:p>
            <a:r>
              <a:rPr lang="en-US" dirty="0"/>
              <a:t>New abstractions that reflect a changed reality.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4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971A-E803-F3BE-A76A-AC22C36E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6479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21AF-25DB-E09A-46FC-815403B2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2F626-0711-C1C9-D0FE-5474DBF2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Defining Systems Engineering.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20yrs: accessibility of programming vs systems thinking.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Recent developments &amp; near future.</a:t>
            </a:r>
          </a:p>
        </p:txBody>
      </p:sp>
    </p:spTree>
    <p:extLst>
      <p:ext uri="{BB962C8B-B14F-4D97-AF65-F5344CB8AC3E}">
        <p14:creationId xmlns:p14="http://schemas.microsoft.com/office/powerpoint/2010/main" val="177449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971A-E803-F3BE-A76A-AC22C36E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Definition &amp; Properties</a:t>
            </a:r>
          </a:p>
        </p:txBody>
      </p:sp>
    </p:spTree>
    <p:extLst>
      <p:ext uri="{BB962C8B-B14F-4D97-AF65-F5344CB8AC3E}">
        <p14:creationId xmlns:p14="http://schemas.microsoft.com/office/powerpoint/2010/main" val="159150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D8D0C7-E410-9FEF-8361-D5001C25BE86}"/>
              </a:ext>
            </a:extLst>
          </p:cNvPr>
          <p:cNvSpPr txBox="1"/>
          <p:nvPr/>
        </p:nvSpPr>
        <p:spPr>
          <a:xfrm>
            <a:off x="2834365" y="1983290"/>
            <a:ext cx="6947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effectLst/>
                <a:latin typeface="Helvetica Neue" panose="02000503000000020004" pitchFamily="2" charset="0"/>
              </a:rPr>
              <a:t>Systems Engineering is designing &amp; using abstractions that help make a problem computationally tractable.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BF3D8E-D331-F799-D364-52E91491307A}"/>
              </a:ext>
            </a:extLst>
          </p:cNvPr>
          <p:cNvSpPr txBox="1"/>
          <p:nvPr/>
        </p:nvSpPr>
        <p:spPr>
          <a:xfrm>
            <a:off x="6819772" y="2544129"/>
            <a:ext cx="273504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3600" dirty="0">
                <a:effectLst/>
                <a:latin typeface="Helvetica Neue" panose="02000503000000020004" pitchFamily="2" charset="0"/>
              </a:rPr>
              <a:t>abstractions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19DC9A-8CF8-E085-B566-30F8734175F0}"/>
              </a:ext>
            </a:extLst>
          </p:cNvPr>
          <p:cNvSpPr txBox="1"/>
          <p:nvPr/>
        </p:nvSpPr>
        <p:spPr>
          <a:xfrm>
            <a:off x="3558205" y="3649099"/>
            <a:ext cx="541526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Helvetica Neue" panose="02000503000000020004" pitchFamily="2" charset="0"/>
              </a:rPr>
              <a:t>c</a:t>
            </a:r>
            <a:r>
              <a:rPr lang="en-IN" sz="3600" dirty="0">
                <a:effectLst/>
                <a:latin typeface="Helvetica Neue" panose="02000503000000020004" pitchFamily="2" charset="0"/>
              </a:rPr>
              <a:t>omputationally tractable</a:t>
            </a:r>
            <a:endParaRPr lang="en-US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D467B0-A025-F453-F86E-9869A313E28F}"/>
              </a:ext>
            </a:extLst>
          </p:cNvPr>
          <p:cNvCxnSpPr>
            <a:cxnSpLocks/>
          </p:cNvCxnSpPr>
          <p:nvPr/>
        </p:nvCxnSpPr>
        <p:spPr>
          <a:xfrm flipV="1">
            <a:off x="3326296" y="3922643"/>
            <a:ext cx="5791200" cy="13252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0AFAB5-8215-5589-DCBC-7064F7E5595A}"/>
              </a:ext>
            </a:extLst>
          </p:cNvPr>
          <p:cNvSpPr txBox="1"/>
          <p:nvPr/>
        </p:nvSpPr>
        <p:spPr>
          <a:xfrm>
            <a:off x="3441410" y="4228546"/>
            <a:ext cx="5648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subject to reasoning &amp; analysis</a:t>
            </a:r>
          </a:p>
        </p:txBody>
      </p:sp>
      <p:pic>
        <p:nvPicPr>
          <p:cNvPr id="14" name="Picture 1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908F186C-04E1-3CA1-420E-D6F71BEB5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3193" y="4228546"/>
            <a:ext cx="20447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6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6" grpId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B3DC-D878-4D97-6ED3-A15D45C4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Tractability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C3FF-C3DF-5218-B0DC-7B9C0F6B0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IN" dirty="0"/>
              <a:t>+++++++++[&gt;+++++++++&gt;++++++++++++&gt;++++++++++++&gt;++++&gt;+++++&lt;&lt;&lt;&lt;&lt;-]&gt;---.&gt;+++.+++++.&gt;----.+.+++++.-------.&gt;----.&lt;&lt;.-----.&gt;&gt;.&lt;&lt;++++.&gt;--..&gt;.&lt;+++.---.&lt;-.&gt;.&gt;&gt;-.&lt;.&lt;&lt;-----.++.+++++++.&gt;.&gt;.&lt;----.&lt;----------.+++.-.-------.&gt;&gt;+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3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1D41C2-C5DD-2B2C-7AC6-003C53D023B3}"/>
              </a:ext>
            </a:extLst>
          </p:cNvPr>
          <p:cNvSpPr/>
          <p:nvPr/>
        </p:nvSpPr>
        <p:spPr>
          <a:xfrm>
            <a:off x="1577008" y="1659834"/>
            <a:ext cx="7679635" cy="45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C5C5C-FDE5-D82D-40E1-BB240DD5D2BC}"/>
              </a:ext>
            </a:extLst>
          </p:cNvPr>
          <p:cNvGrpSpPr/>
          <p:nvPr/>
        </p:nvGrpSpPr>
        <p:grpSpPr>
          <a:xfrm rot="5400000">
            <a:off x="9412097" y="2008470"/>
            <a:ext cx="1039334" cy="1162878"/>
            <a:chOff x="10330070" y="1116497"/>
            <a:chExt cx="1039334" cy="116287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50640FB-00C4-F551-107E-6A0E1FAE852D}"/>
                </a:ext>
              </a:extLst>
            </p:cNvPr>
            <p:cNvGrpSpPr/>
            <p:nvPr/>
          </p:nvGrpSpPr>
          <p:grpSpPr>
            <a:xfrm>
              <a:off x="10330070" y="1116497"/>
              <a:ext cx="523460" cy="1162878"/>
              <a:chOff x="10330070" y="1116496"/>
              <a:chExt cx="914400" cy="2342319"/>
            </a:xfrm>
          </p:grpSpPr>
          <p:pic>
            <p:nvPicPr>
              <p:cNvPr id="6" name="Graphic 5" descr="Taxi with solid fill">
                <a:extLst>
                  <a:ext uri="{FF2B5EF4-FFF2-40B4-BE49-F238E27FC236}">
                    <a16:creationId xmlns:a16="http://schemas.microsoft.com/office/drawing/2014/main" id="{24F2639E-0398-A2F6-1626-F71F5A318F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330070" y="111649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2FB0A8-11FB-DE1F-5079-6333D9CEDC99}"/>
                  </a:ext>
                </a:extLst>
              </p:cNvPr>
              <p:cNvSpPr/>
              <p:nvPr/>
            </p:nvSpPr>
            <p:spPr>
              <a:xfrm>
                <a:off x="10429461" y="1696276"/>
                <a:ext cx="702366" cy="17625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2132BAD-C7B1-29F7-23A6-CAB290AEDF47}"/>
                </a:ext>
              </a:extLst>
            </p:cNvPr>
            <p:cNvGrpSpPr/>
            <p:nvPr/>
          </p:nvGrpSpPr>
          <p:grpSpPr>
            <a:xfrm>
              <a:off x="10845944" y="1116497"/>
              <a:ext cx="523460" cy="1162878"/>
              <a:chOff x="10330070" y="1116496"/>
              <a:chExt cx="914400" cy="2342319"/>
            </a:xfrm>
          </p:grpSpPr>
          <p:pic>
            <p:nvPicPr>
              <p:cNvPr id="10" name="Graphic 9" descr="Taxi with solid fill">
                <a:extLst>
                  <a:ext uri="{FF2B5EF4-FFF2-40B4-BE49-F238E27FC236}">
                    <a16:creationId xmlns:a16="http://schemas.microsoft.com/office/drawing/2014/main" id="{99395FF9-EA1D-26A6-3880-247155D73F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330070" y="111649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3E4A577-5CE5-0A3B-1245-A845AAFD7FA4}"/>
                  </a:ext>
                </a:extLst>
              </p:cNvPr>
              <p:cNvSpPr/>
              <p:nvPr/>
            </p:nvSpPr>
            <p:spPr>
              <a:xfrm>
                <a:off x="10429461" y="1696276"/>
                <a:ext cx="702366" cy="17625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461A1F-3B3D-2325-AE88-A3E65FF2701A}"/>
              </a:ext>
            </a:extLst>
          </p:cNvPr>
          <p:cNvGrpSpPr/>
          <p:nvPr/>
        </p:nvGrpSpPr>
        <p:grpSpPr>
          <a:xfrm rot="5400000">
            <a:off x="9412097" y="4699264"/>
            <a:ext cx="1039334" cy="1162878"/>
            <a:chOff x="10323446" y="3203715"/>
            <a:chExt cx="1039334" cy="116287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595C537-083F-1A5C-622A-7AD43114C11D}"/>
                </a:ext>
              </a:extLst>
            </p:cNvPr>
            <p:cNvGrpSpPr/>
            <p:nvPr/>
          </p:nvGrpSpPr>
          <p:grpSpPr>
            <a:xfrm>
              <a:off x="10323446" y="3203715"/>
              <a:ext cx="523460" cy="1162878"/>
              <a:chOff x="10330070" y="1116496"/>
              <a:chExt cx="914400" cy="2342319"/>
            </a:xfrm>
          </p:grpSpPr>
          <p:pic>
            <p:nvPicPr>
              <p:cNvPr id="13" name="Graphic 12" descr="Taxi with solid fill">
                <a:extLst>
                  <a:ext uri="{FF2B5EF4-FFF2-40B4-BE49-F238E27FC236}">
                    <a16:creationId xmlns:a16="http://schemas.microsoft.com/office/drawing/2014/main" id="{D474909D-F28D-A22C-E510-408F9DC931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330070" y="111649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43D88A7-699F-8F97-1884-742C65C29103}"/>
                  </a:ext>
                </a:extLst>
              </p:cNvPr>
              <p:cNvSpPr/>
              <p:nvPr/>
            </p:nvSpPr>
            <p:spPr>
              <a:xfrm>
                <a:off x="10429461" y="1696276"/>
                <a:ext cx="702366" cy="17625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E057512-9BA5-CED4-EB4B-E1DB590E0D67}"/>
                </a:ext>
              </a:extLst>
            </p:cNvPr>
            <p:cNvGrpSpPr/>
            <p:nvPr/>
          </p:nvGrpSpPr>
          <p:grpSpPr>
            <a:xfrm>
              <a:off x="10839320" y="3203715"/>
              <a:ext cx="523460" cy="1162878"/>
              <a:chOff x="10330070" y="1116496"/>
              <a:chExt cx="914400" cy="2342319"/>
            </a:xfrm>
          </p:grpSpPr>
          <p:pic>
            <p:nvPicPr>
              <p:cNvPr id="16" name="Graphic 15" descr="Taxi with solid fill">
                <a:extLst>
                  <a:ext uri="{FF2B5EF4-FFF2-40B4-BE49-F238E27FC236}">
                    <a16:creationId xmlns:a16="http://schemas.microsoft.com/office/drawing/2014/main" id="{F1F7001C-920F-A1CB-6B6D-0F7C6D3830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330070" y="111649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86F1F68-8B8E-A0ED-A828-BA90AD9D9FF4}"/>
                  </a:ext>
                </a:extLst>
              </p:cNvPr>
              <p:cNvSpPr/>
              <p:nvPr/>
            </p:nvSpPr>
            <p:spPr>
              <a:xfrm>
                <a:off x="10429461" y="1696276"/>
                <a:ext cx="702366" cy="17625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3E2C119-F7CC-68A2-54B0-23E113A3CF39}"/>
              </a:ext>
            </a:extLst>
          </p:cNvPr>
          <p:cNvGrpSpPr/>
          <p:nvPr/>
        </p:nvGrpSpPr>
        <p:grpSpPr>
          <a:xfrm>
            <a:off x="2219740" y="1995913"/>
            <a:ext cx="3944355" cy="936702"/>
            <a:chOff x="2869096" y="1412819"/>
            <a:chExt cx="3944355" cy="936702"/>
          </a:xfrm>
        </p:grpSpPr>
        <p:pic>
          <p:nvPicPr>
            <p:cNvPr id="21" name="Graphic 20" descr="Books on shelf outline">
              <a:extLst>
                <a:ext uri="{FF2B5EF4-FFF2-40B4-BE49-F238E27FC236}">
                  <a16:creationId xmlns:a16="http://schemas.microsoft.com/office/drawing/2014/main" id="{C55B87A4-4172-DE91-96B1-C77232E81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69096" y="1412819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Books on shelf outline">
              <a:extLst>
                <a:ext uri="{FF2B5EF4-FFF2-40B4-BE49-F238E27FC236}">
                  <a16:creationId xmlns:a16="http://schemas.microsoft.com/office/drawing/2014/main" id="{8CA8CB52-1EA5-1723-1F9A-F1173580B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82887" y="1412819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Books on shelf outline">
              <a:extLst>
                <a:ext uri="{FF2B5EF4-FFF2-40B4-BE49-F238E27FC236}">
                  <a16:creationId xmlns:a16="http://schemas.microsoft.com/office/drawing/2014/main" id="{120E4CB1-332C-5520-0025-856DF225F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90969" y="1412819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Books on shelf outline">
              <a:extLst>
                <a:ext uri="{FF2B5EF4-FFF2-40B4-BE49-F238E27FC236}">
                  <a16:creationId xmlns:a16="http://schemas.microsoft.com/office/drawing/2014/main" id="{AD8941D5-0C1D-20DA-6628-84A6C88C8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99051" y="1435121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0CFB45-15DE-3E86-5D45-2E5B5950B907}"/>
              </a:ext>
            </a:extLst>
          </p:cNvPr>
          <p:cNvGrpSpPr/>
          <p:nvPr/>
        </p:nvGrpSpPr>
        <p:grpSpPr>
          <a:xfrm>
            <a:off x="2175753" y="2932615"/>
            <a:ext cx="3944355" cy="936702"/>
            <a:chOff x="2869096" y="1412819"/>
            <a:chExt cx="3944355" cy="936702"/>
          </a:xfrm>
        </p:grpSpPr>
        <p:pic>
          <p:nvPicPr>
            <p:cNvPr id="27" name="Graphic 26" descr="Books on shelf outline">
              <a:extLst>
                <a:ext uri="{FF2B5EF4-FFF2-40B4-BE49-F238E27FC236}">
                  <a16:creationId xmlns:a16="http://schemas.microsoft.com/office/drawing/2014/main" id="{0924569A-7334-609F-424B-93D573FD8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69096" y="1412819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Books on shelf outline">
              <a:extLst>
                <a:ext uri="{FF2B5EF4-FFF2-40B4-BE49-F238E27FC236}">
                  <a16:creationId xmlns:a16="http://schemas.microsoft.com/office/drawing/2014/main" id="{F3F2CF7C-964E-45E5-E0CE-1DCCC3356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82887" y="1412819"/>
              <a:ext cx="914400" cy="914400"/>
            </a:xfrm>
            <a:prstGeom prst="rect">
              <a:avLst/>
            </a:prstGeom>
          </p:spPr>
        </p:pic>
        <p:pic>
          <p:nvPicPr>
            <p:cNvPr id="29" name="Graphic 28" descr="Books on shelf outline">
              <a:extLst>
                <a:ext uri="{FF2B5EF4-FFF2-40B4-BE49-F238E27FC236}">
                  <a16:creationId xmlns:a16="http://schemas.microsoft.com/office/drawing/2014/main" id="{65C2E270-415A-216B-3D47-0649EE0FD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90969" y="1412819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Books on shelf outline">
              <a:extLst>
                <a:ext uri="{FF2B5EF4-FFF2-40B4-BE49-F238E27FC236}">
                  <a16:creationId xmlns:a16="http://schemas.microsoft.com/office/drawing/2014/main" id="{324204A9-690E-AA53-385D-153D8FC64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99051" y="1435121"/>
              <a:ext cx="914400" cy="9144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C57004-5A4B-087C-43C9-4D73085659DD}"/>
              </a:ext>
            </a:extLst>
          </p:cNvPr>
          <p:cNvGrpSpPr/>
          <p:nvPr/>
        </p:nvGrpSpPr>
        <p:grpSpPr>
          <a:xfrm>
            <a:off x="2219740" y="3847015"/>
            <a:ext cx="3944355" cy="936702"/>
            <a:chOff x="2869096" y="1412819"/>
            <a:chExt cx="3944355" cy="936702"/>
          </a:xfrm>
        </p:grpSpPr>
        <p:pic>
          <p:nvPicPr>
            <p:cNvPr id="32" name="Graphic 31" descr="Books on shelf outline">
              <a:extLst>
                <a:ext uri="{FF2B5EF4-FFF2-40B4-BE49-F238E27FC236}">
                  <a16:creationId xmlns:a16="http://schemas.microsoft.com/office/drawing/2014/main" id="{71CE18D1-291C-2EB3-C4B6-72F472476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69096" y="1412819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Books on shelf outline">
              <a:extLst>
                <a:ext uri="{FF2B5EF4-FFF2-40B4-BE49-F238E27FC236}">
                  <a16:creationId xmlns:a16="http://schemas.microsoft.com/office/drawing/2014/main" id="{C3186A68-0099-EBC9-B279-FEC59C769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82887" y="1412819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Books on shelf outline">
              <a:extLst>
                <a:ext uri="{FF2B5EF4-FFF2-40B4-BE49-F238E27FC236}">
                  <a16:creationId xmlns:a16="http://schemas.microsoft.com/office/drawing/2014/main" id="{045E2C6C-45C9-CE7D-EA48-A6C6EB906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90969" y="1412819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Books on shelf outline">
              <a:extLst>
                <a:ext uri="{FF2B5EF4-FFF2-40B4-BE49-F238E27FC236}">
                  <a16:creationId xmlns:a16="http://schemas.microsoft.com/office/drawing/2014/main" id="{55B165FA-E252-0747-D552-1B00F0B63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99051" y="1435121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30966E-6A0F-66AE-1B36-EE0D344B0547}"/>
              </a:ext>
            </a:extLst>
          </p:cNvPr>
          <p:cNvGrpSpPr/>
          <p:nvPr/>
        </p:nvGrpSpPr>
        <p:grpSpPr>
          <a:xfrm>
            <a:off x="2175753" y="4865444"/>
            <a:ext cx="3944355" cy="936702"/>
            <a:chOff x="2869096" y="1412819"/>
            <a:chExt cx="3944355" cy="936702"/>
          </a:xfrm>
        </p:grpSpPr>
        <p:pic>
          <p:nvPicPr>
            <p:cNvPr id="37" name="Graphic 36" descr="Books on shelf outline">
              <a:extLst>
                <a:ext uri="{FF2B5EF4-FFF2-40B4-BE49-F238E27FC236}">
                  <a16:creationId xmlns:a16="http://schemas.microsoft.com/office/drawing/2014/main" id="{7BF2D1E4-3B72-EBD9-1219-99001F185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69096" y="1412819"/>
              <a:ext cx="914400" cy="914400"/>
            </a:xfrm>
            <a:prstGeom prst="rect">
              <a:avLst/>
            </a:prstGeom>
          </p:spPr>
        </p:pic>
        <p:pic>
          <p:nvPicPr>
            <p:cNvPr id="38" name="Graphic 37" descr="Books on shelf outline">
              <a:extLst>
                <a:ext uri="{FF2B5EF4-FFF2-40B4-BE49-F238E27FC236}">
                  <a16:creationId xmlns:a16="http://schemas.microsoft.com/office/drawing/2014/main" id="{5255F491-5401-BA70-0731-7DF6D4017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82887" y="1412819"/>
              <a:ext cx="914400" cy="914400"/>
            </a:xfrm>
            <a:prstGeom prst="rect">
              <a:avLst/>
            </a:prstGeom>
          </p:spPr>
        </p:pic>
        <p:pic>
          <p:nvPicPr>
            <p:cNvPr id="39" name="Graphic 38" descr="Books on shelf outline">
              <a:extLst>
                <a:ext uri="{FF2B5EF4-FFF2-40B4-BE49-F238E27FC236}">
                  <a16:creationId xmlns:a16="http://schemas.microsoft.com/office/drawing/2014/main" id="{B4450B3A-5DCA-62B6-D0BD-8F5A246CA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90969" y="1412819"/>
              <a:ext cx="914400" cy="914400"/>
            </a:xfrm>
            <a:prstGeom prst="rect">
              <a:avLst/>
            </a:prstGeom>
          </p:spPr>
        </p:pic>
        <p:pic>
          <p:nvPicPr>
            <p:cNvPr id="40" name="Graphic 39" descr="Books on shelf outline">
              <a:extLst>
                <a:ext uri="{FF2B5EF4-FFF2-40B4-BE49-F238E27FC236}">
                  <a16:creationId xmlns:a16="http://schemas.microsoft.com/office/drawing/2014/main" id="{9B4771A7-02AB-8617-5DA6-DABA1B944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99051" y="1435121"/>
              <a:ext cx="914400" cy="914400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03E2B79-FDAC-81DF-7650-E57D4AFCEA2E}"/>
              </a:ext>
            </a:extLst>
          </p:cNvPr>
          <p:cNvSpPr txBox="1"/>
          <p:nvPr/>
        </p:nvSpPr>
        <p:spPr>
          <a:xfrm>
            <a:off x="1359190" y="594877"/>
            <a:ext cx="94736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Abstractions that enable computational tractability</a:t>
            </a:r>
          </a:p>
          <a:p>
            <a:pPr algn="ctr"/>
            <a:r>
              <a:rPr lang="en-US" sz="3200" dirty="0"/>
              <a:t>unlock true value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FB487B-EC79-8D96-9DFA-D8251B52D85E}"/>
              </a:ext>
            </a:extLst>
          </p:cNvPr>
          <p:cNvSpPr/>
          <p:nvPr/>
        </p:nvSpPr>
        <p:spPr>
          <a:xfrm>
            <a:off x="6927992" y="1963634"/>
            <a:ext cx="1802295" cy="1358759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accent1">
                <a:shade val="1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0841FAF-F47C-18F2-BE7A-35092F867739}"/>
              </a:ext>
            </a:extLst>
          </p:cNvPr>
          <p:cNvSpPr/>
          <p:nvPr/>
        </p:nvSpPr>
        <p:spPr>
          <a:xfrm>
            <a:off x="6917635" y="4540632"/>
            <a:ext cx="1802295" cy="1358759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7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2E1DB4-79EF-121C-098D-BE4CB0B10D30}"/>
              </a:ext>
            </a:extLst>
          </p:cNvPr>
          <p:cNvSpPr txBox="1"/>
          <p:nvPr/>
        </p:nvSpPr>
        <p:spPr>
          <a:xfrm>
            <a:off x="2710368" y="594877"/>
            <a:ext cx="6771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Abstractions are layered &amp; contextual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AC4460-8F15-0245-D118-07C1B8A2843D}"/>
              </a:ext>
            </a:extLst>
          </p:cNvPr>
          <p:cNvSpPr/>
          <p:nvPr/>
        </p:nvSpPr>
        <p:spPr>
          <a:xfrm>
            <a:off x="5488081" y="3690731"/>
            <a:ext cx="1003808" cy="7123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B6CB69-6A72-9C7B-D0D6-8A39C49DEB3D}"/>
              </a:ext>
            </a:extLst>
          </p:cNvPr>
          <p:cNvSpPr/>
          <p:nvPr/>
        </p:nvSpPr>
        <p:spPr>
          <a:xfrm>
            <a:off x="5044088" y="2978426"/>
            <a:ext cx="1891793" cy="71230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F566C1-55C6-0E84-F277-8909AB2251FA}"/>
              </a:ext>
            </a:extLst>
          </p:cNvPr>
          <p:cNvSpPr/>
          <p:nvPr/>
        </p:nvSpPr>
        <p:spPr>
          <a:xfrm>
            <a:off x="4233319" y="2266122"/>
            <a:ext cx="3513330" cy="712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6CB7E-A72B-7A41-8A32-3698EA45983C}"/>
              </a:ext>
            </a:extLst>
          </p:cNvPr>
          <p:cNvSpPr/>
          <p:nvPr/>
        </p:nvSpPr>
        <p:spPr>
          <a:xfrm>
            <a:off x="3094380" y="1553817"/>
            <a:ext cx="5791204" cy="712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E5C8AF-BA3A-4A7D-8394-0E47076136EC}"/>
              </a:ext>
            </a:extLst>
          </p:cNvPr>
          <p:cNvSpPr txBox="1"/>
          <p:nvPr/>
        </p:nvSpPr>
        <p:spPr>
          <a:xfrm>
            <a:off x="2186692" y="4765574"/>
            <a:ext cx="7818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i="1" dirty="0"/>
              <a:t>"Computational thinking means more than being able to program a computer.</a:t>
            </a:r>
          </a:p>
          <a:p>
            <a:pPr algn="ctr"/>
            <a:r>
              <a:rPr lang="en-IN" i="1" dirty="0"/>
              <a:t>It requires thinking at multiple levels of abstraction." - Jeannette M. Wing</a:t>
            </a:r>
            <a:endParaRPr lang="en-US" sz="3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114CFC-DAC5-7AF2-E9CD-76114272F469}"/>
              </a:ext>
            </a:extLst>
          </p:cNvPr>
          <p:cNvCxnSpPr/>
          <p:nvPr/>
        </p:nvCxnSpPr>
        <p:spPr>
          <a:xfrm flipV="1">
            <a:off x="9481645" y="1553817"/>
            <a:ext cx="0" cy="284921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71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C4945B-36D7-2AA8-A1A5-DBEE852BD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904" y="4651513"/>
            <a:ext cx="1762002" cy="172029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CC3015D-47D8-E020-C366-E0881EF48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74" y="592069"/>
            <a:ext cx="7685230" cy="461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5E6EF-CC5E-C558-0B73-BC660A3A2C26}"/>
              </a:ext>
            </a:extLst>
          </p:cNvPr>
          <p:cNvSpPr txBox="1"/>
          <p:nvPr/>
        </p:nvSpPr>
        <p:spPr>
          <a:xfrm>
            <a:off x="3694968" y="5065602"/>
            <a:ext cx="4962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Abstractions have cascading effects</a:t>
            </a:r>
          </a:p>
          <a:p>
            <a:pPr algn="ctr"/>
            <a:r>
              <a:rPr lang="en-US" sz="2400" dirty="0"/>
              <a:t>on how we model &amp; design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281CD0-E555-883B-C20F-7BB7CF6F10F1}"/>
              </a:ext>
            </a:extLst>
          </p:cNvPr>
          <p:cNvSpPr txBox="1"/>
          <p:nvPr/>
        </p:nvSpPr>
        <p:spPr>
          <a:xfrm>
            <a:off x="2768005" y="393424"/>
            <a:ext cx="6655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Printing Money – the UCO bank issue</a:t>
            </a:r>
          </a:p>
        </p:txBody>
      </p:sp>
    </p:spTree>
    <p:extLst>
      <p:ext uri="{BB962C8B-B14F-4D97-AF65-F5344CB8AC3E}">
        <p14:creationId xmlns:p14="http://schemas.microsoft.com/office/powerpoint/2010/main" val="198301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971A-E803-F3BE-A76A-AC22C36E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Last 20 </a:t>
            </a:r>
            <a:r>
              <a:rPr lang="en-US" dirty="0" err="1"/>
              <a:t>yrs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6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11221</TotalTime>
  <Words>284</Words>
  <Application>Microsoft Macintosh PowerPoint</Application>
  <PresentationFormat>Widescreen</PresentationFormat>
  <Paragraphs>69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Helvetica Neue</vt:lpstr>
      <vt:lpstr>Office Theme</vt:lpstr>
      <vt:lpstr>Systems Resurgent?</vt:lpstr>
      <vt:lpstr>Outline</vt:lpstr>
      <vt:lpstr>Definition &amp; Properties</vt:lpstr>
      <vt:lpstr>PowerPoint Presentation</vt:lpstr>
      <vt:lpstr>Tractability</vt:lpstr>
      <vt:lpstr>PowerPoint Presentation</vt:lpstr>
      <vt:lpstr>PowerPoint Presentation</vt:lpstr>
      <vt:lpstr>PowerPoint Presentation</vt:lpstr>
      <vt:lpstr>Last 20 yrs</vt:lpstr>
      <vt:lpstr>PowerPoint Presentation</vt:lpstr>
      <vt:lpstr>PowerPoint Presentation</vt:lpstr>
      <vt:lpstr>PowerPoint Presentation</vt:lpstr>
      <vt:lpstr>"Education is what, when, and why to do things, Training is how to do it. Either one without the other is not of much use.”  - Hamming</vt:lpstr>
      <vt:lpstr>Recent Developments &amp; Near Future</vt:lpstr>
      <vt:lpstr>4 driving factors</vt:lpstr>
      <vt:lpstr>3 fronts of increased systems engineering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Amod Malviya</dc:creator>
  <cp:lastModifiedBy>Amod Malviya</cp:lastModifiedBy>
  <cp:revision>87</cp:revision>
  <dcterms:created xsi:type="dcterms:W3CDTF">2024-06-21T19:10:14Z</dcterms:created>
  <dcterms:modified xsi:type="dcterms:W3CDTF">2024-06-29T14:11:42Z</dcterms:modified>
</cp:coreProperties>
</file>