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C0815838-69E2-42CC-BF06-F74EB88F8399}"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C2D4153-1D4B-44FB-82EF-0B74B25069BB}"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10B1C623-37BD-4661-8830-141943338393}"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242FA5F6-3857-4673-84F5-AB582A239E4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0321F310-9506-467B-A762-08EBADB0B909}"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9A005352-7E8F-46F0-9165-779B06F095F8}"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8EB8BD9-A445-4C99-AA7D-8FF7F91BFC2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786C643-E98B-4545-BC8D-CBA39B95540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D3F275B0-7E8C-4075-BB69-4E2F5E38FE2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D3D72DD-0357-456E-A645-0FF5F20EDD1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24159DF-4118-4A84-80FD-F72B1F2201FE}"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FD0C00F-E20E-402E-8BD1-B758DC5D0B6E}"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6"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tIns="0" rIns="0" bIns="0" anchor="t">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fld id="{97B2F84D-3B69-4ACA-8EC0-6E2A8059C99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1674360" y="1612440"/>
            <a:ext cx="6731640" cy="1627560"/>
          </a:xfrm>
          <a:prstGeom prst="rect">
            <a:avLst/>
          </a:prstGeom>
          <a:noFill/>
          <a:ln w="0">
            <a:noFill/>
          </a:ln>
        </p:spPr>
        <p:txBody>
          <a:bodyPr lIns="0" tIns="0" rIns="0" bIns="0" anchor="ctr">
            <a:noAutofit/>
          </a:bodyPr>
          <a:lstStyle/>
          <a:p>
            <a:pPr algn="ctr">
              <a:buNone/>
            </a:pPr>
            <a:r>
              <a:rPr lang="en-IN" sz="3200" b="1" strike="noStrike" spc="-1">
                <a:latin typeface="URW Gothic"/>
              </a:rPr>
              <a:t>The Image Game:</a:t>
            </a:r>
            <a:br>
              <a:rPr sz="3200"/>
            </a:br>
            <a:r>
              <a:rPr lang="en-IN" sz="3200" b="1" strike="noStrike" spc="-1">
                <a:latin typeface="URW Gothic"/>
              </a:rPr>
              <a:t>Exploit Kit Detection Based on</a:t>
            </a:r>
            <a:br>
              <a:rPr sz="3200"/>
            </a:br>
            <a:r>
              <a:rPr lang="en-IN" sz="3200" b="1" strike="noStrike" spc="-1">
                <a:latin typeface="URW Gothic"/>
              </a:rPr>
              <a:t>Recursive Convolutional Neural Networks</a:t>
            </a:r>
          </a:p>
        </p:txBody>
      </p:sp>
      <p:sp>
        <p:nvSpPr>
          <p:cNvPr id="42" name="TextBox 41"/>
          <p:cNvSpPr txBox="1"/>
          <p:nvPr/>
        </p:nvSpPr>
        <p:spPr>
          <a:xfrm>
            <a:off x="2970000" y="1211040"/>
            <a:ext cx="4140000" cy="344880"/>
          </a:xfrm>
          <a:prstGeom prst="rect">
            <a:avLst/>
          </a:prstGeom>
          <a:noFill/>
          <a:ln w="0">
            <a:noFill/>
          </a:ln>
        </p:spPr>
        <p:txBody>
          <a:bodyPr lIns="90000" tIns="45000" rIns="90000" bIns="45000" anchor="t">
            <a:noAutofit/>
          </a:bodyPr>
          <a:lstStyle/>
          <a:p>
            <a:pPr algn="ctr">
              <a:buNone/>
            </a:pPr>
            <a:r>
              <a:rPr lang="en-IN" sz="2000" b="0" strike="noStrike" spc="-1">
                <a:latin typeface="URW Gothic"/>
              </a:rPr>
              <a:t>S. Yoo, S. Kim, B. B. Kang</a:t>
            </a:r>
          </a:p>
        </p:txBody>
      </p:sp>
      <p:sp>
        <p:nvSpPr>
          <p:cNvPr id="43" name="TextBox 42"/>
          <p:cNvSpPr txBox="1"/>
          <p:nvPr/>
        </p:nvSpPr>
        <p:spPr>
          <a:xfrm>
            <a:off x="3600000" y="3600000"/>
            <a:ext cx="2880000" cy="1105560"/>
          </a:xfrm>
          <a:prstGeom prst="rect">
            <a:avLst/>
          </a:prstGeom>
          <a:noFill/>
          <a:ln w="0">
            <a:noFill/>
          </a:ln>
        </p:spPr>
        <p:txBody>
          <a:bodyPr lIns="90000" tIns="45000" rIns="90000" bIns="45000" anchor="t">
            <a:noAutofit/>
          </a:bodyPr>
          <a:lstStyle/>
          <a:p>
            <a:pPr algn="ctr">
              <a:lnSpc>
                <a:spcPct val="100000"/>
              </a:lnSpc>
              <a:spcBef>
                <a:spcPts val="567"/>
              </a:spcBef>
              <a:spcAft>
                <a:spcPts val="567"/>
              </a:spcAft>
              <a:buNone/>
            </a:pPr>
            <a:r>
              <a:rPr lang="en-IN" sz="1400" b="0" strike="noStrike" spc="-1">
                <a:latin typeface="Ubuntu"/>
              </a:rPr>
              <a:t>A presentation by:</a:t>
            </a:r>
            <a:endParaRPr lang="en-IN" sz="1400" b="0" strike="noStrike" spc="-1">
              <a:latin typeface="Ubuntu"/>
              <a:ea typeface="Noto Sans CJK SC"/>
            </a:endParaRPr>
          </a:p>
          <a:p>
            <a:pPr algn="ctr">
              <a:lnSpc>
                <a:spcPct val="100000"/>
              </a:lnSpc>
              <a:spcBef>
                <a:spcPts val="567"/>
              </a:spcBef>
              <a:spcAft>
                <a:spcPts val="567"/>
              </a:spcAft>
              <a:buNone/>
            </a:pPr>
            <a:r>
              <a:rPr lang="en-IN" sz="1400" b="0" strike="noStrike" spc="-1">
                <a:latin typeface="Ubuntu"/>
              </a:rPr>
              <a:t>Shreeniwas Chate (A38)</a:t>
            </a:r>
            <a:endParaRPr lang="en-IN" sz="1400" b="0" strike="noStrike" spc="-1">
              <a:latin typeface="Ubuntu"/>
              <a:ea typeface="Noto Sans CJK SC"/>
            </a:endParaRPr>
          </a:p>
          <a:p>
            <a:pPr algn="ctr">
              <a:lnSpc>
                <a:spcPct val="100000"/>
              </a:lnSpc>
              <a:spcBef>
                <a:spcPts val="567"/>
              </a:spcBef>
              <a:spcAft>
                <a:spcPts val="567"/>
              </a:spcAft>
              <a:buNone/>
            </a:pPr>
            <a:r>
              <a:rPr lang="en-IN" sz="1400" b="0" strike="noStrike" spc="-1">
                <a:latin typeface="Ubuntu"/>
              </a:rPr>
              <a:t>Amod Manjarekar (A50)</a:t>
            </a:r>
            <a:endParaRPr lang="en-IN" sz="1400" b="0" strike="noStrike" spc="-1">
              <a:latin typeface="Ubuntu"/>
              <a:ea typeface="Noto Sans CJK SC"/>
            </a:endParaRPr>
          </a:p>
          <a:p>
            <a:pPr algn="ctr">
              <a:lnSpc>
                <a:spcPct val="100000"/>
              </a:lnSpc>
              <a:spcBef>
                <a:spcPts val="567"/>
              </a:spcBef>
              <a:spcAft>
                <a:spcPts val="567"/>
              </a:spcAft>
              <a:buNone/>
            </a:pPr>
            <a:r>
              <a:rPr lang="en-IN" sz="1400" b="0" strike="noStrike" spc="-1">
                <a:latin typeface="Ubuntu"/>
              </a:rPr>
              <a:t>Sumedh Borde (A53)</a:t>
            </a:r>
            <a:endParaRPr lang="en-IN" sz="1400" b="0" strike="noStrike" spc="-1">
              <a:latin typeface="Ubuntu"/>
              <a:ea typeface="Noto Sans CJK SC"/>
            </a:endParaRPr>
          </a:p>
        </p:txBody>
      </p:sp>
      <p:sp>
        <p:nvSpPr>
          <p:cNvPr id="44" name="Rectangle 43"/>
          <p:cNvSpPr/>
          <p:nvPr/>
        </p:nvSpPr>
        <p:spPr>
          <a:xfrm>
            <a:off x="270000" y="315000"/>
            <a:ext cx="9540000" cy="5040000"/>
          </a:xfrm>
          <a:prstGeom prst="rect">
            <a:avLst/>
          </a:prstGeom>
          <a:noFill/>
          <a:ln w="76320">
            <a:solidFill>
              <a:srgbClr val="000000"/>
            </a:solidFill>
            <a:miter/>
          </a:ln>
        </p:spPr>
        <p:style>
          <a:lnRef idx="0">
            <a:scrgbClr r="0" g="0" b="0"/>
          </a:lnRef>
          <a:fillRef idx="0">
            <a:scrgbClr r="0" g="0" b="0"/>
          </a:fillRef>
          <a:effectRef idx="0">
            <a:scrgbClr r="0" g="0" b="0"/>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180000" y="180000"/>
            <a:ext cx="3240000" cy="228960"/>
          </a:xfrm>
          <a:prstGeom prst="rect">
            <a:avLst/>
          </a:prstGeom>
          <a:noFill/>
          <a:ln w="0">
            <a:noFill/>
          </a:ln>
        </p:spPr>
        <p:txBody>
          <a:bodyPr lIns="0" tIns="0" rIns="0" bIns="0" anchor="ctr">
            <a:noAutofit/>
          </a:bodyPr>
          <a:lstStyle/>
          <a:p>
            <a:r>
              <a:rPr lang="en-IN" sz="1800" b="1" strike="noStrike" spc="-1">
                <a:solidFill>
                  <a:srgbClr val="000000"/>
                </a:solidFill>
                <a:latin typeface="URW Gothic"/>
              </a:rPr>
              <a:t>THE IMAGE BASED MODEL</a:t>
            </a:r>
            <a:endParaRPr lang="en-IN" sz="1800" b="1" strike="noStrike" spc="-1">
              <a:solidFill>
                <a:srgbClr val="000000"/>
              </a:solidFill>
              <a:latin typeface="URW Gothic"/>
              <a:ea typeface="Noto Sans CJK SC"/>
            </a:endParaRPr>
          </a:p>
        </p:txBody>
      </p:sp>
      <p:sp>
        <p:nvSpPr>
          <p:cNvPr id="78" name="TextBox 77"/>
          <p:cNvSpPr txBox="1"/>
          <p:nvPr/>
        </p:nvSpPr>
        <p:spPr>
          <a:xfrm>
            <a:off x="0" y="468000"/>
            <a:ext cx="3420000" cy="468000"/>
          </a:xfrm>
          <a:prstGeom prst="rect">
            <a:avLst/>
          </a:prstGeom>
          <a:solidFill>
            <a:srgbClr val="000000"/>
          </a:solidFill>
          <a:ln w="0">
            <a:noFill/>
          </a:ln>
        </p:spPr>
        <p:txBody>
          <a:bodyPr lIns="0" tIns="0" rIns="0" bIns="0" anchor="ctr">
            <a:noAutofit/>
          </a:bodyPr>
          <a:lstStyle/>
          <a:p>
            <a:r>
              <a:rPr lang="en-IN" sz="2000" b="0" strike="noStrike" spc="-1">
                <a:solidFill>
                  <a:srgbClr val="FFFFFF"/>
                </a:solidFill>
                <a:latin typeface="URW Gothic"/>
              </a:rPr>
              <a:t>Size</a:t>
            </a:r>
            <a:endParaRPr lang="en-IN" sz="2000" b="0" strike="noStrike" spc="-1">
              <a:solidFill>
                <a:srgbClr val="FFFFFF"/>
              </a:solidFill>
              <a:latin typeface="URW Gothic"/>
              <a:ea typeface="Noto Sans CJK SC"/>
            </a:endParaRPr>
          </a:p>
        </p:txBody>
      </p:sp>
      <p:sp>
        <p:nvSpPr>
          <p:cNvPr id="79" name="TextBox 78"/>
          <p:cNvSpPr txBox="1"/>
          <p:nvPr/>
        </p:nvSpPr>
        <p:spPr>
          <a:xfrm>
            <a:off x="540000" y="1167120"/>
            <a:ext cx="4680000" cy="1425960"/>
          </a:xfrm>
          <a:prstGeom prst="rect">
            <a:avLst/>
          </a:prstGeom>
          <a:noFill/>
          <a:ln w="0">
            <a:noFill/>
          </a:ln>
        </p:spPr>
        <p:txBody>
          <a:bodyPr lIns="0" tIns="0" rIns="0" bIns="0" anchor="t">
            <a:noAutofit/>
          </a:bodyPr>
          <a:lstStyle/>
          <a:p>
            <a:pPr marL="216000" indent="-216000">
              <a:spcBef>
                <a:spcPts val="1134"/>
              </a:spcBef>
              <a:spcAft>
                <a:spcPts val="1134"/>
              </a:spcAft>
              <a:buClr>
                <a:srgbClr val="000000"/>
              </a:buClr>
              <a:buSzPct val="45000"/>
              <a:buFont typeface="Wingdings" charset="2"/>
              <a:buChar char=""/>
            </a:pPr>
            <a:r>
              <a:rPr lang="en-IN" sz="1800" b="0" strike="noStrike" spc="-1">
                <a:latin typeface="Ubuntu"/>
              </a:rPr>
              <a:t>Selection must be done between multiple image sizes, from the range 8x8 to 1024x1024</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Accuracy must be high, and efficiency is taken into slight consideration</a:t>
            </a:r>
            <a:endParaRPr lang="en-IN" sz="1800" b="0" strike="noStrike" spc="-1">
              <a:latin typeface="Ubuntu"/>
              <a:ea typeface="Noto Sans CJK SC"/>
            </a:endParaRPr>
          </a:p>
        </p:txBody>
      </p:sp>
      <p:sp>
        <p:nvSpPr>
          <p:cNvPr id="80" name="TextBox 79"/>
          <p:cNvSpPr txBox="1"/>
          <p:nvPr/>
        </p:nvSpPr>
        <p:spPr>
          <a:xfrm>
            <a:off x="5040000" y="3240000"/>
            <a:ext cx="4680000" cy="2082600"/>
          </a:xfrm>
          <a:prstGeom prst="rect">
            <a:avLst/>
          </a:prstGeom>
          <a:noFill/>
          <a:ln w="0">
            <a:noFill/>
          </a:ln>
        </p:spPr>
        <p:txBody>
          <a:bodyPr lIns="0" tIns="0" rIns="0" bIns="0" anchor="t">
            <a:noAutofit/>
          </a:bodyPr>
          <a:lstStyle/>
          <a:p>
            <a:pPr marL="216000" indent="-216000">
              <a:spcBef>
                <a:spcPts val="1134"/>
              </a:spcBef>
              <a:spcAft>
                <a:spcPts val="1134"/>
              </a:spcAft>
              <a:buClr>
                <a:srgbClr val="000000"/>
              </a:buClr>
              <a:buSzPct val="45000"/>
              <a:buFont typeface="Wingdings" charset="2"/>
              <a:buChar char=""/>
            </a:pPr>
            <a:r>
              <a:rPr lang="en-IN" sz="1800" b="0" strike="noStrike" spc="-1">
                <a:latin typeface="Ubuntu"/>
              </a:rPr>
              <a:t>17,593 training images and 2,326 test images of varying sizes from the given range were tested</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Accuracy peaked for sizes 8x8, 256x256, &amp; 512x512</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Thus, consequent images were resized to these three sizes</a:t>
            </a:r>
            <a:endParaRPr lang="en-IN" sz="1800" b="0" strike="noStrike" spc="-1">
              <a:latin typeface="Ubuntu"/>
              <a:ea typeface="Noto Sans CJK SC"/>
            </a:endParaRPr>
          </a:p>
        </p:txBody>
      </p:sp>
      <p:pic>
        <p:nvPicPr>
          <p:cNvPr id="81" name="Picture 80"/>
          <p:cNvPicPr/>
          <p:nvPr/>
        </p:nvPicPr>
        <p:blipFill>
          <a:blip r:embed="rId2"/>
          <a:stretch/>
        </p:blipFill>
        <p:spPr>
          <a:xfrm>
            <a:off x="5269320" y="689760"/>
            <a:ext cx="4270680" cy="2354760"/>
          </a:xfrm>
          <a:prstGeom prst="rect">
            <a:avLst/>
          </a:prstGeom>
          <a:ln w="0">
            <a:noFill/>
          </a:ln>
        </p:spPr>
      </p:pic>
      <p:pic>
        <p:nvPicPr>
          <p:cNvPr id="82" name="Picture 81"/>
          <p:cNvPicPr/>
          <p:nvPr/>
        </p:nvPicPr>
        <p:blipFill>
          <a:blip r:embed="rId3"/>
          <a:srcRect t="49019" b="-1553"/>
          <a:stretch/>
        </p:blipFill>
        <p:spPr>
          <a:xfrm>
            <a:off x="720000" y="2700360"/>
            <a:ext cx="3960000" cy="26996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180000" y="180000"/>
            <a:ext cx="3240000" cy="228960"/>
          </a:xfrm>
          <a:prstGeom prst="rect">
            <a:avLst/>
          </a:prstGeom>
          <a:noFill/>
          <a:ln w="0">
            <a:noFill/>
          </a:ln>
        </p:spPr>
        <p:txBody>
          <a:bodyPr lIns="0" tIns="0" rIns="0" bIns="0" anchor="ctr">
            <a:noAutofit/>
          </a:bodyPr>
          <a:lstStyle/>
          <a:p>
            <a:r>
              <a:rPr lang="en-IN" sz="1800" b="1" strike="noStrike" spc="-1">
                <a:solidFill>
                  <a:srgbClr val="000000"/>
                </a:solidFill>
                <a:latin typeface="URW Gothic"/>
              </a:rPr>
              <a:t>THE IMAGE BASED MODEL</a:t>
            </a:r>
            <a:endParaRPr lang="en-IN" sz="1800" b="1" strike="noStrike" spc="-1">
              <a:solidFill>
                <a:srgbClr val="000000"/>
              </a:solidFill>
              <a:latin typeface="URW Gothic"/>
              <a:ea typeface="Noto Sans CJK SC"/>
            </a:endParaRPr>
          </a:p>
        </p:txBody>
      </p:sp>
      <p:sp>
        <p:nvSpPr>
          <p:cNvPr id="84" name="TextBox 83"/>
          <p:cNvSpPr txBox="1"/>
          <p:nvPr/>
        </p:nvSpPr>
        <p:spPr>
          <a:xfrm>
            <a:off x="0" y="468000"/>
            <a:ext cx="3420000" cy="468000"/>
          </a:xfrm>
          <a:prstGeom prst="rect">
            <a:avLst/>
          </a:prstGeom>
          <a:solidFill>
            <a:srgbClr val="000000"/>
          </a:solidFill>
          <a:ln w="0">
            <a:noFill/>
          </a:ln>
        </p:spPr>
        <p:txBody>
          <a:bodyPr lIns="0" tIns="0" rIns="0" bIns="0" anchor="ctr">
            <a:noAutofit/>
          </a:bodyPr>
          <a:lstStyle/>
          <a:p>
            <a:r>
              <a:rPr lang="en-IN" sz="2000" b="0" strike="noStrike" spc="-1">
                <a:solidFill>
                  <a:srgbClr val="FFFFFF"/>
                </a:solidFill>
                <a:latin typeface="URW Gothic"/>
              </a:rPr>
              <a:t>RCNN</a:t>
            </a:r>
            <a:endParaRPr lang="en-IN" sz="2000" b="0" strike="noStrike" spc="-1">
              <a:solidFill>
                <a:srgbClr val="FFFFFF"/>
              </a:solidFill>
              <a:latin typeface="URW Gothic"/>
              <a:ea typeface="Noto Sans CJK SC"/>
            </a:endParaRPr>
          </a:p>
        </p:txBody>
      </p:sp>
      <p:sp>
        <p:nvSpPr>
          <p:cNvPr id="85" name="TextBox 84"/>
          <p:cNvSpPr txBox="1"/>
          <p:nvPr/>
        </p:nvSpPr>
        <p:spPr>
          <a:xfrm>
            <a:off x="540000" y="1095120"/>
            <a:ext cx="4680000" cy="2995560"/>
          </a:xfrm>
          <a:prstGeom prst="rect">
            <a:avLst/>
          </a:prstGeom>
          <a:noFill/>
          <a:ln w="0">
            <a:noFill/>
          </a:ln>
        </p:spPr>
        <p:txBody>
          <a:bodyPr lIns="0" tIns="0" rIns="0" bIns="0" anchor="t">
            <a:noAutofit/>
          </a:bodyPr>
          <a:lstStyle/>
          <a:p>
            <a:pPr marL="216000" indent="-216000">
              <a:spcBef>
                <a:spcPts val="1134"/>
              </a:spcBef>
              <a:spcAft>
                <a:spcPts val="1134"/>
              </a:spcAft>
              <a:buClr>
                <a:srgbClr val="000000"/>
              </a:buClr>
              <a:buSzPct val="45000"/>
              <a:buFont typeface="Wingdings" charset="2"/>
              <a:buChar char=""/>
            </a:pPr>
            <a:r>
              <a:rPr lang="en-IN" sz="1800" b="0" strike="noStrike" spc="-1">
                <a:latin typeface="Ubuntu"/>
              </a:rPr>
              <a:t>An RCNN model, based on ConvNet, was adopted to increase classification accuracy</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This model recursively updates the original input image</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The basic concept is to multiply the feature maps created through a convolution layer with the original image and to update the feature map</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The general feature map are stated by the equation:</a:t>
            </a:r>
            <a:endParaRPr lang="en-IN" sz="1800" b="0" strike="noStrike" spc="-1">
              <a:latin typeface="Ubuntu"/>
              <a:ea typeface="Noto Sans CJK SC"/>
            </a:endParaRPr>
          </a:p>
        </p:txBody>
      </p:sp>
      <p:pic>
        <p:nvPicPr>
          <p:cNvPr id="86" name="Picture 85"/>
          <p:cNvPicPr/>
          <p:nvPr/>
        </p:nvPicPr>
        <p:blipFill>
          <a:blip r:embed="rId2"/>
          <a:stretch/>
        </p:blipFill>
        <p:spPr>
          <a:xfrm>
            <a:off x="5400000" y="1440000"/>
            <a:ext cx="4413600" cy="3067560"/>
          </a:xfrm>
          <a:prstGeom prst="rect">
            <a:avLst/>
          </a:prstGeom>
          <a:ln w="0">
            <a:noFill/>
          </a:ln>
        </p:spPr>
      </p:pic>
      <p:sp>
        <p:nvSpPr>
          <p:cNvPr id="87" name="TextBox 86"/>
          <p:cNvSpPr txBox="1"/>
          <p:nvPr/>
        </p:nvSpPr>
        <p:spPr>
          <a:xfrm>
            <a:off x="900000" y="4140000"/>
            <a:ext cx="3960000" cy="457560"/>
          </a:xfrm>
          <a:prstGeom prst="rect">
            <a:avLst/>
          </a:prstGeom>
          <a:noFill/>
          <a:ln w="0">
            <a:noFill/>
          </a:ln>
        </p:spPr>
        <p:txBody>
          <a:bodyPr lIns="0" tIns="0" rIns="0" bIns="0" anchor="t">
            <a:noAutofit/>
          </a:bodyPr>
          <a:lstStyle/>
          <a:p>
            <a:pPr marL="216000" indent="-216000" algn="ctr">
              <a:lnSpc>
                <a:spcPct val="100000"/>
              </a:lnSpc>
              <a:spcBef>
                <a:spcPts val="1134"/>
              </a:spcBef>
              <a:spcAft>
                <a:spcPts val="1134"/>
              </a:spcAft>
              <a:buClr>
                <a:srgbClr val="000000"/>
              </a:buClr>
              <a:buSzPct val="45000"/>
              <a:buFont typeface="Wingdings" charset="2"/>
              <a:buChar char=""/>
            </a:pPr>
            <a:r>
              <a:rPr lang="en-IN" sz="2000" b="0" strike="noStrike" spc="-1">
                <a:latin typeface="FreeMono"/>
              </a:rPr>
              <a:t>G[m,n] = (i×h)[m,n]</a:t>
            </a:r>
            <a:endParaRPr lang="en-IN" sz="2000" b="0" strike="noStrike" spc="-1">
              <a:latin typeface="FreeMono"/>
              <a:ea typeface="Noto Sans CJK SC"/>
            </a:endParaRPr>
          </a:p>
        </p:txBody>
      </p:sp>
      <p:sp>
        <p:nvSpPr>
          <p:cNvPr id="88" name="TextBox 87"/>
          <p:cNvSpPr txBox="1"/>
          <p:nvPr/>
        </p:nvSpPr>
        <p:spPr>
          <a:xfrm>
            <a:off x="1260000" y="4500000"/>
            <a:ext cx="3600000" cy="769320"/>
          </a:xfrm>
          <a:prstGeom prst="rect">
            <a:avLst/>
          </a:prstGeom>
          <a:noFill/>
          <a:ln w="0">
            <a:noFill/>
          </a:ln>
        </p:spPr>
        <p:txBody>
          <a:bodyPr lIns="0" tIns="0" rIns="0" bIns="0" anchor="t">
            <a:noAutofit/>
          </a:bodyPr>
          <a:lstStyle/>
          <a:p>
            <a:pPr marL="216000" indent="-216000">
              <a:buClr>
                <a:srgbClr val="000000"/>
              </a:buClr>
              <a:buSzPct val="45000"/>
              <a:buFont typeface="Wingdings" charset="2"/>
              <a:buChar char=""/>
            </a:pPr>
            <a:r>
              <a:rPr lang="en-IN" sz="1800" b="0" strike="noStrike" spc="-1">
                <a:latin typeface="Ubuntu"/>
              </a:rPr>
              <a:t>where,</a:t>
            </a:r>
            <a:endParaRPr lang="en-IN" sz="1800" b="0" strike="noStrike" spc="-1">
              <a:latin typeface="Ubuntu"/>
              <a:ea typeface="Noto Sans CJK SC"/>
            </a:endParaRPr>
          </a:p>
          <a:p>
            <a:pPr marL="432000" lvl="1" indent="-216000">
              <a:buClr>
                <a:srgbClr val="000000"/>
              </a:buClr>
              <a:buSzPct val="45000"/>
              <a:buFont typeface="Wingdings" charset="2"/>
              <a:buChar char=""/>
            </a:pPr>
            <a:r>
              <a:rPr lang="en-IN" sz="1800" b="0" strike="noStrike" spc="-1">
                <a:latin typeface="Ubuntu"/>
              </a:rPr>
              <a:t>i = input image,</a:t>
            </a:r>
            <a:endParaRPr lang="en-IN" sz="1800" b="0" strike="noStrike" spc="-1">
              <a:latin typeface="Ubuntu"/>
              <a:ea typeface="Noto Sans CJK SC"/>
            </a:endParaRPr>
          </a:p>
          <a:p>
            <a:pPr marL="432000" lvl="1" indent="-216000">
              <a:buClr>
                <a:srgbClr val="000000"/>
              </a:buClr>
              <a:buSzPct val="45000"/>
              <a:buFont typeface="Wingdings" charset="2"/>
              <a:buChar char=""/>
            </a:pPr>
            <a:r>
              <a:rPr lang="en-IN" sz="1800" b="0" strike="noStrike" spc="-1">
                <a:latin typeface="Ubuntu"/>
              </a:rPr>
              <a:t>n = RCNN kernel</a:t>
            </a:r>
            <a:endParaRPr lang="en-IN" sz="1800" b="0" strike="noStrike" spc="-1">
              <a:latin typeface="Ubuntu"/>
              <a:ea typeface="Noto Sans CJK S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80000" y="180000"/>
            <a:ext cx="3240000" cy="228960"/>
          </a:xfrm>
          <a:prstGeom prst="rect">
            <a:avLst/>
          </a:prstGeom>
          <a:noFill/>
          <a:ln w="0">
            <a:noFill/>
          </a:ln>
        </p:spPr>
        <p:txBody>
          <a:bodyPr lIns="0" tIns="0" rIns="0" bIns="0" anchor="ctr">
            <a:noAutofit/>
          </a:bodyPr>
          <a:lstStyle/>
          <a:p>
            <a:r>
              <a:rPr lang="en-IN" sz="1800" b="1" strike="noStrike" spc="-1">
                <a:solidFill>
                  <a:srgbClr val="000000"/>
                </a:solidFill>
                <a:latin typeface="URW Gothic"/>
              </a:rPr>
              <a:t>THE IMAGE BASED MODEL</a:t>
            </a:r>
            <a:endParaRPr lang="en-IN" sz="1800" b="1" strike="noStrike" spc="-1">
              <a:solidFill>
                <a:srgbClr val="000000"/>
              </a:solidFill>
              <a:latin typeface="URW Gothic"/>
              <a:ea typeface="Noto Sans CJK SC"/>
            </a:endParaRPr>
          </a:p>
        </p:txBody>
      </p:sp>
      <p:sp>
        <p:nvSpPr>
          <p:cNvPr id="90" name="TextBox 89"/>
          <p:cNvSpPr txBox="1"/>
          <p:nvPr/>
        </p:nvSpPr>
        <p:spPr>
          <a:xfrm>
            <a:off x="0" y="468000"/>
            <a:ext cx="3420000" cy="468000"/>
          </a:xfrm>
          <a:prstGeom prst="rect">
            <a:avLst/>
          </a:prstGeom>
          <a:solidFill>
            <a:srgbClr val="000000"/>
          </a:solidFill>
          <a:ln w="0">
            <a:noFill/>
          </a:ln>
        </p:spPr>
        <p:txBody>
          <a:bodyPr lIns="0" tIns="0" rIns="0" bIns="0" anchor="ctr">
            <a:noAutofit/>
          </a:bodyPr>
          <a:lstStyle/>
          <a:p>
            <a:r>
              <a:rPr lang="en-IN" sz="2000" b="0" strike="noStrike" spc="-1">
                <a:solidFill>
                  <a:srgbClr val="FFFFFF"/>
                </a:solidFill>
                <a:latin typeface="URW Gothic"/>
              </a:rPr>
              <a:t>Hybrid Model</a:t>
            </a:r>
            <a:endParaRPr lang="en-IN" sz="2000" b="0" strike="noStrike" spc="-1">
              <a:solidFill>
                <a:srgbClr val="FFFFFF"/>
              </a:solidFill>
              <a:latin typeface="URW Gothic"/>
              <a:ea typeface="Noto Sans CJK SC"/>
            </a:endParaRPr>
          </a:p>
        </p:txBody>
      </p:sp>
      <p:sp>
        <p:nvSpPr>
          <p:cNvPr id="91" name="TextBox 90"/>
          <p:cNvSpPr txBox="1"/>
          <p:nvPr/>
        </p:nvSpPr>
        <p:spPr>
          <a:xfrm>
            <a:off x="540000" y="1095120"/>
            <a:ext cx="9000000" cy="344880"/>
          </a:xfrm>
          <a:prstGeom prst="rect">
            <a:avLst/>
          </a:prstGeom>
          <a:noFill/>
          <a:ln w="0">
            <a:noFill/>
          </a:ln>
        </p:spPr>
        <p:txBody>
          <a:bodyPr lIns="0" tIns="0" rIns="0" bIns="0" anchor="t">
            <a:noAutofit/>
          </a:bodyPr>
          <a:lstStyle/>
          <a:p>
            <a:r>
              <a:rPr lang="en-IN" sz="1800" b="0" strike="noStrike" spc="-1">
                <a:latin typeface="Ubuntu"/>
              </a:rPr>
              <a:t>A hybrid RCNN model was built based on the previous three factors.</a:t>
            </a:r>
            <a:endParaRPr lang="en-IN" sz="1800" b="0" strike="noStrike" spc="-1">
              <a:latin typeface="Ubuntu"/>
              <a:ea typeface="Noto Sans CJK SC"/>
            </a:endParaRPr>
          </a:p>
        </p:txBody>
      </p:sp>
      <p:pic>
        <p:nvPicPr>
          <p:cNvPr id="92" name="Picture 91"/>
          <p:cNvPicPr/>
          <p:nvPr/>
        </p:nvPicPr>
        <p:blipFill>
          <a:blip r:embed="rId2"/>
          <a:stretch/>
        </p:blipFill>
        <p:spPr>
          <a:xfrm>
            <a:off x="1932840" y="1440000"/>
            <a:ext cx="6214320" cy="365724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260000" y="358200"/>
            <a:ext cx="7560000" cy="829800"/>
          </a:xfrm>
          <a:prstGeom prst="rect">
            <a:avLst/>
          </a:prstGeom>
          <a:noFill/>
          <a:ln w="0">
            <a:noFill/>
          </a:ln>
        </p:spPr>
        <p:txBody>
          <a:bodyPr lIns="0" tIns="0" rIns="0" bIns="0" anchor="ctr">
            <a:noAutofit/>
          </a:bodyPr>
          <a:lstStyle/>
          <a:p>
            <a:pPr algn="ctr">
              <a:buNone/>
            </a:pPr>
            <a:r>
              <a:rPr lang="en-IN" sz="4000" b="1" strike="noStrike" spc="-1">
                <a:solidFill>
                  <a:srgbClr val="000000"/>
                </a:solidFill>
                <a:latin typeface="URW Gothic"/>
              </a:rPr>
              <a:t>EVALUATION</a:t>
            </a:r>
            <a:endParaRPr lang="en-IN" sz="4000" b="1" strike="noStrike" spc="-1">
              <a:solidFill>
                <a:srgbClr val="000000"/>
              </a:solidFill>
              <a:latin typeface="URW Gothic"/>
              <a:ea typeface="Noto Sans CJK SC"/>
            </a:endParaRPr>
          </a:p>
        </p:txBody>
      </p:sp>
      <p:sp>
        <p:nvSpPr>
          <p:cNvPr id="94" name="PlaceHolder 2"/>
          <p:cNvSpPr>
            <a:spLocks noGrp="1"/>
          </p:cNvSpPr>
          <p:nvPr>
            <p:ph type="subTitle"/>
          </p:nvPr>
        </p:nvSpPr>
        <p:spPr>
          <a:xfrm>
            <a:off x="720000" y="1440000"/>
            <a:ext cx="8640000" cy="513000"/>
          </a:xfrm>
          <a:prstGeom prst="rect">
            <a:avLst/>
          </a:prstGeom>
          <a:noFill/>
          <a:ln w="0">
            <a:noFill/>
          </a:ln>
        </p:spPr>
        <p:txBody>
          <a:bodyPr lIns="0" tIns="0" rIns="0" bIns="0" anchor="t">
            <a:noAutofit/>
          </a:bodyPr>
          <a:lstStyle/>
          <a:p>
            <a:r>
              <a:rPr lang="en-IN" sz="1800" b="0" strike="noStrike" spc="-1">
                <a:latin typeface="Ubuntu"/>
              </a:rPr>
              <a:t>This section evaluates the RCNN model and compared it with other EK detection models.</a:t>
            </a:r>
            <a:endParaRPr lang="en-IN" sz="1800" b="0" strike="noStrike" spc="-1">
              <a:latin typeface="Ubuntu"/>
              <a:ea typeface="Noto Sans CJK SC"/>
            </a:endParaRPr>
          </a:p>
        </p:txBody>
      </p:sp>
      <p:sp>
        <p:nvSpPr>
          <p:cNvPr id="95" name="TextBox 94"/>
          <p:cNvSpPr txBox="1"/>
          <p:nvPr/>
        </p:nvSpPr>
        <p:spPr>
          <a:xfrm>
            <a:off x="0" y="2196000"/>
            <a:ext cx="3420000" cy="468000"/>
          </a:xfrm>
          <a:prstGeom prst="rect">
            <a:avLst/>
          </a:prstGeom>
          <a:solidFill>
            <a:srgbClr val="000000"/>
          </a:solidFill>
          <a:ln w="0">
            <a:noFill/>
          </a:ln>
        </p:spPr>
        <p:txBody>
          <a:bodyPr lIns="0" tIns="0" rIns="0" bIns="0" anchor="ctr">
            <a:noAutofit/>
          </a:bodyPr>
          <a:lstStyle/>
          <a:p>
            <a:r>
              <a:rPr lang="en-IN" sz="2000" b="0" strike="noStrike" spc="-1">
                <a:solidFill>
                  <a:srgbClr val="FFFFFF"/>
                </a:solidFill>
                <a:latin typeface="URW Gothic"/>
              </a:rPr>
              <a:t>Dataset Used &amp; Setup</a:t>
            </a:r>
            <a:endParaRPr lang="en-IN" sz="2000" b="0" strike="noStrike" spc="-1">
              <a:solidFill>
                <a:srgbClr val="FFFFFF"/>
              </a:solidFill>
              <a:latin typeface="URW Gothic"/>
              <a:ea typeface="Noto Sans CJK SC"/>
            </a:endParaRPr>
          </a:p>
        </p:txBody>
      </p:sp>
      <p:sp>
        <p:nvSpPr>
          <p:cNvPr id="96" name="TextBox 95"/>
          <p:cNvSpPr txBox="1"/>
          <p:nvPr/>
        </p:nvSpPr>
        <p:spPr>
          <a:xfrm>
            <a:off x="720000" y="2916000"/>
            <a:ext cx="8640000" cy="513000"/>
          </a:xfrm>
          <a:prstGeom prst="rect">
            <a:avLst/>
          </a:prstGeom>
          <a:noFill/>
          <a:ln w="0">
            <a:noFill/>
          </a:ln>
        </p:spPr>
        <p:txBody>
          <a:bodyPr lIns="0" tIns="0" rIns="0" bIns="0" anchor="t">
            <a:noAutofit/>
          </a:bodyPr>
          <a:lstStyle/>
          <a:p>
            <a:r>
              <a:rPr lang="en-IN" sz="1800" b="0" strike="noStrike" spc="-1">
                <a:latin typeface="Ubuntu"/>
              </a:rPr>
              <a:t>The model’s performance was tested with 15,617 benign and 17,709 EK files. This dataset comprises of:</a:t>
            </a:r>
            <a:endParaRPr lang="en-IN" sz="1800" b="0" strike="noStrike" spc="-1">
              <a:latin typeface="Ubuntu"/>
              <a:ea typeface="Noto Sans CJK SC"/>
            </a:endParaRPr>
          </a:p>
        </p:txBody>
      </p:sp>
      <p:sp>
        <p:nvSpPr>
          <p:cNvPr id="97" name="TextBox 96"/>
          <p:cNvSpPr txBox="1"/>
          <p:nvPr/>
        </p:nvSpPr>
        <p:spPr>
          <a:xfrm>
            <a:off x="720000" y="3600000"/>
            <a:ext cx="7920000" cy="885600"/>
          </a:xfrm>
          <a:prstGeom prst="rect">
            <a:avLst/>
          </a:prstGeom>
          <a:noFill/>
          <a:ln w="0">
            <a:noFill/>
          </a:ln>
        </p:spPr>
        <p:txBody>
          <a:bodyPr lIns="0" tIns="0" rIns="0" bIns="0" anchor="t">
            <a:noAutofit/>
          </a:bodyPr>
          <a:lstStyle/>
          <a:p>
            <a:pPr marL="216000" indent="-216000">
              <a:spcBef>
                <a:spcPts val="1134"/>
              </a:spcBef>
              <a:spcAft>
                <a:spcPts val="1134"/>
              </a:spcAft>
              <a:buClr>
                <a:srgbClr val="000000"/>
              </a:buClr>
              <a:buSzPct val="45000"/>
              <a:buFont typeface="Wingdings" charset="2"/>
              <a:buChar char=""/>
            </a:pPr>
            <a:r>
              <a:rPr lang="en-IN" sz="1800" b="0" strike="noStrike" spc="-1">
                <a:latin typeface="Ubuntu"/>
              </a:rPr>
              <a:t>35,616 samples from </a:t>
            </a:r>
            <a:r>
              <a:rPr lang="en-IN" sz="1800" b="0" i="1" strike="noStrike" spc="-1">
                <a:latin typeface="Ubuntu"/>
              </a:rPr>
              <a:t>VirusChaser</a:t>
            </a:r>
            <a:r>
              <a:rPr lang="en-IN" sz="1800" b="0" strike="noStrike" spc="-1">
                <a:latin typeface="Ubuntu"/>
              </a:rPr>
              <a:t>, an antivirus company</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3.4% of the combined dataset from 				</a:t>
            </a:r>
            <a:r>
              <a:rPr lang="en-IN" sz="1800" b="0" strike="noStrike" spc="-1">
                <a:latin typeface="FreeMono"/>
              </a:rPr>
              <a:t>http://www.malware-traffic-analysis.net/</a:t>
            </a:r>
            <a:endParaRPr lang="en-IN" sz="1800" b="0" strike="noStrike" spc="-1">
              <a:latin typeface="Ubuntu"/>
              <a:ea typeface="Noto Sans CJK SC"/>
            </a:endParaRPr>
          </a:p>
        </p:txBody>
      </p:sp>
      <p:sp>
        <p:nvSpPr>
          <p:cNvPr id="98" name="TextBox 97"/>
          <p:cNvSpPr txBox="1"/>
          <p:nvPr/>
        </p:nvSpPr>
        <p:spPr>
          <a:xfrm>
            <a:off x="720000" y="4680360"/>
            <a:ext cx="8640000" cy="513000"/>
          </a:xfrm>
          <a:prstGeom prst="rect">
            <a:avLst/>
          </a:prstGeom>
          <a:noFill/>
          <a:ln w="0">
            <a:noFill/>
          </a:ln>
        </p:spPr>
        <p:txBody>
          <a:bodyPr lIns="0" tIns="0" rIns="0" bIns="0" anchor="t">
            <a:noAutofit/>
          </a:bodyPr>
          <a:lstStyle/>
          <a:p>
            <a:r>
              <a:rPr lang="en-IN" sz="1800" b="0" strike="noStrike" spc="-1">
                <a:latin typeface="Ubuntu"/>
              </a:rPr>
              <a:t>The model was programmed using Python3 with the TensorFlow and Keras libraries.</a:t>
            </a:r>
            <a:endParaRPr lang="en-IN" sz="1800" b="0" strike="noStrike" spc="-1">
              <a:latin typeface="Ubuntu"/>
              <a:ea typeface="Noto Sans CJK S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80000" y="180000"/>
            <a:ext cx="3240000" cy="228960"/>
          </a:xfrm>
          <a:prstGeom prst="rect">
            <a:avLst/>
          </a:prstGeom>
          <a:noFill/>
          <a:ln w="0">
            <a:noFill/>
          </a:ln>
        </p:spPr>
        <p:txBody>
          <a:bodyPr lIns="0" tIns="0" rIns="0" bIns="0" anchor="ctr">
            <a:noAutofit/>
          </a:bodyPr>
          <a:lstStyle/>
          <a:p>
            <a:r>
              <a:rPr lang="en-IN" sz="1800" b="1" strike="noStrike" spc="-1" dirty="0">
                <a:solidFill>
                  <a:srgbClr val="000000"/>
                </a:solidFill>
                <a:latin typeface="URW Gothic"/>
              </a:rPr>
              <a:t>EVALUATION</a:t>
            </a:r>
            <a:endParaRPr lang="en-IN" sz="1800" b="1" strike="noStrike" spc="-1" dirty="0">
              <a:solidFill>
                <a:srgbClr val="000000"/>
              </a:solidFill>
              <a:latin typeface="URW Gothic"/>
              <a:ea typeface="Noto Sans CJK SC"/>
            </a:endParaRPr>
          </a:p>
        </p:txBody>
      </p:sp>
      <p:sp>
        <p:nvSpPr>
          <p:cNvPr id="100" name="TextBox 99"/>
          <p:cNvSpPr txBox="1"/>
          <p:nvPr/>
        </p:nvSpPr>
        <p:spPr>
          <a:xfrm>
            <a:off x="0" y="468000"/>
            <a:ext cx="3420000" cy="468000"/>
          </a:xfrm>
          <a:prstGeom prst="rect">
            <a:avLst/>
          </a:prstGeom>
          <a:solidFill>
            <a:srgbClr val="000000"/>
          </a:solidFill>
          <a:ln w="0">
            <a:noFill/>
          </a:ln>
        </p:spPr>
        <p:txBody>
          <a:bodyPr lIns="0" tIns="0" rIns="0" bIns="0" anchor="ctr">
            <a:noAutofit/>
          </a:bodyPr>
          <a:lstStyle/>
          <a:p>
            <a:r>
              <a:rPr lang="en-IN" sz="2000" b="0" strike="noStrike" spc="-1">
                <a:solidFill>
                  <a:srgbClr val="FFFFFF"/>
                </a:solidFill>
                <a:latin typeface="URW Gothic"/>
              </a:rPr>
              <a:t>Accuracy</a:t>
            </a:r>
            <a:endParaRPr lang="en-IN" sz="2000" b="0" strike="noStrike" spc="-1">
              <a:solidFill>
                <a:srgbClr val="FFFFFF"/>
              </a:solidFill>
              <a:latin typeface="URW Gothic"/>
              <a:ea typeface="Noto Sans CJK SC"/>
            </a:endParaRPr>
          </a:p>
        </p:txBody>
      </p:sp>
      <p:pic>
        <p:nvPicPr>
          <p:cNvPr id="101" name="Picture 100"/>
          <p:cNvPicPr/>
          <p:nvPr/>
        </p:nvPicPr>
        <p:blipFill>
          <a:blip r:embed="rId2"/>
          <a:stretch/>
        </p:blipFill>
        <p:spPr>
          <a:xfrm>
            <a:off x="720000" y="2844000"/>
            <a:ext cx="3677400" cy="2340000"/>
          </a:xfrm>
          <a:prstGeom prst="rect">
            <a:avLst/>
          </a:prstGeom>
          <a:ln w="0">
            <a:noFill/>
          </a:ln>
        </p:spPr>
      </p:pic>
      <p:pic>
        <p:nvPicPr>
          <p:cNvPr id="102" name="Picture 101"/>
          <p:cNvPicPr/>
          <p:nvPr/>
        </p:nvPicPr>
        <p:blipFill>
          <a:blip r:embed="rId3"/>
          <a:stretch/>
        </p:blipFill>
        <p:spPr>
          <a:xfrm>
            <a:off x="5040000" y="763920"/>
            <a:ext cx="4456440" cy="4420080"/>
          </a:xfrm>
          <a:prstGeom prst="rect">
            <a:avLst/>
          </a:prstGeom>
          <a:ln w="0">
            <a:noFill/>
          </a:ln>
        </p:spPr>
      </p:pic>
      <p:sp>
        <p:nvSpPr>
          <p:cNvPr id="103" name="TextBox 102"/>
          <p:cNvSpPr txBox="1"/>
          <p:nvPr/>
        </p:nvSpPr>
        <p:spPr>
          <a:xfrm>
            <a:off x="540000" y="1167120"/>
            <a:ext cx="4320000" cy="1425960"/>
          </a:xfrm>
          <a:prstGeom prst="rect">
            <a:avLst/>
          </a:prstGeom>
          <a:noFill/>
          <a:ln w="0">
            <a:noFill/>
          </a:ln>
        </p:spPr>
        <p:txBody>
          <a:bodyPr lIns="0" tIns="0" rIns="0" bIns="0" anchor="t">
            <a:noAutofit/>
          </a:bodyPr>
          <a:lstStyle/>
          <a:p>
            <a:pPr marL="216000" indent="-216000">
              <a:spcBef>
                <a:spcPts val="1134"/>
              </a:spcBef>
              <a:spcAft>
                <a:spcPts val="1134"/>
              </a:spcAft>
              <a:buClr>
                <a:srgbClr val="000000"/>
              </a:buClr>
              <a:buSzPct val="45000"/>
              <a:buFont typeface="Wingdings" charset="2"/>
              <a:buChar char=""/>
            </a:pPr>
            <a:r>
              <a:rPr lang="en-IN" sz="1800" b="0" strike="noStrike" spc="-1">
                <a:latin typeface="Ubuntu"/>
              </a:rPr>
              <a:t>Table 1 compares the accuracy of the RCNN model to other EK detection models</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Table 2 depicts the accuracy for each 3 unique classes of input sizes</a:t>
            </a:r>
            <a:endParaRPr lang="en-IN" sz="1800" b="0" strike="noStrike" spc="-1">
              <a:latin typeface="Ubuntu"/>
              <a:ea typeface="Noto Sans CJK SC"/>
            </a:endParaRPr>
          </a:p>
        </p:txBody>
      </p:sp>
      <p:sp>
        <p:nvSpPr>
          <p:cNvPr id="104" name="TextBox 103"/>
          <p:cNvSpPr txBox="1"/>
          <p:nvPr/>
        </p:nvSpPr>
        <p:spPr>
          <a:xfrm>
            <a:off x="1440000" y="5148000"/>
            <a:ext cx="2160000" cy="360000"/>
          </a:xfrm>
          <a:prstGeom prst="rect">
            <a:avLst/>
          </a:prstGeom>
          <a:noFill/>
          <a:ln w="0">
            <a:noFill/>
          </a:ln>
        </p:spPr>
        <p:txBody>
          <a:bodyPr lIns="0" tIns="0" rIns="0" bIns="0" anchor="ctr">
            <a:noAutofit/>
          </a:bodyPr>
          <a:lstStyle/>
          <a:p>
            <a:pPr algn="ctr">
              <a:buNone/>
            </a:pPr>
            <a:r>
              <a:rPr lang="en-IN" sz="1400" b="0" strike="noStrike" spc="-1">
                <a:solidFill>
                  <a:srgbClr val="000000"/>
                </a:solidFill>
                <a:latin typeface="URW Gothic"/>
              </a:rPr>
              <a:t>Table 1</a:t>
            </a:r>
            <a:endParaRPr lang="en-IN" sz="1400" b="0" strike="noStrike" spc="-1">
              <a:solidFill>
                <a:srgbClr val="000000"/>
              </a:solidFill>
              <a:latin typeface="URW Gothic"/>
              <a:ea typeface="Noto Sans CJK SC"/>
            </a:endParaRPr>
          </a:p>
        </p:txBody>
      </p:sp>
      <p:sp>
        <p:nvSpPr>
          <p:cNvPr id="105" name="TextBox 104"/>
          <p:cNvSpPr txBox="1"/>
          <p:nvPr/>
        </p:nvSpPr>
        <p:spPr>
          <a:xfrm>
            <a:off x="6264000" y="5148000"/>
            <a:ext cx="2160000" cy="360000"/>
          </a:xfrm>
          <a:prstGeom prst="rect">
            <a:avLst/>
          </a:prstGeom>
          <a:noFill/>
          <a:ln w="0">
            <a:noFill/>
          </a:ln>
        </p:spPr>
        <p:txBody>
          <a:bodyPr lIns="0" tIns="0" rIns="0" bIns="0" anchor="ctr">
            <a:noAutofit/>
          </a:bodyPr>
          <a:lstStyle/>
          <a:p>
            <a:pPr algn="ctr">
              <a:buNone/>
            </a:pPr>
            <a:r>
              <a:rPr lang="en-IN" sz="1400" b="0" strike="noStrike" spc="-1">
                <a:solidFill>
                  <a:srgbClr val="000000"/>
                </a:solidFill>
                <a:latin typeface="URW Gothic"/>
              </a:rPr>
              <a:t>Table 2</a:t>
            </a:r>
            <a:endParaRPr lang="en-IN" sz="1400" b="0" strike="noStrike" spc="-1">
              <a:solidFill>
                <a:srgbClr val="000000"/>
              </a:solidFill>
              <a:latin typeface="URW Gothic"/>
              <a:ea typeface="Noto Sans CJK S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80000" y="180000"/>
            <a:ext cx="3240000" cy="228960"/>
          </a:xfrm>
          <a:prstGeom prst="rect">
            <a:avLst/>
          </a:prstGeom>
          <a:noFill/>
          <a:ln w="0">
            <a:noFill/>
          </a:ln>
        </p:spPr>
        <p:txBody>
          <a:bodyPr lIns="0" tIns="0" rIns="0" bIns="0" anchor="ctr">
            <a:noAutofit/>
          </a:bodyPr>
          <a:lstStyle/>
          <a:p>
            <a:r>
              <a:rPr lang="en-IN" sz="1800" b="1" strike="noStrike" spc="-1" dirty="0">
                <a:solidFill>
                  <a:srgbClr val="000000"/>
                </a:solidFill>
                <a:latin typeface="URW Gothic"/>
              </a:rPr>
              <a:t>EVALUATION</a:t>
            </a:r>
            <a:endParaRPr lang="en-IN" sz="1800" b="1" strike="noStrike" spc="-1" dirty="0">
              <a:solidFill>
                <a:srgbClr val="000000"/>
              </a:solidFill>
              <a:latin typeface="URW Gothic"/>
              <a:ea typeface="Noto Sans CJK SC"/>
            </a:endParaRPr>
          </a:p>
        </p:txBody>
      </p:sp>
      <p:sp>
        <p:nvSpPr>
          <p:cNvPr id="107" name="TextBox 106"/>
          <p:cNvSpPr txBox="1"/>
          <p:nvPr/>
        </p:nvSpPr>
        <p:spPr>
          <a:xfrm>
            <a:off x="0" y="468000"/>
            <a:ext cx="3420000" cy="468000"/>
          </a:xfrm>
          <a:prstGeom prst="rect">
            <a:avLst/>
          </a:prstGeom>
          <a:solidFill>
            <a:srgbClr val="000000"/>
          </a:solidFill>
          <a:ln w="0">
            <a:noFill/>
          </a:ln>
        </p:spPr>
        <p:txBody>
          <a:bodyPr lIns="0" tIns="0" rIns="0" bIns="0" anchor="ctr">
            <a:noAutofit/>
          </a:bodyPr>
          <a:lstStyle/>
          <a:p>
            <a:r>
              <a:rPr lang="en-IN" sz="2000" b="0" strike="noStrike" spc="-1" dirty="0">
                <a:solidFill>
                  <a:srgbClr val="FFFFFF"/>
                </a:solidFill>
                <a:latin typeface="URW Gothic"/>
              </a:rPr>
              <a:t>Performance</a:t>
            </a:r>
            <a:endParaRPr lang="en-IN" sz="2000" b="0" strike="noStrike" spc="-1" dirty="0">
              <a:solidFill>
                <a:srgbClr val="FFFFFF"/>
              </a:solidFill>
              <a:latin typeface="URW Gothic"/>
              <a:ea typeface="Noto Sans CJK SC"/>
            </a:endParaRPr>
          </a:p>
        </p:txBody>
      </p:sp>
      <p:sp>
        <p:nvSpPr>
          <p:cNvPr id="108" name="TextBox 107"/>
          <p:cNvSpPr txBox="1"/>
          <p:nvPr/>
        </p:nvSpPr>
        <p:spPr>
          <a:xfrm>
            <a:off x="540000" y="1167120"/>
            <a:ext cx="4320000" cy="1682280"/>
          </a:xfrm>
          <a:prstGeom prst="rect">
            <a:avLst/>
          </a:prstGeom>
          <a:noFill/>
          <a:ln w="0">
            <a:noFill/>
          </a:ln>
        </p:spPr>
        <p:txBody>
          <a:bodyPr lIns="0" tIns="0" rIns="0" bIns="0" anchor="t">
            <a:noAutofit/>
          </a:bodyPr>
          <a:lstStyle/>
          <a:p>
            <a:pPr marL="216000" indent="-216000">
              <a:spcBef>
                <a:spcPts val="1134"/>
              </a:spcBef>
              <a:spcAft>
                <a:spcPts val="1134"/>
              </a:spcAft>
              <a:buClr>
                <a:srgbClr val="000000"/>
              </a:buClr>
              <a:buSzPct val="45000"/>
              <a:buFont typeface="Wingdings" charset="2"/>
              <a:buChar char=""/>
            </a:pPr>
            <a:r>
              <a:rPr lang="en-IN" sz="1800" b="0" strike="noStrike" spc="-1" dirty="0">
                <a:latin typeface="Ubuntu"/>
              </a:rPr>
              <a:t>Table 1 compares the training time of the RCNN model with other CNN models used for similar purpose</a:t>
            </a:r>
            <a:endParaRPr lang="en-IN" sz="1800" b="0" strike="noStrike" spc="-1" dirty="0">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dirty="0">
                <a:latin typeface="Ubuntu"/>
              </a:rPr>
              <a:t>Table 2 compares the performance of the RCNN model with other state-of-the-art EK detection models</a:t>
            </a:r>
            <a:endParaRPr lang="en-IN" sz="1800" b="0" strike="noStrike" spc="-1" dirty="0">
              <a:latin typeface="Ubuntu"/>
              <a:ea typeface="Noto Sans CJK SC"/>
            </a:endParaRPr>
          </a:p>
        </p:txBody>
      </p:sp>
      <p:pic>
        <p:nvPicPr>
          <p:cNvPr id="109" name="Picture 108"/>
          <p:cNvPicPr/>
          <p:nvPr/>
        </p:nvPicPr>
        <p:blipFill>
          <a:blip r:embed="rId2"/>
          <a:stretch/>
        </p:blipFill>
        <p:spPr>
          <a:xfrm>
            <a:off x="6660000" y="792000"/>
            <a:ext cx="2520000" cy="2313360"/>
          </a:xfrm>
          <a:prstGeom prst="rect">
            <a:avLst/>
          </a:prstGeom>
          <a:ln w="0">
            <a:noFill/>
          </a:ln>
        </p:spPr>
      </p:pic>
      <p:pic>
        <p:nvPicPr>
          <p:cNvPr id="110" name="Picture 109"/>
          <p:cNvPicPr/>
          <p:nvPr/>
        </p:nvPicPr>
        <p:blipFill>
          <a:blip r:embed="rId3"/>
          <a:stretch/>
        </p:blipFill>
        <p:spPr>
          <a:xfrm>
            <a:off x="180000" y="3651480"/>
            <a:ext cx="9719640" cy="1280520"/>
          </a:xfrm>
          <a:prstGeom prst="rect">
            <a:avLst/>
          </a:prstGeom>
          <a:ln w="0">
            <a:noFill/>
          </a:ln>
        </p:spPr>
      </p:pic>
      <p:sp>
        <p:nvSpPr>
          <p:cNvPr id="111" name="TextBox 110"/>
          <p:cNvSpPr txBox="1"/>
          <p:nvPr/>
        </p:nvSpPr>
        <p:spPr>
          <a:xfrm>
            <a:off x="6840000" y="3060000"/>
            <a:ext cx="2160000" cy="360000"/>
          </a:xfrm>
          <a:prstGeom prst="rect">
            <a:avLst/>
          </a:prstGeom>
          <a:noFill/>
          <a:ln w="0">
            <a:noFill/>
          </a:ln>
        </p:spPr>
        <p:txBody>
          <a:bodyPr lIns="0" tIns="0" rIns="0" bIns="0" anchor="ctr">
            <a:noAutofit/>
          </a:bodyPr>
          <a:lstStyle/>
          <a:p>
            <a:pPr algn="ctr">
              <a:buNone/>
            </a:pPr>
            <a:r>
              <a:rPr lang="en-IN" sz="1400" b="0" strike="noStrike" spc="-1">
                <a:solidFill>
                  <a:srgbClr val="000000"/>
                </a:solidFill>
                <a:latin typeface="URW Gothic"/>
              </a:rPr>
              <a:t>Table 1</a:t>
            </a:r>
            <a:endParaRPr lang="en-IN" sz="1400" b="0" strike="noStrike" spc="-1">
              <a:solidFill>
                <a:srgbClr val="000000"/>
              </a:solidFill>
              <a:latin typeface="URW Gothic"/>
              <a:ea typeface="Noto Sans CJK SC"/>
            </a:endParaRPr>
          </a:p>
        </p:txBody>
      </p:sp>
      <p:sp>
        <p:nvSpPr>
          <p:cNvPr id="112" name="TextBox 111"/>
          <p:cNvSpPr txBox="1"/>
          <p:nvPr/>
        </p:nvSpPr>
        <p:spPr>
          <a:xfrm>
            <a:off x="3960000" y="4932000"/>
            <a:ext cx="2160000" cy="360000"/>
          </a:xfrm>
          <a:prstGeom prst="rect">
            <a:avLst/>
          </a:prstGeom>
          <a:noFill/>
          <a:ln w="0">
            <a:noFill/>
          </a:ln>
        </p:spPr>
        <p:txBody>
          <a:bodyPr lIns="0" tIns="0" rIns="0" bIns="0" anchor="ctr">
            <a:noAutofit/>
          </a:bodyPr>
          <a:lstStyle/>
          <a:p>
            <a:pPr algn="ctr">
              <a:buNone/>
            </a:pPr>
            <a:r>
              <a:rPr lang="en-IN" sz="1400" b="0" strike="noStrike" spc="-1">
                <a:solidFill>
                  <a:srgbClr val="000000"/>
                </a:solidFill>
                <a:latin typeface="URW Gothic"/>
              </a:rPr>
              <a:t>Table 2</a:t>
            </a:r>
            <a:endParaRPr lang="en-IN" sz="1400" b="0" strike="noStrike" spc="-1">
              <a:solidFill>
                <a:srgbClr val="000000"/>
              </a:solidFill>
              <a:latin typeface="URW Gothic"/>
              <a:ea typeface="Noto Sans CJK S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1">
            <a:extLst>
              <a:ext uri="{FF2B5EF4-FFF2-40B4-BE49-F238E27FC236}">
                <a16:creationId xmlns:a16="http://schemas.microsoft.com/office/drawing/2014/main" id="{74F16C91-7B01-B6DC-4B29-6BD0311ADF90}"/>
              </a:ext>
            </a:extLst>
          </p:cNvPr>
          <p:cNvSpPr>
            <a:spLocks noGrp="1"/>
          </p:cNvSpPr>
          <p:nvPr>
            <p:ph type="title" idx="4294967295"/>
          </p:nvPr>
        </p:nvSpPr>
        <p:spPr>
          <a:xfrm>
            <a:off x="136358" y="154690"/>
            <a:ext cx="2774950" cy="312737"/>
          </a:xfrm>
          <a:prstGeom prst="rect">
            <a:avLst/>
          </a:prstGeom>
          <a:noFill/>
          <a:ln w="0">
            <a:noFill/>
          </a:ln>
        </p:spPr>
        <p:txBody>
          <a:bodyPr lIns="0" tIns="0" rIns="0" bIns="0" anchor="ctr">
            <a:noAutofit/>
          </a:bodyPr>
          <a:lstStyle/>
          <a:p>
            <a:r>
              <a:rPr lang="en-US" sz="1800" b="1" strike="noStrike" spc="-1" dirty="0">
                <a:solidFill>
                  <a:srgbClr val="000000"/>
                </a:solidFill>
                <a:latin typeface="URW Gothic"/>
                <a:ea typeface="Noto Sans CJK SC"/>
              </a:rPr>
              <a:t>IMPLEMENTATION</a:t>
            </a:r>
            <a:endParaRPr lang="en-IN" sz="1800" b="1" strike="noStrike" spc="-1" dirty="0">
              <a:solidFill>
                <a:srgbClr val="000000"/>
              </a:solidFill>
              <a:latin typeface="URW Gothic"/>
              <a:ea typeface="Noto Sans CJK SC"/>
            </a:endParaRPr>
          </a:p>
        </p:txBody>
      </p:sp>
      <p:sp>
        <p:nvSpPr>
          <p:cNvPr id="5" name="TextBox 4">
            <a:extLst>
              <a:ext uri="{FF2B5EF4-FFF2-40B4-BE49-F238E27FC236}">
                <a16:creationId xmlns:a16="http://schemas.microsoft.com/office/drawing/2014/main" id="{A6AD2AC1-D42D-1C29-F6BF-4653B6B9878D}"/>
              </a:ext>
            </a:extLst>
          </p:cNvPr>
          <p:cNvSpPr txBox="1"/>
          <p:nvPr/>
        </p:nvSpPr>
        <p:spPr>
          <a:xfrm>
            <a:off x="0" y="468000"/>
            <a:ext cx="3420000" cy="430769"/>
          </a:xfrm>
          <a:prstGeom prst="rect">
            <a:avLst/>
          </a:prstGeom>
          <a:solidFill>
            <a:srgbClr val="000000"/>
          </a:solidFill>
          <a:ln w="0">
            <a:noFill/>
          </a:ln>
        </p:spPr>
        <p:txBody>
          <a:bodyPr lIns="0" tIns="0" rIns="0" bIns="0" anchor="ctr">
            <a:noAutofit/>
          </a:bodyPr>
          <a:lstStyle/>
          <a:p>
            <a:r>
              <a:rPr lang="en-US" sz="2000" spc="-1" dirty="0">
                <a:solidFill>
                  <a:srgbClr val="FFFFFF"/>
                </a:solidFill>
                <a:latin typeface="URW Gothic"/>
                <a:ea typeface="Noto Sans CJK SC"/>
              </a:rPr>
              <a:t>Command &amp; Output </a:t>
            </a:r>
            <a:endParaRPr lang="en-IN" sz="2000" b="0" strike="noStrike" spc="-1" dirty="0">
              <a:solidFill>
                <a:srgbClr val="FFFFFF"/>
              </a:solidFill>
              <a:latin typeface="URW Gothic"/>
              <a:ea typeface="Noto Sans CJK SC"/>
            </a:endParaRPr>
          </a:p>
        </p:txBody>
      </p:sp>
      <p:pic>
        <p:nvPicPr>
          <p:cNvPr id="7" name="Picture 6" descr="A screenshot of a computer">
            <a:extLst>
              <a:ext uri="{FF2B5EF4-FFF2-40B4-BE49-F238E27FC236}">
                <a16:creationId xmlns:a16="http://schemas.microsoft.com/office/drawing/2014/main" id="{C11D86E4-7153-C84B-A485-BACBC6D6B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067" y="959900"/>
            <a:ext cx="6752491" cy="2447482"/>
          </a:xfrm>
          <a:prstGeom prst="rect">
            <a:avLst/>
          </a:prstGeom>
        </p:spPr>
      </p:pic>
      <p:pic>
        <p:nvPicPr>
          <p:cNvPr id="9" name="Picture 8" descr="A close-up of a document">
            <a:extLst>
              <a:ext uri="{FF2B5EF4-FFF2-40B4-BE49-F238E27FC236}">
                <a16:creationId xmlns:a16="http://schemas.microsoft.com/office/drawing/2014/main" id="{C9088263-EE60-F02B-702B-9850925DEB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42068" y="3407382"/>
            <a:ext cx="6596488" cy="2263168"/>
          </a:xfrm>
          <a:prstGeom prst="rect">
            <a:avLst/>
          </a:prstGeom>
        </p:spPr>
      </p:pic>
    </p:spTree>
    <p:extLst>
      <p:ext uri="{BB962C8B-B14F-4D97-AF65-F5344CB8AC3E}">
        <p14:creationId xmlns:p14="http://schemas.microsoft.com/office/powerpoint/2010/main" val="195593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a:extLst>
              <a:ext uri="{FF2B5EF4-FFF2-40B4-BE49-F238E27FC236}">
                <a16:creationId xmlns:a16="http://schemas.microsoft.com/office/drawing/2014/main" id="{23AC0740-9AE6-C76A-5636-4726C7CE1D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3574" y="1"/>
            <a:ext cx="6033476" cy="2930768"/>
          </a:xfrm>
          <a:prstGeom prst="rect">
            <a:avLst/>
          </a:prstGeom>
        </p:spPr>
      </p:pic>
      <p:pic>
        <p:nvPicPr>
          <p:cNvPr id="7" name="Picture 6" descr="A screenshot of a computer">
            <a:extLst>
              <a:ext uri="{FF2B5EF4-FFF2-40B4-BE49-F238E27FC236}">
                <a16:creationId xmlns:a16="http://schemas.microsoft.com/office/drawing/2014/main" id="{1D650FE4-0911-9B93-7BBD-8E65B94787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3574" y="2930769"/>
            <a:ext cx="6033476" cy="2744847"/>
          </a:xfrm>
          <a:prstGeom prst="rect">
            <a:avLst/>
          </a:prstGeom>
        </p:spPr>
      </p:pic>
    </p:spTree>
    <p:extLst>
      <p:ext uri="{BB962C8B-B14F-4D97-AF65-F5344CB8AC3E}">
        <p14:creationId xmlns:p14="http://schemas.microsoft.com/office/powerpoint/2010/main" val="2491095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0" y="180000"/>
            <a:ext cx="5760000" cy="1080000"/>
          </a:xfrm>
          <a:prstGeom prst="rect">
            <a:avLst/>
          </a:prstGeom>
          <a:solidFill>
            <a:srgbClr val="000000"/>
          </a:solidFill>
          <a:ln w="0">
            <a:noFill/>
          </a:ln>
        </p:spPr>
        <p:txBody>
          <a:bodyPr lIns="0" tIns="0" rIns="0" bIns="0" anchor="ctr">
            <a:noAutofit/>
          </a:bodyPr>
          <a:lstStyle/>
          <a:p>
            <a:r>
              <a:rPr lang="en-IN" sz="4800" b="1" strike="noStrike" spc="-1">
                <a:solidFill>
                  <a:srgbClr val="FFFFFF"/>
                </a:solidFill>
                <a:latin typeface="URW Gothic"/>
              </a:rPr>
              <a:t>Conclusion</a:t>
            </a:r>
            <a:endParaRPr lang="en-IN" sz="4800" b="1" strike="noStrike" spc="-1">
              <a:solidFill>
                <a:srgbClr val="FFFFFF"/>
              </a:solidFill>
              <a:latin typeface="URW Gothic"/>
              <a:ea typeface="Noto Sans CJK SC"/>
            </a:endParaRPr>
          </a:p>
        </p:txBody>
      </p:sp>
      <p:sp>
        <p:nvSpPr>
          <p:cNvPr id="114" name="PlaceHolder 2"/>
          <p:cNvSpPr>
            <a:spLocks noGrp="1"/>
          </p:cNvSpPr>
          <p:nvPr>
            <p:ph type="subTitle"/>
          </p:nvPr>
        </p:nvSpPr>
        <p:spPr>
          <a:xfrm>
            <a:off x="360000" y="1620000"/>
            <a:ext cx="9540000" cy="3081960"/>
          </a:xfrm>
          <a:prstGeom prst="rect">
            <a:avLst/>
          </a:prstGeom>
          <a:noFill/>
          <a:ln w="0">
            <a:noFill/>
          </a:ln>
        </p:spPr>
        <p:txBody>
          <a:bodyPr lIns="0" tIns="0" rIns="0" bIns="0" anchor="t">
            <a:noAutofit/>
          </a:bodyPr>
          <a:lstStyle/>
          <a:p>
            <a:r>
              <a:rPr lang="en-IN" sz="2000" b="0" strike="noStrike" spc="-1">
                <a:latin typeface="Ubuntu"/>
              </a:rPr>
              <a:t>Exploit Kit attacks are rapidly increasing, but the detection rate in antivirus products still remains low. The RCNN model combats this issue.</a:t>
            </a:r>
            <a:endParaRPr lang="en-IN" sz="2000" b="0" strike="noStrike" spc="-1">
              <a:latin typeface="Ubuntu"/>
              <a:ea typeface="Noto Sans CJK SC"/>
            </a:endParaRPr>
          </a:p>
          <a:p>
            <a:r>
              <a:rPr lang="en-IN" sz="2000" b="0" strike="noStrike" spc="-1">
                <a:latin typeface="Ubuntu"/>
              </a:rPr>
              <a:t>The RCNN model exhibits high performance in a deep model with high image complexity. This model boasts a </a:t>
            </a:r>
            <a:r>
              <a:rPr lang="en-IN" sz="2000" b="1" strike="noStrike" spc="-1">
                <a:latin typeface="Ubuntu"/>
              </a:rPr>
              <a:t>low computational cost </a:t>
            </a:r>
            <a:r>
              <a:rPr lang="en-IN" sz="2000" b="0" strike="noStrike" spc="-1">
                <a:latin typeface="Ubuntu"/>
              </a:rPr>
              <a:t>due to limited grayscale images, </a:t>
            </a:r>
            <a:r>
              <a:rPr lang="en-IN" sz="2000" b="1" strike="noStrike" spc="-1">
                <a:latin typeface="Ubuntu"/>
              </a:rPr>
              <a:t>high performance</a:t>
            </a:r>
            <a:r>
              <a:rPr lang="en-IN" sz="2000" b="0" strike="noStrike" spc="-1">
                <a:latin typeface="Ubuntu"/>
              </a:rPr>
              <a:t> which is upto 38 times faster than previous machine learning models, and </a:t>
            </a:r>
            <a:r>
              <a:rPr lang="en-IN" sz="2000" b="1" strike="noStrike" spc="-1">
                <a:latin typeface="Ubuntu"/>
              </a:rPr>
              <a:t>high detection rate and accuracy</a:t>
            </a:r>
            <a:r>
              <a:rPr lang="en-IN" sz="2000" b="0" strike="noStrike" spc="-1">
                <a:latin typeface="Ubuntu"/>
              </a:rPr>
              <a:t> due to recursive image updates.</a:t>
            </a:r>
            <a:endParaRPr lang="en-IN" sz="2000" b="0" strike="noStrike" spc="-1">
              <a:latin typeface="Ubuntu"/>
              <a:ea typeface="Noto Sans CJK SC"/>
            </a:endParaRPr>
          </a:p>
          <a:p>
            <a:r>
              <a:rPr lang="en-IN" sz="2000" b="0" strike="noStrike" spc="-1">
                <a:latin typeface="Ubuntu"/>
              </a:rPr>
              <a:t>The RCNN model provides useful insight into EK classification via the filter of a CNN model because this model is based on features distinguished from benign HTML/JavaScript codes.</a:t>
            </a:r>
            <a:endParaRPr lang="en-IN" sz="2000" b="0" strike="noStrike" spc="-1">
              <a:latin typeface="Ubuntu"/>
              <a:ea typeface="Noto Sans CJK S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rot="16200000">
            <a:off x="-1799640" y="1800000"/>
            <a:ext cx="5760000" cy="2160000"/>
          </a:xfrm>
          <a:prstGeom prst="rect">
            <a:avLst/>
          </a:prstGeom>
          <a:solidFill>
            <a:srgbClr val="000000"/>
          </a:solidFill>
          <a:ln w="0">
            <a:noFill/>
          </a:ln>
        </p:spPr>
        <p:txBody>
          <a:bodyPr lIns="0" tIns="0" rIns="0" bIns="0" anchor="ctr">
            <a:noAutofit/>
          </a:bodyPr>
          <a:lstStyle/>
          <a:p>
            <a:pPr algn="ctr">
              <a:buNone/>
            </a:pPr>
            <a:r>
              <a:rPr lang="en-IN" sz="4800" b="1" strike="noStrike" spc="-1">
                <a:solidFill>
                  <a:srgbClr val="FFFFFF"/>
                </a:solidFill>
                <a:latin typeface="URW Gothic"/>
              </a:rPr>
              <a:t>Table of Contents</a:t>
            </a:r>
          </a:p>
        </p:txBody>
      </p:sp>
      <p:sp>
        <p:nvSpPr>
          <p:cNvPr id="46" name="PlaceHolder 2"/>
          <p:cNvSpPr>
            <a:spLocks noGrp="1"/>
          </p:cNvSpPr>
          <p:nvPr>
            <p:ph type="subTitle"/>
          </p:nvPr>
        </p:nvSpPr>
        <p:spPr>
          <a:xfrm>
            <a:off x="2484360" y="475560"/>
            <a:ext cx="7775640" cy="4728960"/>
          </a:xfrm>
          <a:prstGeom prst="rect">
            <a:avLst/>
          </a:prstGeom>
          <a:noFill/>
          <a:ln w="0">
            <a:noFill/>
          </a:ln>
        </p:spPr>
        <p:txBody>
          <a:bodyPr lIns="0" tIns="0" rIns="0" bIns="0" anchor="ctr">
            <a:noAutofit/>
          </a:bodyPr>
          <a:lstStyle/>
          <a:p>
            <a:pPr marL="216000" indent="-216000">
              <a:lnSpc>
                <a:spcPct val="100000"/>
              </a:lnSpc>
              <a:spcBef>
                <a:spcPts val="2551"/>
              </a:spcBef>
              <a:spcAft>
                <a:spcPts val="1134"/>
              </a:spcAft>
              <a:buClr>
                <a:srgbClr val="000000"/>
              </a:buClr>
              <a:buFont typeface="StarSymbol"/>
              <a:buAutoNum type="arabicPeriod"/>
            </a:pPr>
            <a:r>
              <a:rPr lang="en-IN" sz="2800" b="0" strike="noStrike" spc="-1">
                <a:latin typeface="Ubuntu"/>
              </a:rPr>
              <a:t> Introduction</a:t>
            </a:r>
            <a:endParaRPr lang="en-IN" sz="2800" b="0" strike="noStrike" spc="-1">
              <a:latin typeface="Ubuntu"/>
              <a:ea typeface="Noto Sans CJK SC"/>
            </a:endParaRPr>
          </a:p>
          <a:p>
            <a:pPr marL="216000" indent="-216000">
              <a:lnSpc>
                <a:spcPct val="100000"/>
              </a:lnSpc>
              <a:spcBef>
                <a:spcPts val="2551"/>
              </a:spcBef>
              <a:spcAft>
                <a:spcPts val="1134"/>
              </a:spcAft>
              <a:buClr>
                <a:srgbClr val="000000"/>
              </a:buClr>
              <a:buFont typeface="StarSymbol"/>
              <a:buAutoNum type="arabicPeriod"/>
            </a:pPr>
            <a:r>
              <a:rPr lang="en-IN" sz="2800" b="0" strike="noStrike" spc="-1">
                <a:latin typeface="Ubuntu"/>
              </a:rPr>
              <a:t> What is an Exploit Kit?</a:t>
            </a:r>
            <a:endParaRPr lang="en-IN" sz="2800" b="0" strike="noStrike" spc="-1">
              <a:latin typeface="Ubuntu"/>
              <a:ea typeface="Noto Sans CJK SC"/>
            </a:endParaRPr>
          </a:p>
          <a:p>
            <a:pPr marL="216000" indent="-216000">
              <a:lnSpc>
                <a:spcPct val="100000"/>
              </a:lnSpc>
              <a:spcBef>
                <a:spcPts val="2551"/>
              </a:spcBef>
              <a:spcAft>
                <a:spcPts val="1134"/>
              </a:spcAft>
              <a:buClr>
                <a:srgbClr val="000000"/>
              </a:buClr>
              <a:buFont typeface="StarSymbol"/>
              <a:buAutoNum type="arabicPeriod"/>
            </a:pPr>
            <a:r>
              <a:rPr lang="en-IN" sz="2800" b="0" strike="noStrike" spc="-1">
                <a:latin typeface="Ubuntu"/>
              </a:rPr>
              <a:t> What are ConvNets?</a:t>
            </a:r>
            <a:endParaRPr lang="en-IN" sz="2800" b="0" strike="noStrike" spc="-1">
              <a:latin typeface="Ubuntu"/>
              <a:ea typeface="Noto Sans CJK SC"/>
            </a:endParaRPr>
          </a:p>
          <a:p>
            <a:pPr marL="216000" indent="-216000">
              <a:lnSpc>
                <a:spcPct val="100000"/>
              </a:lnSpc>
              <a:spcBef>
                <a:spcPts val="2551"/>
              </a:spcBef>
              <a:spcAft>
                <a:spcPts val="1134"/>
              </a:spcAft>
              <a:buClr>
                <a:srgbClr val="000000"/>
              </a:buClr>
              <a:buFont typeface="StarSymbol"/>
              <a:buAutoNum type="arabicPeriod"/>
            </a:pPr>
            <a:r>
              <a:rPr lang="en-IN" sz="2800" b="0" strike="noStrike" spc="-1">
                <a:latin typeface="Ubuntu"/>
              </a:rPr>
              <a:t> The Image-based model</a:t>
            </a:r>
            <a:endParaRPr lang="en-IN" sz="2800" b="0" strike="noStrike" spc="-1">
              <a:latin typeface="Ubuntu"/>
              <a:ea typeface="Noto Sans CJK SC"/>
            </a:endParaRPr>
          </a:p>
          <a:p>
            <a:pPr marL="216000" indent="-216000">
              <a:lnSpc>
                <a:spcPct val="100000"/>
              </a:lnSpc>
              <a:spcBef>
                <a:spcPts val="2551"/>
              </a:spcBef>
              <a:spcAft>
                <a:spcPts val="1134"/>
              </a:spcAft>
              <a:buClr>
                <a:srgbClr val="000000"/>
              </a:buClr>
              <a:buFont typeface="StarSymbol"/>
              <a:buAutoNum type="arabicPeriod"/>
            </a:pPr>
            <a:r>
              <a:rPr lang="en-IN" sz="2800" b="0" strike="noStrike" spc="-1">
                <a:latin typeface="Ubuntu"/>
              </a:rPr>
              <a:t> Design</a:t>
            </a:r>
            <a:endParaRPr lang="en-IN" sz="2800" b="0" strike="noStrike" spc="-1">
              <a:latin typeface="Ubuntu"/>
              <a:ea typeface="Noto Sans CJK SC"/>
            </a:endParaRPr>
          </a:p>
          <a:p>
            <a:pPr marL="216000" indent="-216000">
              <a:lnSpc>
                <a:spcPct val="100000"/>
              </a:lnSpc>
              <a:spcBef>
                <a:spcPts val="2551"/>
              </a:spcBef>
              <a:spcAft>
                <a:spcPts val="1134"/>
              </a:spcAft>
              <a:buClr>
                <a:srgbClr val="000000"/>
              </a:buClr>
              <a:buFont typeface="StarSymbol"/>
              <a:buAutoNum type="arabicPeriod"/>
            </a:pPr>
            <a:r>
              <a:rPr lang="en-IN" sz="2800" b="0" strike="noStrike" spc="-1">
                <a:latin typeface="Ubuntu"/>
              </a:rPr>
              <a:t> Evaluation</a:t>
            </a:r>
            <a:endParaRPr lang="en-IN" sz="2800" b="0" strike="noStrike" spc="-1">
              <a:latin typeface="Ubuntu"/>
              <a:ea typeface="Noto Sans CJK SC"/>
            </a:endParaRPr>
          </a:p>
          <a:p>
            <a:pPr marL="216000" indent="-216000">
              <a:lnSpc>
                <a:spcPct val="100000"/>
              </a:lnSpc>
              <a:spcBef>
                <a:spcPts val="2551"/>
              </a:spcBef>
              <a:spcAft>
                <a:spcPts val="1134"/>
              </a:spcAft>
              <a:buClr>
                <a:srgbClr val="000000"/>
              </a:buClr>
              <a:buFont typeface="StarSymbol"/>
              <a:buAutoNum type="arabicPeriod"/>
            </a:pPr>
            <a:r>
              <a:rPr lang="en-IN" sz="2800" b="0" strike="noStrike" spc="-1">
                <a:latin typeface="Ubuntu"/>
              </a:rPr>
              <a:t> Conclusion</a:t>
            </a:r>
            <a:endParaRPr lang="en-IN" sz="2800" b="0" strike="noStrike" spc="-1">
              <a:latin typeface="Ubuntu"/>
              <a:ea typeface="Noto Sans CJK S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0" y="180000"/>
            <a:ext cx="5760000" cy="1080000"/>
          </a:xfrm>
          <a:prstGeom prst="rect">
            <a:avLst/>
          </a:prstGeom>
          <a:solidFill>
            <a:srgbClr val="000000"/>
          </a:solidFill>
          <a:ln w="0">
            <a:noFill/>
          </a:ln>
        </p:spPr>
        <p:txBody>
          <a:bodyPr lIns="0" tIns="0" rIns="0" bIns="0" anchor="ctr">
            <a:noAutofit/>
          </a:bodyPr>
          <a:lstStyle/>
          <a:p>
            <a:r>
              <a:rPr lang="en-IN" sz="4800" b="1" strike="noStrike" spc="-1">
                <a:solidFill>
                  <a:srgbClr val="FFFFFF"/>
                </a:solidFill>
                <a:latin typeface="URW Gothic"/>
              </a:rPr>
              <a:t>Introduction</a:t>
            </a:r>
            <a:endParaRPr lang="en-IN" sz="4800" b="1" strike="noStrike" spc="-1">
              <a:solidFill>
                <a:srgbClr val="FFFFFF"/>
              </a:solidFill>
              <a:latin typeface="URW Gothic"/>
              <a:ea typeface="Noto Sans CJK SC"/>
            </a:endParaRPr>
          </a:p>
        </p:txBody>
      </p:sp>
      <p:sp>
        <p:nvSpPr>
          <p:cNvPr id="48" name="PlaceHolder 2"/>
          <p:cNvSpPr>
            <a:spLocks noGrp="1"/>
          </p:cNvSpPr>
          <p:nvPr>
            <p:ph type="subTitle"/>
          </p:nvPr>
        </p:nvSpPr>
        <p:spPr>
          <a:xfrm>
            <a:off x="360000" y="1620000"/>
            <a:ext cx="9540000" cy="3081960"/>
          </a:xfrm>
          <a:prstGeom prst="rect">
            <a:avLst/>
          </a:prstGeom>
          <a:noFill/>
          <a:ln w="0">
            <a:noFill/>
          </a:ln>
        </p:spPr>
        <p:txBody>
          <a:bodyPr lIns="0" tIns="0" rIns="0" bIns="0" anchor="t">
            <a:noAutofit/>
          </a:bodyPr>
          <a:lstStyle/>
          <a:p>
            <a:r>
              <a:rPr lang="en-IN" sz="2000" b="0" strike="noStrike" spc="-1">
                <a:latin typeface="Ubuntu"/>
              </a:rPr>
              <a:t>Exploit Kits (EKs) have been widely used in malware propagation. They are hard to detect and extremely time consuming to analyse by machine-learning based detection.</a:t>
            </a:r>
            <a:endParaRPr lang="en-IN" sz="2000" b="0" strike="noStrike" spc="-1">
              <a:latin typeface="Ubuntu"/>
              <a:ea typeface="Noto Sans CJK SC"/>
            </a:endParaRPr>
          </a:p>
          <a:p>
            <a:r>
              <a:rPr lang="en-IN" sz="2000" b="0" strike="noStrike" spc="-1">
                <a:latin typeface="Ubuntu"/>
              </a:rPr>
              <a:t>This paper proposes an image-based EK classification model using convolutional neural networks (CNNs or ConvNets), which are known to provide high accuracy and performance in image classification. Thus this model provides fast performance and a high detection rate.</a:t>
            </a:r>
            <a:endParaRPr lang="en-IN" sz="2000" b="0" strike="noStrike" spc="-1">
              <a:latin typeface="Ubuntu"/>
              <a:ea typeface="Noto Sans CJK SC"/>
            </a:endParaRPr>
          </a:p>
          <a:p>
            <a:r>
              <a:rPr lang="en-IN" sz="2000" b="0" strike="noStrike" spc="-1">
                <a:latin typeface="Ubuntu"/>
              </a:rPr>
              <a:t>The proposed model is 38 times faster than previous machine learning models, and achieved a 98.2% accuracy in exploit-kit and family classification while reducing training time by 77.8%.</a:t>
            </a:r>
            <a:endParaRPr lang="en-IN" sz="2000" b="0" strike="noStrike" spc="-1">
              <a:latin typeface="Ubuntu"/>
              <a:ea typeface="Noto Sans CJK S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260000" y="358200"/>
            <a:ext cx="7560000" cy="829800"/>
          </a:xfrm>
          <a:prstGeom prst="rect">
            <a:avLst/>
          </a:prstGeom>
          <a:noFill/>
          <a:ln w="0">
            <a:noFill/>
          </a:ln>
        </p:spPr>
        <p:txBody>
          <a:bodyPr lIns="0" tIns="0" rIns="0" bIns="0" anchor="ctr">
            <a:noAutofit/>
          </a:bodyPr>
          <a:lstStyle/>
          <a:p>
            <a:pPr algn="ctr">
              <a:buNone/>
            </a:pPr>
            <a:r>
              <a:rPr lang="en-IN" sz="4000" b="1" strike="noStrike" spc="-1">
                <a:solidFill>
                  <a:srgbClr val="000000"/>
                </a:solidFill>
                <a:latin typeface="URW Gothic"/>
              </a:rPr>
              <a:t>WHAT IS AN EXPLOIT KIT?</a:t>
            </a:r>
            <a:endParaRPr lang="en-IN" sz="4000" b="1" strike="noStrike" spc="-1">
              <a:solidFill>
                <a:srgbClr val="000000"/>
              </a:solidFill>
              <a:latin typeface="URW Gothic"/>
              <a:ea typeface="Noto Sans CJK SC"/>
            </a:endParaRPr>
          </a:p>
        </p:txBody>
      </p:sp>
      <p:sp>
        <p:nvSpPr>
          <p:cNvPr id="50" name="PlaceHolder 2"/>
          <p:cNvSpPr>
            <a:spLocks noGrp="1"/>
          </p:cNvSpPr>
          <p:nvPr>
            <p:ph type="subTitle"/>
          </p:nvPr>
        </p:nvSpPr>
        <p:spPr>
          <a:xfrm>
            <a:off x="720000" y="1440000"/>
            <a:ext cx="8640000" cy="3692880"/>
          </a:xfrm>
          <a:prstGeom prst="rect">
            <a:avLst/>
          </a:prstGeom>
          <a:noFill/>
          <a:ln w="0">
            <a:noFill/>
          </a:ln>
        </p:spPr>
        <p:txBody>
          <a:bodyPr lIns="0" tIns="0" rIns="0" bIns="0" anchor="t">
            <a:noAutofit/>
          </a:bodyPr>
          <a:lstStyle/>
          <a:p>
            <a:pPr marL="216000" indent="-216000">
              <a:spcBef>
                <a:spcPts val="1134"/>
              </a:spcBef>
              <a:spcAft>
                <a:spcPts val="1134"/>
              </a:spcAft>
              <a:buClr>
                <a:srgbClr val="000000"/>
              </a:buClr>
              <a:buSzPct val="45000"/>
              <a:buFont typeface="Wingdings" charset="2"/>
              <a:buChar char=""/>
            </a:pPr>
            <a:r>
              <a:rPr lang="en-IN" sz="1800" b="0" strike="noStrike" spc="-1">
                <a:latin typeface="Ubuntu"/>
              </a:rPr>
              <a:t>McAfee defines an Exploit Kit as “an off-the-shelf software package containing easy-to-use attacks against known and unknown vulnerabilities”.</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EKs are provided by their developers as a SaaS business model, with one-time or a subscription payment system.</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These exploit kits are bought and used by attackers to inject emails and websites with malicious code such as trojan or ransomware. They require varying levels of skill, and can be used to target from a single individual to an entire organization.</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EKs are constantly being updated and obsfucated by developers, and thus are hard to detect for antivirus tools.</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Some of the most widely used EKs include Angler variants, Blackhole, Neutrino, RIG, GF Sundown, and many more.</a:t>
            </a:r>
            <a:endParaRPr lang="en-IN" sz="1800" b="0" strike="noStrike" spc="-1">
              <a:latin typeface="Ubuntu"/>
              <a:ea typeface="Noto Sans CJK S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1260000" y="358200"/>
            <a:ext cx="7560000" cy="829800"/>
          </a:xfrm>
          <a:prstGeom prst="rect">
            <a:avLst/>
          </a:prstGeom>
          <a:noFill/>
          <a:ln w="0">
            <a:noFill/>
          </a:ln>
        </p:spPr>
        <p:txBody>
          <a:bodyPr lIns="0" tIns="0" rIns="0" bIns="0" anchor="ctr">
            <a:noAutofit/>
          </a:bodyPr>
          <a:lstStyle/>
          <a:p>
            <a:pPr algn="ctr">
              <a:buNone/>
            </a:pPr>
            <a:r>
              <a:rPr lang="en-IN" sz="4000" b="1" strike="noStrike" spc="-1">
                <a:solidFill>
                  <a:srgbClr val="000000"/>
                </a:solidFill>
                <a:latin typeface="URW Gothic"/>
              </a:rPr>
              <a:t>WHAT ARE ConvNets?</a:t>
            </a:r>
            <a:endParaRPr lang="en-IN" sz="4000" b="1" strike="noStrike" spc="-1">
              <a:solidFill>
                <a:srgbClr val="000000"/>
              </a:solidFill>
              <a:latin typeface="URW Gothic"/>
              <a:ea typeface="Noto Sans CJK SC"/>
            </a:endParaRPr>
          </a:p>
        </p:txBody>
      </p:sp>
      <p:sp>
        <p:nvSpPr>
          <p:cNvPr id="52" name="PlaceHolder 2"/>
          <p:cNvSpPr>
            <a:spLocks noGrp="1"/>
          </p:cNvSpPr>
          <p:nvPr>
            <p:ph type="subTitle"/>
          </p:nvPr>
        </p:nvSpPr>
        <p:spPr>
          <a:xfrm>
            <a:off x="720000" y="1440000"/>
            <a:ext cx="8640000" cy="3692880"/>
          </a:xfrm>
          <a:prstGeom prst="rect">
            <a:avLst/>
          </a:prstGeom>
          <a:noFill/>
          <a:ln w="0">
            <a:noFill/>
          </a:ln>
        </p:spPr>
        <p:txBody>
          <a:bodyPr lIns="0" tIns="0" rIns="0" bIns="0" anchor="t">
            <a:noAutofit/>
          </a:bodyPr>
          <a:lstStyle/>
          <a:p>
            <a:pPr marL="216000" indent="-216000">
              <a:spcBef>
                <a:spcPts val="1134"/>
              </a:spcBef>
              <a:spcAft>
                <a:spcPts val="1134"/>
              </a:spcAft>
              <a:buClr>
                <a:srgbClr val="000000"/>
              </a:buClr>
              <a:buSzPct val="45000"/>
              <a:buFont typeface="Wingdings" charset="2"/>
              <a:buChar char=""/>
            </a:pPr>
            <a:r>
              <a:rPr lang="en-IN" sz="1800" b="0" strike="noStrike" spc="-1">
                <a:latin typeface="Ubuntu"/>
              </a:rPr>
              <a:t>ConvNets (Convolutional Neural Networks) are a type of neural network used for classification and computer vision. They excel in identifying and classifying images and recognizing objects.</a:t>
            </a:r>
            <a:endParaRPr lang="en-IN" sz="1800" b="0" strike="noStrike" spc="-1">
              <a:latin typeface="Ubuntu"/>
              <a:ea typeface="Noto Sans CJK SC"/>
            </a:endParaRPr>
          </a:p>
          <a:p>
            <a:pPr marL="216000" indent="-216000">
              <a:buClr>
                <a:srgbClr val="000000"/>
              </a:buClr>
              <a:buSzPct val="45000"/>
              <a:buFont typeface="Wingdings" charset="2"/>
              <a:buChar char=""/>
            </a:pPr>
            <a:r>
              <a:rPr lang="en-IN" sz="1800" b="0" strike="noStrike" spc="-1">
                <a:latin typeface="Ubuntu"/>
              </a:rPr>
              <a:t>This image shows a layout of a basic neural</a:t>
            </a:r>
            <a:endParaRPr lang="en-IN" sz="1800" b="0" strike="noStrike" spc="-1">
              <a:latin typeface="Ubuntu"/>
              <a:ea typeface="Noto Sans CJK SC"/>
            </a:endParaRPr>
          </a:p>
          <a:p>
            <a:pPr marL="216000" indent="-216000">
              <a:spcAft>
                <a:spcPts val="1134"/>
              </a:spcAft>
              <a:buClr>
                <a:srgbClr val="000000"/>
              </a:buClr>
              <a:buSzPct val="45000"/>
              <a:buFont typeface="Wingdings" charset="2"/>
              <a:buChar char=""/>
            </a:pPr>
            <a:r>
              <a:rPr lang="en-IN" sz="1800" b="0" strike="noStrike" spc="-1">
                <a:latin typeface="Ubuntu"/>
              </a:rPr>
              <a:t>network.</a:t>
            </a:r>
            <a:endParaRPr lang="en-IN" sz="1800" b="0" strike="noStrike" spc="-1">
              <a:latin typeface="Ubuntu"/>
              <a:ea typeface="Noto Sans CJK SC"/>
            </a:endParaRPr>
          </a:p>
          <a:p>
            <a:pPr marL="216000" indent="-216000">
              <a:spcBef>
                <a:spcPts val="283"/>
              </a:spcBef>
              <a:spcAft>
                <a:spcPts val="283"/>
              </a:spcAft>
              <a:buClr>
                <a:srgbClr val="000000"/>
              </a:buClr>
              <a:buSzPct val="45000"/>
              <a:buFont typeface="Wingdings" charset="2"/>
              <a:buChar char=""/>
            </a:pPr>
            <a:r>
              <a:rPr lang="en-IN" sz="1800" b="0" strike="noStrike" spc="-1">
                <a:latin typeface="Ubuntu"/>
              </a:rPr>
              <a:t>ConvNets have three main types of layers:</a:t>
            </a:r>
            <a:endParaRPr lang="en-IN" sz="1800" b="0" strike="noStrike" spc="-1">
              <a:latin typeface="Ubuntu"/>
              <a:ea typeface="Noto Sans CJK SC"/>
            </a:endParaRPr>
          </a:p>
          <a:p>
            <a:pPr marL="216000" indent="-216000">
              <a:spcBef>
                <a:spcPts val="283"/>
              </a:spcBef>
              <a:spcAft>
                <a:spcPts val="283"/>
              </a:spcAft>
              <a:buClr>
                <a:srgbClr val="000000"/>
              </a:buClr>
              <a:buSzPct val="45000"/>
              <a:buFont typeface="Wingdings" charset="2"/>
              <a:buChar char=""/>
            </a:pPr>
            <a:r>
              <a:rPr lang="en-IN" sz="1800" b="0" strike="noStrike" spc="-1">
                <a:latin typeface="Ubuntu"/>
              </a:rPr>
              <a:t>- Convolutional Layer</a:t>
            </a:r>
            <a:endParaRPr lang="en-IN" sz="1800" b="0" strike="noStrike" spc="-1">
              <a:latin typeface="Ubuntu"/>
              <a:ea typeface="Noto Sans CJK SC"/>
            </a:endParaRPr>
          </a:p>
          <a:p>
            <a:pPr marL="216000" indent="-216000">
              <a:spcBef>
                <a:spcPts val="283"/>
              </a:spcBef>
              <a:spcAft>
                <a:spcPts val="283"/>
              </a:spcAft>
              <a:buClr>
                <a:srgbClr val="000000"/>
              </a:buClr>
              <a:buSzPct val="45000"/>
              <a:buFont typeface="Wingdings" charset="2"/>
              <a:buChar char=""/>
            </a:pPr>
            <a:r>
              <a:rPr lang="en-IN" sz="1800" b="0" strike="noStrike" spc="-1">
                <a:latin typeface="Ubuntu"/>
              </a:rPr>
              <a:t>- Pooling Layer</a:t>
            </a:r>
            <a:endParaRPr lang="en-IN" sz="1800" b="0" strike="noStrike" spc="-1">
              <a:latin typeface="Ubuntu"/>
              <a:ea typeface="Noto Sans CJK SC"/>
            </a:endParaRPr>
          </a:p>
          <a:p>
            <a:pPr marL="216000" indent="-216000">
              <a:spcBef>
                <a:spcPts val="283"/>
              </a:spcBef>
              <a:spcAft>
                <a:spcPts val="283"/>
              </a:spcAft>
              <a:buClr>
                <a:srgbClr val="000000"/>
              </a:buClr>
              <a:buSzPct val="45000"/>
              <a:buFont typeface="Wingdings" charset="2"/>
              <a:buChar char=""/>
            </a:pPr>
            <a:r>
              <a:rPr lang="en-IN" sz="1800" b="0" strike="noStrike" spc="-1">
                <a:latin typeface="Ubuntu"/>
              </a:rPr>
              <a:t>- Fully Connected (FC) Layer</a:t>
            </a:r>
            <a:endParaRPr lang="en-IN" sz="1800" b="0" strike="noStrike" spc="-1">
              <a:latin typeface="Ubuntu"/>
              <a:ea typeface="Noto Sans CJK SC"/>
            </a:endParaRPr>
          </a:p>
        </p:txBody>
      </p:sp>
      <p:pic>
        <p:nvPicPr>
          <p:cNvPr id="53" name="Picture 52"/>
          <p:cNvPicPr/>
          <p:nvPr/>
        </p:nvPicPr>
        <p:blipFill>
          <a:blip r:embed="rId2"/>
          <a:srcRect l="7846" t="3061" r="6837" b="6"/>
          <a:stretch/>
        </p:blipFill>
        <p:spPr>
          <a:xfrm>
            <a:off x="5400720" y="2160000"/>
            <a:ext cx="4499280" cy="28796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p:cNvPicPr/>
          <p:nvPr/>
        </p:nvPicPr>
        <p:blipFill>
          <a:blip r:embed="rId2"/>
          <a:srcRect l="3459" t="3037" r="3533" b="4894"/>
          <a:stretch/>
        </p:blipFill>
        <p:spPr>
          <a:xfrm>
            <a:off x="360000" y="3240000"/>
            <a:ext cx="3780000" cy="2107800"/>
          </a:xfrm>
          <a:prstGeom prst="rect">
            <a:avLst/>
          </a:prstGeom>
          <a:ln w="0">
            <a:noFill/>
          </a:ln>
        </p:spPr>
      </p:pic>
      <p:sp>
        <p:nvSpPr>
          <p:cNvPr id="55" name="PlaceHolder 1"/>
          <p:cNvSpPr>
            <a:spLocks noGrp="1"/>
          </p:cNvSpPr>
          <p:nvPr>
            <p:ph type="title"/>
          </p:nvPr>
        </p:nvSpPr>
        <p:spPr>
          <a:xfrm>
            <a:off x="180000" y="180000"/>
            <a:ext cx="3240000" cy="228960"/>
          </a:xfrm>
          <a:prstGeom prst="rect">
            <a:avLst/>
          </a:prstGeom>
          <a:noFill/>
          <a:ln w="0">
            <a:noFill/>
          </a:ln>
        </p:spPr>
        <p:txBody>
          <a:bodyPr lIns="0" tIns="0" rIns="0" bIns="0" anchor="ctr">
            <a:noAutofit/>
          </a:bodyPr>
          <a:lstStyle/>
          <a:p>
            <a:r>
              <a:rPr lang="en-IN" sz="1800" b="1" strike="noStrike" spc="-1">
                <a:solidFill>
                  <a:srgbClr val="000000"/>
                </a:solidFill>
                <a:latin typeface="URW Gothic"/>
              </a:rPr>
              <a:t>WHAT ARE ConvNets?</a:t>
            </a:r>
            <a:endParaRPr lang="en-IN" sz="1800" b="1" strike="noStrike" spc="-1">
              <a:solidFill>
                <a:srgbClr val="000000"/>
              </a:solidFill>
              <a:latin typeface="URW Gothic"/>
              <a:ea typeface="Noto Sans CJK SC"/>
            </a:endParaRPr>
          </a:p>
        </p:txBody>
      </p:sp>
      <p:sp>
        <p:nvSpPr>
          <p:cNvPr id="56" name="PlaceHolder 2"/>
          <p:cNvSpPr>
            <a:spLocks noGrp="1"/>
          </p:cNvSpPr>
          <p:nvPr>
            <p:ph type="subTitle"/>
          </p:nvPr>
        </p:nvSpPr>
        <p:spPr>
          <a:xfrm>
            <a:off x="360000" y="1080000"/>
            <a:ext cx="2880000" cy="4320000"/>
          </a:xfrm>
          <a:prstGeom prst="rect">
            <a:avLst/>
          </a:prstGeom>
          <a:noFill/>
          <a:ln w="0">
            <a:noFill/>
          </a:ln>
        </p:spPr>
        <p:txBody>
          <a:bodyPr lIns="0" tIns="0" rIns="0" bIns="0" anchor="t">
            <a:noAutofit/>
          </a:bodyPr>
          <a:lstStyle/>
          <a:p>
            <a:pPr marL="216000" indent="-216000">
              <a:spcBef>
                <a:spcPts val="850"/>
              </a:spcBef>
              <a:spcAft>
                <a:spcPts val="850"/>
              </a:spcAft>
              <a:buClr>
                <a:srgbClr val="000000"/>
              </a:buClr>
              <a:buSzPct val="45000"/>
              <a:buFont typeface="Wingdings" charset="2"/>
              <a:buChar char=""/>
            </a:pPr>
            <a:r>
              <a:rPr lang="en-IN" sz="1800" b="0" strike="noStrike" spc="-1">
                <a:latin typeface="Ubuntu Condensed"/>
              </a:rPr>
              <a:t>Core building block</a:t>
            </a:r>
            <a:endParaRPr lang="en-IN" sz="1800" b="0" strike="noStrike" spc="-1">
              <a:latin typeface="URW Gothic"/>
              <a:ea typeface="Noto Sans CJK SC"/>
            </a:endParaRPr>
          </a:p>
          <a:p>
            <a:pPr marL="216000" indent="-216000">
              <a:spcBef>
                <a:spcPts val="850"/>
              </a:spcBef>
              <a:spcAft>
                <a:spcPts val="850"/>
              </a:spcAft>
              <a:buClr>
                <a:srgbClr val="000000"/>
              </a:buClr>
              <a:buSzPct val="45000"/>
              <a:buFont typeface="Wingdings" charset="2"/>
              <a:buChar char=""/>
            </a:pPr>
            <a:r>
              <a:rPr lang="en-IN" sz="1800" b="0" strike="noStrike" spc="-1">
                <a:latin typeface="Ubuntu Condensed"/>
              </a:rPr>
              <a:t>Includes input data, a filter and a feature map</a:t>
            </a:r>
            <a:endParaRPr lang="en-IN" sz="1800" b="0" strike="noStrike" spc="-1">
              <a:latin typeface="URW Gothic"/>
              <a:ea typeface="Noto Sans CJK SC"/>
            </a:endParaRPr>
          </a:p>
          <a:p>
            <a:pPr marL="216000" indent="-216000">
              <a:spcBef>
                <a:spcPts val="850"/>
              </a:spcBef>
              <a:spcAft>
                <a:spcPts val="850"/>
              </a:spcAft>
              <a:buClr>
                <a:srgbClr val="000000"/>
              </a:buClr>
              <a:buSzPct val="45000"/>
              <a:buFont typeface="Wingdings" charset="2"/>
              <a:buChar char=""/>
            </a:pPr>
            <a:r>
              <a:rPr lang="en-IN" sz="1800" b="0" strike="noStrike" spc="-1">
                <a:latin typeface="Ubuntu Condensed"/>
              </a:rPr>
              <a:t>Feature detector moves across the image and checks if feature is present (convolution)</a:t>
            </a:r>
            <a:endParaRPr lang="en-IN" sz="1800" b="0" strike="noStrike" spc="-1">
              <a:latin typeface="URW Gothic"/>
              <a:ea typeface="Noto Sans CJK SC"/>
            </a:endParaRPr>
          </a:p>
        </p:txBody>
      </p:sp>
      <p:sp>
        <p:nvSpPr>
          <p:cNvPr id="57" name="TextBox 56"/>
          <p:cNvSpPr txBox="1"/>
          <p:nvPr/>
        </p:nvSpPr>
        <p:spPr>
          <a:xfrm>
            <a:off x="360000" y="612000"/>
            <a:ext cx="2880000" cy="360000"/>
          </a:xfrm>
          <a:prstGeom prst="rect">
            <a:avLst/>
          </a:prstGeom>
          <a:solidFill>
            <a:srgbClr val="000000"/>
          </a:solidFill>
          <a:ln w="0">
            <a:noFill/>
          </a:ln>
        </p:spPr>
        <p:txBody>
          <a:bodyPr lIns="0" tIns="0" rIns="0" bIns="0" anchor="ctr">
            <a:noAutofit/>
          </a:bodyPr>
          <a:lstStyle/>
          <a:p>
            <a:pPr algn="ctr">
              <a:buNone/>
            </a:pPr>
            <a:r>
              <a:rPr lang="en-IN" sz="2000" b="0" strike="noStrike" spc="-1">
                <a:solidFill>
                  <a:srgbClr val="FFFFFF"/>
                </a:solidFill>
                <a:latin typeface="URW Gothic"/>
              </a:rPr>
              <a:t>Convolutional Layer</a:t>
            </a:r>
            <a:endParaRPr lang="en-IN" sz="2000" b="0" strike="noStrike" spc="-1">
              <a:solidFill>
                <a:srgbClr val="FFFFFF"/>
              </a:solidFill>
              <a:latin typeface="URW Gothic"/>
              <a:ea typeface="Noto Sans CJK SC"/>
            </a:endParaRPr>
          </a:p>
        </p:txBody>
      </p:sp>
      <p:sp>
        <p:nvSpPr>
          <p:cNvPr id="58" name="TextBox 57"/>
          <p:cNvSpPr txBox="1"/>
          <p:nvPr/>
        </p:nvSpPr>
        <p:spPr>
          <a:xfrm>
            <a:off x="6840000" y="1080000"/>
            <a:ext cx="2880000" cy="4320000"/>
          </a:xfrm>
          <a:prstGeom prst="rect">
            <a:avLst/>
          </a:prstGeom>
          <a:noFill/>
          <a:ln w="0">
            <a:noFill/>
          </a:ln>
        </p:spPr>
        <p:txBody>
          <a:bodyPr lIns="0" tIns="0" rIns="0" bIns="0" anchor="t">
            <a:noAutofit/>
          </a:bodyPr>
          <a:lstStyle/>
          <a:p>
            <a:pPr marL="216000" indent="-216000">
              <a:spcBef>
                <a:spcPts val="850"/>
              </a:spcBef>
              <a:spcAft>
                <a:spcPts val="850"/>
              </a:spcAft>
              <a:buClr>
                <a:srgbClr val="000000"/>
              </a:buClr>
              <a:buSzPct val="45000"/>
              <a:buFont typeface="Wingdings" charset="2"/>
              <a:buChar char=""/>
            </a:pPr>
            <a:r>
              <a:rPr lang="en-IN" sz="1800" b="0" strike="noStrike" spc="-1">
                <a:latin typeface="Ubuntu Condensed"/>
              </a:rPr>
              <a:t>Each node in the output layer connects directly to a node in the previous layer</a:t>
            </a:r>
            <a:endParaRPr lang="en-IN" sz="1800" b="0" strike="noStrike" spc="-1">
              <a:latin typeface="Ubuntu Condensed"/>
              <a:ea typeface="Noto Sans CJK SC"/>
            </a:endParaRPr>
          </a:p>
          <a:p>
            <a:pPr marL="216000" indent="-216000">
              <a:spcBef>
                <a:spcPts val="850"/>
              </a:spcBef>
              <a:spcAft>
                <a:spcPts val="850"/>
              </a:spcAft>
              <a:buClr>
                <a:srgbClr val="000000"/>
              </a:buClr>
              <a:buSzPct val="45000"/>
              <a:buFont typeface="Wingdings" charset="2"/>
              <a:buChar char=""/>
            </a:pPr>
            <a:r>
              <a:rPr lang="en-IN" sz="1800" b="0" strike="noStrike" spc="-1">
                <a:latin typeface="Ubuntu Condensed"/>
              </a:rPr>
              <a:t>Performs the task of classification based on the features extracted through the previous layers and their different filters</a:t>
            </a:r>
            <a:endParaRPr lang="en-IN" sz="1800" b="0" strike="noStrike" spc="-1">
              <a:latin typeface="Ubuntu Condensed"/>
              <a:ea typeface="Noto Sans CJK SC"/>
            </a:endParaRPr>
          </a:p>
          <a:p>
            <a:pPr marL="216000" indent="-216000">
              <a:spcBef>
                <a:spcPts val="850"/>
              </a:spcBef>
              <a:spcAft>
                <a:spcPts val="850"/>
              </a:spcAft>
              <a:buClr>
                <a:srgbClr val="000000"/>
              </a:buClr>
              <a:buSzPct val="45000"/>
              <a:buFont typeface="Wingdings" charset="2"/>
              <a:buChar char=""/>
            </a:pPr>
            <a:r>
              <a:rPr lang="en-IN" sz="1800" b="0" strike="noStrike" spc="-1">
                <a:latin typeface="Ubuntu Condensed"/>
              </a:rPr>
              <a:t>Produce a final value of probability from 0 to 1</a:t>
            </a:r>
            <a:endParaRPr lang="en-IN" sz="1800" b="0" strike="noStrike" spc="-1">
              <a:latin typeface="Ubuntu Condensed"/>
              <a:ea typeface="Noto Sans CJK SC"/>
            </a:endParaRPr>
          </a:p>
        </p:txBody>
      </p:sp>
      <p:sp>
        <p:nvSpPr>
          <p:cNvPr id="59" name="TextBox 58"/>
          <p:cNvSpPr txBox="1"/>
          <p:nvPr/>
        </p:nvSpPr>
        <p:spPr>
          <a:xfrm>
            <a:off x="3600000" y="1080000"/>
            <a:ext cx="2880000" cy="4320000"/>
          </a:xfrm>
          <a:prstGeom prst="rect">
            <a:avLst/>
          </a:prstGeom>
          <a:noFill/>
          <a:ln w="0">
            <a:noFill/>
          </a:ln>
        </p:spPr>
        <p:txBody>
          <a:bodyPr lIns="0" tIns="0" rIns="0" bIns="0" anchor="t">
            <a:noAutofit/>
          </a:bodyPr>
          <a:lstStyle/>
          <a:p>
            <a:pPr marL="216000" indent="-216000">
              <a:spcBef>
                <a:spcPts val="850"/>
              </a:spcBef>
              <a:spcAft>
                <a:spcPts val="850"/>
              </a:spcAft>
              <a:buClr>
                <a:srgbClr val="000000"/>
              </a:buClr>
              <a:buSzPct val="45000"/>
              <a:buFont typeface="Wingdings" charset="2"/>
              <a:buChar char=""/>
            </a:pPr>
            <a:r>
              <a:rPr lang="en-IN" sz="1800" b="0" strike="noStrike" spc="-1">
                <a:latin typeface="Ubuntu Condensed"/>
              </a:rPr>
              <a:t>Pooling or downsampling conducts dimensionality reduction</a:t>
            </a:r>
            <a:endParaRPr lang="en-IN" sz="1800" b="0" strike="noStrike" spc="-1">
              <a:latin typeface="Ubuntu Condensed"/>
              <a:ea typeface="Noto Sans CJK SC"/>
            </a:endParaRPr>
          </a:p>
          <a:p>
            <a:pPr marL="216000" indent="-216000">
              <a:spcBef>
                <a:spcPts val="850"/>
              </a:spcBef>
              <a:spcAft>
                <a:spcPts val="850"/>
              </a:spcAft>
              <a:buClr>
                <a:srgbClr val="000000"/>
              </a:buClr>
              <a:buSzPct val="45000"/>
              <a:buFont typeface="Wingdings" charset="2"/>
              <a:buChar char=""/>
            </a:pPr>
            <a:r>
              <a:rPr lang="en-IN" sz="1800" b="0" strike="noStrike" spc="-1">
                <a:latin typeface="Ubuntu Condensed"/>
              </a:rPr>
              <a:t>Similar to Convolutional layer, but without weights</a:t>
            </a:r>
            <a:endParaRPr lang="en-IN" sz="1800" b="0" strike="noStrike" spc="-1">
              <a:latin typeface="Ubuntu Condensed"/>
              <a:ea typeface="Noto Sans CJK SC"/>
            </a:endParaRPr>
          </a:p>
          <a:p>
            <a:pPr marL="216000" indent="-216000">
              <a:spcBef>
                <a:spcPts val="850"/>
              </a:spcBef>
              <a:spcAft>
                <a:spcPts val="850"/>
              </a:spcAft>
              <a:buClr>
                <a:srgbClr val="000000"/>
              </a:buClr>
              <a:buSzPct val="45000"/>
              <a:buFont typeface="Wingdings" charset="2"/>
              <a:buChar char=""/>
            </a:pPr>
            <a:r>
              <a:rPr lang="en-IN" sz="1800" b="0" strike="noStrike" spc="-1">
                <a:latin typeface="Ubuntu Condensed"/>
              </a:rPr>
              <a:t>It takes multiple pixels and sends single pixel to output array</a:t>
            </a:r>
            <a:endParaRPr lang="en-IN" sz="1800" b="0" strike="noStrike" spc="-1">
              <a:latin typeface="Ubuntu Condensed"/>
              <a:ea typeface="Noto Sans CJK SC"/>
            </a:endParaRPr>
          </a:p>
          <a:p>
            <a:pPr marL="216000" indent="-216000">
              <a:spcBef>
                <a:spcPts val="850"/>
              </a:spcBef>
              <a:spcAft>
                <a:spcPts val="850"/>
              </a:spcAft>
              <a:buClr>
                <a:srgbClr val="000000"/>
              </a:buClr>
              <a:buSzPct val="45000"/>
              <a:buFont typeface="Wingdings" charset="2"/>
              <a:buChar char=""/>
            </a:pPr>
            <a:r>
              <a:rPr lang="en-IN" sz="1800" b="0" strike="noStrike" spc="-1">
                <a:latin typeface="Ubuntu Condensed"/>
              </a:rPr>
              <a:t>Max pooling &amp; average pooling</a:t>
            </a:r>
            <a:endParaRPr lang="en-IN" sz="1800" b="0" strike="noStrike" spc="-1">
              <a:latin typeface="Ubuntu Condensed"/>
              <a:ea typeface="Noto Sans CJK SC"/>
            </a:endParaRPr>
          </a:p>
          <a:p>
            <a:pPr marL="864000" lvl="3" indent="-216000">
              <a:spcBef>
                <a:spcPts val="850"/>
              </a:spcBef>
              <a:spcAft>
                <a:spcPts val="850"/>
              </a:spcAft>
              <a:buClr>
                <a:srgbClr val="000000"/>
              </a:buClr>
              <a:buSzPct val="45000"/>
              <a:buFont typeface="Wingdings" charset="2"/>
              <a:buChar char=""/>
            </a:pPr>
            <a:r>
              <a:rPr lang="en-IN" sz="1800" b="0" strike="noStrike" spc="-1">
                <a:latin typeface="Ubuntu Condensed"/>
              </a:rPr>
              <a:t>Less information for reduced complexity and higher efficiency</a:t>
            </a:r>
            <a:endParaRPr lang="en-IN" sz="1800" b="0" strike="noStrike" spc="-1">
              <a:latin typeface="Ubuntu Condensed"/>
              <a:ea typeface="Noto Sans CJK SC"/>
            </a:endParaRPr>
          </a:p>
        </p:txBody>
      </p:sp>
      <p:sp>
        <p:nvSpPr>
          <p:cNvPr id="60" name="TextBox 59"/>
          <p:cNvSpPr txBox="1"/>
          <p:nvPr/>
        </p:nvSpPr>
        <p:spPr>
          <a:xfrm>
            <a:off x="3600000" y="612000"/>
            <a:ext cx="2880000" cy="360000"/>
          </a:xfrm>
          <a:prstGeom prst="rect">
            <a:avLst/>
          </a:prstGeom>
          <a:solidFill>
            <a:srgbClr val="000000"/>
          </a:solidFill>
          <a:ln w="0">
            <a:noFill/>
          </a:ln>
        </p:spPr>
        <p:txBody>
          <a:bodyPr lIns="0" tIns="0" rIns="0" bIns="0" anchor="ctr">
            <a:noAutofit/>
          </a:bodyPr>
          <a:lstStyle/>
          <a:p>
            <a:pPr algn="ctr">
              <a:buNone/>
            </a:pPr>
            <a:r>
              <a:rPr lang="en-IN" sz="2000" b="0" strike="noStrike" spc="-1">
                <a:solidFill>
                  <a:srgbClr val="FFFFFF"/>
                </a:solidFill>
                <a:latin typeface="URW Gothic"/>
              </a:rPr>
              <a:t>Pooling Layer</a:t>
            </a:r>
            <a:endParaRPr lang="en-IN" sz="2000" b="0" strike="noStrike" spc="-1">
              <a:solidFill>
                <a:srgbClr val="FFFFFF"/>
              </a:solidFill>
              <a:latin typeface="URW Gothic"/>
              <a:ea typeface="Noto Sans CJK SC"/>
            </a:endParaRPr>
          </a:p>
        </p:txBody>
      </p:sp>
      <p:sp>
        <p:nvSpPr>
          <p:cNvPr id="61" name="TextBox 60"/>
          <p:cNvSpPr txBox="1"/>
          <p:nvPr/>
        </p:nvSpPr>
        <p:spPr>
          <a:xfrm>
            <a:off x="6840000" y="612000"/>
            <a:ext cx="2880000" cy="360000"/>
          </a:xfrm>
          <a:prstGeom prst="rect">
            <a:avLst/>
          </a:prstGeom>
          <a:solidFill>
            <a:srgbClr val="000000"/>
          </a:solidFill>
          <a:ln w="0">
            <a:noFill/>
          </a:ln>
        </p:spPr>
        <p:txBody>
          <a:bodyPr lIns="0" tIns="0" rIns="0" bIns="0" anchor="ctr">
            <a:noAutofit/>
          </a:bodyPr>
          <a:lstStyle/>
          <a:p>
            <a:pPr algn="ctr">
              <a:buNone/>
            </a:pPr>
            <a:r>
              <a:rPr lang="en-IN" sz="2000" b="0" strike="noStrike" spc="-1">
                <a:solidFill>
                  <a:srgbClr val="FFFFFF"/>
                </a:solidFill>
                <a:latin typeface="URW Gothic"/>
              </a:rPr>
              <a:t>FC Layer</a:t>
            </a:r>
            <a:endParaRPr lang="en-IN" sz="2000" b="0" strike="noStrike" spc="-1">
              <a:solidFill>
                <a:srgbClr val="FFFFFF"/>
              </a:solidFill>
              <a:latin typeface="URW Gothic"/>
              <a:ea typeface="Noto Sans CJK S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180000" y="180000"/>
            <a:ext cx="3240000" cy="228960"/>
          </a:xfrm>
          <a:prstGeom prst="rect">
            <a:avLst/>
          </a:prstGeom>
          <a:noFill/>
          <a:ln w="0">
            <a:noFill/>
          </a:ln>
        </p:spPr>
        <p:txBody>
          <a:bodyPr lIns="0" tIns="0" rIns="0" bIns="0" anchor="ctr">
            <a:noAutofit/>
          </a:bodyPr>
          <a:lstStyle/>
          <a:p>
            <a:r>
              <a:rPr lang="en-IN" sz="1800" b="1" strike="noStrike" spc="-1">
                <a:solidFill>
                  <a:srgbClr val="000000"/>
                </a:solidFill>
                <a:latin typeface="URW Gothic"/>
              </a:rPr>
              <a:t>WHAT ARE ConvNets?</a:t>
            </a:r>
            <a:endParaRPr lang="en-IN" sz="1800" b="1" strike="noStrike" spc="-1">
              <a:solidFill>
                <a:srgbClr val="000000"/>
              </a:solidFill>
              <a:latin typeface="URW Gothic"/>
              <a:ea typeface="Noto Sans CJK SC"/>
            </a:endParaRPr>
          </a:p>
        </p:txBody>
      </p:sp>
      <p:pic>
        <p:nvPicPr>
          <p:cNvPr id="63" name="Picture 62"/>
          <p:cNvPicPr/>
          <p:nvPr/>
        </p:nvPicPr>
        <p:blipFill>
          <a:blip r:embed="rId2"/>
          <a:srcRect t="16594"/>
          <a:stretch/>
        </p:blipFill>
        <p:spPr>
          <a:xfrm>
            <a:off x="183600" y="1404000"/>
            <a:ext cx="9536400" cy="3738240"/>
          </a:xfrm>
          <a:prstGeom prst="rect">
            <a:avLst/>
          </a:prstGeom>
          <a:ln w="0">
            <a:noFill/>
          </a:ln>
        </p:spPr>
      </p:pic>
      <p:sp>
        <p:nvSpPr>
          <p:cNvPr id="64" name="TextBox 63"/>
          <p:cNvSpPr txBox="1"/>
          <p:nvPr/>
        </p:nvSpPr>
        <p:spPr>
          <a:xfrm>
            <a:off x="2790000" y="645480"/>
            <a:ext cx="4500000" cy="509400"/>
          </a:xfrm>
          <a:prstGeom prst="rect">
            <a:avLst/>
          </a:prstGeom>
          <a:solidFill>
            <a:srgbClr val="000000"/>
          </a:solidFill>
          <a:ln w="0">
            <a:noFill/>
          </a:ln>
        </p:spPr>
        <p:txBody>
          <a:bodyPr lIns="0" tIns="0" rIns="0" bIns="0" anchor="ctr">
            <a:noAutofit/>
          </a:bodyPr>
          <a:lstStyle/>
          <a:p>
            <a:pPr algn="ctr">
              <a:buNone/>
            </a:pPr>
            <a:r>
              <a:rPr lang="en-IN" sz="2000" b="0" strike="noStrike" spc="-1">
                <a:solidFill>
                  <a:srgbClr val="FFFFFF"/>
                </a:solidFill>
                <a:latin typeface="URW Gothic"/>
              </a:rPr>
              <a:t>ConvNet Processing Lifecycle</a:t>
            </a:r>
            <a:endParaRPr lang="en-IN" sz="2000" b="0" strike="noStrike" spc="-1">
              <a:solidFill>
                <a:srgbClr val="FFFFFF"/>
              </a:solidFill>
              <a:latin typeface="URW Gothic"/>
              <a:ea typeface="Noto Sans CJK S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1260000" y="358200"/>
            <a:ext cx="7560000" cy="829800"/>
          </a:xfrm>
          <a:prstGeom prst="rect">
            <a:avLst/>
          </a:prstGeom>
          <a:noFill/>
          <a:ln w="0">
            <a:noFill/>
          </a:ln>
        </p:spPr>
        <p:txBody>
          <a:bodyPr lIns="0" tIns="0" rIns="0" bIns="0" anchor="ctr">
            <a:noAutofit/>
          </a:bodyPr>
          <a:lstStyle/>
          <a:p>
            <a:pPr algn="ctr">
              <a:buNone/>
            </a:pPr>
            <a:r>
              <a:rPr lang="en-IN" sz="4000" b="1" strike="noStrike" spc="-1">
                <a:solidFill>
                  <a:srgbClr val="000000"/>
                </a:solidFill>
                <a:latin typeface="URW Gothic"/>
              </a:rPr>
              <a:t>THE IMAGE-BASED MODEL</a:t>
            </a:r>
            <a:endParaRPr lang="en-IN" sz="4000" b="1" strike="noStrike" spc="-1">
              <a:solidFill>
                <a:srgbClr val="000000"/>
              </a:solidFill>
              <a:latin typeface="URW Gothic"/>
              <a:ea typeface="Noto Sans CJK SC"/>
            </a:endParaRPr>
          </a:p>
        </p:txBody>
      </p:sp>
      <p:sp>
        <p:nvSpPr>
          <p:cNvPr id="66" name="PlaceHolder 2"/>
          <p:cNvSpPr>
            <a:spLocks noGrp="1"/>
          </p:cNvSpPr>
          <p:nvPr>
            <p:ph type="subTitle"/>
          </p:nvPr>
        </p:nvSpPr>
        <p:spPr>
          <a:xfrm>
            <a:off x="720000" y="1476000"/>
            <a:ext cx="8640000" cy="540000"/>
          </a:xfrm>
          <a:prstGeom prst="rect">
            <a:avLst/>
          </a:prstGeom>
          <a:noFill/>
          <a:ln w="0">
            <a:noFill/>
          </a:ln>
        </p:spPr>
        <p:txBody>
          <a:bodyPr lIns="0" tIns="0" rIns="0" bIns="0" anchor="t">
            <a:noAutofit/>
          </a:bodyPr>
          <a:lstStyle/>
          <a:p>
            <a:r>
              <a:rPr lang="en-IN" sz="1800" b="0" strike="noStrike" spc="-1">
                <a:latin typeface="Ubuntu"/>
              </a:rPr>
              <a:t>The optimized model considers four approaches:</a:t>
            </a:r>
            <a:endParaRPr lang="en-IN" sz="1800" b="0" strike="noStrike" spc="-1">
              <a:latin typeface="Ubuntu"/>
              <a:ea typeface="Noto Sans CJK SC"/>
            </a:endParaRPr>
          </a:p>
        </p:txBody>
      </p:sp>
      <p:sp>
        <p:nvSpPr>
          <p:cNvPr id="67" name="TextBox 66"/>
          <p:cNvSpPr txBox="1"/>
          <p:nvPr/>
        </p:nvSpPr>
        <p:spPr>
          <a:xfrm>
            <a:off x="900000" y="2160000"/>
            <a:ext cx="3600000" cy="1080000"/>
          </a:xfrm>
          <a:prstGeom prst="rect">
            <a:avLst/>
          </a:prstGeom>
          <a:solidFill>
            <a:srgbClr val="000000"/>
          </a:solidFill>
          <a:ln w="0">
            <a:noFill/>
          </a:ln>
        </p:spPr>
        <p:txBody>
          <a:bodyPr lIns="0" tIns="0" rIns="0" bIns="0" anchor="ctr">
            <a:noAutofit/>
          </a:bodyPr>
          <a:lstStyle/>
          <a:p>
            <a:pPr algn="ctr">
              <a:buNone/>
            </a:pPr>
            <a:r>
              <a:rPr lang="en-IN" sz="2000" b="1" strike="noStrike" spc="-1">
                <a:solidFill>
                  <a:srgbClr val="FFFFFF"/>
                </a:solidFill>
                <a:latin typeface="URW Gothic"/>
              </a:rPr>
              <a:t>COLOR</a:t>
            </a:r>
            <a:br>
              <a:rPr sz="2000"/>
            </a:br>
            <a:r>
              <a:rPr lang="en-IN" sz="2000" b="0" strike="noStrike" spc="-1">
                <a:solidFill>
                  <a:srgbClr val="FFFFFF"/>
                </a:solidFill>
                <a:latin typeface="URW Gothic"/>
              </a:rPr>
              <a:t>range of color types</a:t>
            </a:r>
            <a:endParaRPr lang="en-IN" sz="2000" b="1" strike="noStrike" spc="-1">
              <a:solidFill>
                <a:srgbClr val="FFFFFF"/>
              </a:solidFill>
              <a:latin typeface="URW Gothic"/>
              <a:ea typeface="Noto Sans CJK SC"/>
            </a:endParaRPr>
          </a:p>
        </p:txBody>
      </p:sp>
      <p:sp>
        <p:nvSpPr>
          <p:cNvPr id="68" name="TextBox 67"/>
          <p:cNvSpPr txBox="1"/>
          <p:nvPr/>
        </p:nvSpPr>
        <p:spPr>
          <a:xfrm>
            <a:off x="5220000" y="3780000"/>
            <a:ext cx="3600000" cy="1080000"/>
          </a:xfrm>
          <a:prstGeom prst="rect">
            <a:avLst/>
          </a:prstGeom>
          <a:solidFill>
            <a:srgbClr val="000000"/>
          </a:solidFill>
          <a:ln w="0">
            <a:noFill/>
          </a:ln>
        </p:spPr>
        <p:txBody>
          <a:bodyPr lIns="0" tIns="0" rIns="0" bIns="0" anchor="ctr">
            <a:noAutofit/>
          </a:bodyPr>
          <a:lstStyle/>
          <a:p>
            <a:pPr algn="ctr">
              <a:buNone/>
            </a:pPr>
            <a:r>
              <a:rPr lang="en-IN" sz="2000" b="1" strike="noStrike" spc="-1">
                <a:solidFill>
                  <a:srgbClr val="FFFFFF"/>
                </a:solidFill>
                <a:latin typeface="URW Gothic"/>
              </a:rPr>
              <a:t>HYBRID</a:t>
            </a:r>
            <a:br>
              <a:rPr sz="2000"/>
            </a:br>
            <a:r>
              <a:rPr lang="en-IN" sz="2000" b="0" strike="noStrike" spc="-1">
                <a:solidFill>
                  <a:srgbClr val="FFFFFF"/>
                </a:solidFill>
                <a:latin typeface="URW Gothic"/>
              </a:rPr>
              <a:t>combination of approaches</a:t>
            </a:r>
            <a:endParaRPr lang="en-IN" sz="2000" b="1" strike="noStrike" spc="-1">
              <a:solidFill>
                <a:srgbClr val="FFFFFF"/>
              </a:solidFill>
              <a:latin typeface="URW Gothic"/>
              <a:ea typeface="Noto Sans CJK SC"/>
            </a:endParaRPr>
          </a:p>
        </p:txBody>
      </p:sp>
      <p:sp>
        <p:nvSpPr>
          <p:cNvPr id="69" name="TextBox 68"/>
          <p:cNvSpPr txBox="1"/>
          <p:nvPr/>
        </p:nvSpPr>
        <p:spPr>
          <a:xfrm>
            <a:off x="900000" y="3780000"/>
            <a:ext cx="3600000" cy="1080000"/>
          </a:xfrm>
          <a:prstGeom prst="rect">
            <a:avLst/>
          </a:prstGeom>
          <a:solidFill>
            <a:srgbClr val="000000"/>
          </a:solidFill>
          <a:ln w="0">
            <a:noFill/>
          </a:ln>
        </p:spPr>
        <p:txBody>
          <a:bodyPr lIns="0" tIns="0" rIns="0" bIns="0" anchor="ctr">
            <a:noAutofit/>
          </a:bodyPr>
          <a:lstStyle/>
          <a:p>
            <a:pPr algn="ctr">
              <a:buNone/>
            </a:pPr>
            <a:r>
              <a:rPr lang="en-IN" sz="2000" b="1" strike="noStrike" spc="-1">
                <a:solidFill>
                  <a:srgbClr val="FFFFFF"/>
                </a:solidFill>
                <a:latin typeface="URW Gothic"/>
              </a:rPr>
              <a:t>CLASSIFIER</a:t>
            </a:r>
            <a:br>
              <a:rPr sz="2000"/>
            </a:br>
            <a:r>
              <a:rPr lang="en-IN" sz="2000" b="0" strike="noStrike" spc="-1">
                <a:solidFill>
                  <a:srgbClr val="FFFFFF"/>
                </a:solidFill>
                <a:latin typeface="URW Gothic"/>
              </a:rPr>
              <a:t>the RCNN model</a:t>
            </a:r>
            <a:endParaRPr lang="en-IN" sz="2000" b="1" strike="noStrike" spc="-1">
              <a:solidFill>
                <a:srgbClr val="FFFFFF"/>
              </a:solidFill>
              <a:latin typeface="URW Gothic"/>
              <a:ea typeface="Noto Sans CJK SC"/>
            </a:endParaRPr>
          </a:p>
        </p:txBody>
      </p:sp>
      <p:sp>
        <p:nvSpPr>
          <p:cNvPr id="70" name="TextBox 69"/>
          <p:cNvSpPr txBox="1"/>
          <p:nvPr/>
        </p:nvSpPr>
        <p:spPr>
          <a:xfrm>
            <a:off x="5220000" y="2160000"/>
            <a:ext cx="3600000" cy="1080000"/>
          </a:xfrm>
          <a:prstGeom prst="rect">
            <a:avLst/>
          </a:prstGeom>
          <a:solidFill>
            <a:srgbClr val="000000"/>
          </a:solidFill>
          <a:ln w="0">
            <a:noFill/>
          </a:ln>
        </p:spPr>
        <p:txBody>
          <a:bodyPr lIns="0" tIns="0" rIns="0" bIns="0" anchor="ctr">
            <a:noAutofit/>
          </a:bodyPr>
          <a:lstStyle/>
          <a:p>
            <a:pPr algn="ctr">
              <a:buNone/>
            </a:pPr>
            <a:r>
              <a:rPr lang="en-IN" sz="2000" b="1" strike="noStrike" spc="-1">
                <a:solidFill>
                  <a:srgbClr val="FFFFFF"/>
                </a:solidFill>
                <a:latin typeface="URW Gothic"/>
              </a:rPr>
              <a:t>SIZE</a:t>
            </a:r>
            <a:br>
              <a:rPr sz="2000"/>
            </a:br>
            <a:r>
              <a:rPr lang="en-IN" sz="2000" b="0" strike="noStrike" spc="-1">
                <a:solidFill>
                  <a:srgbClr val="FFFFFF"/>
                </a:solidFill>
                <a:latin typeface="URW Gothic"/>
              </a:rPr>
              <a:t>resolution of the image</a:t>
            </a:r>
            <a:endParaRPr lang="en-IN" sz="2000" b="1" strike="noStrike" spc="-1">
              <a:solidFill>
                <a:srgbClr val="FFFFFF"/>
              </a:solidFill>
              <a:latin typeface="URW Gothic"/>
              <a:ea typeface="Noto Sans CJK S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180000" y="180000"/>
            <a:ext cx="3240000" cy="228960"/>
          </a:xfrm>
          <a:prstGeom prst="rect">
            <a:avLst/>
          </a:prstGeom>
          <a:noFill/>
          <a:ln w="0">
            <a:noFill/>
          </a:ln>
        </p:spPr>
        <p:txBody>
          <a:bodyPr lIns="0" tIns="0" rIns="0" bIns="0" anchor="ctr">
            <a:noAutofit/>
          </a:bodyPr>
          <a:lstStyle/>
          <a:p>
            <a:r>
              <a:rPr lang="en-IN" sz="1800" b="1" strike="noStrike" spc="-1">
                <a:solidFill>
                  <a:srgbClr val="000000"/>
                </a:solidFill>
                <a:latin typeface="URW Gothic"/>
              </a:rPr>
              <a:t>THE IMAGE BASED MODEL</a:t>
            </a:r>
            <a:endParaRPr lang="en-IN" sz="1800" b="1" strike="noStrike" spc="-1">
              <a:solidFill>
                <a:srgbClr val="000000"/>
              </a:solidFill>
              <a:latin typeface="URW Gothic"/>
              <a:ea typeface="Noto Sans CJK SC"/>
            </a:endParaRPr>
          </a:p>
        </p:txBody>
      </p:sp>
      <p:sp>
        <p:nvSpPr>
          <p:cNvPr id="72" name="TextBox 71"/>
          <p:cNvSpPr txBox="1"/>
          <p:nvPr/>
        </p:nvSpPr>
        <p:spPr>
          <a:xfrm>
            <a:off x="0" y="468000"/>
            <a:ext cx="3420000" cy="468000"/>
          </a:xfrm>
          <a:prstGeom prst="rect">
            <a:avLst/>
          </a:prstGeom>
          <a:solidFill>
            <a:srgbClr val="000000"/>
          </a:solidFill>
          <a:ln w="0">
            <a:noFill/>
          </a:ln>
        </p:spPr>
        <p:txBody>
          <a:bodyPr lIns="0" tIns="0" rIns="0" bIns="0" anchor="ctr">
            <a:noAutofit/>
          </a:bodyPr>
          <a:lstStyle/>
          <a:p>
            <a:r>
              <a:rPr lang="en-IN" sz="2000" b="0" strike="noStrike" spc="-1">
                <a:solidFill>
                  <a:srgbClr val="FFFFFF"/>
                </a:solidFill>
                <a:latin typeface="URW Gothic"/>
              </a:rPr>
              <a:t>Color</a:t>
            </a:r>
            <a:endParaRPr lang="en-IN" sz="2000" b="0" strike="noStrike" spc="-1">
              <a:solidFill>
                <a:srgbClr val="FFFFFF"/>
              </a:solidFill>
              <a:latin typeface="URW Gothic"/>
              <a:ea typeface="Noto Sans CJK SC"/>
            </a:endParaRPr>
          </a:p>
        </p:txBody>
      </p:sp>
      <p:sp>
        <p:nvSpPr>
          <p:cNvPr id="73" name="TextBox 72"/>
          <p:cNvSpPr txBox="1"/>
          <p:nvPr/>
        </p:nvSpPr>
        <p:spPr>
          <a:xfrm>
            <a:off x="540000" y="1167120"/>
            <a:ext cx="4680000" cy="1352880"/>
          </a:xfrm>
          <a:prstGeom prst="rect">
            <a:avLst/>
          </a:prstGeom>
          <a:noFill/>
          <a:ln w="0">
            <a:noFill/>
          </a:ln>
        </p:spPr>
        <p:txBody>
          <a:bodyPr lIns="0" tIns="0" rIns="0" bIns="0" anchor="t">
            <a:noAutofit/>
          </a:bodyPr>
          <a:lstStyle/>
          <a:p>
            <a:pPr marL="216000" indent="-216000">
              <a:spcBef>
                <a:spcPts val="1134"/>
              </a:spcBef>
              <a:spcAft>
                <a:spcPts val="1134"/>
              </a:spcAft>
              <a:buClr>
                <a:srgbClr val="000000"/>
              </a:buClr>
              <a:buSzPct val="45000"/>
              <a:buFont typeface="Wingdings" charset="2"/>
              <a:buChar char=""/>
            </a:pPr>
            <a:r>
              <a:rPr lang="en-IN" sz="1800" b="0" strike="noStrike" spc="-1">
                <a:latin typeface="Ubuntu"/>
              </a:rPr>
              <a:t>Selection must be done between multiple color variants</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The selected color variant must produce highest accuracy; efficiency is trivial</a:t>
            </a:r>
            <a:endParaRPr lang="en-IN" sz="1800" b="0" strike="noStrike" spc="-1">
              <a:latin typeface="Ubuntu"/>
              <a:ea typeface="Noto Sans CJK SC"/>
            </a:endParaRPr>
          </a:p>
        </p:txBody>
      </p:sp>
      <p:pic>
        <p:nvPicPr>
          <p:cNvPr id="74" name="Picture 73"/>
          <p:cNvPicPr/>
          <p:nvPr/>
        </p:nvPicPr>
        <p:blipFill>
          <a:blip r:embed="rId2"/>
          <a:stretch/>
        </p:blipFill>
        <p:spPr>
          <a:xfrm>
            <a:off x="625320" y="2562840"/>
            <a:ext cx="4054680" cy="2837160"/>
          </a:xfrm>
          <a:prstGeom prst="rect">
            <a:avLst/>
          </a:prstGeom>
          <a:ln w="0">
            <a:noFill/>
          </a:ln>
        </p:spPr>
      </p:pic>
      <p:pic>
        <p:nvPicPr>
          <p:cNvPr id="75" name="Picture 74"/>
          <p:cNvPicPr/>
          <p:nvPr/>
        </p:nvPicPr>
        <p:blipFill>
          <a:blip r:embed="rId3"/>
          <a:stretch/>
        </p:blipFill>
        <p:spPr>
          <a:xfrm>
            <a:off x="5220000" y="1080000"/>
            <a:ext cx="4742640" cy="1599480"/>
          </a:xfrm>
          <a:prstGeom prst="rect">
            <a:avLst/>
          </a:prstGeom>
          <a:ln w="0">
            <a:noFill/>
          </a:ln>
        </p:spPr>
      </p:pic>
      <p:sp>
        <p:nvSpPr>
          <p:cNvPr id="76" name="TextBox 75"/>
          <p:cNvSpPr txBox="1"/>
          <p:nvPr/>
        </p:nvSpPr>
        <p:spPr>
          <a:xfrm>
            <a:off x="5040000" y="3240000"/>
            <a:ext cx="4680000" cy="2082600"/>
          </a:xfrm>
          <a:prstGeom prst="rect">
            <a:avLst/>
          </a:prstGeom>
          <a:noFill/>
          <a:ln w="0">
            <a:noFill/>
          </a:ln>
        </p:spPr>
        <p:txBody>
          <a:bodyPr lIns="0" tIns="0" rIns="0" bIns="0" anchor="t">
            <a:noAutofit/>
          </a:bodyPr>
          <a:lstStyle/>
          <a:p>
            <a:pPr marL="216000" indent="-216000">
              <a:spcBef>
                <a:spcPts val="1134"/>
              </a:spcBef>
              <a:spcAft>
                <a:spcPts val="1134"/>
              </a:spcAft>
              <a:buClr>
                <a:srgbClr val="000000"/>
              </a:buClr>
              <a:buSzPct val="45000"/>
              <a:buFont typeface="Wingdings" charset="2"/>
              <a:buChar char=""/>
            </a:pPr>
            <a:r>
              <a:rPr lang="en-IN" sz="1800" b="0" strike="noStrike" spc="-1">
                <a:latin typeface="Ubuntu"/>
              </a:rPr>
              <a:t>5 different variants were tested: RGB, grayscale, limited grayscale, gamma 1.5, gamma 0.5</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The limited grayscale variant produced the highest accuracy at 99.91%</a:t>
            </a:r>
            <a:endParaRPr lang="en-IN" sz="1800" b="0" strike="noStrike" spc="-1">
              <a:latin typeface="Ubuntu"/>
              <a:ea typeface="Noto Sans CJK SC"/>
            </a:endParaRPr>
          </a:p>
          <a:p>
            <a:pPr marL="216000" indent="-216000">
              <a:spcBef>
                <a:spcPts val="1134"/>
              </a:spcBef>
              <a:spcAft>
                <a:spcPts val="1134"/>
              </a:spcAft>
              <a:buClr>
                <a:srgbClr val="000000"/>
              </a:buClr>
              <a:buSzPct val="45000"/>
              <a:buFont typeface="Wingdings" charset="2"/>
              <a:buChar char=""/>
            </a:pPr>
            <a:r>
              <a:rPr lang="en-IN" sz="1800" b="0" strike="noStrike" spc="-1">
                <a:latin typeface="Ubuntu"/>
              </a:rPr>
              <a:t>Thus, limited grayscale was adopted as the primary color variant</a:t>
            </a:r>
            <a:endParaRPr lang="en-IN" sz="1800" b="0" strike="noStrike" spc="-1">
              <a:latin typeface="Ubuntu"/>
              <a:ea typeface="Noto Sans CJK SC"/>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1041</Words>
  <Application>Microsoft Office PowerPoint</Application>
  <PresentationFormat>Custom</PresentationFormat>
  <Paragraphs>107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FreeMono</vt:lpstr>
      <vt:lpstr>StarSymbol</vt:lpstr>
      <vt:lpstr>Symbol</vt:lpstr>
      <vt:lpstr>Times New Roman</vt:lpstr>
      <vt:lpstr>Ubuntu</vt:lpstr>
      <vt:lpstr>Ubuntu Condensed</vt:lpstr>
      <vt:lpstr>URW Gothic</vt:lpstr>
      <vt:lpstr>Wingdings</vt:lpstr>
      <vt:lpstr>Office Theme</vt:lpstr>
      <vt:lpstr>The Image Game: Exploit Kit Detection Based on Recursive Convolutional Neural Networks</vt:lpstr>
      <vt:lpstr>Table of Contents</vt:lpstr>
      <vt:lpstr>Introduction</vt:lpstr>
      <vt:lpstr>WHAT IS AN EXPLOIT KIT?</vt:lpstr>
      <vt:lpstr>WHAT ARE ConvNets?</vt:lpstr>
      <vt:lpstr>WHAT ARE ConvNets?</vt:lpstr>
      <vt:lpstr>WHAT ARE ConvNets?</vt:lpstr>
      <vt:lpstr>THE IMAGE-BASED MODEL</vt:lpstr>
      <vt:lpstr>THE IMAGE BASED MODEL</vt:lpstr>
      <vt:lpstr>THE IMAGE BASED MODEL</vt:lpstr>
      <vt:lpstr>THE IMAGE BASED MODEL</vt:lpstr>
      <vt:lpstr>THE IMAGE BASED MODEL</vt:lpstr>
      <vt:lpstr>EVALUATION</vt:lpstr>
      <vt:lpstr>EVALUATION</vt:lpstr>
      <vt:lpstr>EVALUATION</vt:lpstr>
      <vt:lpstr>IMPLEMENTATION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Image Game: Exploit Kit Detection Based on Recursive Convolutional Neural Networks</dc:title>
  <dc:subject/>
  <dc:creator/>
  <dc:description/>
  <cp:lastModifiedBy>Sumedh Borde</cp:lastModifiedBy>
  <cp:revision>3</cp:revision>
  <dcterms:created xsi:type="dcterms:W3CDTF">2023-10-10T00:05:48Z</dcterms:created>
  <dcterms:modified xsi:type="dcterms:W3CDTF">2023-12-06T09:57:06Z</dcterms:modified>
  <dc:language>en-IN</dc:language>
</cp:coreProperties>
</file>