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
      <p:font typeface="Corbel"/>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BAC099-AB51-4CFF-9766-6549B323FEB4}">
  <a:tblStyle styleId="{D1BAC099-AB51-4CFF-9766-6549B323FE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55" Type="http://schemas.openxmlformats.org/officeDocument/2006/relationships/font" Target="fonts/Corbel-regular.fntdata"/><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57" Type="http://schemas.openxmlformats.org/officeDocument/2006/relationships/font" Target="fonts/Corbel-italic.fntdata"/><Relationship Id="rId12" Type="http://schemas.openxmlformats.org/officeDocument/2006/relationships/slide" Target="slides/slide7.xml"/><Relationship Id="rId56" Type="http://schemas.openxmlformats.org/officeDocument/2006/relationships/font" Target="fonts/Corbel-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Corbel-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2.cs.uregina.ca/~hamilton/courses/330/notes/allocate/allocate.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20505ca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20505ca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20505cac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20505ca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d20505cac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d20505ca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US" sz="1300">
                <a:solidFill>
                  <a:srgbClr val="666666"/>
                </a:solidFill>
              </a:rPr>
              <a:t>Original file is broken into 4 pieces, and then 2 parity pieces are added</a:t>
            </a:r>
            <a:endParaRPr sz="1300">
              <a:solidFill>
                <a:srgbClr val="666666"/>
              </a:solidFill>
            </a:endParaRPr>
          </a:p>
          <a:p>
            <a:pPr indent="-311150" lvl="0" marL="457200" rtl="0" algn="l">
              <a:spcBef>
                <a:spcPts val="0"/>
              </a:spcBef>
              <a:spcAft>
                <a:spcPts val="0"/>
              </a:spcAft>
              <a:buClr>
                <a:srgbClr val="666666"/>
              </a:buClr>
              <a:buSzPts val="1300"/>
              <a:buChar char="●"/>
            </a:pPr>
            <a:r>
              <a:rPr lang="en-US" sz="1300">
                <a:solidFill>
                  <a:srgbClr val="666666"/>
                </a:solidFill>
              </a:rPr>
              <a:t>The Reed-Solomon algorithm creates a coding matrix that you multiply with your data matrix to create the coded data.</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d20505cac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d20505ca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d20505cac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d20505ca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b9af652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b9af65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4b9af652d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4b9af652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4b9af652d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4b9af652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20505cac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20505ca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Binura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references : </a:t>
            </a:r>
            <a:r>
              <a:rPr lang="en-US" u="sng">
                <a:solidFill>
                  <a:schemeClr val="hlink"/>
                </a:solidFill>
                <a:hlinkClick r:id="rId2"/>
              </a:rPr>
              <a:t>http://www2.cs.uregina.ca/~hamilton/courses/330/notes/allocate/allocate.html</a:t>
            </a:r>
            <a:endParaRPr/>
          </a:p>
          <a:p>
            <a:pPr indent="0" lvl="0" marL="0" rtl="0" algn="l">
              <a:spcBef>
                <a:spcPts val="0"/>
              </a:spcBef>
              <a:spcAft>
                <a:spcPts val="0"/>
              </a:spcAft>
              <a:buNone/>
            </a:pPr>
            <a:r>
              <a:rPr lang="en-US"/>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d2b58538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2b5853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blocked linked together in a list and the allocation and </a:t>
            </a:r>
            <a:r>
              <a:rPr lang="en-US"/>
              <a:t>deallocation</a:t>
            </a:r>
            <a:r>
              <a:rPr lang="en-US"/>
              <a:t> can done quickly with less or no storage overhead.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d20505ca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d20505ca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29e7b1cb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29e7b1c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29e7b1cb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29e7b1c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29e7b1cb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29e7b1c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d20505cac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d20505ca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d20505cac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d20505ca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d20505cac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d20505ca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d20505cac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d20505ca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29e7b1cb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29e7b1cb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d20505cac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d20505ca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4c9c3edd1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4c9c3edd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4c9c3edd1_4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4c9c3edd1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4c9c3edd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54c9c3edd1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d20505cac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20505ca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a:t>Add content here to explain while presenting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d20505cac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20505ca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Add content here to explain while presenting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20505cac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20505ca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a:t>Add content here to explain while presenting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d20505cac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d20505ca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a:t>Add content here to explain while presenting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4" name="Google Shape;84;p13"/>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85" name="Google Shape;85;p1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10951856" y="5867131"/>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9630"/>
              <a:buFont typeface="Corbel"/>
              <a:buNone/>
            </a:pPr>
            <a:r>
              <a:rPr b="1" lang="en-US" sz="9630"/>
              <a:t>VAULT</a:t>
            </a:r>
            <a:br>
              <a:rPr lang="en-US" sz="5400"/>
            </a:br>
            <a:br>
              <a:rPr lang="en-US" sz="5400"/>
            </a:br>
            <a:endParaRPr sz="5400"/>
          </a:p>
        </p:txBody>
      </p:sp>
      <p:sp>
        <p:nvSpPr>
          <p:cNvPr id="93" name="Google Shape;93;p14"/>
          <p:cNvSpPr txBox="1"/>
          <p:nvPr>
            <p:ph idx="1" type="subTitle"/>
          </p:nvPr>
        </p:nvSpPr>
        <p:spPr>
          <a:xfrm>
            <a:off x="2358189" y="2768602"/>
            <a:ext cx="9144833" cy="261619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6380"/>
              <a:buNone/>
            </a:pPr>
            <a:r>
              <a:rPr b="1" lang="en-US" sz="4400">
                <a:solidFill>
                  <a:srgbClr val="434343"/>
                </a:solidFill>
              </a:rPr>
              <a:t>A shared distributed and redundant storage solution</a:t>
            </a:r>
            <a:endParaRPr sz="44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Proposed Solution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973325" y="1758200"/>
            <a:ext cx="4401300" cy="783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VAULT</a:t>
            </a:r>
            <a:endParaRPr/>
          </a:p>
        </p:txBody>
      </p:sp>
      <p:sp>
        <p:nvSpPr>
          <p:cNvPr id="151" name="Google Shape;151;p24"/>
          <p:cNvSpPr txBox="1"/>
          <p:nvPr>
            <p:ph idx="1" type="body"/>
          </p:nvPr>
        </p:nvSpPr>
        <p:spPr>
          <a:xfrm>
            <a:off x="919625" y="2469750"/>
            <a:ext cx="1236000" cy="585300"/>
          </a:xfrm>
          <a:prstGeom prst="rect">
            <a:avLst/>
          </a:prstGeom>
        </p:spPr>
        <p:txBody>
          <a:bodyPr anchorCtr="0" anchor="t" bIns="121900" lIns="121900" spcFirstLastPara="1" rIns="121900" wrap="square" tIns="121900">
            <a:noAutofit/>
          </a:bodyPr>
          <a:lstStyle/>
          <a:p>
            <a:pPr indent="0" lvl="0" marL="0" rtl="0" algn="just">
              <a:spcBef>
                <a:spcPts val="0"/>
              </a:spcBef>
              <a:spcAft>
                <a:spcPts val="2100"/>
              </a:spcAft>
              <a:buNone/>
            </a:pPr>
            <a:r>
              <a:rPr b="1" lang="en-US" sz="2400">
                <a:solidFill>
                  <a:srgbClr val="980000"/>
                </a:solidFill>
              </a:rPr>
              <a:t>Shared</a:t>
            </a:r>
            <a:endParaRPr b="1" sz="2400">
              <a:solidFill>
                <a:srgbClr val="980000"/>
              </a:solidFill>
            </a:endParaRPr>
          </a:p>
        </p:txBody>
      </p:sp>
      <p:sp>
        <p:nvSpPr>
          <p:cNvPr id="152" name="Google Shape;152;p24"/>
          <p:cNvSpPr txBox="1"/>
          <p:nvPr/>
        </p:nvSpPr>
        <p:spPr>
          <a:xfrm>
            <a:off x="92075" y="3490600"/>
            <a:ext cx="2891100" cy="144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800">
                <a:latin typeface="Lato"/>
                <a:ea typeface="Lato"/>
                <a:cs typeface="Lato"/>
                <a:sym typeface="Lato"/>
              </a:rPr>
              <a:t>Responsibility for maintaining consistency within the “swarm” is shared.</a:t>
            </a:r>
            <a:r>
              <a:rPr b="1" lang="en-US" sz="1800">
                <a:latin typeface="Lato"/>
                <a:ea typeface="Lato"/>
                <a:cs typeface="Lato"/>
                <a:sym typeface="Lato"/>
              </a:rPr>
              <a:t> </a:t>
            </a:r>
            <a:endParaRPr b="1" sz="1800">
              <a:latin typeface="Lato"/>
              <a:ea typeface="Lato"/>
              <a:cs typeface="Lato"/>
              <a:sym typeface="Lato"/>
            </a:endParaRPr>
          </a:p>
        </p:txBody>
      </p:sp>
      <p:cxnSp>
        <p:nvCxnSpPr>
          <p:cNvPr id="153" name="Google Shape;153;p24"/>
          <p:cNvCxnSpPr>
            <a:stCxn id="151" idx="2"/>
            <a:endCxn id="152" idx="0"/>
          </p:cNvCxnSpPr>
          <p:nvPr/>
        </p:nvCxnSpPr>
        <p:spPr>
          <a:xfrm>
            <a:off x="1537625" y="3055050"/>
            <a:ext cx="0" cy="435600"/>
          </a:xfrm>
          <a:prstGeom prst="straightConnector1">
            <a:avLst/>
          </a:prstGeom>
          <a:noFill/>
          <a:ln cap="flat" cmpd="sng" w="38100">
            <a:solidFill>
              <a:schemeClr val="dk2"/>
            </a:solidFill>
            <a:prstDash val="solid"/>
            <a:round/>
            <a:headEnd len="med" w="med" type="none"/>
            <a:tailEnd len="med" w="med" type="none"/>
          </a:ln>
        </p:spPr>
      </p:cxnSp>
      <p:sp>
        <p:nvSpPr>
          <p:cNvPr id="154" name="Google Shape;154;p24"/>
          <p:cNvSpPr txBox="1"/>
          <p:nvPr>
            <p:ph idx="1" type="body"/>
          </p:nvPr>
        </p:nvSpPr>
        <p:spPr>
          <a:xfrm>
            <a:off x="2215025" y="2469750"/>
            <a:ext cx="1883100" cy="585300"/>
          </a:xfrm>
          <a:prstGeom prst="rect">
            <a:avLst/>
          </a:prstGeom>
        </p:spPr>
        <p:txBody>
          <a:bodyPr anchorCtr="0" anchor="t" bIns="121900" lIns="121900" spcFirstLastPara="1" rIns="121900" wrap="square" tIns="121900">
            <a:noAutofit/>
          </a:bodyPr>
          <a:lstStyle/>
          <a:p>
            <a:pPr indent="0" lvl="0" marL="0" rtl="0" algn="just">
              <a:spcBef>
                <a:spcPts val="0"/>
              </a:spcBef>
              <a:spcAft>
                <a:spcPts val="2100"/>
              </a:spcAft>
              <a:buClr>
                <a:srgbClr val="000000"/>
              </a:buClr>
              <a:buSzPts val="1100"/>
              <a:buFont typeface="Arial"/>
              <a:buNone/>
            </a:pPr>
            <a:r>
              <a:rPr b="1" lang="en-US" sz="2400">
                <a:solidFill>
                  <a:srgbClr val="980000"/>
                </a:solidFill>
              </a:rPr>
              <a:t>Distributed </a:t>
            </a:r>
            <a:endParaRPr b="1" sz="2400">
              <a:solidFill>
                <a:srgbClr val="980000"/>
              </a:solidFill>
            </a:endParaRPr>
          </a:p>
        </p:txBody>
      </p:sp>
      <p:sp>
        <p:nvSpPr>
          <p:cNvPr id="155" name="Google Shape;155;p24"/>
          <p:cNvSpPr txBox="1"/>
          <p:nvPr>
            <p:ph idx="1" type="body"/>
          </p:nvPr>
        </p:nvSpPr>
        <p:spPr>
          <a:xfrm>
            <a:off x="5415425" y="2469750"/>
            <a:ext cx="1791900" cy="585300"/>
          </a:xfrm>
          <a:prstGeom prst="rect">
            <a:avLst/>
          </a:prstGeom>
        </p:spPr>
        <p:txBody>
          <a:bodyPr anchorCtr="0" anchor="t" bIns="121900" lIns="121900" spcFirstLastPara="1" rIns="121900" wrap="square" tIns="121900">
            <a:noAutofit/>
          </a:bodyPr>
          <a:lstStyle/>
          <a:p>
            <a:pPr indent="0" lvl="0" marL="0" rtl="0" algn="just">
              <a:spcBef>
                <a:spcPts val="0"/>
              </a:spcBef>
              <a:spcAft>
                <a:spcPts val="2100"/>
              </a:spcAft>
              <a:buClr>
                <a:srgbClr val="000000"/>
              </a:buClr>
              <a:buSzPts val="1100"/>
              <a:buFont typeface="Arial"/>
              <a:buNone/>
            </a:pPr>
            <a:r>
              <a:rPr b="1" lang="en-US" sz="2400">
                <a:solidFill>
                  <a:srgbClr val="980000"/>
                </a:solidFill>
              </a:rPr>
              <a:t>Redundant</a:t>
            </a:r>
            <a:endParaRPr b="1" sz="2400">
              <a:solidFill>
                <a:srgbClr val="980000"/>
              </a:solidFill>
            </a:endParaRPr>
          </a:p>
        </p:txBody>
      </p:sp>
      <p:cxnSp>
        <p:nvCxnSpPr>
          <p:cNvPr id="156" name="Google Shape;156;p24"/>
          <p:cNvCxnSpPr>
            <a:stCxn id="154" idx="2"/>
            <a:endCxn id="157" idx="0"/>
          </p:cNvCxnSpPr>
          <p:nvPr/>
        </p:nvCxnSpPr>
        <p:spPr>
          <a:xfrm flipH="1" rot="-5400000">
            <a:off x="3358475" y="2853150"/>
            <a:ext cx="1433700" cy="1837500"/>
          </a:xfrm>
          <a:prstGeom prst="curvedConnector3">
            <a:avLst>
              <a:gd fmla="val 50003" name="adj1"/>
            </a:avLst>
          </a:prstGeom>
          <a:noFill/>
          <a:ln cap="flat" cmpd="sng" w="38100">
            <a:solidFill>
              <a:schemeClr val="dk2"/>
            </a:solidFill>
            <a:prstDash val="solid"/>
            <a:round/>
            <a:headEnd len="med" w="med" type="none"/>
            <a:tailEnd len="med" w="med" type="none"/>
          </a:ln>
        </p:spPr>
      </p:cxnSp>
      <p:cxnSp>
        <p:nvCxnSpPr>
          <p:cNvPr id="158" name="Google Shape;158;p24"/>
          <p:cNvCxnSpPr>
            <a:stCxn id="155" idx="3"/>
            <a:endCxn id="159" idx="1"/>
          </p:cNvCxnSpPr>
          <p:nvPr/>
        </p:nvCxnSpPr>
        <p:spPr>
          <a:xfrm flipH="1" rot="10800000">
            <a:off x="7207325" y="1617600"/>
            <a:ext cx="854400" cy="1144800"/>
          </a:xfrm>
          <a:prstGeom prst="curvedConnector3">
            <a:avLst>
              <a:gd fmla="val 50007" name="adj1"/>
            </a:avLst>
          </a:prstGeom>
          <a:noFill/>
          <a:ln cap="flat" cmpd="sng" w="38100">
            <a:solidFill>
              <a:schemeClr val="dk2"/>
            </a:solidFill>
            <a:prstDash val="solid"/>
            <a:round/>
            <a:headEnd len="med" w="med" type="none"/>
            <a:tailEnd len="med" w="med" type="none"/>
          </a:ln>
        </p:spPr>
      </p:cxnSp>
      <p:grpSp>
        <p:nvGrpSpPr>
          <p:cNvPr id="160" name="Google Shape;160;p24"/>
          <p:cNvGrpSpPr/>
          <p:nvPr/>
        </p:nvGrpSpPr>
        <p:grpSpPr>
          <a:xfrm>
            <a:off x="8061850" y="1075100"/>
            <a:ext cx="3940200" cy="2003326"/>
            <a:chOff x="8061850" y="1456100"/>
            <a:chExt cx="3940200" cy="2003326"/>
          </a:xfrm>
        </p:grpSpPr>
        <p:sp>
          <p:nvSpPr>
            <p:cNvPr id="159" name="Google Shape;159;p24"/>
            <p:cNvSpPr txBox="1"/>
            <p:nvPr/>
          </p:nvSpPr>
          <p:spPr>
            <a:xfrm>
              <a:off x="8061850" y="1456100"/>
              <a:ext cx="3940200" cy="10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ato"/>
                  <a:ea typeface="Lato"/>
                  <a:cs typeface="Lato"/>
                  <a:sym typeface="Lato"/>
                </a:rPr>
                <a:t>Uses Reed Solomon Erasure codes to ensure  maximum redundancy at N/2 peer failures.</a:t>
              </a:r>
              <a:endParaRPr b="1" sz="1800">
                <a:latin typeface="Lato"/>
                <a:ea typeface="Lato"/>
                <a:cs typeface="Lato"/>
                <a:sym typeface="Lato"/>
              </a:endParaRPr>
            </a:p>
          </p:txBody>
        </p:sp>
        <p:grpSp>
          <p:nvGrpSpPr>
            <p:cNvPr id="161" name="Google Shape;161;p24"/>
            <p:cNvGrpSpPr/>
            <p:nvPr/>
          </p:nvGrpSpPr>
          <p:grpSpPr>
            <a:xfrm>
              <a:off x="8105525" y="2469750"/>
              <a:ext cx="3225550" cy="989676"/>
              <a:chOff x="7267325" y="2469750"/>
              <a:chExt cx="3225550" cy="989676"/>
            </a:xfrm>
          </p:grpSpPr>
          <p:pic>
            <p:nvPicPr>
              <p:cNvPr id="162" name="Google Shape;162;p24"/>
              <p:cNvPicPr preferRelativeResize="0"/>
              <p:nvPr/>
            </p:nvPicPr>
            <p:blipFill>
              <a:blip r:embed="rId3">
                <a:alphaModFix/>
              </a:blip>
              <a:stretch>
                <a:fillRect/>
              </a:stretch>
            </p:blipFill>
            <p:spPr>
              <a:xfrm>
                <a:off x="7267325" y="2469750"/>
                <a:ext cx="989676" cy="989676"/>
              </a:xfrm>
              <a:prstGeom prst="rect">
                <a:avLst/>
              </a:prstGeom>
              <a:noFill/>
              <a:ln>
                <a:noFill/>
              </a:ln>
            </p:spPr>
          </p:pic>
          <p:sp>
            <p:nvSpPr>
              <p:cNvPr id="163" name="Google Shape;163;p24"/>
              <p:cNvSpPr txBox="1"/>
              <p:nvPr/>
            </p:nvSpPr>
            <p:spPr>
              <a:xfrm>
                <a:off x="8351475" y="2579200"/>
                <a:ext cx="2141400" cy="8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ato"/>
                    <a:ea typeface="Lato"/>
                    <a:cs typeface="Lato"/>
                    <a:sym typeface="Lato"/>
                  </a:rPr>
                  <a:t>video.mp4.enc.part_1</a:t>
                </a:r>
                <a:endParaRPr>
                  <a:latin typeface="Lato"/>
                  <a:ea typeface="Lato"/>
                  <a:cs typeface="Lato"/>
                  <a:sym typeface="Lato"/>
                </a:endParaRPr>
              </a:p>
              <a:p>
                <a:pPr indent="0" lvl="0" marL="0" rtl="0" algn="l">
                  <a:spcBef>
                    <a:spcPts val="0"/>
                  </a:spcBef>
                  <a:spcAft>
                    <a:spcPts val="0"/>
                  </a:spcAft>
                  <a:buNone/>
                </a:pPr>
                <a:r>
                  <a:rPr lang="en-US">
                    <a:latin typeface="Lato"/>
                    <a:ea typeface="Lato"/>
                    <a:cs typeface="Lato"/>
                    <a:sym typeface="Lato"/>
                  </a:rPr>
                  <a:t>video.mp4.enc.part_2</a:t>
                </a:r>
                <a:endParaRPr>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a:latin typeface="Lato"/>
                    <a:ea typeface="Lato"/>
                    <a:cs typeface="Lato"/>
                    <a:sym typeface="Lato"/>
                  </a:rPr>
                  <a:t>video.mp4.enc.part_3</a:t>
                </a:r>
                <a:endParaRPr>
                  <a:latin typeface="Lato"/>
                  <a:ea typeface="Lato"/>
                  <a:cs typeface="Lato"/>
                  <a:sym typeface="Lato"/>
                </a:endParaRPr>
              </a:p>
            </p:txBody>
          </p:sp>
        </p:grpSp>
      </p:grpSp>
      <p:sp>
        <p:nvSpPr>
          <p:cNvPr id="164" name="Google Shape;164;p24"/>
          <p:cNvSpPr txBox="1"/>
          <p:nvPr>
            <p:ph idx="1" type="body"/>
          </p:nvPr>
        </p:nvSpPr>
        <p:spPr>
          <a:xfrm>
            <a:off x="4120025" y="2469750"/>
            <a:ext cx="1236000" cy="585300"/>
          </a:xfrm>
          <a:prstGeom prst="rect">
            <a:avLst/>
          </a:prstGeom>
        </p:spPr>
        <p:txBody>
          <a:bodyPr anchorCtr="0" anchor="t" bIns="121900" lIns="121900" spcFirstLastPara="1" rIns="121900" wrap="square" tIns="121900">
            <a:noAutofit/>
          </a:bodyPr>
          <a:lstStyle/>
          <a:p>
            <a:pPr indent="0" lvl="0" marL="0" rtl="0" algn="just">
              <a:spcBef>
                <a:spcPts val="0"/>
              </a:spcBef>
              <a:spcAft>
                <a:spcPts val="2100"/>
              </a:spcAft>
              <a:buNone/>
            </a:pPr>
            <a:r>
              <a:rPr b="1" lang="en-US" sz="2400">
                <a:solidFill>
                  <a:srgbClr val="980000"/>
                </a:solidFill>
              </a:rPr>
              <a:t>Secure</a:t>
            </a:r>
            <a:endParaRPr b="1" sz="2400">
              <a:solidFill>
                <a:srgbClr val="980000"/>
              </a:solidFill>
            </a:endParaRPr>
          </a:p>
        </p:txBody>
      </p:sp>
      <p:cxnSp>
        <p:nvCxnSpPr>
          <p:cNvPr id="165" name="Google Shape;165;p24"/>
          <p:cNvCxnSpPr>
            <a:stCxn id="164" idx="2"/>
            <a:endCxn id="166" idx="0"/>
          </p:cNvCxnSpPr>
          <p:nvPr/>
        </p:nvCxnSpPr>
        <p:spPr>
          <a:xfrm flipH="1" rot="-5400000">
            <a:off x="6360425" y="1432650"/>
            <a:ext cx="875400" cy="4120200"/>
          </a:xfrm>
          <a:prstGeom prst="curvedConnector3">
            <a:avLst>
              <a:gd fmla="val 50006" name="adj1"/>
            </a:avLst>
          </a:prstGeom>
          <a:noFill/>
          <a:ln cap="flat" cmpd="sng" w="38100">
            <a:solidFill>
              <a:schemeClr val="dk2"/>
            </a:solidFill>
            <a:prstDash val="solid"/>
            <a:round/>
            <a:headEnd len="med" w="med" type="none"/>
            <a:tailEnd len="med" w="med" type="none"/>
          </a:ln>
        </p:spPr>
      </p:cxnSp>
      <p:grpSp>
        <p:nvGrpSpPr>
          <p:cNvPr id="167" name="Google Shape;167;p24"/>
          <p:cNvGrpSpPr/>
          <p:nvPr/>
        </p:nvGrpSpPr>
        <p:grpSpPr>
          <a:xfrm>
            <a:off x="7207325" y="3930550"/>
            <a:ext cx="3301800" cy="2015700"/>
            <a:chOff x="7207325" y="4159150"/>
            <a:chExt cx="3301800" cy="2015700"/>
          </a:xfrm>
        </p:grpSpPr>
        <p:sp>
          <p:nvSpPr>
            <p:cNvPr id="166" name="Google Shape;166;p24"/>
            <p:cNvSpPr txBox="1"/>
            <p:nvPr/>
          </p:nvSpPr>
          <p:spPr>
            <a:xfrm>
              <a:off x="7207325" y="4159150"/>
              <a:ext cx="3301800" cy="10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ato"/>
                  <a:ea typeface="Lato"/>
                  <a:cs typeface="Lato"/>
                  <a:sym typeface="Lato"/>
                </a:rPr>
                <a:t>Data is encrypted locally before it’s pushed to the “swarm”</a:t>
              </a:r>
              <a:endParaRPr b="1" sz="1800">
                <a:latin typeface="Lato"/>
                <a:ea typeface="Lato"/>
                <a:cs typeface="Lato"/>
                <a:sym typeface="Lato"/>
              </a:endParaRPr>
            </a:p>
          </p:txBody>
        </p:sp>
        <p:pic>
          <p:nvPicPr>
            <p:cNvPr id="168" name="Google Shape;168;p24"/>
            <p:cNvPicPr preferRelativeResize="0"/>
            <p:nvPr/>
          </p:nvPicPr>
          <p:blipFill>
            <a:blip r:embed="rId4">
              <a:alphaModFix/>
            </a:blip>
            <a:stretch>
              <a:fillRect/>
            </a:stretch>
          </p:blipFill>
          <p:spPr>
            <a:xfrm>
              <a:off x="7251125" y="5320450"/>
              <a:ext cx="854400" cy="854400"/>
            </a:xfrm>
            <a:prstGeom prst="rect">
              <a:avLst/>
            </a:prstGeom>
            <a:noFill/>
            <a:ln>
              <a:noFill/>
            </a:ln>
          </p:spPr>
        </p:pic>
        <p:sp>
          <p:nvSpPr>
            <p:cNvPr id="169" name="Google Shape;169;p24"/>
            <p:cNvSpPr txBox="1"/>
            <p:nvPr/>
          </p:nvSpPr>
          <p:spPr>
            <a:xfrm>
              <a:off x="8061850" y="5472700"/>
              <a:ext cx="14562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ato"/>
                  <a:ea typeface="Lato"/>
                  <a:cs typeface="Lato"/>
                  <a:sym typeface="Lato"/>
                </a:rPr>
                <a:t>video.mp4.enc</a:t>
              </a:r>
              <a:endParaRPr>
                <a:latin typeface="Lato"/>
                <a:ea typeface="Lato"/>
                <a:cs typeface="Lato"/>
                <a:sym typeface="Lato"/>
              </a:endParaRPr>
            </a:p>
          </p:txBody>
        </p:sp>
      </p:grpSp>
      <p:grpSp>
        <p:nvGrpSpPr>
          <p:cNvPr id="170" name="Google Shape;170;p24"/>
          <p:cNvGrpSpPr/>
          <p:nvPr/>
        </p:nvGrpSpPr>
        <p:grpSpPr>
          <a:xfrm>
            <a:off x="3254825" y="4488850"/>
            <a:ext cx="3478200" cy="2197801"/>
            <a:chOff x="3102425" y="4488850"/>
            <a:chExt cx="3478200" cy="2197801"/>
          </a:xfrm>
        </p:grpSpPr>
        <p:sp>
          <p:nvSpPr>
            <p:cNvPr id="157" name="Google Shape;157;p24"/>
            <p:cNvSpPr txBox="1"/>
            <p:nvPr/>
          </p:nvSpPr>
          <p:spPr>
            <a:xfrm>
              <a:off x="3102425" y="4488850"/>
              <a:ext cx="3478200" cy="15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ato"/>
                  <a:ea typeface="Lato"/>
                  <a:cs typeface="Lato"/>
                  <a:sym typeface="Lato"/>
                </a:rPr>
                <a:t>Peer to Peer network of nodes each running VAULT.</a:t>
              </a:r>
              <a:endParaRPr b="1" sz="1800">
                <a:latin typeface="Lato"/>
                <a:ea typeface="Lato"/>
                <a:cs typeface="Lato"/>
                <a:sym typeface="Lato"/>
              </a:endParaRPr>
            </a:p>
            <a:p>
              <a:pPr indent="0" lvl="0" marL="0" rtl="0" algn="l">
                <a:spcBef>
                  <a:spcPts val="0"/>
                </a:spcBef>
                <a:spcAft>
                  <a:spcPts val="0"/>
                </a:spcAft>
                <a:buNone/>
              </a:pPr>
              <a:r>
                <a:rPr b="1" lang="en-US" sz="1800">
                  <a:latin typeface="Lato"/>
                  <a:ea typeface="Lato"/>
                  <a:cs typeface="Lato"/>
                  <a:sym typeface="Lato"/>
                </a:rPr>
                <a:t>Individually contributes storage space to form a massive virtual pool.</a:t>
              </a:r>
              <a:endParaRPr b="1" sz="1800">
                <a:latin typeface="Lato"/>
                <a:ea typeface="Lato"/>
                <a:cs typeface="Lato"/>
                <a:sym typeface="Lato"/>
              </a:endParaRPr>
            </a:p>
          </p:txBody>
        </p:sp>
        <p:pic>
          <p:nvPicPr>
            <p:cNvPr id="171" name="Google Shape;171;p24"/>
            <p:cNvPicPr preferRelativeResize="0"/>
            <p:nvPr/>
          </p:nvPicPr>
          <p:blipFill>
            <a:blip r:embed="rId5">
              <a:alphaModFix/>
            </a:blip>
            <a:stretch>
              <a:fillRect/>
            </a:stretch>
          </p:blipFill>
          <p:spPr>
            <a:xfrm>
              <a:off x="4424825" y="6251050"/>
              <a:ext cx="435601" cy="435601"/>
            </a:xfrm>
            <a:prstGeom prst="rect">
              <a:avLst/>
            </a:prstGeom>
            <a:noFill/>
            <a:ln>
              <a:noFill/>
            </a:ln>
          </p:spPr>
        </p:pic>
        <p:pic>
          <p:nvPicPr>
            <p:cNvPr id="172" name="Google Shape;172;p24"/>
            <p:cNvPicPr preferRelativeResize="0"/>
            <p:nvPr/>
          </p:nvPicPr>
          <p:blipFill>
            <a:blip r:embed="rId5">
              <a:alphaModFix/>
            </a:blip>
            <a:stretch>
              <a:fillRect/>
            </a:stretch>
          </p:blipFill>
          <p:spPr>
            <a:xfrm>
              <a:off x="4710575" y="6251050"/>
              <a:ext cx="435601" cy="435601"/>
            </a:xfrm>
            <a:prstGeom prst="rect">
              <a:avLst/>
            </a:prstGeom>
            <a:noFill/>
            <a:ln>
              <a:noFill/>
            </a:ln>
          </p:spPr>
        </p:pic>
        <p:pic>
          <p:nvPicPr>
            <p:cNvPr id="173" name="Google Shape;173;p24"/>
            <p:cNvPicPr preferRelativeResize="0"/>
            <p:nvPr/>
          </p:nvPicPr>
          <p:blipFill>
            <a:blip r:embed="rId5">
              <a:alphaModFix/>
            </a:blip>
            <a:stretch>
              <a:fillRect/>
            </a:stretch>
          </p:blipFill>
          <p:spPr>
            <a:xfrm>
              <a:off x="4993775" y="6251050"/>
              <a:ext cx="435601" cy="435601"/>
            </a:xfrm>
            <a:prstGeom prst="rect">
              <a:avLst/>
            </a:prstGeom>
            <a:noFill/>
            <a:ln>
              <a:noFill/>
            </a:ln>
          </p:spPr>
        </p:pic>
        <p:sp>
          <p:nvSpPr>
            <p:cNvPr id="174" name="Google Shape;174;p24"/>
            <p:cNvSpPr/>
            <p:nvPr/>
          </p:nvSpPr>
          <p:spPr>
            <a:xfrm>
              <a:off x="4221875" y="5775900"/>
              <a:ext cx="1411992" cy="7108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VAULT Pool</a:t>
              </a:r>
              <a:endParaRPr/>
            </a:p>
          </p:txBody>
        </p:sp>
        <p:pic>
          <p:nvPicPr>
            <p:cNvPr id="175" name="Google Shape;175;p24"/>
            <p:cNvPicPr preferRelativeResize="0"/>
            <p:nvPr/>
          </p:nvPicPr>
          <p:blipFill>
            <a:blip r:embed="rId5">
              <a:alphaModFix/>
            </a:blip>
            <a:stretch>
              <a:fillRect/>
            </a:stretch>
          </p:blipFill>
          <p:spPr>
            <a:xfrm>
              <a:off x="5274475" y="6251050"/>
              <a:ext cx="435601" cy="435601"/>
            </a:xfrm>
            <a:prstGeom prst="rect">
              <a:avLst/>
            </a:prstGeom>
            <a:noFill/>
            <a:ln>
              <a:noFill/>
            </a:ln>
          </p:spPr>
        </p:pic>
        <p:pic>
          <p:nvPicPr>
            <p:cNvPr id="176" name="Google Shape;176;p24"/>
            <p:cNvPicPr preferRelativeResize="0"/>
            <p:nvPr/>
          </p:nvPicPr>
          <p:blipFill>
            <a:blip r:embed="rId5">
              <a:alphaModFix/>
            </a:blip>
            <a:stretch>
              <a:fillRect/>
            </a:stretch>
          </p:blipFill>
          <p:spPr>
            <a:xfrm>
              <a:off x="4146975" y="6251050"/>
              <a:ext cx="435601" cy="435601"/>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Implementing </a:t>
            </a:r>
            <a:r>
              <a:rPr lang="en-US"/>
              <a:t>Redundancy</a:t>
            </a:r>
            <a:endParaRPr/>
          </a:p>
        </p:txBody>
      </p:sp>
      <p:sp>
        <p:nvSpPr>
          <p:cNvPr id="182" name="Google Shape;182;p25"/>
          <p:cNvSpPr txBox="1"/>
          <p:nvPr>
            <p:ph idx="2" type="body"/>
          </p:nvPr>
        </p:nvSpPr>
        <p:spPr>
          <a:xfrm>
            <a:off x="6177225" y="4595350"/>
            <a:ext cx="5906100" cy="2032200"/>
          </a:xfrm>
          <a:prstGeom prst="rect">
            <a:avLst/>
          </a:prstGeom>
        </p:spPr>
        <p:txBody>
          <a:bodyPr anchorCtr="0" anchor="t" bIns="121900" lIns="121900" spcFirstLastPara="1" rIns="121900" wrap="square" tIns="121900">
            <a:noAutofit/>
          </a:bodyPr>
          <a:lstStyle/>
          <a:p>
            <a:pPr indent="-165100" lvl="0" marL="114300" rtl="0" algn="just">
              <a:spcBef>
                <a:spcPts val="0"/>
              </a:spcBef>
              <a:spcAft>
                <a:spcPts val="0"/>
              </a:spcAft>
              <a:buSzPts val="1700"/>
              <a:buChar char="●"/>
            </a:pPr>
            <a:r>
              <a:rPr lang="en-US"/>
              <a:t>By using Reed Solomon Erasure Coding all the encrypted files will be segmented into 4 pieces plus 2 parity files, then those files will be distributed through the network.</a:t>
            </a:r>
            <a:endParaRPr/>
          </a:p>
          <a:p>
            <a:pPr indent="-165100" lvl="0" marL="114300" rtl="0" algn="just">
              <a:spcBef>
                <a:spcPts val="0"/>
              </a:spcBef>
              <a:spcAft>
                <a:spcPts val="0"/>
              </a:spcAft>
              <a:buSzPts val="1700"/>
              <a:buChar char="●"/>
            </a:pPr>
            <a:r>
              <a:rPr lang="en-US"/>
              <a:t>When recreating a file even though two nodes are down file can be recreated using parity files.  </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183" name="Google Shape;183;p25"/>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Erasure Coding</a:t>
            </a:r>
            <a:endParaRPr/>
          </a:p>
        </p:txBody>
      </p:sp>
      <p:pic>
        <p:nvPicPr>
          <p:cNvPr id="184" name="Google Shape;184;p25"/>
          <p:cNvPicPr preferRelativeResize="0"/>
          <p:nvPr/>
        </p:nvPicPr>
        <p:blipFill>
          <a:blip r:embed="rId3">
            <a:alphaModFix/>
          </a:blip>
          <a:stretch>
            <a:fillRect/>
          </a:stretch>
        </p:blipFill>
        <p:spPr>
          <a:xfrm>
            <a:off x="6177275" y="498375"/>
            <a:ext cx="5906001" cy="409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Ensure Consistency</a:t>
            </a:r>
            <a:endParaRPr/>
          </a:p>
        </p:txBody>
      </p:sp>
      <p:sp>
        <p:nvSpPr>
          <p:cNvPr id="190" name="Google Shape;190;p26"/>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Metadata of files that are uploaded to VAULT is stored in a custom blockchain.</a:t>
            </a:r>
            <a:endParaRPr/>
          </a:p>
          <a:p>
            <a:pPr indent="0" lvl="0" marL="0" rtl="0" algn="l">
              <a:spcBef>
                <a:spcPts val="2100"/>
              </a:spcBef>
              <a:spcAft>
                <a:spcPts val="0"/>
              </a:spcAft>
              <a:buNone/>
            </a:pPr>
            <a:r>
              <a:rPr lang="en-US"/>
              <a:t>This blockchain will act as an immutable distributed ledger while serving as a DHT (Distributed Hash Table)</a:t>
            </a:r>
            <a:endParaRPr/>
          </a:p>
          <a:p>
            <a:pPr indent="0" lvl="0" marL="0" rtl="0" algn="l">
              <a:spcBef>
                <a:spcPts val="2100"/>
              </a:spcBef>
              <a:spcAft>
                <a:spcPts val="0"/>
              </a:spcAft>
              <a:buNone/>
            </a:pPr>
            <a:r>
              <a:rPr lang="en-US"/>
              <a:t>This will establish an immutable timeline of how files were accessed.</a:t>
            </a:r>
            <a:endParaRPr/>
          </a:p>
          <a:p>
            <a:pPr indent="0" lvl="0" marL="0" rtl="0" algn="l">
              <a:spcBef>
                <a:spcPts val="2100"/>
              </a:spcBef>
              <a:spcAft>
                <a:spcPts val="2100"/>
              </a:spcAft>
              <a:buNone/>
            </a:pPr>
            <a:r>
              <a:rPr lang="en-US"/>
              <a:t>It will also establish nonrepudiation such that as user won’t be able to deny an action done on their behalf.</a:t>
            </a:r>
            <a:endParaRPr/>
          </a:p>
        </p:txBody>
      </p:sp>
      <p:sp>
        <p:nvSpPr>
          <p:cNvPr id="191" name="Google Shape;191;p26"/>
          <p:cNvSpPr txBox="1"/>
          <p:nvPr>
            <p:ph idx="1" type="subTitle"/>
          </p:nvPr>
        </p:nvSpPr>
        <p:spPr>
          <a:xfrm>
            <a:off x="973325" y="2923042"/>
            <a:ext cx="4401300" cy="101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Blockchain Technology</a:t>
            </a:r>
            <a:endParaRPr/>
          </a:p>
        </p:txBody>
      </p:sp>
      <p:pic>
        <p:nvPicPr>
          <p:cNvPr id="192" name="Google Shape;192;p26"/>
          <p:cNvPicPr preferRelativeResize="0"/>
          <p:nvPr/>
        </p:nvPicPr>
        <p:blipFill>
          <a:blip r:embed="rId3">
            <a:alphaModFix/>
          </a:blip>
          <a:stretch>
            <a:fillRect/>
          </a:stretch>
        </p:blipFill>
        <p:spPr>
          <a:xfrm>
            <a:off x="2624175" y="4007900"/>
            <a:ext cx="3467100" cy="282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Building </a:t>
            </a:r>
            <a:r>
              <a:rPr lang="en-US"/>
              <a:t>Security</a:t>
            </a:r>
            <a:endParaRPr/>
          </a:p>
        </p:txBody>
      </p:sp>
      <p:sp>
        <p:nvSpPr>
          <p:cNvPr id="198" name="Google Shape;198;p27"/>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PKI based key derivation</a:t>
            </a:r>
            <a:endParaRPr/>
          </a:p>
        </p:txBody>
      </p:sp>
      <p:sp>
        <p:nvSpPr>
          <p:cNvPr id="199" name="Google Shape;199;p27"/>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n-US"/>
              <a:t>Authentication - Users &amp; Nodes </a:t>
            </a:r>
            <a:endParaRPr/>
          </a:p>
          <a:p>
            <a:pPr indent="0" lvl="0" marL="0" rtl="0" algn="l">
              <a:lnSpc>
                <a:spcPct val="100000"/>
              </a:lnSpc>
              <a:spcBef>
                <a:spcPts val="2100"/>
              </a:spcBef>
              <a:spcAft>
                <a:spcPts val="0"/>
              </a:spcAft>
              <a:buNone/>
            </a:pPr>
            <a:r>
              <a:rPr lang="en-US"/>
              <a:t>File security using a master key </a:t>
            </a:r>
            <a:r>
              <a:rPr lang="en-US"/>
              <a:t>symmetric</a:t>
            </a:r>
            <a:r>
              <a:rPr lang="en-US"/>
              <a:t> </a:t>
            </a:r>
            <a:r>
              <a:rPr lang="en-US"/>
              <a:t>encryption</a:t>
            </a:r>
            <a:r>
              <a:rPr lang="en-US"/>
              <a:t>  that will enable to encrypt the data rapidly.</a:t>
            </a:r>
            <a:endParaRPr/>
          </a:p>
          <a:p>
            <a:pPr indent="0" lvl="0" marL="0" rtl="0" algn="l">
              <a:lnSpc>
                <a:spcPct val="100000"/>
              </a:lnSpc>
              <a:spcBef>
                <a:spcPts val="2100"/>
              </a:spcBef>
              <a:spcAft>
                <a:spcPts val="0"/>
              </a:spcAft>
              <a:buNone/>
            </a:pPr>
            <a:r>
              <a:rPr lang="en-US"/>
              <a:t>Security when sharing the files with another user and </a:t>
            </a:r>
            <a:r>
              <a:rPr lang="en-US"/>
              <a:t>security</a:t>
            </a:r>
            <a:r>
              <a:rPr lang="en-US"/>
              <a:t> when storing the files via a unsecure chanel </a:t>
            </a:r>
            <a:endParaRPr/>
          </a:p>
          <a:p>
            <a:pPr indent="0" lvl="0" marL="0" rtl="0" algn="l">
              <a:lnSpc>
                <a:spcPct val="100000"/>
              </a:lnSpc>
              <a:spcBef>
                <a:spcPts val="2100"/>
              </a:spcBef>
              <a:spcAft>
                <a:spcPts val="0"/>
              </a:spcAft>
              <a:buNone/>
            </a:pPr>
            <a:r>
              <a:rPr lang="en-US"/>
              <a:t>File integrity check</a:t>
            </a:r>
            <a:endParaRPr/>
          </a:p>
          <a:p>
            <a:pPr indent="0" lvl="0" marL="0" rtl="0" algn="l">
              <a:lnSpc>
                <a:spcPct val="100000"/>
              </a:lnSpc>
              <a:spcBef>
                <a:spcPts val="2100"/>
              </a:spcBef>
              <a:spcAft>
                <a:spcPts val="2100"/>
              </a:spcAft>
              <a:buNone/>
            </a:pPr>
            <a:r>
              <a:rPr lang="en-US"/>
              <a:t>This will reduce the the possibility of an attack carried out by rouge nodes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1362151" y="59125"/>
            <a:ext cx="9467700" cy="146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Node Authentication</a:t>
            </a:r>
            <a:endParaRPr/>
          </a:p>
        </p:txBody>
      </p:sp>
      <p:sp>
        <p:nvSpPr>
          <p:cNvPr id="205" name="Google Shape;205;p28"/>
          <p:cNvSpPr txBox="1"/>
          <p:nvPr/>
        </p:nvSpPr>
        <p:spPr>
          <a:xfrm>
            <a:off x="7876200" y="1330225"/>
            <a:ext cx="4315800" cy="4995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Lato"/>
              <a:buChar char="●"/>
            </a:pPr>
            <a:r>
              <a:rPr lang="en-US" sz="2000">
                <a:latin typeface="Lato"/>
                <a:ea typeface="Lato"/>
                <a:cs typeface="Lato"/>
                <a:sym typeface="Lato"/>
              </a:rPr>
              <a:t>Every user has master key </a:t>
            </a:r>
            <a:r>
              <a:rPr lang="en-US" sz="2000">
                <a:latin typeface="Lato"/>
                <a:ea typeface="Lato"/>
                <a:cs typeface="Lato"/>
                <a:sym typeface="Lato"/>
              </a:rPr>
              <a:t>pre configured</a:t>
            </a:r>
            <a:r>
              <a:rPr lang="en-US" sz="2000">
                <a:latin typeface="Lato"/>
                <a:ea typeface="Lato"/>
                <a:cs typeface="Lato"/>
                <a:sym typeface="Lato"/>
              </a:rPr>
              <a:t>  for encryption and decryption of the file.  </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US" sz="2000">
                <a:latin typeface="Lato"/>
                <a:ea typeface="Lato"/>
                <a:cs typeface="Lato"/>
                <a:sym typeface="Lato"/>
              </a:rPr>
              <a:t>Every user has a list of public keys of every user stored in the custom blockchain. </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US" sz="2000">
                <a:latin typeface="Lato"/>
                <a:ea typeface="Lato"/>
                <a:cs typeface="Lato"/>
                <a:sym typeface="Lato"/>
              </a:rPr>
              <a:t>The Master key(M) will be sent via public and private key encryption. </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US" sz="2000">
                <a:latin typeface="Lato"/>
                <a:ea typeface="Lato"/>
                <a:cs typeface="Lato"/>
                <a:sym typeface="Lato"/>
              </a:rPr>
              <a:t>By comparing the master key will verify the user node is not rogue and the inner layer of encryption authenticate the node. </a:t>
            </a:r>
            <a:endParaRPr sz="20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pic>
        <p:nvPicPr>
          <p:cNvPr id="206" name="Google Shape;206;p28"/>
          <p:cNvPicPr preferRelativeResize="0"/>
          <p:nvPr/>
        </p:nvPicPr>
        <p:blipFill>
          <a:blip r:embed="rId3">
            <a:alphaModFix/>
          </a:blip>
          <a:stretch>
            <a:fillRect/>
          </a:stretch>
        </p:blipFill>
        <p:spPr>
          <a:xfrm>
            <a:off x="520754" y="1479500"/>
            <a:ext cx="6971018" cy="469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1362151" y="59125"/>
            <a:ext cx="9467700" cy="1463100"/>
          </a:xfrm>
          <a:prstGeom prst="rect">
            <a:avLst/>
          </a:prstGeom>
        </p:spPr>
        <p:txBody>
          <a:bodyPr anchorCtr="0" anchor="ctr" bIns="45700" lIns="91425" spcFirstLastPara="1" rIns="91425" wrap="square" tIns="45700">
            <a:noAutofit/>
          </a:bodyPr>
          <a:lstStyle/>
          <a:p>
            <a:pPr indent="0" lvl="0" marL="457200" rtl="0" algn="l">
              <a:lnSpc>
                <a:spcPct val="115000"/>
              </a:lnSpc>
              <a:spcBef>
                <a:spcPts val="0"/>
              </a:spcBef>
              <a:spcAft>
                <a:spcPts val="2100"/>
              </a:spcAft>
              <a:buNone/>
            </a:pPr>
            <a:r>
              <a:rPr lang="en-US" sz="4100">
                <a:solidFill>
                  <a:schemeClr val="accent1"/>
                </a:solidFill>
                <a:latin typeface="Lato"/>
                <a:ea typeface="Lato"/>
                <a:cs typeface="Lato"/>
                <a:sym typeface="Lato"/>
              </a:rPr>
              <a:t>Security when sharing the files </a:t>
            </a:r>
            <a:endParaRPr sz="6100"/>
          </a:p>
        </p:txBody>
      </p:sp>
      <p:sp>
        <p:nvSpPr>
          <p:cNvPr id="212" name="Google Shape;212;p29"/>
          <p:cNvSpPr txBox="1"/>
          <p:nvPr/>
        </p:nvSpPr>
        <p:spPr>
          <a:xfrm>
            <a:off x="7258100" y="1330225"/>
            <a:ext cx="4315800" cy="49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ato"/>
                <a:ea typeface="Lato"/>
                <a:cs typeface="Lato"/>
                <a:sym typeface="Lato"/>
              </a:rPr>
              <a:t>A link will be shared with the intended user that has the locations of the file parts that are stored in the network. </a:t>
            </a:r>
            <a:endParaRPr b="1" sz="1800">
              <a:latin typeface="Lato"/>
              <a:ea typeface="Lato"/>
              <a:cs typeface="Lato"/>
              <a:sym typeface="Lato"/>
            </a:endParaRPr>
          </a:p>
          <a:p>
            <a:pPr indent="0" lvl="0" marL="0" rtl="0" algn="l">
              <a:spcBef>
                <a:spcPts val="0"/>
              </a:spcBef>
              <a:spcAft>
                <a:spcPts val="0"/>
              </a:spcAft>
              <a:buNone/>
            </a:pPr>
            <a:r>
              <a:t/>
            </a:r>
            <a:endParaRPr b="1" sz="1800">
              <a:latin typeface="Lato"/>
              <a:ea typeface="Lato"/>
              <a:cs typeface="Lato"/>
              <a:sym typeface="Lato"/>
            </a:endParaRPr>
          </a:p>
          <a:p>
            <a:pPr indent="0" lvl="0" marL="0" rtl="0" algn="l">
              <a:spcBef>
                <a:spcPts val="0"/>
              </a:spcBef>
              <a:spcAft>
                <a:spcPts val="0"/>
              </a:spcAft>
              <a:buNone/>
            </a:pPr>
            <a:r>
              <a:rPr b="1" lang="en-US" sz="1800">
                <a:latin typeface="Lato"/>
                <a:ea typeface="Lato"/>
                <a:cs typeface="Lato"/>
                <a:sym typeface="Lato"/>
              </a:rPr>
              <a:t>With that link, the user can access the file by downloading the file into the storage. </a:t>
            </a:r>
            <a:endParaRPr b="1" sz="1800">
              <a:latin typeface="Lato"/>
              <a:ea typeface="Lato"/>
              <a:cs typeface="Lato"/>
              <a:sym typeface="Lato"/>
            </a:endParaRPr>
          </a:p>
          <a:p>
            <a:pPr indent="0" lvl="0" marL="0" rtl="0" algn="l">
              <a:spcBef>
                <a:spcPts val="0"/>
              </a:spcBef>
              <a:spcAft>
                <a:spcPts val="0"/>
              </a:spcAft>
              <a:buNone/>
            </a:pPr>
            <a:r>
              <a:t/>
            </a:r>
            <a:endParaRPr b="1" sz="1800">
              <a:latin typeface="Lato"/>
              <a:ea typeface="Lato"/>
              <a:cs typeface="Lato"/>
              <a:sym typeface="Lato"/>
            </a:endParaRPr>
          </a:p>
          <a:p>
            <a:pPr indent="0" lvl="0" marL="0" rtl="0" algn="l">
              <a:spcBef>
                <a:spcPts val="0"/>
              </a:spcBef>
              <a:spcAft>
                <a:spcPts val="0"/>
              </a:spcAft>
              <a:buNone/>
            </a:pPr>
            <a:r>
              <a:rPr b="1" lang="en-US" sz="1800">
                <a:latin typeface="Lato"/>
                <a:ea typeface="Lato"/>
                <a:cs typeface="Lato"/>
                <a:sym typeface="Lato"/>
              </a:rPr>
              <a:t>The master key will be used to decrypt the file. </a:t>
            </a:r>
            <a:endParaRPr b="1" sz="1800">
              <a:latin typeface="Lato"/>
              <a:ea typeface="Lato"/>
              <a:cs typeface="Lato"/>
              <a:sym typeface="Lato"/>
            </a:endParaRPr>
          </a:p>
          <a:p>
            <a:pPr indent="0" lvl="0" marL="0" rtl="0" algn="l">
              <a:spcBef>
                <a:spcPts val="0"/>
              </a:spcBef>
              <a:spcAft>
                <a:spcPts val="0"/>
              </a:spcAft>
              <a:buNone/>
            </a:pPr>
            <a:r>
              <a:t/>
            </a:r>
            <a:endParaRPr b="1" sz="1800">
              <a:latin typeface="Lato"/>
              <a:ea typeface="Lato"/>
              <a:cs typeface="Lato"/>
              <a:sym typeface="Lato"/>
            </a:endParaRPr>
          </a:p>
          <a:p>
            <a:pPr indent="0" lvl="0" marL="0" rtl="0" algn="l">
              <a:spcBef>
                <a:spcPts val="0"/>
              </a:spcBef>
              <a:spcAft>
                <a:spcPts val="0"/>
              </a:spcAft>
              <a:buNone/>
            </a:pPr>
            <a:r>
              <a:rPr b="1" lang="en-US" sz="1800">
                <a:latin typeface="Lato"/>
                <a:ea typeface="Lato"/>
                <a:cs typeface="Lato"/>
                <a:sym typeface="Lato"/>
              </a:rPr>
              <a:t>Inorder establish a secure connection with the user to send the link, public key encryption will be used.  </a:t>
            </a:r>
            <a:endParaRPr b="1" sz="1800">
              <a:latin typeface="Lato"/>
              <a:ea typeface="Lato"/>
              <a:cs typeface="Lato"/>
              <a:sym typeface="Lato"/>
            </a:endParaRPr>
          </a:p>
        </p:txBody>
      </p:sp>
      <p:pic>
        <p:nvPicPr>
          <p:cNvPr id="213" name="Google Shape;213;p29"/>
          <p:cNvPicPr preferRelativeResize="0"/>
          <p:nvPr/>
        </p:nvPicPr>
        <p:blipFill>
          <a:blip r:embed="rId3">
            <a:alphaModFix/>
          </a:blip>
          <a:stretch>
            <a:fillRect/>
          </a:stretch>
        </p:blipFill>
        <p:spPr>
          <a:xfrm>
            <a:off x="1186025" y="1646975"/>
            <a:ext cx="4509550" cy="3713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2100"/>
              </a:spcAft>
              <a:buClr>
                <a:srgbClr val="000000"/>
              </a:buClr>
              <a:buSzPts val="1100"/>
              <a:buFont typeface="Arial"/>
              <a:buNone/>
            </a:pPr>
            <a:r>
              <a:rPr lang="en-US" sz="4500">
                <a:solidFill>
                  <a:schemeClr val="accent1"/>
                </a:solidFill>
                <a:latin typeface="Lato"/>
                <a:ea typeface="Lato"/>
                <a:cs typeface="Lato"/>
                <a:sym typeface="Lato"/>
              </a:rPr>
              <a:t>File security and Integrity </a:t>
            </a:r>
            <a:endParaRPr sz="4500"/>
          </a:p>
        </p:txBody>
      </p:sp>
      <p:sp>
        <p:nvSpPr>
          <p:cNvPr id="219" name="Google Shape;219;p30"/>
          <p:cNvSpPr txBox="1"/>
          <p:nvPr>
            <p:ph idx="2" type="body"/>
          </p:nvPr>
        </p:nvSpPr>
        <p:spPr>
          <a:xfrm>
            <a:off x="6898975" y="1005200"/>
            <a:ext cx="4499100" cy="4435800"/>
          </a:xfrm>
          <a:prstGeom prst="rect">
            <a:avLst/>
          </a:prstGeom>
        </p:spPr>
        <p:txBody>
          <a:bodyPr anchorCtr="0" anchor="t" bIns="121900" lIns="121900" spcFirstLastPara="1" rIns="121900" wrap="square" tIns="121900">
            <a:noAutofit/>
          </a:bodyPr>
          <a:lstStyle/>
          <a:p>
            <a:pPr indent="-336550" lvl="0" marL="457200" rtl="0" algn="l">
              <a:lnSpc>
                <a:spcPct val="100000"/>
              </a:lnSpc>
              <a:spcBef>
                <a:spcPts val="0"/>
              </a:spcBef>
              <a:spcAft>
                <a:spcPts val="0"/>
              </a:spcAft>
              <a:buClr>
                <a:srgbClr val="000000"/>
              </a:buClr>
              <a:buSzPts val="1700"/>
              <a:buFont typeface="Lato"/>
              <a:buChar char="●"/>
            </a:pPr>
            <a:r>
              <a:rPr lang="en-US">
                <a:solidFill>
                  <a:srgbClr val="000000"/>
                </a:solidFill>
              </a:rPr>
              <a:t>Symmetric encryption scheme will be used to encrypt the data that is in the initial stage.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36550" lvl="0" marL="457200" rtl="0" algn="l">
              <a:lnSpc>
                <a:spcPct val="100000"/>
              </a:lnSpc>
              <a:spcBef>
                <a:spcPts val="0"/>
              </a:spcBef>
              <a:spcAft>
                <a:spcPts val="0"/>
              </a:spcAft>
              <a:buClr>
                <a:srgbClr val="000000"/>
              </a:buClr>
              <a:buSzPts val="1700"/>
              <a:buFont typeface="Lato"/>
              <a:buChar char="●"/>
            </a:pPr>
            <a:r>
              <a:rPr lang="en-US">
                <a:solidFill>
                  <a:srgbClr val="000000"/>
                </a:solidFill>
              </a:rPr>
              <a:t>This Master key is used for encryption and decryption of the files.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36550" lvl="0" marL="457200" rtl="0" algn="l">
              <a:lnSpc>
                <a:spcPct val="100000"/>
              </a:lnSpc>
              <a:spcBef>
                <a:spcPts val="0"/>
              </a:spcBef>
              <a:spcAft>
                <a:spcPts val="0"/>
              </a:spcAft>
              <a:buClr>
                <a:srgbClr val="000000"/>
              </a:buClr>
              <a:buSzPts val="1700"/>
              <a:buFont typeface="Lato"/>
              <a:buChar char="●"/>
            </a:pPr>
            <a:r>
              <a:rPr lang="en-US">
                <a:solidFill>
                  <a:srgbClr val="000000"/>
                </a:solidFill>
              </a:rPr>
              <a:t>Although the receivers has the same master key, that master key is useless without all the parts of the files, thus leaving an attack on the network rendered useless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36550" lvl="0" marL="457200" rtl="0" algn="l">
              <a:lnSpc>
                <a:spcPct val="100000"/>
              </a:lnSpc>
              <a:spcBef>
                <a:spcPts val="0"/>
              </a:spcBef>
              <a:spcAft>
                <a:spcPts val="0"/>
              </a:spcAft>
              <a:buClr>
                <a:srgbClr val="000000"/>
              </a:buClr>
              <a:buSzPts val="1700"/>
              <a:buFont typeface="Lato"/>
              <a:buChar char="●"/>
            </a:pPr>
            <a:r>
              <a:rPr lang="en-US">
                <a:solidFill>
                  <a:srgbClr val="000000"/>
                </a:solidFill>
              </a:rPr>
              <a:t>The integrity will be checked as well using the hash values of the files that are stored in the custom blockchain.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Managing </a:t>
            </a:r>
            <a:r>
              <a:rPr lang="en-US"/>
              <a:t>virtual storage pool</a:t>
            </a:r>
            <a:endParaRPr/>
          </a:p>
        </p:txBody>
      </p:sp>
      <p:sp>
        <p:nvSpPr>
          <p:cNvPr id="225" name="Google Shape;225;p31"/>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Dynamic storage allocation algorithm</a:t>
            </a:r>
            <a:endParaRPr/>
          </a:p>
        </p:txBody>
      </p:sp>
      <p:sp>
        <p:nvSpPr>
          <p:cNvPr id="226" name="Google Shape;226;p31"/>
          <p:cNvSpPr txBox="1"/>
          <p:nvPr>
            <p:ph idx="2" type="body"/>
          </p:nvPr>
        </p:nvSpPr>
        <p:spPr>
          <a:xfrm>
            <a:off x="6657425" y="952500"/>
            <a:ext cx="5204700" cy="5492700"/>
          </a:xfrm>
          <a:prstGeom prst="rect">
            <a:avLst/>
          </a:prstGeom>
        </p:spPr>
        <p:txBody>
          <a:bodyPr anchorCtr="0" anchor="t" bIns="121900" lIns="121900" spcFirstLastPara="1" rIns="121900" wrap="square" tIns="121900">
            <a:noAutofit/>
          </a:bodyPr>
          <a:lstStyle/>
          <a:p>
            <a:pPr indent="-336550" lvl="0" marL="457200" rtl="0" algn="l">
              <a:lnSpc>
                <a:spcPct val="150000"/>
              </a:lnSpc>
              <a:spcBef>
                <a:spcPts val="0"/>
              </a:spcBef>
              <a:spcAft>
                <a:spcPts val="0"/>
              </a:spcAft>
              <a:buClr>
                <a:srgbClr val="000000"/>
              </a:buClr>
              <a:buSzPts val="1700"/>
              <a:buChar char="●"/>
            </a:pPr>
            <a:r>
              <a:rPr lang="en-US">
                <a:solidFill>
                  <a:srgbClr val="000000"/>
                </a:solidFill>
              </a:rPr>
              <a:t>Virtual storage pool technology, which allows multiple attached physical disk to be used as single instant virtual space.</a:t>
            </a:r>
            <a:endParaRPr>
              <a:solidFill>
                <a:srgbClr val="000000"/>
              </a:solidFill>
            </a:endParaRPr>
          </a:p>
          <a:p>
            <a:pPr indent="-336550" lvl="0" marL="457200" rtl="0" algn="l">
              <a:lnSpc>
                <a:spcPct val="150000"/>
              </a:lnSpc>
              <a:spcBef>
                <a:spcPts val="0"/>
              </a:spcBef>
              <a:spcAft>
                <a:spcPts val="0"/>
              </a:spcAft>
              <a:buClr>
                <a:srgbClr val="000000"/>
              </a:buClr>
              <a:buSzPts val="1700"/>
              <a:buChar char="●"/>
            </a:pPr>
            <a:r>
              <a:rPr lang="en-US">
                <a:solidFill>
                  <a:srgbClr val="000000"/>
                </a:solidFill>
              </a:rPr>
              <a:t>Virtual storage pool describes the health and operational states of data storage.</a:t>
            </a:r>
            <a:endParaRPr>
              <a:solidFill>
                <a:srgbClr val="000000"/>
              </a:solidFill>
            </a:endParaRPr>
          </a:p>
          <a:p>
            <a:pPr indent="-336550" lvl="0" marL="457200" rtl="0" algn="l">
              <a:lnSpc>
                <a:spcPct val="150000"/>
              </a:lnSpc>
              <a:spcBef>
                <a:spcPts val="0"/>
              </a:spcBef>
              <a:spcAft>
                <a:spcPts val="0"/>
              </a:spcAft>
              <a:buClr>
                <a:srgbClr val="000000"/>
              </a:buClr>
              <a:buSzPts val="1700"/>
              <a:buChar char="●"/>
            </a:pPr>
            <a:r>
              <a:rPr lang="en-US">
                <a:solidFill>
                  <a:srgbClr val="000000"/>
                </a:solidFill>
              </a:rPr>
              <a:t>Main objectives of virtual storage pool.</a:t>
            </a:r>
            <a:endParaRPr>
              <a:solidFill>
                <a:srgbClr val="000000"/>
              </a:solidFill>
            </a:endParaRPr>
          </a:p>
          <a:p>
            <a:pPr indent="-336550" lvl="1" marL="914400" rtl="0" algn="l">
              <a:lnSpc>
                <a:spcPct val="150000"/>
              </a:lnSpc>
              <a:spcBef>
                <a:spcPts val="0"/>
              </a:spcBef>
              <a:spcAft>
                <a:spcPts val="0"/>
              </a:spcAft>
              <a:buClr>
                <a:srgbClr val="000000"/>
              </a:buClr>
              <a:buSzPts val="1700"/>
              <a:buChar char="○"/>
            </a:pPr>
            <a:r>
              <a:rPr lang="en-US" sz="1700">
                <a:solidFill>
                  <a:srgbClr val="000000"/>
                </a:solidFill>
              </a:rPr>
              <a:t>Physical disk that are added to a storage pool.</a:t>
            </a:r>
            <a:endParaRPr sz="1700">
              <a:solidFill>
                <a:srgbClr val="000000"/>
              </a:solidFill>
            </a:endParaRPr>
          </a:p>
          <a:p>
            <a:pPr indent="-336550" lvl="1" marL="914400" rtl="0" algn="l">
              <a:lnSpc>
                <a:spcPct val="150000"/>
              </a:lnSpc>
              <a:spcBef>
                <a:spcPts val="0"/>
              </a:spcBef>
              <a:spcAft>
                <a:spcPts val="0"/>
              </a:spcAft>
              <a:buClr>
                <a:srgbClr val="000000"/>
              </a:buClr>
              <a:buSzPts val="1700"/>
              <a:buChar char="○"/>
            </a:pPr>
            <a:r>
              <a:rPr lang="en-US" sz="1700">
                <a:solidFill>
                  <a:srgbClr val="000000"/>
                </a:solidFill>
              </a:rPr>
              <a:t>Virtualizing the storage</a:t>
            </a:r>
            <a:endParaRPr sz="1700">
              <a:solidFill>
                <a:srgbClr val="000000"/>
              </a:solidFill>
            </a:endParaRPr>
          </a:p>
          <a:p>
            <a:pPr indent="-336550" lvl="1" marL="914400" rtl="0" algn="l">
              <a:lnSpc>
                <a:spcPct val="150000"/>
              </a:lnSpc>
              <a:spcBef>
                <a:spcPts val="0"/>
              </a:spcBef>
              <a:spcAft>
                <a:spcPts val="0"/>
              </a:spcAft>
              <a:buClr>
                <a:srgbClr val="000000"/>
              </a:buClr>
              <a:buSzPts val="1700"/>
              <a:buChar char="○"/>
            </a:pPr>
            <a:r>
              <a:rPr lang="en-US" sz="1700">
                <a:solidFill>
                  <a:srgbClr val="000000"/>
                </a:solidFill>
              </a:rPr>
              <a:t>Create virtual disks from free space in the pool.</a:t>
            </a:r>
            <a:endParaRPr sz="1700">
              <a:solidFill>
                <a:srgbClr val="000000"/>
              </a:solidFill>
            </a:endParaRPr>
          </a:p>
        </p:txBody>
      </p:sp>
      <p:sp>
        <p:nvSpPr>
          <p:cNvPr id="227" name="Google Shape;227;p3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latin typeface="Calibri"/>
                <a:ea typeface="Calibri"/>
                <a:cs typeface="Calibri"/>
                <a:sym typeface="Calibri"/>
              </a:rPr>
              <a:t>Virtual storage pool </a:t>
            </a:r>
            <a:r>
              <a:rPr lang="en-US" sz="1100">
                <a:latin typeface="Calibri"/>
                <a:ea typeface="Calibri"/>
                <a:cs typeface="Calibri"/>
                <a:sym typeface="Calibri"/>
              </a:rPr>
              <a:t>incorporates</a:t>
            </a:r>
            <a:r>
              <a:rPr lang="en-US" sz="1100">
                <a:latin typeface="Calibri"/>
                <a:ea typeface="Calibri"/>
                <a:cs typeface="Calibri"/>
                <a:sym typeface="Calibri"/>
              </a:rPr>
              <a:t> the health and operational states of data storage techniques.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Google Shape;232;p32"/>
          <p:cNvPicPr preferRelativeResize="0"/>
          <p:nvPr/>
        </p:nvPicPr>
        <p:blipFill>
          <a:blip r:embed="rId3">
            <a:alphaModFix/>
          </a:blip>
          <a:stretch>
            <a:fillRect/>
          </a:stretch>
        </p:blipFill>
        <p:spPr>
          <a:xfrm>
            <a:off x="450550" y="609313"/>
            <a:ext cx="5945725" cy="4040126"/>
          </a:xfrm>
          <a:prstGeom prst="rect">
            <a:avLst/>
          </a:prstGeom>
          <a:noFill/>
          <a:ln>
            <a:noFill/>
          </a:ln>
        </p:spPr>
      </p:pic>
      <p:sp>
        <p:nvSpPr>
          <p:cNvPr id="233" name="Google Shape;233;p32"/>
          <p:cNvSpPr txBox="1"/>
          <p:nvPr/>
        </p:nvSpPr>
        <p:spPr>
          <a:xfrm>
            <a:off x="6396275" y="916225"/>
            <a:ext cx="5313000" cy="5462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US" sz="1700">
                <a:latin typeface="Lato"/>
                <a:ea typeface="Lato"/>
                <a:cs typeface="Lato"/>
                <a:sym typeface="Lato"/>
              </a:rPr>
              <a:t>Three basic operations in dynamic storage management.</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Allocate</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free</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Deallocate</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Used explicit &amp; implicit form for allocation &amp; deallocation.</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Disk allocation mechanism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contiguous allocation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linked allocation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indexed allocation </a:t>
            </a:r>
            <a:endParaRPr sz="1700">
              <a:latin typeface="Lato"/>
              <a:ea typeface="Lato"/>
              <a:cs typeface="Lato"/>
              <a:sym typeface="Lato"/>
            </a:endParaRPr>
          </a:p>
          <a:p>
            <a:pPr indent="0" lvl="0" marL="914400" rtl="0" algn="l">
              <a:spcBef>
                <a:spcPts val="0"/>
              </a:spcBef>
              <a:spcAft>
                <a:spcPts val="0"/>
              </a:spcAft>
              <a:buNone/>
            </a:pPr>
            <a:r>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Disk health monitoring attributes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Temperature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R/W speed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sectors </a:t>
            </a:r>
            <a:r>
              <a:rPr lang="en-US" sz="1700">
                <a:latin typeface="Lato"/>
                <a:ea typeface="Lato"/>
                <a:cs typeface="Lato"/>
                <a:sym typeface="Lato"/>
              </a:rPr>
              <a:t>performance</a:t>
            </a:r>
            <a:r>
              <a:rPr lang="en-US" sz="1700">
                <a:latin typeface="Lato"/>
                <a:ea typeface="Lato"/>
                <a:cs typeface="Lato"/>
                <a:sym typeface="Lato"/>
              </a:rPr>
              <a:t>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US" sz="1700">
                <a:latin typeface="Lato"/>
                <a:ea typeface="Lato"/>
                <a:cs typeface="Lato"/>
                <a:sym typeface="Lato"/>
              </a:rPr>
              <a:t>seek performance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Meet the team</a:t>
            </a:r>
            <a:endParaRPr/>
          </a:p>
        </p:txBody>
      </p:sp>
      <p:graphicFrame>
        <p:nvGraphicFramePr>
          <p:cNvPr id="99" name="Google Shape;99;p15"/>
          <p:cNvGraphicFramePr/>
          <p:nvPr/>
        </p:nvGraphicFramePr>
        <p:xfrm>
          <a:off x="1028700" y="2667000"/>
          <a:ext cx="3000000" cy="3000000"/>
        </p:xfrm>
        <a:graphic>
          <a:graphicData uri="http://schemas.openxmlformats.org/drawingml/2006/table">
            <a:tbl>
              <a:tblPr>
                <a:noFill/>
                <a:tableStyleId>{D1BAC099-AB51-4CFF-9766-6549B323FEB4}</a:tableStyleId>
              </a:tblPr>
              <a:tblGrid>
                <a:gridCol w="2494075"/>
                <a:gridCol w="7792925"/>
              </a:tblGrid>
              <a:tr h="514025">
                <a:tc>
                  <a:txBody>
                    <a:bodyPr/>
                    <a:lstStyle/>
                    <a:p>
                      <a:pPr indent="0" lvl="0" marL="0" rtl="0" algn="l">
                        <a:spcBef>
                          <a:spcPts val="0"/>
                        </a:spcBef>
                        <a:spcAft>
                          <a:spcPts val="0"/>
                        </a:spcAft>
                        <a:buNone/>
                      </a:pPr>
                      <a:r>
                        <a:rPr b="1" lang="en-US" sz="2400">
                          <a:latin typeface="Lato"/>
                          <a:ea typeface="Lato"/>
                          <a:cs typeface="Lato"/>
                          <a:sym typeface="Lato"/>
                        </a:rPr>
                        <a:t>IT16106420</a:t>
                      </a:r>
                      <a:endParaRPr b="1" sz="24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US" sz="2400">
                          <a:latin typeface="Lato"/>
                          <a:ea typeface="Lato"/>
                          <a:cs typeface="Lato"/>
                          <a:sym typeface="Lato"/>
                        </a:rPr>
                        <a:t>T.R.N.R Peiris</a:t>
                      </a:r>
                      <a:endParaRPr b="1" sz="24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4025">
                <a:tc>
                  <a:txBody>
                    <a:bodyPr/>
                    <a:lstStyle/>
                    <a:p>
                      <a:pPr indent="0" lvl="0" marL="0" rtl="0" algn="l">
                        <a:spcBef>
                          <a:spcPts val="0"/>
                        </a:spcBef>
                        <a:spcAft>
                          <a:spcPts val="0"/>
                        </a:spcAft>
                        <a:buNone/>
                      </a:pPr>
                      <a:r>
                        <a:rPr b="1" lang="en-US" sz="2400">
                          <a:latin typeface="Lato"/>
                          <a:ea typeface="Lato"/>
                          <a:cs typeface="Lato"/>
                          <a:sym typeface="Lato"/>
                        </a:rPr>
                        <a:t>IT16158528</a:t>
                      </a:r>
                      <a:endParaRPr b="1" sz="24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US" sz="2400">
                          <a:latin typeface="Lato"/>
                          <a:ea typeface="Lato"/>
                          <a:cs typeface="Lato"/>
                          <a:sym typeface="Lato"/>
                        </a:rPr>
                        <a:t>K.V.A Sachintha</a:t>
                      </a:r>
                      <a:endParaRPr b="1" sz="24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4025">
                <a:tc>
                  <a:txBody>
                    <a:bodyPr/>
                    <a:lstStyle/>
                    <a:p>
                      <a:pPr indent="0" lvl="0" marL="0" rtl="0" algn="l">
                        <a:spcBef>
                          <a:spcPts val="0"/>
                        </a:spcBef>
                        <a:spcAft>
                          <a:spcPts val="0"/>
                        </a:spcAft>
                        <a:buNone/>
                      </a:pPr>
                      <a:r>
                        <a:rPr b="1" lang="en-US" sz="2400">
                          <a:latin typeface="Lato"/>
                          <a:ea typeface="Lato"/>
                          <a:cs typeface="Lato"/>
                          <a:sym typeface="Lato"/>
                        </a:rPr>
                        <a:t>IT16016026</a:t>
                      </a:r>
                      <a:endParaRPr b="1" sz="24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US" sz="2400">
                          <a:latin typeface="Lato"/>
                          <a:ea typeface="Lato"/>
                          <a:cs typeface="Lato"/>
                          <a:sym typeface="Lato"/>
                        </a:rPr>
                        <a:t>B.A Ganegoda</a:t>
                      </a:r>
                      <a:endParaRPr b="1" sz="24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4025">
                <a:tc>
                  <a:txBody>
                    <a:bodyPr/>
                    <a:lstStyle/>
                    <a:p>
                      <a:pPr indent="0" lvl="0" marL="0" rtl="0" algn="l">
                        <a:spcBef>
                          <a:spcPts val="0"/>
                        </a:spcBef>
                        <a:spcAft>
                          <a:spcPts val="0"/>
                        </a:spcAft>
                        <a:buNone/>
                      </a:pPr>
                      <a:r>
                        <a:rPr b="1" lang="en-US" sz="2400">
                          <a:latin typeface="Lato"/>
                          <a:ea typeface="Lato"/>
                          <a:cs typeface="Lato"/>
                          <a:sym typeface="Lato"/>
                        </a:rPr>
                        <a:t>IT16091276</a:t>
                      </a:r>
                      <a:endParaRPr b="1" sz="24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US" sz="2400">
                          <a:latin typeface="Lato"/>
                          <a:ea typeface="Lato"/>
                          <a:cs typeface="Lato"/>
                          <a:sym typeface="Lato"/>
                        </a:rPr>
                        <a:t>W.M.U.K.M.T Bandara</a:t>
                      </a:r>
                      <a:endParaRPr b="1" sz="24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00" name="Google Shape;100;p15"/>
          <p:cNvPicPr preferRelativeResize="0"/>
          <p:nvPr/>
        </p:nvPicPr>
        <p:blipFill rotWithShape="1">
          <a:blip r:embed="rId3">
            <a:alphaModFix/>
          </a:blip>
          <a:srcRect b="19965" l="30072" r="30918" t="18902"/>
          <a:stretch/>
        </p:blipFill>
        <p:spPr>
          <a:xfrm>
            <a:off x="11336744" y="6144300"/>
            <a:ext cx="855254" cy="713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Research Methodology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1021050" y="-76200"/>
            <a:ext cx="10251600" cy="71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000"/>
              <a:t>Upload</a:t>
            </a:r>
            <a:endParaRPr sz="3000"/>
          </a:p>
        </p:txBody>
      </p:sp>
      <p:pic>
        <p:nvPicPr>
          <p:cNvPr id="244" name="Google Shape;244;p34"/>
          <p:cNvPicPr preferRelativeResize="0"/>
          <p:nvPr/>
        </p:nvPicPr>
        <p:blipFill rotWithShape="1">
          <a:blip r:embed="rId3">
            <a:alphaModFix/>
          </a:blip>
          <a:srcRect b="0" l="0" r="0" t="0"/>
          <a:stretch/>
        </p:blipFill>
        <p:spPr>
          <a:xfrm>
            <a:off x="1080000" y="756000"/>
            <a:ext cx="10070999" cy="5924425"/>
          </a:xfrm>
          <a:prstGeom prst="rect">
            <a:avLst/>
          </a:prstGeom>
          <a:noFill/>
          <a:ln cap="flat" cmpd="sng" w="9525">
            <a:solidFill>
              <a:srgbClr val="D8D8D8"/>
            </a:solidFill>
            <a:prstDash val="solid"/>
            <a:round/>
            <a:headEnd len="sm" w="sm" type="none"/>
            <a:tailEnd len="sm" w="sm" type="none"/>
          </a:ln>
          <a:effectLst>
            <a:outerShdw blurRad="200025" rotWithShape="0" algn="bl" dir="5400000" dist="114300">
              <a:srgbClr val="000000">
                <a:alpha val="1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1021050" y="-76200"/>
            <a:ext cx="10251600" cy="71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000"/>
              <a:t>Down</a:t>
            </a:r>
            <a:r>
              <a:rPr lang="en-US" sz="3000"/>
              <a:t>load</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System Architecture and Process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VAULT - High level architecture</a:t>
            </a:r>
            <a:endParaRPr/>
          </a:p>
        </p:txBody>
      </p:sp>
      <p:pic>
        <p:nvPicPr>
          <p:cNvPr id="260" name="Google Shape;260;p37"/>
          <p:cNvPicPr preferRelativeResize="0"/>
          <p:nvPr/>
        </p:nvPicPr>
        <p:blipFill>
          <a:blip r:embed="rId3">
            <a:alphaModFix/>
          </a:blip>
          <a:stretch>
            <a:fillRect/>
          </a:stretch>
        </p:blipFill>
        <p:spPr>
          <a:xfrm>
            <a:off x="2942263" y="304800"/>
            <a:ext cx="6307481" cy="5525268"/>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8"/>
          <p:cNvSpPr txBox="1"/>
          <p:nvPr>
            <p:ph idx="1" type="body"/>
          </p:nvPr>
        </p:nvSpPr>
        <p:spPr>
          <a:xfrm>
            <a:off x="972425" y="2771829"/>
            <a:ext cx="5032500" cy="1419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Volunteer Computing</a:t>
            </a:r>
            <a:endParaRPr b="1"/>
          </a:p>
          <a:p>
            <a:pPr indent="-336550" lvl="0" marL="457200" rtl="0" algn="l">
              <a:spcBef>
                <a:spcPts val="2100"/>
              </a:spcBef>
              <a:spcAft>
                <a:spcPts val="0"/>
              </a:spcAft>
              <a:buSzPts val="1700"/>
              <a:buChar char="●"/>
            </a:pPr>
            <a:r>
              <a:rPr lang="en-US"/>
              <a:t>Dynamic storage allocation based on usage</a:t>
            </a:r>
            <a:endParaRPr/>
          </a:p>
          <a:p>
            <a:pPr indent="-323850" lvl="1" marL="914400" rtl="0" algn="l">
              <a:spcBef>
                <a:spcPts val="0"/>
              </a:spcBef>
              <a:spcAft>
                <a:spcPts val="0"/>
              </a:spcAft>
              <a:buSzPts val="1500"/>
              <a:buChar char="○"/>
            </a:pPr>
            <a:r>
              <a:rPr lang="en-US"/>
              <a:t>a peer can volunteer space to the main pool</a:t>
            </a:r>
            <a:endParaRPr/>
          </a:p>
        </p:txBody>
      </p:sp>
      <p:sp>
        <p:nvSpPr>
          <p:cNvPr id="266" name="Google Shape;266;p38"/>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Secondary considerations</a:t>
            </a:r>
            <a:endParaRPr/>
          </a:p>
        </p:txBody>
      </p:sp>
      <p:sp>
        <p:nvSpPr>
          <p:cNvPr id="267" name="Google Shape;267;p38"/>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Gossip Protocol</a:t>
            </a:r>
            <a:endParaRPr b="1"/>
          </a:p>
          <a:p>
            <a:pPr indent="-336550" lvl="0" marL="457200" rtl="0" algn="l">
              <a:spcBef>
                <a:spcPts val="2100"/>
              </a:spcBef>
              <a:spcAft>
                <a:spcPts val="0"/>
              </a:spcAft>
              <a:buSzPts val="1700"/>
              <a:buChar char="●"/>
            </a:pPr>
            <a:r>
              <a:rPr lang="en-US"/>
              <a:t>Communicate with peers through websocket connections. Relay messages like,</a:t>
            </a:r>
            <a:endParaRPr/>
          </a:p>
          <a:p>
            <a:pPr indent="-323850" lvl="1" marL="914400" rtl="0" algn="l">
              <a:spcBef>
                <a:spcPts val="0"/>
              </a:spcBef>
              <a:spcAft>
                <a:spcPts val="0"/>
              </a:spcAft>
              <a:buSzPts val="1500"/>
              <a:buChar char="○"/>
            </a:pPr>
            <a:r>
              <a:rPr lang="en-US"/>
              <a:t>block-data messages</a:t>
            </a:r>
            <a:endParaRPr/>
          </a:p>
          <a:p>
            <a:pPr indent="-323850" lvl="1" marL="914400" rtl="0" algn="l">
              <a:spcBef>
                <a:spcPts val="0"/>
              </a:spcBef>
              <a:spcAft>
                <a:spcPts val="0"/>
              </a:spcAft>
              <a:buSzPts val="1500"/>
              <a:buChar char="○"/>
            </a:pPr>
            <a:r>
              <a:rPr lang="en-US"/>
              <a:t>blockchain synchronization messages</a:t>
            </a:r>
            <a:endParaRPr/>
          </a:p>
          <a:p>
            <a:pPr indent="-323850" lvl="1" marL="914400" rtl="0" algn="l">
              <a:spcBef>
                <a:spcPts val="0"/>
              </a:spcBef>
              <a:spcAft>
                <a:spcPts val="0"/>
              </a:spcAft>
              <a:buSzPts val="1500"/>
              <a:buChar char="○"/>
            </a:pPr>
            <a:r>
              <a:rPr lang="en-US"/>
              <a:t>configuration changes</a:t>
            </a:r>
            <a:endParaRPr/>
          </a:p>
        </p:txBody>
      </p:sp>
      <p:sp>
        <p:nvSpPr>
          <p:cNvPr id="268" name="Google Shape;268;p38"/>
          <p:cNvSpPr txBox="1"/>
          <p:nvPr>
            <p:ph idx="1" type="body"/>
          </p:nvPr>
        </p:nvSpPr>
        <p:spPr>
          <a:xfrm>
            <a:off x="972425" y="4295824"/>
            <a:ext cx="5032500" cy="168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Integrity Validation</a:t>
            </a:r>
            <a:endParaRPr b="1"/>
          </a:p>
          <a:p>
            <a:pPr indent="-336550" lvl="0" marL="457200" rtl="0" algn="l">
              <a:spcBef>
                <a:spcPts val="2100"/>
              </a:spcBef>
              <a:spcAft>
                <a:spcPts val="0"/>
              </a:spcAft>
              <a:buSzPts val="1700"/>
              <a:buChar char="●"/>
            </a:pPr>
            <a:r>
              <a:rPr lang="en-US"/>
              <a:t>Integrity of files that are pushed or pulled from VAULT will be validated using SHA-256 hashing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Similar Applications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descr="Image result for MooseFS" id="278" name="Google Shape;278;p40"/>
          <p:cNvPicPr preferRelativeResize="0"/>
          <p:nvPr/>
        </p:nvPicPr>
        <p:blipFill rotWithShape="1">
          <a:blip r:embed="rId3">
            <a:alphaModFix/>
          </a:blip>
          <a:srcRect b="0" l="0" r="0" t="0"/>
          <a:stretch/>
        </p:blipFill>
        <p:spPr>
          <a:xfrm>
            <a:off x="1635576" y="1534831"/>
            <a:ext cx="1126294" cy="1126294"/>
          </a:xfrm>
          <a:prstGeom prst="rect">
            <a:avLst/>
          </a:prstGeom>
          <a:noFill/>
          <a:ln>
            <a:noFill/>
          </a:ln>
        </p:spPr>
      </p:pic>
      <p:pic>
        <p:nvPicPr>
          <p:cNvPr descr="Image result for Ceph" id="279" name="Google Shape;279;p40"/>
          <p:cNvPicPr preferRelativeResize="0"/>
          <p:nvPr/>
        </p:nvPicPr>
        <p:blipFill rotWithShape="1">
          <a:blip r:embed="rId4">
            <a:alphaModFix/>
          </a:blip>
          <a:srcRect b="0" l="0" r="0" t="0"/>
          <a:stretch/>
        </p:blipFill>
        <p:spPr>
          <a:xfrm>
            <a:off x="2761879" y="3552621"/>
            <a:ext cx="1018930" cy="1267326"/>
          </a:xfrm>
          <a:prstGeom prst="rect">
            <a:avLst/>
          </a:prstGeom>
          <a:noFill/>
          <a:ln>
            <a:noFill/>
          </a:ln>
        </p:spPr>
      </p:pic>
      <p:pic>
        <p:nvPicPr>
          <p:cNvPr descr="Image result for IBM Spectrum Scale" id="280" name="Google Shape;280;p40"/>
          <p:cNvPicPr preferRelativeResize="0"/>
          <p:nvPr/>
        </p:nvPicPr>
        <p:blipFill rotWithShape="1">
          <a:blip r:embed="rId5">
            <a:alphaModFix/>
          </a:blip>
          <a:srcRect b="0" l="0" r="0" t="0"/>
          <a:stretch/>
        </p:blipFill>
        <p:spPr>
          <a:xfrm>
            <a:off x="5103643" y="1534826"/>
            <a:ext cx="945522" cy="1688432"/>
          </a:xfrm>
          <a:prstGeom prst="rect">
            <a:avLst/>
          </a:prstGeom>
          <a:noFill/>
          <a:ln>
            <a:noFill/>
          </a:ln>
        </p:spPr>
      </p:pic>
      <p:sp>
        <p:nvSpPr>
          <p:cNvPr id="281" name="Google Shape;281;p40"/>
          <p:cNvSpPr/>
          <p:nvPr/>
        </p:nvSpPr>
        <p:spPr>
          <a:xfrm>
            <a:off x="8057501" y="4161050"/>
            <a:ext cx="3034200" cy="417300"/>
          </a:xfrm>
          <a:prstGeom prst="rect">
            <a:avLst/>
          </a:prstGeom>
          <a:noFill/>
          <a:ln>
            <a:noFill/>
          </a:ln>
        </p:spPr>
        <p:txBody>
          <a:bodyPr anchorCtr="0" anchor="t" bIns="45700" lIns="91425" spcFirstLastPara="1" rIns="91425" wrap="square" tIns="45700">
            <a:noAutofit/>
          </a:bodyPr>
          <a:lstStyle/>
          <a:p>
            <a:pPr indent="0" lvl="3" marL="1371600" marR="0" rtl="0" algn="just">
              <a:lnSpc>
                <a:spcPct val="150000"/>
              </a:lnSpc>
              <a:spcBef>
                <a:spcPts val="0"/>
              </a:spcBef>
              <a:spcAft>
                <a:spcPts val="0"/>
              </a:spcAft>
              <a:buNone/>
            </a:pPr>
            <a:r>
              <a:rPr b="1" i="0" lang="en-US" sz="2400" u="none" cap="none" strike="noStrike">
                <a:solidFill>
                  <a:schemeClr val="dk1"/>
                </a:solidFill>
                <a:latin typeface="Raleway"/>
                <a:ea typeface="Raleway"/>
                <a:cs typeface="Raleway"/>
                <a:sym typeface="Raleway"/>
              </a:rPr>
              <a:t>OCFS2</a:t>
            </a:r>
            <a:endParaRPr b="1" i="0" sz="2400" u="none" cap="none" strike="noStrike">
              <a:solidFill>
                <a:schemeClr val="dk1"/>
              </a:solidFill>
              <a:latin typeface="Raleway"/>
              <a:ea typeface="Raleway"/>
              <a:cs typeface="Raleway"/>
              <a:sym typeface="Raleway"/>
            </a:endParaRPr>
          </a:p>
        </p:txBody>
      </p:sp>
      <p:pic>
        <p:nvPicPr>
          <p:cNvPr descr="Image result for OrangeFS" id="282" name="Google Shape;282;p40"/>
          <p:cNvPicPr preferRelativeResize="0"/>
          <p:nvPr/>
        </p:nvPicPr>
        <p:blipFill rotWithShape="1">
          <a:blip r:embed="rId6">
            <a:alphaModFix/>
          </a:blip>
          <a:srcRect b="0" l="0" r="0" t="0"/>
          <a:stretch/>
        </p:blipFill>
        <p:spPr>
          <a:xfrm>
            <a:off x="8160172" y="1298714"/>
            <a:ext cx="2647448" cy="955630"/>
          </a:xfrm>
          <a:prstGeom prst="rect">
            <a:avLst/>
          </a:prstGeom>
          <a:noFill/>
          <a:ln>
            <a:noFill/>
          </a:ln>
        </p:spPr>
      </p:pic>
      <p:sp>
        <p:nvSpPr>
          <p:cNvPr id="283" name="Google Shape;283;p40"/>
          <p:cNvSpPr/>
          <p:nvPr/>
        </p:nvSpPr>
        <p:spPr>
          <a:xfrm>
            <a:off x="4167625" y="5652775"/>
            <a:ext cx="57720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Raleway"/>
                <a:ea typeface="Raleway"/>
                <a:cs typeface="Raleway"/>
                <a:sym typeface="Raleway"/>
              </a:rPr>
              <a:t>Blue Whale File System (BWFS)</a:t>
            </a:r>
            <a:endParaRPr b="1" sz="2400">
              <a:solidFill>
                <a:schemeClr val="dk1"/>
              </a:solidFill>
              <a:latin typeface="Raleway"/>
              <a:ea typeface="Raleway"/>
              <a:cs typeface="Raleway"/>
              <a:sym typeface="Raleway"/>
            </a:endParaRPr>
          </a:p>
        </p:txBody>
      </p:sp>
      <p:pic>
        <p:nvPicPr>
          <p:cNvPr descr="Image result for Minio" id="284" name="Google Shape;284;p40"/>
          <p:cNvPicPr preferRelativeResize="0"/>
          <p:nvPr/>
        </p:nvPicPr>
        <p:blipFill rotWithShape="1">
          <a:blip r:embed="rId7">
            <a:alphaModFix/>
          </a:blip>
          <a:srcRect b="0" l="0" r="0" t="0"/>
          <a:stretch/>
        </p:blipFill>
        <p:spPr>
          <a:xfrm>
            <a:off x="6300897" y="3643831"/>
            <a:ext cx="1176116" cy="117611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1"/>
          <p:cNvSpPr txBox="1"/>
          <p:nvPr>
            <p:ph idx="1" type="body"/>
          </p:nvPr>
        </p:nvSpPr>
        <p:spPr>
          <a:xfrm>
            <a:off x="972434" y="2771833"/>
            <a:ext cx="5032500" cy="3014700"/>
          </a:xfrm>
          <a:prstGeom prst="rect">
            <a:avLst/>
          </a:prstGeom>
          <a:noFill/>
          <a:ln>
            <a:noFill/>
          </a:ln>
        </p:spPr>
        <p:txBody>
          <a:bodyPr anchorCtr="0" anchor="ctr" bIns="45700" lIns="91425" spcFirstLastPara="1" rIns="91425" wrap="square" tIns="45700">
            <a:noAutofit/>
          </a:bodyPr>
          <a:lstStyle/>
          <a:p>
            <a:pPr indent="0" lvl="0" marL="0" rtl="0" algn="l">
              <a:spcBef>
                <a:spcPts val="1240"/>
              </a:spcBef>
              <a:spcAft>
                <a:spcPts val="0"/>
              </a:spcAft>
              <a:buNone/>
            </a:pPr>
            <a:r>
              <a:t/>
            </a:r>
            <a:endParaRPr sz="1800"/>
          </a:p>
          <a:p>
            <a:pPr indent="0" lvl="0" marL="0" rtl="0" algn="l">
              <a:spcBef>
                <a:spcPts val="1240"/>
              </a:spcBef>
              <a:spcAft>
                <a:spcPts val="0"/>
              </a:spcAft>
              <a:buClr>
                <a:srgbClr val="000000"/>
              </a:buClr>
              <a:buSzPts val="1100"/>
              <a:buFont typeface="Arial"/>
              <a:buNone/>
            </a:pPr>
            <a:r>
              <a:rPr lang="en-US" sz="1800"/>
              <a:t>Data redundancy</a:t>
            </a:r>
            <a:endParaRPr sz="1800"/>
          </a:p>
          <a:p>
            <a:pPr indent="0" lvl="0" marL="0" rtl="0" algn="l">
              <a:spcBef>
                <a:spcPts val="1240"/>
              </a:spcBef>
              <a:spcAft>
                <a:spcPts val="0"/>
              </a:spcAft>
              <a:buClr>
                <a:srgbClr val="000000"/>
              </a:buClr>
              <a:buSzPts val="1100"/>
              <a:buFont typeface="Arial"/>
              <a:buNone/>
            </a:pPr>
            <a:r>
              <a:rPr lang="en-US" sz="1800"/>
              <a:t>Use of less storage media for recover data when file crashes</a:t>
            </a:r>
            <a:endParaRPr sz="1800"/>
          </a:p>
          <a:p>
            <a:pPr indent="0" lvl="0" marL="0" rtl="0" algn="l">
              <a:spcBef>
                <a:spcPts val="1240"/>
              </a:spcBef>
              <a:spcAft>
                <a:spcPts val="0"/>
              </a:spcAft>
              <a:buClr>
                <a:srgbClr val="000000"/>
              </a:buClr>
              <a:buSzPts val="1100"/>
              <a:buFont typeface="Arial"/>
              <a:buNone/>
            </a:pPr>
            <a:r>
              <a:rPr lang="en-US" sz="1800"/>
              <a:t>Security (AES-256-CBC)</a:t>
            </a:r>
            <a:endParaRPr sz="1800"/>
          </a:p>
          <a:p>
            <a:pPr indent="0" lvl="0" marL="0" rtl="0" algn="l">
              <a:spcBef>
                <a:spcPts val="1240"/>
              </a:spcBef>
              <a:spcAft>
                <a:spcPts val="0"/>
              </a:spcAft>
              <a:buClr>
                <a:srgbClr val="000000"/>
              </a:buClr>
              <a:buSzPts val="1100"/>
              <a:buFont typeface="Arial"/>
              <a:buNone/>
            </a:pPr>
            <a:r>
              <a:rPr lang="en-US" sz="1800"/>
              <a:t>Platform Independency (Dockerization) </a:t>
            </a:r>
            <a:endParaRPr sz="1800"/>
          </a:p>
          <a:p>
            <a:pPr indent="0" lvl="0" marL="0" rtl="0" algn="l">
              <a:spcBef>
                <a:spcPts val="1240"/>
              </a:spcBef>
              <a:spcAft>
                <a:spcPts val="0"/>
              </a:spcAft>
              <a:buClr>
                <a:srgbClr val="000000"/>
              </a:buClr>
              <a:buSzPts val="1100"/>
              <a:buFont typeface="Arial"/>
              <a:buNone/>
            </a:pPr>
            <a:r>
              <a:t/>
            </a:r>
            <a:endParaRPr sz="1800"/>
          </a:p>
          <a:p>
            <a:pPr indent="0" lvl="0" marL="0" rtl="0" algn="l">
              <a:spcBef>
                <a:spcPts val="1240"/>
              </a:spcBef>
              <a:spcAft>
                <a:spcPts val="0"/>
              </a:spcAft>
              <a:buNone/>
            </a:pPr>
            <a:r>
              <a:t/>
            </a:r>
            <a:endParaRPr sz="1800"/>
          </a:p>
          <a:p>
            <a:pPr indent="-64770" lvl="0" marL="285750" rtl="0" algn="l">
              <a:spcBef>
                <a:spcPts val="1080"/>
              </a:spcBef>
              <a:spcAft>
                <a:spcPts val="0"/>
              </a:spcAft>
              <a:buSzPts val="3480"/>
              <a:buNone/>
            </a:pPr>
            <a:r>
              <a:t/>
            </a:r>
            <a:endParaRPr sz="1800"/>
          </a:p>
        </p:txBody>
      </p:sp>
      <p:sp>
        <p:nvSpPr>
          <p:cNvPr id="290" name="Google Shape;290;p41"/>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Uniqueness</a:t>
            </a:r>
            <a:endParaRPr/>
          </a:p>
        </p:txBody>
      </p:sp>
      <p:sp>
        <p:nvSpPr>
          <p:cNvPr id="291" name="Google Shape;291;p41"/>
          <p:cNvSpPr txBox="1"/>
          <p:nvPr>
            <p:ph idx="2" type="body"/>
          </p:nvPr>
        </p:nvSpPr>
        <p:spPr>
          <a:xfrm>
            <a:off x="6609974" y="2771825"/>
            <a:ext cx="4163100" cy="301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US" sz="1800"/>
              <a:t>Easy Installation &amp; Setup </a:t>
            </a:r>
            <a:endParaRPr sz="1800"/>
          </a:p>
          <a:p>
            <a:pPr indent="0" lvl="0" marL="0" rtl="0" algn="l">
              <a:spcBef>
                <a:spcPts val="2100"/>
              </a:spcBef>
              <a:spcAft>
                <a:spcPts val="0"/>
              </a:spcAft>
              <a:buClr>
                <a:srgbClr val="000000"/>
              </a:buClr>
              <a:buSzPts val="1100"/>
              <a:buFont typeface="Arial"/>
              <a:buNone/>
            </a:pPr>
            <a:r>
              <a:rPr lang="en-US" sz="1800"/>
              <a:t>File Sharing </a:t>
            </a:r>
            <a:endParaRPr sz="1800"/>
          </a:p>
          <a:p>
            <a:pPr indent="0" lvl="0" marL="0" rtl="0" algn="l">
              <a:spcBef>
                <a:spcPts val="2100"/>
              </a:spcBef>
              <a:spcAft>
                <a:spcPts val="0"/>
              </a:spcAft>
              <a:buClr>
                <a:srgbClr val="000000"/>
              </a:buClr>
              <a:buSzPts val="1100"/>
              <a:buFont typeface="Arial"/>
              <a:buNone/>
            </a:pPr>
            <a:r>
              <a:rPr lang="en-US" sz="1800"/>
              <a:t>Use of Blockchain (Non </a:t>
            </a:r>
            <a:r>
              <a:rPr lang="en-US" sz="1800"/>
              <a:t>Repudiability</a:t>
            </a:r>
            <a:r>
              <a:rPr lang="en-US" sz="1800"/>
              <a:t>)</a:t>
            </a:r>
            <a:endParaRPr sz="1800"/>
          </a:p>
          <a:p>
            <a:pPr indent="0" lvl="0" marL="0" rtl="0" algn="l">
              <a:spcBef>
                <a:spcPts val="2100"/>
              </a:spcBef>
              <a:spcAft>
                <a:spcPts val="0"/>
              </a:spcAft>
              <a:buClr>
                <a:srgbClr val="000000"/>
              </a:buClr>
              <a:buSzPts val="1100"/>
              <a:buFont typeface="Arial"/>
              <a:buNone/>
            </a:pPr>
            <a:r>
              <a:t/>
            </a:r>
            <a:endParaRPr/>
          </a:p>
          <a:p>
            <a:pPr indent="0" lvl="0" marL="0" rtl="0" algn="l">
              <a:spcBef>
                <a:spcPts val="2100"/>
              </a:spcBef>
              <a:spcAft>
                <a:spcPts val="21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Individual Research Components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Outline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grpSp>
        <p:nvGrpSpPr>
          <p:cNvPr id="301" name="Google Shape;301;p43"/>
          <p:cNvGrpSpPr/>
          <p:nvPr/>
        </p:nvGrpSpPr>
        <p:grpSpPr>
          <a:xfrm>
            <a:off x="2115760" y="424145"/>
            <a:ext cx="7960479" cy="6009711"/>
            <a:chOff x="356849" y="0"/>
            <a:chExt cx="4887628" cy="3568500"/>
          </a:xfrm>
        </p:grpSpPr>
        <p:sp>
          <p:nvSpPr>
            <p:cNvPr id="302" name="Google Shape;302;p43"/>
            <p:cNvSpPr/>
            <p:nvPr/>
          </p:nvSpPr>
          <p:spPr>
            <a:xfrm>
              <a:off x="3481638" y="2426580"/>
              <a:ext cx="1762839" cy="1141920"/>
            </a:xfrm>
            <a:prstGeom prst="roundRect">
              <a:avLst>
                <a:gd fmla="val 10000" name="adj"/>
              </a:avLst>
            </a:prstGeom>
            <a:solidFill>
              <a:schemeClr val="lt1">
                <a:alpha val="89803"/>
              </a:schemeClr>
            </a:solidFill>
            <a:ln cap="rnd" cmpd="sng" w="15875">
              <a:solidFill>
                <a:srgbClr val="2FAC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p:txBody>
        </p:sp>
        <p:sp>
          <p:nvSpPr>
            <p:cNvPr id="303" name="Google Shape;303;p43"/>
            <p:cNvSpPr txBox="1"/>
            <p:nvPr/>
          </p:nvSpPr>
          <p:spPr>
            <a:xfrm>
              <a:off x="3610741" y="3144235"/>
              <a:ext cx="1608600" cy="399300"/>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b="1" i="0" lang="en-US" sz="1800" u="none" cap="none" strike="noStrike">
                  <a:solidFill>
                    <a:srgbClr val="434343"/>
                  </a:solidFill>
                  <a:latin typeface="Lato"/>
                  <a:ea typeface="Lato"/>
                  <a:cs typeface="Lato"/>
                  <a:sym typeface="Lato"/>
                </a:rPr>
                <a:t>W.M.U.K.M.T</a:t>
              </a:r>
              <a:r>
                <a:rPr b="1" lang="en-US" sz="1800">
                  <a:solidFill>
                    <a:srgbClr val="434343"/>
                  </a:solidFill>
                  <a:latin typeface="Lato"/>
                  <a:ea typeface="Lato"/>
                  <a:cs typeface="Lato"/>
                  <a:sym typeface="Lato"/>
                </a:rPr>
                <a:t> </a:t>
              </a:r>
              <a:r>
                <a:rPr b="1" i="0" lang="en-US" sz="1800" u="none" cap="none" strike="noStrike">
                  <a:solidFill>
                    <a:srgbClr val="434343"/>
                  </a:solidFill>
                  <a:latin typeface="Lato"/>
                  <a:ea typeface="Lato"/>
                  <a:cs typeface="Lato"/>
                  <a:sym typeface="Lato"/>
                </a:rPr>
                <a:t>Bandara</a:t>
              </a:r>
              <a:endParaRPr b="1" i="0" sz="1800" u="none" cap="none" strike="noStrike">
                <a:solidFill>
                  <a:srgbClr val="434343"/>
                </a:solidFill>
                <a:latin typeface="Lato"/>
                <a:ea typeface="Lato"/>
                <a:cs typeface="Lato"/>
                <a:sym typeface="Lato"/>
              </a:endParaRPr>
            </a:p>
          </p:txBody>
        </p:sp>
        <p:sp>
          <p:nvSpPr>
            <p:cNvPr id="304" name="Google Shape;304;p43"/>
            <p:cNvSpPr/>
            <p:nvPr/>
          </p:nvSpPr>
          <p:spPr>
            <a:xfrm>
              <a:off x="356849" y="2426580"/>
              <a:ext cx="1762839" cy="1141920"/>
            </a:xfrm>
            <a:prstGeom prst="roundRect">
              <a:avLst>
                <a:gd fmla="val 10000" name="adj"/>
              </a:avLst>
            </a:prstGeom>
            <a:solidFill>
              <a:schemeClr val="lt1">
                <a:alpha val="89803"/>
              </a:schemeClr>
            </a:solidFill>
            <a:ln cap="rnd" cmpd="sng" w="15875">
              <a:solidFill>
                <a:srgbClr val="2FAC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3"/>
            <p:cNvSpPr txBox="1"/>
            <p:nvPr/>
          </p:nvSpPr>
          <p:spPr>
            <a:xfrm>
              <a:off x="381939" y="3144060"/>
              <a:ext cx="1183800" cy="399300"/>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b="1" i="0" lang="en-US" sz="1800" u="none" cap="none" strike="noStrike">
                  <a:solidFill>
                    <a:srgbClr val="434343"/>
                  </a:solidFill>
                  <a:latin typeface="Lato"/>
                  <a:ea typeface="Lato"/>
                  <a:cs typeface="Lato"/>
                  <a:sym typeface="Lato"/>
                </a:rPr>
                <a:t>B.A</a:t>
              </a:r>
              <a:r>
                <a:rPr b="1" lang="en-US" sz="1800">
                  <a:solidFill>
                    <a:srgbClr val="434343"/>
                  </a:solidFill>
                  <a:latin typeface="Lato"/>
                  <a:ea typeface="Lato"/>
                  <a:cs typeface="Lato"/>
                  <a:sym typeface="Lato"/>
                </a:rPr>
                <a:t> </a:t>
              </a:r>
              <a:r>
                <a:rPr b="1" i="0" lang="en-US" sz="1800" u="none" cap="none" strike="noStrike">
                  <a:solidFill>
                    <a:srgbClr val="434343"/>
                  </a:solidFill>
                  <a:latin typeface="Lato"/>
                  <a:ea typeface="Lato"/>
                  <a:cs typeface="Lato"/>
                  <a:sym typeface="Lato"/>
                </a:rPr>
                <a:t> Ganegoda</a:t>
              </a:r>
              <a:endParaRPr b="1" sz="1800">
                <a:solidFill>
                  <a:srgbClr val="434343"/>
                </a:solidFill>
                <a:latin typeface="Lato"/>
                <a:ea typeface="Lato"/>
                <a:cs typeface="Lato"/>
                <a:sym typeface="Lato"/>
              </a:endParaRPr>
            </a:p>
          </p:txBody>
        </p:sp>
        <p:sp>
          <p:nvSpPr>
            <p:cNvPr id="306" name="Google Shape;306;p43"/>
            <p:cNvSpPr/>
            <p:nvPr/>
          </p:nvSpPr>
          <p:spPr>
            <a:xfrm>
              <a:off x="3233061" y="0"/>
              <a:ext cx="1762839" cy="1141920"/>
            </a:xfrm>
            <a:prstGeom prst="roundRect">
              <a:avLst>
                <a:gd fmla="val 10000" name="adj"/>
              </a:avLst>
            </a:prstGeom>
            <a:solidFill>
              <a:schemeClr val="lt1">
                <a:alpha val="89803"/>
              </a:schemeClr>
            </a:solidFill>
            <a:ln cap="rnd" cmpd="sng" w="15875">
              <a:solidFill>
                <a:srgbClr val="2FAC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txBox="1"/>
            <p:nvPr/>
          </p:nvSpPr>
          <p:spPr>
            <a:xfrm>
              <a:off x="3787002" y="25088"/>
              <a:ext cx="1183800" cy="463800"/>
            </a:xfrm>
            <a:prstGeom prst="rect">
              <a:avLst/>
            </a:prstGeom>
            <a:noFill/>
            <a:ln>
              <a:noFill/>
            </a:ln>
          </p:spPr>
          <p:txBody>
            <a:bodyPr anchorCtr="0" anchor="t" bIns="53325" lIns="53325" spcFirstLastPara="1" rIns="53325" wrap="square" tIns="53325">
              <a:noAutofit/>
            </a:bodyPr>
            <a:lstStyle/>
            <a:p>
              <a:pPr indent="0" lvl="1" marL="57150" marR="0" rtl="0" algn="l">
                <a:lnSpc>
                  <a:spcPct val="90000"/>
                </a:lnSpc>
                <a:spcBef>
                  <a:spcPts val="0"/>
                </a:spcBef>
                <a:spcAft>
                  <a:spcPts val="0"/>
                </a:spcAft>
                <a:buClr>
                  <a:schemeClr val="dk1"/>
                </a:buClr>
                <a:buSzPts val="1100"/>
                <a:buFont typeface="Corbel"/>
                <a:buNone/>
              </a:pPr>
              <a:r>
                <a:t/>
              </a:r>
              <a:endParaRPr b="1" i="0" sz="1800" u="none" cap="none" strike="noStrike">
                <a:solidFill>
                  <a:srgbClr val="434343"/>
                </a:solidFill>
                <a:latin typeface="Lato"/>
                <a:ea typeface="Lato"/>
                <a:cs typeface="Lato"/>
                <a:sym typeface="Lato"/>
              </a:endParaRPr>
            </a:p>
            <a:p>
              <a:pPr indent="0" lvl="0" marL="0" marR="0" rtl="0" algn="l">
                <a:lnSpc>
                  <a:spcPct val="90000"/>
                </a:lnSpc>
                <a:spcBef>
                  <a:spcPts val="165"/>
                </a:spcBef>
                <a:spcAft>
                  <a:spcPts val="0"/>
                </a:spcAft>
                <a:buNone/>
              </a:pPr>
              <a:r>
                <a:rPr b="1" i="0" lang="en-US" sz="1800" u="none" cap="none" strike="noStrike">
                  <a:solidFill>
                    <a:srgbClr val="434343"/>
                  </a:solidFill>
                  <a:latin typeface="Lato"/>
                  <a:ea typeface="Lato"/>
                  <a:cs typeface="Lato"/>
                  <a:sym typeface="Lato"/>
                </a:rPr>
                <a:t>K.V.</a:t>
              </a:r>
              <a:r>
                <a:rPr b="1" lang="en-US" sz="1800">
                  <a:solidFill>
                    <a:srgbClr val="434343"/>
                  </a:solidFill>
                  <a:latin typeface="Lato"/>
                  <a:ea typeface="Lato"/>
                  <a:cs typeface="Lato"/>
                  <a:sym typeface="Lato"/>
                </a:rPr>
                <a:t>A  </a:t>
              </a:r>
              <a:r>
                <a:rPr b="1" i="0" lang="en-US" sz="1800" u="none" cap="none" strike="noStrike">
                  <a:solidFill>
                    <a:srgbClr val="434343"/>
                  </a:solidFill>
                  <a:latin typeface="Lato"/>
                  <a:ea typeface="Lato"/>
                  <a:cs typeface="Lato"/>
                  <a:sym typeface="Lato"/>
                </a:rPr>
                <a:t>Sachintha</a:t>
              </a:r>
              <a:endParaRPr b="1" i="0" sz="1800" u="none" cap="none" strike="noStrike">
                <a:solidFill>
                  <a:srgbClr val="434343"/>
                </a:solidFill>
                <a:latin typeface="Lato"/>
                <a:ea typeface="Lato"/>
                <a:cs typeface="Lato"/>
                <a:sym typeface="Lato"/>
              </a:endParaRPr>
            </a:p>
          </p:txBody>
        </p:sp>
        <p:sp>
          <p:nvSpPr>
            <p:cNvPr id="308" name="Google Shape;308;p43"/>
            <p:cNvSpPr/>
            <p:nvPr/>
          </p:nvSpPr>
          <p:spPr>
            <a:xfrm>
              <a:off x="356849" y="0"/>
              <a:ext cx="1762839" cy="1141920"/>
            </a:xfrm>
            <a:prstGeom prst="roundRect">
              <a:avLst>
                <a:gd fmla="val 10000" name="adj"/>
              </a:avLst>
            </a:prstGeom>
            <a:solidFill>
              <a:schemeClr val="lt1">
                <a:alpha val="89803"/>
              </a:schemeClr>
            </a:solidFill>
            <a:ln cap="rnd" cmpd="sng" w="15875">
              <a:solidFill>
                <a:srgbClr val="2FAC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3"/>
            <p:cNvSpPr txBox="1"/>
            <p:nvPr/>
          </p:nvSpPr>
          <p:spPr>
            <a:xfrm>
              <a:off x="381933" y="25084"/>
              <a:ext cx="1183819" cy="806272"/>
            </a:xfrm>
            <a:prstGeom prst="rect">
              <a:avLst/>
            </a:prstGeom>
            <a:noFill/>
            <a:ln>
              <a:noFill/>
            </a:ln>
          </p:spPr>
          <p:txBody>
            <a:bodyPr anchorCtr="0" anchor="t" bIns="53325" lIns="53325" spcFirstLastPara="1" rIns="53325" wrap="square" tIns="53325">
              <a:noAutofit/>
            </a:bodyPr>
            <a:lstStyle/>
            <a:p>
              <a:pPr indent="0" lvl="1" marL="57150" marR="0" rtl="0" algn="l">
                <a:lnSpc>
                  <a:spcPct val="90000"/>
                </a:lnSpc>
                <a:spcBef>
                  <a:spcPts val="0"/>
                </a:spcBef>
                <a:spcAft>
                  <a:spcPts val="0"/>
                </a:spcAft>
                <a:buClr>
                  <a:schemeClr val="dk1"/>
                </a:buClr>
                <a:buSzPts val="1100"/>
                <a:buFont typeface="Corbel"/>
                <a:buNone/>
              </a:pPr>
              <a:r>
                <a:t/>
              </a:r>
              <a:endParaRPr b="1" i="0" sz="1800" u="none" cap="none" strike="noStrike">
                <a:solidFill>
                  <a:srgbClr val="434343"/>
                </a:solidFill>
                <a:latin typeface="Lato"/>
                <a:ea typeface="Lato"/>
                <a:cs typeface="Lato"/>
                <a:sym typeface="Lato"/>
              </a:endParaRPr>
            </a:p>
            <a:p>
              <a:pPr indent="0" lvl="0" marL="0" marR="0" rtl="0" algn="l">
                <a:lnSpc>
                  <a:spcPct val="90000"/>
                </a:lnSpc>
                <a:spcBef>
                  <a:spcPts val="165"/>
                </a:spcBef>
                <a:spcAft>
                  <a:spcPts val="0"/>
                </a:spcAft>
                <a:buNone/>
              </a:pPr>
              <a:r>
                <a:rPr b="1" i="0" lang="en-US" sz="1800" u="none" cap="none" strike="noStrike">
                  <a:solidFill>
                    <a:srgbClr val="434343"/>
                  </a:solidFill>
                  <a:latin typeface="Lato"/>
                  <a:ea typeface="Lato"/>
                  <a:cs typeface="Lato"/>
                  <a:sym typeface="Lato"/>
                </a:rPr>
                <a:t>T.R.N.R</a:t>
              </a:r>
              <a:r>
                <a:rPr b="1" lang="en-US" sz="1800">
                  <a:solidFill>
                    <a:srgbClr val="434343"/>
                  </a:solidFill>
                  <a:latin typeface="Lato"/>
                  <a:ea typeface="Lato"/>
                  <a:cs typeface="Lato"/>
                  <a:sym typeface="Lato"/>
                </a:rPr>
                <a:t>  </a:t>
              </a:r>
              <a:r>
                <a:rPr b="1" i="0" lang="en-US" sz="1800" u="none" cap="none" strike="noStrike">
                  <a:solidFill>
                    <a:srgbClr val="434343"/>
                  </a:solidFill>
                  <a:latin typeface="Lato"/>
                  <a:ea typeface="Lato"/>
                  <a:cs typeface="Lato"/>
                  <a:sym typeface="Lato"/>
                </a:rPr>
                <a:t>Peiris</a:t>
              </a:r>
              <a:endParaRPr b="1" i="0" sz="1800" u="none" cap="none" strike="noStrike">
                <a:solidFill>
                  <a:srgbClr val="434343"/>
                </a:solidFill>
                <a:latin typeface="Lato"/>
                <a:ea typeface="Lato"/>
                <a:cs typeface="Lato"/>
                <a:sym typeface="Lato"/>
              </a:endParaRPr>
            </a:p>
          </p:txBody>
        </p:sp>
        <p:sp>
          <p:nvSpPr>
            <p:cNvPr id="310" name="Google Shape;310;p43"/>
            <p:cNvSpPr/>
            <p:nvPr/>
          </p:nvSpPr>
          <p:spPr>
            <a:xfrm>
              <a:off x="1095529" y="203404"/>
              <a:ext cx="1545160" cy="154516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2FACE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3"/>
            <p:cNvSpPr txBox="1"/>
            <p:nvPr/>
          </p:nvSpPr>
          <p:spPr>
            <a:xfrm>
              <a:off x="1295782" y="655977"/>
              <a:ext cx="1344900" cy="1092600"/>
            </a:xfrm>
            <a:prstGeom prst="rect">
              <a:avLst/>
            </a:prstGeom>
            <a:noFill/>
            <a:ln>
              <a:noFill/>
            </a:ln>
          </p:spPr>
          <p:txBody>
            <a:bodyPr anchorCtr="0" anchor="ctr" bIns="85325" lIns="85325" spcFirstLastPara="1" rIns="85325" wrap="square" tIns="85325">
              <a:noAutofit/>
            </a:bodyPr>
            <a:lstStyle/>
            <a:p>
              <a:pPr indent="0" lvl="0" marL="0" marR="0" rtl="0" algn="ctr">
                <a:lnSpc>
                  <a:spcPct val="90000"/>
                </a:lnSpc>
                <a:spcBef>
                  <a:spcPts val="0"/>
                </a:spcBef>
                <a:spcAft>
                  <a:spcPts val="0"/>
                </a:spcAft>
                <a:buClr>
                  <a:schemeClr val="lt1"/>
                </a:buClr>
                <a:buSzPts val="1200"/>
                <a:buFont typeface="Corbel"/>
                <a:buNone/>
              </a:pPr>
              <a:r>
                <a:rPr lang="en-US">
                  <a:solidFill>
                    <a:schemeClr val="lt1"/>
                  </a:solidFill>
                  <a:latin typeface="Corbel"/>
                  <a:ea typeface="Corbel"/>
                  <a:cs typeface="Corbel"/>
                  <a:sym typeface="Corbel"/>
                </a:rPr>
                <a:t>Redundancy handling</a:t>
              </a:r>
              <a:endParaRPr>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1200"/>
                <a:buFont typeface="Corbel"/>
                <a:buNone/>
              </a:pPr>
              <a:r>
                <a:t/>
              </a:r>
              <a:endParaRPr>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1200"/>
                <a:buFont typeface="Corbel"/>
                <a:buNone/>
              </a:pPr>
              <a:r>
                <a:rPr lang="en-US">
                  <a:solidFill>
                    <a:schemeClr val="lt1"/>
                  </a:solidFill>
                  <a:latin typeface="Corbel"/>
                  <a:ea typeface="Corbel"/>
                  <a:cs typeface="Corbel"/>
                  <a:sym typeface="Corbel"/>
                </a:rPr>
                <a:t>hardware monitoring</a:t>
              </a:r>
              <a:endParaRPr/>
            </a:p>
          </p:txBody>
        </p:sp>
        <p:sp>
          <p:nvSpPr>
            <p:cNvPr id="312" name="Google Shape;312;p43"/>
            <p:cNvSpPr/>
            <p:nvPr/>
          </p:nvSpPr>
          <p:spPr>
            <a:xfrm rot="5400000">
              <a:off x="2712060" y="203404"/>
              <a:ext cx="1545160" cy="154516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2FACE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3"/>
            <p:cNvSpPr txBox="1"/>
            <p:nvPr/>
          </p:nvSpPr>
          <p:spPr>
            <a:xfrm>
              <a:off x="2712066" y="655977"/>
              <a:ext cx="1344900" cy="1092600"/>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lt1"/>
                </a:buClr>
                <a:buSzPts val="1100"/>
                <a:buFont typeface="Corbel"/>
                <a:buNone/>
              </a:pPr>
              <a:r>
                <a:rPr lang="en-US">
                  <a:solidFill>
                    <a:schemeClr val="lt1"/>
                  </a:solidFill>
                  <a:latin typeface="Corbel"/>
                  <a:ea typeface="Corbel"/>
                  <a:cs typeface="Corbel"/>
                  <a:sym typeface="Corbel"/>
                </a:rPr>
                <a:t>Custom blockchain</a:t>
              </a:r>
              <a:endParaRPr>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1100"/>
                <a:buFont typeface="Corbel"/>
                <a:buNone/>
              </a:pPr>
              <a:r>
                <a:t/>
              </a:r>
              <a:endParaRPr>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1100"/>
                <a:buFont typeface="Corbel"/>
                <a:buNone/>
              </a:pPr>
              <a:r>
                <a:rPr lang="en-US">
                  <a:solidFill>
                    <a:schemeClr val="lt1"/>
                  </a:solidFill>
                  <a:latin typeface="Corbel"/>
                  <a:ea typeface="Corbel"/>
                  <a:cs typeface="Corbel"/>
                  <a:sym typeface="Corbel"/>
                </a:rPr>
                <a:t> </a:t>
              </a:r>
              <a:r>
                <a:rPr lang="en-US">
                  <a:solidFill>
                    <a:schemeClr val="lt1"/>
                  </a:solidFill>
                  <a:latin typeface="Corbel"/>
                  <a:ea typeface="Corbel"/>
                  <a:cs typeface="Corbel"/>
                  <a:sym typeface="Corbel"/>
                </a:rPr>
                <a:t>websocket</a:t>
              </a:r>
              <a:r>
                <a:rPr lang="en-US">
                  <a:solidFill>
                    <a:schemeClr val="lt1"/>
                  </a:solidFill>
                  <a:latin typeface="Corbel"/>
                  <a:ea typeface="Corbel"/>
                  <a:cs typeface="Corbel"/>
                  <a:sym typeface="Corbel"/>
                </a:rPr>
                <a:t> based peer pairing</a:t>
              </a:r>
              <a:endParaRPr/>
            </a:p>
          </p:txBody>
        </p:sp>
        <p:sp>
          <p:nvSpPr>
            <p:cNvPr id="314" name="Google Shape;314;p43"/>
            <p:cNvSpPr/>
            <p:nvPr/>
          </p:nvSpPr>
          <p:spPr>
            <a:xfrm rot="10800000">
              <a:off x="2712060" y="1819935"/>
              <a:ext cx="1545160" cy="154516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2FACE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3"/>
            <p:cNvSpPr txBox="1"/>
            <p:nvPr/>
          </p:nvSpPr>
          <p:spPr>
            <a:xfrm>
              <a:off x="2712066" y="1819937"/>
              <a:ext cx="1344900" cy="1092600"/>
            </a:xfrm>
            <a:prstGeom prst="rect">
              <a:avLst/>
            </a:prstGeom>
            <a:noFill/>
            <a:ln>
              <a:noFill/>
            </a:ln>
          </p:spPr>
          <p:txBody>
            <a:bodyPr anchorCtr="0" anchor="ctr" bIns="85325" lIns="85325" spcFirstLastPara="1" rIns="85325" wrap="square" tIns="85325">
              <a:noAutofit/>
            </a:bodyPr>
            <a:lstStyle/>
            <a:p>
              <a:pPr indent="0" lvl="0" marL="0" marR="0" rtl="0" algn="ctr">
                <a:lnSpc>
                  <a:spcPct val="90000"/>
                </a:lnSpc>
                <a:spcBef>
                  <a:spcPts val="0"/>
                </a:spcBef>
                <a:spcAft>
                  <a:spcPts val="0"/>
                </a:spcAft>
                <a:buClr>
                  <a:schemeClr val="lt1"/>
                </a:buClr>
                <a:buSzPts val="1200"/>
                <a:buFont typeface="Corbel"/>
                <a:buNone/>
              </a:pPr>
              <a:r>
                <a:rPr lang="en-US">
                  <a:solidFill>
                    <a:schemeClr val="lt1"/>
                  </a:solidFill>
                  <a:latin typeface="Corbel"/>
                  <a:ea typeface="Corbel"/>
                  <a:cs typeface="Corbel"/>
                  <a:sym typeface="Corbel"/>
                </a:rPr>
                <a:t>Storage allocation mechanism</a:t>
              </a:r>
              <a:endParaRPr>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1200"/>
                <a:buFont typeface="Corbel"/>
                <a:buNone/>
              </a:pPr>
              <a:r>
                <a:t/>
              </a:r>
              <a:endParaRPr>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1200"/>
                <a:buFont typeface="Corbel"/>
                <a:buNone/>
              </a:pPr>
              <a:r>
                <a:rPr lang="en-US">
                  <a:solidFill>
                    <a:schemeClr val="lt1"/>
                  </a:solidFill>
                  <a:latin typeface="Corbel"/>
                  <a:ea typeface="Corbel"/>
                  <a:cs typeface="Corbel"/>
                  <a:sym typeface="Corbel"/>
                </a:rPr>
                <a:t> device removal protocol</a:t>
              </a:r>
              <a:endParaRPr/>
            </a:p>
          </p:txBody>
        </p:sp>
        <p:sp>
          <p:nvSpPr>
            <p:cNvPr id="316" name="Google Shape;316;p43"/>
            <p:cNvSpPr/>
            <p:nvPr/>
          </p:nvSpPr>
          <p:spPr>
            <a:xfrm rot="-5400000">
              <a:off x="1095529" y="1819935"/>
              <a:ext cx="1545160" cy="1545160"/>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2FACE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3"/>
            <p:cNvSpPr txBox="1"/>
            <p:nvPr/>
          </p:nvSpPr>
          <p:spPr>
            <a:xfrm>
              <a:off x="1295798" y="1819937"/>
              <a:ext cx="1344900" cy="1092600"/>
            </a:xfrm>
            <a:prstGeom prst="rect">
              <a:avLst/>
            </a:prstGeom>
            <a:noFill/>
            <a:ln>
              <a:noFill/>
            </a:ln>
          </p:spPr>
          <p:txBody>
            <a:bodyPr anchorCtr="0" anchor="ctr" bIns="85325" lIns="85325" spcFirstLastPara="1" rIns="85325" wrap="square" tIns="85325">
              <a:noAutofit/>
            </a:bodyPr>
            <a:lstStyle/>
            <a:p>
              <a:pPr indent="0" lvl="0" marL="0" marR="0" rtl="0" algn="ctr">
                <a:lnSpc>
                  <a:spcPct val="90000"/>
                </a:lnSpc>
                <a:spcBef>
                  <a:spcPts val="0"/>
                </a:spcBef>
                <a:spcAft>
                  <a:spcPts val="0"/>
                </a:spcAft>
                <a:buClr>
                  <a:schemeClr val="lt1"/>
                </a:buClr>
                <a:buSzPts val="1200"/>
                <a:buFont typeface="Corbel"/>
                <a:buNone/>
              </a:pPr>
              <a:r>
                <a:rPr b="0" lang="en-US">
                  <a:solidFill>
                    <a:schemeClr val="lt1"/>
                  </a:solidFill>
                  <a:latin typeface="Corbel"/>
                  <a:ea typeface="Corbel"/>
                  <a:cs typeface="Corbel"/>
                  <a:sym typeface="Corbel"/>
                </a:rPr>
                <a:t>Identity management</a:t>
              </a:r>
              <a:endParaRPr>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1200"/>
                <a:buFont typeface="Corbel"/>
                <a:buNone/>
              </a:pPr>
              <a:r>
                <a:t/>
              </a:r>
              <a:endParaRPr>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1200"/>
                <a:buFont typeface="Corbel"/>
                <a:buNone/>
              </a:pPr>
              <a:r>
                <a:rPr b="0" lang="en-US">
                  <a:solidFill>
                    <a:schemeClr val="lt1"/>
                  </a:solidFill>
                  <a:latin typeface="Corbel"/>
                  <a:ea typeface="Corbel"/>
                  <a:cs typeface="Corbel"/>
                  <a:sym typeface="Corbel"/>
                </a:rPr>
                <a:t>key derivation for file sharing and encryption</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Objectives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970200" y="2060550"/>
            <a:ext cx="10251600" cy="2736900"/>
          </a:xfrm>
          <a:prstGeom prst="rect">
            <a:avLst/>
          </a:prstGeom>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US"/>
              <a:t>Creating an easy to use, secure, distributed application to make use of idle/unused storage space on networked computers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Specific Objectives</a:t>
            </a:r>
            <a:endParaRPr/>
          </a:p>
        </p:txBody>
      </p:sp>
      <p:sp>
        <p:nvSpPr>
          <p:cNvPr id="333" name="Google Shape;333;p46"/>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Char char="●"/>
            </a:pPr>
            <a:r>
              <a:rPr lang="en-US" sz="1800"/>
              <a:t>Involve a Blockchain Ledger</a:t>
            </a:r>
            <a:endParaRPr sz="1800"/>
          </a:p>
          <a:p>
            <a:pPr indent="0" lvl="0" marL="0" rtl="0" algn="l">
              <a:spcBef>
                <a:spcPts val="2100"/>
              </a:spcBef>
              <a:spcAft>
                <a:spcPts val="0"/>
              </a:spcAft>
              <a:buNone/>
            </a:pPr>
            <a:r>
              <a:t/>
            </a:r>
            <a:endParaRPr sz="1800"/>
          </a:p>
          <a:p>
            <a:pPr indent="-342900" lvl="0" marL="457200" rtl="0" algn="l">
              <a:spcBef>
                <a:spcPts val="2100"/>
              </a:spcBef>
              <a:spcAft>
                <a:spcPts val="0"/>
              </a:spcAft>
              <a:buSzPts val="1800"/>
              <a:buChar char="●"/>
            </a:pPr>
            <a:r>
              <a:rPr lang="en-US" sz="1800"/>
              <a:t>File sharing capability</a:t>
            </a:r>
            <a:endParaRPr sz="1800"/>
          </a:p>
          <a:p>
            <a:pPr indent="0" lvl="0" marL="0" rtl="0" algn="l">
              <a:spcBef>
                <a:spcPts val="2100"/>
              </a:spcBef>
              <a:spcAft>
                <a:spcPts val="0"/>
              </a:spcAft>
              <a:buNone/>
            </a:pPr>
            <a:r>
              <a:t/>
            </a:r>
            <a:endParaRPr sz="1800"/>
          </a:p>
          <a:p>
            <a:pPr indent="-342900" lvl="0" marL="457200" rtl="0" algn="l">
              <a:spcBef>
                <a:spcPts val="2100"/>
              </a:spcBef>
              <a:spcAft>
                <a:spcPts val="0"/>
              </a:spcAft>
              <a:buSzPts val="1800"/>
              <a:buChar char="●"/>
            </a:pPr>
            <a:r>
              <a:rPr lang="en-US" sz="1800"/>
              <a:t>Parallelized download capability</a:t>
            </a:r>
            <a:endParaRPr sz="1800"/>
          </a:p>
        </p:txBody>
      </p:sp>
      <p:sp>
        <p:nvSpPr>
          <p:cNvPr id="334" name="Google Shape;334;p46"/>
          <p:cNvSpPr txBox="1"/>
          <p:nvPr>
            <p:ph idx="2" type="body"/>
          </p:nvPr>
        </p:nvSpPr>
        <p:spPr>
          <a:xfrm>
            <a:off x="6191475" y="2771824"/>
            <a:ext cx="5032500" cy="32088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Char char="●"/>
            </a:pPr>
            <a:r>
              <a:rPr lang="en-US" sz="1800"/>
              <a:t>Dynamic and static storage allocation methods</a:t>
            </a:r>
            <a:endParaRPr sz="1800"/>
          </a:p>
          <a:p>
            <a:pPr indent="0" lvl="0" marL="0" rtl="0" algn="l">
              <a:spcBef>
                <a:spcPts val="2100"/>
              </a:spcBef>
              <a:spcAft>
                <a:spcPts val="0"/>
              </a:spcAft>
              <a:buNone/>
            </a:pPr>
            <a:r>
              <a:t/>
            </a:r>
            <a:endParaRPr sz="1800"/>
          </a:p>
          <a:p>
            <a:pPr indent="-342900" lvl="0" marL="457200" rtl="0" algn="l">
              <a:spcBef>
                <a:spcPts val="2100"/>
              </a:spcBef>
              <a:spcAft>
                <a:spcPts val="0"/>
              </a:spcAft>
              <a:buSzPts val="1800"/>
              <a:buChar char="●"/>
            </a:pPr>
            <a:r>
              <a:rPr lang="en-US" sz="1800"/>
              <a:t>Secure data handling</a:t>
            </a:r>
            <a:endParaRPr sz="1800"/>
          </a:p>
          <a:p>
            <a:pPr indent="0" lvl="0" marL="0" rtl="0" algn="l">
              <a:spcBef>
                <a:spcPts val="2100"/>
              </a:spcBef>
              <a:spcAft>
                <a:spcPts val="0"/>
              </a:spcAft>
              <a:buNone/>
            </a:pPr>
            <a:r>
              <a:t/>
            </a:r>
            <a:endParaRPr sz="1800"/>
          </a:p>
          <a:p>
            <a:pPr indent="-342900" lvl="0" marL="457200" rtl="0" algn="l">
              <a:spcBef>
                <a:spcPts val="2100"/>
              </a:spcBef>
              <a:spcAft>
                <a:spcPts val="0"/>
              </a:spcAft>
              <a:buSzPts val="1800"/>
              <a:buChar char="●"/>
            </a:pPr>
            <a:r>
              <a:rPr lang="en-US" sz="1800"/>
              <a:t>Participate in competitions</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Tools and Techniques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8"/>
          <p:cNvSpPr/>
          <p:nvPr/>
        </p:nvSpPr>
        <p:spPr>
          <a:xfrm>
            <a:off x="1330750" y="869075"/>
            <a:ext cx="5265600" cy="4287900"/>
          </a:xfrm>
          <a:prstGeom prst="rect">
            <a:avLst/>
          </a:prstGeom>
          <a:noFill/>
          <a:ln>
            <a:noFill/>
          </a:ln>
        </p:spPr>
        <p:txBody>
          <a:bodyPr anchorCtr="0" anchor="t" bIns="45700" lIns="91425" spcFirstLastPara="1" rIns="91425" wrap="square" tIns="45700">
            <a:noAutofit/>
          </a:bodyPr>
          <a:lstStyle/>
          <a:p>
            <a:pPr indent="-304800" lvl="0" marL="342900" marR="0" rtl="0" algn="just">
              <a:lnSpc>
                <a:spcPct val="150000"/>
              </a:lnSpc>
              <a:spcBef>
                <a:spcPts val="0"/>
              </a:spcBef>
              <a:spcAft>
                <a:spcPts val="0"/>
              </a:spcAft>
              <a:buClr>
                <a:srgbClr val="434343"/>
              </a:buClr>
              <a:buSzPts val="1800"/>
              <a:buFont typeface="Lato"/>
              <a:buChar char="∙"/>
            </a:pPr>
            <a:r>
              <a:rPr b="1" lang="en-US" sz="1800" u="sng">
                <a:solidFill>
                  <a:srgbClr val="434343"/>
                </a:solidFill>
                <a:latin typeface="Lato"/>
                <a:ea typeface="Lato"/>
                <a:cs typeface="Lato"/>
                <a:sym typeface="Lato"/>
              </a:rPr>
              <a:t>Tools</a:t>
            </a:r>
            <a:endParaRPr b="1" sz="1800" u="sng">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docker</a:t>
            </a:r>
            <a:endParaRPr i="0" sz="1800" u="none" cap="none" strike="noStrike">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docker-compose</a:t>
            </a:r>
            <a:endParaRPr sz="1800">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NodeJS</a:t>
            </a:r>
            <a:endParaRPr i="0" sz="1800" u="none" cap="none" strike="noStrike">
              <a:solidFill>
                <a:srgbClr val="434343"/>
              </a:solidFill>
              <a:latin typeface="Lato"/>
              <a:ea typeface="Lato"/>
              <a:cs typeface="Lato"/>
              <a:sym typeface="Lato"/>
            </a:endParaRPr>
          </a:p>
          <a:p>
            <a:pPr indent="-190500" lvl="2" marL="1143000" marR="0" rtl="0" algn="just">
              <a:lnSpc>
                <a:spcPct val="150000"/>
              </a:lnSpc>
              <a:spcBef>
                <a:spcPts val="0"/>
              </a:spcBef>
              <a:spcAft>
                <a:spcPts val="0"/>
              </a:spcAft>
              <a:buClr>
                <a:srgbClr val="434343"/>
              </a:buClr>
              <a:buSzPts val="1800"/>
              <a:buFont typeface="Lato"/>
              <a:buChar char="▪"/>
            </a:pPr>
            <a:r>
              <a:rPr i="0" lang="en-US" sz="1800" u="none" cap="none" strike="noStrike">
                <a:solidFill>
                  <a:srgbClr val="434343"/>
                </a:solidFill>
                <a:latin typeface="Lato"/>
                <a:ea typeface="Lato"/>
                <a:cs typeface="Lato"/>
                <a:sym typeface="Lato"/>
              </a:rPr>
              <a:t>cryptoJS – SHA256 hashing library</a:t>
            </a:r>
            <a:endParaRPr sz="1800">
              <a:solidFill>
                <a:srgbClr val="434343"/>
              </a:solidFill>
              <a:latin typeface="Lato"/>
              <a:ea typeface="Lato"/>
              <a:cs typeface="Lato"/>
              <a:sym typeface="Lato"/>
            </a:endParaRPr>
          </a:p>
          <a:p>
            <a:pPr indent="-190500" lvl="2" marL="1143000" marR="0" rtl="0" algn="just">
              <a:lnSpc>
                <a:spcPct val="150000"/>
              </a:lnSpc>
              <a:spcBef>
                <a:spcPts val="0"/>
              </a:spcBef>
              <a:spcAft>
                <a:spcPts val="0"/>
              </a:spcAft>
              <a:buClr>
                <a:srgbClr val="434343"/>
              </a:buClr>
              <a:buSzPts val="1800"/>
              <a:buFont typeface="Lato"/>
              <a:buChar char="▪"/>
            </a:pPr>
            <a:r>
              <a:rPr i="0" lang="en-US" sz="1800" u="none" cap="none" strike="noStrike">
                <a:solidFill>
                  <a:srgbClr val="434343"/>
                </a:solidFill>
                <a:latin typeface="Lato"/>
                <a:ea typeface="Lato"/>
                <a:cs typeface="Lato"/>
                <a:sym typeface="Lato"/>
              </a:rPr>
              <a:t>socket.io – popular websocket library</a:t>
            </a:r>
            <a:endParaRPr sz="1800">
              <a:solidFill>
                <a:srgbClr val="434343"/>
              </a:solidFill>
              <a:latin typeface="Lato"/>
              <a:ea typeface="Lato"/>
              <a:cs typeface="Lato"/>
              <a:sym typeface="Lato"/>
            </a:endParaRPr>
          </a:p>
          <a:p>
            <a:pPr indent="-190500" lvl="2" marL="1143000" marR="0" rtl="0" algn="just">
              <a:lnSpc>
                <a:spcPct val="150000"/>
              </a:lnSpc>
              <a:spcBef>
                <a:spcPts val="0"/>
              </a:spcBef>
              <a:spcAft>
                <a:spcPts val="0"/>
              </a:spcAft>
              <a:buClr>
                <a:srgbClr val="434343"/>
              </a:buClr>
              <a:buSzPts val="1800"/>
              <a:buFont typeface="Lato"/>
              <a:buChar char="▪"/>
            </a:pPr>
            <a:r>
              <a:rPr i="0" lang="en-US" sz="1800" u="none" cap="none" strike="noStrike">
                <a:solidFill>
                  <a:srgbClr val="434343"/>
                </a:solidFill>
                <a:latin typeface="Lato"/>
                <a:ea typeface="Lato"/>
                <a:cs typeface="Lato"/>
                <a:sym typeface="Lato"/>
              </a:rPr>
              <a:t>thinkyJS – ORM for RethinkDB</a:t>
            </a:r>
            <a:endParaRPr i="0" sz="1800" u="none" cap="none" strike="noStrike">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Ubuntu docker image</a:t>
            </a:r>
            <a:endParaRPr sz="1800">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RethinkDB NoSQL database</a:t>
            </a:r>
            <a:endParaRPr sz="1800">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ReactJS</a:t>
            </a:r>
            <a:endParaRPr i="0" sz="1800" u="none" cap="none" strike="noStrike">
              <a:solidFill>
                <a:srgbClr val="434343"/>
              </a:solidFill>
              <a:latin typeface="Lato"/>
              <a:ea typeface="Lato"/>
              <a:cs typeface="Lato"/>
              <a:sym typeface="Lato"/>
            </a:endParaRPr>
          </a:p>
        </p:txBody>
      </p:sp>
      <p:sp>
        <p:nvSpPr>
          <p:cNvPr id="345" name="Google Shape;345;p48"/>
          <p:cNvSpPr/>
          <p:nvPr/>
        </p:nvSpPr>
        <p:spPr>
          <a:xfrm>
            <a:off x="6596349" y="869075"/>
            <a:ext cx="5202600" cy="2241900"/>
          </a:xfrm>
          <a:prstGeom prst="rect">
            <a:avLst/>
          </a:prstGeom>
          <a:noFill/>
          <a:ln>
            <a:noFill/>
          </a:ln>
        </p:spPr>
        <p:txBody>
          <a:bodyPr anchorCtr="0" anchor="t" bIns="45700" lIns="91425" spcFirstLastPara="1" rIns="91425" wrap="square" tIns="45700">
            <a:noAutofit/>
          </a:bodyPr>
          <a:lstStyle/>
          <a:p>
            <a:pPr indent="-304800" lvl="0" marL="342900" marR="0" rtl="0" algn="just">
              <a:lnSpc>
                <a:spcPct val="150000"/>
              </a:lnSpc>
              <a:spcBef>
                <a:spcPts val="0"/>
              </a:spcBef>
              <a:spcAft>
                <a:spcPts val="0"/>
              </a:spcAft>
              <a:buClr>
                <a:srgbClr val="434343"/>
              </a:buClr>
              <a:buSzPts val="1800"/>
              <a:buFont typeface="Lato"/>
              <a:buChar char="∙"/>
            </a:pPr>
            <a:r>
              <a:rPr b="1" lang="en-US" sz="1800" u="sng">
                <a:solidFill>
                  <a:srgbClr val="434343"/>
                </a:solidFill>
                <a:latin typeface="Lato"/>
                <a:ea typeface="Lato"/>
                <a:cs typeface="Lato"/>
                <a:sym typeface="Lato"/>
              </a:rPr>
              <a:t>Techniques</a:t>
            </a:r>
            <a:endParaRPr b="1" sz="1800" u="sng">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Stream Processing</a:t>
            </a:r>
            <a:endParaRPr sz="1800">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Asynchronous / non-blocking execution</a:t>
            </a:r>
            <a:endParaRPr sz="1800">
              <a:solidFill>
                <a:srgbClr val="434343"/>
              </a:solidFill>
              <a:latin typeface="Lato"/>
              <a:ea typeface="Lato"/>
              <a:cs typeface="Lato"/>
              <a:sym typeface="Lato"/>
            </a:endParaRPr>
          </a:p>
          <a:p>
            <a:pPr indent="-247650" lvl="1" marL="742950" marR="0" rtl="0" algn="just">
              <a:lnSpc>
                <a:spcPct val="150000"/>
              </a:lnSpc>
              <a:spcBef>
                <a:spcPts val="0"/>
              </a:spcBef>
              <a:spcAft>
                <a:spcPts val="0"/>
              </a:spcAft>
              <a:buClr>
                <a:srgbClr val="434343"/>
              </a:buClr>
              <a:buSzPts val="1800"/>
              <a:buFont typeface="Lato"/>
              <a:buChar char="o"/>
            </a:pPr>
            <a:r>
              <a:rPr i="0" lang="en-US" sz="1800" u="none" cap="none" strike="noStrike">
                <a:solidFill>
                  <a:srgbClr val="434343"/>
                </a:solidFill>
                <a:latin typeface="Lato"/>
                <a:ea typeface="Lato"/>
                <a:cs typeface="Lato"/>
                <a:sym typeface="Lato"/>
              </a:rPr>
              <a:t>PKI (Public Key Cryptography)</a:t>
            </a:r>
            <a:endParaRPr sz="1800">
              <a:solidFill>
                <a:srgbClr val="434343"/>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972600" y="1152400"/>
            <a:ext cx="9361500" cy="398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Corbel"/>
              <a:buNone/>
            </a:pPr>
            <a:r>
              <a:rPr lang="en-US" sz="6000"/>
              <a:t>C</a:t>
            </a:r>
            <a:r>
              <a:rPr lang="en-US" sz="6000"/>
              <a:t>ommercialization</a:t>
            </a:r>
            <a:endParaRPr sz="6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0"/>
          <p:cNvSpPr txBox="1"/>
          <p:nvPr>
            <p:ph idx="1" type="body"/>
          </p:nvPr>
        </p:nvSpPr>
        <p:spPr>
          <a:xfrm>
            <a:off x="972600" y="1841722"/>
            <a:ext cx="10251600" cy="3944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US" sz="1800"/>
              <a:t>This application could be commercialized specially to large organizations with a considerable amount of workstations. </a:t>
            </a:r>
            <a:endParaRPr b="1" sz="1800"/>
          </a:p>
          <a:p>
            <a:pPr indent="0" lvl="0" marL="0" rtl="0" algn="ctr">
              <a:spcBef>
                <a:spcPts val="2100"/>
              </a:spcBef>
              <a:spcAft>
                <a:spcPts val="0"/>
              </a:spcAft>
              <a:buNone/>
            </a:pPr>
            <a:r>
              <a:rPr b="1" lang="en-US" sz="1800"/>
              <a:t>These workstations can run VAULT per an administrative policy, thus making use of available storage space.</a:t>
            </a:r>
            <a:endParaRPr b="1" sz="1800"/>
          </a:p>
          <a:p>
            <a:pPr indent="0" lvl="0" marL="0" rtl="0" algn="l">
              <a:spcBef>
                <a:spcPts val="2100"/>
              </a:spcBef>
              <a:spcAft>
                <a:spcPts val="2100"/>
              </a:spcAft>
              <a:buNone/>
            </a:pPr>
            <a:r>
              <a:rPr lang="en-US"/>
              <a:t>e.g : SLIIT - Free and unused space on staff workstations could be made use by installing VAULT on them. An administrator could then push data to the swarm instead of saving them on cloud / onsite infrastructure.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Expected Outcomes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52"/>
          <p:cNvPicPr preferRelativeResize="0"/>
          <p:nvPr/>
        </p:nvPicPr>
        <p:blipFill>
          <a:blip r:embed="rId3">
            <a:alphaModFix/>
          </a:blip>
          <a:stretch>
            <a:fillRect/>
          </a:stretch>
        </p:blipFill>
        <p:spPr>
          <a:xfrm>
            <a:off x="1326600" y="297775"/>
            <a:ext cx="9660449" cy="5094100"/>
          </a:xfrm>
          <a:prstGeom prst="rect">
            <a:avLst/>
          </a:prstGeom>
          <a:noFill/>
          <a:ln>
            <a:noFill/>
          </a:ln>
          <a:effectLst>
            <a:outerShdw blurRad="57150" rotWithShape="0" algn="bl" dir="5400000" dist="19050">
              <a:srgbClr val="000000">
                <a:alpha val="50000"/>
              </a:srgbClr>
            </a:outerShdw>
          </a:effectLst>
        </p:spPr>
      </p:pic>
      <p:sp>
        <p:nvSpPr>
          <p:cNvPr id="366" name="Google Shape;366;p52"/>
          <p:cNvSpPr txBox="1"/>
          <p:nvPr/>
        </p:nvSpPr>
        <p:spPr>
          <a:xfrm>
            <a:off x="1878075" y="5585750"/>
            <a:ext cx="8557500" cy="11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latin typeface="Lato"/>
                <a:ea typeface="Lato"/>
                <a:cs typeface="Lato"/>
                <a:sym typeface="Lato"/>
              </a:rPr>
              <a:t>A distributed application with a user friendly Web User Interface that implements redundancy and non-repudiability along with better performance.</a:t>
            </a:r>
            <a:endParaRPr b="1"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973325" y="1758200"/>
            <a:ext cx="10428300" cy="4457700"/>
          </a:xfrm>
          <a:prstGeom prst="rect">
            <a:avLst/>
          </a:prstGeom>
        </p:spPr>
        <p:txBody>
          <a:bodyPr anchorCtr="0" anchor="t" bIns="121900" lIns="121900" spcFirstLastPara="1" rIns="121900" wrap="square" tIns="121900">
            <a:noAutofit/>
          </a:bodyPr>
          <a:lstStyle/>
          <a:p>
            <a:pPr indent="-419100" lvl="0" marL="457200" rtl="0" algn="l">
              <a:spcBef>
                <a:spcPts val="0"/>
              </a:spcBef>
              <a:spcAft>
                <a:spcPts val="0"/>
              </a:spcAft>
              <a:buSzPts val="3000"/>
              <a:buChar char="●"/>
            </a:pPr>
            <a:r>
              <a:rPr lang="en-US" sz="3000"/>
              <a:t>Problem Definition</a:t>
            </a:r>
            <a:endParaRPr sz="3000"/>
          </a:p>
          <a:p>
            <a:pPr indent="-419100" lvl="0" marL="457200" rtl="0" algn="l">
              <a:spcBef>
                <a:spcPts val="0"/>
              </a:spcBef>
              <a:spcAft>
                <a:spcPts val="0"/>
              </a:spcAft>
              <a:buSzPts val="3000"/>
              <a:buChar char="●"/>
            </a:pPr>
            <a:r>
              <a:rPr lang="en-US" sz="3000"/>
              <a:t>Proposed Solution</a:t>
            </a:r>
            <a:endParaRPr sz="3000"/>
          </a:p>
          <a:p>
            <a:pPr indent="-419100" lvl="0" marL="457200" rtl="0" algn="l">
              <a:spcBef>
                <a:spcPts val="0"/>
              </a:spcBef>
              <a:spcAft>
                <a:spcPts val="0"/>
              </a:spcAft>
              <a:buSzPts val="3000"/>
              <a:buChar char="●"/>
            </a:pPr>
            <a:r>
              <a:rPr lang="en-US" sz="3000"/>
              <a:t>Research Methodology</a:t>
            </a:r>
            <a:endParaRPr sz="3000"/>
          </a:p>
          <a:p>
            <a:pPr indent="-419100" lvl="0" marL="457200" rtl="0" algn="l">
              <a:spcBef>
                <a:spcPts val="0"/>
              </a:spcBef>
              <a:spcAft>
                <a:spcPts val="0"/>
              </a:spcAft>
              <a:buSzPts val="3000"/>
              <a:buChar char="●"/>
            </a:pPr>
            <a:r>
              <a:rPr lang="en-US" sz="3000"/>
              <a:t>System Architecture &amp; Process</a:t>
            </a:r>
            <a:endParaRPr sz="3000"/>
          </a:p>
          <a:p>
            <a:pPr indent="-419100" lvl="0" marL="457200" rtl="0" algn="l">
              <a:spcBef>
                <a:spcPts val="0"/>
              </a:spcBef>
              <a:spcAft>
                <a:spcPts val="0"/>
              </a:spcAft>
              <a:buSzPts val="3000"/>
              <a:buChar char="●"/>
            </a:pPr>
            <a:r>
              <a:rPr lang="en-US" sz="3000"/>
              <a:t>Similar applications</a:t>
            </a:r>
            <a:endParaRPr sz="3000"/>
          </a:p>
          <a:p>
            <a:pPr indent="-419100" lvl="0" marL="457200" rtl="0" algn="l">
              <a:spcBef>
                <a:spcPts val="0"/>
              </a:spcBef>
              <a:spcAft>
                <a:spcPts val="0"/>
              </a:spcAft>
              <a:buSzPts val="3000"/>
              <a:buChar char="●"/>
            </a:pPr>
            <a:r>
              <a:rPr lang="en-US" sz="3000"/>
              <a:t>Objectives</a:t>
            </a:r>
            <a:endParaRPr sz="3000"/>
          </a:p>
          <a:p>
            <a:pPr indent="-419100" lvl="0" marL="457200" rtl="0" algn="l">
              <a:spcBef>
                <a:spcPts val="0"/>
              </a:spcBef>
              <a:spcAft>
                <a:spcPts val="0"/>
              </a:spcAft>
              <a:buSzPts val="3000"/>
              <a:buChar char="●"/>
            </a:pPr>
            <a:r>
              <a:rPr lang="en-US" sz="3000"/>
              <a:t>Tools / Techniques</a:t>
            </a:r>
            <a:endParaRPr sz="3000"/>
          </a:p>
          <a:p>
            <a:pPr indent="-419100" lvl="0" marL="457200" rtl="0" algn="l">
              <a:spcBef>
                <a:spcPts val="0"/>
              </a:spcBef>
              <a:spcAft>
                <a:spcPts val="0"/>
              </a:spcAft>
              <a:buSzPts val="3000"/>
              <a:buChar char="●"/>
            </a:pPr>
            <a:r>
              <a:rPr lang="en-US" sz="3000"/>
              <a:t>Commercialization and Expected Outcomes</a:t>
            </a:r>
            <a:endParaRPr sz="3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973333" y="1758200"/>
            <a:ext cx="4401300" cy="2249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b="1" lang="en-US"/>
              <a:t>References</a:t>
            </a:r>
            <a:endParaRPr/>
          </a:p>
        </p:txBody>
      </p:sp>
      <p:sp>
        <p:nvSpPr>
          <p:cNvPr id="372" name="Google Shape;372;p53"/>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373" name="Google Shape;373;p53"/>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4"/>
          <p:cNvSpPr txBox="1"/>
          <p:nvPr/>
        </p:nvSpPr>
        <p:spPr>
          <a:xfrm>
            <a:off x="3152076" y="2734421"/>
            <a:ext cx="6593700" cy="1159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FF9800"/>
              </a:buClr>
              <a:buSzPts val="8800"/>
              <a:buFont typeface="Corbel"/>
              <a:buNone/>
            </a:pPr>
            <a:r>
              <a:t/>
            </a:r>
            <a:endParaRPr/>
          </a:p>
        </p:txBody>
      </p:sp>
      <p:pic>
        <p:nvPicPr>
          <p:cNvPr id="379" name="Google Shape;379;p54"/>
          <p:cNvPicPr preferRelativeResize="0"/>
          <p:nvPr/>
        </p:nvPicPr>
        <p:blipFill rotWithShape="1">
          <a:blip r:embed="rId3">
            <a:alphaModFix/>
          </a:blip>
          <a:srcRect b="-1870" l="1230" r="-1230" t="1870"/>
          <a:stretch/>
        </p:blipFill>
        <p:spPr>
          <a:xfrm>
            <a:off x="4589098" y="1443951"/>
            <a:ext cx="7678300" cy="4320550"/>
          </a:xfrm>
          <a:prstGeom prst="rect">
            <a:avLst/>
          </a:prstGeom>
          <a:noFill/>
          <a:ln>
            <a:noFill/>
          </a:ln>
          <a:effectLst>
            <a:reflection blurRad="0" dir="5400000" dist="38100" endA="0" endPos="30000" fadeDir="5400012" kx="0" rotWithShape="0" algn="bl" stPos="0" sy="-100000" ky="0"/>
          </a:effectLst>
        </p:spPr>
      </p:pic>
      <p:sp>
        <p:nvSpPr>
          <p:cNvPr id="380" name="Google Shape;380;p54"/>
          <p:cNvSpPr txBox="1"/>
          <p:nvPr/>
        </p:nvSpPr>
        <p:spPr>
          <a:xfrm>
            <a:off x="3612000" y="2605500"/>
            <a:ext cx="4968000" cy="16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200">
                <a:solidFill>
                  <a:srgbClr val="DD7E6B"/>
                </a:solidFill>
                <a:latin typeface="Lato"/>
                <a:ea typeface="Lato"/>
                <a:cs typeface="Lato"/>
                <a:sym typeface="Lato"/>
              </a:rPr>
              <a:t>Thank You!</a:t>
            </a:r>
            <a:endParaRPr b="1" sz="7200">
              <a:solidFill>
                <a:srgbClr val="DD7E6B"/>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Problem Definition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idx="2" type="body"/>
          </p:nvPr>
        </p:nvSpPr>
        <p:spPr>
          <a:xfrm>
            <a:off x="6956100" y="1846200"/>
            <a:ext cx="4499100" cy="3165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2000"/>
              <a:t>Example:</a:t>
            </a:r>
            <a:endParaRPr b="1" sz="2000"/>
          </a:p>
          <a:p>
            <a:pPr indent="0" lvl="0" marL="0" rtl="0" algn="l">
              <a:spcBef>
                <a:spcPts val="2100"/>
              </a:spcBef>
              <a:spcAft>
                <a:spcPts val="2100"/>
              </a:spcAft>
              <a:buNone/>
            </a:pPr>
            <a:r>
              <a:rPr b="1" lang="en-US" sz="2000"/>
              <a:t>Large-scale corporations that use thousands of workstations for their employees have </a:t>
            </a:r>
            <a:r>
              <a:rPr b="1" lang="en-US" sz="2400">
                <a:solidFill>
                  <a:srgbClr val="980000"/>
                </a:solidFill>
              </a:rPr>
              <a:t>hundreds of terabytes </a:t>
            </a:r>
            <a:r>
              <a:rPr b="1" lang="en-US" sz="2000"/>
              <a:t>of </a:t>
            </a:r>
            <a:r>
              <a:rPr b="1" lang="en-US" sz="2400">
                <a:solidFill>
                  <a:srgbClr val="980000"/>
                </a:solidFill>
              </a:rPr>
              <a:t>unused free space</a:t>
            </a:r>
            <a:r>
              <a:rPr b="1" lang="en-US" sz="2000"/>
              <a:t> in their hard drives.</a:t>
            </a:r>
            <a:endParaRPr b="1" sz="2000"/>
          </a:p>
        </p:txBody>
      </p:sp>
      <p:sp>
        <p:nvSpPr>
          <p:cNvPr id="121" name="Google Shape;121;p19"/>
          <p:cNvSpPr txBox="1"/>
          <p:nvPr>
            <p:ph type="title"/>
          </p:nvPr>
        </p:nvSpPr>
        <p:spPr>
          <a:xfrm>
            <a:off x="973325" y="1758200"/>
            <a:ext cx="5121300" cy="2595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800"/>
              <a:t>Wastage of Unused Storage</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800"/>
              <a:t>Security</a:t>
            </a:r>
            <a:endParaRPr sz="4800"/>
          </a:p>
        </p:txBody>
      </p:sp>
      <p:pic>
        <p:nvPicPr>
          <p:cNvPr id="127" name="Google Shape;127;p20"/>
          <p:cNvPicPr preferRelativeResize="0"/>
          <p:nvPr/>
        </p:nvPicPr>
        <p:blipFill>
          <a:blip r:embed="rId3">
            <a:alphaModFix/>
          </a:blip>
          <a:stretch>
            <a:fillRect/>
          </a:stretch>
        </p:blipFill>
        <p:spPr>
          <a:xfrm>
            <a:off x="6119475" y="737900"/>
            <a:ext cx="6072526" cy="538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800"/>
              <a:t>Availability</a:t>
            </a:r>
            <a:endParaRPr sz="4800"/>
          </a:p>
        </p:txBody>
      </p:sp>
      <p:pic>
        <p:nvPicPr>
          <p:cNvPr id="133" name="Google Shape;133;p21"/>
          <p:cNvPicPr preferRelativeResize="0"/>
          <p:nvPr/>
        </p:nvPicPr>
        <p:blipFill>
          <a:blip r:embed="rId3">
            <a:alphaModFix/>
          </a:blip>
          <a:stretch>
            <a:fillRect/>
          </a:stretch>
        </p:blipFill>
        <p:spPr>
          <a:xfrm>
            <a:off x="2246200" y="3217475"/>
            <a:ext cx="3924101" cy="3640526"/>
          </a:xfrm>
          <a:prstGeom prst="rect">
            <a:avLst/>
          </a:prstGeom>
          <a:noFill/>
          <a:ln>
            <a:noFill/>
          </a:ln>
        </p:spPr>
      </p:pic>
      <p:sp>
        <p:nvSpPr>
          <p:cNvPr id="134" name="Google Shape;134;p21"/>
          <p:cNvSpPr txBox="1"/>
          <p:nvPr>
            <p:ph idx="2" type="body"/>
          </p:nvPr>
        </p:nvSpPr>
        <p:spPr>
          <a:xfrm>
            <a:off x="6510025" y="2257350"/>
            <a:ext cx="5287800" cy="2343300"/>
          </a:xfrm>
          <a:prstGeom prst="rect">
            <a:avLst/>
          </a:prstGeom>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b="1" lang="en-US" sz="2000"/>
              <a:t>Can cloud storage ensure availability?</a:t>
            </a:r>
            <a:endParaRPr b="1" sz="2000"/>
          </a:p>
          <a:p>
            <a:pPr indent="-355600" lvl="0" marL="457200" marR="0" rtl="0" algn="l">
              <a:lnSpc>
                <a:spcPct val="115000"/>
              </a:lnSpc>
              <a:spcBef>
                <a:spcPts val="2100"/>
              </a:spcBef>
              <a:spcAft>
                <a:spcPts val="0"/>
              </a:spcAft>
              <a:buSzPts val="2000"/>
              <a:buChar char="●"/>
            </a:pPr>
            <a:r>
              <a:rPr b="1" lang="en-US" sz="2000"/>
              <a:t>AWS multi AZ (</a:t>
            </a:r>
            <a:r>
              <a:rPr b="1" lang="en-US" sz="2000"/>
              <a:t>Availability</a:t>
            </a:r>
            <a:r>
              <a:rPr b="1" lang="en-US" sz="2000"/>
              <a:t> Zone) failure (2017)</a:t>
            </a:r>
            <a:endParaRPr b="1" sz="2000"/>
          </a:p>
          <a:p>
            <a:pPr indent="-355600" lvl="0" marL="457200" marR="0" rtl="0" algn="l">
              <a:lnSpc>
                <a:spcPct val="115000"/>
              </a:lnSpc>
              <a:spcBef>
                <a:spcPts val="0"/>
              </a:spcBef>
              <a:spcAft>
                <a:spcPts val="0"/>
              </a:spcAft>
              <a:buSzPts val="2000"/>
              <a:buChar char="●"/>
            </a:pPr>
            <a:r>
              <a:rPr b="1" lang="en-US" sz="2000"/>
              <a:t>Network link failures</a:t>
            </a:r>
            <a:endParaRPr b="1" sz="2000"/>
          </a:p>
          <a:p>
            <a:pPr indent="-355600" lvl="0" marL="457200" marR="0" rtl="0" algn="l">
              <a:lnSpc>
                <a:spcPct val="115000"/>
              </a:lnSpc>
              <a:spcBef>
                <a:spcPts val="0"/>
              </a:spcBef>
              <a:spcAft>
                <a:spcPts val="0"/>
              </a:spcAft>
              <a:buSzPts val="2000"/>
              <a:buChar char="●"/>
            </a:pPr>
            <a:r>
              <a:rPr b="1" lang="en-US" sz="2000"/>
              <a:t>Network edge layer failures</a:t>
            </a:r>
            <a:endParaRPr b="1" sz="2000"/>
          </a:p>
          <a:p>
            <a:pPr indent="0" lvl="0" marL="0" marR="0" rtl="0" algn="l">
              <a:lnSpc>
                <a:spcPct val="115000"/>
              </a:lnSpc>
              <a:spcBef>
                <a:spcPts val="2100"/>
              </a:spcBef>
              <a:spcAft>
                <a:spcPts val="0"/>
              </a:spcAft>
              <a:buNone/>
            </a:pPr>
            <a:r>
              <a:t/>
            </a:r>
            <a:endParaRPr b="1" sz="2000"/>
          </a:p>
          <a:p>
            <a:pPr indent="0" lvl="0" marL="0" rtl="0" algn="l">
              <a:spcBef>
                <a:spcPts val="2100"/>
              </a:spcBef>
              <a:spcAft>
                <a:spcPts val="0"/>
              </a:spcAft>
              <a:buNone/>
            </a:pPr>
            <a:r>
              <a:t/>
            </a:r>
            <a:endParaRPr b="1" sz="2000"/>
          </a:p>
          <a:p>
            <a:pPr indent="0" lvl="0" marL="0" rtl="0" algn="l">
              <a:spcBef>
                <a:spcPts val="2100"/>
              </a:spcBef>
              <a:spcAft>
                <a:spcPts val="2100"/>
              </a:spcAft>
              <a:buNone/>
            </a:pPr>
            <a:r>
              <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800"/>
              <a:t>Storage and transfer costs</a:t>
            </a:r>
            <a:endParaRPr sz="4800"/>
          </a:p>
        </p:txBody>
      </p:sp>
      <p:sp>
        <p:nvSpPr>
          <p:cNvPr id="140" name="Google Shape;140;p22"/>
          <p:cNvSpPr txBox="1"/>
          <p:nvPr>
            <p:ph idx="2" type="body"/>
          </p:nvPr>
        </p:nvSpPr>
        <p:spPr>
          <a:xfrm>
            <a:off x="6424350" y="1839600"/>
            <a:ext cx="5496300" cy="31788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Char char="●"/>
            </a:pPr>
            <a:r>
              <a:rPr b="1" lang="en-US" sz="2000"/>
              <a:t>Cloud Storage subscription costs.</a:t>
            </a:r>
            <a:endParaRPr b="1" sz="2000"/>
          </a:p>
          <a:p>
            <a:pPr indent="-355600" lvl="1" marL="914400" rtl="0" algn="l">
              <a:spcBef>
                <a:spcPts val="0"/>
              </a:spcBef>
              <a:spcAft>
                <a:spcPts val="0"/>
              </a:spcAft>
              <a:buSzPts val="2000"/>
              <a:buChar char="○"/>
            </a:pPr>
            <a:r>
              <a:rPr b="1" lang="en-US" sz="2000"/>
              <a:t>AWS</a:t>
            </a:r>
            <a:endParaRPr b="1" sz="2000"/>
          </a:p>
          <a:p>
            <a:pPr indent="-355600" lvl="1" marL="914400" rtl="0" algn="l">
              <a:spcBef>
                <a:spcPts val="0"/>
              </a:spcBef>
              <a:spcAft>
                <a:spcPts val="0"/>
              </a:spcAft>
              <a:buSzPts val="2000"/>
              <a:buChar char="○"/>
            </a:pPr>
            <a:r>
              <a:rPr b="1" lang="en-US" sz="2000"/>
              <a:t>GCP</a:t>
            </a:r>
            <a:endParaRPr b="1" sz="2000"/>
          </a:p>
          <a:p>
            <a:pPr indent="-355600" lvl="0" marL="457200" rtl="0" algn="l">
              <a:spcBef>
                <a:spcPts val="0"/>
              </a:spcBef>
              <a:spcAft>
                <a:spcPts val="0"/>
              </a:spcAft>
              <a:buSzPts val="2000"/>
              <a:buChar char="●"/>
            </a:pPr>
            <a:r>
              <a:rPr b="1" lang="en-US" sz="2000"/>
              <a:t>Onsite NAS setup and </a:t>
            </a:r>
            <a:r>
              <a:rPr b="1" lang="en-US" sz="2000"/>
              <a:t>maintenance</a:t>
            </a:r>
            <a:r>
              <a:rPr b="1" lang="en-US" sz="2000"/>
              <a:t> costs</a:t>
            </a:r>
            <a:endParaRPr b="1" sz="2000"/>
          </a:p>
          <a:p>
            <a:pPr indent="-355600" lvl="0" marL="457200" rtl="0" algn="l">
              <a:spcBef>
                <a:spcPts val="0"/>
              </a:spcBef>
              <a:spcAft>
                <a:spcPts val="0"/>
              </a:spcAft>
              <a:buSzPts val="2000"/>
              <a:buChar char="●"/>
            </a:pPr>
            <a:r>
              <a:rPr b="1" lang="en-US" sz="2000"/>
              <a:t>Data transfer costs (organizational and cloud provider)</a:t>
            </a:r>
            <a:endParaRPr b="1" sz="2000"/>
          </a:p>
          <a:p>
            <a:pPr indent="-355600" lvl="1" marL="914400" rtl="0" algn="l">
              <a:spcBef>
                <a:spcPts val="0"/>
              </a:spcBef>
              <a:spcAft>
                <a:spcPts val="0"/>
              </a:spcAft>
              <a:buSzPts val="2000"/>
              <a:buChar char="○"/>
            </a:pPr>
            <a:r>
              <a:rPr b="1" lang="en-US" sz="2000"/>
              <a:t>mega.nz</a:t>
            </a:r>
            <a:endParaRPr b="1" sz="2000"/>
          </a:p>
          <a:p>
            <a:pPr indent="-355600" lvl="1" marL="914400" rtl="0" algn="l">
              <a:spcBef>
                <a:spcPts val="0"/>
              </a:spcBef>
              <a:spcAft>
                <a:spcPts val="0"/>
              </a:spcAft>
              <a:buSzPts val="2000"/>
              <a:buChar char="○"/>
            </a:pPr>
            <a:r>
              <a:rPr b="1" lang="en-US" sz="2000"/>
              <a:t>seedr.cc</a:t>
            </a:r>
            <a:endParaRPr b="1" sz="2000"/>
          </a:p>
          <a:p>
            <a:pPr indent="0" lvl="0" marL="0" rtl="0" algn="l">
              <a:spcBef>
                <a:spcPts val="2100"/>
              </a:spcBef>
              <a:spcAft>
                <a:spcPts val="0"/>
              </a:spcAft>
              <a:buNone/>
            </a:pPr>
            <a:r>
              <a:t/>
            </a:r>
            <a:endParaRPr b="1" sz="2000"/>
          </a:p>
          <a:p>
            <a:pPr indent="0" lvl="0" marL="0" rtl="0" algn="l">
              <a:spcBef>
                <a:spcPts val="2100"/>
              </a:spcBef>
              <a:spcAft>
                <a:spcPts val="2100"/>
              </a:spcAft>
              <a:buClr>
                <a:srgbClr val="000000"/>
              </a:buClr>
              <a:buSzPts val="1100"/>
              <a:buFont typeface="Arial"/>
              <a:buNone/>
            </a:pPr>
            <a:r>
              <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