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74" r:id="rId5"/>
    <p:sldId id="269" r:id="rId6"/>
    <p:sldId id="270" r:id="rId7"/>
    <p:sldId id="271" r:id="rId8"/>
    <p:sldId id="264" r:id="rId9"/>
    <p:sldId id="261" r:id="rId10"/>
    <p:sldId id="27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42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3BE93F-05BF-42CC-8CFA-942A44C57C86}" type="doc">
      <dgm:prSet loTypeId="urn:microsoft.com/office/officeart/2005/8/layout/process3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D98536C-7EAD-4A30-BD88-A2388BD6035F}">
      <dgm:prSet phldrT="[Text]"/>
      <dgm:spPr/>
      <dgm:t>
        <a:bodyPr/>
        <a:lstStyle/>
        <a:p>
          <a:r>
            <a:rPr lang="en-US" b="1" i="1" dirty="0"/>
            <a:t>Developing a GUI application </a:t>
          </a:r>
        </a:p>
      </dgm:t>
    </dgm:pt>
    <dgm:pt modelId="{53DC9581-A47A-40AF-8820-E09D17163780}" type="parTrans" cxnId="{D33D60BD-FB19-4124-BBF3-FFC8FAC86FA3}">
      <dgm:prSet/>
      <dgm:spPr/>
      <dgm:t>
        <a:bodyPr/>
        <a:lstStyle/>
        <a:p>
          <a:endParaRPr lang="en-US"/>
        </a:p>
      </dgm:t>
    </dgm:pt>
    <dgm:pt modelId="{970E26CC-3AFD-4D83-81E5-4E2559B03153}" type="sibTrans" cxnId="{D33D60BD-FB19-4124-BBF3-FFC8FAC86FA3}">
      <dgm:prSet/>
      <dgm:spPr/>
      <dgm:t>
        <a:bodyPr/>
        <a:lstStyle/>
        <a:p>
          <a:endParaRPr lang="en-US"/>
        </a:p>
      </dgm:t>
    </dgm:pt>
    <dgm:pt modelId="{E46BE215-2A0C-409A-B55D-548EAE251829}">
      <dgm:prSet phldrT="[Text]"/>
      <dgm:spPr/>
      <dgm:t>
        <a:bodyPr/>
        <a:lstStyle/>
        <a:p>
          <a:r>
            <a:rPr lang="en-US" i="1" dirty="0"/>
            <a:t>Use of Tkinter module in the code.</a:t>
          </a:r>
        </a:p>
      </dgm:t>
    </dgm:pt>
    <dgm:pt modelId="{F7FE1B20-5F13-4E74-BBA0-8E43CC16183D}" type="parTrans" cxnId="{F3BEFCFC-FC82-4564-B48F-E0EE2C77CC4E}">
      <dgm:prSet/>
      <dgm:spPr/>
      <dgm:t>
        <a:bodyPr/>
        <a:lstStyle/>
        <a:p>
          <a:endParaRPr lang="en-US"/>
        </a:p>
      </dgm:t>
    </dgm:pt>
    <dgm:pt modelId="{743E906F-2CBC-4A2B-A7DE-52FA83D9B81E}" type="sibTrans" cxnId="{F3BEFCFC-FC82-4564-B48F-E0EE2C77CC4E}">
      <dgm:prSet/>
      <dgm:spPr/>
      <dgm:t>
        <a:bodyPr/>
        <a:lstStyle/>
        <a:p>
          <a:endParaRPr lang="en-US"/>
        </a:p>
      </dgm:t>
    </dgm:pt>
    <dgm:pt modelId="{92452FBE-5075-46F9-819D-A625A5DD1074}">
      <dgm:prSet phldrT="[Text]"/>
      <dgm:spPr/>
      <dgm:t>
        <a:bodyPr/>
        <a:lstStyle/>
        <a:p>
          <a:r>
            <a:rPr lang="en-US" b="1" i="1" dirty="0"/>
            <a:t>Developing a logic for the code</a:t>
          </a:r>
        </a:p>
      </dgm:t>
    </dgm:pt>
    <dgm:pt modelId="{E2CB312E-1392-415A-BE9D-56BD945396E5}" type="parTrans" cxnId="{BC1CE138-2FCE-4C02-BD09-F380B47EB8E2}">
      <dgm:prSet/>
      <dgm:spPr/>
      <dgm:t>
        <a:bodyPr/>
        <a:lstStyle/>
        <a:p>
          <a:endParaRPr lang="en-US"/>
        </a:p>
      </dgm:t>
    </dgm:pt>
    <dgm:pt modelId="{0E94B0C2-B5C1-4CF0-B2AA-7EF32A71097C}" type="sibTrans" cxnId="{BC1CE138-2FCE-4C02-BD09-F380B47EB8E2}">
      <dgm:prSet/>
      <dgm:spPr/>
      <dgm:t>
        <a:bodyPr/>
        <a:lstStyle/>
        <a:p>
          <a:endParaRPr lang="en-US"/>
        </a:p>
      </dgm:t>
    </dgm:pt>
    <dgm:pt modelId="{57A88A15-B523-47BA-9C6A-1A2D3F3EFAFA}">
      <dgm:prSet phldrT="[Text]"/>
      <dgm:spPr/>
      <dgm:t>
        <a:bodyPr/>
        <a:lstStyle/>
        <a:p>
          <a:r>
            <a:rPr lang="en-US" i="1" dirty="0"/>
            <a:t>Use of various features of Python like lists, functions, conditional </a:t>
          </a:r>
          <a:r>
            <a:rPr lang="en-US" i="1" dirty="0" err="1"/>
            <a:t>statements</a:t>
          </a:r>
          <a:r>
            <a:rPr lang="en-US" i="1" dirty="0" err="1" smtClean="0"/>
            <a:t>,,modules</a:t>
          </a:r>
          <a:r>
            <a:rPr lang="en-US" i="1" dirty="0" smtClean="0"/>
            <a:t> etc.</a:t>
          </a:r>
          <a:endParaRPr lang="en-US" i="1" dirty="0"/>
        </a:p>
      </dgm:t>
    </dgm:pt>
    <dgm:pt modelId="{C3125E62-077A-487C-9A94-2793A935AC0C}" type="parTrans" cxnId="{73EBCC7F-83A8-4EFC-B71E-857A9ED4760F}">
      <dgm:prSet/>
      <dgm:spPr/>
      <dgm:t>
        <a:bodyPr/>
        <a:lstStyle/>
        <a:p>
          <a:endParaRPr lang="en-US"/>
        </a:p>
      </dgm:t>
    </dgm:pt>
    <dgm:pt modelId="{206808A0-75A0-42D1-9DD0-3A404A8F4D35}" type="sibTrans" cxnId="{73EBCC7F-83A8-4EFC-B71E-857A9ED4760F}">
      <dgm:prSet/>
      <dgm:spPr/>
      <dgm:t>
        <a:bodyPr/>
        <a:lstStyle/>
        <a:p>
          <a:endParaRPr lang="en-US"/>
        </a:p>
      </dgm:t>
    </dgm:pt>
    <dgm:pt modelId="{412BAB7B-A5DB-4BDF-B069-8C6A0D809229}">
      <dgm:prSet phldrT="[Text]"/>
      <dgm:spPr/>
      <dgm:t>
        <a:bodyPr/>
        <a:lstStyle/>
        <a:p>
          <a:r>
            <a:rPr lang="en-US" b="1" i="1" dirty="0"/>
            <a:t>Execution of the code</a:t>
          </a:r>
        </a:p>
      </dgm:t>
    </dgm:pt>
    <dgm:pt modelId="{32CC525A-419C-408B-A596-B260A1441D20}" type="parTrans" cxnId="{4C286092-2C4A-4467-9164-C99E513EF9CD}">
      <dgm:prSet/>
      <dgm:spPr/>
      <dgm:t>
        <a:bodyPr/>
        <a:lstStyle/>
        <a:p>
          <a:endParaRPr lang="en-US"/>
        </a:p>
      </dgm:t>
    </dgm:pt>
    <dgm:pt modelId="{EC7B6C5C-7446-49F5-9FBF-B3D8B54E6BC7}" type="sibTrans" cxnId="{4C286092-2C4A-4467-9164-C99E513EF9CD}">
      <dgm:prSet/>
      <dgm:spPr/>
      <dgm:t>
        <a:bodyPr/>
        <a:lstStyle/>
        <a:p>
          <a:endParaRPr lang="en-US"/>
        </a:p>
      </dgm:t>
    </dgm:pt>
    <dgm:pt modelId="{607C175A-E9F1-47DF-990E-6841F48FE4CF}">
      <dgm:prSet phldrT="[Text]"/>
      <dgm:spPr/>
      <dgm:t>
        <a:bodyPr/>
        <a:lstStyle/>
        <a:p>
          <a:r>
            <a:rPr lang="en-US" dirty="0"/>
            <a:t> </a:t>
          </a:r>
          <a:r>
            <a:rPr lang="en-US" i="1" dirty="0"/>
            <a:t>Creation of </a:t>
          </a:r>
          <a:r>
            <a:rPr lang="en-US" i="1" dirty="0" smtClean="0"/>
            <a:t>a main window for the application with necessary widgets like Label, Button, Entry, etc.</a:t>
          </a:r>
          <a:endParaRPr lang="en-US" i="1" dirty="0"/>
        </a:p>
      </dgm:t>
    </dgm:pt>
    <dgm:pt modelId="{981C1FC0-CB99-4D1B-B9D3-5D4856DA9908}" type="parTrans" cxnId="{2CDEF95C-E891-4068-B0C1-3424B570910D}">
      <dgm:prSet/>
      <dgm:spPr/>
      <dgm:t>
        <a:bodyPr/>
        <a:lstStyle/>
        <a:p>
          <a:endParaRPr lang="en-US"/>
        </a:p>
      </dgm:t>
    </dgm:pt>
    <dgm:pt modelId="{A9E2D776-7EB8-4708-9827-9D2BE3F69317}" type="sibTrans" cxnId="{2CDEF95C-E891-4068-B0C1-3424B570910D}">
      <dgm:prSet/>
      <dgm:spPr/>
      <dgm:t>
        <a:bodyPr/>
        <a:lstStyle/>
        <a:p>
          <a:endParaRPr lang="en-US"/>
        </a:p>
      </dgm:t>
    </dgm:pt>
    <dgm:pt modelId="{CB7A82F4-E0D6-47F9-8024-89CBE9100DE5}">
      <dgm:prSet phldrT="[Text]"/>
      <dgm:spPr/>
      <dgm:t>
        <a:bodyPr/>
        <a:lstStyle/>
        <a:p>
          <a:r>
            <a:rPr lang="en-US" i="1" dirty="0"/>
            <a:t>Use of various Tkinter </a:t>
          </a:r>
          <a:r>
            <a:rPr lang="en-US" i="1" dirty="0" smtClean="0"/>
            <a:t>functions </a:t>
          </a:r>
          <a:r>
            <a:rPr lang="en-US" i="1" dirty="0" err="1" smtClean="0"/>
            <a:t>i.e.Tk</a:t>
          </a:r>
          <a:r>
            <a:rPr lang="en-US" i="1" dirty="0" smtClean="0"/>
            <a:t>()</a:t>
          </a:r>
          <a:endParaRPr lang="en-US" i="1" dirty="0"/>
        </a:p>
      </dgm:t>
    </dgm:pt>
    <dgm:pt modelId="{35746EA0-ED1E-4022-9844-347D60408DA8}" type="parTrans" cxnId="{823D6B6A-3D68-4EAB-9F03-F11D3487FB47}">
      <dgm:prSet/>
      <dgm:spPr/>
      <dgm:t>
        <a:bodyPr/>
        <a:lstStyle/>
        <a:p>
          <a:endParaRPr lang="en-GB"/>
        </a:p>
      </dgm:t>
    </dgm:pt>
    <dgm:pt modelId="{1E9AFBB1-7E78-4C18-BD03-C2B6370A0EF7}" type="sibTrans" cxnId="{823D6B6A-3D68-4EAB-9F03-F11D3487FB47}">
      <dgm:prSet/>
      <dgm:spPr/>
      <dgm:t>
        <a:bodyPr/>
        <a:lstStyle/>
        <a:p>
          <a:endParaRPr lang="en-GB"/>
        </a:p>
      </dgm:t>
    </dgm:pt>
    <dgm:pt modelId="{64317466-E078-4883-936D-14E79F87556C}" type="pres">
      <dgm:prSet presAssocID="{0A3BE93F-05BF-42CC-8CFA-942A44C57C8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8326B2-E169-4367-8963-0484FD664DEE}" type="pres">
      <dgm:prSet presAssocID="{6D98536C-7EAD-4A30-BD88-A2388BD6035F}" presName="composite" presStyleCnt="0"/>
      <dgm:spPr/>
    </dgm:pt>
    <dgm:pt modelId="{E9920CEA-FA8A-477D-A73E-7DE7B6A71A58}" type="pres">
      <dgm:prSet presAssocID="{6D98536C-7EAD-4A30-BD88-A2388BD6035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3725F6-3486-4D6F-B90A-A7139467A9B8}" type="pres">
      <dgm:prSet presAssocID="{6D98536C-7EAD-4A30-BD88-A2388BD6035F}" presName="parSh" presStyleLbl="node1" presStyleIdx="0" presStyleCnt="3"/>
      <dgm:spPr/>
      <dgm:t>
        <a:bodyPr/>
        <a:lstStyle/>
        <a:p>
          <a:endParaRPr lang="en-US"/>
        </a:p>
      </dgm:t>
    </dgm:pt>
    <dgm:pt modelId="{0E37F04A-866E-4B5A-B82B-E5A775BCF4CD}" type="pres">
      <dgm:prSet presAssocID="{6D98536C-7EAD-4A30-BD88-A2388BD6035F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761884-B634-4714-8D9C-446AD5139D18}" type="pres">
      <dgm:prSet presAssocID="{970E26CC-3AFD-4D83-81E5-4E2559B0315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C78C94F-F035-4DA3-AA09-3F075CA87E24}" type="pres">
      <dgm:prSet presAssocID="{970E26CC-3AFD-4D83-81E5-4E2559B03153}" presName="connTx" presStyleLbl="sibTrans2D1" presStyleIdx="0" presStyleCnt="2"/>
      <dgm:spPr/>
      <dgm:t>
        <a:bodyPr/>
        <a:lstStyle/>
        <a:p>
          <a:endParaRPr lang="en-US"/>
        </a:p>
      </dgm:t>
    </dgm:pt>
    <dgm:pt modelId="{67CBDA0C-41AA-4FE4-85F7-6B38D1EB59C3}" type="pres">
      <dgm:prSet presAssocID="{92452FBE-5075-46F9-819D-A625A5DD1074}" presName="composite" presStyleCnt="0"/>
      <dgm:spPr/>
    </dgm:pt>
    <dgm:pt modelId="{090DE572-7031-4556-9BE6-461AF0CAB015}" type="pres">
      <dgm:prSet presAssocID="{92452FBE-5075-46F9-819D-A625A5DD1074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E9693-C7C0-44AB-8B15-F147790A9E9F}" type="pres">
      <dgm:prSet presAssocID="{92452FBE-5075-46F9-819D-A625A5DD1074}" presName="parSh" presStyleLbl="node1" presStyleIdx="1" presStyleCnt="3"/>
      <dgm:spPr/>
      <dgm:t>
        <a:bodyPr/>
        <a:lstStyle/>
        <a:p>
          <a:endParaRPr lang="en-US"/>
        </a:p>
      </dgm:t>
    </dgm:pt>
    <dgm:pt modelId="{8CE39F41-75C0-4ABA-959E-44517437B343}" type="pres">
      <dgm:prSet presAssocID="{92452FBE-5075-46F9-819D-A625A5DD1074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17730C-ED6B-41EA-9DF9-5293EDC197A2}" type="pres">
      <dgm:prSet presAssocID="{0E94B0C2-B5C1-4CF0-B2AA-7EF32A71097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A6B6BA4-EFBD-4F47-8C1A-439DFEA8476C}" type="pres">
      <dgm:prSet presAssocID="{0E94B0C2-B5C1-4CF0-B2AA-7EF32A71097C}" presName="connTx" presStyleLbl="sibTrans2D1" presStyleIdx="1" presStyleCnt="2"/>
      <dgm:spPr/>
      <dgm:t>
        <a:bodyPr/>
        <a:lstStyle/>
        <a:p>
          <a:endParaRPr lang="en-US"/>
        </a:p>
      </dgm:t>
    </dgm:pt>
    <dgm:pt modelId="{D026C433-8BD9-4B11-A5ED-A51493517293}" type="pres">
      <dgm:prSet presAssocID="{412BAB7B-A5DB-4BDF-B069-8C6A0D809229}" presName="composite" presStyleCnt="0"/>
      <dgm:spPr/>
    </dgm:pt>
    <dgm:pt modelId="{1AA2AC5C-43DB-44CF-B115-F7D530B2D10B}" type="pres">
      <dgm:prSet presAssocID="{412BAB7B-A5DB-4BDF-B069-8C6A0D809229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89A092-48D3-411B-908C-BAD470F55A18}" type="pres">
      <dgm:prSet presAssocID="{412BAB7B-A5DB-4BDF-B069-8C6A0D809229}" presName="parSh" presStyleLbl="node1" presStyleIdx="2" presStyleCnt="3"/>
      <dgm:spPr/>
      <dgm:t>
        <a:bodyPr/>
        <a:lstStyle/>
        <a:p>
          <a:endParaRPr lang="en-US"/>
        </a:p>
      </dgm:t>
    </dgm:pt>
    <dgm:pt modelId="{3A38B45B-5FFB-4609-8083-95A044B6BD27}" type="pres">
      <dgm:prSet presAssocID="{412BAB7B-A5DB-4BDF-B069-8C6A0D809229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8B3E4A-0CF1-4BE3-A6BA-FE90C1BAE5FB}" type="presOf" srcId="{970E26CC-3AFD-4D83-81E5-4E2559B03153}" destId="{4C78C94F-F035-4DA3-AA09-3F075CA87E24}" srcOrd="1" destOrd="0" presId="urn:microsoft.com/office/officeart/2005/8/layout/process3"/>
    <dgm:cxn modelId="{2CDEF95C-E891-4068-B0C1-3424B570910D}" srcId="{412BAB7B-A5DB-4BDF-B069-8C6A0D809229}" destId="{607C175A-E9F1-47DF-990E-6841F48FE4CF}" srcOrd="0" destOrd="0" parTransId="{981C1FC0-CB99-4D1B-B9D3-5D4856DA9908}" sibTransId="{A9E2D776-7EB8-4708-9827-9D2BE3F69317}"/>
    <dgm:cxn modelId="{49A9613F-2572-415E-8F3A-A5C16F652B00}" type="presOf" srcId="{412BAB7B-A5DB-4BDF-B069-8C6A0D809229}" destId="{E889A092-48D3-411B-908C-BAD470F55A18}" srcOrd="1" destOrd="0" presId="urn:microsoft.com/office/officeart/2005/8/layout/process3"/>
    <dgm:cxn modelId="{B260BC02-0528-4E5E-A83D-E4A5A9CCD293}" type="presOf" srcId="{970E26CC-3AFD-4D83-81E5-4E2559B03153}" destId="{F7761884-B634-4714-8D9C-446AD5139D18}" srcOrd="0" destOrd="0" presId="urn:microsoft.com/office/officeart/2005/8/layout/process3"/>
    <dgm:cxn modelId="{D33D60BD-FB19-4124-BBF3-FFC8FAC86FA3}" srcId="{0A3BE93F-05BF-42CC-8CFA-942A44C57C86}" destId="{6D98536C-7EAD-4A30-BD88-A2388BD6035F}" srcOrd="0" destOrd="0" parTransId="{53DC9581-A47A-40AF-8820-E09D17163780}" sibTransId="{970E26CC-3AFD-4D83-81E5-4E2559B03153}"/>
    <dgm:cxn modelId="{BC1CE138-2FCE-4C02-BD09-F380B47EB8E2}" srcId="{0A3BE93F-05BF-42CC-8CFA-942A44C57C86}" destId="{92452FBE-5075-46F9-819D-A625A5DD1074}" srcOrd="1" destOrd="0" parTransId="{E2CB312E-1392-415A-BE9D-56BD945396E5}" sibTransId="{0E94B0C2-B5C1-4CF0-B2AA-7EF32A71097C}"/>
    <dgm:cxn modelId="{4C286092-2C4A-4467-9164-C99E513EF9CD}" srcId="{0A3BE93F-05BF-42CC-8CFA-942A44C57C86}" destId="{412BAB7B-A5DB-4BDF-B069-8C6A0D809229}" srcOrd="2" destOrd="0" parTransId="{32CC525A-419C-408B-A596-B260A1441D20}" sibTransId="{EC7B6C5C-7446-49F5-9FBF-B3D8B54E6BC7}"/>
    <dgm:cxn modelId="{D1640FFC-55D8-4E2A-9554-381BAF63D1B0}" type="presOf" srcId="{412BAB7B-A5DB-4BDF-B069-8C6A0D809229}" destId="{1AA2AC5C-43DB-44CF-B115-F7D530B2D10B}" srcOrd="0" destOrd="0" presId="urn:microsoft.com/office/officeart/2005/8/layout/process3"/>
    <dgm:cxn modelId="{F3BEFCFC-FC82-4564-B48F-E0EE2C77CC4E}" srcId="{6D98536C-7EAD-4A30-BD88-A2388BD6035F}" destId="{E46BE215-2A0C-409A-B55D-548EAE251829}" srcOrd="0" destOrd="0" parTransId="{F7FE1B20-5F13-4E74-BBA0-8E43CC16183D}" sibTransId="{743E906F-2CBC-4A2B-A7DE-52FA83D9B81E}"/>
    <dgm:cxn modelId="{2D264344-9A16-4076-84E3-DFFC843EDAAB}" type="presOf" srcId="{CB7A82F4-E0D6-47F9-8024-89CBE9100DE5}" destId="{0E37F04A-866E-4B5A-B82B-E5A775BCF4CD}" srcOrd="0" destOrd="1" presId="urn:microsoft.com/office/officeart/2005/8/layout/process3"/>
    <dgm:cxn modelId="{F6BC07B7-2778-45BA-94C2-D9EF52820276}" type="presOf" srcId="{607C175A-E9F1-47DF-990E-6841F48FE4CF}" destId="{3A38B45B-5FFB-4609-8083-95A044B6BD27}" srcOrd="0" destOrd="0" presId="urn:microsoft.com/office/officeart/2005/8/layout/process3"/>
    <dgm:cxn modelId="{CD1459DB-E113-4A63-B67F-4E02C15248D1}" type="presOf" srcId="{0E94B0C2-B5C1-4CF0-B2AA-7EF32A71097C}" destId="{8217730C-ED6B-41EA-9DF9-5293EDC197A2}" srcOrd="0" destOrd="0" presId="urn:microsoft.com/office/officeart/2005/8/layout/process3"/>
    <dgm:cxn modelId="{B764BF3A-7B48-499D-84B6-941D76BCE361}" type="presOf" srcId="{92452FBE-5075-46F9-819D-A625A5DD1074}" destId="{090DE572-7031-4556-9BE6-461AF0CAB015}" srcOrd="0" destOrd="0" presId="urn:microsoft.com/office/officeart/2005/8/layout/process3"/>
    <dgm:cxn modelId="{43B6C843-28EB-4115-9678-AFF397BF6D98}" type="presOf" srcId="{57A88A15-B523-47BA-9C6A-1A2D3F3EFAFA}" destId="{8CE39F41-75C0-4ABA-959E-44517437B343}" srcOrd="0" destOrd="0" presId="urn:microsoft.com/office/officeart/2005/8/layout/process3"/>
    <dgm:cxn modelId="{B0C818AC-D586-49E0-B32F-136FD896F142}" type="presOf" srcId="{0E94B0C2-B5C1-4CF0-B2AA-7EF32A71097C}" destId="{9A6B6BA4-EFBD-4F47-8C1A-439DFEA8476C}" srcOrd="1" destOrd="0" presId="urn:microsoft.com/office/officeart/2005/8/layout/process3"/>
    <dgm:cxn modelId="{D592E268-18B8-4F95-A1E8-65DEB591E073}" type="presOf" srcId="{6D98536C-7EAD-4A30-BD88-A2388BD6035F}" destId="{E9920CEA-FA8A-477D-A73E-7DE7B6A71A58}" srcOrd="0" destOrd="0" presId="urn:microsoft.com/office/officeart/2005/8/layout/process3"/>
    <dgm:cxn modelId="{9914B09F-C350-4C73-B9F9-6828473FBFE7}" type="presOf" srcId="{92452FBE-5075-46F9-819D-A625A5DD1074}" destId="{FB4E9693-C7C0-44AB-8B15-F147790A9E9F}" srcOrd="1" destOrd="0" presId="urn:microsoft.com/office/officeart/2005/8/layout/process3"/>
    <dgm:cxn modelId="{73EBCC7F-83A8-4EFC-B71E-857A9ED4760F}" srcId="{92452FBE-5075-46F9-819D-A625A5DD1074}" destId="{57A88A15-B523-47BA-9C6A-1A2D3F3EFAFA}" srcOrd="0" destOrd="0" parTransId="{C3125E62-077A-487C-9A94-2793A935AC0C}" sibTransId="{206808A0-75A0-42D1-9DD0-3A404A8F4D35}"/>
    <dgm:cxn modelId="{088FF9CA-9997-4250-B4E1-58898BCA5B44}" type="presOf" srcId="{0A3BE93F-05BF-42CC-8CFA-942A44C57C86}" destId="{64317466-E078-4883-936D-14E79F87556C}" srcOrd="0" destOrd="0" presId="urn:microsoft.com/office/officeart/2005/8/layout/process3"/>
    <dgm:cxn modelId="{C31AC804-28B9-4564-8330-889B55CB8415}" type="presOf" srcId="{E46BE215-2A0C-409A-B55D-548EAE251829}" destId="{0E37F04A-866E-4B5A-B82B-E5A775BCF4CD}" srcOrd="0" destOrd="0" presId="urn:microsoft.com/office/officeart/2005/8/layout/process3"/>
    <dgm:cxn modelId="{3F208A5C-C09E-461B-A453-224C1AAC4998}" type="presOf" srcId="{6D98536C-7EAD-4A30-BD88-A2388BD6035F}" destId="{BA3725F6-3486-4D6F-B90A-A7139467A9B8}" srcOrd="1" destOrd="0" presId="urn:microsoft.com/office/officeart/2005/8/layout/process3"/>
    <dgm:cxn modelId="{823D6B6A-3D68-4EAB-9F03-F11D3487FB47}" srcId="{6D98536C-7EAD-4A30-BD88-A2388BD6035F}" destId="{CB7A82F4-E0D6-47F9-8024-89CBE9100DE5}" srcOrd="1" destOrd="0" parTransId="{35746EA0-ED1E-4022-9844-347D60408DA8}" sibTransId="{1E9AFBB1-7E78-4C18-BD03-C2B6370A0EF7}"/>
    <dgm:cxn modelId="{E8AA2BF6-F11A-492D-AB58-82BECC6BD3C0}" type="presParOf" srcId="{64317466-E078-4883-936D-14E79F87556C}" destId="{D78326B2-E169-4367-8963-0484FD664DEE}" srcOrd="0" destOrd="0" presId="urn:microsoft.com/office/officeart/2005/8/layout/process3"/>
    <dgm:cxn modelId="{72E5C53F-92DD-42CB-8038-8D6255E18DC2}" type="presParOf" srcId="{D78326B2-E169-4367-8963-0484FD664DEE}" destId="{E9920CEA-FA8A-477D-A73E-7DE7B6A71A58}" srcOrd="0" destOrd="0" presId="urn:microsoft.com/office/officeart/2005/8/layout/process3"/>
    <dgm:cxn modelId="{EEDEE51E-838F-4144-B3FD-646F9602AD54}" type="presParOf" srcId="{D78326B2-E169-4367-8963-0484FD664DEE}" destId="{BA3725F6-3486-4D6F-B90A-A7139467A9B8}" srcOrd="1" destOrd="0" presId="urn:microsoft.com/office/officeart/2005/8/layout/process3"/>
    <dgm:cxn modelId="{F9968BF1-8B6C-486D-A594-5F52CA38127D}" type="presParOf" srcId="{D78326B2-E169-4367-8963-0484FD664DEE}" destId="{0E37F04A-866E-4B5A-B82B-E5A775BCF4CD}" srcOrd="2" destOrd="0" presId="urn:microsoft.com/office/officeart/2005/8/layout/process3"/>
    <dgm:cxn modelId="{D59D68B1-1793-4B0E-A58F-113FAAE44231}" type="presParOf" srcId="{64317466-E078-4883-936D-14E79F87556C}" destId="{F7761884-B634-4714-8D9C-446AD5139D18}" srcOrd="1" destOrd="0" presId="urn:microsoft.com/office/officeart/2005/8/layout/process3"/>
    <dgm:cxn modelId="{88CE80DE-2513-4A7D-9AE3-E7476F86B30A}" type="presParOf" srcId="{F7761884-B634-4714-8D9C-446AD5139D18}" destId="{4C78C94F-F035-4DA3-AA09-3F075CA87E24}" srcOrd="0" destOrd="0" presId="urn:microsoft.com/office/officeart/2005/8/layout/process3"/>
    <dgm:cxn modelId="{154668FB-4FBE-4ED0-91E0-FCA0BF22D14F}" type="presParOf" srcId="{64317466-E078-4883-936D-14E79F87556C}" destId="{67CBDA0C-41AA-4FE4-85F7-6B38D1EB59C3}" srcOrd="2" destOrd="0" presId="urn:microsoft.com/office/officeart/2005/8/layout/process3"/>
    <dgm:cxn modelId="{95C4B870-E915-48FD-A4F4-627A5D56E93B}" type="presParOf" srcId="{67CBDA0C-41AA-4FE4-85F7-6B38D1EB59C3}" destId="{090DE572-7031-4556-9BE6-461AF0CAB015}" srcOrd="0" destOrd="0" presId="urn:microsoft.com/office/officeart/2005/8/layout/process3"/>
    <dgm:cxn modelId="{8199C376-2C2C-46D3-9717-27BBA717CDF2}" type="presParOf" srcId="{67CBDA0C-41AA-4FE4-85F7-6B38D1EB59C3}" destId="{FB4E9693-C7C0-44AB-8B15-F147790A9E9F}" srcOrd="1" destOrd="0" presId="urn:microsoft.com/office/officeart/2005/8/layout/process3"/>
    <dgm:cxn modelId="{DCC2D525-E0A8-4D1C-8524-48AA886CA0D3}" type="presParOf" srcId="{67CBDA0C-41AA-4FE4-85F7-6B38D1EB59C3}" destId="{8CE39F41-75C0-4ABA-959E-44517437B343}" srcOrd="2" destOrd="0" presId="urn:microsoft.com/office/officeart/2005/8/layout/process3"/>
    <dgm:cxn modelId="{CEBA8BD1-F877-41F4-86BB-3709D74AF475}" type="presParOf" srcId="{64317466-E078-4883-936D-14E79F87556C}" destId="{8217730C-ED6B-41EA-9DF9-5293EDC197A2}" srcOrd="3" destOrd="0" presId="urn:microsoft.com/office/officeart/2005/8/layout/process3"/>
    <dgm:cxn modelId="{DA015D03-DC79-4C76-B4C7-01B0C88D32BD}" type="presParOf" srcId="{8217730C-ED6B-41EA-9DF9-5293EDC197A2}" destId="{9A6B6BA4-EFBD-4F47-8C1A-439DFEA8476C}" srcOrd="0" destOrd="0" presId="urn:microsoft.com/office/officeart/2005/8/layout/process3"/>
    <dgm:cxn modelId="{0CB0FAE5-AC3B-49CC-8584-72F0040B026F}" type="presParOf" srcId="{64317466-E078-4883-936D-14E79F87556C}" destId="{D026C433-8BD9-4B11-A5ED-A51493517293}" srcOrd="4" destOrd="0" presId="urn:microsoft.com/office/officeart/2005/8/layout/process3"/>
    <dgm:cxn modelId="{0767718E-B819-4383-BCCE-569EA44D1AB7}" type="presParOf" srcId="{D026C433-8BD9-4B11-A5ED-A51493517293}" destId="{1AA2AC5C-43DB-44CF-B115-F7D530B2D10B}" srcOrd="0" destOrd="0" presId="urn:microsoft.com/office/officeart/2005/8/layout/process3"/>
    <dgm:cxn modelId="{03B92849-8E63-4966-8C0A-2032FF1588EE}" type="presParOf" srcId="{D026C433-8BD9-4B11-A5ED-A51493517293}" destId="{E889A092-48D3-411B-908C-BAD470F55A18}" srcOrd="1" destOrd="0" presId="urn:microsoft.com/office/officeart/2005/8/layout/process3"/>
    <dgm:cxn modelId="{354CE266-6E14-4788-B3EA-5FABD7132C46}" type="presParOf" srcId="{D026C433-8BD9-4B11-A5ED-A51493517293}" destId="{3A38B45B-5FFB-4609-8083-95A044B6BD2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725F6-3486-4D6F-B90A-A7139467A9B8}">
      <dsp:nvSpPr>
        <dsp:cNvPr id="0" name=""/>
        <dsp:cNvSpPr/>
      </dsp:nvSpPr>
      <dsp:spPr>
        <a:xfrm>
          <a:off x="5571" y="976191"/>
          <a:ext cx="2533113" cy="10559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/>
            <a:t>Developing a GUI application </a:t>
          </a:r>
        </a:p>
      </dsp:txBody>
      <dsp:txXfrm>
        <a:off x="5571" y="976191"/>
        <a:ext cx="2533113" cy="703967"/>
      </dsp:txXfrm>
    </dsp:sp>
    <dsp:sp modelId="{0E37F04A-866E-4B5A-B82B-E5A775BCF4CD}">
      <dsp:nvSpPr>
        <dsp:cNvPr id="0" name=""/>
        <dsp:cNvSpPr/>
      </dsp:nvSpPr>
      <dsp:spPr>
        <a:xfrm>
          <a:off x="524401" y="1680158"/>
          <a:ext cx="2533113" cy="1915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1" kern="1200" dirty="0"/>
            <a:t>Use of Tkinter module in the code.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1" kern="1200" dirty="0"/>
            <a:t>Use of various Tkinter </a:t>
          </a:r>
          <a:r>
            <a:rPr lang="en-US" sz="1800" i="1" kern="1200" dirty="0" smtClean="0"/>
            <a:t>functions </a:t>
          </a:r>
          <a:r>
            <a:rPr lang="en-US" sz="1800" i="1" kern="1200" dirty="0" err="1" smtClean="0"/>
            <a:t>i.e.Tk</a:t>
          </a:r>
          <a:r>
            <a:rPr lang="en-US" sz="1800" i="1" kern="1200" dirty="0" smtClean="0"/>
            <a:t>()</a:t>
          </a:r>
          <a:endParaRPr lang="en-US" sz="1800" i="1" kern="1200" dirty="0"/>
        </a:p>
      </dsp:txBody>
      <dsp:txXfrm>
        <a:off x="580508" y="1736265"/>
        <a:ext cx="2420899" cy="1803436"/>
      </dsp:txXfrm>
    </dsp:sp>
    <dsp:sp modelId="{F7761884-B634-4714-8D9C-446AD5139D18}">
      <dsp:nvSpPr>
        <dsp:cNvPr id="0" name=""/>
        <dsp:cNvSpPr/>
      </dsp:nvSpPr>
      <dsp:spPr>
        <a:xfrm>
          <a:off x="2922695" y="1012838"/>
          <a:ext cx="814102" cy="6306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922695" y="1138972"/>
        <a:ext cx="624900" cy="378404"/>
      </dsp:txXfrm>
    </dsp:sp>
    <dsp:sp modelId="{FB4E9693-C7C0-44AB-8B15-F147790A9E9F}">
      <dsp:nvSpPr>
        <dsp:cNvPr id="0" name=""/>
        <dsp:cNvSpPr/>
      </dsp:nvSpPr>
      <dsp:spPr>
        <a:xfrm>
          <a:off x="4074728" y="976191"/>
          <a:ext cx="2533113" cy="10559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/>
            <a:t>Developing a logic for the code</a:t>
          </a:r>
        </a:p>
      </dsp:txBody>
      <dsp:txXfrm>
        <a:off x="4074728" y="976191"/>
        <a:ext cx="2533113" cy="703967"/>
      </dsp:txXfrm>
    </dsp:sp>
    <dsp:sp modelId="{8CE39F41-75C0-4ABA-959E-44517437B343}">
      <dsp:nvSpPr>
        <dsp:cNvPr id="0" name=""/>
        <dsp:cNvSpPr/>
      </dsp:nvSpPr>
      <dsp:spPr>
        <a:xfrm>
          <a:off x="4593558" y="1680158"/>
          <a:ext cx="2533113" cy="1915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1" kern="1200" dirty="0"/>
            <a:t>Use of various features of Python like lists, functions, conditional </a:t>
          </a:r>
          <a:r>
            <a:rPr lang="en-US" sz="1800" i="1" kern="1200" dirty="0" err="1"/>
            <a:t>statements</a:t>
          </a:r>
          <a:r>
            <a:rPr lang="en-US" sz="1800" i="1" kern="1200" dirty="0" err="1" smtClean="0"/>
            <a:t>,,modules</a:t>
          </a:r>
          <a:r>
            <a:rPr lang="en-US" sz="1800" i="1" kern="1200" dirty="0" smtClean="0"/>
            <a:t> etc.</a:t>
          </a:r>
          <a:endParaRPr lang="en-US" sz="1800" i="1" kern="1200" dirty="0"/>
        </a:p>
      </dsp:txBody>
      <dsp:txXfrm>
        <a:off x="4649665" y="1736265"/>
        <a:ext cx="2420899" cy="1803436"/>
      </dsp:txXfrm>
    </dsp:sp>
    <dsp:sp modelId="{8217730C-ED6B-41EA-9DF9-5293EDC197A2}">
      <dsp:nvSpPr>
        <dsp:cNvPr id="0" name=""/>
        <dsp:cNvSpPr/>
      </dsp:nvSpPr>
      <dsp:spPr>
        <a:xfrm>
          <a:off x="6991852" y="1012838"/>
          <a:ext cx="814102" cy="6306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991852" y="1138972"/>
        <a:ext cx="624900" cy="378404"/>
      </dsp:txXfrm>
    </dsp:sp>
    <dsp:sp modelId="{E889A092-48D3-411B-908C-BAD470F55A18}">
      <dsp:nvSpPr>
        <dsp:cNvPr id="0" name=""/>
        <dsp:cNvSpPr/>
      </dsp:nvSpPr>
      <dsp:spPr>
        <a:xfrm>
          <a:off x="8143884" y="976191"/>
          <a:ext cx="2533113" cy="10559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/>
            <a:t>Execution of the code</a:t>
          </a:r>
        </a:p>
      </dsp:txBody>
      <dsp:txXfrm>
        <a:off x="8143884" y="976191"/>
        <a:ext cx="2533113" cy="703967"/>
      </dsp:txXfrm>
    </dsp:sp>
    <dsp:sp modelId="{3A38B45B-5FFB-4609-8083-95A044B6BD27}">
      <dsp:nvSpPr>
        <dsp:cNvPr id="0" name=""/>
        <dsp:cNvSpPr/>
      </dsp:nvSpPr>
      <dsp:spPr>
        <a:xfrm>
          <a:off x="8662715" y="1680158"/>
          <a:ext cx="2533113" cy="1915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 </a:t>
          </a:r>
          <a:r>
            <a:rPr lang="en-US" sz="1800" i="1" kern="1200" dirty="0"/>
            <a:t>Creation of </a:t>
          </a:r>
          <a:r>
            <a:rPr lang="en-US" sz="1800" i="1" kern="1200" dirty="0" smtClean="0"/>
            <a:t>a main window for the application with necessary widgets like Label, Button, Entry, etc.</a:t>
          </a:r>
          <a:endParaRPr lang="en-US" sz="1800" i="1" kern="1200" dirty="0"/>
        </a:p>
      </dsp:txBody>
      <dsp:txXfrm>
        <a:off x="8718822" y="1736265"/>
        <a:ext cx="2420899" cy="1803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wiki.org/" TargetMode="External"/><Relationship Id="rId2" Type="http://schemas.openxmlformats.org/officeDocument/2006/relationships/hyperlink" Target="https://www.tutorialspoint.com/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metoprogram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29272F-476A-0946-B3A0-244CB9DA4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286000"/>
            <a:ext cx="7810500" cy="2133600"/>
          </a:xfrm>
        </p:spPr>
        <p:txBody>
          <a:bodyPr>
            <a:noAutofit/>
          </a:bodyPr>
          <a:lstStyle/>
          <a:p>
            <a:pPr algn="ctr"/>
            <a:r>
              <a:rPr lang="en-US" sz="7200" b="1" i="1" dirty="0" smtClean="0">
                <a:latin typeface="Agency FB" pitchFamily="34" charset="0"/>
              </a:rPr>
              <a:t>Python MINI PROJECT:</a:t>
            </a:r>
            <a:r>
              <a:rPr lang="en-US" sz="7200" b="1" i="1" dirty="0"/>
              <a:t/>
            </a:r>
            <a:br>
              <a:rPr lang="en-US" sz="7200" b="1" i="1" dirty="0"/>
            </a:br>
            <a:r>
              <a:rPr lang="en-US" sz="4400" b="1" i="1" dirty="0" smtClean="0">
                <a:solidFill>
                  <a:srgbClr val="00B0F0"/>
                </a:solidFill>
              </a:rPr>
              <a:t>  </a:t>
            </a:r>
            <a:r>
              <a:rPr lang="en-US" sz="6000" b="1" i="1" dirty="0" err="1" smtClean="0">
                <a:latin typeface="Agency FB" pitchFamily="34" charset="0"/>
              </a:rPr>
              <a:t>tHE</a:t>
            </a:r>
            <a:r>
              <a:rPr lang="en-US" sz="4400" b="1" i="1" dirty="0" smtClean="0">
                <a:solidFill>
                  <a:srgbClr val="00B0F0"/>
                </a:solidFill>
              </a:rPr>
              <a:t>   </a:t>
            </a:r>
            <a:r>
              <a:rPr lang="en-US" sz="6000" b="1" i="1" dirty="0" smtClean="0">
                <a:solidFill>
                  <a:srgbClr val="00B0F0"/>
                </a:solidFill>
                <a:latin typeface="Agency FB" pitchFamily="34" charset="0"/>
              </a:rPr>
              <a:t>c</a:t>
            </a:r>
            <a:r>
              <a:rPr lang="en-US" sz="6000" b="1" i="1" dirty="0" smtClean="0">
                <a:solidFill>
                  <a:srgbClr val="92D050"/>
                </a:solidFill>
                <a:latin typeface="Agency FB" pitchFamily="34" charset="0"/>
              </a:rPr>
              <a:t>o</a:t>
            </a:r>
            <a:r>
              <a:rPr lang="en-US" sz="6000" b="1" i="1" dirty="0" smtClean="0">
                <a:solidFill>
                  <a:schemeClr val="accent6"/>
                </a:solidFill>
                <a:latin typeface="Agency FB" pitchFamily="34" charset="0"/>
              </a:rPr>
              <a:t>l</a:t>
            </a:r>
            <a:r>
              <a:rPr lang="en-US" sz="6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itchFamily="34" charset="0"/>
              </a:rPr>
              <a:t>o</a:t>
            </a:r>
            <a:r>
              <a:rPr lang="en-US" sz="6000" b="1" i="1" dirty="0" smtClean="0">
                <a:solidFill>
                  <a:schemeClr val="bg1"/>
                </a:solidFill>
                <a:latin typeface="Agency FB" pitchFamily="34" charset="0"/>
              </a:rPr>
              <a:t>u</a:t>
            </a:r>
            <a:r>
              <a:rPr lang="en-US" sz="6000" b="1" i="1" dirty="0" smtClean="0">
                <a:solidFill>
                  <a:srgbClr val="FFFF00"/>
                </a:solidFill>
                <a:latin typeface="Agency FB" pitchFamily="34" charset="0"/>
              </a:rPr>
              <a:t>r</a:t>
            </a:r>
            <a:r>
              <a:rPr lang="en-US" sz="6000" b="1" i="1" dirty="0" smtClean="0">
                <a:solidFill>
                  <a:srgbClr val="00B0F0"/>
                </a:solidFill>
                <a:latin typeface="Agency FB" pitchFamily="34" charset="0"/>
              </a:rPr>
              <a:t> </a:t>
            </a:r>
            <a:r>
              <a:rPr lang="en-US" sz="6000" b="1" i="1" dirty="0" smtClean="0">
                <a:solidFill>
                  <a:schemeClr val="accent6">
                    <a:lumMod val="50000"/>
                  </a:schemeClr>
                </a:solidFill>
                <a:latin typeface="Agency FB" pitchFamily="34" charset="0"/>
              </a:rPr>
              <a:t>- </a:t>
            </a:r>
            <a:r>
              <a:rPr lang="en-US" sz="6000" b="1" i="1" dirty="0" smtClean="0">
                <a:solidFill>
                  <a:srgbClr val="7030A0"/>
                </a:solidFill>
                <a:latin typeface="Agency FB" pitchFamily="34" charset="0"/>
              </a:rPr>
              <a:t>g</a:t>
            </a:r>
            <a:r>
              <a:rPr lang="en-US" sz="6000" b="1" i="1" dirty="0" smtClean="0">
                <a:solidFill>
                  <a:srgbClr val="92D050"/>
                </a:solidFill>
                <a:latin typeface="Agency FB" pitchFamily="34" charset="0"/>
              </a:rPr>
              <a:t>a</a:t>
            </a:r>
            <a:r>
              <a:rPr lang="en-US" sz="6000" b="1" i="1" dirty="0" smtClean="0">
                <a:latin typeface="Agency FB" pitchFamily="34" charset="0"/>
              </a:rPr>
              <a:t>m</a:t>
            </a:r>
            <a:r>
              <a:rPr lang="en-US" sz="6000" b="1" i="1" dirty="0" smtClean="0">
                <a:solidFill>
                  <a:srgbClr val="FF0000"/>
                </a:solidFill>
                <a:latin typeface="Agency FB" pitchFamily="34" charset="0"/>
              </a:rPr>
              <a:t>e</a:t>
            </a:r>
            <a:endParaRPr lang="en-US" sz="6000" b="1" dirty="0">
              <a:solidFill>
                <a:srgbClr val="FF0000"/>
              </a:solidFill>
              <a:latin typeface="Agency FB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0" y="914400"/>
            <a:ext cx="2949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SOURISH SHETTY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16010520078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-J1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/>
            </a:r>
            <a:b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</a:b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AMOD  ZACK  16010520102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-J2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/>
            </a:r>
            <a:b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</a:b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SUFIYAN SHAIKH  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16010520106 -J2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67000" cy="666750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0"/>
            <a:ext cx="1143000" cy="62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7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400" b="1" i="1" dirty="0" smtClean="0">
                <a:solidFill>
                  <a:srgbClr val="00B0F0"/>
                </a:solidFill>
                <a:latin typeface="Agency FB" pitchFamily="34" charset="0"/>
              </a:rPr>
              <a:t>REFERENCES</a:t>
            </a:r>
            <a:endParaRPr lang="en-US" sz="4400" b="1" i="1" dirty="0">
              <a:solidFill>
                <a:srgbClr val="00B0F0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000" b="1" i="1" dirty="0">
                <a:hlinkClick r:id="rId2"/>
              </a:rPr>
              <a:t>https:// </a:t>
            </a:r>
            <a:r>
              <a:rPr lang="en-US" sz="2000" b="1" i="1" dirty="0" smtClean="0">
                <a:hlinkClick r:id="rId3"/>
              </a:rPr>
              <a:t>www.python.wiki.org</a:t>
            </a:r>
            <a:endParaRPr lang="en-US" sz="2000" b="1" i="1" dirty="0" smtClean="0"/>
          </a:p>
          <a:p>
            <a:pPr>
              <a:buFont typeface="Wingdings" pitchFamily="2" charset="2"/>
              <a:buChar char="v"/>
            </a:pPr>
            <a:r>
              <a:rPr lang="en-US" sz="2000" b="1" i="1" dirty="0">
                <a:hlinkClick r:id="rId2"/>
              </a:rPr>
              <a:t>https://</a:t>
            </a:r>
            <a:r>
              <a:rPr lang="en-US" sz="2000" b="1" i="1" dirty="0" smtClean="0">
                <a:hlinkClick r:id="rId2"/>
              </a:rPr>
              <a:t>www.tutorialspoint.com/python</a:t>
            </a:r>
            <a:endParaRPr lang="en-US" sz="2000" b="1" i="1" dirty="0" smtClean="0"/>
          </a:p>
          <a:p>
            <a:pPr>
              <a:buFont typeface="Wingdings" pitchFamily="2" charset="2"/>
              <a:buChar char="v"/>
            </a:pPr>
            <a:r>
              <a:rPr lang="en-US" sz="2000" b="1" i="1" dirty="0">
                <a:hlinkClick r:id="rId4"/>
              </a:rPr>
              <a:t>https://</a:t>
            </a:r>
            <a:r>
              <a:rPr lang="en-US" sz="2000" b="1" i="1" dirty="0" smtClean="0">
                <a:hlinkClick r:id="rId4"/>
              </a:rPr>
              <a:t>timetoprogram.com</a:t>
            </a:r>
            <a:endParaRPr lang="en-US" sz="2000" b="1" i="1" dirty="0" smtClean="0"/>
          </a:p>
          <a:p>
            <a:endParaRPr lang="en-US" b="1" i="1" dirty="0" smtClean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3844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45A8893-FA3C-7E47-A00F-4223ED355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 </a:t>
            </a:r>
            <a:r>
              <a:rPr lang="en-US" sz="8800" b="1" i="1" dirty="0">
                <a:solidFill>
                  <a:schemeClr val="bg1"/>
                </a:solidFill>
                <a:latin typeface="Agency FB" pitchFamily="34" charset="0"/>
              </a:rPr>
              <a:t>T</a:t>
            </a:r>
            <a:r>
              <a:rPr lang="en-US" sz="8800" b="1" i="1" dirty="0">
                <a:solidFill>
                  <a:srgbClr val="FFFF00"/>
                </a:solidFill>
                <a:latin typeface="Agency FB" pitchFamily="34" charset="0"/>
              </a:rPr>
              <a:t>H</a:t>
            </a:r>
            <a:r>
              <a:rPr lang="en-US" sz="8800" b="1" i="1" dirty="0">
                <a:solidFill>
                  <a:srgbClr val="7030A0"/>
                </a:solidFill>
                <a:latin typeface="Agency FB" pitchFamily="34" charset="0"/>
              </a:rPr>
              <a:t>A</a:t>
            </a:r>
            <a:r>
              <a:rPr lang="en-US" sz="8800" b="1" i="1" dirty="0">
                <a:solidFill>
                  <a:srgbClr val="00B0F0"/>
                </a:solidFill>
                <a:latin typeface="Agency FB" pitchFamily="34" charset="0"/>
              </a:rPr>
              <a:t>N</a:t>
            </a:r>
            <a:r>
              <a:rPr lang="en-US" sz="8800" b="1" i="1" dirty="0">
                <a:solidFill>
                  <a:srgbClr val="C00000"/>
                </a:solidFill>
                <a:latin typeface="Agency FB" pitchFamily="34" charset="0"/>
              </a:rPr>
              <a:t>K </a:t>
            </a:r>
            <a:r>
              <a:rPr lang="en-US" sz="8800" b="1" i="1" dirty="0">
                <a:solidFill>
                  <a:schemeClr val="bg1">
                    <a:lumMod val="10000"/>
                    <a:lumOff val="90000"/>
                  </a:schemeClr>
                </a:solidFill>
                <a:latin typeface="Agency FB" pitchFamily="34" charset="0"/>
              </a:rPr>
              <a:t>Y</a:t>
            </a:r>
            <a:r>
              <a:rPr lang="en-US" sz="8800" b="1" i="1" dirty="0">
                <a:solidFill>
                  <a:srgbClr val="92D050"/>
                </a:solidFill>
                <a:latin typeface="Agency FB" pitchFamily="34" charset="0"/>
              </a:rPr>
              <a:t>O</a:t>
            </a:r>
            <a:r>
              <a:rPr lang="en-US" sz="8800" b="1" i="1" dirty="0">
                <a:solidFill>
                  <a:schemeClr val="accent3"/>
                </a:solidFill>
                <a:latin typeface="Agency FB" pitchFamily="34" charset="0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0068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9E4B7F-6A97-E645-BA6B-F6B6F5D2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400" b="1" i="1" dirty="0">
                <a:solidFill>
                  <a:srgbClr val="00B0F0"/>
                </a:solidFill>
                <a:latin typeface="Agency FB" panose="020B0503020202020204" pitchFamily="34" charset="0"/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709B97-6C19-AF43-8DF5-CFDE56E10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76400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>
                <a:solidFill>
                  <a:schemeClr val="tx1">
                    <a:lumMod val="90000"/>
                  </a:schemeClr>
                </a:solidFill>
              </a:rPr>
              <a:t>Design a program using TKINTER GUI </a:t>
            </a:r>
            <a:r>
              <a:rPr lang="en-US" sz="2000" b="1" i="1" dirty="0" smtClean="0">
                <a:solidFill>
                  <a:schemeClr val="tx1">
                    <a:lumMod val="90000"/>
                  </a:schemeClr>
                </a:solidFill>
              </a:rPr>
              <a:t>which </a:t>
            </a:r>
            <a:r>
              <a:rPr lang="en-US" sz="2000" b="1" i="1" dirty="0">
                <a:solidFill>
                  <a:schemeClr val="tx1">
                    <a:lumMod val="90000"/>
                  </a:schemeClr>
                </a:solidFill>
              </a:rPr>
              <a:t>results in the development of a colour game consisting of  12 different </a:t>
            </a:r>
            <a:r>
              <a:rPr lang="en-US" sz="2000" b="1" i="1" dirty="0" smtClean="0">
                <a:solidFill>
                  <a:schemeClr val="tx1">
                    <a:lumMod val="90000"/>
                  </a:schemeClr>
                </a:solidFill>
              </a:rPr>
              <a:t>colors. </a:t>
            </a:r>
            <a:r>
              <a:rPr lang="en-GB" sz="2000" b="1" i="1" dirty="0" smtClean="0">
                <a:effectLst/>
              </a:rPr>
              <a:t>In </a:t>
            </a:r>
            <a:r>
              <a:rPr lang="en-GB" sz="2000" b="1" i="1" dirty="0">
                <a:effectLst/>
              </a:rPr>
              <a:t>this game player has to enter </a:t>
            </a:r>
            <a:r>
              <a:rPr lang="en-GB" sz="2000" b="1" i="1" dirty="0" smtClean="0">
                <a:effectLst/>
              </a:rPr>
              <a:t>colour </a:t>
            </a:r>
            <a:r>
              <a:rPr lang="en-GB" sz="2000" b="1" i="1" dirty="0">
                <a:effectLst/>
              </a:rPr>
              <a:t>of the word that appears on the screen and hence the score increases by one, the total time to play this game is </a:t>
            </a:r>
            <a:r>
              <a:rPr lang="en-US" sz="2000" b="1" i="1" dirty="0">
                <a:effectLst/>
              </a:rPr>
              <a:t>75</a:t>
            </a:r>
            <a:r>
              <a:rPr lang="en-GB" sz="2000" b="1" i="1" dirty="0">
                <a:effectLst/>
              </a:rPr>
              <a:t> seconds. </a:t>
            </a:r>
            <a:r>
              <a:rPr lang="en-GB" sz="2000" b="1" i="1" dirty="0" smtClean="0">
                <a:effectLst/>
              </a:rPr>
              <a:t>Colours </a:t>
            </a:r>
            <a:r>
              <a:rPr lang="en-GB" sz="2000" b="1" i="1" dirty="0">
                <a:effectLst/>
              </a:rPr>
              <a:t>used in this game are Red, Blue, Green, Pink, Black, Yellow, Orange, White, Purple </a:t>
            </a:r>
            <a:r>
              <a:rPr lang="en-GB" sz="2000" b="1" i="1" dirty="0" smtClean="0"/>
              <a:t>, </a:t>
            </a:r>
            <a:r>
              <a:rPr lang="en-GB" sz="2000" b="1" i="1" dirty="0" smtClean="0">
                <a:effectLst/>
              </a:rPr>
              <a:t>Brown, Grey and Maroon. </a:t>
            </a:r>
            <a:r>
              <a:rPr lang="en-GB" sz="2000" b="1" i="1" dirty="0">
                <a:effectLst/>
              </a:rPr>
              <a:t>Interface will display name of different </a:t>
            </a:r>
            <a:r>
              <a:rPr lang="en-GB" sz="2000" b="1" i="1" dirty="0" smtClean="0">
                <a:effectLst/>
              </a:rPr>
              <a:t>colours </a:t>
            </a:r>
            <a:r>
              <a:rPr lang="en-GB" sz="2000" b="1" i="1" dirty="0">
                <a:effectLst/>
              </a:rPr>
              <a:t>in different </a:t>
            </a:r>
            <a:r>
              <a:rPr lang="en-GB" sz="2000" b="1" i="1" dirty="0" smtClean="0">
                <a:effectLst/>
              </a:rPr>
              <a:t>colours</a:t>
            </a:r>
            <a:r>
              <a:rPr lang="en-GB" sz="2000" b="1" i="1" dirty="0">
                <a:effectLst/>
              </a:rPr>
              <a:t>. Player has to identify the </a:t>
            </a:r>
            <a:r>
              <a:rPr lang="en-GB" sz="2000" b="1" i="1" dirty="0" smtClean="0">
                <a:effectLst/>
              </a:rPr>
              <a:t>colour </a:t>
            </a:r>
            <a:r>
              <a:rPr lang="en-GB" sz="2000" b="1" i="1" dirty="0">
                <a:effectLst/>
              </a:rPr>
              <a:t>and enter the correct </a:t>
            </a:r>
            <a:r>
              <a:rPr lang="en-GB" sz="2000" b="1" i="1" dirty="0" smtClean="0">
                <a:effectLst/>
              </a:rPr>
              <a:t>colour </a:t>
            </a:r>
            <a:r>
              <a:rPr lang="en-GB" sz="2000" b="1" i="1" dirty="0">
                <a:effectLst/>
              </a:rPr>
              <a:t>name to win the </a:t>
            </a:r>
            <a:r>
              <a:rPr lang="en-GB" sz="2000" b="1" i="1" dirty="0" smtClean="0">
                <a:effectLst/>
              </a:rPr>
              <a:t>game.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30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6B1B68-AB6E-B64A-BCA9-A0A56865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400"/>
            <a:ext cx="10131425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b="1" i="1" dirty="0">
                <a:solidFill>
                  <a:srgbClr val="00B0F0"/>
                </a:solidFill>
                <a:latin typeface="Agency FB" pitchFamily="34" charset="0"/>
              </a:rPr>
              <a:t>SYSTEM ARCHITECTURE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BEBA4A96-9259-6B4E-84DC-1AE29B95D2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19910"/>
              </p:ext>
            </p:extLst>
          </p:nvPr>
        </p:nvGraphicFramePr>
        <p:xfrm>
          <a:off x="609600" y="1219200"/>
          <a:ext cx="11201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419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400" b="1" i="1" dirty="0" smtClean="0">
                <a:solidFill>
                  <a:srgbClr val="00B0F0"/>
                </a:solidFill>
                <a:latin typeface="Agency FB" pitchFamily="34" charset="0"/>
              </a:rPr>
              <a:t>FEATURES OF DESIGNED SYSTEM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10131425" cy="4038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i="1" u="sng" dirty="0" smtClean="0"/>
              <a:t>Graphic User Interface</a:t>
            </a:r>
            <a:r>
              <a:rPr lang="en-US" sz="2000" b="1" i="1" dirty="0" smtClean="0"/>
              <a:t>: A</a:t>
            </a:r>
            <a:r>
              <a:rPr lang="en-US" sz="2000" b="1" i="1" dirty="0"/>
              <a:t> GUI (graphical user interface) is a system of interactive visual components for computer software. A GUI displays objects that convey information, and represent actions that can be taken by the user. The objects change color, size, or visibility when the user interacts with them</a:t>
            </a:r>
            <a:r>
              <a:rPr lang="en-US" sz="2000" b="1" i="1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IN" sz="2000" b="1" i="1" dirty="0"/>
              <a:t>Python provides various options for developing graphical user interfaces (GUIs). Most important are listed </a:t>
            </a:r>
            <a:r>
              <a:rPr lang="en-IN" sz="2000" b="1" i="1" dirty="0" smtClean="0"/>
              <a:t>below:-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2000" b="1" i="1" u="sng" dirty="0"/>
              <a:t>Tkinter</a:t>
            </a:r>
            <a:r>
              <a:rPr lang="en-IN" sz="2000" b="1" i="1" dirty="0"/>
              <a:t> − Tkinter is the Python interface to the </a:t>
            </a:r>
            <a:r>
              <a:rPr lang="en-IN" sz="2000" b="1" i="1" dirty="0" err="1"/>
              <a:t>Tk</a:t>
            </a:r>
            <a:r>
              <a:rPr lang="en-IN" sz="2000" b="1" i="1" dirty="0"/>
              <a:t> GUI toolkit shipped with Python</a:t>
            </a:r>
            <a:r>
              <a:rPr lang="en-IN" sz="2000" b="1" i="1" dirty="0" smtClean="0"/>
              <a:t>. We would look this option in this project.</a:t>
            </a:r>
            <a:endParaRPr lang="en-IN" sz="2000" b="1" i="1" dirty="0"/>
          </a:p>
          <a:p>
            <a:pPr marL="342900" indent="-342900">
              <a:buFont typeface="+mj-lt"/>
              <a:buAutoNum type="alphaLcParenR"/>
            </a:pPr>
            <a:r>
              <a:rPr lang="en-IN" sz="2000" b="1" i="1" u="sng" dirty="0"/>
              <a:t>wxPython </a:t>
            </a:r>
            <a:r>
              <a:rPr lang="en-IN" sz="2000" b="1" i="1" dirty="0"/>
              <a:t>− This is an open-source Python interface for </a:t>
            </a:r>
            <a:r>
              <a:rPr lang="en-IN" sz="2000" b="1" i="1" dirty="0" err="1" smtClean="0"/>
              <a:t>wxWindows</a:t>
            </a:r>
            <a:r>
              <a:rPr lang="en-IN" sz="2000" b="1" i="1" dirty="0" smtClean="0"/>
              <a:t>.</a:t>
            </a:r>
            <a:endParaRPr lang="en-IN" sz="2000" b="1" i="1" dirty="0"/>
          </a:p>
          <a:p>
            <a:pPr marL="342900" indent="-342900">
              <a:buFont typeface="+mj-lt"/>
              <a:buAutoNum type="alphaLcParenR"/>
            </a:pPr>
            <a:r>
              <a:rPr lang="en-IN" sz="2000" b="1" i="1" u="sng" dirty="0"/>
              <a:t>JPython </a:t>
            </a:r>
            <a:r>
              <a:rPr lang="en-IN" sz="2000" b="1" i="1" dirty="0"/>
              <a:t>− JPython is a Python port for Java which gives Python scripts seamless access to Java class libraries on the local </a:t>
            </a:r>
            <a:r>
              <a:rPr lang="en-IN" sz="2000" b="1" i="1" dirty="0" smtClean="0"/>
              <a:t>machine.</a:t>
            </a:r>
            <a:endParaRPr lang="en-IN" sz="2000" b="1" i="1" dirty="0"/>
          </a:p>
          <a:p>
            <a:endParaRPr lang="en-IN" b="1" i="1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7801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131425" cy="990600"/>
          </a:xfrm>
        </p:spPr>
        <p:txBody>
          <a:bodyPr>
            <a:normAutofit/>
          </a:bodyPr>
          <a:lstStyle/>
          <a:p>
            <a:pPr algn="ctr"/>
            <a:r>
              <a:rPr lang="en-US" sz="4400" b="1" i="1" dirty="0">
                <a:solidFill>
                  <a:srgbClr val="00B0F0"/>
                </a:solidFill>
                <a:latin typeface="Agency FB" pitchFamily="34" charset="0"/>
              </a:rPr>
              <a:t>Features </a:t>
            </a:r>
            <a:r>
              <a:rPr lang="en-US" sz="4400" b="1" i="1" dirty="0" smtClean="0">
                <a:solidFill>
                  <a:srgbClr val="00B0F0"/>
                </a:solidFill>
                <a:latin typeface="Agency FB" pitchFamily="34" charset="0"/>
              </a:rPr>
              <a:t>OF </a:t>
            </a:r>
            <a:r>
              <a:rPr lang="en-US" sz="4400" b="1" i="1" dirty="0">
                <a:solidFill>
                  <a:srgbClr val="00B0F0"/>
                </a:solidFill>
                <a:latin typeface="Agency FB" pitchFamily="34" charset="0"/>
              </a:rPr>
              <a:t>DESIGNED SYSTEM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3538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i="1" u="sng" dirty="0" smtClean="0"/>
              <a:t>Tkinter</a:t>
            </a:r>
            <a:r>
              <a:rPr lang="en-US" sz="2200" b="1" i="1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sz="2200" b="1" i="1" dirty="0"/>
              <a:t>Tkinter (GUI) plays a huge role in efficiency of game-related apps</a:t>
            </a:r>
            <a:r>
              <a:rPr lang="en-US" sz="2200" b="1" i="1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GB" sz="2200" b="1" i="1" dirty="0"/>
              <a:t>Python with </a:t>
            </a:r>
            <a:r>
              <a:rPr lang="en-GB" sz="2200" b="1" i="1" dirty="0" smtClean="0"/>
              <a:t>Tkinter </a:t>
            </a:r>
            <a:r>
              <a:rPr lang="en-GB" sz="2200" b="1" i="1" dirty="0"/>
              <a:t>is the fastest and easiest way to create the GUI applications. </a:t>
            </a:r>
            <a:endParaRPr lang="en-US" sz="2200" b="1" i="1" dirty="0"/>
          </a:p>
          <a:p>
            <a:pPr>
              <a:buFont typeface="Wingdings" pitchFamily="2" charset="2"/>
              <a:buChar char="v"/>
            </a:pPr>
            <a:r>
              <a:rPr lang="en-GB" sz="2200" b="1" i="1" dirty="0"/>
              <a:t>Tkinter also offers access to the geometric configuration of the widgets which can organize the widgets in the parent windows.</a:t>
            </a:r>
          </a:p>
          <a:p>
            <a:pPr>
              <a:buFont typeface="Wingdings" pitchFamily="2" charset="2"/>
              <a:buChar char="v"/>
            </a:pPr>
            <a:r>
              <a:rPr lang="en-US" sz="2200" b="1" i="1" dirty="0"/>
              <a:t>Tkinter provides various controls, such as buttons, labels and text boxes used in a GUI application. These </a:t>
            </a:r>
            <a:r>
              <a:rPr lang="en-US" sz="2200" b="1" dirty="0"/>
              <a:t>controls are commonly called widgets</a:t>
            </a:r>
            <a:r>
              <a:rPr lang="en-US" sz="2200" b="1" dirty="0" smtClean="0"/>
              <a:t>.</a:t>
            </a:r>
          </a:p>
          <a:p>
            <a:pPr fontAlgn="base">
              <a:buFont typeface="Wingdings" pitchFamily="2" charset="2"/>
              <a:buChar char="v"/>
            </a:pPr>
            <a:r>
              <a:rPr lang="en-US" sz="2200" b="1" i="1" dirty="0"/>
              <a:t>To create a T</a:t>
            </a:r>
            <a:r>
              <a:rPr lang="en-US" sz="2200" b="1" i="1" dirty="0" smtClean="0"/>
              <a:t>kinter </a:t>
            </a:r>
            <a:r>
              <a:rPr lang="en-US" sz="2200" b="1" i="1" dirty="0"/>
              <a:t>app: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200" b="1" i="1" dirty="0"/>
              <a:t>Importing the module – </a:t>
            </a:r>
            <a:r>
              <a:rPr lang="en-US" sz="2200" b="1" i="1" dirty="0" err="1"/>
              <a:t>tkinter</a:t>
            </a:r>
            <a:endParaRPr lang="en-US" sz="2200" b="1" i="1" dirty="0"/>
          </a:p>
          <a:p>
            <a:pPr fontAlgn="base">
              <a:buFont typeface="Arial" pitchFamily="34" charset="0"/>
              <a:buChar char="•"/>
            </a:pPr>
            <a:r>
              <a:rPr lang="en-US" sz="2200" b="1" i="1" dirty="0"/>
              <a:t>Create the main window (container)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200" b="1" i="1" dirty="0"/>
              <a:t>Add any number of widgets to the main window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200" b="1" i="1" dirty="0"/>
              <a:t>Apply the event Trigger on the widgets.</a:t>
            </a:r>
          </a:p>
          <a:p>
            <a:endParaRPr lang="en-US" b="1" dirty="0"/>
          </a:p>
          <a:p>
            <a:endParaRPr lang="en-US" b="1" i="1" dirty="0" smtClean="0"/>
          </a:p>
          <a:p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91311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"/>
            <a:ext cx="10131425" cy="990600"/>
          </a:xfrm>
        </p:spPr>
        <p:txBody>
          <a:bodyPr>
            <a:normAutofit/>
          </a:bodyPr>
          <a:lstStyle/>
          <a:p>
            <a:pPr algn="ctr"/>
            <a:r>
              <a:rPr lang="en-US" sz="4400" b="1" i="1" dirty="0">
                <a:solidFill>
                  <a:srgbClr val="00B0F0"/>
                </a:solidFill>
                <a:latin typeface="Agency FB" pitchFamily="34" charset="0"/>
              </a:rPr>
              <a:t>Features </a:t>
            </a:r>
            <a:r>
              <a:rPr lang="en-US" sz="4400" b="1" i="1" dirty="0" smtClean="0">
                <a:solidFill>
                  <a:srgbClr val="00B0F0"/>
                </a:solidFill>
                <a:latin typeface="Agency FB" pitchFamily="34" charset="0"/>
              </a:rPr>
              <a:t>OF </a:t>
            </a:r>
            <a:r>
              <a:rPr lang="en-US" sz="4400" b="1" i="1" dirty="0">
                <a:solidFill>
                  <a:srgbClr val="00B0F0"/>
                </a:solidFill>
                <a:latin typeface="Agency FB" pitchFamily="34" charset="0"/>
              </a:rPr>
              <a:t>DESIGNED SYSTEM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95401"/>
            <a:ext cx="10131425" cy="4495800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000" b="1" i="1" u="sng" dirty="0" smtClean="0"/>
              <a:t>Important methods in Tkinter:</a:t>
            </a:r>
          </a:p>
          <a:p>
            <a:pPr marL="0" indent="0" fontAlgn="base">
              <a:buNone/>
            </a:pPr>
            <a:r>
              <a:rPr lang="en-US" sz="2000" b="1" i="1" dirty="0" smtClean="0"/>
              <a:t>There </a:t>
            </a:r>
            <a:r>
              <a:rPr lang="en-US" sz="2000" b="1" i="1" dirty="0"/>
              <a:t>are two main methods used which the user needs to remember while creating the Python application with GUI.</a:t>
            </a:r>
          </a:p>
          <a:p>
            <a:pPr fontAlgn="base">
              <a:buFont typeface="Wingdings" pitchFamily="2" charset="2"/>
              <a:buChar char="v"/>
            </a:pPr>
            <a:r>
              <a:rPr lang="en-US" sz="2000" b="1" i="1" dirty="0" err="1"/>
              <a:t>Tk</a:t>
            </a:r>
            <a:r>
              <a:rPr lang="en-US" sz="2000" b="1" i="1" dirty="0"/>
              <a:t>(</a:t>
            </a:r>
            <a:r>
              <a:rPr lang="en-US" sz="2000" b="1" i="1" dirty="0" err="1"/>
              <a:t>screenName</a:t>
            </a:r>
            <a:r>
              <a:rPr lang="en-US" sz="2000" b="1" i="1" dirty="0"/>
              <a:t>=None,  </a:t>
            </a:r>
            <a:r>
              <a:rPr lang="en-US" sz="2000" b="1" i="1" dirty="0" err="1"/>
              <a:t>baseName</a:t>
            </a:r>
            <a:r>
              <a:rPr lang="en-US" sz="2000" b="1" i="1" dirty="0"/>
              <a:t>=None,  </a:t>
            </a:r>
            <a:r>
              <a:rPr lang="en-US" sz="2000" b="1" i="1" dirty="0" err="1"/>
              <a:t>className</a:t>
            </a:r>
            <a:r>
              <a:rPr lang="en-US" sz="2000" b="1" i="1" dirty="0"/>
              <a:t>=’</a:t>
            </a:r>
            <a:r>
              <a:rPr lang="en-US" sz="2000" b="1" i="1" dirty="0" err="1"/>
              <a:t>Tk</a:t>
            </a:r>
            <a:r>
              <a:rPr lang="en-US" sz="2000" b="1" i="1" dirty="0"/>
              <a:t>’,  </a:t>
            </a:r>
            <a:r>
              <a:rPr lang="en-US" sz="2000" b="1" i="1" dirty="0" err="1"/>
              <a:t>useTk</a:t>
            </a:r>
            <a:r>
              <a:rPr lang="en-US" sz="2000" b="1" i="1" dirty="0"/>
              <a:t>=1): To create a main window, </a:t>
            </a:r>
            <a:r>
              <a:rPr lang="en-US" sz="2000" b="1" i="1" dirty="0" err="1"/>
              <a:t>tkinter</a:t>
            </a:r>
            <a:r>
              <a:rPr lang="en-US" sz="2000" b="1" i="1" dirty="0"/>
              <a:t> offers a method ‘</a:t>
            </a:r>
            <a:r>
              <a:rPr lang="en-US" sz="2000" b="1" i="1" dirty="0" err="1"/>
              <a:t>Tk</a:t>
            </a:r>
            <a:r>
              <a:rPr lang="en-US" sz="2000" b="1" i="1" dirty="0"/>
              <a:t>(</a:t>
            </a:r>
            <a:r>
              <a:rPr lang="en-US" sz="2000" b="1" i="1" dirty="0" err="1"/>
              <a:t>screenName</a:t>
            </a:r>
            <a:r>
              <a:rPr lang="en-US" sz="2000" b="1" i="1" dirty="0"/>
              <a:t>=None,  </a:t>
            </a:r>
            <a:r>
              <a:rPr lang="en-US" sz="2000" b="1" i="1" dirty="0" err="1"/>
              <a:t>baseName</a:t>
            </a:r>
            <a:r>
              <a:rPr lang="en-US" sz="2000" b="1" i="1" dirty="0"/>
              <a:t>=None,  </a:t>
            </a:r>
            <a:r>
              <a:rPr lang="en-US" sz="2000" b="1" i="1" dirty="0" err="1"/>
              <a:t>className</a:t>
            </a:r>
            <a:r>
              <a:rPr lang="en-US" sz="2000" b="1" i="1" dirty="0"/>
              <a:t>=’</a:t>
            </a:r>
            <a:r>
              <a:rPr lang="en-US" sz="2000" b="1" i="1" dirty="0" err="1"/>
              <a:t>Tk</a:t>
            </a:r>
            <a:r>
              <a:rPr lang="en-US" sz="2000" b="1" i="1" dirty="0"/>
              <a:t>’,  </a:t>
            </a:r>
            <a:r>
              <a:rPr lang="en-US" sz="2000" b="1" i="1" dirty="0" err="1"/>
              <a:t>useTk</a:t>
            </a:r>
            <a:r>
              <a:rPr lang="en-US" sz="2000" b="1" i="1" dirty="0"/>
              <a:t>=1)’. To change the name of the window, you can change the </a:t>
            </a:r>
            <a:r>
              <a:rPr lang="en-US" sz="2000" b="1" i="1" dirty="0" err="1"/>
              <a:t>className</a:t>
            </a:r>
            <a:r>
              <a:rPr lang="en-US" sz="2000" b="1" i="1" dirty="0"/>
              <a:t> to the desired one. The basic code used to create the main window of the application </a:t>
            </a:r>
            <a:r>
              <a:rPr lang="en-US" sz="2000" b="1" i="1" dirty="0" err="1"/>
              <a:t>is:m</a:t>
            </a:r>
            <a:r>
              <a:rPr lang="en-US" sz="2000" b="1" i="1" dirty="0"/>
              <a:t>=</a:t>
            </a:r>
            <a:r>
              <a:rPr lang="en-US" sz="2000" b="1" i="1" dirty="0" err="1"/>
              <a:t>tkinter.Tk</a:t>
            </a:r>
            <a:r>
              <a:rPr lang="en-US" sz="2000" b="1" i="1" dirty="0"/>
              <a:t>() where m is the name of the main window object</a:t>
            </a:r>
          </a:p>
          <a:p>
            <a:pPr fontAlgn="base">
              <a:buFont typeface="Wingdings" pitchFamily="2" charset="2"/>
              <a:buChar char="v"/>
            </a:pPr>
            <a:r>
              <a:rPr lang="en-US" sz="2000" b="1" i="1" dirty="0" err="1"/>
              <a:t>mainloop</a:t>
            </a:r>
            <a:r>
              <a:rPr lang="en-US" sz="2000" b="1" i="1" dirty="0"/>
              <a:t>(): There is a method known by the name </a:t>
            </a:r>
            <a:r>
              <a:rPr lang="en-US" sz="2000" b="1" i="1" dirty="0" err="1"/>
              <a:t>mainloop</a:t>
            </a:r>
            <a:r>
              <a:rPr lang="en-US" sz="2000" b="1" i="1" dirty="0"/>
              <a:t>() is used when your application is ready to run. </a:t>
            </a:r>
            <a:r>
              <a:rPr lang="en-US" sz="2000" b="1" i="1" dirty="0" err="1"/>
              <a:t>mainloop</a:t>
            </a:r>
            <a:r>
              <a:rPr lang="en-US" sz="2000" b="1" i="1" dirty="0"/>
              <a:t>() is an infinite loop used to run the application, wait for an event to occur and process the event as long as the window is not </a:t>
            </a:r>
            <a:r>
              <a:rPr lang="en-US" sz="2000" b="1" i="1" dirty="0" err="1"/>
              <a:t>closed.m.mainloop</a:t>
            </a:r>
            <a:r>
              <a:rPr lang="en-US" sz="2000" b="1" i="1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2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20595"/>
            <a:ext cx="10131425" cy="1239795"/>
          </a:xfrm>
        </p:spPr>
        <p:txBody>
          <a:bodyPr>
            <a:normAutofit/>
          </a:bodyPr>
          <a:lstStyle/>
          <a:p>
            <a:pPr algn="ctr"/>
            <a:r>
              <a:rPr lang="en-US" sz="4400" b="1" i="1" dirty="0">
                <a:solidFill>
                  <a:srgbClr val="00B0F0"/>
                </a:solidFill>
                <a:latin typeface="Agency FB" pitchFamily="34" charset="0"/>
              </a:rPr>
              <a:t>Features </a:t>
            </a:r>
            <a:r>
              <a:rPr lang="en-US" sz="4400" b="1" i="1" dirty="0" smtClean="0">
                <a:solidFill>
                  <a:srgbClr val="00B0F0"/>
                </a:solidFill>
                <a:latin typeface="Agency FB" pitchFamily="34" charset="0"/>
              </a:rPr>
              <a:t>OF </a:t>
            </a:r>
            <a:r>
              <a:rPr lang="en-US" sz="4400" b="1" i="1" dirty="0">
                <a:solidFill>
                  <a:srgbClr val="00B0F0"/>
                </a:solidFill>
                <a:latin typeface="Agency FB" pitchFamily="34" charset="0"/>
              </a:rPr>
              <a:t>DESIGNED SYSTEM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i="1" u="sng" dirty="0" smtClean="0"/>
              <a:t>Some other functionalities used in the program: </a:t>
            </a:r>
          </a:p>
          <a:p>
            <a:pPr>
              <a:buFont typeface="Wingdings" pitchFamily="2" charset="2"/>
              <a:buChar char="v"/>
            </a:pPr>
            <a:r>
              <a:rPr lang="en-GB" sz="2200" b="1" i="1" dirty="0"/>
              <a:t>pack() method: It organizes the widgets in blocks before placing in the parent widget.</a:t>
            </a:r>
          </a:p>
          <a:p>
            <a:pPr>
              <a:buFont typeface="Wingdings" pitchFamily="2" charset="2"/>
              <a:buChar char="v"/>
            </a:pPr>
            <a:r>
              <a:rPr lang="en-GB" sz="2200" b="1" i="1" dirty="0"/>
              <a:t>Entry: It is used to input the single line text entry from the user.. For multi-line text input, Text widget is used.</a:t>
            </a:r>
            <a:endParaRPr lang="en-US" sz="2200" b="1" i="1" dirty="0"/>
          </a:p>
          <a:p>
            <a:pPr>
              <a:buFont typeface="Wingdings" pitchFamily="2" charset="2"/>
              <a:buChar char="v"/>
            </a:pPr>
            <a:r>
              <a:rPr lang="en-GB" sz="2200" b="1" i="1" dirty="0"/>
              <a:t>Label: It refers to the display box where you can put any text or image which can be updated any time as per the code</a:t>
            </a:r>
            <a:r>
              <a:rPr lang="en-GB" sz="2200" b="1" i="1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200" b="1" i="1" dirty="0" smtClean="0"/>
              <a:t>Button: The </a:t>
            </a:r>
            <a:r>
              <a:rPr lang="en-US" sz="2200" b="1" i="1" dirty="0"/>
              <a:t>Button widget is used to display buttons in your application</a:t>
            </a:r>
            <a:r>
              <a:rPr lang="en-US" sz="2200" b="1" i="1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200" b="1" i="1" dirty="0"/>
              <a:t>Entry</a:t>
            </a:r>
            <a:r>
              <a:rPr lang="en-US" sz="2200" b="1" i="1" dirty="0" smtClean="0"/>
              <a:t>: It </a:t>
            </a:r>
            <a:r>
              <a:rPr lang="en-US" sz="2200" b="1" i="1" dirty="0"/>
              <a:t>is used to input the single line text entry from the user.</a:t>
            </a:r>
            <a:endParaRPr lang="en-US" sz="2200" b="1" i="1" dirty="0" smtClean="0"/>
          </a:p>
          <a:p>
            <a:pPr>
              <a:buFont typeface="Wingdings" pitchFamily="2" charset="2"/>
              <a:buChar char="v"/>
            </a:pPr>
            <a:r>
              <a:rPr lang="en-US" sz="2200" b="1" i="1" dirty="0" smtClean="0"/>
              <a:t>Different widgets can also be defined with certain attributes like </a:t>
            </a:r>
            <a:r>
              <a:rPr lang="en-US" sz="2200" b="1" i="1" dirty="0" err="1" smtClean="0"/>
              <a:t>bd</a:t>
            </a:r>
            <a:r>
              <a:rPr lang="en-US" sz="2200" b="1" i="1" dirty="0" smtClean="0"/>
              <a:t>, </a:t>
            </a:r>
            <a:r>
              <a:rPr lang="en-US" sz="2200" b="1" i="1" dirty="0" err="1" smtClean="0"/>
              <a:t>bg</a:t>
            </a:r>
            <a:r>
              <a:rPr lang="en-US" sz="2200" b="1" i="1" dirty="0" smtClean="0"/>
              <a:t>, </a:t>
            </a:r>
            <a:r>
              <a:rPr lang="en-US" sz="2200" b="1" i="1" dirty="0" err="1" smtClean="0"/>
              <a:t>fg</a:t>
            </a:r>
            <a:r>
              <a:rPr lang="en-US" sz="2200" b="1" i="1" dirty="0" smtClean="0"/>
              <a:t>, text, font, </a:t>
            </a:r>
            <a:r>
              <a:rPr lang="en-US" sz="2200" b="1" i="1" dirty="0" err="1" smtClean="0"/>
              <a:t>command,etc</a:t>
            </a:r>
            <a:r>
              <a:rPr lang="en-US" sz="2200" b="1" i="1" dirty="0" smtClean="0"/>
              <a:t>.</a:t>
            </a:r>
            <a:endParaRPr lang="en-US" sz="2200" b="1" i="1" dirty="0"/>
          </a:p>
          <a:p>
            <a:pPr marL="0" indent="0">
              <a:buNone/>
            </a:pPr>
            <a:endParaRPr lang="en-GB" i="1" dirty="0" smtClean="0"/>
          </a:p>
          <a:p>
            <a:pPr>
              <a:buFont typeface="Wingdings" pitchFamily="2" charset="2"/>
              <a:buChar char="v"/>
            </a:pPr>
            <a:endParaRPr lang="en-GB" b="1" i="1" dirty="0"/>
          </a:p>
          <a:p>
            <a:pPr marL="0" indent="0">
              <a:buNone/>
            </a:pPr>
            <a:endParaRPr lang="en-US" b="1" i="1" u="sng" dirty="0" smtClean="0"/>
          </a:p>
          <a:p>
            <a:endParaRPr lang="en-US" b="1" i="1" u="sng" dirty="0"/>
          </a:p>
          <a:p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124406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D500FB-5D1B-ED41-80D4-BD76DFE2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362" y="1"/>
            <a:ext cx="10131425" cy="1066800"/>
          </a:xfrm>
        </p:spPr>
        <p:txBody>
          <a:bodyPr>
            <a:normAutofit/>
          </a:bodyPr>
          <a:lstStyle/>
          <a:p>
            <a:pPr algn="ctr"/>
            <a:r>
              <a:rPr lang="en-US" sz="4400" b="1" i="1" dirty="0">
                <a:solidFill>
                  <a:srgbClr val="00B0F0"/>
                </a:solidFill>
                <a:latin typeface="Agency FB" pitchFamily="34" charset="0"/>
              </a:rPr>
              <a:t>RESULT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449826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After the execution of the code main window of the application pops up. </a:t>
            </a:r>
          </a:p>
          <a:p>
            <a:r>
              <a:rPr lang="en-US" sz="2000" b="1" i="1" dirty="0" smtClean="0"/>
              <a:t>The appearance of that window is as follows:</a:t>
            </a:r>
            <a:endParaRPr lang="en-US" sz="2000" b="1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6"/>
          <a:stretch/>
        </p:blipFill>
        <p:spPr>
          <a:xfrm>
            <a:off x="6400800" y="2362200"/>
            <a:ext cx="4734697" cy="412798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62200"/>
            <a:ext cx="5019675" cy="413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46765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3E8A1A-2D2D-734A-A558-B42BF3EEB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3501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400" b="1" i="1" dirty="0">
                <a:solidFill>
                  <a:srgbClr val="00B0F0"/>
                </a:solidFill>
                <a:latin typeface="Agency FB" pitchFamily="34" charset="0"/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8320D8B-FAA2-1A44-8822-48CCEE1E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131425" cy="411480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en-US" b="1" i="1" dirty="0" smtClean="0"/>
          </a:p>
          <a:p>
            <a:pPr>
              <a:buFont typeface="Wingdings" pitchFamily="2" charset="2"/>
              <a:buChar char="v"/>
            </a:pPr>
            <a:r>
              <a:rPr lang="en-US" sz="2000" b="1" i="1" dirty="0" smtClean="0"/>
              <a:t>We learn about the concept of  Graphic User Interface and can put the same to use in our program.</a:t>
            </a:r>
            <a:endParaRPr lang="en-US" sz="2000" b="1" i="1" dirty="0"/>
          </a:p>
          <a:p>
            <a:pPr>
              <a:buFont typeface="Wingdings" pitchFamily="2" charset="2"/>
              <a:buChar char="v"/>
            </a:pPr>
            <a:r>
              <a:rPr lang="en-US" sz="2000" b="1" i="1" dirty="0" smtClean="0"/>
              <a:t>We can </a:t>
            </a:r>
            <a:r>
              <a:rPr lang="en-US" sz="2000" b="1" i="1" dirty="0"/>
              <a:t>successfully </a:t>
            </a:r>
            <a:r>
              <a:rPr lang="en-US" sz="2000" b="1" i="1" dirty="0" smtClean="0"/>
              <a:t>develop a application like color </a:t>
            </a:r>
            <a:r>
              <a:rPr lang="en-US" sz="2000" b="1" i="1" dirty="0"/>
              <a:t>game using python Tkinter</a:t>
            </a:r>
            <a:r>
              <a:rPr lang="en-US" sz="2000" b="1" i="1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000" b="1" i="1" dirty="0" smtClean="0"/>
              <a:t>We can explore various other functionalities in </a:t>
            </a:r>
            <a:r>
              <a:rPr lang="en-US" sz="2000" b="1" i="1" dirty="0" err="1" smtClean="0"/>
              <a:t>tkinter</a:t>
            </a:r>
            <a:r>
              <a:rPr lang="en-US" sz="2000" b="1" i="1" dirty="0" smtClean="0"/>
              <a:t> package and can also use it for making different applications.</a:t>
            </a:r>
          </a:p>
          <a:p>
            <a:pPr>
              <a:buFont typeface="Wingdings" pitchFamily="2" charset="2"/>
              <a:buChar char="v"/>
            </a:pPr>
            <a:endParaRPr lang="en-US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88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493</Words>
  <Application>Microsoft Office PowerPoint</Application>
  <PresentationFormat>Custom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Celestial</vt:lpstr>
      <vt:lpstr>Python MINI PROJECT:   tHE   colour - game</vt:lpstr>
      <vt:lpstr>PROBLEM STATEMENT </vt:lpstr>
      <vt:lpstr>SYSTEM ARCHITECTURE </vt:lpstr>
      <vt:lpstr>FEATURES OF DESIGNED SYSTEM</vt:lpstr>
      <vt:lpstr>Features OF DESIGNED SYSTEM</vt:lpstr>
      <vt:lpstr>Features OF DESIGNED SYSTEM</vt:lpstr>
      <vt:lpstr>Features OF DESIGNED SYSTEM</vt:lpstr>
      <vt:lpstr>RESULT 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Sourish Shetty 16010520078 J1 AMOD  ZACK   SUFIYAN SHAIKH</dc:title>
  <dc:creator>SOURISH SHETTY</dc:creator>
  <cp:lastModifiedBy>Admin</cp:lastModifiedBy>
  <cp:revision>39</cp:revision>
  <dcterms:created xsi:type="dcterms:W3CDTF">2021-05-31T13:18:31Z</dcterms:created>
  <dcterms:modified xsi:type="dcterms:W3CDTF">2021-06-03T03:53:41Z</dcterms:modified>
</cp:coreProperties>
</file>