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75" r:id="rId6"/>
    <p:sldId id="298" r:id="rId7"/>
    <p:sldId id="299" r:id="rId8"/>
    <p:sldId id="294" r:id="rId9"/>
    <p:sldId id="293" r:id="rId10"/>
    <p:sldId id="295" r:id="rId11"/>
    <p:sldId id="296" r:id="rId12"/>
    <p:sldId id="297" r:id="rId13"/>
    <p:sldId id="258" r:id="rId14"/>
    <p:sldId id="272" r:id="rId15"/>
    <p:sldId id="261" r:id="rId16"/>
    <p:sldId id="277" r:id="rId17"/>
    <p:sldId id="262" r:id="rId18"/>
    <p:sldId id="278" r:id="rId19"/>
    <p:sldId id="263" r:id="rId20"/>
    <p:sldId id="280" r:id="rId21"/>
    <p:sldId id="264" r:id="rId22"/>
    <p:sldId id="271" r:id="rId23"/>
    <p:sldId id="265" r:id="rId24"/>
    <p:sldId id="276" r:id="rId25"/>
    <p:sldId id="273" r:id="rId26"/>
    <p:sldId id="279" r:id="rId27"/>
    <p:sldId id="283" r:id="rId28"/>
    <p:sldId id="274" r:id="rId29"/>
    <p:sldId id="269" r:id="rId30"/>
    <p:sldId id="286" r:id="rId31"/>
    <p:sldId id="281" r:id="rId32"/>
    <p:sldId id="287" r:id="rId33"/>
    <p:sldId id="288" r:id="rId34"/>
    <p:sldId id="285" r:id="rId35"/>
    <p:sldId id="289" r:id="rId36"/>
    <p:sldId id="284" r:id="rId37"/>
    <p:sldId id="290" r:id="rId38"/>
    <p:sldId id="292" r:id="rId39"/>
    <p:sldId id="291" r:id="rId40"/>
    <p:sldId id="25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2" y="3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0" name="Picture 9" descr="10.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1841500"/>
            <a:ext cx="8686800" cy="3154680"/>
          </a:xfrm>
          <a:prstGeom prst="rect">
            <a:avLst/>
          </a:prstGeom>
        </p:spPr>
      </p:pic>
      <p:sp>
        <p:nvSpPr>
          <p:cNvPr id="4" name="Content Placeholder 3"/>
          <p:cNvSpPr>
            <a:spLocks noGrp="1"/>
          </p:cNvSpPr>
          <p:nvPr>
            <p:ph sz="quarter" idx="10"/>
          </p:nvPr>
        </p:nvSpPr>
        <p:spPr>
          <a:xfrm>
            <a:off x="476250" y="3515443"/>
            <a:ext cx="7772400" cy="450850"/>
          </a:xfrm>
        </p:spPr>
        <p:txBody>
          <a:bodyPr wrap="square">
            <a:noAutofit/>
          </a:bodyPr>
          <a:lstStyle>
            <a:lvl1pPr marL="0" indent="0" algn="l" defTabSz="457200" rtl="0" eaLnBrk="1" latinLnBrk="0" hangingPunct="1">
              <a:spcBef>
                <a:spcPct val="20000"/>
              </a:spcBef>
              <a:buFont typeface="Arial"/>
              <a:buNone/>
              <a:defRPr lang="en-US" sz="2000" kern="1200" dirty="0" smtClean="0">
                <a:solidFill>
                  <a:srgbClr val="FFFFFF"/>
                </a:solidFill>
                <a:latin typeface="+mn-lt"/>
                <a:ea typeface="+mn-ea"/>
                <a:cs typeface="+mn-cs"/>
              </a:defRPr>
            </a:lvl1pPr>
            <a:lvl2pPr marL="0" indent="0" algn="l" defTabSz="457200" rtl="0" eaLnBrk="1" latinLnBrk="0" hangingPunct="1">
              <a:spcBef>
                <a:spcPct val="20000"/>
              </a:spcBef>
              <a:buFont typeface="Arial"/>
              <a:buNone/>
              <a:defRPr lang="en-US" sz="2000" kern="1200" dirty="0" smtClean="0">
                <a:solidFill>
                  <a:srgbClr val="FFFFFF"/>
                </a:solidFill>
                <a:latin typeface="+mn-lt"/>
                <a:ea typeface="+mn-ea"/>
                <a:cs typeface="+mn-cs"/>
              </a:defRPr>
            </a:lvl2pPr>
            <a:lvl3pPr marL="0" indent="0" algn="l" defTabSz="457200" rtl="0" eaLnBrk="1" latinLnBrk="0" hangingPunct="1">
              <a:spcBef>
                <a:spcPct val="20000"/>
              </a:spcBef>
              <a:buFont typeface="Arial"/>
              <a:buNone/>
              <a:defRPr lang="en-US" sz="2000" kern="1200" dirty="0" smtClean="0">
                <a:solidFill>
                  <a:srgbClr val="FFFFFF"/>
                </a:solidFill>
                <a:latin typeface="+mn-lt"/>
                <a:ea typeface="+mn-ea"/>
                <a:cs typeface="+mn-cs"/>
              </a:defRPr>
            </a:lvl3pPr>
            <a:lvl4pPr marL="0" indent="0" algn="l" defTabSz="457200" rtl="0" eaLnBrk="1" latinLnBrk="0" hangingPunct="1">
              <a:spcBef>
                <a:spcPct val="20000"/>
              </a:spcBef>
              <a:buFont typeface="Arial"/>
              <a:buNone/>
              <a:defRPr lang="en-US" sz="2000" kern="1200" dirty="0" smtClean="0">
                <a:solidFill>
                  <a:srgbClr val="FFFFFF"/>
                </a:solidFill>
                <a:latin typeface="+mn-lt"/>
                <a:ea typeface="+mn-ea"/>
                <a:cs typeface="+mn-cs"/>
              </a:defRPr>
            </a:lvl4pPr>
            <a:lvl5pPr marL="0" indent="0" algn="l" defTabSz="457200" rtl="0" eaLnBrk="1" latinLnBrk="0" hangingPunct="1">
              <a:spcBef>
                <a:spcPct val="20000"/>
              </a:spcBef>
              <a:buFont typeface="Arial"/>
              <a:buNone/>
              <a:defRPr lang="en-US" sz="2000" kern="1200" dirty="0">
                <a:solidFill>
                  <a:srgbClr val="FFFFFF"/>
                </a:solidFill>
                <a:latin typeface="+mn-lt"/>
                <a:ea typeface="+mn-ea"/>
                <a:cs typeface="+mn-cs"/>
              </a:defRPr>
            </a:lvl5pPr>
          </a:lstStyle>
          <a:p>
            <a:pPr lvl="0"/>
            <a:r>
              <a:rPr lang="en-US" smtClean="0"/>
              <a:t>Click to edit Master text styles</a:t>
            </a:r>
          </a:p>
        </p:txBody>
      </p:sp>
      <p:sp>
        <p:nvSpPr>
          <p:cNvPr id="2" name="Title 1"/>
          <p:cNvSpPr>
            <a:spLocks noGrp="1"/>
          </p:cNvSpPr>
          <p:nvPr>
            <p:ph type="ctrTitle"/>
          </p:nvPr>
        </p:nvSpPr>
        <p:spPr>
          <a:xfrm>
            <a:off x="475488" y="2588843"/>
            <a:ext cx="7772400" cy="881892"/>
          </a:xfrm>
        </p:spPr>
        <p:txBody>
          <a:bodyPr wrap="square" anchor="b">
            <a:noAutofit/>
          </a:bodyPr>
          <a:lstStyle>
            <a:lvl1pPr>
              <a:lnSpc>
                <a:spcPct val="80000"/>
              </a:lnSpc>
              <a:defRPr sz="4000" b="0" i="0">
                <a:solidFill>
                  <a:schemeClr val="bg1"/>
                </a:solidFill>
                <a:latin typeface="Calibri"/>
                <a:cs typeface="Calibri"/>
              </a:defRPr>
            </a:lvl1pPr>
          </a:lstStyle>
          <a:p>
            <a:r>
              <a:rPr lang="en-US" smtClean="0"/>
              <a:t>Click to edit Master title style</a:t>
            </a:r>
            <a:endParaRPr lang="en-US" dirty="0"/>
          </a:p>
        </p:txBody>
      </p:sp>
      <p:pic>
        <p:nvPicPr>
          <p:cNvPr id="9" name="Picture 8" descr="Kemper_c.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2631" y="530187"/>
            <a:ext cx="2606664" cy="694566"/>
          </a:xfrm>
          <a:prstGeom prst="rect">
            <a:avLst/>
          </a:prstGeom>
        </p:spPr>
      </p:pic>
      <p:sp>
        <p:nvSpPr>
          <p:cNvPr id="8" name="Rectangle 5"/>
          <p:cNvSpPr>
            <a:spLocks noGrp="1" noChangeArrowheads="1"/>
          </p:cNvSpPr>
          <p:nvPr>
            <p:ph type="dt" sz="half" idx="2"/>
          </p:nvPr>
        </p:nvSpPr>
        <p:spPr bwMode="auto">
          <a:xfrm>
            <a:off x="475488" y="2196915"/>
            <a:ext cx="1260475" cy="309563"/>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a:defRPr sz="1200">
                <a:solidFill>
                  <a:schemeClr val="bg1"/>
                </a:solidFill>
              </a:defRPr>
            </a:lvl1pPr>
          </a:lstStyle>
          <a:p>
            <a:r>
              <a:rPr lang="pt-BR" dirty="0" smtClean="0"/>
              <a:t>Month 00, 2011</a:t>
            </a:r>
            <a:endParaRPr lang="pt-BR" dirty="0"/>
          </a:p>
        </p:txBody>
      </p:sp>
    </p:spTree>
    <p:extLst>
      <p:ext uri="{BB962C8B-B14F-4D97-AF65-F5344CB8AC3E}">
        <p14:creationId xmlns:p14="http://schemas.microsoft.com/office/powerpoint/2010/main" val="2840781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hank you page">
    <p:bg>
      <p:bgPr>
        <a:solidFill>
          <a:schemeClr val="accent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867956"/>
            <a:ext cx="8229600" cy="2573209"/>
          </a:xfrm>
        </p:spPr>
        <p:txBody>
          <a:bodyPr anchor="t"/>
          <a:lstStyle>
            <a:lvl1pPr marL="0" algn="l" defTabSz="457200" rtl="0" eaLnBrk="1" latinLnBrk="0" hangingPunct="1">
              <a:defRPr lang="en-US" sz="6200" kern="1200" dirty="0">
                <a:solidFill>
                  <a:schemeClr val="bg1"/>
                </a:solidFill>
                <a:latin typeface="+mn-lt"/>
                <a:ea typeface="+mn-ea"/>
                <a:cs typeface="+mn-cs"/>
              </a:defRPr>
            </a:lvl1pPr>
          </a:lstStyle>
          <a:p>
            <a:r>
              <a:rPr lang="en-US" smtClean="0"/>
              <a:t>Click to edit Master title style</a:t>
            </a:r>
            <a:endParaRPr lang="en-US" dirty="0"/>
          </a:p>
        </p:txBody>
      </p:sp>
      <p:sp>
        <p:nvSpPr>
          <p:cNvPr id="7" name="Content Placeholder 6"/>
          <p:cNvSpPr>
            <a:spLocks noGrp="1"/>
          </p:cNvSpPr>
          <p:nvPr>
            <p:ph sz="quarter" idx="10"/>
          </p:nvPr>
        </p:nvSpPr>
        <p:spPr>
          <a:xfrm>
            <a:off x="457200" y="4680368"/>
            <a:ext cx="8228448" cy="1638669"/>
          </a:xfrm>
        </p:spPr>
        <p:txBody>
          <a:bodyPr/>
          <a:lstStyle>
            <a:lvl1pPr marL="0" indent="0" algn="l" defTabSz="457200" rtl="0" eaLnBrk="1" latinLnBrk="0" hangingPunct="1">
              <a:spcBef>
                <a:spcPct val="65000"/>
              </a:spcBef>
              <a:buFont typeface="Times" charset="0"/>
              <a:buNone/>
              <a:defRPr lang="en-US" sz="1200" kern="1200" dirty="0" smtClean="0">
                <a:solidFill>
                  <a:schemeClr val="bg1"/>
                </a:solidFill>
                <a:latin typeface="+mn-lt"/>
                <a:ea typeface="+mn-ea"/>
                <a:cs typeface="+mn-cs"/>
              </a:defRPr>
            </a:lvl1pPr>
            <a:lvl2pPr marL="0" indent="0" algn="l" defTabSz="457200" rtl="0" eaLnBrk="1" latinLnBrk="0" hangingPunct="1">
              <a:spcBef>
                <a:spcPct val="65000"/>
              </a:spcBef>
              <a:buFont typeface="Times" charset="0"/>
              <a:buNone/>
              <a:defRPr lang="en-US" sz="1200" kern="1200" dirty="0" smtClean="0">
                <a:solidFill>
                  <a:schemeClr val="bg1"/>
                </a:solidFill>
                <a:latin typeface="+mn-lt"/>
                <a:ea typeface="+mn-ea"/>
                <a:cs typeface="+mn-cs"/>
              </a:defRPr>
            </a:lvl2pPr>
            <a:lvl3pPr marL="0" indent="0" algn="l" defTabSz="457200" rtl="0" eaLnBrk="1" latinLnBrk="0" hangingPunct="1">
              <a:spcBef>
                <a:spcPct val="65000"/>
              </a:spcBef>
              <a:buFont typeface="Times" charset="0"/>
              <a:buNone/>
              <a:defRPr lang="en-US" sz="1200" kern="1200" dirty="0" smtClean="0">
                <a:solidFill>
                  <a:schemeClr val="bg1"/>
                </a:solidFill>
                <a:latin typeface="+mn-lt"/>
                <a:ea typeface="+mn-ea"/>
                <a:cs typeface="+mn-cs"/>
              </a:defRPr>
            </a:lvl3pPr>
            <a:lvl4pPr marL="0" indent="0" algn="l" defTabSz="457200" rtl="0" eaLnBrk="1" latinLnBrk="0" hangingPunct="1">
              <a:spcBef>
                <a:spcPct val="65000"/>
              </a:spcBef>
              <a:buFont typeface="Times" charset="0"/>
              <a:buNone/>
              <a:defRPr lang="en-US" sz="1200" kern="1200" dirty="0" smtClean="0">
                <a:solidFill>
                  <a:schemeClr val="bg1"/>
                </a:solidFill>
                <a:latin typeface="+mn-lt"/>
                <a:ea typeface="+mn-ea"/>
                <a:cs typeface="+mn-cs"/>
              </a:defRPr>
            </a:lvl4pPr>
            <a:lvl5pPr marL="0" indent="0" algn="l" defTabSz="457200" rtl="0" eaLnBrk="1" latinLnBrk="0" hangingPunct="1">
              <a:spcBef>
                <a:spcPct val="65000"/>
              </a:spcBef>
              <a:buFont typeface="Times" charset="0"/>
              <a:buNone/>
              <a:defRPr lang="en-US" sz="1200" kern="1200" dirty="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386517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dt" sz="half" idx="10"/>
          </p:nvPr>
        </p:nvSpPr>
        <p:spPr/>
        <p:txBody>
          <a:bodyPr/>
          <a:lstStyle>
            <a:lvl1pPr>
              <a:defRPr sz="1200">
                <a:solidFill>
                  <a:schemeClr val="bg1"/>
                </a:solidFill>
              </a:defRPr>
            </a:lvl1pPr>
          </a:lstStyle>
          <a:p>
            <a:r>
              <a:rPr lang="pt-BR" dirty="0" smtClean="0"/>
              <a:t>September, 2013</a:t>
            </a:r>
            <a:endParaRPr lang="pt-BR" dirty="0"/>
          </a:p>
        </p:txBody>
      </p:sp>
      <p:sp>
        <p:nvSpPr>
          <p:cNvPr id="8" name="Content Placeholder 7"/>
          <p:cNvSpPr>
            <a:spLocks noGrp="1"/>
          </p:cNvSpPr>
          <p:nvPr>
            <p:ph sz="quarter" idx="4294967295"/>
          </p:nvPr>
        </p:nvSpPr>
        <p:spPr>
          <a:xfrm>
            <a:off x="0" y="3514725"/>
            <a:ext cx="7772400" cy="450850"/>
          </a:xfrm>
        </p:spPr>
        <p:txBody>
          <a:bodyPr>
            <a:normAutofit fontScale="85000" lnSpcReduction="20000"/>
          </a:bodyPr>
          <a:lstStyle/>
          <a:p>
            <a:pPr marL="0" indent="0">
              <a:buNone/>
            </a:pPr>
            <a:r>
              <a:rPr lang="en-US" dirty="0" smtClean="0"/>
              <a:t>                    Required </a:t>
            </a:r>
            <a:r>
              <a:rPr lang="en-US" dirty="0" smtClean="0"/>
              <a:t>understanding for using GIT</a:t>
            </a:r>
            <a:endParaRPr lang="en-US" dirty="0"/>
          </a:p>
        </p:txBody>
      </p:sp>
      <p:sp>
        <p:nvSpPr>
          <p:cNvPr id="2" name="Title 1"/>
          <p:cNvSpPr>
            <a:spLocks noGrp="1"/>
          </p:cNvSpPr>
          <p:nvPr>
            <p:ph type="ctrTitle" idx="4294967295"/>
          </p:nvPr>
        </p:nvSpPr>
        <p:spPr>
          <a:xfrm>
            <a:off x="0" y="2589213"/>
            <a:ext cx="7772400" cy="881062"/>
          </a:xfrm>
        </p:spPr>
        <p:txBody>
          <a:bodyPr/>
          <a:lstStyle/>
          <a:p>
            <a:r>
              <a:rPr lang="en-US" dirty="0" smtClean="0"/>
              <a:t>    GIT </a:t>
            </a:r>
            <a:r>
              <a:rPr lang="en-US" dirty="0" smtClean="0"/>
              <a:t>Commit Trees Explained</a:t>
            </a:r>
            <a:endParaRPr lang="en-US" dirty="0"/>
          </a:p>
        </p:txBody>
      </p:sp>
    </p:spTree>
    <p:extLst>
      <p:ext uri="{BB962C8B-B14F-4D97-AF65-F5344CB8AC3E}">
        <p14:creationId xmlns:p14="http://schemas.microsoft.com/office/powerpoint/2010/main" val="1918950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The GIT commit tree</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P1: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D</a:t>
            </a:r>
            <a:r>
              <a:rPr lang="en-US" sz="2400" dirty="0" smtClean="0">
                <a:solidFill>
                  <a:schemeClr val="tx1"/>
                </a:solidFill>
              </a:rPr>
              <a:t>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E</a:t>
            </a:r>
            <a:endParaRPr lang="en-US" sz="2400" dirty="0" smtClean="0">
              <a:solidFill>
                <a:schemeClr val="tx1"/>
              </a:solidFill>
            </a:endParaRPr>
          </a:p>
          <a:p>
            <a:pPr defTabSz="457200"/>
            <a:r>
              <a:rPr lang="en-US" sz="2400" dirty="0" smtClean="0">
                <a:solidFill>
                  <a:schemeClr val="tx1"/>
                </a:solidFill>
              </a:rPr>
              <a:t>				------------------time----------------&gt;</a:t>
            </a:r>
          </a:p>
          <a:p>
            <a:pPr defTabSz="457200"/>
            <a:r>
              <a:rPr lang="en-US" sz="2400" dirty="0" smtClean="0">
                <a:solidFill>
                  <a:schemeClr val="tx1"/>
                </a:solidFill>
              </a:rPr>
              <a:t>P1 = Person1</a:t>
            </a:r>
          </a:p>
          <a:p>
            <a:pPr defTabSz="457200"/>
            <a:endParaRPr lang="en-US" sz="2400" dirty="0" smtClean="0">
              <a:solidFill>
                <a:schemeClr val="tx1"/>
              </a:solidFill>
            </a:endParaRPr>
          </a:p>
          <a:p>
            <a:pPr defTabSz="457200"/>
            <a:r>
              <a:rPr lang="en-US" sz="2400" dirty="0" smtClean="0">
                <a:solidFill>
                  <a:schemeClr val="tx1"/>
                </a:solidFill>
              </a:rPr>
              <a:t>(master) = branch name. Default.</a:t>
            </a:r>
          </a:p>
          <a:p>
            <a:pPr defTabSz="457200"/>
            <a:endParaRPr lang="en-US" sz="2400" dirty="0" smtClean="0">
              <a:solidFill>
                <a:schemeClr val="tx1"/>
              </a:solidFill>
            </a:endParaRPr>
          </a:p>
          <a:p>
            <a:pPr defTabSz="457200"/>
            <a:r>
              <a:rPr lang="en-US" sz="2400" dirty="0" smtClean="0">
                <a:solidFill>
                  <a:schemeClr val="tx1"/>
                </a:solidFill>
              </a:rPr>
              <a:t>A,B,C,</a:t>
            </a:r>
            <a:r>
              <a:rPr lang="en-US" sz="2400" dirty="0" smtClean="0">
                <a:solidFill>
                  <a:schemeClr val="tx1"/>
                </a:solidFill>
                <a:sym typeface="Wingdings" pitchFamily="2" charset="2"/>
              </a:rPr>
              <a:t>D,E = commits. Commits represent file system snapshots.</a:t>
            </a:r>
          </a:p>
          <a:p>
            <a:pPr defTabSz="457200"/>
            <a:endParaRPr lang="en-US" sz="2400" dirty="0" smtClean="0">
              <a:solidFill>
                <a:schemeClr val="tx1"/>
              </a:solidFill>
            </a:endParaRPr>
          </a:p>
          <a:p>
            <a:pPr defTabSz="457200"/>
            <a:r>
              <a:rPr lang="en-US" sz="2400" dirty="0" smtClean="0">
                <a:solidFill>
                  <a:schemeClr val="tx1"/>
                </a:solidFill>
              </a:rPr>
              <a:t>A = Initial commit. Files as of (day 1 / commit 1).</a:t>
            </a:r>
          </a:p>
          <a:p>
            <a:pPr defTabSz="457200"/>
            <a:endParaRPr lang="en-US" sz="2400" dirty="0" smtClean="0">
              <a:solidFill>
                <a:schemeClr val="tx1"/>
              </a:solidFill>
            </a:endParaRPr>
          </a:p>
          <a:p>
            <a:pPr defTabSz="457200"/>
            <a:r>
              <a:rPr lang="en-US" sz="2400" dirty="0" smtClean="0">
                <a:solidFill>
                  <a:schemeClr val="tx1"/>
                </a:solidFill>
              </a:rPr>
              <a:t>B = Second commit. Represents some change - added, updated, moved, deleted file(s).</a:t>
            </a:r>
          </a:p>
          <a:p>
            <a:pPr defTabSz="457200"/>
            <a:endParaRPr lang="en-US" sz="2400" dirty="0" smtClean="0">
              <a:solidFill>
                <a:schemeClr val="tx1"/>
              </a:solidFill>
            </a:endParaRPr>
          </a:p>
          <a:p>
            <a:pPr defTabSz="457200"/>
            <a:r>
              <a:rPr lang="en-US" sz="2400" dirty="0" smtClean="0">
                <a:solidFill>
                  <a:schemeClr val="tx1"/>
                </a:solidFill>
              </a:rPr>
              <a:t>E = Last commit. Your most recent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err="1" smtClean="0"/>
              <a:t>Git</a:t>
            </a:r>
            <a:r>
              <a:rPr lang="en-US" dirty="0" smtClean="0"/>
              <a:t> is a DVCS</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DVCS (Distributed Version Control System). What does the word </a:t>
            </a:r>
            <a:r>
              <a:rPr lang="en-US" sz="2400" b="1" i="1" dirty="0" smtClean="0">
                <a:solidFill>
                  <a:schemeClr val="tx1"/>
                </a:solidFill>
              </a:rPr>
              <a:t>Distributed</a:t>
            </a:r>
            <a:r>
              <a:rPr lang="en-US" sz="2400" dirty="0" smtClean="0">
                <a:solidFill>
                  <a:schemeClr val="tx1"/>
                </a:solidFill>
              </a:rPr>
              <a:t> mean in the context of a VCS?  It means:</a:t>
            </a:r>
          </a:p>
          <a:p>
            <a:pPr defTabSz="457200"/>
            <a:endParaRPr lang="en-US" sz="2400" dirty="0" smtClean="0">
              <a:solidFill>
                <a:schemeClr val="tx1"/>
              </a:solidFill>
            </a:endParaRPr>
          </a:p>
          <a:p>
            <a:pPr defTabSz="457200">
              <a:buFont typeface="Arial" pitchFamily="34" charset="0"/>
              <a:buChar char="•"/>
            </a:pPr>
            <a:r>
              <a:rPr lang="en-US" sz="2400" dirty="0" smtClean="0">
                <a:solidFill>
                  <a:schemeClr val="tx1"/>
                </a:solidFill>
              </a:rPr>
              <a:t>“Real” work can proceed without being connected.</a:t>
            </a:r>
          </a:p>
          <a:p>
            <a:pPr defTabSz="457200">
              <a:buFont typeface="Arial" pitchFamily="34" charset="0"/>
              <a:buChar char="•"/>
            </a:pPr>
            <a:r>
              <a:rPr lang="en-US" sz="2400" dirty="0" smtClean="0">
                <a:solidFill>
                  <a:schemeClr val="tx1"/>
                </a:solidFill>
              </a:rPr>
              <a:t>A </a:t>
            </a:r>
            <a:r>
              <a:rPr lang="en-US" sz="2400" dirty="0" err="1" smtClean="0">
                <a:solidFill>
                  <a:schemeClr val="tx1"/>
                </a:solidFill>
              </a:rPr>
              <a:t>Git</a:t>
            </a:r>
            <a:r>
              <a:rPr lang="en-US" sz="2400" dirty="0" smtClean="0">
                <a:solidFill>
                  <a:schemeClr val="tx1"/>
                </a:solidFill>
              </a:rPr>
              <a:t> repo must contain everything; From the beginning of time, all content, all history, it must stand by itself.</a:t>
            </a:r>
          </a:p>
          <a:p>
            <a:pPr defTabSz="457200">
              <a:buFont typeface="Arial" pitchFamily="34" charset="0"/>
              <a:buChar char="•"/>
            </a:pPr>
            <a:r>
              <a:rPr lang="en-US" sz="2400" dirty="0" smtClean="0">
                <a:solidFill>
                  <a:schemeClr val="tx1"/>
                </a:solidFill>
              </a:rPr>
              <a:t>There’s no “truth” repository (we simulate this via Stash).</a:t>
            </a:r>
          </a:p>
          <a:p>
            <a:pPr defTabSz="457200"/>
            <a:endParaRPr lang="en-US" sz="2400" dirty="0" smtClean="0">
              <a:solidFill>
                <a:schemeClr val="tx1"/>
              </a:solidFill>
            </a:endParaRPr>
          </a:p>
          <a:p>
            <a:pPr defTabSz="457200"/>
            <a:r>
              <a:rPr lang="en-US" sz="2400" dirty="0" smtClean="0">
                <a:solidFill>
                  <a:schemeClr val="tx1"/>
                </a:solidFill>
              </a:rPr>
              <a:t>The distributed nature of </a:t>
            </a:r>
            <a:r>
              <a:rPr lang="en-US" sz="2400" dirty="0" err="1" smtClean="0">
                <a:solidFill>
                  <a:schemeClr val="tx1"/>
                </a:solidFill>
              </a:rPr>
              <a:t>Git</a:t>
            </a:r>
            <a:r>
              <a:rPr lang="en-US" sz="2400" dirty="0" smtClean="0">
                <a:solidFill>
                  <a:schemeClr val="tx1"/>
                </a:solidFill>
              </a:rPr>
              <a:t> encourages &amp; allows local changes (commits). Commits are locally-generated, unique to the machine that created them.</a:t>
            </a:r>
          </a:p>
          <a:p>
            <a:pPr defTabSz="457200"/>
            <a:endParaRPr lang="en-US" sz="2400" dirty="0" smtClean="0">
              <a:solidFill>
                <a:schemeClr val="tx1"/>
              </a:solidFill>
            </a:endParaRPr>
          </a:p>
          <a:p>
            <a:pPr defTabSz="457200"/>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The Centralized Repo Model</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Many Choices: We chose the “Hub and Spoke Model”</a:t>
            </a:r>
          </a:p>
          <a:p>
            <a:pPr defTabSz="457200"/>
            <a:r>
              <a:rPr lang="en-US" sz="2400" dirty="0" smtClean="0">
                <a:solidFill>
                  <a:schemeClr val="tx1"/>
                </a:solidFill>
              </a:rPr>
              <a:t>Stash = Remote (origin)</a:t>
            </a:r>
          </a:p>
          <a:p>
            <a:pPr defTabSz="457200"/>
            <a:endParaRPr lang="en-US" sz="2400" dirty="0" smtClean="0">
              <a:solidFill>
                <a:schemeClr val="tx1"/>
              </a:solidFill>
            </a:endParaRPr>
          </a:p>
          <a:p>
            <a:pPr defTabSz="457200"/>
            <a:endParaRPr lang="en-US" sz="2400" dirty="0" smtClean="0">
              <a:solidFill>
                <a:schemeClr val="tx1"/>
              </a:solidFill>
            </a:endParaRPr>
          </a:p>
          <a:p>
            <a:pPr defTabSz="457200"/>
            <a:endParaRPr lang="en-US" sz="2400" dirty="0" smtClean="0">
              <a:solidFill>
                <a:schemeClr val="tx1"/>
              </a:solidFill>
            </a:endParaRPr>
          </a:p>
          <a:p>
            <a:pPr defTabSz="457200"/>
            <a:endParaRPr lang="en-US" sz="2400" dirty="0" smtClean="0">
              <a:solidFill>
                <a:schemeClr val="tx1"/>
              </a:solidFill>
            </a:endParaRPr>
          </a:p>
          <a:p>
            <a:pPr defTabSz="457200"/>
            <a:endParaRPr lang="en-US" sz="2400" dirty="0" smtClean="0">
              <a:solidFill>
                <a:schemeClr val="tx1"/>
              </a:solidFill>
            </a:endParaRPr>
          </a:p>
          <a:p>
            <a:pPr defTabSz="457200"/>
            <a:r>
              <a:rPr lang="en-US" sz="2400" b="1" i="1" u="sng" dirty="0" smtClean="0">
                <a:solidFill>
                  <a:schemeClr val="tx1"/>
                </a:solidFill>
              </a:rPr>
              <a:t>GIT Remote Speak:</a:t>
            </a:r>
          </a:p>
          <a:p>
            <a:pPr defTabSz="457200"/>
            <a:r>
              <a:rPr lang="en-US" sz="2400" b="1" dirty="0" smtClean="0">
                <a:solidFill>
                  <a:schemeClr val="tx1"/>
                </a:solidFill>
              </a:rPr>
              <a:t>Push</a:t>
            </a:r>
            <a:r>
              <a:rPr lang="en-US" sz="2400" dirty="0" smtClean="0">
                <a:solidFill>
                  <a:schemeClr val="tx1"/>
                </a:solidFill>
              </a:rPr>
              <a:t> to the remote repo</a:t>
            </a:r>
          </a:p>
          <a:p>
            <a:pPr defTabSz="457200"/>
            <a:r>
              <a:rPr lang="en-US" sz="2400" b="1" dirty="0" smtClean="0">
                <a:solidFill>
                  <a:schemeClr val="tx1"/>
                </a:solidFill>
              </a:rPr>
              <a:t>Clone</a:t>
            </a:r>
            <a:r>
              <a:rPr lang="en-US" sz="2400" dirty="0" smtClean="0">
                <a:solidFill>
                  <a:schemeClr val="tx1"/>
                </a:solidFill>
              </a:rPr>
              <a:t> a remote repo</a:t>
            </a:r>
          </a:p>
          <a:p>
            <a:pPr defTabSz="457200"/>
            <a:r>
              <a:rPr lang="en-US" sz="2400" b="1" dirty="0" smtClean="0">
                <a:solidFill>
                  <a:schemeClr val="tx1"/>
                </a:solidFill>
              </a:rPr>
              <a:t>Fetch</a:t>
            </a:r>
            <a:r>
              <a:rPr lang="en-US" sz="2400" dirty="0" smtClean="0">
                <a:solidFill>
                  <a:schemeClr val="tx1"/>
                </a:solidFill>
              </a:rPr>
              <a:t> from a remote repo (changes)</a:t>
            </a:r>
          </a:p>
          <a:p>
            <a:pPr defTabSz="457200"/>
            <a:r>
              <a:rPr lang="en-US" sz="2400" b="1" dirty="0" smtClean="0">
                <a:solidFill>
                  <a:schemeClr val="tx1"/>
                </a:solidFill>
              </a:rPr>
              <a:t>Merge</a:t>
            </a:r>
            <a:r>
              <a:rPr lang="en-US" sz="2400" dirty="0" smtClean="0">
                <a:solidFill>
                  <a:schemeClr val="tx1"/>
                </a:solidFill>
              </a:rPr>
              <a:t> remote changes locally</a:t>
            </a:r>
          </a:p>
          <a:p>
            <a:pPr defTabSz="457200"/>
            <a:r>
              <a:rPr lang="en-US" sz="2400" b="1" dirty="0" smtClean="0">
                <a:solidFill>
                  <a:schemeClr val="tx1"/>
                </a:solidFill>
              </a:rPr>
              <a:t>Pull</a:t>
            </a:r>
            <a:r>
              <a:rPr lang="en-US" sz="2400" dirty="0" smtClean="0">
                <a:solidFill>
                  <a:schemeClr val="tx1"/>
                </a:solidFill>
              </a:rPr>
              <a:t> = (Fetch + Merge)</a:t>
            </a:r>
          </a:p>
        </p:txBody>
      </p:sp>
      <p:sp>
        <p:nvSpPr>
          <p:cNvPr id="4" name="Oval 3"/>
          <p:cNvSpPr/>
          <p:nvPr/>
        </p:nvSpPr>
        <p:spPr>
          <a:xfrm>
            <a:off x="3810000" y="3200400"/>
            <a:ext cx="13716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p>
          <a:p>
            <a:pPr algn="ctr"/>
            <a:r>
              <a:rPr lang="en-US" dirty="0" smtClean="0"/>
              <a:t>STASH</a:t>
            </a:r>
          </a:p>
          <a:p>
            <a:pPr algn="ctr"/>
            <a:r>
              <a:rPr lang="en-US" dirty="0" smtClean="0"/>
              <a:t>Repo</a:t>
            </a:r>
            <a:endParaRPr lang="en-US" dirty="0"/>
          </a:p>
        </p:txBody>
      </p:sp>
      <p:sp>
        <p:nvSpPr>
          <p:cNvPr id="5" name="Smiley Face 4"/>
          <p:cNvSpPr/>
          <p:nvPr/>
        </p:nvSpPr>
        <p:spPr>
          <a:xfrm>
            <a:off x="1371600" y="2438400"/>
            <a:ext cx="990600" cy="838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6" name="Smiley Face 5"/>
          <p:cNvSpPr/>
          <p:nvPr/>
        </p:nvSpPr>
        <p:spPr>
          <a:xfrm>
            <a:off x="6553200" y="2057400"/>
            <a:ext cx="990600" cy="838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7" name="Smiley Face 6"/>
          <p:cNvSpPr/>
          <p:nvPr/>
        </p:nvSpPr>
        <p:spPr>
          <a:xfrm>
            <a:off x="6553200" y="4343400"/>
            <a:ext cx="990600" cy="838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cxnSp>
        <p:nvCxnSpPr>
          <p:cNvPr id="9" name="Straight Arrow Connector 8"/>
          <p:cNvCxnSpPr>
            <a:stCxn id="5" idx="5"/>
            <a:endCxn id="4" idx="2"/>
          </p:cNvCxnSpPr>
          <p:nvPr/>
        </p:nvCxnSpPr>
        <p:spPr>
          <a:xfrm>
            <a:off x="2217130" y="3153849"/>
            <a:ext cx="1592870" cy="656151"/>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2"/>
          </p:cNvCxnSpPr>
          <p:nvPr/>
        </p:nvCxnSpPr>
        <p:spPr>
          <a:xfrm>
            <a:off x="5105400" y="4114800"/>
            <a:ext cx="1447800" cy="64770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7"/>
            <a:endCxn id="6" idx="2"/>
          </p:cNvCxnSpPr>
          <p:nvPr/>
        </p:nvCxnSpPr>
        <p:spPr>
          <a:xfrm flipV="1">
            <a:off x="4980734" y="2476500"/>
            <a:ext cx="1572466" cy="902448"/>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Return to Demo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15_Stash_Demo.txt</a:t>
            </a:r>
          </a:p>
          <a:p>
            <a:pPr defTabSz="457200">
              <a:buFont typeface="Arial" pitchFamily="34" charset="0"/>
              <a:buChar char="•"/>
            </a:pPr>
            <a:r>
              <a:rPr lang="en-US" sz="2400" dirty="0" smtClean="0">
                <a:solidFill>
                  <a:schemeClr val="tx1"/>
                </a:solidFill>
              </a:rPr>
              <a:t>  Explore</a:t>
            </a:r>
          </a:p>
          <a:p>
            <a:pPr defTabSz="457200">
              <a:buFont typeface="Arial" pitchFamily="34" charset="0"/>
              <a:buChar char="•"/>
            </a:pPr>
            <a:r>
              <a:rPr lang="en-US" sz="2400" dirty="0" smtClean="0">
                <a:solidFill>
                  <a:schemeClr val="tx1"/>
                </a:solidFill>
              </a:rPr>
              <a:t>  Create repo</a:t>
            </a:r>
          </a:p>
          <a:p>
            <a:pPr defTabSz="457200"/>
            <a:endParaRPr lang="en-US" sz="2400" dirty="0" smtClean="0">
              <a:solidFill>
                <a:schemeClr val="tx1"/>
              </a:solidFill>
            </a:endParaRPr>
          </a:p>
          <a:p>
            <a:pPr defTabSz="457200"/>
            <a:r>
              <a:rPr lang="en-US" sz="2400" dirty="0" smtClean="0">
                <a:solidFill>
                  <a:schemeClr val="tx1"/>
                </a:solidFill>
              </a:rPr>
              <a:t>20_EGit_Remote_Demo.txt</a:t>
            </a:r>
          </a:p>
          <a:p>
            <a:pPr defTabSz="457200">
              <a:buFont typeface="Arial" pitchFamily="34" charset="0"/>
              <a:buChar char="•"/>
            </a:pPr>
            <a:r>
              <a:rPr lang="en-US" sz="2400" dirty="0" smtClean="0">
                <a:solidFill>
                  <a:schemeClr val="tx1"/>
                </a:solidFill>
              </a:rPr>
              <a:t>  Configure remote</a:t>
            </a:r>
          </a:p>
          <a:p>
            <a:pPr defTabSz="457200">
              <a:buFont typeface="Arial" pitchFamily="34" charset="0"/>
              <a:buChar char="•"/>
            </a:pPr>
            <a:r>
              <a:rPr lang="en-US" sz="2400" dirty="0" smtClean="0">
                <a:solidFill>
                  <a:schemeClr val="tx1"/>
                </a:solidFill>
              </a:rPr>
              <a:t>  Push</a:t>
            </a:r>
          </a:p>
          <a:p>
            <a:pPr defTabSz="457200">
              <a:buFont typeface="Arial" pitchFamily="34" charset="0"/>
              <a:buChar char="•"/>
            </a:pPr>
            <a:r>
              <a:rPr lang="en-US" sz="2400" dirty="0" smtClean="0">
                <a:solidFill>
                  <a:schemeClr val="tx1"/>
                </a:solidFill>
              </a:rPr>
              <a:t>  Delete repo</a:t>
            </a:r>
          </a:p>
          <a:p>
            <a:pPr defTabSz="457200">
              <a:buFont typeface="Arial" pitchFamily="34" charset="0"/>
              <a:buChar char="•"/>
            </a:pPr>
            <a:r>
              <a:rPr lang="en-US" sz="2400" dirty="0" smtClean="0">
                <a:solidFill>
                  <a:schemeClr val="tx1"/>
                </a:solidFill>
              </a:rPr>
              <a:t>  Clone repo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Sharing your Repo – first time</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P1: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a:t>
            </a:r>
          </a:p>
          <a:p>
            <a:pPr defTabSz="457200"/>
            <a:r>
              <a:rPr lang="en-US" sz="2400" dirty="0" smtClean="0">
                <a:solidFill>
                  <a:schemeClr val="tx1"/>
                </a:solidFill>
              </a:rPr>
              <a:t>Remote: 		&lt;has nothing&gt;</a:t>
            </a:r>
          </a:p>
          <a:p>
            <a:pPr defTabSz="457200"/>
            <a:r>
              <a:rPr lang="en-US" sz="2400" dirty="0" smtClean="0">
                <a:solidFill>
                  <a:schemeClr val="tx1"/>
                </a:solidFill>
              </a:rPr>
              <a:t>P2, P3: 		&lt;has nothing&gt;</a:t>
            </a:r>
          </a:p>
          <a:p>
            <a:pPr defTabSz="457200"/>
            <a:endParaRPr lang="en-US" sz="2400" dirty="0" smtClean="0">
              <a:solidFill>
                <a:schemeClr val="tx1"/>
              </a:solidFill>
            </a:endParaRPr>
          </a:p>
          <a:p>
            <a:pPr defTabSz="457200"/>
            <a:r>
              <a:rPr lang="en-US" sz="2400" i="1" dirty="0" smtClean="0">
                <a:solidFill>
                  <a:schemeClr val="tx1"/>
                </a:solidFill>
              </a:rPr>
              <a:t>Push to Remote</a:t>
            </a:r>
          </a:p>
          <a:p>
            <a:pPr defTabSz="457200"/>
            <a:endParaRPr lang="en-US" sz="2400" dirty="0" smtClean="0">
              <a:solidFill>
                <a:schemeClr val="tx1"/>
              </a:solidFill>
            </a:endParaRPr>
          </a:p>
          <a:p>
            <a:pPr defTabSz="457200"/>
            <a:r>
              <a:rPr lang="en-US" sz="2400" dirty="0" smtClean="0">
                <a:solidFill>
                  <a:schemeClr val="tx1"/>
                </a:solidFill>
              </a:rPr>
              <a:t>Remote: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a:t>
            </a:r>
          </a:p>
          <a:p>
            <a:pPr defTabSz="457200"/>
            <a:endParaRPr lang="en-US" sz="2400" dirty="0" smtClean="0">
              <a:solidFill>
                <a:schemeClr val="tx1"/>
              </a:solidFill>
            </a:endParaRPr>
          </a:p>
          <a:p>
            <a:pPr defTabSz="457200"/>
            <a:r>
              <a:rPr lang="en-US" sz="2400" i="1" dirty="0" smtClean="0">
                <a:solidFill>
                  <a:schemeClr val="tx1"/>
                </a:solidFill>
              </a:rPr>
              <a:t>Cloned by P2, P3</a:t>
            </a:r>
          </a:p>
          <a:p>
            <a:pPr defTabSz="457200"/>
            <a:endParaRPr lang="en-US" sz="2400" dirty="0" smtClean="0">
              <a:solidFill>
                <a:schemeClr val="tx1"/>
              </a:solidFill>
            </a:endParaRPr>
          </a:p>
          <a:p>
            <a:pPr defTabSz="457200"/>
            <a:r>
              <a:rPr lang="en-US" sz="2400" dirty="0" smtClean="0">
                <a:solidFill>
                  <a:schemeClr val="tx1"/>
                </a:solidFill>
              </a:rPr>
              <a:t>P2: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a:t>
            </a:r>
          </a:p>
          <a:p>
            <a:pPr defTabSz="457200"/>
            <a:r>
              <a:rPr lang="en-US" sz="2400" dirty="0" smtClean="0">
                <a:solidFill>
                  <a:schemeClr val="tx1"/>
                </a:solidFill>
              </a:rPr>
              <a:t>P3: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a:t>
            </a:r>
          </a:p>
          <a:p>
            <a:pPr defTabSz="457200"/>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Return to Demo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25_Pushing_Changes_Demo.txt</a:t>
            </a:r>
          </a:p>
          <a:p>
            <a:pPr defTabSz="457200">
              <a:buFont typeface="Arial" pitchFamily="34" charset="0"/>
              <a:buChar char="•"/>
            </a:pPr>
            <a:r>
              <a:rPr lang="en-US" sz="2400" dirty="0" smtClean="0">
                <a:solidFill>
                  <a:schemeClr val="tx1"/>
                </a:solidFill>
              </a:rPr>
              <a:t>  Make changes </a:t>
            </a:r>
          </a:p>
          <a:p>
            <a:pPr defTabSz="457200">
              <a:buFont typeface="Arial" pitchFamily="34" charset="0"/>
              <a:buChar char="•"/>
            </a:pPr>
            <a:r>
              <a:rPr lang="en-US" sz="2400" dirty="0" smtClean="0">
                <a:solidFill>
                  <a:schemeClr val="tx1"/>
                </a:solidFill>
              </a:rPr>
              <a:t>  Push</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P1: Pushing your Changes</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P1: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a:t>
            </a:r>
          </a:p>
          <a:p>
            <a:pPr defTabSz="457200"/>
            <a:endParaRPr lang="en-US" sz="2400" dirty="0" smtClean="0">
              <a:solidFill>
                <a:schemeClr val="tx1"/>
              </a:solidFill>
            </a:endParaRPr>
          </a:p>
          <a:p>
            <a:pPr defTabSz="457200"/>
            <a:r>
              <a:rPr lang="en-US" sz="2400" dirty="0" smtClean="0">
                <a:solidFill>
                  <a:schemeClr val="tx1"/>
                </a:solidFill>
              </a:rPr>
              <a:t>Edit your working directory (add, update, move or delete)</a:t>
            </a:r>
          </a:p>
          <a:p>
            <a:pPr defTabSz="457200"/>
            <a:endParaRPr lang="en-US" sz="2400" dirty="0" smtClean="0">
              <a:solidFill>
                <a:schemeClr val="tx1"/>
              </a:solidFill>
            </a:endParaRPr>
          </a:p>
          <a:p>
            <a:pPr defTabSz="457200"/>
            <a:r>
              <a:rPr lang="en-US" sz="2400" dirty="0" smtClean="0">
                <a:solidFill>
                  <a:schemeClr val="tx1"/>
                </a:solidFill>
              </a:rPr>
              <a:t>P1: Stage &amp; Commit changes:</a:t>
            </a:r>
          </a:p>
          <a:p>
            <a:pPr defTabSz="457200"/>
            <a:r>
              <a:rPr lang="en-US" sz="2400" dirty="0" smtClean="0">
                <a:solidFill>
                  <a:schemeClr val="tx1"/>
                </a:solidFill>
              </a:rPr>
              <a:t>P1: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D</a:t>
            </a:r>
            <a:r>
              <a:rPr lang="en-US" sz="2400" dirty="0" smtClean="0">
                <a:solidFill>
                  <a:schemeClr val="tx1"/>
                </a:solidFill>
              </a:rPr>
              <a:t>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E</a:t>
            </a:r>
            <a:endParaRPr lang="en-US" sz="2400" dirty="0" smtClean="0">
              <a:solidFill>
                <a:schemeClr val="tx1"/>
              </a:solidFill>
            </a:endParaRPr>
          </a:p>
          <a:p>
            <a:pPr defTabSz="457200"/>
            <a:endParaRPr lang="en-US" sz="2400" dirty="0" smtClean="0">
              <a:solidFill>
                <a:schemeClr val="tx1"/>
              </a:solidFill>
            </a:endParaRPr>
          </a:p>
          <a:p>
            <a:pPr defTabSz="457200"/>
            <a:r>
              <a:rPr lang="en-US" sz="2400" dirty="0" smtClean="0">
                <a:solidFill>
                  <a:schemeClr val="tx1"/>
                </a:solidFill>
              </a:rPr>
              <a:t>P1: A recommended step has been deliberately skipped here. Explained later. OK to proceed.</a:t>
            </a:r>
            <a:endParaRPr lang="en-US" sz="2400" i="1" dirty="0" smtClean="0">
              <a:solidFill>
                <a:schemeClr val="tx1"/>
              </a:solidFill>
            </a:endParaRPr>
          </a:p>
          <a:p>
            <a:pPr defTabSz="457200"/>
            <a:endParaRPr lang="en-US" sz="2400" i="1" dirty="0" smtClean="0">
              <a:solidFill>
                <a:schemeClr val="tx1"/>
              </a:solidFill>
            </a:endParaRPr>
          </a:p>
          <a:p>
            <a:pPr defTabSz="457200"/>
            <a:r>
              <a:rPr lang="en-US" sz="2400" dirty="0" smtClean="0">
                <a:solidFill>
                  <a:schemeClr val="tx1"/>
                </a:solidFill>
              </a:rPr>
              <a:t>P1: </a:t>
            </a:r>
            <a:r>
              <a:rPr lang="en-US" sz="2400" i="1" dirty="0" smtClean="0">
                <a:solidFill>
                  <a:schemeClr val="tx1"/>
                </a:solidFill>
              </a:rPr>
              <a:t>Push changes to Remote</a:t>
            </a:r>
          </a:p>
          <a:p>
            <a:pPr defTabSz="457200"/>
            <a:endParaRPr lang="en-US" sz="2400" dirty="0" smtClean="0">
              <a:solidFill>
                <a:schemeClr val="tx1"/>
              </a:solidFill>
            </a:endParaRPr>
          </a:p>
          <a:p>
            <a:pPr defTabSz="457200"/>
            <a:r>
              <a:rPr lang="en-US" sz="2400" dirty="0" smtClean="0">
                <a:solidFill>
                  <a:schemeClr val="tx1"/>
                </a:solidFill>
              </a:rPr>
              <a:t>R: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D</a:t>
            </a:r>
            <a:r>
              <a:rPr lang="en-US" sz="2400" dirty="0" smtClean="0">
                <a:solidFill>
                  <a:schemeClr val="tx1"/>
                </a:solidFill>
              </a:rPr>
              <a:t>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E</a:t>
            </a:r>
            <a:endParaRPr lang="en-US" sz="2400" dirty="0" smtClean="0">
              <a:solidFill>
                <a:schemeClr val="tx1"/>
              </a:solidFill>
            </a:endParaRPr>
          </a:p>
          <a:p>
            <a:pPr defTabSz="457200"/>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Return to Demo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30_Fetching_Merging_Changes_Demo.txt</a:t>
            </a:r>
          </a:p>
          <a:p>
            <a:pPr defTabSz="457200">
              <a:buFont typeface="Arial" pitchFamily="34" charset="0"/>
              <a:buChar char="•"/>
            </a:pPr>
            <a:r>
              <a:rPr lang="en-US" sz="2400" dirty="0" smtClean="0">
                <a:solidFill>
                  <a:schemeClr val="tx1"/>
                </a:solidFill>
              </a:rPr>
              <a:t>  Fetching &amp; Merging someone else’s changes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P2: Catching-up Changes</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R: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D</a:t>
            </a:r>
            <a:r>
              <a:rPr lang="en-US" sz="2400" dirty="0" smtClean="0">
                <a:solidFill>
                  <a:schemeClr val="tx1"/>
                </a:solidFill>
              </a:rPr>
              <a:t>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E</a:t>
            </a:r>
            <a:endParaRPr lang="en-US" sz="2400" dirty="0" smtClean="0">
              <a:solidFill>
                <a:schemeClr val="tx1"/>
              </a:solidFill>
            </a:endParaRPr>
          </a:p>
          <a:p>
            <a:pPr defTabSz="457200"/>
            <a:r>
              <a:rPr lang="en-US" sz="2400" dirty="0" smtClean="0">
                <a:solidFill>
                  <a:schemeClr val="tx1"/>
                </a:solidFill>
              </a:rPr>
              <a:t>P2: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a:t>
            </a:r>
          </a:p>
          <a:p>
            <a:pPr defTabSz="457200"/>
            <a:endParaRPr lang="en-US" sz="2400" dirty="0" smtClean="0">
              <a:solidFill>
                <a:schemeClr val="tx1"/>
              </a:solidFill>
            </a:endParaRPr>
          </a:p>
          <a:p>
            <a:pPr defTabSz="457200"/>
            <a:r>
              <a:rPr lang="en-US" sz="2400" dirty="0" smtClean="0">
                <a:solidFill>
                  <a:schemeClr val="tx1"/>
                </a:solidFill>
              </a:rPr>
              <a:t>P2: </a:t>
            </a:r>
            <a:r>
              <a:rPr lang="en-US" sz="2400" i="1" dirty="0" smtClean="0">
                <a:solidFill>
                  <a:schemeClr val="tx1"/>
                </a:solidFill>
              </a:rPr>
              <a:t>Fetch from Remote</a:t>
            </a:r>
          </a:p>
          <a:p>
            <a:pPr defTabSz="457200"/>
            <a:r>
              <a:rPr lang="en-US" sz="2400" dirty="0" smtClean="0">
                <a:solidFill>
                  <a:schemeClr val="tx1"/>
                </a:solidFill>
              </a:rPr>
              <a:t>P2: (origin/master)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D</a:t>
            </a:r>
            <a:r>
              <a:rPr lang="en-US" sz="2400" dirty="0" smtClean="0">
                <a:solidFill>
                  <a:schemeClr val="tx1"/>
                </a:solidFill>
              </a:rPr>
              <a:t>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E</a:t>
            </a:r>
            <a:endParaRPr lang="en-US" sz="2400" dirty="0" smtClean="0">
              <a:solidFill>
                <a:schemeClr val="tx1"/>
              </a:solidFill>
            </a:endParaRPr>
          </a:p>
          <a:p>
            <a:pPr defTabSz="457200"/>
            <a:r>
              <a:rPr lang="en-US" sz="2400" dirty="0" smtClean="0">
                <a:solidFill>
                  <a:schemeClr val="tx1"/>
                </a:solidFill>
              </a:rPr>
              <a:t>The Remote is 2 commits  ahead of your local master branch</a:t>
            </a:r>
          </a:p>
          <a:p>
            <a:pPr defTabSz="457200"/>
            <a:endParaRPr lang="en-US" sz="2400" i="1" dirty="0" smtClean="0">
              <a:solidFill>
                <a:schemeClr val="tx1"/>
              </a:solidFill>
            </a:endParaRPr>
          </a:p>
          <a:p>
            <a:pPr defTabSz="457200"/>
            <a:r>
              <a:rPr lang="en-US" sz="2400" dirty="0" smtClean="0">
                <a:solidFill>
                  <a:schemeClr val="tx1"/>
                </a:solidFill>
              </a:rPr>
              <a:t>P2: </a:t>
            </a:r>
            <a:r>
              <a:rPr lang="en-US" sz="2400" i="1" dirty="0" smtClean="0">
                <a:solidFill>
                  <a:schemeClr val="tx1"/>
                </a:solidFill>
              </a:rPr>
              <a:t>Merge (origin/master) into (</a:t>
            </a:r>
            <a:r>
              <a:rPr lang="en-US" sz="2400" i="1" dirty="0" smtClean="0">
                <a:solidFill>
                  <a:schemeClr val="tx1"/>
                </a:solidFill>
                <a:sym typeface="Wingdings" pitchFamily="2" charset="2"/>
              </a:rPr>
              <a:t>master)</a:t>
            </a:r>
          </a:p>
          <a:p>
            <a:pPr defTabSz="457200"/>
            <a:r>
              <a:rPr lang="en-US" sz="2400" dirty="0" smtClean="0">
                <a:solidFill>
                  <a:schemeClr val="tx1"/>
                </a:solidFill>
                <a:sym typeface="Wingdings" pitchFamily="2" charset="2"/>
              </a:rPr>
              <a:t>Fast-forward merge</a:t>
            </a:r>
            <a:endParaRPr lang="en-US" sz="2400" dirty="0" smtClean="0">
              <a:solidFill>
                <a:schemeClr val="tx1"/>
              </a:solidFill>
            </a:endParaRPr>
          </a:p>
          <a:p>
            <a:pPr defTabSz="457200"/>
            <a:endParaRPr lang="en-US" sz="2400" dirty="0" smtClean="0">
              <a:solidFill>
                <a:schemeClr val="tx1"/>
              </a:solidFill>
            </a:endParaRPr>
          </a:p>
          <a:p>
            <a:pPr defTabSz="457200"/>
            <a:r>
              <a:rPr lang="en-US" sz="2400" dirty="0" smtClean="0">
                <a:solidFill>
                  <a:schemeClr val="tx1"/>
                </a:solidFill>
              </a:rPr>
              <a:t>P2: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D</a:t>
            </a:r>
            <a:r>
              <a:rPr lang="en-US" sz="2400" dirty="0" smtClean="0">
                <a:solidFill>
                  <a:schemeClr val="tx1"/>
                </a:solidFill>
              </a:rPr>
              <a:t>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E</a:t>
            </a:r>
          </a:p>
          <a:p>
            <a:pPr defTabSz="457200"/>
            <a:r>
              <a:rPr lang="en-US" sz="2400" dirty="0" smtClean="0">
                <a:solidFill>
                  <a:schemeClr val="tx1"/>
                </a:solidFill>
                <a:sym typeface="Wingdings" pitchFamily="2" charset="2"/>
              </a:rPr>
              <a:t>P2 now has the latest code.</a:t>
            </a:r>
            <a:endParaRPr lang="en-US" sz="2400" dirty="0" smtClean="0">
              <a:solidFill>
                <a:schemeClr val="tx1"/>
              </a:solidFill>
            </a:endParaRPr>
          </a:p>
          <a:p>
            <a:pPr defTabSz="457200"/>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Slides, then Demo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buFont typeface="Arial" pitchFamily="34" charset="0"/>
              <a:buChar char="•"/>
            </a:pPr>
            <a:r>
              <a:rPr lang="en-US" sz="2400" dirty="0" smtClean="0">
                <a:solidFill>
                  <a:schemeClr val="tx1"/>
                </a:solidFill>
              </a:rPr>
              <a:t>  Understanding the </a:t>
            </a:r>
            <a:r>
              <a:rPr lang="en-US" sz="2400" dirty="0" err="1" smtClean="0">
                <a:solidFill>
                  <a:schemeClr val="tx1"/>
                </a:solidFill>
              </a:rPr>
              <a:t>Git</a:t>
            </a:r>
            <a:r>
              <a:rPr lang="en-US" sz="2400" dirty="0" smtClean="0">
                <a:solidFill>
                  <a:schemeClr val="tx1"/>
                </a:solidFill>
              </a:rPr>
              <a:t> Tree</a:t>
            </a:r>
          </a:p>
          <a:p>
            <a:pPr defTabSz="457200">
              <a:buFont typeface="Arial" pitchFamily="34" charset="0"/>
              <a:buChar char="•"/>
            </a:pPr>
            <a:r>
              <a:rPr lang="en-US" sz="2400" dirty="0" smtClean="0">
                <a:solidFill>
                  <a:schemeClr val="tx1"/>
                </a:solidFill>
              </a:rPr>
              <a:t>  Concurrent Development explained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Why </a:t>
            </a:r>
            <a:r>
              <a:rPr lang="en-US" dirty="0" err="1" smtClean="0"/>
              <a:t>Git</a:t>
            </a:r>
            <a:r>
              <a:rPr lang="en-US" dirty="0" smtClean="0"/>
              <a:t>?</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800" dirty="0" err="1" smtClean="0">
                <a:solidFill>
                  <a:schemeClr val="tx1"/>
                </a:solidFill>
              </a:rPr>
              <a:t>Git</a:t>
            </a:r>
            <a:r>
              <a:rPr lang="en-US" sz="2800" dirty="0" smtClean="0">
                <a:solidFill>
                  <a:schemeClr val="tx1"/>
                </a:solidFill>
              </a:rPr>
              <a:t> is a free and open source distributed version control system designed to handle everything from small to very large projects with speed and efficiency.</a:t>
            </a:r>
          </a:p>
          <a:p>
            <a:pPr defTabSz="457200"/>
            <a:endParaRPr lang="en-US" sz="2800" dirty="0" smtClean="0">
              <a:solidFill>
                <a:schemeClr val="tx1"/>
              </a:solidFill>
            </a:endParaRPr>
          </a:p>
          <a:p>
            <a:pPr defTabSz="457200"/>
            <a:r>
              <a:rPr lang="en-US" sz="2800" dirty="0" smtClean="0">
                <a:solidFill>
                  <a:schemeClr val="tx1"/>
                </a:solidFill>
              </a:rPr>
              <a:t>It is easy to learn and has a tiny footprint</a:t>
            </a:r>
          </a:p>
          <a:p>
            <a:pPr defTabSz="457200"/>
            <a:r>
              <a:rPr lang="en-US" sz="2800" dirty="0" smtClean="0">
                <a:solidFill>
                  <a:schemeClr val="tx1"/>
                </a:solidFill>
              </a:rPr>
              <a:t>with lightning fast performance.</a:t>
            </a:r>
          </a:p>
          <a:p>
            <a:pPr defTabSz="457200"/>
            <a:endParaRPr lang="en-US" sz="2800" dirty="0" smtClean="0">
              <a:solidFill>
                <a:schemeClr val="tx1"/>
              </a:solidFill>
            </a:endParaRPr>
          </a:p>
          <a:p>
            <a:pPr defTabSz="457200"/>
            <a:r>
              <a:rPr lang="en-US" sz="2800" dirty="0" smtClean="0">
                <a:solidFill>
                  <a:schemeClr val="tx1"/>
                </a:solidFill>
              </a:rPr>
              <a:t>It outclasses other SCM tools with features like cheap local branching, convenient staging areas, and multiple workflows.</a:t>
            </a:r>
          </a:p>
          <a:p>
            <a:pPr defTabSz="457200"/>
            <a:endParaRPr lang="en-US" sz="2800" dirty="0" smtClean="0">
              <a:solidFill>
                <a:schemeClr val="tx1"/>
              </a:solidFill>
            </a:endParaRPr>
          </a:p>
          <a:p>
            <a:pPr defTabSz="457200"/>
            <a:r>
              <a:rPr lang="en-US" sz="2800" dirty="0" smtClean="0">
                <a:solidFill>
                  <a:schemeClr val="tx1"/>
                </a:solidFill>
              </a:rPr>
              <a:t>(courtesy of http://www.git-scm.com)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Understanding the </a:t>
            </a:r>
            <a:r>
              <a:rPr lang="en-US" dirty="0" err="1" smtClean="0"/>
              <a:t>Git</a:t>
            </a:r>
            <a:r>
              <a:rPr lang="en-US" dirty="0" smtClean="0"/>
              <a:t> Tree</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The </a:t>
            </a:r>
            <a:r>
              <a:rPr lang="en-US" sz="2400" dirty="0" err="1" smtClean="0">
                <a:solidFill>
                  <a:schemeClr val="tx1"/>
                </a:solidFill>
              </a:rPr>
              <a:t>Git</a:t>
            </a:r>
            <a:r>
              <a:rPr lang="en-US" sz="2400" dirty="0" smtClean="0">
                <a:solidFill>
                  <a:schemeClr val="tx1"/>
                </a:solidFill>
              </a:rPr>
              <a:t> Tree: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a:t>
            </a:r>
          </a:p>
          <a:p>
            <a:pPr defTabSz="457200"/>
            <a:r>
              <a:rPr lang="en-US" sz="2400" dirty="0" smtClean="0">
                <a:solidFill>
                  <a:schemeClr val="tx1"/>
                </a:solidFill>
                <a:sym typeface="Wingdings" pitchFamily="2" charset="2"/>
              </a:rPr>
              <a:t>								    ↖  HEAD (</a:t>
            </a:r>
            <a:r>
              <a:rPr lang="en-US" sz="2400" dirty="0" smtClean="0">
                <a:solidFill>
                  <a:schemeClr val="tx1"/>
                </a:solidFill>
              </a:rPr>
              <a:t>a special pointer</a:t>
            </a:r>
            <a:r>
              <a:rPr lang="en-US" sz="2400" dirty="0" smtClean="0">
                <a:solidFill>
                  <a:schemeClr val="tx1"/>
                </a:solidFill>
                <a:sym typeface="Wingdings" pitchFamily="2" charset="2"/>
              </a:rPr>
              <a:t>)</a:t>
            </a:r>
          </a:p>
          <a:p>
            <a:pPr defTabSz="457200"/>
            <a:r>
              <a:rPr lang="en-US" sz="2400" dirty="0" smtClean="0">
                <a:solidFill>
                  <a:schemeClr val="tx1"/>
                </a:solidFill>
              </a:rPr>
              <a:t>HEAD points to the tip of the currently checked out branch.</a:t>
            </a:r>
          </a:p>
          <a:p>
            <a:pPr defTabSz="457200"/>
            <a:r>
              <a:rPr lang="en-US" sz="2400" dirty="0" err="1" smtClean="0">
                <a:solidFill>
                  <a:schemeClr val="tx1"/>
                </a:solidFill>
              </a:rPr>
              <a:t>Git</a:t>
            </a:r>
            <a:r>
              <a:rPr lang="en-US" sz="2400" dirty="0" smtClean="0">
                <a:solidFill>
                  <a:schemeClr val="tx1"/>
                </a:solidFill>
              </a:rPr>
              <a:t> traverses history from right to left (C towards A).</a:t>
            </a:r>
          </a:p>
          <a:p>
            <a:pPr defTabSz="457200"/>
            <a:r>
              <a:rPr lang="en-US" sz="2400" dirty="0" smtClean="0">
                <a:solidFill>
                  <a:schemeClr val="tx1"/>
                </a:solidFill>
              </a:rPr>
              <a:t>Time moves from left to right (A towards C).</a:t>
            </a:r>
          </a:p>
          <a:p>
            <a:pPr defTabSz="457200"/>
            <a:endParaRPr lang="en-US" sz="2400" dirty="0" smtClean="0">
              <a:solidFill>
                <a:schemeClr val="tx1"/>
              </a:solidFill>
            </a:endParaRPr>
          </a:p>
          <a:p>
            <a:pPr defTabSz="457200"/>
            <a:r>
              <a:rPr lang="en-US" sz="2400" dirty="0" smtClean="0">
                <a:solidFill>
                  <a:schemeClr val="tx1"/>
                </a:solidFill>
              </a:rPr>
              <a:t>Any person or any server (e.g. Jenkins) working with this repo will always have commits: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a:t>
            </a:r>
          </a:p>
          <a:p>
            <a:pPr defTabSz="457200"/>
            <a:endParaRPr lang="en-US" sz="2400" dirty="0" smtClean="0">
              <a:solidFill>
                <a:schemeClr val="tx1"/>
              </a:solidFill>
            </a:endParaRPr>
          </a:p>
          <a:p>
            <a:pPr defTabSz="457200"/>
            <a:r>
              <a:rPr lang="en-US" sz="2400" dirty="0" smtClean="0">
                <a:solidFill>
                  <a:schemeClr val="tx1"/>
                </a:solidFill>
              </a:rPr>
              <a:t>A </a:t>
            </a:r>
            <a:r>
              <a:rPr lang="en-US" sz="2400" dirty="0" err="1" smtClean="0">
                <a:solidFill>
                  <a:schemeClr val="tx1"/>
                </a:solidFill>
              </a:rPr>
              <a:t>Git</a:t>
            </a:r>
            <a:r>
              <a:rPr lang="en-US" sz="2400" dirty="0" smtClean="0">
                <a:solidFill>
                  <a:schemeClr val="tx1"/>
                </a:solidFill>
              </a:rPr>
              <a:t> tree usually grows bigger. Changes are stored as more commits  (D then E, then F, etc). Commits are generally never deleted.</a:t>
            </a:r>
          </a:p>
          <a:p>
            <a:pPr defTabSz="457200"/>
            <a:endParaRPr lang="en-US" sz="2400" dirty="0" smtClean="0">
              <a:solidFill>
                <a:schemeClr val="tx1"/>
              </a:solidFill>
            </a:endParaRPr>
          </a:p>
          <a:p>
            <a:pPr defTabSz="457200"/>
            <a:endParaRPr lang="en-US" sz="2400" dirty="0" smtClean="0">
              <a:solidFill>
                <a:schemeClr val="tx1"/>
              </a:solidFill>
            </a:endParaRPr>
          </a:p>
          <a:p>
            <a:pPr defTabSz="457200"/>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err="1" smtClean="0"/>
              <a:t>Git</a:t>
            </a:r>
            <a:r>
              <a:rPr lang="en-US" dirty="0" smtClean="0"/>
              <a:t> is a DVCS (again)</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DVCS (</a:t>
            </a:r>
            <a:r>
              <a:rPr lang="en-US" sz="2400" b="1" dirty="0" smtClean="0">
                <a:solidFill>
                  <a:schemeClr val="tx1"/>
                </a:solidFill>
              </a:rPr>
              <a:t>Distributed</a:t>
            </a:r>
            <a:r>
              <a:rPr lang="en-US" sz="2400" dirty="0" smtClean="0">
                <a:solidFill>
                  <a:schemeClr val="tx1"/>
                </a:solidFill>
              </a:rPr>
              <a:t> Version Control System).</a:t>
            </a:r>
          </a:p>
          <a:p>
            <a:pPr defTabSz="457200"/>
            <a:endParaRPr lang="en-US" sz="2400" dirty="0" smtClean="0">
              <a:solidFill>
                <a:schemeClr val="tx1"/>
              </a:solidFill>
            </a:endParaRPr>
          </a:p>
          <a:p>
            <a:pPr defTabSz="457200"/>
            <a:r>
              <a:rPr lang="en-US" sz="2400" dirty="0" smtClean="0">
                <a:solidFill>
                  <a:schemeClr val="tx1"/>
                </a:solidFill>
              </a:rPr>
              <a:t>The distributed nature of </a:t>
            </a:r>
            <a:r>
              <a:rPr lang="en-US" sz="2400" dirty="0" err="1" smtClean="0">
                <a:solidFill>
                  <a:schemeClr val="tx1"/>
                </a:solidFill>
              </a:rPr>
              <a:t>Git</a:t>
            </a:r>
            <a:r>
              <a:rPr lang="en-US" sz="2400" dirty="0" smtClean="0">
                <a:solidFill>
                  <a:schemeClr val="tx1"/>
                </a:solidFill>
              </a:rPr>
              <a:t> encourages &amp; allows local changes (commits). Commits are locally-generated, known only to the machine that created them. This is interesting…</a:t>
            </a:r>
          </a:p>
          <a:p>
            <a:pPr defTabSz="457200"/>
            <a:endParaRPr lang="en-US" sz="2400" dirty="0" smtClean="0">
              <a:solidFill>
                <a:schemeClr val="tx1"/>
              </a:solidFill>
            </a:endParaRPr>
          </a:p>
          <a:p>
            <a:pPr defTabSz="457200"/>
            <a:r>
              <a:rPr lang="en-US" sz="2400" dirty="0" smtClean="0">
                <a:solidFill>
                  <a:schemeClr val="tx1"/>
                </a:solidFill>
              </a:rPr>
              <a:t>Other developers are doing the very same thing on their machines to the same repo creating their very own commits.</a:t>
            </a:r>
          </a:p>
          <a:p>
            <a:pPr defTabSz="457200"/>
            <a:endParaRPr lang="en-US" sz="2400" dirty="0" smtClean="0">
              <a:solidFill>
                <a:schemeClr val="tx1"/>
              </a:solidFill>
            </a:endParaRPr>
          </a:p>
          <a:p>
            <a:pPr defTabSz="457200"/>
            <a:endParaRPr lang="en-US" sz="2400" dirty="0" smtClean="0">
              <a:solidFill>
                <a:schemeClr val="tx1"/>
              </a:solidFill>
            </a:endParaRPr>
          </a:p>
          <a:p>
            <a:pPr defTabSz="457200"/>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A Consistent </a:t>
            </a:r>
            <a:r>
              <a:rPr lang="en-US" dirty="0" err="1" smtClean="0"/>
              <a:t>Git</a:t>
            </a:r>
            <a:r>
              <a:rPr lang="en-US" dirty="0" smtClean="0"/>
              <a:t> Tree</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R: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a:t>
            </a:r>
          </a:p>
          <a:p>
            <a:pPr defTabSz="457200"/>
            <a:r>
              <a:rPr lang="en-US" sz="2400" dirty="0" smtClean="0">
                <a:solidFill>
                  <a:schemeClr val="tx1"/>
                </a:solidFill>
              </a:rPr>
              <a:t>P1: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D</a:t>
            </a:r>
            <a:r>
              <a:rPr lang="en-US" sz="2400" dirty="0" smtClean="0">
                <a:solidFill>
                  <a:schemeClr val="tx1"/>
                </a:solidFill>
              </a:rPr>
              <a:t>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E</a:t>
            </a:r>
            <a:endParaRPr lang="en-US" sz="2400" dirty="0" smtClean="0">
              <a:solidFill>
                <a:schemeClr val="tx1"/>
              </a:solidFill>
            </a:endParaRPr>
          </a:p>
          <a:p>
            <a:pPr defTabSz="457200"/>
            <a:r>
              <a:rPr lang="en-US" sz="2400" dirty="0" smtClean="0">
                <a:solidFill>
                  <a:schemeClr val="tx1"/>
                </a:solidFill>
              </a:rPr>
              <a:t>P2: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X</a:t>
            </a:r>
            <a:endParaRPr lang="en-US" sz="2400" dirty="0" smtClean="0">
              <a:solidFill>
                <a:schemeClr val="tx1"/>
              </a:solidFill>
            </a:endParaRPr>
          </a:p>
          <a:p>
            <a:pPr defTabSz="457200"/>
            <a:endParaRPr lang="en-US" sz="2400" dirty="0" smtClean="0">
              <a:solidFill>
                <a:schemeClr val="tx1"/>
              </a:solidFill>
            </a:endParaRPr>
          </a:p>
          <a:p>
            <a:pPr defTabSz="457200"/>
            <a:r>
              <a:rPr lang="en-US" sz="2400" dirty="0" smtClean="0">
                <a:solidFill>
                  <a:schemeClr val="tx1"/>
                </a:solidFill>
              </a:rPr>
              <a:t>This is a valid (consistent) commit history:</a:t>
            </a:r>
          </a:p>
          <a:p>
            <a:pPr defTabSz="457200"/>
            <a:r>
              <a:rPr lang="en-US" sz="2400" dirty="0" smtClean="0">
                <a:solidFill>
                  <a:schemeClr val="tx1"/>
                </a:solidFill>
              </a:rPr>
              <a:t>R: (master)		A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B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a:t>
            </a:r>
            <a:r>
              <a:rPr lang="en-US" sz="2400" dirty="0" smtClean="0">
                <a:solidFill>
                  <a:schemeClr val="tx1"/>
                </a:solidFill>
              </a:rPr>
              <a:t>C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X</a:t>
            </a:r>
            <a:r>
              <a:rPr lang="en-US" sz="2400" dirty="0" smtClean="0">
                <a:solidFill>
                  <a:schemeClr val="tx1"/>
                </a:solidFill>
              </a:rPr>
              <a:t>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D</a:t>
            </a:r>
            <a:r>
              <a:rPr lang="en-US" sz="2400" dirty="0" smtClean="0">
                <a:solidFill>
                  <a:schemeClr val="tx1"/>
                </a:solidFill>
              </a:rPr>
              <a:t>	</a:t>
            </a:r>
            <a:r>
              <a:rPr lang="en-US" sz="1600" dirty="0" smtClean="0">
                <a:solidFill>
                  <a:schemeClr val="tx1"/>
                </a:solidFill>
                <a:sym typeface="Wingdings" pitchFamily="2" charset="2"/>
              </a:rPr>
              <a:t></a:t>
            </a:r>
            <a:r>
              <a:rPr lang="en-US" sz="2400" dirty="0" smtClean="0">
                <a:solidFill>
                  <a:schemeClr val="tx1"/>
                </a:solidFill>
                <a:sym typeface="Wingdings" pitchFamily="2" charset="2"/>
              </a:rPr>
              <a:t>	E</a:t>
            </a:r>
            <a:endParaRPr lang="en-US" sz="2400" dirty="0" smtClean="0">
              <a:solidFill>
                <a:schemeClr val="tx1"/>
              </a:solidFill>
            </a:endParaRPr>
          </a:p>
          <a:p>
            <a:pPr defTabSz="457200"/>
            <a:endParaRPr lang="en-US" sz="2400" dirty="0" smtClean="0">
              <a:solidFill>
                <a:schemeClr val="tx1"/>
              </a:solidFill>
            </a:endParaRPr>
          </a:p>
          <a:p>
            <a:pPr defTabSz="457200"/>
            <a:r>
              <a:rPr lang="en-US" sz="2400" dirty="0" smtClean="0">
                <a:solidFill>
                  <a:schemeClr val="tx1"/>
                </a:solidFill>
              </a:rPr>
              <a:t>But how did it happen?</a:t>
            </a:r>
          </a:p>
          <a:p>
            <a:pPr defTabSz="457200"/>
            <a:r>
              <a:rPr lang="en-US" sz="2400" dirty="0" smtClean="0">
                <a:solidFill>
                  <a:schemeClr val="tx1"/>
                </a:solidFill>
              </a:rPr>
              <a:t>P2 pushes to Remote. This is a good start.</a:t>
            </a:r>
          </a:p>
          <a:p>
            <a:pPr defTabSz="457200"/>
            <a:r>
              <a:rPr lang="en-US" sz="2400" dirty="0" smtClean="0">
                <a:solidFill>
                  <a:schemeClr val="tx1"/>
                </a:solidFill>
              </a:rPr>
              <a:t>P1 pushes to Remote.</a:t>
            </a:r>
          </a:p>
          <a:p>
            <a:pPr defTabSz="457200"/>
            <a:r>
              <a:rPr lang="en-US" sz="2400" dirty="0" smtClean="0">
                <a:solidFill>
                  <a:schemeClr val="tx1"/>
                </a:solidFill>
              </a:rPr>
              <a:t>Not quite. P1’s push will be rejected.</a:t>
            </a:r>
          </a:p>
          <a:p>
            <a:pPr defTabSz="457200"/>
            <a:r>
              <a:rPr lang="en-US" sz="2400" dirty="0" smtClean="0">
                <a:solidFill>
                  <a:schemeClr val="tx1"/>
                </a:solidFill>
              </a:rPr>
              <a:t>P1 doesn’t have commit X. A push would loose commit X. </a:t>
            </a:r>
          </a:p>
          <a:p>
            <a:pPr defTabSz="457200"/>
            <a:r>
              <a:rPr lang="en-US" sz="2400" dirty="0" err="1" smtClean="0">
                <a:solidFill>
                  <a:schemeClr val="tx1"/>
                </a:solidFill>
              </a:rPr>
              <a:t>Git</a:t>
            </a:r>
            <a:r>
              <a:rPr lang="en-US" sz="2400" dirty="0" smtClean="0">
                <a:solidFill>
                  <a:schemeClr val="tx1"/>
                </a:solidFill>
              </a:rPr>
              <a:t> won’t merge commits remotely. They must be done locally.</a:t>
            </a:r>
          </a:p>
          <a:p>
            <a:pPr defTabSz="457200"/>
            <a:r>
              <a:rPr lang="en-US" sz="2400" dirty="0" smtClean="0">
                <a:solidFill>
                  <a:schemeClr val="tx1"/>
                </a:solidFill>
              </a:rPr>
              <a:t>P1 fetches &amp; merges commit X, then pushes to Remote.</a:t>
            </a:r>
          </a:p>
          <a:p>
            <a:pPr defTabSz="457200"/>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Rules &amp; Best Practices (1)</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b="1" dirty="0" smtClean="0">
                <a:solidFill>
                  <a:schemeClr val="tx1"/>
                </a:solidFill>
              </a:rPr>
              <a:t>Rule:</a:t>
            </a:r>
          </a:p>
          <a:p>
            <a:pPr defTabSz="457200"/>
            <a:r>
              <a:rPr lang="en-US" sz="2400" dirty="0" smtClean="0">
                <a:solidFill>
                  <a:schemeClr val="tx1"/>
                </a:solidFill>
              </a:rPr>
              <a:t>Always Fetch and Merge (if necessary) before Pushing.</a:t>
            </a:r>
          </a:p>
          <a:p>
            <a:pPr defTabSz="457200"/>
            <a:endParaRPr lang="en-US" sz="2400" dirty="0" smtClean="0">
              <a:solidFill>
                <a:schemeClr val="tx1"/>
              </a:solidFill>
            </a:endParaRPr>
          </a:p>
          <a:p>
            <a:pPr defTabSz="457200"/>
            <a:r>
              <a:rPr lang="en-US" sz="2400" b="1" dirty="0" smtClean="0">
                <a:solidFill>
                  <a:schemeClr val="tx1"/>
                </a:solidFill>
              </a:rPr>
              <a:t>Best Practice:</a:t>
            </a:r>
          </a:p>
          <a:p>
            <a:pPr defTabSz="457200"/>
            <a:r>
              <a:rPr lang="en-US" sz="2400" dirty="0" smtClean="0">
                <a:solidFill>
                  <a:schemeClr val="tx1"/>
                </a:solidFill>
              </a:rPr>
              <a:t>Fetch and Merge before commencing your daily work.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Return to Demo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35_Concurrent_Development_Demo.txt</a:t>
            </a:r>
          </a:p>
          <a:p>
            <a:pPr defTabSz="457200">
              <a:buFont typeface="Arial" pitchFamily="34" charset="0"/>
              <a:buChar char="•"/>
            </a:pPr>
            <a:r>
              <a:rPr lang="en-US" sz="2400" dirty="0" smtClean="0">
                <a:solidFill>
                  <a:schemeClr val="tx1"/>
                </a:solidFill>
              </a:rPr>
              <a:t>  Two developers make changes to the same file.</a:t>
            </a:r>
          </a:p>
          <a:p>
            <a:pPr defTabSz="457200">
              <a:buFont typeface="Arial" pitchFamily="34" charset="0"/>
              <a:buChar char="•"/>
            </a:pPr>
            <a:r>
              <a:rPr lang="en-US" sz="2400" dirty="0" smtClean="0">
                <a:solidFill>
                  <a:schemeClr val="tx1"/>
                </a:solidFill>
              </a:rPr>
              <a:t>  One developer pushes his changes.</a:t>
            </a:r>
          </a:p>
          <a:p>
            <a:pPr defTabSz="457200">
              <a:buFont typeface="Arial" pitchFamily="34" charset="0"/>
              <a:buChar char="•"/>
            </a:pPr>
            <a:r>
              <a:rPr lang="en-US" sz="2400" dirty="0" smtClean="0">
                <a:solidFill>
                  <a:schemeClr val="tx1"/>
                </a:solidFill>
              </a:rPr>
              <a:t>  Other developer must fetch and merge remote changes,</a:t>
            </a:r>
          </a:p>
          <a:p>
            <a:pPr defTabSz="457200">
              <a:buFont typeface="Arial" pitchFamily="34" charset="0"/>
              <a:buChar char="•"/>
            </a:pPr>
            <a:r>
              <a:rPr lang="en-US" sz="2400" dirty="0" smtClean="0">
                <a:solidFill>
                  <a:schemeClr val="tx1"/>
                </a:solidFill>
              </a:rPr>
              <a:t>  Before pushing combined changes.</a:t>
            </a:r>
          </a:p>
          <a:p>
            <a:pPr defTabSz="457200"/>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Return to Demo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40_Merge_Conflicts_Demo.txt</a:t>
            </a:r>
          </a:p>
          <a:p>
            <a:pPr defTabSz="457200">
              <a:buFont typeface="Arial" pitchFamily="34" charset="0"/>
              <a:buChar char="•"/>
            </a:pPr>
            <a:r>
              <a:rPr lang="en-US" sz="2400" dirty="0" smtClean="0">
                <a:solidFill>
                  <a:schemeClr val="tx1"/>
                </a:solidFill>
              </a:rPr>
              <a:t>  Similar to previous demo except a merge conflict is created,</a:t>
            </a:r>
          </a:p>
          <a:p>
            <a:pPr defTabSz="457200">
              <a:buFont typeface="Arial" pitchFamily="34" charset="0"/>
              <a:buChar char="•"/>
            </a:pPr>
            <a:r>
              <a:rPr lang="en-US" sz="2400" dirty="0" smtClean="0">
                <a:solidFill>
                  <a:schemeClr val="tx1"/>
                </a:solidFill>
              </a:rPr>
              <a:t>  And corrected.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Two Codebases in One Repo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What solution does </a:t>
            </a:r>
            <a:r>
              <a:rPr lang="en-US" sz="2400" dirty="0" err="1" smtClean="0">
                <a:solidFill>
                  <a:schemeClr val="tx1"/>
                </a:solidFill>
              </a:rPr>
              <a:t>Git</a:t>
            </a:r>
            <a:r>
              <a:rPr lang="en-US" sz="2400" dirty="0" smtClean="0">
                <a:solidFill>
                  <a:schemeClr val="tx1"/>
                </a:solidFill>
              </a:rPr>
              <a:t> provide for Short-term and Long-term development?</a:t>
            </a:r>
          </a:p>
          <a:p>
            <a:pPr defTabSz="457200"/>
            <a:endParaRPr lang="en-US" sz="2400" dirty="0" smtClean="0">
              <a:solidFill>
                <a:schemeClr val="tx1"/>
              </a:solidFill>
            </a:endParaRPr>
          </a:p>
          <a:p>
            <a:pPr defTabSz="457200"/>
            <a:r>
              <a:rPr lang="en-US" sz="2400" b="1" dirty="0" smtClean="0">
                <a:solidFill>
                  <a:schemeClr val="tx1"/>
                </a:solidFill>
              </a:rPr>
              <a:t>Answer: Branching</a:t>
            </a:r>
          </a:p>
          <a:p>
            <a:pPr defTabSz="457200"/>
            <a:endParaRPr lang="en-US" sz="2400" dirty="0" smtClean="0">
              <a:solidFill>
                <a:schemeClr val="tx1"/>
              </a:solidFill>
            </a:endParaRPr>
          </a:p>
          <a:p>
            <a:pPr defTabSz="457200"/>
            <a:r>
              <a:rPr lang="en-US" sz="2400" u="sng" dirty="0" smtClean="0">
                <a:solidFill>
                  <a:schemeClr val="tx1"/>
                </a:solidFill>
              </a:rPr>
              <a:t>Definition:</a:t>
            </a:r>
            <a:r>
              <a:rPr lang="en-US" sz="2400" dirty="0" smtClean="0">
                <a:solidFill>
                  <a:schemeClr val="tx1"/>
                </a:solidFill>
              </a:rPr>
              <a:t> Branching means you diverge from the main line of development and continue to do work without messing with the main line. Eventually that work may be merged back into the main line of development in preparation for Production.</a:t>
            </a:r>
          </a:p>
          <a:p>
            <a:pPr defTabSz="457200"/>
            <a:endParaRPr lang="en-US" sz="2400" dirty="0" smtClean="0">
              <a:solidFill>
                <a:schemeClr val="tx1"/>
              </a:solidFill>
            </a:endParaRPr>
          </a:p>
          <a:p>
            <a:pPr defTabSz="457200"/>
            <a:r>
              <a:rPr lang="en-US" sz="2400" b="1" dirty="0" smtClean="0">
                <a:solidFill>
                  <a:schemeClr val="tx1"/>
                </a:solidFill>
              </a:rPr>
              <a:t>Naming Standards for Remote branches:</a:t>
            </a:r>
          </a:p>
          <a:p>
            <a:pPr defTabSz="457200"/>
            <a:r>
              <a:rPr lang="en-US" sz="2400" dirty="0" smtClean="0">
                <a:solidFill>
                  <a:schemeClr val="tx1"/>
                </a:solidFill>
              </a:rPr>
              <a:t>master branch = short-term (Dev, INT, UAT, Production)</a:t>
            </a:r>
          </a:p>
          <a:p>
            <a:pPr defTabSz="457200"/>
            <a:r>
              <a:rPr lang="en-US" sz="2400" dirty="0" smtClean="0">
                <a:solidFill>
                  <a:schemeClr val="tx1"/>
                </a:solidFill>
              </a:rPr>
              <a:t>develop branch = long-term (Dev1, </a:t>
            </a:r>
            <a:r>
              <a:rPr lang="en-US" sz="2400" dirty="0" err="1" smtClean="0">
                <a:solidFill>
                  <a:schemeClr val="tx1"/>
                </a:solidFill>
              </a:rPr>
              <a:t>Systest</a:t>
            </a:r>
            <a:r>
              <a:rPr lang="en-US" sz="2400" dirty="0" smtClean="0">
                <a:solidFill>
                  <a:schemeClr val="tx1"/>
                </a:solidFill>
              </a:rPr>
              <a:t>)</a:t>
            </a:r>
          </a:p>
          <a:p>
            <a:pPr defTabSz="457200"/>
            <a:endParaRPr lang="en-US" sz="2400" dirty="0" smtClean="0">
              <a:solidFill>
                <a:schemeClr val="tx1"/>
              </a:solidFill>
            </a:endParaRPr>
          </a:p>
          <a:p>
            <a:pPr defTabSz="457200"/>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Return to Demo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50_Branching_Demo.txt</a:t>
            </a:r>
          </a:p>
          <a:p>
            <a:pPr defTabSz="457200">
              <a:buFont typeface="Arial" pitchFamily="34" charset="0"/>
              <a:buChar char="•"/>
            </a:pPr>
            <a:r>
              <a:rPr lang="en-US" sz="2400" dirty="0" smtClean="0">
                <a:solidFill>
                  <a:schemeClr val="tx1"/>
                </a:solidFill>
              </a:rPr>
              <a:t>  Introduces the ‘develop’ branch = long-term path.</a:t>
            </a:r>
          </a:p>
          <a:p>
            <a:pPr defTabSz="457200">
              <a:buFont typeface="Arial" pitchFamily="34" charset="0"/>
              <a:buChar char="•"/>
            </a:pPr>
            <a:r>
              <a:rPr lang="en-US" sz="2400" dirty="0" smtClean="0">
                <a:solidFill>
                  <a:schemeClr val="tx1"/>
                </a:solidFill>
              </a:rPr>
              <a:t>  Demonstrates the effects of switching branches.</a:t>
            </a:r>
          </a:p>
          <a:p>
            <a:pPr defTabSz="457200">
              <a:buFont typeface="Arial" pitchFamily="34" charset="0"/>
              <a:buChar char="•"/>
            </a:pPr>
            <a:r>
              <a:rPr lang="en-US" sz="2400" dirty="0" smtClean="0">
                <a:solidFill>
                  <a:schemeClr val="tx1"/>
                </a:solidFill>
              </a:rPr>
              <a:t>  Extra Credit with local-only branches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Local </a:t>
            </a:r>
            <a:r>
              <a:rPr lang="en-US" dirty="0" err="1" smtClean="0"/>
              <a:t>vs</a:t>
            </a:r>
            <a:r>
              <a:rPr lang="en-US" dirty="0" smtClean="0"/>
              <a:t> Remote</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What parts of the Branching demo were local </a:t>
            </a:r>
            <a:r>
              <a:rPr lang="en-US" sz="2400" dirty="0" err="1" smtClean="0">
                <a:solidFill>
                  <a:schemeClr val="tx1"/>
                </a:solidFill>
              </a:rPr>
              <a:t>vs</a:t>
            </a:r>
            <a:r>
              <a:rPr lang="en-US" sz="2400" dirty="0" smtClean="0">
                <a:solidFill>
                  <a:schemeClr val="tx1"/>
                </a:solidFill>
              </a:rPr>
              <a:t> remote?</a:t>
            </a:r>
          </a:p>
          <a:p>
            <a:pPr defTabSz="457200"/>
            <a:endParaRPr lang="en-US" sz="2400" dirty="0" smtClean="0">
              <a:solidFill>
                <a:schemeClr val="tx1"/>
              </a:solidFill>
            </a:endParaRPr>
          </a:p>
          <a:p>
            <a:pPr defTabSz="457200"/>
            <a:r>
              <a:rPr lang="en-US" sz="2400" dirty="0" smtClean="0">
                <a:solidFill>
                  <a:schemeClr val="tx1"/>
                </a:solidFill>
              </a:rPr>
              <a:t>Branches are “fetched from” and “pushed to” a remote.</a:t>
            </a:r>
          </a:p>
          <a:p>
            <a:pPr defTabSz="457200"/>
            <a:r>
              <a:rPr lang="en-US" sz="2400" dirty="0" smtClean="0">
                <a:solidFill>
                  <a:schemeClr val="tx1"/>
                </a:solidFill>
              </a:rPr>
              <a:t>All other branching activities were LOCAL.</a:t>
            </a:r>
          </a:p>
          <a:p>
            <a:pPr defTabSz="457200"/>
            <a:endParaRPr lang="en-US" sz="2400" dirty="0" smtClean="0">
              <a:solidFill>
                <a:schemeClr val="tx1"/>
              </a:solidFill>
            </a:endParaRPr>
          </a:p>
          <a:p>
            <a:pPr defTabSz="457200"/>
            <a:r>
              <a:rPr lang="en-US" sz="2400" b="1" dirty="0" smtClean="0">
                <a:solidFill>
                  <a:schemeClr val="tx1"/>
                </a:solidFill>
              </a:rPr>
              <a:t>Remember: </a:t>
            </a:r>
            <a:r>
              <a:rPr lang="en-US" sz="2400" dirty="0" smtClean="0">
                <a:solidFill>
                  <a:schemeClr val="tx1"/>
                </a:solidFill>
              </a:rPr>
              <a:t>“With </a:t>
            </a:r>
            <a:r>
              <a:rPr lang="en-US" sz="2400" dirty="0" err="1" smtClean="0">
                <a:solidFill>
                  <a:schemeClr val="tx1"/>
                </a:solidFill>
              </a:rPr>
              <a:t>Git</a:t>
            </a:r>
            <a:r>
              <a:rPr lang="en-US" sz="2400" dirty="0" smtClean="0">
                <a:solidFill>
                  <a:schemeClr val="tx1"/>
                </a:solidFill>
              </a:rPr>
              <a:t> - Everything is Local, almost”.</a:t>
            </a:r>
          </a:p>
          <a:p>
            <a:pPr defTabSz="457200"/>
            <a:endParaRPr lang="en-US" sz="2400" dirty="0" smtClean="0">
              <a:solidFill>
                <a:schemeClr val="tx1"/>
              </a:solidFill>
            </a:endParaRPr>
          </a:p>
          <a:p>
            <a:pPr defTabSz="457200"/>
            <a:r>
              <a:rPr lang="en-US" sz="2400" b="1" dirty="0" smtClean="0">
                <a:solidFill>
                  <a:schemeClr val="tx1"/>
                </a:solidFill>
              </a:rPr>
              <a:t>Note:</a:t>
            </a:r>
          </a:p>
          <a:p>
            <a:pPr defTabSz="457200"/>
            <a:r>
              <a:rPr lang="en-US" sz="2400" dirty="0" smtClean="0">
                <a:solidFill>
                  <a:schemeClr val="tx1"/>
                </a:solidFill>
              </a:rPr>
              <a:t>origin/master is a </a:t>
            </a:r>
            <a:r>
              <a:rPr lang="en-US" sz="2400" u="sng" dirty="0" smtClean="0">
                <a:solidFill>
                  <a:schemeClr val="tx1"/>
                </a:solidFill>
              </a:rPr>
              <a:t>local</a:t>
            </a:r>
            <a:r>
              <a:rPr lang="en-US" sz="2400" dirty="0" smtClean="0">
                <a:solidFill>
                  <a:schemeClr val="tx1"/>
                </a:solidFill>
              </a:rPr>
              <a:t> branch fetched from a remote.</a:t>
            </a:r>
          </a:p>
          <a:p>
            <a:pPr defTabSz="457200"/>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Branching</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A branch is created based on a starting commit.</a:t>
            </a:r>
          </a:p>
          <a:p>
            <a:pPr defTabSz="457200"/>
            <a:endParaRPr lang="en-US" sz="2400" dirty="0" smtClean="0">
              <a:solidFill>
                <a:schemeClr val="tx1"/>
              </a:solidFill>
            </a:endParaRPr>
          </a:p>
          <a:p>
            <a:pPr defTabSz="457200"/>
            <a:r>
              <a:rPr lang="en-US" sz="2400" dirty="0" smtClean="0">
                <a:solidFill>
                  <a:schemeClr val="tx1"/>
                </a:solidFill>
              </a:rPr>
              <a:t>Branching is cheap.</a:t>
            </a:r>
          </a:p>
          <a:p>
            <a:pPr defTabSz="457200"/>
            <a:endParaRPr lang="en-US" sz="2400" dirty="0" smtClean="0">
              <a:solidFill>
                <a:schemeClr val="tx1"/>
              </a:solidFill>
            </a:endParaRPr>
          </a:p>
          <a:p>
            <a:pPr defTabSz="457200"/>
            <a:r>
              <a:rPr lang="en-US" sz="2400" dirty="0" smtClean="0">
                <a:solidFill>
                  <a:schemeClr val="tx1"/>
                </a:solidFill>
              </a:rPr>
              <a:t>As commits are made to a branch, the HEAD of that branch moves forward.</a:t>
            </a:r>
          </a:p>
          <a:p>
            <a:pPr defTabSz="457200"/>
            <a:endParaRPr lang="en-US" sz="2400" dirty="0" smtClean="0">
              <a:solidFill>
                <a:schemeClr val="tx1"/>
              </a:solidFill>
            </a:endParaRPr>
          </a:p>
          <a:p>
            <a:pPr defTabSz="457200"/>
            <a:r>
              <a:rPr lang="en-US" sz="2400" dirty="0" smtClean="0">
                <a:solidFill>
                  <a:schemeClr val="tx1"/>
                </a:solidFill>
              </a:rPr>
              <a:t>Local branches (with all their new commits) can be merged back into other branches. This encourages varied workflows including topic or feature branch development. Experimental branches are now possible without corrupting a code base.</a:t>
            </a:r>
          </a:p>
          <a:p>
            <a:pPr defTabSz="457200"/>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Why </a:t>
            </a:r>
            <a:r>
              <a:rPr lang="en-US" dirty="0" err="1" smtClean="0"/>
              <a:t>Git</a:t>
            </a:r>
            <a:r>
              <a:rPr lang="en-US" dirty="0" smtClean="0"/>
              <a:t> is Good</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buFont typeface="Arial" pitchFamily="34" charset="0"/>
              <a:buChar char="•"/>
            </a:pPr>
            <a:r>
              <a:rPr lang="en-US" sz="2800" dirty="0" smtClean="0">
                <a:solidFill>
                  <a:schemeClr val="tx1"/>
                </a:solidFill>
              </a:rPr>
              <a:t>  Cheap local branching</a:t>
            </a:r>
          </a:p>
          <a:p>
            <a:pPr defTabSz="457200">
              <a:buFont typeface="Arial" pitchFamily="34" charset="0"/>
              <a:buChar char="•"/>
            </a:pPr>
            <a:r>
              <a:rPr lang="en-US" sz="2800" dirty="0" smtClean="0">
                <a:solidFill>
                  <a:schemeClr val="tx1"/>
                </a:solidFill>
              </a:rPr>
              <a:t>  Everything is local, almost</a:t>
            </a:r>
          </a:p>
          <a:p>
            <a:pPr defTabSz="457200">
              <a:buFont typeface="Arial" pitchFamily="34" charset="0"/>
              <a:buChar char="•"/>
            </a:pPr>
            <a:r>
              <a:rPr lang="en-US" sz="2800" dirty="0" smtClean="0">
                <a:solidFill>
                  <a:schemeClr val="tx1"/>
                </a:solidFill>
              </a:rPr>
              <a:t>  </a:t>
            </a:r>
            <a:r>
              <a:rPr lang="en-US" sz="2800" dirty="0" err="1" smtClean="0">
                <a:solidFill>
                  <a:schemeClr val="tx1"/>
                </a:solidFill>
              </a:rPr>
              <a:t>Git</a:t>
            </a:r>
            <a:r>
              <a:rPr lang="en-US" sz="2800" dirty="0" smtClean="0">
                <a:solidFill>
                  <a:schemeClr val="tx1"/>
                </a:solidFill>
              </a:rPr>
              <a:t> is fast</a:t>
            </a:r>
          </a:p>
          <a:p>
            <a:pPr defTabSz="457200">
              <a:buFont typeface="Arial" pitchFamily="34" charset="0"/>
              <a:buChar char="•"/>
            </a:pPr>
            <a:r>
              <a:rPr lang="en-US" sz="2800" dirty="0" smtClean="0">
                <a:solidFill>
                  <a:schemeClr val="tx1"/>
                </a:solidFill>
              </a:rPr>
              <a:t>  </a:t>
            </a:r>
            <a:r>
              <a:rPr lang="en-US" sz="2800" dirty="0" err="1" smtClean="0">
                <a:solidFill>
                  <a:schemeClr val="tx1"/>
                </a:solidFill>
              </a:rPr>
              <a:t>Git</a:t>
            </a:r>
            <a:r>
              <a:rPr lang="en-US" sz="2800" dirty="0" smtClean="0">
                <a:solidFill>
                  <a:schemeClr val="tx1"/>
                </a:solidFill>
              </a:rPr>
              <a:t> is small</a:t>
            </a:r>
          </a:p>
          <a:p>
            <a:pPr defTabSz="457200">
              <a:buFont typeface="Arial" pitchFamily="34" charset="0"/>
              <a:buChar char="•"/>
            </a:pPr>
            <a:r>
              <a:rPr lang="en-US" sz="2800" dirty="0" smtClean="0">
                <a:solidFill>
                  <a:schemeClr val="tx1"/>
                </a:solidFill>
              </a:rPr>
              <a:t>  The staging area</a:t>
            </a:r>
          </a:p>
          <a:p>
            <a:pPr defTabSz="457200">
              <a:buFont typeface="Arial" pitchFamily="34" charset="0"/>
              <a:buChar char="•"/>
            </a:pPr>
            <a:r>
              <a:rPr lang="en-US" sz="2800" dirty="0" smtClean="0">
                <a:solidFill>
                  <a:schemeClr val="tx1"/>
                </a:solidFill>
              </a:rPr>
              <a:t>  Distributed</a:t>
            </a:r>
          </a:p>
          <a:p>
            <a:pPr defTabSz="457200">
              <a:buFont typeface="Arial" pitchFamily="34" charset="0"/>
              <a:buChar char="•"/>
            </a:pPr>
            <a:r>
              <a:rPr lang="en-US" sz="2800" dirty="0" smtClean="0">
                <a:solidFill>
                  <a:schemeClr val="tx1"/>
                </a:solidFill>
              </a:rPr>
              <a:t>  Any workflow</a:t>
            </a:r>
          </a:p>
          <a:p>
            <a:pPr defTabSz="457200">
              <a:buFont typeface="Arial" pitchFamily="34" charset="0"/>
              <a:buChar char="•"/>
            </a:pPr>
            <a:r>
              <a:rPr lang="en-US" sz="2800" dirty="0" smtClean="0">
                <a:solidFill>
                  <a:schemeClr val="tx1"/>
                </a:solidFill>
              </a:rPr>
              <a:t>  </a:t>
            </a:r>
            <a:r>
              <a:rPr lang="en-US" sz="2800" dirty="0" err="1" smtClean="0">
                <a:solidFill>
                  <a:schemeClr val="tx1"/>
                </a:solidFill>
              </a:rPr>
              <a:t>Github</a:t>
            </a:r>
            <a:endParaRPr lang="en-US" sz="2800" dirty="0" smtClean="0">
              <a:solidFill>
                <a:schemeClr val="tx1"/>
              </a:solidFill>
            </a:endParaRPr>
          </a:p>
          <a:p>
            <a:pPr defTabSz="457200">
              <a:buFont typeface="Arial" pitchFamily="34" charset="0"/>
              <a:buChar char="•"/>
            </a:pPr>
            <a:r>
              <a:rPr lang="en-US" sz="2800" dirty="0" smtClean="0">
                <a:solidFill>
                  <a:schemeClr val="tx1"/>
                </a:solidFill>
              </a:rPr>
              <a:t>  Easy to learn</a:t>
            </a:r>
          </a:p>
          <a:p>
            <a:pPr defTabSz="457200">
              <a:buFont typeface="Arial" pitchFamily="34" charset="0"/>
              <a:buChar char="•"/>
            </a:pPr>
            <a:r>
              <a:rPr lang="en-US" sz="2800" dirty="0" smtClean="0">
                <a:solidFill>
                  <a:schemeClr val="tx1"/>
                </a:solidFill>
              </a:rPr>
              <a:t>  </a:t>
            </a:r>
            <a:r>
              <a:rPr lang="en-US" sz="2800" dirty="0" err="1" smtClean="0">
                <a:solidFill>
                  <a:schemeClr val="tx1"/>
                </a:solidFill>
              </a:rPr>
              <a:t>Git</a:t>
            </a:r>
            <a:r>
              <a:rPr lang="en-US" sz="2800" dirty="0" smtClean="0">
                <a:solidFill>
                  <a:schemeClr val="tx1"/>
                </a:solidFill>
              </a:rPr>
              <a:t> is the new standard</a:t>
            </a:r>
          </a:p>
          <a:p>
            <a:pPr defTabSz="457200">
              <a:buFont typeface="Arial" pitchFamily="34" charset="0"/>
              <a:buChar char="•"/>
            </a:pPr>
            <a:r>
              <a:rPr lang="en-US" sz="2800" dirty="0" smtClean="0">
                <a:solidFill>
                  <a:schemeClr val="tx1"/>
                </a:solidFill>
              </a:rPr>
              <a:t>  Huge community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Return to Demo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55_Tagging_Demo.txt</a:t>
            </a:r>
          </a:p>
          <a:p>
            <a:pPr defTabSz="457200">
              <a:buFont typeface="Arial" pitchFamily="34" charset="0"/>
              <a:buChar char="•"/>
            </a:pPr>
            <a:r>
              <a:rPr lang="en-US" sz="2400" dirty="0" smtClean="0">
                <a:solidFill>
                  <a:schemeClr val="tx1"/>
                </a:solidFill>
              </a:rPr>
              <a:t>  Created a Tag.</a:t>
            </a:r>
          </a:p>
          <a:p>
            <a:pPr defTabSz="457200">
              <a:buFont typeface="Arial" pitchFamily="34" charset="0"/>
              <a:buChar char="•"/>
            </a:pPr>
            <a:r>
              <a:rPr lang="en-US" sz="2400" dirty="0" smtClean="0">
                <a:solidFill>
                  <a:schemeClr val="tx1"/>
                </a:solidFill>
              </a:rPr>
              <a:t>  Pushing it to the Remote.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Tagging</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What parts of the Tagging demo were local </a:t>
            </a:r>
            <a:r>
              <a:rPr lang="en-US" sz="2400" dirty="0" err="1" smtClean="0">
                <a:solidFill>
                  <a:schemeClr val="tx1"/>
                </a:solidFill>
              </a:rPr>
              <a:t>vs</a:t>
            </a:r>
            <a:r>
              <a:rPr lang="en-US" sz="2400" dirty="0" smtClean="0">
                <a:solidFill>
                  <a:schemeClr val="tx1"/>
                </a:solidFill>
              </a:rPr>
              <a:t> remote?</a:t>
            </a:r>
          </a:p>
          <a:p>
            <a:pPr defTabSz="457200"/>
            <a:endParaRPr lang="en-US" sz="2400" dirty="0" smtClean="0">
              <a:solidFill>
                <a:schemeClr val="tx1"/>
              </a:solidFill>
            </a:endParaRPr>
          </a:p>
          <a:p>
            <a:pPr defTabSz="457200"/>
            <a:r>
              <a:rPr lang="en-US" sz="2400" dirty="0" smtClean="0">
                <a:solidFill>
                  <a:schemeClr val="tx1"/>
                </a:solidFill>
              </a:rPr>
              <a:t>Tagging provides a way of naming a commit using human-friendly language.</a:t>
            </a:r>
          </a:p>
          <a:p>
            <a:pPr defTabSz="457200"/>
            <a:endParaRPr lang="en-US" sz="2400" dirty="0" smtClean="0">
              <a:solidFill>
                <a:schemeClr val="tx1"/>
              </a:solidFill>
            </a:endParaRPr>
          </a:p>
          <a:p>
            <a:pPr defTabSz="457200"/>
            <a:r>
              <a:rPr lang="en-US" sz="2400" dirty="0" smtClean="0">
                <a:solidFill>
                  <a:schemeClr val="tx1"/>
                </a:solidFill>
              </a:rPr>
              <a:t>We use Tagging primarily for Artifact creation.</a:t>
            </a:r>
          </a:p>
          <a:p>
            <a:pPr defTabSz="457200"/>
            <a:endParaRPr lang="en-US" sz="2400" dirty="0" smtClean="0">
              <a:solidFill>
                <a:schemeClr val="tx1"/>
              </a:solidFill>
            </a:endParaRPr>
          </a:p>
          <a:p>
            <a:pPr defTabSz="457200"/>
            <a:r>
              <a:rPr lang="en-US" sz="2400" u="sng" dirty="0" smtClean="0">
                <a:solidFill>
                  <a:schemeClr val="tx1"/>
                </a:solidFill>
              </a:rPr>
              <a:t>Naming standards:</a:t>
            </a:r>
          </a:p>
          <a:p>
            <a:pPr defTabSz="457200"/>
            <a:r>
              <a:rPr lang="en-US" sz="2400" dirty="0" smtClean="0">
                <a:solidFill>
                  <a:schemeClr val="tx1"/>
                </a:solidFill>
              </a:rPr>
              <a:t>syst-000n	for </a:t>
            </a:r>
            <a:r>
              <a:rPr lang="en-US" sz="2400" dirty="0" err="1" smtClean="0">
                <a:solidFill>
                  <a:schemeClr val="tx1"/>
                </a:solidFill>
              </a:rPr>
              <a:t>SystemTest</a:t>
            </a:r>
            <a:r>
              <a:rPr lang="en-US" sz="2400" dirty="0" smtClean="0">
                <a:solidFill>
                  <a:schemeClr val="tx1"/>
                </a:solidFill>
              </a:rPr>
              <a:t> artifacts</a:t>
            </a:r>
          </a:p>
          <a:p>
            <a:pPr defTabSz="457200"/>
            <a:r>
              <a:rPr lang="en-US" sz="2400" dirty="0" smtClean="0">
                <a:solidFill>
                  <a:schemeClr val="tx1"/>
                </a:solidFill>
              </a:rPr>
              <a:t>rel-000n	for INT artifacts (then, UAT &amp; Prod)</a:t>
            </a:r>
          </a:p>
          <a:p>
            <a:pPr defTabSz="457200"/>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Return to Demo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60_Jenkins_Artifact_Demo.txt</a:t>
            </a:r>
          </a:p>
          <a:p>
            <a:pPr defTabSz="457200">
              <a:buFont typeface="Arial" pitchFamily="34" charset="0"/>
              <a:buChar char="•"/>
            </a:pPr>
            <a:r>
              <a:rPr lang="en-US" sz="2400" dirty="0" smtClean="0">
                <a:solidFill>
                  <a:schemeClr val="tx1"/>
                </a:solidFill>
              </a:rPr>
              <a:t>  </a:t>
            </a:r>
            <a:r>
              <a:rPr lang="en-US" sz="2400" dirty="0" err="1" smtClean="0">
                <a:solidFill>
                  <a:schemeClr val="tx1"/>
                </a:solidFill>
              </a:rPr>
              <a:t>Git</a:t>
            </a:r>
            <a:r>
              <a:rPr lang="en-US" sz="2400" dirty="0" smtClean="0">
                <a:solidFill>
                  <a:schemeClr val="tx1"/>
                </a:solidFill>
              </a:rPr>
              <a:t> configuration</a:t>
            </a:r>
          </a:p>
          <a:p>
            <a:pPr defTabSz="457200">
              <a:buFont typeface="Arial" pitchFamily="34" charset="0"/>
              <a:buChar char="•"/>
            </a:pPr>
            <a:r>
              <a:rPr lang="en-US" sz="2400" dirty="0" smtClean="0">
                <a:solidFill>
                  <a:schemeClr val="tx1"/>
                </a:solidFill>
              </a:rPr>
              <a:t>  Archiving the Artifact(s)</a:t>
            </a:r>
          </a:p>
          <a:p>
            <a:pPr defTabSz="457200">
              <a:buFont typeface="Arial" pitchFamily="34" charset="0"/>
              <a:buChar char="•"/>
            </a:pPr>
            <a:r>
              <a:rPr lang="en-US" sz="2400" dirty="0" smtClean="0">
                <a:solidFill>
                  <a:schemeClr val="tx1"/>
                </a:solidFill>
              </a:rPr>
              <a:t>  Fingerprinting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Jenkins Artifact Creation</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buFont typeface="Arial" pitchFamily="34" charset="0"/>
              <a:buChar char="•"/>
            </a:pPr>
            <a:r>
              <a:rPr lang="en-US" sz="2400" dirty="0" smtClean="0">
                <a:solidFill>
                  <a:schemeClr val="tx1"/>
                </a:solidFill>
              </a:rPr>
              <a:t>  Should be modeled off an exist dev or dev1 build job.</a:t>
            </a:r>
          </a:p>
          <a:p>
            <a:pPr defTabSz="457200">
              <a:buFont typeface="Arial" pitchFamily="34" charset="0"/>
              <a:buChar char="•"/>
            </a:pPr>
            <a:r>
              <a:rPr lang="en-US" sz="2400" dirty="0" smtClean="0">
                <a:solidFill>
                  <a:schemeClr val="tx1"/>
                </a:solidFill>
              </a:rPr>
              <a:t>  Should NOT have a downstream deploy job.</a:t>
            </a:r>
          </a:p>
          <a:p>
            <a:pPr defTabSz="457200">
              <a:buFont typeface="Arial" pitchFamily="34" charset="0"/>
              <a:buChar char="•"/>
            </a:pPr>
            <a:r>
              <a:rPr lang="en-US" sz="2400" dirty="0" smtClean="0">
                <a:solidFill>
                  <a:schemeClr val="tx1"/>
                </a:solidFill>
              </a:rPr>
              <a:t>  Should reference a </a:t>
            </a:r>
            <a:r>
              <a:rPr lang="en-US" sz="2400" dirty="0" err="1" smtClean="0">
                <a:solidFill>
                  <a:schemeClr val="tx1"/>
                </a:solidFill>
              </a:rPr>
              <a:t>Git</a:t>
            </a:r>
            <a:r>
              <a:rPr lang="en-US" sz="2400" dirty="0" smtClean="0">
                <a:solidFill>
                  <a:schemeClr val="tx1"/>
                </a:solidFill>
              </a:rPr>
              <a:t> Tag (syst-000n or rel-000n), though a    SHA1 would suffice until a tag point was chosen.</a:t>
            </a:r>
          </a:p>
          <a:p>
            <a:pPr defTabSz="457200">
              <a:buFont typeface="Arial" pitchFamily="34" charset="0"/>
              <a:buChar char="•"/>
            </a:pPr>
            <a:r>
              <a:rPr lang="en-US" sz="2400" dirty="0" smtClean="0">
                <a:solidFill>
                  <a:schemeClr val="tx1"/>
                </a:solidFill>
              </a:rPr>
              <a:t>  Should archive the artifact.</a:t>
            </a:r>
          </a:p>
          <a:p>
            <a:pPr defTabSz="457200">
              <a:buFont typeface="Arial" pitchFamily="34" charset="0"/>
              <a:buChar char="•"/>
            </a:pPr>
            <a:r>
              <a:rPr lang="en-US" sz="2400" dirty="0" smtClean="0">
                <a:solidFill>
                  <a:schemeClr val="tx1"/>
                </a:solidFill>
              </a:rPr>
              <a:t>  Should fingerprint the artifact.</a:t>
            </a:r>
          </a:p>
          <a:p>
            <a:pPr defTabSz="457200"/>
            <a:endParaRPr lang="en-US" sz="2400" dirty="0" smtClean="0">
              <a:solidFill>
                <a:schemeClr val="tx1"/>
              </a:solidFill>
            </a:endParaRPr>
          </a:p>
          <a:p>
            <a:pPr defTabSz="457200"/>
            <a:r>
              <a:rPr lang="en-US" sz="2400" dirty="0" smtClean="0">
                <a:solidFill>
                  <a:schemeClr val="tx1"/>
                </a:solidFill>
              </a:rPr>
              <a:t>DO NOT put “</a:t>
            </a:r>
            <a:r>
              <a:rPr lang="en-US" sz="2400" dirty="0" err="1" smtClean="0">
                <a:solidFill>
                  <a:schemeClr val="tx1"/>
                </a:solidFill>
              </a:rPr>
              <a:t>git</a:t>
            </a:r>
            <a:r>
              <a:rPr lang="en-US" sz="2400" dirty="0" smtClean="0">
                <a:solidFill>
                  <a:schemeClr val="tx1"/>
                </a:solidFill>
              </a:rPr>
              <a:t>” in your </a:t>
            </a:r>
            <a:r>
              <a:rPr lang="en-US" sz="2400" dirty="0" err="1" smtClean="0">
                <a:solidFill>
                  <a:schemeClr val="tx1"/>
                </a:solidFill>
              </a:rPr>
              <a:t>Jenkin’s</a:t>
            </a:r>
            <a:r>
              <a:rPr lang="en-US" sz="2400" dirty="0" smtClean="0">
                <a:solidFill>
                  <a:schemeClr val="tx1"/>
                </a:solidFill>
              </a:rPr>
              <a:t> job names. Just change existing jobs to pull from Stash rather than Harvest.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ox(i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Return to Demo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65_Harvest_Promote_Demo.txt</a:t>
            </a:r>
          </a:p>
          <a:p>
            <a:pPr defTabSz="457200">
              <a:buFont typeface="Arial" pitchFamily="34" charset="0"/>
              <a:buChar char="•"/>
            </a:pPr>
            <a:r>
              <a:rPr lang="en-US" sz="2400" dirty="0" smtClean="0">
                <a:solidFill>
                  <a:schemeClr val="tx1"/>
                </a:solidFill>
              </a:rPr>
              <a:t>  CA-SCM Workbench.</a:t>
            </a:r>
          </a:p>
          <a:p>
            <a:pPr defTabSz="457200">
              <a:buFont typeface="Arial" pitchFamily="34" charset="0"/>
              <a:buChar char="•"/>
            </a:pPr>
            <a:r>
              <a:rPr lang="en-US" sz="2400" dirty="0" smtClean="0">
                <a:solidFill>
                  <a:schemeClr val="tx1"/>
                </a:solidFill>
              </a:rPr>
              <a:t>  build.bat.</a:t>
            </a:r>
          </a:p>
          <a:p>
            <a:pPr defTabSz="457200">
              <a:buFont typeface="Arial" pitchFamily="34" charset="0"/>
              <a:buChar char="•"/>
            </a:pPr>
            <a:r>
              <a:rPr lang="en-US" sz="2400" dirty="0" smtClean="0">
                <a:solidFill>
                  <a:schemeClr val="tx1"/>
                </a:solidFill>
              </a:rPr>
              <a:t>  </a:t>
            </a:r>
            <a:r>
              <a:rPr lang="en-US" sz="2400" dirty="0" err="1" smtClean="0">
                <a:solidFill>
                  <a:schemeClr val="tx1"/>
                </a:solidFill>
              </a:rPr>
              <a:t>JenkinsToHarvest</a:t>
            </a:r>
            <a:r>
              <a:rPr lang="en-US" sz="2400" dirty="0" smtClean="0">
                <a:solidFill>
                  <a:schemeClr val="tx1"/>
                </a:solidFill>
              </a:rPr>
              <a:t> batch script.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Harvest Promotion</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Locate the correct lifecycle (short-term | long-term)</a:t>
            </a:r>
          </a:p>
          <a:p>
            <a:pPr defTabSz="457200"/>
            <a:endParaRPr lang="en-US" sz="2400" dirty="0" smtClean="0">
              <a:solidFill>
                <a:schemeClr val="tx1"/>
              </a:solidFill>
            </a:endParaRPr>
          </a:p>
          <a:p>
            <a:pPr defTabSz="457200"/>
            <a:r>
              <a:rPr lang="en-US" sz="2400" dirty="0" smtClean="0">
                <a:solidFill>
                  <a:schemeClr val="tx1"/>
                </a:solidFill>
              </a:rPr>
              <a:t>Create a harvest package </a:t>
            </a:r>
            <a:r>
              <a:rPr lang="en-US" sz="2400" smtClean="0">
                <a:solidFill>
                  <a:schemeClr val="tx1"/>
                </a:solidFill>
              </a:rPr>
              <a:t>as usual.</a:t>
            </a:r>
            <a:endParaRPr lang="en-US" sz="2400" dirty="0" smtClean="0">
              <a:solidFill>
                <a:schemeClr val="tx1"/>
              </a:solidFill>
            </a:endParaRPr>
          </a:p>
          <a:p>
            <a:pPr defTabSz="457200"/>
            <a:endParaRPr lang="en-US" sz="2400" dirty="0" smtClean="0">
              <a:solidFill>
                <a:schemeClr val="tx1"/>
              </a:solidFill>
            </a:endParaRPr>
          </a:p>
          <a:p>
            <a:pPr defTabSz="457200"/>
            <a:r>
              <a:rPr lang="en-US" sz="2400" dirty="0" smtClean="0">
                <a:solidFill>
                  <a:schemeClr val="tx1"/>
                </a:solidFill>
              </a:rPr>
              <a:t>Check-out the build.bat in place</a:t>
            </a:r>
          </a:p>
          <a:p>
            <a:pPr defTabSz="457200"/>
            <a:r>
              <a:rPr lang="en-US" sz="2400" dirty="0" smtClean="0">
                <a:solidFill>
                  <a:schemeClr val="tx1"/>
                </a:solidFill>
              </a:rPr>
              <a:t>Edit the build.bat</a:t>
            </a:r>
          </a:p>
          <a:p>
            <a:pPr defTabSz="457200"/>
            <a:r>
              <a:rPr lang="en-US" sz="2400" dirty="0" smtClean="0">
                <a:solidFill>
                  <a:schemeClr val="tx1"/>
                </a:solidFill>
              </a:rPr>
              <a:t>Check-in the build.bat</a:t>
            </a:r>
          </a:p>
          <a:p>
            <a:pPr defTabSz="457200"/>
            <a:endParaRPr lang="en-US" sz="2400" dirty="0" smtClean="0">
              <a:solidFill>
                <a:schemeClr val="tx1"/>
              </a:solidFill>
            </a:endParaRPr>
          </a:p>
          <a:p>
            <a:pPr defTabSz="457200"/>
            <a:r>
              <a:rPr lang="en-US" sz="2400" dirty="0" smtClean="0">
                <a:solidFill>
                  <a:schemeClr val="tx1"/>
                </a:solidFill>
              </a:rPr>
              <a:t>Approve and Deploy as usual in Harvest.</a:t>
            </a:r>
          </a:p>
          <a:p>
            <a:pPr defTabSz="457200"/>
            <a:r>
              <a:rPr lang="en-US" sz="2400" dirty="0" smtClean="0">
                <a:solidFill>
                  <a:schemeClr val="tx1"/>
                </a:solidFill>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Documentation</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Wiki</a:t>
            </a:r>
          </a:p>
          <a:p>
            <a:pPr defTabSz="457200">
              <a:buFont typeface="Arial" pitchFamily="34" charset="0"/>
              <a:buChar char="•"/>
            </a:pPr>
            <a:r>
              <a:rPr lang="en-US" sz="2400" dirty="0" smtClean="0">
                <a:solidFill>
                  <a:schemeClr val="tx1"/>
                </a:solidFill>
              </a:rPr>
              <a:t>  http://</a:t>
            </a:r>
            <a:r>
              <a:rPr lang="en-US" sz="2400" dirty="0" smtClean="0">
                <a:solidFill>
                  <a:schemeClr val="tx1"/>
                </a:solidFill>
              </a:rPr>
              <a:t>usgsharepoint/usg/unit/IT/tools/Git/Home.aspx</a:t>
            </a: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sz="quarter" idx="10"/>
          </p:nvPr>
        </p:nvSpPr>
        <p:spPr/>
        <p:txBody>
          <a:bodyPr/>
          <a:lstStyle/>
          <a:p>
            <a:r>
              <a:rPr lang="en-US" dirty="0" smtClean="0"/>
              <a:t>Prakash Varadarajulu</a:t>
            </a:r>
            <a:r>
              <a:rPr lang="en-US" dirty="0"/>
              <a:t/>
            </a:r>
            <a:br>
              <a:rPr lang="en-US" dirty="0"/>
            </a:br>
            <a:r>
              <a:rPr lang="en-US" dirty="0" smtClean="0"/>
              <a:t>Architecture</a:t>
            </a:r>
            <a:endParaRPr lang="en-US" dirty="0"/>
          </a:p>
          <a:p>
            <a:endParaRPr lang="en-US" dirty="0"/>
          </a:p>
          <a:p>
            <a:r>
              <a:rPr lang="en-US" dirty="0"/>
              <a:t>Phone: </a:t>
            </a:r>
            <a:r>
              <a:rPr lang="en-US" dirty="0" smtClean="0"/>
              <a:t>n/a</a:t>
            </a:r>
            <a:endParaRPr lang="en-US" b="1" dirty="0"/>
          </a:p>
          <a:p>
            <a:r>
              <a:rPr lang="en-US" dirty="0"/>
              <a:t>E-mail: </a:t>
            </a:r>
            <a:r>
              <a:rPr lang="en-US" dirty="0" smtClean="0"/>
              <a:t>n/a</a:t>
            </a:r>
          </a:p>
          <a:p>
            <a:endParaRPr lang="en-US" dirty="0"/>
          </a:p>
        </p:txBody>
      </p:sp>
    </p:spTree>
    <p:extLst>
      <p:ext uri="{BB962C8B-B14F-4D97-AF65-F5344CB8AC3E}">
        <p14:creationId xmlns:p14="http://schemas.microsoft.com/office/powerpoint/2010/main" val="1246648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Demo</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10_Eclipse_EGit_Demo.txt</a:t>
            </a:r>
          </a:p>
          <a:p>
            <a:pPr defTabSz="457200">
              <a:buFont typeface="Arial" pitchFamily="34" charset="0"/>
              <a:buChar char="•"/>
            </a:pPr>
            <a:r>
              <a:rPr lang="en-US" sz="2400" dirty="0" smtClean="0">
                <a:solidFill>
                  <a:schemeClr val="tx1"/>
                </a:solidFill>
              </a:rPr>
              <a:t>  Intro to </a:t>
            </a:r>
            <a:r>
              <a:rPr lang="en-US" sz="2400" dirty="0" err="1" smtClean="0">
                <a:solidFill>
                  <a:schemeClr val="tx1"/>
                </a:solidFill>
              </a:rPr>
              <a:t>EGit</a:t>
            </a: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3 Main File States</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buFont typeface="Arial" pitchFamily="34" charset="0"/>
              <a:buChar char="•"/>
            </a:pPr>
            <a:r>
              <a:rPr lang="en-US" sz="2400" dirty="0" smtClean="0">
                <a:solidFill>
                  <a:schemeClr val="tx1"/>
                </a:solidFill>
              </a:rPr>
              <a:t>  </a:t>
            </a:r>
            <a:r>
              <a:rPr lang="en-US" sz="2400" b="1" dirty="0" smtClean="0">
                <a:solidFill>
                  <a:schemeClr val="tx1"/>
                </a:solidFill>
              </a:rPr>
              <a:t>Committed</a:t>
            </a:r>
            <a:r>
              <a:rPr lang="en-US" sz="2400" dirty="0" smtClean="0">
                <a:solidFill>
                  <a:schemeClr val="tx1"/>
                </a:solidFill>
              </a:rPr>
              <a:t> (safe inside </a:t>
            </a:r>
            <a:r>
              <a:rPr lang="en-US" sz="2400" dirty="0" err="1" smtClean="0">
                <a:solidFill>
                  <a:schemeClr val="tx1"/>
                </a:solidFill>
              </a:rPr>
              <a:t>Git’s</a:t>
            </a:r>
            <a:r>
              <a:rPr lang="en-US" sz="2400" dirty="0" smtClean="0">
                <a:solidFill>
                  <a:schemeClr val="tx1"/>
                </a:solidFill>
              </a:rPr>
              <a:t> </a:t>
            </a:r>
            <a:r>
              <a:rPr lang="en-US" sz="2400" dirty="0" err="1" smtClean="0">
                <a:solidFill>
                  <a:schemeClr val="tx1"/>
                </a:solidFill>
              </a:rPr>
              <a:t>Datastore</a:t>
            </a:r>
            <a:r>
              <a:rPr lang="en-US" sz="2400" dirty="0" smtClean="0">
                <a:solidFill>
                  <a:schemeClr val="tx1"/>
                </a:solidFill>
              </a:rPr>
              <a:t>)</a:t>
            </a:r>
          </a:p>
          <a:p>
            <a:pPr defTabSz="457200">
              <a:buFont typeface="Arial" pitchFamily="34" charset="0"/>
              <a:buChar char="•"/>
            </a:pPr>
            <a:r>
              <a:rPr lang="en-US" sz="2400" dirty="0" smtClean="0">
                <a:solidFill>
                  <a:schemeClr val="tx1"/>
                </a:solidFill>
              </a:rPr>
              <a:t>  </a:t>
            </a:r>
            <a:r>
              <a:rPr lang="en-US" sz="2400" b="1" dirty="0" smtClean="0">
                <a:solidFill>
                  <a:schemeClr val="tx1"/>
                </a:solidFill>
              </a:rPr>
              <a:t>Modified</a:t>
            </a:r>
            <a:r>
              <a:rPr lang="en-US" sz="2400" dirty="0" smtClean="0">
                <a:solidFill>
                  <a:schemeClr val="tx1"/>
                </a:solidFill>
              </a:rPr>
              <a:t> (changed, but not committed yet)</a:t>
            </a:r>
          </a:p>
          <a:p>
            <a:pPr defTabSz="457200">
              <a:buFont typeface="Arial" pitchFamily="34" charset="0"/>
              <a:buChar char="•"/>
            </a:pPr>
            <a:r>
              <a:rPr lang="en-US" sz="2400" dirty="0" smtClean="0">
                <a:solidFill>
                  <a:schemeClr val="tx1"/>
                </a:solidFill>
              </a:rPr>
              <a:t>  </a:t>
            </a:r>
            <a:r>
              <a:rPr lang="en-US" sz="2400" b="1" dirty="0" smtClean="0">
                <a:solidFill>
                  <a:schemeClr val="tx1"/>
                </a:solidFill>
              </a:rPr>
              <a:t>Staged</a:t>
            </a:r>
            <a:r>
              <a:rPr lang="en-US" sz="2400" dirty="0" smtClean="0">
                <a:solidFill>
                  <a:schemeClr val="tx1"/>
                </a:solidFill>
              </a:rPr>
              <a:t> (marks a modified file in its current version to be part of your next commit snapshot)</a:t>
            </a:r>
          </a:p>
          <a:p>
            <a:pPr defTabSz="457200">
              <a:buFont typeface="Arial" pitchFamily="34" charset="0"/>
              <a:buChar char="•"/>
            </a:pPr>
            <a:endParaRPr lang="en-US" sz="2400" dirty="0" smtClean="0">
              <a:solidFill>
                <a:schemeClr val="tx1"/>
              </a:solidFill>
            </a:endParaRPr>
          </a:p>
          <a:p>
            <a:pPr defTabSz="457200"/>
            <a:r>
              <a:rPr lang="en-US" sz="2400" dirty="0" smtClean="0">
                <a:solidFill>
                  <a:schemeClr val="tx1"/>
                </a:solidFill>
              </a:rPr>
              <a:t>This leads us to the three main sections of a </a:t>
            </a:r>
            <a:r>
              <a:rPr lang="en-US" sz="2400" dirty="0" err="1" smtClean="0">
                <a:solidFill>
                  <a:schemeClr val="tx1"/>
                </a:solidFill>
              </a:rPr>
              <a:t>Git</a:t>
            </a:r>
            <a:r>
              <a:rPr lang="en-US" sz="2400" dirty="0" smtClean="0">
                <a:solidFill>
                  <a:schemeClr val="tx1"/>
                </a:solidFill>
              </a:rPr>
              <a:t> project:</a:t>
            </a:r>
          </a:p>
          <a:p>
            <a:pPr defTabSz="457200">
              <a:buFont typeface="Arial" pitchFamily="34" charset="0"/>
              <a:buChar char="•"/>
            </a:pPr>
            <a:r>
              <a:rPr lang="en-US" sz="2400" dirty="0" smtClean="0">
                <a:solidFill>
                  <a:schemeClr val="tx1"/>
                </a:solidFill>
              </a:rPr>
              <a:t>  the </a:t>
            </a:r>
            <a:r>
              <a:rPr lang="en-US" sz="2400" dirty="0" err="1" smtClean="0">
                <a:solidFill>
                  <a:schemeClr val="tx1"/>
                </a:solidFill>
              </a:rPr>
              <a:t>Git</a:t>
            </a:r>
            <a:r>
              <a:rPr lang="en-US" sz="2400" dirty="0" smtClean="0">
                <a:solidFill>
                  <a:schemeClr val="tx1"/>
                </a:solidFill>
              </a:rPr>
              <a:t> Directory,</a:t>
            </a:r>
          </a:p>
          <a:p>
            <a:pPr defTabSz="457200">
              <a:buFont typeface="Arial" pitchFamily="34" charset="0"/>
              <a:buChar char="•"/>
            </a:pPr>
            <a:r>
              <a:rPr lang="en-US" sz="2400" dirty="0" smtClean="0">
                <a:solidFill>
                  <a:schemeClr val="tx1"/>
                </a:solidFill>
              </a:rPr>
              <a:t>  the Working Directory,</a:t>
            </a:r>
          </a:p>
          <a:p>
            <a:pPr defTabSz="457200">
              <a:buFont typeface="Arial" pitchFamily="34" charset="0"/>
              <a:buChar char="•"/>
            </a:pPr>
            <a:r>
              <a:rPr lang="en-US" sz="2400" dirty="0" smtClean="0">
                <a:solidFill>
                  <a:schemeClr val="tx1"/>
                </a:solidFill>
              </a:rPr>
              <a:t>  and the Staging Area.</a:t>
            </a:r>
          </a:p>
          <a:p>
            <a:pPr defTabSz="457200"/>
            <a:endParaRPr lang="en-US" sz="2400" dirty="0" smtClean="0">
              <a:solidFill>
                <a:schemeClr val="tx1"/>
              </a:solidFill>
            </a:endParaRPr>
          </a:p>
          <a:p>
            <a:pPr defTabSz="457200">
              <a:buFont typeface="Arial" pitchFamily="34" charset="0"/>
              <a:buChar char="•"/>
            </a:pPr>
            <a:endParaRPr lang="en-US" sz="2400" dirty="0" smtClean="0">
              <a:solidFill>
                <a:schemeClr val="tx1"/>
              </a:solidFill>
            </a:endParaRPr>
          </a:p>
          <a:p>
            <a:pPr defTabSz="457200"/>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Local Operations</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2347913" y="1381125"/>
            <a:ext cx="4448175" cy="409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3 Main Sections</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b="1" dirty="0" err="1" smtClean="0">
                <a:solidFill>
                  <a:schemeClr val="tx1"/>
                </a:solidFill>
              </a:rPr>
              <a:t>Git</a:t>
            </a:r>
            <a:r>
              <a:rPr lang="en-US" sz="2400" b="1" dirty="0" smtClean="0">
                <a:solidFill>
                  <a:schemeClr val="tx1"/>
                </a:solidFill>
              </a:rPr>
              <a:t> Directory </a:t>
            </a:r>
            <a:r>
              <a:rPr lang="en-US" sz="2400" dirty="0" smtClean="0">
                <a:solidFill>
                  <a:schemeClr val="tx1"/>
                </a:solidFill>
              </a:rPr>
              <a:t>(repository)</a:t>
            </a:r>
          </a:p>
          <a:p>
            <a:pPr defTabSz="457200"/>
            <a:r>
              <a:rPr lang="en-US" sz="2400" dirty="0" smtClean="0">
                <a:solidFill>
                  <a:schemeClr val="tx1"/>
                </a:solidFill>
              </a:rPr>
              <a:t>	Stores the metadata and object database.</a:t>
            </a:r>
          </a:p>
          <a:p>
            <a:pPr defTabSz="457200"/>
            <a:r>
              <a:rPr lang="en-US" sz="2400" dirty="0" smtClean="0">
                <a:solidFill>
                  <a:schemeClr val="tx1"/>
                </a:solidFill>
              </a:rPr>
              <a:t>	Most important part of </a:t>
            </a:r>
            <a:r>
              <a:rPr lang="en-US" sz="2400" dirty="0" err="1" smtClean="0">
                <a:solidFill>
                  <a:schemeClr val="tx1"/>
                </a:solidFill>
              </a:rPr>
              <a:t>Git</a:t>
            </a:r>
            <a:r>
              <a:rPr lang="en-US" sz="2400" dirty="0" smtClean="0">
                <a:solidFill>
                  <a:schemeClr val="tx1"/>
                </a:solidFill>
              </a:rPr>
              <a:t>.</a:t>
            </a:r>
          </a:p>
          <a:p>
            <a:pPr defTabSz="457200"/>
            <a:r>
              <a:rPr lang="en-US" sz="2400" dirty="0" smtClean="0">
                <a:solidFill>
                  <a:schemeClr val="tx1"/>
                </a:solidFill>
              </a:rPr>
              <a:t>	This is what's copied when you clone a repository.</a:t>
            </a:r>
          </a:p>
          <a:p>
            <a:pPr defTabSz="457200"/>
            <a:r>
              <a:rPr lang="en-US" sz="2400" b="1" dirty="0" smtClean="0">
                <a:solidFill>
                  <a:schemeClr val="tx1"/>
                </a:solidFill>
              </a:rPr>
              <a:t>Working Directory </a:t>
            </a:r>
            <a:r>
              <a:rPr lang="en-US" sz="2400" dirty="0" smtClean="0">
                <a:solidFill>
                  <a:schemeClr val="tx1"/>
                </a:solidFill>
              </a:rPr>
              <a:t>(local file system)</a:t>
            </a:r>
          </a:p>
          <a:p>
            <a:pPr defTabSz="457200"/>
            <a:r>
              <a:rPr lang="en-US" sz="2400" dirty="0" smtClean="0">
                <a:solidFill>
                  <a:schemeClr val="tx1"/>
                </a:solidFill>
              </a:rPr>
              <a:t>	Single checkout of one version of the project.</a:t>
            </a:r>
          </a:p>
          <a:p>
            <a:pPr defTabSz="457200"/>
            <a:r>
              <a:rPr lang="en-US" sz="2400" dirty="0" smtClean="0">
                <a:solidFill>
                  <a:schemeClr val="tx1"/>
                </a:solidFill>
              </a:rPr>
              <a:t>	These files are pulled out of the compressed database</a:t>
            </a:r>
          </a:p>
          <a:p>
            <a:pPr defTabSz="457200"/>
            <a:r>
              <a:rPr lang="en-US" sz="2400" dirty="0" smtClean="0">
                <a:solidFill>
                  <a:schemeClr val="tx1"/>
                </a:solidFill>
              </a:rPr>
              <a:t>		in the </a:t>
            </a:r>
            <a:r>
              <a:rPr lang="en-US" sz="2400" dirty="0" err="1" smtClean="0">
                <a:solidFill>
                  <a:schemeClr val="tx1"/>
                </a:solidFill>
              </a:rPr>
              <a:t>Git</a:t>
            </a:r>
            <a:r>
              <a:rPr lang="en-US" sz="2400" dirty="0" smtClean="0">
                <a:solidFill>
                  <a:schemeClr val="tx1"/>
                </a:solidFill>
              </a:rPr>
              <a:t> directory and placed on disk</a:t>
            </a:r>
          </a:p>
          <a:p>
            <a:pPr defTabSz="457200"/>
            <a:r>
              <a:rPr lang="en-US" sz="2400" dirty="0" smtClean="0">
                <a:solidFill>
                  <a:schemeClr val="tx1"/>
                </a:solidFill>
              </a:rPr>
              <a:t>		for you to use or modify.</a:t>
            </a:r>
          </a:p>
          <a:p>
            <a:pPr defTabSz="457200"/>
            <a:r>
              <a:rPr lang="en-US" sz="2400" b="1" dirty="0" smtClean="0">
                <a:solidFill>
                  <a:schemeClr val="tx1"/>
                </a:solidFill>
              </a:rPr>
              <a:t>Staging Area </a:t>
            </a:r>
            <a:r>
              <a:rPr lang="en-US" sz="2400" dirty="0" smtClean="0">
                <a:solidFill>
                  <a:schemeClr val="tx1"/>
                </a:solidFill>
              </a:rPr>
              <a:t>(previously/sometime referred to as the </a:t>
            </a:r>
            <a:r>
              <a:rPr lang="en-US" sz="2400" b="1" dirty="0" smtClean="0">
                <a:solidFill>
                  <a:schemeClr val="tx1"/>
                </a:solidFill>
              </a:rPr>
              <a:t>Index</a:t>
            </a:r>
            <a:r>
              <a:rPr lang="en-US" sz="2400" dirty="0" smtClean="0">
                <a:solidFill>
                  <a:schemeClr val="tx1"/>
                </a:solidFill>
              </a:rPr>
              <a:t>)</a:t>
            </a:r>
          </a:p>
          <a:p>
            <a:pPr defTabSz="457200"/>
            <a:r>
              <a:rPr lang="en-US" sz="2400" dirty="0" smtClean="0">
                <a:solidFill>
                  <a:schemeClr val="tx1"/>
                </a:solidFill>
              </a:rPr>
              <a:t>	Stores info about what will go into your next commit.</a:t>
            </a:r>
          </a:p>
          <a:p>
            <a:pPr defTabSz="457200"/>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Basic </a:t>
            </a:r>
            <a:r>
              <a:rPr lang="en-US" dirty="0" err="1" smtClean="0"/>
              <a:t>Git</a:t>
            </a:r>
            <a:r>
              <a:rPr lang="en-US" dirty="0" smtClean="0"/>
              <a:t> Workflow</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marL="457200" indent="-457200" defTabSz="457200">
              <a:buFont typeface="+mj-lt"/>
              <a:buAutoNum type="arabicPeriod"/>
            </a:pPr>
            <a:r>
              <a:rPr lang="en-US" sz="2400" dirty="0" smtClean="0">
                <a:solidFill>
                  <a:schemeClr val="tx1"/>
                </a:solidFill>
              </a:rPr>
              <a:t>Modify files in your working directory.</a:t>
            </a:r>
          </a:p>
          <a:p>
            <a:pPr marL="457200" indent="-457200" defTabSz="457200">
              <a:buFont typeface="+mj-lt"/>
              <a:buAutoNum type="arabicPeriod"/>
            </a:pPr>
            <a:r>
              <a:rPr lang="en-US" sz="2400" dirty="0" smtClean="0">
                <a:solidFill>
                  <a:schemeClr val="tx1"/>
                </a:solidFill>
              </a:rPr>
              <a:t>Stage the files, which adds snapshots of them to your staging area.</a:t>
            </a:r>
          </a:p>
          <a:p>
            <a:pPr marL="457200" indent="-457200" defTabSz="457200">
              <a:buFont typeface="+mj-lt"/>
              <a:buAutoNum type="arabicPeriod"/>
            </a:pPr>
            <a:r>
              <a:rPr lang="en-US" sz="2400" dirty="0" smtClean="0">
                <a:solidFill>
                  <a:schemeClr val="tx1"/>
                </a:solidFill>
              </a:rPr>
              <a:t>Do a commit, which takes the files from the staging area and stores the snapshot permanently in your </a:t>
            </a:r>
            <a:r>
              <a:rPr lang="en-US" sz="2400" dirty="0" err="1" smtClean="0">
                <a:solidFill>
                  <a:schemeClr val="tx1"/>
                </a:solidFill>
              </a:rPr>
              <a:t>Git</a:t>
            </a:r>
            <a:r>
              <a:rPr lang="en-US" sz="2400" dirty="0" smtClean="0">
                <a:solidFill>
                  <a:schemeClr val="tx1"/>
                </a:solidFill>
              </a:rPr>
              <a:t> Directory.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bg1">
              <a:lumMod val="75000"/>
            </a:schemeClr>
          </a:solidFill>
        </p:spPr>
        <p:txBody>
          <a:bodyPr>
            <a:normAutofit/>
          </a:bodyPr>
          <a:lstStyle/>
          <a:p>
            <a:r>
              <a:rPr lang="en-US" dirty="0" smtClean="0"/>
              <a:t>Demo (Cont.)</a:t>
            </a:r>
            <a:endParaRPr lang="en-US" dirty="0"/>
          </a:p>
        </p:txBody>
      </p:sp>
      <p:sp>
        <p:nvSpPr>
          <p:cNvPr id="3" name="Content Placeholder 2"/>
          <p:cNvSpPr>
            <a:spLocks noGrp="1"/>
          </p:cNvSpPr>
          <p:nvPr>
            <p:ph sz="quarter" idx="10"/>
          </p:nvPr>
        </p:nvSpPr>
        <p:spPr>
          <a:xfrm>
            <a:off x="533400" y="1219200"/>
            <a:ext cx="8153400" cy="5334000"/>
          </a:xfrm>
        </p:spPr>
        <p:txBody>
          <a:bodyPr anchor="t"/>
          <a:lstStyle/>
          <a:p>
            <a:pPr defTabSz="457200"/>
            <a:r>
              <a:rPr lang="en-US" sz="2400" dirty="0" smtClean="0">
                <a:solidFill>
                  <a:schemeClr val="tx1"/>
                </a:solidFill>
              </a:rPr>
              <a:t>10_Eclipse_EGit_Demo.txt (Cont.)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097F9E70B26B043BC24B8FC0C621A8F" ma:contentTypeVersion="0" ma:contentTypeDescription="Create a new document." ma:contentTypeScope="" ma:versionID="4b617fd83d92fb36e030ab85f555bb3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57893C8-E9FD-4A42-A873-04C1B907D8D2}">
  <ds:schemaRefs>
    <ds:schemaRef ds:uri="http://schemas.microsoft.com/office/2006/metadata/properties"/>
  </ds:schemaRefs>
</ds:datastoreItem>
</file>

<file path=customXml/itemProps2.xml><?xml version="1.0" encoding="utf-8"?>
<ds:datastoreItem xmlns:ds="http://schemas.openxmlformats.org/officeDocument/2006/customXml" ds:itemID="{FB41D947-6F56-4CCC-A8FE-097DFE82BC02}">
  <ds:schemaRefs>
    <ds:schemaRef ds:uri="http://schemas.microsoft.com/sharepoint/v3/contenttype/forms"/>
  </ds:schemaRefs>
</ds:datastoreItem>
</file>

<file path=customXml/itemProps3.xml><?xml version="1.0" encoding="utf-8"?>
<ds:datastoreItem xmlns:ds="http://schemas.openxmlformats.org/officeDocument/2006/customXml" ds:itemID="{5C78F7BD-3C7D-4C0D-89A5-6A49F1FBF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25577</TotalTime>
  <Words>1157</Words>
  <Application>Microsoft Office PowerPoint</Application>
  <PresentationFormat>On-screen Show (4:3)</PresentationFormat>
  <Paragraphs>290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vt:lpstr>
      <vt:lpstr>Wingdings</vt:lpstr>
      <vt:lpstr>Office Theme</vt:lpstr>
      <vt:lpstr>    GIT Commit Trees Explained</vt:lpstr>
      <vt:lpstr>Why Git?</vt:lpstr>
      <vt:lpstr>Why Git is Good</vt:lpstr>
      <vt:lpstr>Demo</vt:lpstr>
      <vt:lpstr>3 Main File States</vt:lpstr>
      <vt:lpstr>Local Operations</vt:lpstr>
      <vt:lpstr>3 Main Sections</vt:lpstr>
      <vt:lpstr>Basic Git Workflow</vt:lpstr>
      <vt:lpstr>Demo (Cont.)</vt:lpstr>
      <vt:lpstr>The GIT commit tree</vt:lpstr>
      <vt:lpstr>Git is a DVCS</vt:lpstr>
      <vt:lpstr>The Centralized Repo Model</vt:lpstr>
      <vt:lpstr>Return to Demo</vt:lpstr>
      <vt:lpstr>Sharing your Repo – first time</vt:lpstr>
      <vt:lpstr>Return to Demo</vt:lpstr>
      <vt:lpstr>P1: Pushing your Changes</vt:lpstr>
      <vt:lpstr>Return to Demo</vt:lpstr>
      <vt:lpstr>P2: Catching-up Changes</vt:lpstr>
      <vt:lpstr>Slides, then Demo</vt:lpstr>
      <vt:lpstr>Understanding the Git Tree</vt:lpstr>
      <vt:lpstr>Git is a DVCS (again)</vt:lpstr>
      <vt:lpstr>A Consistent Git Tree</vt:lpstr>
      <vt:lpstr>Rules &amp; Best Practices (1)</vt:lpstr>
      <vt:lpstr>Return to Demo</vt:lpstr>
      <vt:lpstr>Return to Demo</vt:lpstr>
      <vt:lpstr>Two Codebases in One Repo</vt:lpstr>
      <vt:lpstr>Return to Demo</vt:lpstr>
      <vt:lpstr>Local vs Remote</vt:lpstr>
      <vt:lpstr>Branching</vt:lpstr>
      <vt:lpstr>Return to Demo</vt:lpstr>
      <vt:lpstr>Tagging</vt:lpstr>
      <vt:lpstr>Return to Demo</vt:lpstr>
      <vt:lpstr>Jenkins Artifact Creation</vt:lpstr>
      <vt:lpstr>Return to Demo</vt:lpstr>
      <vt:lpstr>Harvest Promotion</vt:lpstr>
      <vt:lpstr>Documentation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prakash varadarajulu</dc:creator>
  <cp:lastModifiedBy>prakash varadarajulu</cp:lastModifiedBy>
  <cp:revision>1096</cp:revision>
  <dcterms:created xsi:type="dcterms:W3CDTF">2006-08-16T00:00:00Z</dcterms:created>
  <dcterms:modified xsi:type="dcterms:W3CDTF">2016-11-11T14:43:38Z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0x0101002097F9E70B26B043BC24B8FC0C621A8F</vt:lpwstr>
  </property>
</Properties>
</file>